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5" r:id="rId5"/>
    <p:sldId id="258" r:id="rId6"/>
    <p:sldId id="267" r:id="rId7"/>
    <p:sldId id="284" r:id="rId8"/>
    <p:sldId id="259" r:id="rId9"/>
    <p:sldId id="260" r:id="rId10"/>
    <p:sldId id="261" r:id="rId11"/>
    <p:sldId id="262" r:id="rId12"/>
    <p:sldId id="263" r:id="rId13"/>
    <p:sldId id="268" r:id="rId14"/>
    <p:sldId id="283" r:id="rId15"/>
    <p:sldId id="264" r:id="rId16"/>
    <p:sldId id="269" r:id="rId17"/>
    <p:sldId id="270" r:id="rId18"/>
    <p:sldId id="273" r:id="rId19"/>
    <p:sldId id="271" r:id="rId20"/>
    <p:sldId id="274" r:id="rId21"/>
    <p:sldId id="272" r:id="rId22"/>
    <p:sldId id="275" r:id="rId23"/>
    <p:sldId id="282" r:id="rId24"/>
    <p:sldId id="276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5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1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27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8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5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6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2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61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4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0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A2D9-9A62-40DF-86D0-B00259957816}" type="datetimeFigureOut">
              <a:rPr lang="en-US" smtClean="0"/>
              <a:t>11/3/2022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4C72-EED1-45AD-B9AE-51BE59027E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An introduction to R I wish I had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 pirates favorite programming language… sorry</a:t>
            </a:r>
          </a:p>
        </p:txBody>
      </p:sp>
    </p:spTree>
    <p:extLst>
      <p:ext uri="{BB962C8B-B14F-4D97-AF65-F5344CB8AC3E}">
        <p14:creationId xmlns:p14="http://schemas.microsoft.com/office/powerpoint/2010/main" val="42300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Matrix &amp;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49590"/>
          </a:xfrm>
        </p:spPr>
        <p:txBody>
          <a:bodyPr/>
          <a:lstStyle/>
          <a:p>
            <a:r>
              <a:rPr lang="en-US" dirty="0"/>
              <a:t>A matrix is a vector with an additional dimension </a:t>
            </a:r>
          </a:p>
          <a:p>
            <a:r>
              <a:rPr lang="en-US" dirty="0"/>
              <a:t>Array is a compound of matrices adding more dimensions (I never use them)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719827"/>
              </p:ext>
            </p:extLst>
          </p:nvPr>
        </p:nvGraphicFramePr>
        <p:xfrm>
          <a:off x="452582" y="3744884"/>
          <a:ext cx="4119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55">
                  <a:extLst>
                    <a:ext uri="{9D8B030D-6E8A-4147-A177-3AD203B41FA5}">
                      <a16:colId xmlns:a16="http://schemas.microsoft.com/office/drawing/2014/main" val="2915378746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551298363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415181109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05442765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[,”col2”]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9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444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[“row2”,]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068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“99”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“578”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236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952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9151"/>
                  </a:ext>
                </a:extLst>
              </a:tr>
            </a:tbl>
          </a:graphicData>
        </a:graphic>
      </p:graphicFrame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8588"/>
              </p:ext>
            </p:extLst>
          </p:nvPr>
        </p:nvGraphicFramePr>
        <p:xfrm>
          <a:off x="6573520" y="3744884"/>
          <a:ext cx="4119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55">
                  <a:extLst>
                    <a:ext uri="{9D8B030D-6E8A-4147-A177-3AD203B41FA5}">
                      <a16:colId xmlns:a16="http://schemas.microsoft.com/office/drawing/2014/main" val="2915378746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551298363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415181109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05442765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9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444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068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“99”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“578”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236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952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9151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397711"/>
              </p:ext>
            </p:extLst>
          </p:nvPr>
        </p:nvGraphicFramePr>
        <p:xfrm>
          <a:off x="6709294" y="3963789"/>
          <a:ext cx="4119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55">
                  <a:extLst>
                    <a:ext uri="{9D8B030D-6E8A-4147-A177-3AD203B41FA5}">
                      <a16:colId xmlns:a16="http://schemas.microsoft.com/office/drawing/2014/main" val="2915378746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551298363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415181109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05442765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9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444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068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“99”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“578”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236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952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915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182766"/>
              </p:ext>
            </p:extLst>
          </p:nvPr>
        </p:nvGraphicFramePr>
        <p:xfrm>
          <a:off x="6861694" y="4182694"/>
          <a:ext cx="411942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855">
                  <a:extLst>
                    <a:ext uri="{9D8B030D-6E8A-4147-A177-3AD203B41FA5}">
                      <a16:colId xmlns:a16="http://schemas.microsoft.com/office/drawing/2014/main" val="2915378746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551298363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415181109"/>
                    </a:ext>
                  </a:extLst>
                </a:gridCol>
                <a:gridCol w="1029855">
                  <a:extLst>
                    <a:ext uri="{9D8B030D-6E8A-4147-A177-3AD203B41FA5}">
                      <a16:colId xmlns:a16="http://schemas.microsoft.com/office/drawing/2014/main" val="2054427659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9390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4441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“70”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02068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“99”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“578”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0236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52952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“34”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309151"/>
                  </a:ext>
                </a:extLst>
              </a:tr>
            </a:tbl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6312130" y="6087287"/>
            <a:ext cx="69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[, , 1]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159730" y="5849974"/>
            <a:ext cx="69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[, , 2]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14719" y="5612661"/>
            <a:ext cx="69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[, , 3]</a:t>
            </a:r>
          </a:p>
        </p:txBody>
      </p:sp>
    </p:spTree>
    <p:extLst>
      <p:ext uri="{BB962C8B-B14F-4D97-AF65-F5344CB8AC3E}">
        <p14:creationId xmlns:p14="http://schemas.microsoft.com/office/powerpoint/2010/main" val="33150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frames can consist of different data types</a:t>
            </a:r>
          </a:p>
          <a:p>
            <a:r>
              <a:rPr lang="en-US" dirty="0"/>
              <a:t>That is because each column is a individual vector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41903"/>
              </p:ext>
            </p:extLst>
          </p:nvPr>
        </p:nvGraphicFramePr>
        <p:xfrm>
          <a:off x="2032000" y="38618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276999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91075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88467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213349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408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[,”col2”]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$col3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031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“43”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aseline="0" dirty="0"/>
                        <a:t> + 3i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31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[“row2”,]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+ 0i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51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“32”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r>
                        <a:rPr lang="en-US" baseline="0" dirty="0"/>
                        <a:t> + 1i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00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“12”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r>
                        <a:rPr lang="en-US" baseline="0" dirty="0"/>
                        <a:t> + 0i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19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7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consist of multiple data structures, each entry being another</a:t>
            </a:r>
          </a:p>
          <a:p>
            <a:r>
              <a:rPr lang="en-US" dirty="0"/>
              <a:t>Index like this: [[list entry]][what ever you want to call in the object]</a:t>
            </a:r>
          </a:p>
          <a:p>
            <a:r>
              <a:rPr lang="en-US" dirty="0"/>
              <a:t>Different to other programming language, you can name list entries from the beginning in R</a:t>
            </a:r>
          </a:p>
        </p:txBody>
      </p:sp>
      <p:sp>
        <p:nvSpPr>
          <p:cNvPr id="4" name="Rectangle 3"/>
          <p:cNvSpPr/>
          <p:nvPr/>
        </p:nvSpPr>
        <p:spPr>
          <a:xfrm>
            <a:off x="4231185" y="541478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31185" y="578412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1185" y="615345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16341" y="5416089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6341" y="5785421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16341" y="6154753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01497" y="5414789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01497" y="5784121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1497" y="6153453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25203" y="5046757"/>
            <a:ext cx="14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Frame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8297" y="43080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642672" y="43080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07047" y="43080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18228" y="3938761"/>
            <a:ext cx="88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9" name="Double Bracket 18"/>
          <p:cNvSpPr/>
          <p:nvPr/>
        </p:nvSpPr>
        <p:spPr>
          <a:xfrm>
            <a:off x="4038265" y="5118766"/>
            <a:ext cx="1444336" cy="139945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uble Bracket 19"/>
          <p:cNvSpPr/>
          <p:nvPr/>
        </p:nvSpPr>
        <p:spPr>
          <a:xfrm>
            <a:off x="4231186" y="3938761"/>
            <a:ext cx="1130523" cy="1034718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06923" y="4271454"/>
            <a:ext cx="12347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entry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9430" y="5633827"/>
            <a:ext cx="1290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entry 2</a:t>
            </a:r>
          </a:p>
        </p:txBody>
      </p:sp>
      <p:cxnSp>
        <p:nvCxnSpPr>
          <p:cNvPr id="23" name="Straight Arrow Connector 22"/>
          <p:cNvCxnSpPr>
            <a:stCxn id="18" idx="3"/>
            <a:endCxn id="20" idx="1"/>
          </p:cNvCxnSpPr>
          <p:nvPr/>
        </p:nvCxnSpPr>
        <p:spPr>
          <a:xfrm>
            <a:off x="3341716" y="4456120"/>
            <a:ext cx="8894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1" idx="3"/>
            <a:endCxn id="19" idx="1"/>
          </p:cNvCxnSpPr>
          <p:nvPr/>
        </p:nvCxnSpPr>
        <p:spPr>
          <a:xfrm>
            <a:off x="3339993" y="5818493"/>
            <a:ext cx="6982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5196" y="4862091"/>
            <a:ext cx="5001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</a:p>
        </p:txBody>
      </p:sp>
      <p:cxnSp>
        <p:nvCxnSpPr>
          <p:cNvPr id="36" name="Straight Arrow Connector 35"/>
          <p:cNvCxnSpPr>
            <a:stCxn id="34" idx="3"/>
            <a:endCxn id="21" idx="1"/>
          </p:cNvCxnSpPr>
          <p:nvPr/>
        </p:nvCxnSpPr>
        <p:spPr>
          <a:xfrm>
            <a:off x="1205345" y="5046757"/>
            <a:ext cx="844085" cy="771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4" idx="3"/>
            <a:endCxn id="18" idx="1"/>
          </p:cNvCxnSpPr>
          <p:nvPr/>
        </p:nvCxnSpPr>
        <p:spPr>
          <a:xfrm flipV="1">
            <a:off x="1205345" y="4456120"/>
            <a:ext cx="901578" cy="590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0" idx="3"/>
            <a:endCxn id="47" idx="1"/>
          </p:cNvCxnSpPr>
          <p:nvPr/>
        </p:nvCxnSpPr>
        <p:spPr>
          <a:xfrm>
            <a:off x="5361709" y="4456120"/>
            <a:ext cx="5728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9" idx="3"/>
            <a:endCxn id="52" idx="1"/>
          </p:cNvCxnSpPr>
          <p:nvPr/>
        </p:nvCxnSpPr>
        <p:spPr>
          <a:xfrm>
            <a:off x="5482601" y="5818493"/>
            <a:ext cx="4519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34595" y="4271454"/>
            <a:ext cx="5237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List_name</a:t>
            </a:r>
            <a:r>
              <a:rPr lang="en-US" dirty="0"/>
              <a:t>[[1]][1:2], calls first list entry position 1 - 2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34595" y="5633827"/>
            <a:ext cx="5237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List_name</a:t>
            </a:r>
            <a:r>
              <a:rPr lang="en-US" dirty="0"/>
              <a:t>[[2]][, 2], calls second list entry column 2</a:t>
            </a:r>
          </a:p>
        </p:txBody>
      </p:sp>
    </p:spTree>
    <p:extLst>
      <p:ext uri="{BB962C8B-B14F-4D97-AF65-F5344CB8AC3E}">
        <p14:creationId xmlns:p14="http://schemas.microsoft.com/office/powerpoint/2010/main" val="166459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4753"/>
          </a:xfrm>
        </p:spPr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: Tell R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en-US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48" y="2730378"/>
            <a:ext cx="2072421" cy="62040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429000"/>
            <a:ext cx="10515600" cy="12045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000" dirty="0" err="1"/>
              <a:t>Thats</a:t>
            </a:r>
            <a:r>
              <a:rPr lang="de-DE" sz="3000" dirty="0"/>
              <a:t> </a:t>
            </a:r>
            <a:r>
              <a:rPr lang="de-DE" sz="3000" dirty="0" err="1"/>
              <a:t>how</a:t>
            </a:r>
            <a:r>
              <a:rPr lang="de-DE" sz="3000" dirty="0"/>
              <a:t> </a:t>
            </a:r>
            <a:r>
              <a:rPr lang="de-DE" sz="3000" b="1" u="sng" dirty="0" err="1"/>
              <a:t>every</a:t>
            </a:r>
            <a:r>
              <a:rPr lang="de-DE" sz="3000" b="1" dirty="0"/>
              <a:t> </a:t>
            </a:r>
            <a:r>
              <a:rPr lang="de-DE" sz="3000" dirty="0" err="1"/>
              <a:t>function</a:t>
            </a:r>
            <a:r>
              <a:rPr lang="de-DE" sz="3000" dirty="0"/>
              <a:t> in R </a:t>
            </a:r>
            <a:r>
              <a:rPr lang="de-DE" sz="3000" dirty="0" err="1"/>
              <a:t>works</a:t>
            </a:r>
            <a:endParaRPr lang="de-DE" sz="3000" dirty="0"/>
          </a:p>
          <a:p>
            <a:r>
              <a:rPr lang="de-DE" sz="3000" dirty="0" err="1"/>
              <a:t>Name_of_function</a:t>
            </a:r>
            <a:r>
              <a:rPr lang="de-DE" sz="3000" dirty="0"/>
              <a:t>(expected_input_1, expected_input_2… </a:t>
            </a:r>
            <a:r>
              <a:rPr lang="de-DE" sz="3000" dirty="0" err="1"/>
              <a:t>expected_input_N</a:t>
            </a:r>
            <a:r>
              <a:rPr lang="de-DE" sz="3000" dirty="0"/>
              <a:t>)</a:t>
            </a:r>
          </a:p>
          <a:p>
            <a:pPr marL="0" indent="0">
              <a:buNone/>
            </a:pPr>
            <a:endParaRPr lang="de-DE" b="1" u="sng" dirty="0"/>
          </a:p>
          <a:p>
            <a:pPr marL="0" indent="0">
              <a:buNone/>
            </a:pPr>
            <a:endParaRPr lang="de-DE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4711762"/>
            <a:ext cx="43243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Will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/>
              <a:t>everything</a:t>
            </a:r>
            <a:r>
              <a:rPr lang="de-DE" dirty="0"/>
              <a:t> in </a:t>
            </a:r>
            <a:r>
              <a:rPr lang="de-DE" dirty="0" err="1"/>
              <a:t>it</a:t>
            </a:r>
            <a:r>
              <a:rPr lang="de-DE" dirty="0"/>
              <a:t> n </a:t>
            </a:r>
            <a:r>
              <a:rPr lang="de-DE" dirty="0" err="1"/>
              <a:t>times</a:t>
            </a:r>
            <a:endParaRPr lang="de-DE" dirty="0"/>
          </a:p>
          <a:p>
            <a:r>
              <a:rPr lang="de-DE" dirty="0"/>
              <a:t>Alternatives: </a:t>
            </a:r>
            <a:r>
              <a:rPr lang="de-DE" dirty="0" err="1"/>
              <a:t>apply</a:t>
            </a:r>
            <a:r>
              <a:rPr lang="de-DE" dirty="0"/>
              <a:t>, </a:t>
            </a:r>
            <a:r>
              <a:rPr lang="de-DE" dirty="0" err="1"/>
              <a:t>repeat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R </a:t>
            </a:r>
            <a:r>
              <a:rPr lang="de-DE" dirty="0" err="1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is a powerful tool</a:t>
            </a:r>
          </a:p>
          <a:p>
            <a:r>
              <a:rPr lang="en-US" dirty="0"/>
              <a:t>Like every tool, we need to understand it</a:t>
            </a:r>
          </a:p>
          <a:p>
            <a:r>
              <a:rPr lang="en-US" dirty="0"/>
              <a:t>However it is nothing more but a tool, your job is it to use it right and interpret</a:t>
            </a:r>
          </a:p>
          <a:p>
            <a:r>
              <a:rPr lang="en-US" dirty="0"/>
              <a:t>Don’t end up being the person who hangs a picture and says after that: “look isn’t that an awesome hammer.“</a:t>
            </a:r>
          </a:p>
          <a:p>
            <a:r>
              <a:rPr lang="de-DE" dirty="0" err="1"/>
              <a:t>Don‘t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scared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making</a:t>
            </a:r>
            <a:r>
              <a:rPr lang="de-DE" dirty="0"/>
              <a:t> </a:t>
            </a:r>
            <a:r>
              <a:rPr lang="de-DE" dirty="0" err="1"/>
              <a:t>mistakes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not </a:t>
            </a:r>
            <a:r>
              <a:rPr lang="de-DE" dirty="0" err="1"/>
              <a:t>knowing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„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can‘t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cool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.“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6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Exponential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- </a:t>
            </a:r>
            <a:r>
              <a:rPr lang="de-DE" dirty="0" err="1"/>
              <a:t>Muskoxen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4" y="1825625"/>
            <a:ext cx="10443211" cy="4351338"/>
          </a:xfrm>
        </p:spPr>
      </p:pic>
    </p:spTree>
    <p:extLst>
      <p:ext uri="{BB962C8B-B14F-4D97-AF65-F5344CB8AC3E}">
        <p14:creationId xmlns:p14="http://schemas.microsoft.com/office/powerpoint/2010/main" val="34604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Import </a:t>
            </a:r>
            <a:r>
              <a:rPr lang="de-DE" dirty="0" err="1"/>
              <a:t>and</a:t>
            </a:r>
            <a:r>
              <a:rPr lang="de-DE" dirty="0"/>
              <a:t> check </a:t>
            </a:r>
            <a:r>
              <a:rPr lang="de-DE" dirty="0" err="1"/>
              <a:t>muskox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42" y="2624870"/>
            <a:ext cx="11755315" cy="245124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64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link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b="1" dirty="0" smtClean="0"/>
              <a:t>read.csv())</a:t>
            </a:r>
            <a:endParaRPr lang="de-DE" b="1" dirty="0"/>
          </a:p>
          <a:p>
            <a:endParaRPr lang="de-D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0599" y="2973073"/>
            <a:ext cx="10515600" cy="124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Check </a:t>
            </a:r>
            <a:r>
              <a:rPr lang="de-DE" dirty="0" err="1" smtClean="0"/>
              <a:t>your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anything</a:t>
            </a:r>
            <a:r>
              <a:rPr lang="de-DE" dirty="0" smtClean="0"/>
              <a:t> </a:t>
            </a:r>
            <a:r>
              <a:rPr lang="de-DE" dirty="0" err="1" smtClean="0"/>
              <a:t>weird</a:t>
            </a:r>
            <a:r>
              <a:rPr lang="de-DE" dirty="0" smtClean="0"/>
              <a:t>?</a:t>
            </a:r>
          </a:p>
          <a:p>
            <a:r>
              <a:rPr lang="de-DE" dirty="0" smtClean="0"/>
              <a:t>Plot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time (</a:t>
            </a:r>
            <a:r>
              <a:rPr lang="de-DE" b="1" dirty="0" err="1" smtClean="0"/>
              <a:t>ggplot</a:t>
            </a:r>
            <a:r>
              <a:rPr lang="de-DE" b="1" dirty="0" smtClean="0"/>
              <a:t>()</a:t>
            </a:r>
            <a:r>
              <a:rPr lang="de-DE" dirty="0" smtClean="0"/>
              <a:t>, </a:t>
            </a:r>
            <a:r>
              <a:rPr lang="de-DE" b="1" dirty="0" err="1" smtClean="0"/>
              <a:t>plot</a:t>
            </a:r>
            <a:r>
              <a:rPr lang="de-DE" b="1" dirty="0" smtClean="0"/>
              <a:t>()</a:t>
            </a:r>
            <a:r>
              <a:rPr lang="de-DE" dirty="0" smtClean="0"/>
              <a:t>)</a:t>
            </a:r>
            <a:endParaRPr lang="de-DE" dirty="0"/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2" y="4213245"/>
            <a:ext cx="11707737" cy="112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1</a:t>
            </a:r>
            <a:r>
              <a:rPr lang="de-DE" dirty="0" smtClean="0"/>
              <a:t>. Import </a:t>
            </a:r>
            <a:r>
              <a:rPr lang="de-DE" dirty="0" err="1" smtClean="0"/>
              <a:t>and</a:t>
            </a:r>
            <a:r>
              <a:rPr lang="de-DE" dirty="0" smtClean="0"/>
              <a:t> check </a:t>
            </a:r>
            <a:r>
              <a:rPr lang="de-DE" dirty="0" err="1" smtClean="0"/>
              <a:t>muskox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53" y="1251145"/>
            <a:ext cx="6471670" cy="53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rate (</a:t>
            </a:r>
            <a:r>
              <a:rPr lang="el-GR" dirty="0"/>
              <a:t>λ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969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growth</a:t>
            </a:r>
            <a:r>
              <a:rPr lang="de-DE" sz="2800" dirty="0"/>
              <a:t> rate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year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1947 </a:t>
            </a:r>
            <a:r>
              <a:rPr lang="de-DE" sz="2800" dirty="0" err="1"/>
              <a:t>until</a:t>
            </a:r>
            <a:r>
              <a:rPr lang="de-DE" sz="2800" dirty="0"/>
              <a:t> 1968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For</a:t>
            </a:r>
            <a:r>
              <a:rPr lang="de-DE" sz="2800" dirty="0"/>
              <a:t> loop </a:t>
            </a:r>
            <a:r>
              <a:rPr lang="de-DE" sz="2800" dirty="0" err="1"/>
              <a:t>could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helpful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322" y="2174998"/>
            <a:ext cx="5548478" cy="45774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3937457"/>
            <a:ext cx="39107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We need </a:t>
            </a:r>
            <a:r>
              <a:rPr lang="en-US" sz="2800" b="1" dirty="0" smtClean="0"/>
              <a:t>subset()</a:t>
            </a:r>
            <a:r>
              <a:rPr lang="en-US" sz="2800" dirty="0" smtClean="0"/>
              <a:t>, </a:t>
            </a:r>
            <a:r>
              <a:rPr lang="en-US" sz="2800" b="1" dirty="0" smtClean="0"/>
              <a:t>filter()*</a:t>
            </a:r>
            <a:r>
              <a:rPr lang="en-US" sz="2800" dirty="0" smtClean="0"/>
              <a:t>, </a:t>
            </a:r>
            <a:r>
              <a:rPr lang="en-US" sz="2800" b="1" dirty="0" smtClean="0"/>
              <a:t>which()</a:t>
            </a:r>
            <a:r>
              <a:rPr lang="en-US" sz="2800" dirty="0" smtClean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</a:t>
            </a:r>
            <a:r>
              <a:rPr lang="en-US" sz="2800" b="1" dirty="0" smtClean="0"/>
              <a:t>or(</a:t>
            </a:r>
            <a:r>
              <a:rPr lang="en-US" sz="2800" b="1" dirty="0" err="1" smtClean="0"/>
              <a:t>i</a:t>
            </a:r>
            <a:r>
              <a:rPr lang="en-US" sz="2800" b="1" dirty="0" smtClean="0"/>
              <a:t> in….)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7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Data classes</a:t>
            </a:r>
          </a:p>
          <a:p>
            <a:pPr lvl="1"/>
            <a:r>
              <a:rPr lang="en-US" dirty="0"/>
              <a:t>Different traits of data and how they are handled in 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2. Data structures</a:t>
            </a:r>
          </a:p>
          <a:p>
            <a:pPr lvl="1"/>
            <a:r>
              <a:rPr lang="en-US" dirty="0"/>
              <a:t>Different options how to work with data in 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3. </a:t>
            </a:r>
            <a:r>
              <a:rPr lang="en-US" dirty="0"/>
              <a:t>Functions</a:t>
            </a:r>
            <a:r>
              <a:rPr lang="de-DE" dirty="0"/>
              <a:t> in R</a:t>
            </a:r>
          </a:p>
          <a:p>
            <a:pPr lvl="1"/>
            <a:r>
              <a:rPr lang="en-US" dirty="0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R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Closing thoughts</a:t>
            </a:r>
          </a:p>
          <a:p>
            <a:pPr lvl="1"/>
            <a:r>
              <a:rPr lang="en-US" dirty="0"/>
              <a:t>What R is, can do and what it doesn’t do </a:t>
            </a:r>
          </a:p>
        </p:txBody>
      </p:sp>
    </p:spTree>
    <p:extLst>
      <p:ext uri="{BB962C8B-B14F-4D97-AF65-F5344CB8AC3E}">
        <p14:creationId xmlns:p14="http://schemas.microsoft.com/office/powerpoint/2010/main" val="8089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rate (</a:t>
            </a:r>
            <a:r>
              <a:rPr lang="el-GR" dirty="0"/>
              <a:t>λ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690688"/>
            <a:ext cx="109698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growth</a:t>
            </a:r>
            <a:r>
              <a:rPr lang="de-DE" sz="2800" dirty="0"/>
              <a:t> rate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each</a:t>
            </a:r>
            <a:r>
              <a:rPr lang="de-DE" sz="2800" dirty="0"/>
              <a:t> </a:t>
            </a:r>
            <a:r>
              <a:rPr lang="de-DE" sz="2800" dirty="0" err="1"/>
              <a:t>year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1947 </a:t>
            </a:r>
            <a:r>
              <a:rPr lang="de-DE" sz="2800" dirty="0" err="1"/>
              <a:t>until</a:t>
            </a:r>
            <a:r>
              <a:rPr lang="de-DE" sz="2800" dirty="0"/>
              <a:t> 1968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For</a:t>
            </a:r>
            <a:r>
              <a:rPr lang="de-DE" sz="2800" dirty="0"/>
              <a:t> loop </a:t>
            </a:r>
            <a:r>
              <a:rPr lang="de-DE" sz="2800" dirty="0" err="1"/>
              <a:t>could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  <a:r>
              <a:rPr lang="de-DE" sz="2800" dirty="0" err="1"/>
              <a:t>helpful</a:t>
            </a:r>
            <a:endParaRPr lang="de-DE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4" y="3337745"/>
            <a:ext cx="11182352" cy="17306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4" y="5279334"/>
            <a:ext cx="11182352" cy="38175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5864469"/>
            <a:ext cx="818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smtClean="0"/>
              <a:t>Plot </a:t>
            </a:r>
            <a:r>
              <a:rPr lang="de-DE" sz="2800" dirty="0" err="1" smtClean="0"/>
              <a:t>your</a:t>
            </a:r>
            <a:r>
              <a:rPr lang="de-DE" sz="2800" dirty="0" smtClean="0"/>
              <a:t> </a:t>
            </a:r>
            <a:r>
              <a:rPr lang="de-DE" sz="2800" dirty="0" err="1" smtClean="0"/>
              <a:t>result</a:t>
            </a:r>
            <a:r>
              <a:rPr lang="de-DE" sz="2800" dirty="0" smtClean="0"/>
              <a:t> </a:t>
            </a:r>
            <a:r>
              <a:rPr lang="de-DE" sz="2800" dirty="0" err="1" smtClean="0"/>
              <a:t>as</a:t>
            </a:r>
            <a:r>
              <a:rPr lang="de-DE" sz="2800" dirty="0" smtClean="0"/>
              <a:t> a </a:t>
            </a:r>
            <a:r>
              <a:rPr lang="de-DE" sz="2800" dirty="0" err="1" smtClean="0"/>
              <a:t>histogram</a:t>
            </a:r>
            <a:r>
              <a:rPr lang="de-DE" sz="2800" dirty="0" smtClean="0"/>
              <a:t> (</a:t>
            </a:r>
            <a:r>
              <a:rPr lang="de-DE" sz="2800" dirty="0" err="1" smtClean="0"/>
              <a:t>use</a:t>
            </a:r>
            <a:r>
              <a:rPr lang="de-DE" sz="2800" dirty="0" smtClean="0"/>
              <a:t> </a:t>
            </a:r>
            <a:r>
              <a:rPr lang="de-DE" sz="2800" b="1" dirty="0" err="1" smtClean="0"/>
              <a:t>hist</a:t>
            </a:r>
            <a:r>
              <a:rPr lang="de-DE" sz="2800" b="1" dirty="0" smtClean="0"/>
              <a:t>()</a:t>
            </a:r>
            <a:r>
              <a:rPr lang="de-DE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131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574"/>
            <a:ext cx="5944132" cy="52531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19925" y="2019299"/>
                <a:ext cx="4600575" cy="2133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What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minimum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maximum</a:t>
                </a:r>
                <a:r>
                  <a:rPr lang="de-DE" dirty="0"/>
                  <a:t> </a:t>
                </a:r>
                <a:r>
                  <a:rPr lang="de-DE" dirty="0" err="1"/>
                  <a:t>growth</a:t>
                </a:r>
                <a:r>
                  <a:rPr lang="de-DE" dirty="0"/>
                  <a:t> rate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Calculate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 smtClean="0"/>
                  <a:t>geometric</a:t>
                </a:r>
                <a:r>
                  <a:rPr lang="de-DE" dirty="0" smtClean="0"/>
                  <a:t> </a:t>
                </a:r>
                <a:r>
                  <a:rPr lang="de-DE" dirty="0" err="1"/>
                  <a:t>mean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ad>
                      <m:ra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925" y="2019299"/>
                <a:ext cx="4600575" cy="2133789"/>
              </a:xfrm>
              <a:prstGeom prst="rect">
                <a:avLst/>
              </a:prstGeom>
              <a:blipFill>
                <a:blip r:embed="rId3"/>
                <a:stretch>
                  <a:fillRect l="-928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9525" y="3023590"/>
                <a:ext cx="2343910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g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525" y="3023590"/>
                <a:ext cx="2343910" cy="335413"/>
              </a:xfrm>
              <a:prstGeom prst="rect">
                <a:avLst/>
              </a:prstGeom>
              <a:blipFill>
                <a:blip r:embed="rId4"/>
                <a:stretch>
                  <a:fillRect r="-2344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143" y="4481699"/>
            <a:ext cx="5328138" cy="192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 err="1"/>
              <a:t>Calculating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growth</a:t>
            </a:r>
            <a:r>
              <a:rPr lang="de-DE" dirty="0"/>
              <a:t> rate (</a:t>
            </a:r>
            <a:r>
              <a:rPr lang="el-GR" dirty="0"/>
              <a:t>λ</a:t>
            </a:r>
            <a:r>
              <a:rPr lang="de-DE" dirty="0"/>
              <a:t>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3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pipes</a:t>
            </a:r>
            <a:r>
              <a:rPr lang="de-DE" dirty="0"/>
              <a:t> in 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747838"/>
            <a:ext cx="5328138" cy="1924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925" y="1757361"/>
            <a:ext cx="7256417" cy="1924050"/>
          </a:xfrm>
          <a:prstGeom prst="rect">
            <a:avLst/>
          </a:prstGeom>
        </p:spPr>
      </p:pic>
      <p:sp>
        <p:nvSpPr>
          <p:cNvPr id="7" name="Equal 6"/>
          <p:cNvSpPr/>
          <p:nvPr/>
        </p:nvSpPr>
        <p:spPr>
          <a:xfrm>
            <a:off x="5493727" y="2524123"/>
            <a:ext cx="361950" cy="39052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995738"/>
            <a:ext cx="10969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%&gt;% </a:t>
            </a:r>
            <a:r>
              <a:rPr lang="de-DE" sz="2800" dirty="0" err="1"/>
              <a:t>passes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result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</a:t>
            </a:r>
            <a:r>
              <a:rPr lang="de-DE" sz="2800" dirty="0" err="1"/>
              <a:t>function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next</a:t>
            </a:r>
            <a:r>
              <a:rPr lang="de-DE" sz="2800" dirty="0"/>
              <a:t> </a:t>
            </a:r>
            <a:r>
              <a:rPr lang="de-DE" sz="2800" dirty="0" err="1"/>
              <a:t>functions</a:t>
            </a:r>
            <a:r>
              <a:rPr lang="de-DE" sz="2800" dirty="0"/>
              <a:t> “</a:t>
            </a:r>
            <a:r>
              <a:rPr lang="de-DE" sz="2800" dirty="0" err="1"/>
              <a:t>data</a:t>
            </a:r>
            <a:r>
              <a:rPr lang="de-DE" sz="2800" dirty="0"/>
              <a:t> = “ </a:t>
            </a:r>
            <a:r>
              <a:rPr lang="de-DE" sz="2800" dirty="0" err="1"/>
              <a:t>statement</a:t>
            </a: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01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22" y="1461441"/>
            <a:ext cx="5768286" cy="50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Starting at 714 </a:t>
                </a:r>
                <a:r>
                  <a:rPr lang="de-DE" dirty="0" err="1"/>
                  <a:t>individuals</a:t>
                </a:r>
                <a:r>
                  <a:rPr lang="de-DE" dirty="0"/>
                  <a:t> (1968), </a:t>
                </a:r>
                <a:r>
                  <a:rPr lang="de-DE" dirty="0" err="1"/>
                  <a:t>where</a:t>
                </a:r>
                <a:r>
                  <a:rPr lang="de-DE" dirty="0"/>
                  <a:t> will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individuals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in 1969 and </a:t>
                </a:r>
                <a:r>
                  <a:rPr lang="de-DE" dirty="0" err="1"/>
                  <a:t>then</a:t>
                </a:r>
                <a:r>
                  <a:rPr lang="de-DE" dirty="0"/>
                  <a:t> in 1970 all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way</a:t>
                </a:r>
                <a:r>
                  <a:rPr lang="de-DE" dirty="0"/>
                  <a:t> </a:t>
                </a:r>
                <a:r>
                  <a:rPr lang="de-DE" dirty="0" err="1"/>
                  <a:t>until</a:t>
                </a:r>
                <a:r>
                  <a:rPr lang="de-DE" dirty="0"/>
                  <a:t> 1973?</a:t>
                </a:r>
              </a:p>
              <a:p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assume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we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just </a:t>
                </a:r>
                <a:r>
                  <a:rPr lang="de-DE" dirty="0" err="1"/>
                  <a:t>randomly</a:t>
                </a:r>
                <a:r>
                  <a:rPr lang="de-DE" dirty="0"/>
                  <a:t> sample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growth</a:t>
                </a:r>
                <a:r>
                  <a:rPr lang="de-DE" dirty="0"/>
                  <a:t> </a:t>
                </a:r>
                <a:r>
                  <a:rPr lang="de-DE" dirty="0" err="1"/>
                  <a:t>rates</a:t>
                </a:r>
                <a:r>
                  <a:rPr lang="de-DE" dirty="0"/>
                  <a:t> (</a:t>
                </a:r>
                <a:r>
                  <a:rPr lang="el-GR" dirty="0"/>
                  <a:t>λ</a:t>
                </a:r>
                <a:r>
                  <a:rPr lang="de-DE" dirty="0"/>
                  <a:t>)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previous</a:t>
                </a:r>
                <a:r>
                  <a:rPr lang="de-DE" dirty="0"/>
                  <a:t> </a:t>
                </a:r>
                <a:r>
                  <a:rPr lang="de-DE" dirty="0" err="1"/>
                  <a:t>years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ea typeface="Cambria Math" panose="02040503050406030204" pitchFamily="18" charset="0"/>
                  </a:rPr>
                  <a:t>			</a:t>
                </a:r>
              </a:p>
              <a:p>
                <a:pPr marL="0" indent="0">
                  <a:buNone/>
                </a:pPr>
                <a:r>
                  <a:rPr lang="de-DE" dirty="0">
                    <a:ea typeface="Cambria Math" panose="02040503050406030204" pitchFamily="18" charset="0"/>
                  </a:rPr>
                  <a:t>			</a:t>
                </a:r>
                <a:r>
                  <a:rPr lang="de-DE" dirty="0" err="1">
                    <a:ea typeface="Cambria Math" panose="02040503050406030204" pitchFamily="18" charset="0"/>
                  </a:rPr>
                  <a:t>Individuals</a:t>
                </a:r>
                <a:r>
                  <a:rPr lang="de-DE" dirty="0">
                    <a:ea typeface="Cambria Math" panose="02040503050406030204" pitchFamily="18" charset="0"/>
                  </a:rPr>
                  <a:t> at t</a:t>
                </a:r>
                <a:r>
                  <a:rPr lang="de-DE" baseline="-25000" dirty="0">
                    <a:ea typeface="Cambria Math" panose="02040503050406030204" pitchFamily="18" charset="0"/>
                  </a:rPr>
                  <a:t>1</a:t>
                </a:r>
                <a:r>
                  <a:rPr lang="de-DE" dirty="0">
                    <a:ea typeface="Cambria Math" panose="02040503050406030204" pitchFamily="18" charset="0"/>
                  </a:rPr>
                  <a:t> = </a:t>
                </a:r>
                <a:r>
                  <a:rPr lang="de-DE" dirty="0" err="1">
                    <a:ea typeface="Cambria Math" panose="02040503050406030204" pitchFamily="18" charset="0"/>
                  </a:rPr>
                  <a:t>Individuals</a:t>
                </a:r>
                <a:r>
                  <a:rPr lang="de-DE" dirty="0">
                    <a:ea typeface="Cambria Math" panose="02040503050406030204" pitchFamily="18" charset="0"/>
                  </a:rPr>
                  <a:t> at t</a:t>
                </a:r>
                <a:r>
                  <a:rPr lang="de-DE" baseline="-25000" dirty="0">
                    <a:ea typeface="Cambria Math" panose="020405030504060302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		</a:t>
                </a:r>
                <a:r>
                  <a:rPr lang="de-DE" dirty="0" err="1"/>
                  <a:t>Individuals</a:t>
                </a:r>
                <a:r>
                  <a:rPr lang="de-DE" dirty="0"/>
                  <a:t> 1968 = 714 * </a:t>
                </a:r>
                <a:r>
                  <a:rPr lang="de-DE" dirty="0" err="1"/>
                  <a:t>random</a:t>
                </a:r>
                <a:r>
                  <a:rPr lang="de-DE" dirty="0"/>
                  <a:t> </a:t>
                </a:r>
                <a:r>
                  <a:rPr lang="el-GR" dirty="0"/>
                  <a:t>λ</a:t>
                </a:r>
                <a:r>
                  <a:rPr lang="de-DE" dirty="0"/>
                  <a:t>  </a:t>
                </a:r>
                <a:endParaRPr lang="en-US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06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548187"/>
          </a:xfrm>
        </p:spPr>
        <p:txBody>
          <a:bodyPr/>
          <a:lstStyle/>
          <a:p>
            <a:pPr marL="0" indent="0">
              <a:buNone/>
            </a:pPr>
            <a:r>
              <a:rPr lang="de-DE" dirty="0" err="1"/>
              <a:t>Individuals</a:t>
            </a:r>
            <a:r>
              <a:rPr lang="de-DE" dirty="0"/>
              <a:t> 1969 = 714 *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el-GR" dirty="0"/>
              <a:t>λ</a:t>
            </a:r>
            <a:r>
              <a:rPr lang="de-DE" dirty="0"/>
              <a:t>  </a:t>
            </a:r>
          </a:p>
          <a:p>
            <a:pPr marL="0" indent="0">
              <a:buNone/>
            </a:pPr>
            <a:r>
              <a:rPr lang="de-DE" dirty="0" err="1"/>
              <a:t>Individuals</a:t>
            </a:r>
            <a:r>
              <a:rPr lang="de-DE" dirty="0"/>
              <a:t> 1970 = </a:t>
            </a:r>
            <a:r>
              <a:rPr lang="de-DE" dirty="0" err="1"/>
              <a:t>Individuals</a:t>
            </a:r>
            <a:r>
              <a:rPr lang="de-DE" dirty="0"/>
              <a:t> 1971 *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el-GR" dirty="0"/>
              <a:t>λ</a:t>
            </a:r>
            <a:r>
              <a:rPr lang="de-DE" dirty="0"/>
              <a:t> </a:t>
            </a:r>
            <a:endParaRPr lang="en-US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in </a:t>
            </a:r>
            <a:r>
              <a:rPr lang="de-DE" dirty="0" err="1"/>
              <a:t>mind</a:t>
            </a:r>
            <a:r>
              <a:rPr lang="de-DE" dirty="0"/>
              <a:t>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95712"/>
            <a:ext cx="5787590" cy="9572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81599"/>
            <a:ext cx="59817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7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time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, </a:t>
            </a:r>
            <a:r>
              <a:rPr lang="de-DE" dirty="0" err="1"/>
              <a:t>why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2" y="2307921"/>
            <a:ext cx="5372100" cy="44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repeat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/>
              <a:t>a 1000 </a:t>
            </a:r>
            <a:r>
              <a:rPr lang="de-DE" dirty="0" err="1"/>
              <a:t>times</a:t>
            </a:r>
            <a:r>
              <a:rPr lang="de-DE" dirty="0"/>
              <a:t>!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2428875"/>
            <a:ext cx="9667875" cy="1000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062" y="3557702"/>
            <a:ext cx="6436336" cy="32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0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Projecting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6019179" cy="5319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 err="1"/>
              <a:t>Calculate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mean</a:t>
            </a:r>
            <a:r>
              <a:rPr lang="de-DE" sz="2800" dirty="0"/>
              <a:t> </a:t>
            </a:r>
            <a:r>
              <a:rPr lang="de-DE" sz="2800" dirty="0" err="1"/>
              <a:t>and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95% </a:t>
            </a:r>
            <a:r>
              <a:rPr lang="de-DE" sz="2800" dirty="0" err="1"/>
              <a:t>confidence</a:t>
            </a:r>
            <a:r>
              <a:rPr lang="de-DE" sz="2800" dirty="0"/>
              <a:t> </a:t>
            </a:r>
            <a:r>
              <a:rPr lang="de-DE" sz="2800" dirty="0" err="1"/>
              <a:t>intervals</a:t>
            </a:r>
            <a:endParaRPr lang="de-DE" sz="2800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4" y="5678873"/>
            <a:ext cx="7278296" cy="102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classes in 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9849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1.1 Logical</a:t>
            </a:r>
          </a:p>
          <a:p>
            <a:r>
              <a:rPr lang="en-US" dirty="0"/>
              <a:t>Simple yes or no question, referred to as TRUE (T) or FALSE (F) in R</a:t>
            </a:r>
          </a:p>
          <a:p>
            <a:endParaRPr lang="en-US" b="1" u="sng" dirty="0"/>
          </a:p>
          <a:p>
            <a:r>
              <a:rPr lang="en-US" b="1" u="sng" dirty="0"/>
              <a:t>1.2 Letters and Words</a:t>
            </a:r>
          </a:p>
          <a:p>
            <a:r>
              <a:rPr lang="en-US" dirty="0"/>
              <a:t>Single letters and words are referred to as character in R (a sequence of letters/words can be referred to as string from fellow scientists)</a:t>
            </a:r>
          </a:p>
          <a:p>
            <a:endParaRPr lang="en-US" dirty="0"/>
          </a:p>
          <a:p>
            <a:r>
              <a:rPr lang="en-US" b="1" u="sng" dirty="0"/>
              <a:t>1.3 Numbers </a:t>
            </a:r>
          </a:p>
          <a:p>
            <a:r>
              <a:rPr lang="en-US" dirty="0"/>
              <a:t>Everything that is a number is classified as numeric in R, however there are differences (which can be important concerning what you want to do)</a:t>
            </a:r>
          </a:p>
          <a:p>
            <a:r>
              <a:rPr lang="en-US" b="1" u="sng" dirty="0"/>
              <a:t>for example:</a:t>
            </a:r>
            <a:r>
              <a:rPr lang="en-US" b="1" dirty="0"/>
              <a:t> </a:t>
            </a:r>
            <a:r>
              <a:rPr lang="en-US" dirty="0"/>
              <a:t>numeric (integer, </a:t>
            </a:r>
            <a:r>
              <a:rPr lang="en-US" b="1" u="sng" dirty="0"/>
              <a:t>double</a:t>
            </a:r>
            <a:r>
              <a:rPr lang="en-US" dirty="0"/>
              <a:t>), complex numbers (a + bi)</a:t>
            </a:r>
          </a:p>
          <a:p>
            <a:r>
              <a:rPr lang="en-US" b="1" u="sng" dirty="0"/>
              <a:t>Nerd site talk:</a:t>
            </a:r>
            <a:r>
              <a:rPr lang="en-US" b="1" dirty="0"/>
              <a:t> </a:t>
            </a:r>
            <a:r>
              <a:rPr lang="en-US" dirty="0"/>
              <a:t>each real number is a complex number (b = 0) but not every complex number is a real number </a:t>
            </a:r>
          </a:p>
          <a:p>
            <a:endParaRPr lang="en-US" dirty="0"/>
          </a:p>
          <a:p>
            <a:r>
              <a:rPr lang="en-US" b="1" u="sng" dirty="0"/>
              <a:t>1.4 Factors (not liked, weird but useful data class)</a:t>
            </a:r>
          </a:p>
          <a:p>
            <a:r>
              <a:rPr lang="en-US" dirty="0"/>
              <a:t>Every character or number can be a factor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Data classes in R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2194559"/>
            <a:ext cx="1481051" cy="39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</a:t>
            </a:r>
          </a:p>
        </p:txBody>
      </p:sp>
      <p:cxnSp>
        <p:nvCxnSpPr>
          <p:cNvPr id="7" name="Straight Arrow Connector 6"/>
          <p:cNvCxnSpPr>
            <a:stCxn id="5" idx="2"/>
            <a:endCxn id="11" idx="0"/>
          </p:cNvCxnSpPr>
          <p:nvPr/>
        </p:nvCxnSpPr>
        <p:spPr>
          <a:xfrm flipH="1">
            <a:off x="691342" y="2592617"/>
            <a:ext cx="887384" cy="714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6378" y="3307194"/>
            <a:ext cx="114992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True (yes)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1270" y="3307193"/>
            <a:ext cx="114992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False (no)</a:t>
            </a:r>
          </a:p>
        </p:txBody>
      </p:sp>
      <p:cxnSp>
        <p:nvCxnSpPr>
          <p:cNvPr id="15" name="Straight Arrow Connector 14"/>
          <p:cNvCxnSpPr>
            <a:stCxn id="5" idx="2"/>
            <a:endCxn id="14" idx="0"/>
          </p:cNvCxnSpPr>
          <p:nvPr/>
        </p:nvCxnSpPr>
        <p:spPr>
          <a:xfrm>
            <a:off x="1578726" y="2592617"/>
            <a:ext cx="837508" cy="7145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07" y="4614965"/>
            <a:ext cx="2946634" cy="873766"/>
          </a:xfrm>
          <a:prstGeom prst="rect">
            <a:avLst/>
          </a:prstGeom>
        </p:spPr>
      </p:pic>
      <p:sp>
        <p:nvSpPr>
          <p:cNvPr id="25" name="Down Arrow 24"/>
          <p:cNvSpPr/>
          <p:nvPr/>
        </p:nvSpPr>
        <p:spPr>
          <a:xfrm>
            <a:off x="1437408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56017" y="2112598"/>
            <a:ext cx="1481051" cy="3980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320929" y="3307193"/>
            <a:ext cx="1149928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22227" y="3307193"/>
            <a:ext cx="1927170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 numbers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32957" y="3297607"/>
            <a:ext cx="1927170" cy="332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Numeric/double 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 flipH="1">
            <a:off x="3895893" y="2510656"/>
            <a:ext cx="1700650" cy="796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7" idx="2"/>
            <a:endCxn id="31" idx="0"/>
          </p:cNvCxnSpPr>
          <p:nvPr/>
        </p:nvCxnSpPr>
        <p:spPr>
          <a:xfrm flipH="1">
            <a:off x="5596542" y="2510656"/>
            <a:ext cx="1" cy="786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2"/>
            <a:endCxn id="30" idx="0"/>
          </p:cNvCxnSpPr>
          <p:nvPr/>
        </p:nvCxnSpPr>
        <p:spPr>
          <a:xfrm>
            <a:off x="5596543" y="2510656"/>
            <a:ext cx="2089269" cy="7965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29" y="4609216"/>
            <a:ext cx="1149928" cy="431223"/>
          </a:xfrm>
          <a:prstGeom prst="rect">
            <a:avLst/>
          </a:prstGeom>
        </p:spPr>
      </p:pic>
      <p:sp>
        <p:nvSpPr>
          <p:cNvPr id="43" name="Down Arrow 42"/>
          <p:cNvSpPr/>
          <p:nvPr/>
        </p:nvSpPr>
        <p:spPr>
          <a:xfrm>
            <a:off x="3754576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768" y="4609216"/>
            <a:ext cx="1921629" cy="488738"/>
          </a:xfrm>
          <a:prstGeom prst="rect">
            <a:avLst/>
          </a:prstGeom>
        </p:spPr>
      </p:pic>
      <p:sp>
        <p:nvSpPr>
          <p:cNvPr id="45" name="Down Arrow 44"/>
          <p:cNvSpPr/>
          <p:nvPr/>
        </p:nvSpPr>
        <p:spPr>
          <a:xfrm>
            <a:off x="7544495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6800" y="4593129"/>
            <a:ext cx="2105025" cy="1009650"/>
          </a:xfrm>
          <a:prstGeom prst="rect">
            <a:avLst/>
          </a:prstGeom>
        </p:spPr>
      </p:pic>
      <p:sp>
        <p:nvSpPr>
          <p:cNvPr id="47" name="Down Arrow 46"/>
          <p:cNvSpPr/>
          <p:nvPr/>
        </p:nvSpPr>
        <p:spPr>
          <a:xfrm>
            <a:off x="5455225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718746" y="3297606"/>
            <a:ext cx="1465070" cy="342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Characters</a:t>
            </a: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9483" y="4609216"/>
            <a:ext cx="2828925" cy="533400"/>
          </a:xfrm>
          <a:prstGeom prst="rect">
            <a:avLst/>
          </a:prstGeom>
        </p:spPr>
      </p:pic>
      <p:sp>
        <p:nvSpPr>
          <p:cNvPr id="50" name="Down Arrow 49"/>
          <p:cNvSpPr/>
          <p:nvPr/>
        </p:nvSpPr>
        <p:spPr>
          <a:xfrm>
            <a:off x="10312628" y="3872226"/>
            <a:ext cx="282633" cy="6145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5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Factor, “the special case”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Factors are not stored in R as what they are displayed </a:t>
            </a:r>
          </a:p>
          <a:p>
            <a:r>
              <a:rPr lang="en-US" dirty="0"/>
              <a:t>They can be harmful for your statistics and plots</a:t>
            </a:r>
          </a:p>
          <a:p>
            <a:r>
              <a:rPr lang="en-US" dirty="0"/>
              <a:t>However they are also super useful for us to order our plots/data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36131" y="3888137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Factor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1105602" y="4245584"/>
            <a:ext cx="2028304" cy="604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7827" y="4850193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36131" y="4849618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Characters</a:t>
            </a:r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>
            <a:off x="3133906" y="4245584"/>
            <a:ext cx="0" cy="60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264435" y="4849618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</a:t>
            </a:r>
          </a:p>
        </p:txBody>
      </p:sp>
      <p:cxnSp>
        <p:nvCxnSpPr>
          <p:cNvPr id="18" name="Straight Arrow Connector 17"/>
          <p:cNvCxnSpPr>
            <a:stCxn id="4" idx="2"/>
            <a:endCxn id="17" idx="0"/>
          </p:cNvCxnSpPr>
          <p:nvPr/>
        </p:nvCxnSpPr>
        <p:spPr>
          <a:xfrm>
            <a:off x="3133906" y="4245584"/>
            <a:ext cx="2028304" cy="60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236131" y="5811099"/>
            <a:ext cx="1795549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3133905" y="5207065"/>
            <a:ext cx="1" cy="60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2"/>
            <a:endCxn id="22" idx="0"/>
          </p:cNvCxnSpPr>
          <p:nvPr/>
        </p:nvCxnSpPr>
        <p:spPr>
          <a:xfrm>
            <a:off x="1105602" y="5207640"/>
            <a:ext cx="2028304" cy="603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22" idx="0"/>
          </p:cNvCxnSpPr>
          <p:nvPr/>
        </p:nvCxnSpPr>
        <p:spPr>
          <a:xfrm flipH="1">
            <a:off x="3133906" y="5207065"/>
            <a:ext cx="2028304" cy="604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373869"/>
              </p:ext>
            </p:extLst>
          </p:nvPr>
        </p:nvGraphicFramePr>
        <p:xfrm>
          <a:off x="6409113" y="4245584"/>
          <a:ext cx="552796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991">
                  <a:extLst>
                    <a:ext uri="{9D8B030D-6E8A-4147-A177-3AD203B41FA5}">
                      <a16:colId xmlns:a16="http://schemas.microsoft.com/office/drawing/2014/main" val="1427897614"/>
                    </a:ext>
                  </a:extLst>
                </a:gridCol>
                <a:gridCol w="1381991">
                  <a:extLst>
                    <a:ext uri="{9D8B030D-6E8A-4147-A177-3AD203B41FA5}">
                      <a16:colId xmlns:a16="http://schemas.microsoft.com/office/drawing/2014/main" val="4156061541"/>
                    </a:ext>
                  </a:extLst>
                </a:gridCol>
                <a:gridCol w="1381991">
                  <a:extLst>
                    <a:ext uri="{9D8B030D-6E8A-4147-A177-3AD203B41FA5}">
                      <a16:colId xmlns:a16="http://schemas.microsoft.com/office/drawing/2014/main" val="3810957365"/>
                    </a:ext>
                  </a:extLst>
                </a:gridCol>
                <a:gridCol w="1381991">
                  <a:extLst>
                    <a:ext uri="{9D8B030D-6E8A-4147-A177-3AD203B41FA5}">
                      <a16:colId xmlns:a16="http://schemas.microsoft.com/office/drawing/2014/main" val="2369821375"/>
                    </a:ext>
                  </a:extLst>
                </a:gridCol>
              </a:tblGrid>
              <a:tr h="3478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34339"/>
                  </a:ext>
                </a:extLst>
              </a:tr>
              <a:tr h="608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you think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946995"/>
                  </a:ext>
                </a:extLst>
              </a:tr>
              <a:tr h="6088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R knows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78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5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Coercion (</a:t>
            </a:r>
            <a:r>
              <a:rPr lang="en-US" dirty="0" err="1"/>
              <a:t>Zwang</a:t>
            </a:r>
            <a:r>
              <a:rPr lang="en-US" dirty="0"/>
              <a:t>)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6"/>
          </a:xfrm>
        </p:spPr>
        <p:txBody>
          <a:bodyPr/>
          <a:lstStyle/>
          <a:p>
            <a:r>
              <a:rPr lang="en-US" dirty="0"/>
              <a:t>R assigns everything a data class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15291" y="2448063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logical</a:t>
            </a:r>
          </a:p>
        </p:txBody>
      </p:sp>
      <p:sp>
        <p:nvSpPr>
          <p:cNvPr id="5" name="Rectangle 4"/>
          <p:cNvSpPr/>
          <p:nvPr/>
        </p:nvSpPr>
        <p:spPr>
          <a:xfrm>
            <a:off x="3196244" y="2448062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7197" y="2448062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double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358150" y="2448061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</a:t>
            </a:r>
          </a:p>
        </p:txBody>
      </p:sp>
      <p:sp>
        <p:nvSpPr>
          <p:cNvPr id="8" name="Rectangle 7"/>
          <p:cNvSpPr/>
          <p:nvPr/>
        </p:nvSpPr>
        <p:spPr>
          <a:xfrm>
            <a:off x="9439103" y="2448061"/>
            <a:ext cx="1637607" cy="473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</a:t>
            </a:r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 flipV="1">
            <a:off x="2752898" y="2684975"/>
            <a:ext cx="44334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33851" y="2684972"/>
            <a:ext cx="44334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902334" y="2684972"/>
            <a:ext cx="44334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008227" y="2684972"/>
            <a:ext cx="44334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38200" y="3067266"/>
            <a:ext cx="10238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load data with multiple data classes, R will assign the class where you don’t lose information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918683"/>
              </p:ext>
            </p:extLst>
          </p:nvPr>
        </p:nvGraphicFramePr>
        <p:xfrm>
          <a:off x="1115291" y="4021373"/>
          <a:ext cx="99614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284">
                  <a:extLst>
                    <a:ext uri="{9D8B030D-6E8A-4147-A177-3AD203B41FA5}">
                      <a16:colId xmlns:a16="http://schemas.microsoft.com/office/drawing/2014/main" val="1642592903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1667836137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1621281763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3304944611"/>
                    </a:ext>
                  </a:extLst>
                </a:gridCol>
                <a:gridCol w="1992284">
                  <a:extLst>
                    <a:ext uri="{9D8B030D-6E8A-4147-A177-3AD203B41FA5}">
                      <a16:colId xmlns:a16="http://schemas.microsoft.com/office/drawing/2014/main" val="1810687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</a:t>
                      </a:r>
                      <a:r>
                        <a:rPr lang="en-US" baseline="0" dirty="0"/>
                        <a:t>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r>
                        <a:rPr lang="en-US" baseline="0" dirty="0"/>
                        <a:t>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2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r>
                        <a:rPr lang="en-US" baseline="0" dirty="0"/>
                        <a:t> + 0i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“TRUE”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73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 + 0i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84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 +</a:t>
                      </a:r>
                      <a:r>
                        <a:rPr lang="en-US" baseline="0" dirty="0"/>
                        <a:t> 0i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48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 +</a:t>
                      </a:r>
                      <a:r>
                        <a:rPr lang="en-US" baseline="0" dirty="0"/>
                        <a:t> 0i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“3.1”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048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 +</a:t>
                      </a:r>
                      <a:r>
                        <a:rPr lang="en-US" baseline="0" dirty="0"/>
                        <a:t> 1i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“4.0</a:t>
                      </a:r>
                      <a:r>
                        <a:rPr lang="en-US" baseline="0" dirty="0"/>
                        <a:t> + 1i”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87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“Pirate”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2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3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1.4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care?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870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smtClean="0"/>
              <a:t>R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what‘s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73" y="2288931"/>
            <a:ext cx="6429375" cy="12954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84331"/>
            <a:ext cx="10515600" cy="139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 smtClean="0"/>
              <a:t>2.  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sometimes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just </a:t>
            </a:r>
            <a:r>
              <a:rPr lang="de-DE" dirty="0" err="1" smtClean="0"/>
              <a:t>gives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warnings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73" y="4047637"/>
            <a:ext cx="6429375" cy="93428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981925"/>
            <a:ext cx="10515600" cy="1019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3</a:t>
            </a:r>
            <a:r>
              <a:rPr lang="de-DE" dirty="0" smtClean="0"/>
              <a:t>.   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373" y="5420512"/>
            <a:ext cx="81629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3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Data structures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8869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3244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97619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08800" y="2611178"/>
            <a:ext cx="88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168230" y="2611178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32605" y="2611178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96980" y="2611178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68230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32605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96980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68230" y="3349842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32605" y="3349842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96980" y="3349842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254127" y="1620796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68229" y="1991728"/>
            <a:ext cx="102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47004" y="2943871"/>
            <a:ext cx="634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rows</a:t>
            </a:r>
          </a:p>
        </p:txBody>
      </p:sp>
      <p:cxnSp>
        <p:nvCxnSpPr>
          <p:cNvPr id="23" name="Straight Arrow Connector 22"/>
          <p:cNvCxnSpPr>
            <a:stCxn id="19" idx="1"/>
            <a:endCxn id="13" idx="3"/>
          </p:cNvCxnSpPr>
          <p:nvPr/>
        </p:nvCxnSpPr>
        <p:spPr>
          <a:xfrm flipH="1">
            <a:off x="5196239" y="3128537"/>
            <a:ext cx="2507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1"/>
            <a:endCxn id="10" idx="3"/>
          </p:cNvCxnSpPr>
          <p:nvPr/>
        </p:nvCxnSpPr>
        <p:spPr>
          <a:xfrm flipH="1" flipV="1">
            <a:off x="5196239" y="2759205"/>
            <a:ext cx="250765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1"/>
            <a:endCxn id="16" idx="3"/>
          </p:cNvCxnSpPr>
          <p:nvPr/>
        </p:nvCxnSpPr>
        <p:spPr>
          <a:xfrm flipH="1">
            <a:off x="5196239" y="3128537"/>
            <a:ext cx="250765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8" idx="2"/>
            <a:endCxn id="9" idx="0"/>
          </p:cNvCxnSpPr>
          <p:nvPr/>
        </p:nvCxnSpPr>
        <p:spPr>
          <a:xfrm>
            <a:off x="4682234" y="2361060"/>
            <a:ext cx="1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8" idx="2"/>
            <a:endCxn id="10" idx="0"/>
          </p:cNvCxnSpPr>
          <p:nvPr/>
        </p:nvCxnSpPr>
        <p:spPr>
          <a:xfrm>
            <a:off x="4682234" y="2361060"/>
            <a:ext cx="364376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2"/>
            <a:endCxn id="8" idx="0"/>
          </p:cNvCxnSpPr>
          <p:nvPr/>
        </p:nvCxnSpPr>
        <p:spPr>
          <a:xfrm flipH="1">
            <a:off x="4317860" y="2361060"/>
            <a:ext cx="364374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79994" y="23740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844369" y="23740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208744" y="23740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79994" y="27433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844369" y="27433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208744" y="27433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479994" y="31127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44369" y="31127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208744" y="31127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545110" y="24473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909485" y="24473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73860" y="24473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545110" y="28166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909485" y="28166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273860" y="28166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545110" y="31859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909485" y="31859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7273860" y="31859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632394" y="25264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996769" y="25264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7361144" y="252645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632394" y="28957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996769" y="28957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7361144" y="289578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632394" y="32651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996769" y="32651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361144" y="3265115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697510" y="25997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61885" y="25997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426260" y="2599729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697510" y="29690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061885" y="29690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7426260" y="2969061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697510" y="33383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061885" y="33383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7426260" y="3338393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646251" y="1998875"/>
            <a:ext cx="8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84" name="Rectangle 83"/>
          <p:cNvSpPr/>
          <p:nvPr/>
        </p:nvSpPr>
        <p:spPr>
          <a:xfrm>
            <a:off x="9320015" y="2611178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9320015" y="2980510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9320015" y="3349842"/>
            <a:ext cx="299259" cy="29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9705171" y="2612478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9705171" y="2981810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9705171" y="3351142"/>
            <a:ext cx="299259" cy="2960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0090327" y="2611178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10090327" y="2980510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090327" y="3349842"/>
            <a:ext cx="299259" cy="2960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9150297" y="1620796"/>
            <a:ext cx="140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Frame</a:t>
            </a:r>
          </a:p>
        </p:txBody>
      </p:sp>
      <p:sp>
        <p:nvSpPr>
          <p:cNvPr id="3" name="Left Brace 2"/>
          <p:cNvSpPr/>
          <p:nvPr/>
        </p:nvSpPr>
        <p:spPr>
          <a:xfrm rot="16200000">
            <a:off x="2088494" y="2983864"/>
            <a:ext cx="188760" cy="1028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685495" y="3587837"/>
            <a:ext cx="10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coercion</a:t>
            </a:r>
          </a:p>
        </p:txBody>
      </p:sp>
      <p:sp>
        <p:nvSpPr>
          <p:cNvPr id="94" name="Left Brace 93"/>
          <p:cNvSpPr/>
          <p:nvPr/>
        </p:nvSpPr>
        <p:spPr>
          <a:xfrm rot="16200000">
            <a:off x="4587853" y="3296441"/>
            <a:ext cx="188760" cy="1028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4168228" y="3904826"/>
            <a:ext cx="10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coercion</a:t>
            </a:r>
          </a:p>
        </p:txBody>
      </p:sp>
      <p:sp>
        <p:nvSpPr>
          <p:cNvPr id="96" name="Left Brace 95"/>
          <p:cNvSpPr/>
          <p:nvPr/>
        </p:nvSpPr>
        <p:spPr>
          <a:xfrm rot="16200000">
            <a:off x="7117135" y="3296441"/>
            <a:ext cx="188760" cy="102800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6697510" y="3904826"/>
            <a:ext cx="10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coercion</a:t>
            </a:r>
          </a:p>
        </p:txBody>
      </p:sp>
      <p:sp>
        <p:nvSpPr>
          <p:cNvPr id="98" name="Left Brace 97"/>
          <p:cNvSpPr/>
          <p:nvPr/>
        </p:nvSpPr>
        <p:spPr>
          <a:xfrm rot="18444590">
            <a:off x="6448373" y="3416960"/>
            <a:ext cx="81675" cy="46242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 rot="2212321">
            <a:off x="6092570" y="3827282"/>
            <a:ext cx="56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86" idx="2"/>
          </p:cNvCxnSpPr>
          <p:nvPr/>
        </p:nvCxnSpPr>
        <p:spPr>
          <a:xfrm>
            <a:off x="9469645" y="3645896"/>
            <a:ext cx="1" cy="31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89" idx="2"/>
            <a:endCxn id="103" idx="0"/>
          </p:cNvCxnSpPr>
          <p:nvPr/>
        </p:nvCxnSpPr>
        <p:spPr>
          <a:xfrm>
            <a:off x="9854801" y="3647196"/>
            <a:ext cx="4848" cy="3099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9320015" y="3957169"/>
            <a:ext cx="107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coercion</a:t>
            </a:r>
          </a:p>
        </p:txBody>
      </p:sp>
      <p:cxnSp>
        <p:nvCxnSpPr>
          <p:cNvPr id="104" name="Straight Arrow Connector 103"/>
          <p:cNvCxnSpPr>
            <a:stCxn id="92" idx="2"/>
          </p:cNvCxnSpPr>
          <p:nvPr/>
        </p:nvCxnSpPr>
        <p:spPr>
          <a:xfrm>
            <a:off x="10239957" y="3645896"/>
            <a:ext cx="17948" cy="3112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9320015" y="1984985"/>
            <a:ext cx="10280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columns</a:t>
            </a:r>
          </a:p>
        </p:txBody>
      </p:sp>
      <p:cxnSp>
        <p:nvCxnSpPr>
          <p:cNvPr id="117" name="Straight Arrow Connector 116"/>
          <p:cNvCxnSpPr>
            <a:stCxn id="116" idx="2"/>
          </p:cNvCxnSpPr>
          <p:nvPr/>
        </p:nvCxnSpPr>
        <p:spPr>
          <a:xfrm>
            <a:off x="9834020" y="2354317"/>
            <a:ext cx="1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16" idx="2"/>
          </p:cNvCxnSpPr>
          <p:nvPr/>
        </p:nvCxnSpPr>
        <p:spPr>
          <a:xfrm>
            <a:off x="9834020" y="2354317"/>
            <a:ext cx="364376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6" idx="2"/>
          </p:cNvCxnSpPr>
          <p:nvPr/>
        </p:nvCxnSpPr>
        <p:spPr>
          <a:xfrm flipH="1">
            <a:off x="9469646" y="2354317"/>
            <a:ext cx="364374" cy="25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644098" y="2928049"/>
            <a:ext cx="6345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rows</a:t>
            </a:r>
          </a:p>
        </p:txBody>
      </p:sp>
      <p:cxnSp>
        <p:nvCxnSpPr>
          <p:cNvPr id="121" name="Straight Arrow Connector 120"/>
          <p:cNvCxnSpPr>
            <a:stCxn id="120" idx="1"/>
          </p:cNvCxnSpPr>
          <p:nvPr/>
        </p:nvCxnSpPr>
        <p:spPr>
          <a:xfrm flipH="1">
            <a:off x="10393333" y="3112715"/>
            <a:ext cx="2507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20" idx="1"/>
          </p:cNvCxnSpPr>
          <p:nvPr/>
        </p:nvCxnSpPr>
        <p:spPr>
          <a:xfrm flipH="1" flipV="1">
            <a:off x="10393333" y="2743383"/>
            <a:ext cx="250765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1"/>
          </p:cNvCxnSpPr>
          <p:nvPr/>
        </p:nvCxnSpPr>
        <p:spPr>
          <a:xfrm flipH="1">
            <a:off x="10393333" y="3112715"/>
            <a:ext cx="250765" cy="3693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616915" y="4498088"/>
            <a:ext cx="127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Indexing: [position]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949019" y="4498088"/>
            <a:ext cx="14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Indexing: [row, column]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15444" y="4491090"/>
            <a:ext cx="3528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Indexing: </a:t>
            </a:r>
          </a:p>
          <a:p>
            <a:pPr algn="ctr"/>
            <a:r>
              <a:rPr lang="en-US" dirty="0"/>
              <a:t>[row, column, array position]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9121587" y="4491090"/>
            <a:ext cx="146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Indexing: [row, column]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5523057" y="5545867"/>
            <a:ext cx="757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List</a:t>
            </a:r>
          </a:p>
        </p:txBody>
      </p:sp>
      <p:cxnSp>
        <p:nvCxnSpPr>
          <p:cNvPr id="133" name="Straight Arrow Connector 132"/>
          <p:cNvCxnSpPr>
            <a:stCxn id="124" idx="2"/>
            <a:endCxn id="131" idx="0"/>
          </p:cNvCxnSpPr>
          <p:nvPr/>
        </p:nvCxnSpPr>
        <p:spPr>
          <a:xfrm>
            <a:off x="2252839" y="5144419"/>
            <a:ext cx="3649062" cy="401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5" idx="2"/>
            <a:endCxn id="131" idx="0"/>
          </p:cNvCxnSpPr>
          <p:nvPr/>
        </p:nvCxnSpPr>
        <p:spPr>
          <a:xfrm>
            <a:off x="4682232" y="5144419"/>
            <a:ext cx="1219669" cy="401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26" idx="2"/>
            <a:endCxn id="131" idx="0"/>
          </p:cNvCxnSpPr>
          <p:nvPr/>
        </p:nvCxnSpPr>
        <p:spPr>
          <a:xfrm flipH="1">
            <a:off x="5901901" y="5137421"/>
            <a:ext cx="1278038" cy="408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30" idx="2"/>
            <a:endCxn id="131" idx="0"/>
          </p:cNvCxnSpPr>
          <p:nvPr/>
        </p:nvCxnSpPr>
        <p:spPr>
          <a:xfrm flipH="1">
            <a:off x="5901901" y="5137421"/>
            <a:ext cx="3952899" cy="4084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4563831" y="5935937"/>
            <a:ext cx="267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Indexing: </a:t>
            </a:r>
          </a:p>
          <a:p>
            <a:pPr algn="ctr"/>
            <a:r>
              <a:rPr lang="en-US" dirty="0"/>
              <a:t>[[list position]][depends]</a:t>
            </a:r>
          </a:p>
        </p:txBody>
      </p:sp>
    </p:spTree>
    <p:extLst>
      <p:ext uri="{BB962C8B-B14F-4D97-AF65-F5344CB8AC3E}">
        <p14:creationId xmlns:p14="http://schemas.microsoft.com/office/powerpoint/2010/main" val="19064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Vector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“line” of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also name your vector entries (change its definition to named “data class”)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04417"/>
              </p:ext>
            </p:extLst>
          </p:nvPr>
        </p:nvGraphicFramePr>
        <p:xfrm>
          <a:off x="2031999" y="2623283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718943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44280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78193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3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5648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0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96327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90009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39442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88875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[3]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38308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87741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[5]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237174" y="2253951"/>
            <a:ext cx="4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[6]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37377"/>
              </p:ext>
            </p:extLst>
          </p:nvPr>
        </p:nvGraphicFramePr>
        <p:xfrm>
          <a:off x="2031999" y="4609728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718943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3442806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778193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1334388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75648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80899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96327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138537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[“entry1”]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87970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[“entry2”]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37403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[“entry3”]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85900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[“entry4”]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534397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[“entry5”]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882894" y="4238888"/>
            <a:ext cx="1192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[“entry6”]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8200" y="5115505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Common mistake when trying to store (loops):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953" y="5779332"/>
            <a:ext cx="64103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5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Microsoft Office PowerPoint</Application>
  <PresentationFormat>Widescreen</PresentationFormat>
  <Paragraphs>354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An introduction to R I wish I had</vt:lpstr>
      <vt:lpstr>Overview</vt:lpstr>
      <vt:lpstr>1. Data classes in R</vt:lpstr>
      <vt:lpstr>1. Data classes in R</vt:lpstr>
      <vt:lpstr>1.2 Factor, “the special case”</vt:lpstr>
      <vt:lpstr>1.3 Coercion (Zwang) in R</vt:lpstr>
      <vt:lpstr>1.4 Why should you care?</vt:lpstr>
      <vt:lpstr>2. Data structures </vt:lpstr>
      <vt:lpstr>2.1 Vector </vt:lpstr>
      <vt:lpstr>2.2 Matrix &amp; Array</vt:lpstr>
      <vt:lpstr>2.3 Data frame</vt:lpstr>
      <vt:lpstr>2.4 Lists</vt:lpstr>
      <vt:lpstr>3. FUNctions</vt:lpstr>
      <vt:lpstr>4. For loops</vt:lpstr>
      <vt:lpstr>4. Closing thoughts</vt:lpstr>
      <vt:lpstr>Exponential growth - Muskoxen</vt:lpstr>
      <vt:lpstr>1. Import and check muskox dataset</vt:lpstr>
      <vt:lpstr>PowerPoint Presentation</vt:lpstr>
      <vt:lpstr>2. Calculating the growth rate (λ) for each year</vt:lpstr>
      <vt:lpstr>2. Calculating the growth rate (λ) for each year</vt:lpstr>
      <vt:lpstr>2. Calculating the growth rate (λ) for each year</vt:lpstr>
      <vt:lpstr>Note for pipes in R</vt:lpstr>
      <vt:lpstr>3. Projecting the future</vt:lpstr>
      <vt:lpstr>3. Projecting the future</vt:lpstr>
      <vt:lpstr>3. Projecting the future</vt:lpstr>
      <vt:lpstr>3. Projecting the future </vt:lpstr>
      <vt:lpstr>3. Projecting the future </vt:lpstr>
      <vt:lpstr>3. Projecting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R I wish I had</dc:title>
  <dc:creator>Andrzejak, Martin</dc:creator>
  <cp:lastModifiedBy>Andrzejak, Martin</cp:lastModifiedBy>
  <cp:revision>71</cp:revision>
  <dcterms:created xsi:type="dcterms:W3CDTF">2022-10-19T06:58:39Z</dcterms:created>
  <dcterms:modified xsi:type="dcterms:W3CDTF">2022-11-03T10:11:07Z</dcterms:modified>
</cp:coreProperties>
</file>