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88" r:id="rId4"/>
    <p:sldId id="287" r:id="rId5"/>
    <p:sldId id="289" r:id="rId6"/>
    <p:sldId id="286" r:id="rId7"/>
    <p:sldId id="258" r:id="rId8"/>
    <p:sldId id="259" r:id="rId9"/>
    <p:sldId id="267" r:id="rId10"/>
    <p:sldId id="270" r:id="rId11"/>
    <p:sldId id="271" r:id="rId12"/>
    <p:sldId id="272" r:id="rId13"/>
    <p:sldId id="274" r:id="rId14"/>
    <p:sldId id="276" r:id="rId15"/>
    <p:sldId id="285" r:id="rId16"/>
    <p:sldId id="27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5"/>
    <p:restoredTop sz="85299"/>
  </p:normalViewPr>
  <p:slideViewPr>
    <p:cSldViewPr>
      <p:cViewPr varScale="1">
        <p:scale>
          <a:sx n="98" d="100"/>
          <a:sy n="98" d="100"/>
        </p:scale>
        <p:origin x="19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FD95C7C-EFE1-3B4D-B3C2-F4957C9BD3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BD62A8B2-C79A-3745-BEEB-F5DA078256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592F840-674D-2442-995D-77D00F628C0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450564E7-505F-194C-BC66-862E13252A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3517A1-C7CC-A749-9D2F-333FDFEE48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3F9EF1-9A0C-1C47-911B-6AD3C89041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DDF74BB-05E4-B44E-9E2A-8921690FD80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C2C8F9C-42D2-6F4C-BC01-F3A27D5D2A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74A2214-7B96-7D4E-AB03-A1DC854BDC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E36149B4-685B-CF46-97B6-8164A498EA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DB762F1-C92F-484D-8A35-11814F1065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D1E206B-C55C-AF47-BB05-D500CD4423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5C201CA8-0E00-2F41-8FD8-989992CF2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C7C140-0801-F341-A704-9AEC8DC649B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50AA6F3-34A7-FA43-AF3E-D5D399C709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6BF1EEA-B547-6649-9B20-143CB299A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86777F35-98D3-394A-9BB0-57ACB2491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C509A1-3AA8-C345-BF74-F596C557B8A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EFDF692-477D-7C4B-9E5F-8E741E6E3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9CED8DF-1548-AF45-B1F6-53B7B1B4E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507FA9B3-763F-CD4C-B403-62EABDEBBA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29D68C-6FB1-AC44-BFF8-5936554F37FC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01645A2-C508-5B41-8A9C-507EF064DF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D8E1457-11F5-2144-9B15-0E950BE4B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C021558B-8F99-F447-8967-C4EC47CBD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BA8836-DAA6-644D-815D-AA474919DA03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F8F5362-1F9F-534C-AFA3-243D9B1DE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620F907-ECB8-204F-A13D-E1C542CA5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AA89CDC-EAEB-C748-A80E-2F16E945F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46CA68-188A-154F-BC2E-A2213007FAB9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6E394CDF-FC2B-EF40-B96F-CBDB70291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9E5BD4F-1EB0-B64F-9AA7-709EBE230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D0603EA-3D6B-314F-830B-8AC3302461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03FF8-DEC1-BF43-BC13-2B2BF9DBF8B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6D333646-8E69-0746-B3C2-678776D8A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EBEA420-4067-B044-B313-335A8870B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D0DD82FC-64D9-5E40-9885-EC6E6E30C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6DE34B-9CC9-2841-917E-19B68B07DB73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358FC20-4D34-DD4D-8C89-706C3B24E4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A8D9371-156F-B646-836C-F480688C8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D44EE1FA-DC0F-C148-9AAF-4D724EF3A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ADC180C-888E-EB45-AD29-7A7522DE266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F594595-3C7F-1747-91D4-9BDBAD3B2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4535EDB-E894-CE49-BC85-3C6E90109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206B-C55C-AF47-BB05-D500CD4423A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87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206B-C55C-AF47-BB05-D500CD4423A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76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E206B-C55C-AF47-BB05-D500CD4423A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9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BCCF260D-34CF-924D-8E69-C071EB0DE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7D357B6E-1C10-B745-BFD7-8082DF17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69B4705A-B931-AD45-B55D-95ECC6C41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E1A29-8150-B446-92D8-A8DED78E4B2D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9DF083-AC20-D243-A043-9EDDE8088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F27DCCE-0EA0-554B-BA84-3AB810BFCA3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2C25A0C-9502-C04C-8B1B-1BA42D7BB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0FC9E14-1213-0243-9056-302F97DE9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2D05AE0D-7BC5-E049-BBC0-CB003DCEB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15B8228-6072-474A-9B9E-FC0C94031A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85EDD8C-A4BA-6049-B213-4E08F4A5A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CEF3184-70C9-2B43-AF94-CB1F8B802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86CD6A51-5096-C24A-9124-7D3B8778D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6F1EE9-D82D-AF40-9997-0B243A67056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55DC0CB-FBB1-ED41-A254-364C4A8D7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11DEBB6-EEDD-674A-8765-4006EDDA0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7817B7-31DC-A649-8D73-17B04DF65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33643F-1097-8944-A316-D6AF78874D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AED7EE-5F3E-4F43-95F8-C07246E83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F151D-E702-BC48-99B9-056D2603CD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98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9C8872-3D05-7843-AEB5-92CCF38B1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035F52-895B-6043-87FE-00C6AF4540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AFDA59-D635-484B-82F8-41B85DBBE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0B4FE-221A-8042-BDD0-C872F0C8B9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19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98929F-8FA1-AD4D-BD1D-4903A433E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F67C52-6C93-9F43-A19F-E4AAC1CFD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EE4469-BB10-EA49-BD38-0015015F3A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95C6C-2187-6145-A10A-6D39BB0584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100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838705-D88A-1E43-9947-5B78ACF591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7C7C78-5D5F-0E47-BE01-624A26CC9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ABB435-2444-0743-99E2-69DD865F1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4EF1F-E60A-B74C-8C3A-3A4589174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72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17E183-FAB4-6B47-87C1-0A83A01B0D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F47540-3DF3-314F-AC04-FBC2DC1A0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BDBB27-4F22-DB4A-A278-87D668EDC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227F7-6BD1-9E44-AB56-550DF06970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83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FBB94-CC38-2B48-A574-086464833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6F0804-23A0-FC41-9A33-96C7CBF0D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91670F-305C-B34B-9959-30FA1A4681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CBB8C-AEFA-324A-8DF8-913D3E9184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307363-412B-754A-B0C0-1C1EEFE0CA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4EC0E-20CB-9D41-8BC5-A361E20291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91154-7E3B-8846-93A4-311C6863C0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FF3A0-FB7D-C54D-9C79-921E988984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5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8BB32E-961F-8D41-BF49-0A1B02CA0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9C23A9-4CA3-CF48-B48A-0F7F657881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A33CEBA-9A8E-0F4B-A526-E5845BCE4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0B881B-AB13-BA47-837A-30DD14EF37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25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97EF49-3A92-9B4F-9C4F-D731A0692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AA1CAB-352C-CC4B-B132-3ADED820D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A69D7B-EA27-E34B-AF39-2771C57ED2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9C68E-D365-8244-99B5-9E66AB28C0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2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D23B0D-9A40-304C-A971-8A771D07C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261244-772B-3243-B016-344A0F234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F4E531-5D02-DF44-9BF2-331E32B76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81A5B-FB7A-0C47-BC25-5192EC06F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92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3AE29-F90E-2249-BA8F-69957DC3D9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CD7361-3611-4643-9FBC-D7FF3B97B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FB7D9-5E52-684A-9F06-BD4E118AF9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AFF841-CD71-5946-8679-382D7EF0EF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80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C1932-D1A8-CF49-BD32-9BBAFBC014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E0279-9AC6-BA4A-AE3E-C105C05BF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266A35-2FF3-D74D-B3CF-59F807579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08312-A38A-EB44-8B15-5D13376348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94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27790B4-26A8-8A40-BC52-507B748AB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8315A5-FB6E-3246-AE55-E15AD1E9A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3A0B435-1D8F-1A4A-8943-DC35040556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7CBCA6A-5244-5A47-AE7A-9336109440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5540305-A9DB-674F-8DAA-C610A32783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F91B8F6-2DFA-1A42-885A-6BA262AA72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>
            <a:extLst>
              <a:ext uri="{FF2B5EF4-FFF2-40B4-BE49-F238E27FC236}">
                <a16:creationId xmlns:a16="http://schemas.microsoft.com/office/drawing/2014/main" id="{6C1162EA-F800-2F4D-8979-BE9CD429A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8915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chemeClr val="accent2"/>
                </a:solidFill>
              </a:rPr>
              <a:t>Lecture 2:  </a:t>
            </a:r>
          </a:p>
          <a:p>
            <a:pPr algn="ctr" eaLnBrk="1" hangingPunct="1"/>
            <a:r>
              <a:rPr lang="en-US" altLang="en-US" sz="4400" b="1">
                <a:solidFill>
                  <a:schemeClr val="accent2"/>
                </a:solidFill>
              </a:rPr>
              <a:t>Variation</a:t>
            </a:r>
          </a:p>
        </p:txBody>
      </p:sp>
      <p:pic>
        <p:nvPicPr>
          <p:cNvPr id="16386" name="Picture 6">
            <a:extLst>
              <a:ext uri="{FF2B5EF4-FFF2-40B4-BE49-F238E27FC236}">
                <a16:creationId xmlns:a16="http://schemas.microsoft.com/office/drawing/2014/main" id="{FA0F25D9-F93D-244C-8361-D85E3D5B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4038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7" descr="quail">
            <a:extLst>
              <a:ext uri="{FF2B5EF4-FFF2-40B4-BE49-F238E27FC236}">
                <a16:creationId xmlns:a16="http://schemas.microsoft.com/office/drawing/2014/main" id="{214AEEFA-FFB8-834C-8A78-71243BDD7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384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8" descr="Crocidura_russula1">
            <a:extLst>
              <a:ext uri="{FF2B5EF4-FFF2-40B4-BE49-F238E27FC236}">
                <a16:creationId xmlns:a16="http://schemas.microsoft.com/office/drawing/2014/main" id="{69D54143-22C3-0F45-9A47-43BAE765D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8600"/>
            <a:ext cx="41148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68F65668-E7B1-DF48-9CA6-1A9581055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Environmental Variation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921E3970-003E-D946-831E-C0943F297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California Quail</a:t>
            </a:r>
          </a:p>
        </p:txBody>
      </p:sp>
      <p:pic>
        <p:nvPicPr>
          <p:cNvPr id="48130" name="Picture 6" descr="fig3">
            <a:extLst>
              <a:ext uri="{FF2B5EF4-FFF2-40B4-BE49-F238E27FC236}">
                <a16:creationId xmlns:a16="http://schemas.microsoft.com/office/drawing/2014/main" id="{14C2BECD-035C-204B-98C2-2D11589B708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95400"/>
            <a:ext cx="6324600" cy="5018088"/>
          </a:xfrm>
          <a:noFill/>
        </p:spPr>
      </p:pic>
      <p:pic>
        <p:nvPicPr>
          <p:cNvPr id="48131" name="Picture 9" descr="quail">
            <a:extLst>
              <a:ext uri="{FF2B5EF4-FFF2-40B4-BE49-F238E27FC236}">
                <a16:creationId xmlns:a16="http://schemas.microsoft.com/office/drawing/2014/main" id="{D87C5CD5-467A-B542-9AB3-A8944E1683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1447800"/>
            <a:ext cx="3276600" cy="245745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54A6E003-6B81-4746-8D2F-98DD29628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ea typeface="ＭＳ Ｐゴシック" panose="020B0600070205080204" pitchFamily="34" charset="-128"/>
              </a:rPr>
              <a:t>Predicting population size in the face of environmental variation</a:t>
            </a:r>
          </a:p>
        </p:txBody>
      </p:sp>
      <p:sp>
        <p:nvSpPr>
          <p:cNvPr id="50178" name="Text Box 4">
            <a:extLst>
              <a:ext uri="{FF2B5EF4-FFF2-40B4-BE49-F238E27FC236}">
                <a16:creationId xmlns:a16="http://schemas.microsoft.com/office/drawing/2014/main" id="{34602600-9075-5A41-AA31-BA5015FD0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944688"/>
            <a:ext cx="763587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u="sng" dirty="0">
                <a:solidFill>
                  <a:schemeClr val="accent2"/>
                </a:solidFill>
              </a:rPr>
              <a:t>Ideally, you would know:</a:t>
            </a:r>
          </a:p>
          <a:p>
            <a:pPr eaLnBrk="1" hangingPunct="1"/>
            <a:endParaRPr lang="en-US" altLang="en-US" sz="2800" b="1" u="sng" dirty="0">
              <a:solidFill>
                <a:schemeClr val="accent2"/>
              </a:solidFill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800" b="1" dirty="0">
                <a:solidFill>
                  <a:schemeClr val="accent2"/>
                </a:solidFill>
              </a:rPr>
              <a:t>Which environmental factor is important.</a:t>
            </a:r>
          </a:p>
          <a:p>
            <a:pPr eaLnBrk="1" hangingPunct="1">
              <a:buFontTx/>
              <a:buAutoNum type="arabicPeriod"/>
            </a:pPr>
            <a:endParaRPr lang="en-US" altLang="en-US" sz="2800" b="1" dirty="0">
              <a:solidFill>
                <a:schemeClr val="accent2"/>
              </a:solidFill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800" b="1" dirty="0">
                <a:solidFill>
                  <a:schemeClr val="accent2"/>
                </a:solidFill>
              </a:rPr>
              <a:t>How that environmental factor affects birth and death rates.</a:t>
            </a:r>
          </a:p>
          <a:p>
            <a:pPr eaLnBrk="1" hangingPunct="1">
              <a:buFontTx/>
              <a:buAutoNum type="arabicPeriod"/>
            </a:pPr>
            <a:endParaRPr lang="en-US" altLang="en-US" sz="2800" b="1" dirty="0">
              <a:solidFill>
                <a:schemeClr val="accent2"/>
              </a:solidFill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2800" b="1" dirty="0">
                <a:solidFill>
                  <a:schemeClr val="accent2"/>
                </a:solidFill>
              </a:rPr>
              <a:t>What the value of that environmental factor will be in the future.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7" descr="fig5">
            <a:extLst>
              <a:ext uri="{FF2B5EF4-FFF2-40B4-BE49-F238E27FC236}">
                <a16:creationId xmlns:a16="http://schemas.microsoft.com/office/drawing/2014/main" id="{2C24CFF3-253C-1F4A-AD27-402943B1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7772400" cy="604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8">
            <a:extLst>
              <a:ext uri="{FF2B5EF4-FFF2-40B4-BE49-F238E27FC236}">
                <a16:creationId xmlns:a16="http://schemas.microsoft.com/office/drawing/2014/main" id="{9DCC5C04-2671-5A4B-A141-30880046F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600" b="1">
                <a:solidFill>
                  <a:schemeClr val="tx2"/>
                </a:solidFill>
              </a:rPr>
              <a:t>Population size of Muskox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8DBBB315-C100-AC4C-8CC8-37FC4FC5D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ea typeface="ＭＳ Ｐゴシック" panose="020B0600070205080204" pitchFamily="34" charset="-128"/>
              </a:rPr>
              <a:t>Measurement error</a:t>
            </a:r>
          </a:p>
        </p:txBody>
      </p:sp>
      <p:sp>
        <p:nvSpPr>
          <p:cNvPr id="56322" name="Text Box 4">
            <a:extLst>
              <a:ext uri="{FF2B5EF4-FFF2-40B4-BE49-F238E27FC236}">
                <a16:creationId xmlns:a16="http://schemas.microsoft.com/office/drawing/2014/main" id="{306A2E5B-DC14-C341-8346-65E984472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487488"/>
            <a:ext cx="545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All field measurements involve error</a:t>
            </a:r>
          </a:p>
        </p:txBody>
      </p:sp>
      <p:sp>
        <p:nvSpPr>
          <p:cNvPr id="56323" name="Text Box 5">
            <a:extLst>
              <a:ext uri="{FF2B5EF4-FFF2-40B4-BE49-F238E27FC236}">
                <a16:creationId xmlns:a16="http://schemas.microsoft.com/office/drawing/2014/main" id="{A0EA1A22-2F16-B041-9307-B35737CC3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93950"/>
            <a:ext cx="800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</a:rPr>
              <a:t>Try to quantify biases and minimize measurement error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4931379B-E203-EB4C-B98C-7BE760CE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b="1">
                <a:ea typeface="ＭＳ Ｐゴシック" panose="020B0600070205080204" pitchFamily="34" charset="-128"/>
              </a:rPr>
              <a:t>Aerial counts 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0F3FB678-0EFA-D84E-9564-11E71459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6475"/>
            <a:ext cx="853440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B1211AA4-97B1-CD44-AB13-E497F6965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Muskox sampling</a:t>
            </a:r>
          </a:p>
        </p:txBody>
      </p:sp>
      <p:sp>
        <p:nvSpPr>
          <p:cNvPr id="59394" name="Text Box 4">
            <a:extLst>
              <a:ext uri="{FF2B5EF4-FFF2-40B4-BE49-F238E27FC236}">
                <a16:creationId xmlns:a16="http://schemas.microsoft.com/office/drawing/2014/main" id="{174F39E7-4DE3-B84F-A770-158D09FC0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Aerial census- used to estimate population size- calculate model parameters</a:t>
            </a:r>
          </a:p>
        </p:txBody>
      </p:sp>
      <p:sp>
        <p:nvSpPr>
          <p:cNvPr id="59395" name="Text Box 5">
            <a:extLst>
              <a:ext uri="{FF2B5EF4-FFF2-40B4-BE49-F238E27FC236}">
                <a16:creationId xmlns:a16="http://schemas.microsoft.com/office/drawing/2014/main" id="{A51B7B96-D4D3-4E48-9B63-0166A9C6C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20875"/>
            <a:ext cx="8305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chemeClr val="accent2"/>
                </a:solidFill>
              </a:rPr>
              <a:t>More accurate estimates were made based on ground sampling from 1965-1968.</a:t>
            </a:r>
          </a:p>
        </p:txBody>
      </p:sp>
      <p:graphicFrame>
        <p:nvGraphicFramePr>
          <p:cNvPr id="30838" name="Group 118">
            <a:extLst>
              <a:ext uri="{FF2B5EF4-FFF2-40B4-BE49-F238E27FC236}">
                <a16:creationId xmlns:a16="http://schemas.microsoft.com/office/drawing/2014/main" id="{F3125767-A742-6C4E-B3C2-402EDB990E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2971800"/>
          <a:ext cx="8686800" cy="3224213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Ground count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Aerial count (estimate)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Bias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(count/estimate)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>
            <a:extLst>
              <a:ext uri="{FF2B5EF4-FFF2-40B4-BE49-F238E27FC236}">
                <a16:creationId xmlns:a16="http://schemas.microsoft.com/office/drawing/2014/main" id="{51E8C862-9AD8-D74F-8CF6-55EEABE7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447800"/>
            <a:ext cx="2084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 i="1">
                <a:solidFill>
                  <a:schemeClr val="accent2"/>
                </a:solidFill>
              </a:rPr>
              <a:t>N</a:t>
            </a:r>
            <a:r>
              <a:rPr lang="en-US" altLang="en-US" sz="3200" b="1" i="1" baseline="-25000">
                <a:solidFill>
                  <a:schemeClr val="accent2"/>
                </a:solidFill>
              </a:rPr>
              <a:t>t+1 </a:t>
            </a:r>
            <a:r>
              <a:rPr lang="en-US" altLang="en-US" sz="3200" b="1">
                <a:solidFill>
                  <a:schemeClr val="accent2"/>
                </a:solidFill>
              </a:rPr>
              <a:t>= </a:t>
            </a:r>
            <a:r>
              <a:rPr lang="en-US" altLang="en-US" sz="3200" b="1" i="1">
                <a:solidFill>
                  <a:schemeClr val="accent2"/>
                </a:solidFill>
              </a:rPr>
              <a:t>R</a:t>
            </a:r>
            <a:r>
              <a:rPr lang="en-US" altLang="en-US" sz="3200" b="1">
                <a:solidFill>
                  <a:schemeClr val="accent2"/>
                </a:solidFill>
              </a:rPr>
              <a:t> </a:t>
            </a:r>
            <a:r>
              <a:rPr lang="en-US" altLang="en-US" sz="3200" b="1" i="1">
                <a:solidFill>
                  <a:schemeClr val="accent2"/>
                </a:solidFill>
              </a:rPr>
              <a:t>N</a:t>
            </a:r>
            <a:r>
              <a:rPr lang="en-US" altLang="en-US" sz="3200" b="1" i="1" baseline="-25000">
                <a:solidFill>
                  <a:schemeClr val="accent2"/>
                </a:solidFill>
              </a:rPr>
              <a:t>t</a:t>
            </a:r>
            <a:endParaRPr lang="en-US" altLang="en-US" sz="3200" b="1">
              <a:solidFill>
                <a:schemeClr val="accent2"/>
              </a:solidFill>
            </a:endParaRPr>
          </a:p>
        </p:txBody>
      </p:sp>
      <p:sp>
        <p:nvSpPr>
          <p:cNvPr id="18434" name="Text Box 5">
            <a:extLst>
              <a:ext uri="{FF2B5EF4-FFF2-40B4-BE49-F238E27FC236}">
                <a16:creationId xmlns:a16="http://schemas.microsoft.com/office/drawing/2014/main" id="{3518D587-9EF9-5E47-AE12-D1E12E546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12725"/>
            <a:ext cx="4894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 b="1"/>
              <a:t>Exponential growth</a:t>
            </a:r>
          </a:p>
        </p:txBody>
      </p:sp>
      <p:sp>
        <p:nvSpPr>
          <p:cNvPr id="18435" name="Text Box 6">
            <a:extLst>
              <a:ext uri="{FF2B5EF4-FFF2-40B4-BE49-F238E27FC236}">
                <a16:creationId xmlns:a16="http://schemas.microsoft.com/office/drawing/2014/main" id="{7897C47C-CBDF-D846-95D4-41E08D35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682875"/>
            <a:ext cx="561816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1"/>
              <a:t>Assumption: R is constant </a:t>
            </a:r>
          </a:p>
          <a:p>
            <a:pPr eaLnBrk="1" hangingPunct="1"/>
            <a:endParaRPr lang="en-US" altLang="en-US" sz="3200" b="1"/>
          </a:p>
          <a:p>
            <a:pPr eaLnBrk="1" hangingPunct="1"/>
            <a:r>
              <a:rPr lang="en-US" altLang="en-US" sz="3200" b="1"/>
              <a:t>No environmental variability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4AC4-F468-DC4D-AA8E-615850D2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0337"/>
            <a:ext cx="8839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Arithmetic vs. Geometric mean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C54B92-AC99-374C-8A89-86B82008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600200"/>
            <a:ext cx="527558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4AC4-F468-DC4D-AA8E-615850D2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0337"/>
            <a:ext cx="8839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Arithmetic vs. Geometric mean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A90ED-AE72-FF49-A85D-8A204B4FD2FE}"/>
              </a:ext>
            </a:extLst>
          </p:cNvPr>
          <p:cNvSpPr/>
          <p:nvPr/>
        </p:nvSpPr>
        <p:spPr>
          <a:xfrm>
            <a:off x="1524000" y="1676400"/>
            <a:ext cx="1600200" cy="2438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E6869-6691-F24F-8D3F-5C4F1412F059}"/>
              </a:ext>
            </a:extLst>
          </p:cNvPr>
          <p:cNvSpPr txBox="1"/>
          <p:nvPr/>
        </p:nvSpPr>
        <p:spPr>
          <a:xfrm>
            <a:off x="2146006" y="42570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3BB17-80A0-F848-AE2F-97C3E58C1EA1}"/>
              </a:ext>
            </a:extLst>
          </p:cNvPr>
          <p:cNvSpPr txBox="1"/>
          <p:nvPr/>
        </p:nvSpPr>
        <p:spPr>
          <a:xfrm>
            <a:off x="1099084" y="26647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F84098-F163-FB40-987D-1B79255F364D}"/>
              </a:ext>
            </a:extLst>
          </p:cNvPr>
          <p:cNvSpPr/>
          <p:nvPr/>
        </p:nvSpPr>
        <p:spPr>
          <a:xfrm>
            <a:off x="4953000" y="2285999"/>
            <a:ext cx="1828800" cy="1828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1F4AE-C99D-844B-8452-153BF4AA21E9}"/>
              </a:ext>
            </a:extLst>
          </p:cNvPr>
          <p:cNvSpPr txBox="1"/>
          <p:nvPr/>
        </p:nvSpPr>
        <p:spPr>
          <a:xfrm>
            <a:off x="5663614" y="41910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1342E-1607-4B4F-BF59-5BD0EC8A8CBD}"/>
              </a:ext>
            </a:extLst>
          </p:cNvPr>
          <p:cNvSpPr txBox="1"/>
          <p:nvPr/>
        </p:nvSpPr>
        <p:spPr>
          <a:xfrm>
            <a:off x="4572000" y="2819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1BB2DE-E6F6-684B-9BB5-3B63320DE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34"/>
          <a:stretch/>
        </p:blipFill>
        <p:spPr>
          <a:xfrm>
            <a:off x="744222" y="4857612"/>
            <a:ext cx="5275580" cy="10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4AC4-F468-DC4D-AA8E-615850D2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0337"/>
            <a:ext cx="88392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Arithmetic vs. Geometric mean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A80D6-49F2-224B-A88F-8119CEA5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87" y="1676400"/>
            <a:ext cx="3483155" cy="175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3F5CE-0466-5747-AA7E-991EABA8CABF}"/>
              </a:ext>
            </a:extLst>
          </p:cNvPr>
          <p:cNvSpPr txBox="1"/>
          <p:nvPr/>
        </p:nvSpPr>
        <p:spPr>
          <a:xfrm>
            <a:off x="4953000" y="1606826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BMW stocks gained 4.5% in 2017, 3.5% in 2018 and 2.3% in 2019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7970188-A102-BF47-A05B-6C2111F1A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88820"/>
              </p:ext>
            </p:extLst>
          </p:nvPr>
        </p:nvGraphicFramePr>
        <p:xfrm>
          <a:off x="555487" y="3962705"/>
          <a:ext cx="3178314" cy="1483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89157">
                  <a:extLst>
                    <a:ext uri="{9D8B030D-6E8A-4147-A177-3AD203B41FA5}">
                      <a16:colId xmlns:a16="http://schemas.microsoft.com/office/drawing/2014/main" val="2568594204"/>
                    </a:ext>
                  </a:extLst>
                </a:gridCol>
                <a:gridCol w="1589157">
                  <a:extLst>
                    <a:ext uri="{9D8B030D-6E8A-4147-A177-3AD203B41FA5}">
                      <a16:colId xmlns:a16="http://schemas.microsoft.com/office/drawing/2014/main" val="421481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27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Year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4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Year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5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Year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210471"/>
                  </a:ext>
                </a:extLst>
              </a:tr>
            </a:tbl>
          </a:graphicData>
        </a:graphic>
      </p:graphicFrame>
      <p:sp>
        <p:nvSpPr>
          <p:cNvPr id="7" name="Cube 6">
            <a:extLst>
              <a:ext uri="{FF2B5EF4-FFF2-40B4-BE49-F238E27FC236}">
                <a16:creationId xmlns:a16="http://schemas.microsoft.com/office/drawing/2014/main" id="{92550295-6269-AA48-BF70-00060C7A8747}"/>
              </a:ext>
            </a:extLst>
          </p:cNvPr>
          <p:cNvSpPr/>
          <p:nvPr/>
        </p:nvSpPr>
        <p:spPr>
          <a:xfrm>
            <a:off x="5262770" y="4044648"/>
            <a:ext cx="1600200" cy="1371600"/>
          </a:xfrm>
          <a:prstGeom prst="cub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0B070-4B37-FA42-A797-E9C07DE71F9B}"/>
              </a:ext>
            </a:extLst>
          </p:cNvPr>
          <p:cNvSpPr txBox="1"/>
          <p:nvPr/>
        </p:nvSpPr>
        <p:spPr>
          <a:xfrm>
            <a:off x="4317706" y="4697759"/>
            <a:ext cx="127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1.035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C4606-355D-2148-A4C4-E8717A71AD6D}"/>
              </a:ext>
            </a:extLst>
          </p:cNvPr>
          <p:cNvSpPr txBox="1"/>
          <p:nvPr/>
        </p:nvSpPr>
        <p:spPr>
          <a:xfrm>
            <a:off x="5410201" y="5416248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73CB1-BF33-D74F-87F1-C8F4503AB1C5}"/>
              </a:ext>
            </a:extLst>
          </p:cNvPr>
          <p:cNvSpPr txBox="1"/>
          <p:nvPr/>
        </p:nvSpPr>
        <p:spPr>
          <a:xfrm>
            <a:off x="6533358" y="4236094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1.023</a:t>
            </a:r>
          </a:p>
        </p:txBody>
      </p:sp>
    </p:spTree>
    <p:extLst>
      <p:ext uri="{BB962C8B-B14F-4D97-AF65-F5344CB8AC3E}">
        <p14:creationId xmlns:p14="http://schemas.microsoft.com/office/powerpoint/2010/main" val="156863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9" grpId="1"/>
      <p:bldP spid="10" grpId="0"/>
      <p:bldP spid="10" grpId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>
            <a:extLst>
              <a:ext uri="{FF2B5EF4-FFF2-40B4-BE49-F238E27FC236}">
                <a16:creationId xmlns:a16="http://schemas.microsoft.com/office/drawing/2014/main" id="{333467DA-9183-824B-8438-3F7DA1713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20737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/>
              <a:t>1.16*1.14*0.94*1.25*1.1*1.17*1.11*1.16*1.09*1.14*1.27*1.14*1.24*1.14*1.2*1.15*1.15</a:t>
            </a:r>
          </a:p>
        </p:txBody>
      </p:sp>
      <p:sp>
        <p:nvSpPr>
          <p:cNvPr id="20483" name="Text Box 12">
            <a:extLst>
              <a:ext uri="{FF2B5EF4-FFF2-40B4-BE49-F238E27FC236}">
                <a16:creationId xmlns:a16="http://schemas.microsoft.com/office/drawing/2014/main" id="{E2A3805F-4049-DD43-9CC0-E35B6EE4D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863"/>
            <a:ext cx="760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/>
              <a:t>Variability in Muskox growth rates</a:t>
            </a:r>
          </a:p>
        </p:txBody>
      </p:sp>
      <p:sp>
        <p:nvSpPr>
          <p:cNvPr id="20484" name="Text Box 7">
            <a:extLst>
              <a:ext uri="{FF2B5EF4-FFF2-40B4-BE49-F238E27FC236}">
                <a16:creationId xmlns:a16="http://schemas.microsoft.com/office/drawing/2014/main" id="{C7189BC7-103A-B249-B144-986C604AE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47800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800000"/>
                </a:solidFill>
              </a:rPr>
              <a:t>What is the mean annual growth rate?</a:t>
            </a:r>
          </a:p>
          <a:p>
            <a:pPr eaLnBrk="1" hangingPunct="1"/>
            <a:endParaRPr lang="en-US" altLang="en-US" b="1" dirty="0">
              <a:solidFill>
                <a:srgbClr val="8000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800000"/>
                </a:solidFill>
              </a:rPr>
              <a:t>Arithmetic vs. Geometric mean?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4">
            <a:extLst>
              <a:ext uri="{FF2B5EF4-FFF2-40B4-BE49-F238E27FC236}">
                <a16:creationId xmlns:a16="http://schemas.microsoft.com/office/drawing/2014/main" id="{205D6009-4747-6F4C-B8F7-968247C2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4038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5">
            <a:extLst>
              <a:ext uri="{FF2B5EF4-FFF2-40B4-BE49-F238E27FC236}">
                <a16:creationId xmlns:a16="http://schemas.microsoft.com/office/drawing/2014/main" id="{9EDE69BE-2CF5-4C43-B967-8F5A5FD5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95400"/>
            <a:ext cx="891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1.16*1.14*0.94*1.25*1.1*1.17*1.11*1.16*1.09*1.14*1.27*1.14*1.24*1.14*1.2*1.15*1.15</a:t>
            </a:r>
          </a:p>
        </p:txBody>
      </p:sp>
      <p:sp>
        <p:nvSpPr>
          <p:cNvPr id="21507" name="Text Box 7">
            <a:extLst>
              <a:ext uri="{FF2B5EF4-FFF2-40B4-BE49-F238E27FC236}">
                <a16:creationId xmlns:a16="http://schemas.microsoft.com/office/drawing/2014/main" id="{7A1DC3DA-3506-1C46-9F5A-3C0F985A6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0"/>
            <a:ext cx="899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chemeClr val="accent2"/>
                </a:solidFill>
              </a:rPr>
              <a:t>Growth rates varied substantially around the geometric mean growth rate 1.148</a:t>
            </a:r>
          </a:p>
        </p:txBody>
      </p:sp>
      <p:sp>
        <p:nvSpPr>
          <p:cNvPr id="21508" name="Text Box 8">
            <a:extLst>
              <a:ext uri="{FF2B5EF4-FFF2-40B4-BE49-F238E27FC236}">
                <a16:creationId xmlns:a16="http://schemas.microsoft.com/office/drawing/2014/main" id="{FB96D4B9-A9E9-C744-BB6C-932B4A683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057400"/>
            <a:ext cx="510748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u="sng" dirty="0"/>
              <a:t>Questions from last lecture: 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What is the average growth rate? </a:t>
            </a:r>
          </a:p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Predicted population size?</a:t>
            </a:r>
          </a:p>
        </p:txBody>
      </p:sp>
      <p:sp>
        <p:nvSpPr>
          <p:cNvPr id="21509" name="Text Box 9">
            <a:extLst>
              <a:ext uri="{FF2B5EF4-FFF2-40B4-BE49-F238E27FC236}">
                <a16:creationId xmlns:a16="http://schemas.microsoft.com/office/drawing/2014/main" id="{A6569359-943F-E148-A238-07E60A22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278313"/>
            <a:ext cx="853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u="sng">
                <a:solidFill>
                  <a:srgbClr val="800000"/>
                </a:solidFill>
              </a:rPr>
              <a:t>We can also ask</a:t>
            </a:r>
            <a:r>
              <a:rPr lang="en-US" altLang="en-US" b="1">
                <a:solidFill>
                  <a:srgbClr val="800000"/>
                </a:solidFill>
              </a:rPr>
              <a:t>:</a:t>
            </a:r>
          </a:p>
        </p:txBody>
      </p:sp>
      <p:sp>
        <p:nvSpPr>
          <p:cNvPr id="21510" name="Text Box 12">
            <a:extLst>
              <a:ext uri="{FF2B5EF4-FFF2-40B4-BE49-F238E27FC236}">
                <a16:creationId xmlns:a16="http://schemas.microsoft.com/office/drawing/2014/main" id="{9764D7C2-3981-ED4A-BB99-7A160470A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2863"/>
            <a:ext cx="760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/>
              <a:t>Variability in Muskox growth rates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4">
            <a:extLst>
              <a:ext uri="{FF2B5EF4-FFF2-40B4-BE49-F238E27FC236}">
                <a16:creationId xmlns:a16="http://schemas.microsoft.com/office/drawing/2014/main" id="{066ED89D-E34C-B44A-82E3-727007D4C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65200"/>
            <a:ext cx="4895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/>
              <a:t>Stochasticity = unpredictable variation</a:t>
            </a:r>
          </a:p>
        </p:txBody>
      </p:sp>
      <p:sp>
        <p:nvSpPr>
          <p:cNvPr id="23554" name="Text Box 5">
            <a:extLst>
              <a:ext uri="{FF2B5EF4-FFF2-40B4-BE49-F238E27FC236}">
                <a16:creationId xmlns:a16="http://schemas.microsoft.com/office/drawing/2014/main" id="{977D34B8-3D7D-D041-A4EB-0ED030A19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800000"/>
                </a:solidFill>
              </a:rPr>
              <a:t>Deterministic models- </a:t>
            </a:r>
          </a:p>
          <a:p>
            <a:pPr eaLnBrk="1" hangingPunct="1"/>
            <a:endParaRPr lang="en-US" altLang="en-US" sz="2000" b="1">
              <a:solidFill>
                <a:srgbClr val="800000"/>
              </a:solidFill>
            </a:endParaRPr>
          </a:p>
        </p:txBody>
      </p:sp>
      <p:sp>
        <p:nvSpPr>
          <p:cNvPr id="23555" name="Text Box 6">
            <a:extLst>
              <a:ext uri="{FF2B5EF4-FFF2-40B4-BE49-F238E27FC236}">
                <a16:creationId xmlns:a16="http://schemas.microsoft.com/office/drawing/2014/main" id="{B7A2DE4E-C9A3-F840-AD18-A694019C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79638"/>
            <a:ext cx="7410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800000"/>
                </a:solidFill>
              </a:rPr>
              <a:t>Stochastic models- </a:t>
            </a:r>
          </a:p>
          <a:p>
            <a:pPr eaLnBrk="1" hangingPunct="1"/>
            <a:endParaRPr lang="en-US" altLang="en-US" sz="2000" b="1">
              <a:solidFill>
                <a:srgbClr val="800000"/>
              </a:solidFill>
            </a:endParaRPr>
          </a:p>
        </p:txBody>
      </p:sp>
      <p:sp>
        <p:nvSpPr>
          <p:cNvPr id="23556" name="Text Box 8">
            <a:extLst>
              <a:ext uri="{FF2B5EF4-FFF2-40B4-BE49-F238E27FC236}">
                <a16:creationId xmlns:a16="http://schemas.microsoft.com/office/drawing/2014/main" id="{4E89B203-7B0D-C845-AD64-6F2F5AAA2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/>
              <a:t>What is the probability that the Muskox population will decline below 10 individuals at least once within the next 100 years?</a:t>
            </a:r>
          </a:p>
        </p:txBody>
      </p:sp>
      <p:sp>
        <p:nvSpPr>
          <p:cNvPr id="23557" name="Text Box 9">
            <a:extLst>
              <a:ext uri="{FF2B5EF4-FFF2-40B4-BE49-F238E27FC236}">
                <a16:creationId xmlns:a16="http://schemas.microsoft.com/office/drawing/2014/main" id="{0CBBFFB5-FBE0-C240-98EF-E113436FB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00625"/>
            <a:ext cx="308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800000"/>
                </a:solidFill>
              </a:rPr>
              <a:t>Critical population size-</a:t>
            </a:r>
          </a:p>
        </p:txBody>
      </p:sp>
      <p:sp>
        <p:nvSpPr>
          <p:cNvPr id="23558" name="Text Box 10">
            <a:extLst>
              <a:ext uri="{FF2B5EF4-FFF2-40B4-BE49-F238E27FC236}">
                <a16:creationId xmlns:a16="http://schemas.microsoft.com/office/drawing/2014/main" id="{43C80334-31C4-CF47-B193-FECD120AA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26113"/>
            <a:ext cx="235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800000"/>
                </a:solidFill>
              </a:rPr>
              <a:t>Risk assessment-</a:t>
            </a:r>
            <a:endParaRPr lang="en-US" altLang="en-US" sz="2000">
              <a:solidFill>
                <a:srgbClr val="800000"/>
              </a:solidFill>
            </a:endParaRPr>
          </a:p>
        </p:txBody>
      </p:sp>
      <p:sp>
        <p:nvSpPr>
          <p:cNvPr id="23559" name="Text Box 11">
            <a:extLst>
              <a:ext uri="{FF2B5EF4-FFF2-40B4-BE49-F238E27FC236}">
                <a16:creationId xmlns:a16="http://schemas.microsoft.com/office/drawing/2014/main" id="{826D3694-9AA9-DB4E-A7AE-23EAA083F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0650"/>
            <a:ext cx="795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b="1"/>
              <a:t>Stochastic vs. deterministic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4">
            <a:extLst>
              <a:ext uri="{FF2B5EF4-FFF2-40B4-BE49-F238E27FC236}">
                <a16:creationId xmlns:a16="http://schemas.microsoft.com/office/drawing/2014/main" id="{B381B930-AEC4-F24E-B041-49072A944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9888"/>
            <a:ext cx="8153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/>
              <a:t>There are 31 muskoxen.  How likely is it that there would be less than 31 muskoxen 5 years in the future?</a:t>
            </a:r>
          </a:p>
        </p:txBody>
      </p:sp>
      <p:sp>
        <p:nvSpPr>
          <p:cNvPr id="39938" name="Text Box 5">
            <a:extLst>
              <a:ext uri="{FF2B5EF4-FFF2-40B4-BE49-F238E27FC236}">
                <a16:creationId xmlns:a16="http://schemas.microsoft.com/office/drawing/2014/main" id="{E094BCE9-ED7A-744D-B0AA-390FBB64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87725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 dirty="0"/>
              <a:t>What is the probability that the population will increase by &gt;30% rather than the average 14.8% in 5 years?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354</Words>
  <Application>Microsoft Macintosh PowerPoint</Application>
  <PresentationFormat>On-screen Show (4:3)</PresentationFormat>
  <Paragraphs>102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Default Design</vt:lpstr>
      <vt:lpstr>PowerPoint Presentation</vt:lpstr>
      <vt:lpstr>PowerPoint Presentation</vt:lpstr>
      <vt:lpstr>Arithmetic vs. Geometric mean</vt:lpstr>
      <vt:lpstr>Arithmetic vs. Geometric mean</vt:lpstr>
      <vt:lpstr>Arithmetic vs. Geometric mean</vt:lpstr>
      <vt:lpstr>PowerPoint Presentation</vt:lpstr>
      <vt:lpstr>PowerPoint Presentation</vt:lpstr>
      <vt:lpstr>PowerPoint Presentation</vt:lpstr>
      <vt:lpstr>PowerPoint Presentation</vt:lpstr>
      <vt:lpstr>Environmental Variation</vt:lpstr>
      <vt:lpstr>California Quail</vt:lpstr>
      <vt:lpstr>Predicting population size in the face of environmental variation</vt:lpstr>
      <vt:lpstr>PowerPoint Presentation</vt:lpstr>
      <vt:lpstr>Measurement error</vt:lpstr>
      <vt:lpstr>Aerial counts </vt:lpstr>
      <vt:lpstr>Muskox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Knight</dc:creator>
  <cp:lastModifiedBy>Tiffany Knight</cp:lastModifiedBy>
  <cp:revision>17</cp:revision>
  <dcterms:created xsi:type="dcterms:W3CDTF">2016-11-01T05:01:28Z</dcterms:created>
  <dcterms:modified xsi:type="dcterms:W3CDTF">2022-11-03T07:52:38Z</dcterms:modified>
</cp:coreProperties>
</file>