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8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/>
    <p:restoredTop sz="50000" autoAdjust="0"/>
  </p:normalViewPr>
  <p:slideViewPr>
    <p:cSldViewPr snapToGrid="0" snapToObjects="1">
      <p:cViewPr varScale="1">
        <p:scale>
          <a:sx n="54" d="100"/>
          <a:sy n="54" d="100"/>
        </p:scale>
        <p:origin x="22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7873-097D-7747-865E-B4EDB9C03C1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21999-E302-EB40-BA31-C8F9E112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6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D1163-C0B2-A845-89BE-80234281E966}" type="slidenum">
              <a:rPr lang="en-US"/>
              <a:pPr/>
              <a:t>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4BCFD-4D7F-FD40-8511-7EBD5B0F367A}" type="slidenum">
              <a:rPr lang="en-US"/>
              <a:pPr/>
              <a:t>3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1C67A-81FA-5A4E-9A26-C371437BB465}" type="slidenum">
              <a:rPr lang="en-US"/>
              <a:pPr/>
              <a:t>4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6F536-3787-2D48-9BD2-C1C4DA6A8F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6F536-3787-2D48-9BD2-C1C4DA6A8F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DEC81-7BB3-FE40-911C-89EFC00B32DC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4AB2D-278A-724B-8FF5-9F643722384D}" type="slidenum">
              <a:rPr lang="en-US"/>
              <a:pPr/>
              <a:t>9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908F20-64C8-7744-9CE3-F80E2D687B0B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CC6-08F8-0247-8C49-A9BC3F7D275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124-AFE6-8248-A8E7-097736D3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CC6-08F8-0247-8C49-A9BC3F7D275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124-AFE6-8248-A8E7-097736D3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CC6-08F8-0247-8C49-A9BC3F7D275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124-AFE6-8248-A8E7-097736D3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8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CC6-08F8-0247-8C49-A9BC3F7D275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124-AFE6-8248-A8E7-097736D3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CC6-08F8-0247-8C49-A9BC3F7D275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124-AFE6-8248-A8E7-097736D3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8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CC6-08F8-0247-8C49-A9BC3F7D275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124-AFE6-8248-A8E7-097736D3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5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CC6-08F8-0247-8C49-A9BC3F7D275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124-AFE6-8248-A8E7-097736D3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4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CC6-08F8-0247-8C49-A9BC3F7D275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124-AFE6-8248-A8E7-097736D3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CC6-08F8-0247-8C49-A9BC3F7D275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124-AFE6-8248-A8E7-097736D3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5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CC6-08F8-0247-8C49-A9BC3F7D275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124-AFE6-8248-A8E7-097736D3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6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CC6-08F8-0247-8C49-A9BC3F7D275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124-AFE6-8248-A8E7-097736D3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3CC6-08F8-0247-8C49-A9BC3F7D275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F124-AFE6-8248-A8E7-097736D3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152400" y="76200"/>
            <a:ext cx="89154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solidFill>
                  <a:schemeClr val="accent2"/>
                </a:solidFill>
              </a:rPr>
              <a:t>Presentation 1:</a:t>
            </a:r>
          </a:p>
          <a:p>
            <a:pPr algn="ctr" eaLnBrk="1" hangingPunct="1"/>
            <a:r>
              <a:rPr lang="en-US" sz="4400" b="1" dirty="0">
                <a:solidFill>
                  <a:schemeClr val="accent2"/>
                </a:solidFill>
              </a:rPr>
              <a:t>Introduction to Population Modeling and Exponential Growth</a:t>
            </a: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2" r="26900"/>
          <a:stretch/>
        </p:blipFill>
        <p:spPr bwMode="auto">
          <a:xfrm>
            <a:off x="1942809" y="3460573"/>
            <a:ext cx="26924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7" descr="star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918" y="3460573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37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Predict future population size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1143000" y="1524000"/>
            <a:ext cx="60340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If the population size is 514 in 1965, </a:t>
            </a:r>
          </a:p>
          <a:p>
            <a:r>
              <a:rPr lang="en-US" sz="2400" b="1"/>
              <a:t>what will the population size be in 1968?</a:t>
            </a:r>
          </a:p>
        </p:txBody>
      </p:sp>
    </p:spTree>
    <p:extLst>
      <p:ext uri="{BB962C8B-B14F-4D97-AF65-F5344CB8AC3E}">
        <p14:creationId xmlns:p14="http://schemas.microsoft.com/office/powerpoint/2010/main" val="1688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Doubling time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685800" y="1527175"/>
            <a:ext cx="792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/>
              <a:t>How long will it take the population to double in size?</a:t>
            </a:r>
          </a:p>
        </p:txBody>
      </p:sp>
    </p:spTree>
    <p:extLst>
      <p:ext uri="{BB962C8B-B14F-4D97-AF65-F5344CB8AC3E}">
        <p14:creationId xmlns:p14="http://schemas.microsoft.com/office/powerpoint/2010/main" val="342470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>
                <a:latin typeface="Arial" charset="0"/>
                <a:ea typeface="ＭＳ Ｐゴシック" charset="0"/>
                <a:cs typeface="ＭＳ Ｐゴシック" charset="0"/>
              </a:rPr>
              <a:t>Migration, harvesting and translocation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0038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We estimated that in 1968, there would be 778 muskox.  However, there were only 714.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This is because 48 animals were </a:t>
            </a:r>
            <a:r>
              <a:rPr lang="en-US" sz="2400" b="1" dirty="0" err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translocated</a:t>
            </a:r>
            <a:r>
              <a:rPr lang="en-US" sz="24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 to other sites in Alaska.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How many animals can be sustainably harvested each year?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endParaRPr lang="en-US" sz="2400" b="1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Human population growth</a:t>
            </a:r>
          </a:p>
        </p:txBody>
      </p:sp>
      <p:sp>
        <p:nvSpPr>
          <p:cNvPr id="31747" name="Text Box 6"/>
          <p:cNvSpPr txBox="1">
            <a:spLocks noChangeArrowheads="1"/>
          </p:cNvSpPr>
          <p:nvPr/>
        </p:nvSpPr>
        <p:spPr bwMode="auto">
          <a:xfrm>
            <a:off x="6613525" y="1941513"/>
            <a:ext cx="1543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Growth rate:</a:t>
            </a:r>
          </a:p>
          <a:p>
            <a:pPr eaLnBrk="1" hangingPunct="1"/>
            <a:endParaRPr lang="en-US" sz="1800" b="1"/>
          </a:p>
        </p:txBody>
      </p:sp>
      <p:sp>
        <p:nvSpPr>
          <p:cNvPr id="31748" name="Text Box 11"/>
          <p:cNvSpPr txBox="1">
            <a:spLocks noChangeArrowheads="1"/>
          </p:cNvSpPr>
          <p:nvPr/>
        </p:nvSpPr>
        <p:spPr bwMode="auto">
          <a:xfrm>
            <a:off x="6732588" y="2819400"/>
            <a:ext cx="180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/>
              <a:t>N</a:t>
            </a:r>
            <a:r>
              <a:rPr lang="en-US" sz="1800" b="1" i="1" baseline="-25000"/>
              <a:t>1800</a:t>
            </a:r>
            <a:r>
              <a:rPr lang="en-US" sz="1800" b="1"/>
              <a:t>=</a:t>
            </a:r>
            <a:r>
              <a:rPr lang="en-US" sz="1800" b="1" i="1"/>
              <a:t>N</a:t>
            </a:r>
            <a:r>
              <a:rPr lang="en-US" sz="1800" b="1" i="1" baseline="-25000"/>
              <a:t>1950</a:t>
            </a:r>
            <a:r>
              <a:rPr lang="en-US" sz="1800" b="1" i="1"/>
              <a:t> </a:t>
            </a:r>
            <a:r>
              <a:rPr lang="en-US" sz="1800" b="1"/>
              <a:t>R</a:t>
            </a:r>
            <a:r>
              <a:rPr lang="en-US" sz="1800" b="1" baseline="30000"/>
              <a:t>150</a:t>
            </a:r>
          </a:p>
        </p:txBody>
      </p:sp>
      <p:sp>
        <p:nvSpPr>
          <p:cNvPr id="31749" name="Text Box 12"/>
          <p:cNvSpPr txBox="1">
            <a:spLocks noChangeArrowheads="1"/>
          </p:cNvSpPr>
          <p:nvPr/>
        </p:nvSpPr>
        <p:spPr bwMode="auto">
          <a:xfrm>
            <a:off x="6699250" y="3214688"/>
            <a:ext cx="1181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/>
              <a:t>R</a:t>
            </a:r>
            <a:r>
              <a:rPr lang="en-US" sz="1800" b="1"/>
              <a:t>=1.0068</a:t>
            </a:r>
          </a:p>
        </p:txBody>
      </p:sp>
      <p:pic>
        <p:nvPicPr>
          <p:cNvPr id="31750" name="Picture 5" descr="figure 8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65225"/>
            <a:ext cx="4841875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27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European starling spread</a:t>
            </a:r>
          </a:p>
        </p:txBody>
      </p:sp>
      <p:pic>
        <p:nvPicPr>
          <p:cNvPr id="33795" name="Picture 6" descr="coo192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39909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5334000" y="1143000"/>
            <a:ext cx="3429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In 1890, 80 birds were released in Central Park, New York City. Starlings have spread to Nova Scotia, to the Mississippi River, to central Ontario, and to the Gulf of Mexico. </a:t>
            </a:r>
          </a:p>
        </p:txBody>
      </p:sp>
      <p:pic>
        <p:nvPicPr>
          <p:cNvPr id="33797" name="Picture 9" descr="star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52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9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07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Population: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09600" y="3228975"/>
            <a:ext cx="807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A population ecologist: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/>
              <a:t>Mathematical models in population ecology</a:t>
            </a:r>
          </a:p>
        </p:txBody>
      </p:sp>
    </p:spTree>
    <p:extLst>
      <p:ext uri="{BB962C8B-B14F-4D97-AF65-F5344CB8AC3E}">
        <p14:creationId xmlns:p14="http://schemas.microsoft.com/office/powerpoint/2010/main" val="369006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1597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 b="1"/>
              <a:t>Many practical applications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738677" y="1371600"/>
            <a:ext cx="700704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b="1" dirty="0">
                <a:solidFill>
                  <a:schemeClr val="accent2"/>
                </a:solidFill>
              </a:rPr>
              <a:t>Fisheries harvest regulation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solidFill>
                  <a:schemeClr val="accent2"/>
                </a:solidFill>
              </a:rPr>
              <a:t>Wildlife management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solidFill>
                  <a:schemeClr val="accent2"/>
                </a:solidFill>
              </a:rPr>
              <a:t>Pest control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solidFill>
                  <a:schemeClr val="accent2"/>
                </a:solidFill>
              </a:rPr>
              <a:t>Forest harvest planning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solidFill>
                  <a:schemeClr val="accent2"/>
                </a:solidFill>
              </a:rPr>
              <a:t>Disease control strategies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solidFill>
                  <a:schemeClr val="accent2"/>
                </a:solidFill>
              </a:rPr>
              <a:t>Protection of threatened species</a:t>
            </a:r>
          </a:p>
        </p:txBody>
      </p:sp>
    </p:spTree>
    <p:extLst>
      <p:ext uri="{BB962C8B-B14F-4D97-AF65-F5344CB8AC3E}">
        <p14:creationId xmlns:p14="http://schemas.microsoft.com/office/powerpoint/2010/main" val="49499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Discrete time exponential growth model</a:t>
            </a:r>
          </a:p>
        </p:txBody>
      </p:sp>
    </p:spTree>
    <p:extLst>
      <p:ext uri="{BB962C8B-B14F-4D97-AF65-F5344CB8AC3E}">
        <p14:creationId xmlns:p14="http://schemas.microsoft.com/office/powerpoint/2010/main" val="291063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assumptions of the exponential growth model?</a:t>
            </a:r>
          </a:p>
        </p:txBody>
      </p:sp>
    </p:spTree>
    <p:extLst>
      <p:ext uri="{BB962C8B-B14F-4D97-AF65-F5344CB8AC3E}">
        <p14:creationId xmlns:p14="http://schemas.microsoft.com/office/powerpoint/2010/main" val="263337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vs. complex models</a:t>
            </a:r>
          </a:p>
        </p:txBody>
      </p:sp>
    </p:spTree>
    <p:extLst>
      <p:ext uri="{BB962C8B-B14F-4D97-AF65-F5344CB8AC3E}">
        <p14:creationId xmlns:p14="http://schemas.microsoft.com/office/powerpoint/2010/main" val="204244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Using the exponential growth model</a:t>
            </a:r>
          </a:p>
        </p:txBody>
      </p:sp>
      <p:pic>
        <p:nvPicPr>
          <p:cNvPr id="15365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2022475"/>
            <a:ext cx="4038600" cy="2308225"/>
          </a:xfrm>
          <a:noFill/>
          <a:ln/>
        </p:spPr>
      </p:pic>
      <p:pic>
        <p:nvPicPr>
          <p:cNvPr id="15369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4572000" y="1828800"/>
            <a:ext cx="4038600" cy="2638425"/>
          </a:xfr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1460500" y="5460998"/>
            <a:ext cx="190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</a:t>
            </a:r>
            <a:r>
              <a:rPr lang="en-US" sz="4000" b="1"/>
              <a:t>=1.148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4896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Observed growth</a:t>
            </a:r>
          </a:p>
        </p:txBody>
      </p:sp>
      <p:pic>
        <p:nvPicPr>
          <p:cNvPr id="16391" name="Picture 7" descr="scan2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6248400" cy="3952875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899" y="1365250"/>
            <a:ext cx="2834647" cy="367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3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217</Words>
  <Application>Microsoft Macintosh PowerPoint</Application>
  <PresentationFormat>On-screen Show (4:3)</PresentationFormat>
  <Paragraphs>44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ＭＳ Ｐゴシック</vt:lpstr>
      <vt:lpstr>Arial</vt:lpstr>
      <vt:lpstr>Calibri</vt:lpstr>
      <vt:lpstr>Office Theme</vt:lpstr>
      <vt:lpstr>PowerPoint Presentation</vt:lpstr>
      <vt:lpstr>PowerPoint Presentation</vt:lpstr>
      <vt:lpstr>Mathematical models in population ecology</vt:lpstr>
      <vt:lpstr>PowerPoint Presentation</vt:lpstr>
      <vt:lpstr>Discrete time exponential growth model</vt:lpstr>
      <vt:lpstr>What are the assumptions of the exponential growth model?</vt:lpstr>
      <vt:lpstr>Simple vs. complex models</vt:lpstr>
      <vt:lpstr>Using the exponential growth model</vt:lpstr>
      <vt:lpstr>PowerPoint Presentation</vt:lpstr>
      <vt:lpstr>Predict future population size</vt:lpstr>
      <vt:lpstr>Doubling time</vt:lpstr>
      <vt:lpstr>Migration, harvesting and translocation</vt:lpstr>
      <vt:lpstr>Human population growth</vt:lpstr>
      <vt:lpstr>European starling spread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Knight</dc:creator>
  <cp:lastModifiedBy>tiffany knight</cp:lastModifiedBy>
  <cp:revision>10</cp:revision>
  <dcterms:created xsi:type="dcterms:W3CDTF">2015-08-14T19:33:06Z</dcterms:created>
  <dcterms:modified xsi:type="dcterms:W3CDTF">2021-11-03T08:52:25Z</dcterms:modified>
</cp:coreProperties>
</file>