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84" r:id="rId5"/>
    <p:sldId id="269" r:id="rId6"/>
    <p:sldId id="270" r:id="rId7"/>
    <p:sldId id="271" r:id="rId8"/>
    <p:sldId id="289" r:id="rId9"/>
    <p:sldId id="274" r:id="rId10"/>
    <p:sldId id="261" r:id="rId11"/>
    <p:sldId id="287" r:id="rId12"/>
    <p:sldId id="297" r:id="rId13"/>
    <p:sldId id="290" r:id="rId14"/>
    <p:sldId id="291" r:id="rId15"/>
    <p:sldId id="292" r:id="rId16"/>
    <p:sldId id="293" r:id="rId17"/>
    <p:sldId id="295" r:id="rId18"/>
    <p:sldId id="307" r:id="rId19"/>
    <p:sldId id="294" r:id="rId20"/>
    <p:sldId id="314" r:id="rId21"/>
    <p:sldId id="265" r:id="rId22"/>
    <p:sldId id="28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9"/>
    <p:restoredTop sz="94626"/>
  </p:normalViewPr>
  <p:slideViewPr>
    <p:cSldViewPr>
      <p:cViewPr varScale="1">
        <p:scale>
          <a:sx n="75" d="100"/>
          <a:sy n="75" d="100"/>
        </p:scale>
        <p:origin x="176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03D2C1B-3B31-1F4E-BC9E-457767E151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CF0A58D-5F4A-9546-8C31-296CA8D92B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C84BB7D-1A29-9D4E-ABB4-4680008A28D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C431241C-CFAD-284A-A0B9-13F856DEFDC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97C8382-0786-0E41-9C32-DD4785192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09C9DC1-1B2A-514E-A0C2-899CC0F7AD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AFDEAFB-7DD1-7549-B63C-23AD10818E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97DB9F04-E69C-A640-9413-73AA2983DAA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CD705E5B-8AAC-FE47-8EA2-0DB9E4D501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81C63AFD-536A-8849-BC73-FD5A48B40F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6168CADA-4506-B34B-B2E5-5FD55F362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DC81FD-9CC1-7C4C-B24A-CE9F0FAB6A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20DFA2D-5F8A-514A-8E6A-26DF981EE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D6DC3D-14E1-E241-B45E-A66C0A88B3DF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11EA23D-60DF-7245-8348-4EFACF52F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3BE64E4-7CBB-CB46-95FF-BC4379C2F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914105BB-1E98-7648-9CCA-CAA786705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034E70-AA4C-CD41-802B-AC225761D1B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0A0D852-6D99-8C45-8144-2DA08867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5857DD4-1888-B048-B4E8-A688F1644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FB69E30B-A26C-E641-AA53-4A610F567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5483FD-7054-1F46-9A66-33FAE7B097F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883A540-F915-2547-B328-6318C2A443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5CC8FB7-3BDB-5944-847B-C8C8B8F50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C8FCA806-FF56-B44A-930C-5C59F45E7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4079F3-6165-6942-9034-DC3E5097338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EDAB4FA-990B-1447-88C5-133BBD6B5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A65FCD-B3C5-C547-A0E6-46B4F34D8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9440390A-A2BB-5346-9BAF-16C33B28A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027229-66B9-CE4B-B1FE-89088F205EA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2B0DABB-AA2F-1C41-AC04-708827427A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8BAFCF7-C09D-804A-BD03-6A12C4248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CE0ED9A5-D47F-6C4B-AB14-61438E2187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34340D-C747-AF42-83BE-4515763211C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0BE2CF2-FA97-8D43-B7E7-FCEDA8867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8F410DB-CCD5-0D4D-A3CD-27D5593C5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0E443073-55FB-3B4D-BFAB-9CD6510A9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3A75A5-874C-4D42-8AEF-EA455F9DCC7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8771337-CB42-0A4D-8C57-72989B329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BD5C6C5-625E-DD41-9301-D70786E59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698F0B1-9CA0-684F-9886-97A9DC45E3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A898FD-EBB8-8F44-B985-E988BBB2C63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559B586-5A14-0C4B-B4D4-E392AFA1D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7DF7006-90FD-5448-AF1C-ADFBDCEC6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66FD926F-4DE3-C04A-9473-7559A58B4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E9F5BC-2A9F-6C4E-9EF2-44C7EF8AFCB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D72905D9-7EA7-554A-9EBF-D9FD9B3F3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4D77762-1FA6-B54A-B2D2-61FF5249A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09321B20-CE37-E84E-AA1F-BB95D3094B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0F770F-702E-0C4D-947F-BD393FA5D97B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B85EB353-81F2-9F4E-90DB-23BDA027D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A8D51B3-53CD-D74A-8B49-A0F32EE1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0CE972F-1B4C-8049-B5E8-A7311AD73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FC02DC-A35E-E140-A433-F9A25D2FBDC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93F6C87-E51F-1046-B6E5-B30D654E63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CDE9C3F-DF0A-ED48-8245-71FE48EBF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01A20575-29A5-934E-99A7-CFAD6056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B33003-B2FC-5D44-A4C2-AEA78B47A87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1F038AE-B082-394F-BF58-FBB31DB2D4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A7E0BE9-9D93-7049-9C7E-6B2EB5D14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05E11427-4685-D44C-BDE4-7EC0C0DFF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8CDB7-AF2C-7244-9152-4188CE98ECCA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4AEE813-13E5-8D4A-8987-E757B8183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B64A646-81FE-A44B-9D2D-3E63BFC79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3612E9D8-9BB4-2341-B53E-D8933410FC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0EA47F-63BD-CA49-80F6-530121FA605A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595B4261-1BA2-964E-9B0E-6019145D6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698DEB4-8CCF-D941-9CA7-40B52C9F0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B2C03743-981D-B24C-95DA-C215A8BED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2A032F-FD28-E541-AF4A-73EFBCB7610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FED0DF5-C6BF-E941-9DF8-87B61C37F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A45323D-A03E-1246-865F-37ADDFA88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74FB94BF-07C5-BF46-9B98-B3AC302F4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AB462C-450C-804E-AC26-727DD70F6AB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46D2C59-4F30-514B-BF2D-23FF307D21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41C0F52-ED18-F640-9A97-2B052B826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EF208F9-A7ED-244F-927C-759A7D384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9933E2-1DF7-8144-90F5-3BE5D7A03CE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6E3F99D-71B8-4C4B-847D-0222BDD9C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B0B3FB3-8340-6741-B4BF-D0A409327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C9A1C94-CD29-C540-A289-32687F1635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542FF4-B02B-BF4C-8649-D6CE1A324FB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3E65498-EE2F-6944-95D1-931ED71E5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66051CB-3175-9547-91D0-A6C58CBCE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5757A5DD-0786-FB47-AD8B-8D79CDC65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6FAA2B-F166-1C4E-931F-AF1FEBB1C21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6852BBD-2951-8547-A6EC-62B46F641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B206E-AE13-C44B-8634-709CD1E59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16F3CF5B-6E5A-CF49-B935-34F71EEA6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724F3D-FC26-6541-958B-D38CF308063B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B04FF4F-DB69-A647-93EB-43F3C8EF2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79F9C59-06CF-6941-8B66-F12D6875F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63CA88EA-7A9D-0947-98DE-8ABB259A7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0C322F-9F5B-774A-A87E-3B322E4AA11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AC62D76-AB6E-314D-841E-A49CDA3325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57D452B-F32B-5843-B60D-8FA024176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4748C881-A50C-E84A-A513-AF0D27DB72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49A799-5968-4A40-8313-C21C91C2710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BFEC2E3-680B-FF40-B9DF-34191BA59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FD0B03C-DC69-C04F-852A-0094E99A1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9818DD-6ED0-B649-9168-9DB20CB8F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94B70B-8D3B-DC4A-A2C5-DACC6905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57E2B2-5C6A-8048-9188-6FF8DF7A9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147BE-8081-D340-B375-ADEDABF15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08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34FC4E-842A-934F-AB96-F1E443AE7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AB9BD-E383-DB42-865B-E830B0EC5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15159C-8C85-B446-82D2-0EB5ECA07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6FEC2-A454-C541-9937-84BF867EE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70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E0EFCC-D234-5E48-A5FD-FFDCDFDA2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D6D70C-3749-4046-BFAA-0C4F69C6D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FEAED4-BC74-354C-B105-F2EBBCCDD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F1DDC-97A3-FE47-8E4F-D17F8EAF7F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87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0836A5-4265-3B48-9052-E162D804C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EAE6A8-9050-B446-9BDF-A24AA6B7A9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F03119-8FA6-0C4A-B7FA-77E6EA7488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236A9-70F3-9C43-9015-15F261096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277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205128-8850-C14C-A184-A1076E041A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5283BC-F873-6841-840D-CBF523C85B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BC8831-2E62-284C-A1EF-6E3933286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59E8B-A736-9742-9128-4EF2D3FE1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1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8DF32C-701A-C541-95F1-3F5C3AD7F9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8CAAE5-40A8-E246-A77F-59FA76F98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0C3105-9C36-BF4E-8C7E-F7D9ACE83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882D7-DC34-EC48-9A4A-8D0DBEE8A3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4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1C2943-AF58-604C-BEF5-89206907F8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E976AF-FCFA-2446-90D4-5A1CD0983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77E476-F326-6B46-A5C5-C86454713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7C86E-C8A4-5E43-AE65-E5C0EA913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32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00CFC-06D6-8048-9ECF-3BA7ED65E1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A659-8104-AD43-9AFC-3BB403DA7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1C2A0-61CB-FD42-A789-BECDA66287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C8580-C51A-534F-B05E-940CCC8C4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4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A66509-67BA-B940-A144-3D6791B514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BCDD01-85BD-E442-94CA-232D6113F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2E05CB-C7C4-BA42-8BBB-11F7DF5B7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94E2A-B7D3-1641-81E2-EB899A3AB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72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6B1BFC-6EBA-5748-9659-D1020EB5AB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6EA798-EB28-1641-BC78-6BACAE7BF1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00E298-8336-3E44-B8C4-12DFFE4B4F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75EA3-5161-C043-AF34-EE0BFBF5E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2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07D16E0-D045-B84C-9921-F3CCDE143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45B724-F8E6-0F4C-BA63-07C030477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59129A-DE75-1B4F-B27B-7F4BD69831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5BDF0-0D28-C44F-9643-15ABB9A08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0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C746A-C230-9241-BE79-BB1E6B3DCF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34666-D4B9-CB46-B004-E337D0E8FB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1AC63-E86D-BF4B-904F-C231CE42D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CDB75-F143-2543-BDA9-30D3128AFD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7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DB8E2-0325-8E49-B466-962662464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39850-21F1-414F-9BEA-42EBC69EA3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0CE03-99EE-E740-8295-B742B8A0C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353CA-5264-3245-A32B-96ECB3983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1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C2D70F-6F3D-474D-BF1E-32A13B921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B1B880A-7E70-CF4B-8ADF-31B7B2323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2E4328B-8F7B-F24D-A5F9-52C1E56FF2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1171A88-423D-5043-A668-FDAE9DF91B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B6A074-D26F-7047-BE3E-6D4FDB1686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218104E-8EAF-F342-AB9C-2DB03B1F57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4">
            <a:extLst>
              <a:ext uri="{FF2B5EF4-FFF2-40B4-BE49-F238E27FC236}">
                <a16:creationId xmlns:a16="http://schemas.microsoft.com/office/drawing/2014/main" id="{E5C3B3DB-67A6-6A4C-B423-90AE4AC95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915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chemeClr val="accent2"/>
                </a:solidFill>
              </a:rPr>
              <a:t>Lecture 3:  </a:t>
            </a:r>
          </a:p>
          <a:p>
            <a:pPr algn="ctr" eaLnBrk="1" hangingPunct="1"/>
            <a:r>
              <a:rPr lang="en-US" altLang="en-US" sz="4400" b="1">
                <a:solidFill>
                  <a:schemeClr val="accent2"/>
                </a:solidFill>
              </a:rPr>
              <a:t>Density Dependence</a:t>
            </a:r>
          </a:p>
        </p:txBody>
      </p:sp>
      <p:pic>
        <p:nvPicPr>
          <p:cNvPr id="17410" name="Picture 5">
            <a:extLst>
              <a:ext uri="{FF2B5EF4-FFF2-40B4-BE49-F238E27FC236}">
                <a16:creationId xmlns:a16="http://schemas.microsoft.com/office/drawing/2014/main" id="{006FB072-A7B2-A847-B8CF-EA18B3843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55"/>
          <a:stretch>
            <a:fillRect/>
          </a:stretch>
        </p:blipFill>
        <p:spPr bwMode="auto">
          <a:xfrm>
            <a:off x="4038600" y="1600200"/>
            <a:ext cx="14081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6">
            <a:extLst>
              <a:ext uri="{FF2B5EF4-FFF2-40B4-BE49-F238E27FC236}">
                <a16:creationId xmlns:a16="http://schemas.microsoft.com/office/drawing/2014/main" id="{7BD48347-9191-AB4B-AC62-10B12A0F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600200"/>
            <a:ext cx="152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7" descr="The image “http://www.regione.vda.it/risorsenaturali/cdnatura/img/Mammiferi6.jpg” cannot be displayed, because it contains errors.">
            <a:extLst>
              <a:ext uri="{FF2B5EF4-FFF2-40B4-BE49-F238E27FC236}">
                <a16:creationId xmlns:a16="http://schemas.microsoft.com/office/drawing/2014/main" id="{9E888E7D-F501-1649-9006-3DC2E56E2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76688"/>
            <a:ext cx="3276600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>
            <a:extLst>
              <a:ext uri="{FF2B5EF4-FFF2-40B4-BE49-F238E27FC236}">
                <a16:creationId xmlns:a16="http://schemas.microsoft.com/office/drawing/2014/main" id="{E88E24BC-85E9-A54C-9D9C-07DA75AD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 b="9091"/>
          <a:stretch>
            <a:fillRect/>
          </a:stretch>
        </p:blipFill>
        <p:spPr bwMode="auto">
          <a:xfrm>
            <a:off x="6773863" y="3962400"/>
            <a:ext cx="214153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The image “http://www.fcps.k12.va.us/StratfordLandingES/Ecology/Fish/Bluegill/bluegill4.jpg” cannot be displayed, because it contains errors.">
            <a:extLst>
              <a:ext uri="{FF2B5EF4-FFF2-40B4-BE49-F238E27FC236}">
                <a16:creationId xmlns:a16="http://schemas.microsoft.com/office/drawing/2014/main" id="{304B6765-7473-C645-895D-00621A33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381375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 descr="The image “http://www.wsdot.wa.gov/environment/culres/ethbot/t-z/images/tsugatree.jpg” cannot be displayed, because it contains errors.">
            <a:extLst>
              <a:ext uri="{FF2B5EF4-FFF2-40B4-BE49-F238E27FC236}">
                <a16:creationId xmlns:a16="http://schemas.microsoft.com/office/drawing/2014/main" id="{D3A95BE6-66EE-3445-8F2A-651AC3B3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1600200"/>
            <a:ext cx="2278062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>
            <a:extLst>
              <a:ext uri="{FF2B5EF4-FFF2-40B4-BE49-F238E27FC236}">
                <a16:creationId xmlns:a16="http://schemas.microsoft.com/office/drawing/2014/main" id="{BDDC27C5-2A39-4D43-AD9B-2CE930468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Scramble Competition</a:t>
            </a:r>
          </a:p>
        </p:txBody>
      </p:sp>
      <p:pic>
        <p:nvPicPr>
          <p:cNvPr id="39938" name="Picture 9" descr="The image “http://www.fcps.k12.va.us/StratfordLandingES/Ecology/Fish/Bluegill/bluegill4.jpg” cannot be displayed, because it contains errors.">
            <a:extLst>
              <a:ext uri="{FF2B5EF4-FFF2-40B4-BE49-F238E27FC236}">
                <a16:creationId xmlns:a16="http://schemas.microsoft.com/office/drawing/2014/main" id="{840B3162-191C-9F42-A32E-AA2BCE1E4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2286000"/>
            <a:ext cx="3381375" cy="2262188"/>
          </a:xfrm>
          <a:noFill/>
        </p:spPr>
      </p:pic>
      <p:sp>
        <p:nvSpPr>
          <p:cNvPr id="39939" name="Text Box 11">
            <a:extLst>
              <a:ext uri="{FF2B5EF4-FFF2-40B4-BE49-F238E27FC236}">
                <a16:creationId xmlns:a16="http://schemas.microsoft.com/office/drawing/2014/main" id="{5AAED454-0429-F04E-8C3E-54D6AB04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532313"/>
            <a:ext cx="3309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Bluegill (</a:t>
            </a:r>
            <a:r>
              <a:rPr lang="en-US" altLang="en-US" sz="1800" i="1"/>
              <a:t>Lepomis macrochirus</a:t>
            </a:r>
            <a:r>
              <a:rPr lang="en-US" altLang="en-US" sz="1800"/>
              <a:t>)</a:t>
            </a:r>
          </a:p>
        </p:txBody>
      </p:sp>
      <p:pic>
        <p:nvPicPr>
          <p:cNvPr id="39940" name="Picture 15" descr="density1 014">
            <a:extLst>
              <a:ext uri="{FF2B5EF4-FFF2-40B4-BE49-F238E27FC236}">
                <a16:creationId xmlns:a16="http://schemas.microsoft.com/office/drawing/2014/main" id="{EFA1E552-979F-E641-B131-C2B9AD37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t="13062" r="9677" b="8571"/>
          <a:stretch>
            <a:fillRect/>
          </a:stretch>
        </p:blipFill>
        <p:spPr bwMode="auto">
          <a:xfrm>
            <a:off x="76200" y="1600200"/>
            <a:ext cx="51054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>
            <a:extLst>
              <a:ext uri="{FF2B5EF4-FFF2-40B4-BE49-F238E27FC236}">
                <a16:creationId xmlns:a16="http://schemas.microsoft.com/office/drawing/2014/main" id="{45E0B55B-0C6F-4D41-97F0-D2C7B687F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Discrete logistic equation</a:t>
            </a:r>
          </a:p>
        </p:txBody>
      </p:sp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A87AD4F9-2C7F-204F-92CF-15631673574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0" y="1600200"/>
          <a:ext cx="609600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699700" imgH="10528300" progId="Equation.3">
                  <p:embed/>
                </p:oleObj>
              </mc:Choice>
              <mc:Fallback>
                <p:oleObj name="Equation" r:id="rId3" imgW="35699700" imgH="1052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6096000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>
            <a:extLst>
              <a:ext uri="{FF2B5EF4-FFF2-40B4-BE49-F238E27FC236}">
                <a16:creationId xmlns:a16="http://schemas.microsoft.com/office/drawing/2014/main" id="{FFB50352-AC3C-1E4D-AD44-CF3F3DBAE34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676400"/>
            <a:ext cx="2895600" cy="2906713"/>
            <a:chOff x="816" y="1056"/>
            <a:chExt cx="1824" cy="1831"/>
          </a:xfrm>
        </p:grpSpPr>
        <p:sp>
          <p:nvSpPr>
            <p:cNvPr id="44097" name="Line 3">
              <a:extLst>
                <a:ext uri="{FF2B5EF4-FFF2-40B4-BE49-F238E27FC236}">
                  <a16:creationId xmlns:a16="http://schemas.microsoft.com/office/drawing/2014/main" id="{A76B5BC9-44D8-C74E-93D7-36E72A472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5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Line 4">
              <a:extLst>
                <a:ext uri="{FF2B5EF4-FFF2-40B4-BE49-F238E27FC236}">
                  <a16:creationId xmlns:a16="http://schemas.microsoft.com/office/drawing/2014/main" id="{4F10ECDF-8DA6-314B-BE0D-BD18983F8B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28" y="1975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34" name="Group 5">
            <a:extLst>
              <a:ext uri="{FF2B5EF4-FFF2-40B4-BE49-F238E27FC236}">
                <a16:creationId xmlns:a16="http://schemas.microsoft.com/office/drawing/2014/main" id="{F8C539FA-3CA1-A241-9148-CDB27894091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676400"/>
            <a:ext cx="2895600" cy="2906713"/>
            <a:chOff x="816" y="1056"/>
            <a:chExt cx="1824" cy="1831"/>
          </a:xfrm>
        </p:grpSpPr>
        <p:sp>
          <p:nvSpPr>
            <p:cNvPr id="44095" name="Line 6">
              <a:extLst>
                <a:ext uri="{FF2B5EF4-FFF2-40B4-BE49-F238E27FC236}">
                  <a16:creationId xmlns:a16="http://schemas.microsoft.com/office/drawing/2014/main" id="{AE409DA1-2359-C449-ADF1-F0EAF5742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5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Line 7">
              <a:extLst>
                <a:ext uri="{FF2B5EF4-FFF2-40B4-BE49-F238E27FC236}">
                  <a16:creationId xmlns:a16="http://schemas.microsoft.com/office/drawing/2014/main" id="{AEE00DE8-A191-8743-B013-E22ECB1516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28" y="1975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5" name="Line 8">
            <a:extLst>
              <a:ext uri="{FF2B5EF4-FFF2-40B4-BE49-F238E27FC236}">
                <a16:creationId xmlns:a16="http://schemas.microsoft.com/office/drawing/2014/main" id="{A5DB62F8-F1ED-DB48-97D7-F1D3921C6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3250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Line 9">
            <a:extLst>
              <a:ext uri="{FF2B5EF4-FFF2-40B4-BE49-F238E27FC236}">
                <a16:creationId xmlns:a16="http://schemas.microsoft.com/office/drawing/2014/main" id="{768AF750-1E9A-7847-8BC3-3B4FAA7EE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Line 10">
            <a:extLst>
              <a:ext uri="{FF2B5EF4-FFF2-40B4-BE49-F238E27FC236}">
                <a16:creationId xmlns:a16="http://schemas.microsoft.com/office/drawing/2014/main" id="{3B1492A2-CDB0-C646-A0AD-D85EB9F81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63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11">
            <a:extLst>
              <a:ext uri="{FF2B5EF4-FFF2-40B4-BE49-F238E27FC236}">
                <a16:creationId xmlns:a16="http://schemas.microsoft.com/office/drawing/2014/main" id="{71F17373-18B8-764D-83C9-EA7F24809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12">
            <a:extLst>
              <a:ext uri="{FF2B5EF4-FFF2-40B4-BE49-F238E27FC236}">
                <a16:creationId xmlns:a16="http://schemas.microsoft.com/office/drawing/2014/main" id="{D634B79C-2DEF-DD44-A1CB-2D97AA653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2125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Text Box 13">
            <a:extLst>
              <a:ext uri="{FF2B5EF4-FFF2-40B4-BE49-F238E27FC236}">
                <a16:creationId xmlns:a16="http://schemas.microsoft.com/office/drawing/2014/main" id="{242BB59A-47DF-F944-8632-AD13D7AE7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46291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4041" name="Text Box 14">
            <a:extLst>
              <a:ext uri="{FF2B5EF4-FFF2-40B4-BE49-F238E27FC236}">
                <a16:creationId xmlns:a16="http://schemas.microsoft.com/office/drawing/2014/main" id="{E5398FC0-00D4-A54B-BEAF-B1C94E032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4648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44042" name="Text Box 15">
            <a:extLst>
              <a:ext uri="{FF2B5EF4-FFF2-40B4-BE49-F238E27FC236}">
                <a16:creationId xmlns:a16="http://schemas.microsoft.com/office/drawing/2014/main" id="{08A2612A-0367-ED46-BB03-3841543FC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648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44043" name="Text Box 16">
            <a:extLst>
              <a:ext uri="{FF2B5EF4-FFF2-40B4-BE49-F238E27FC236}">
                <a16:creationId xmlns:a16="http://schemas.microsoft.com/office/drawing/2014/main" id="{4323717C-4EFF-6247-B688-AF90F9F1D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648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44044" name="Text Box 17">
            <a:extLst>
              <a:ext uri="{FF2B5EF4-FFF2-40B4-BE49-F238E27FC236}">
                <a16:creationId xmlns:a16="http://schemas.microsoft.com/office/drawing/2014/main" id="{9A2DFD6C-2A3C-384E-B49C-BE844106F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4648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44045" name="Text Box 18">
            <a:extLst>
              <a:ext uri="{FF2B5EF4-FFF2-40B4-BE49-F238E27FC236}">
                <a16:creationId xmlns:a16="http://schemas.microsoft.com/office/drawing/2014/main" id="{B49A52DB-3A31-FF44-92B4-94E77211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648200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100</a:t>
            </a:r>
          </a:p>
        </p:txBody>
      </p:sp>
      <p:grpSp>
        <p:nvGrpSpPr>
          <p:cNvPr id="44046" name="Group 19">
            <a:extLst>
              <a:ext uri="{FF2B5EF4-FFF2-40B4-BE49-F238E27FC236}">
                <a16:creationId xmlns:a16="http://schemas.microsoft.com/office/drawing/2014/main" id="{9A5AF880-8DF2-7940-B944-EDA259C1118E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0488" y="2789237"/>
            <a:ext cx="2317750" cy="92075"/>
            <a:chOff x="1276" y="2982"/>
            <a:chExt cx="1460" cy="58"/>
          </a:xfrm>
        </p:grpSpPr>
        <p:sp>
          <p:nvSpPr>
            <p:cNvPr id="44090" name="Line 20">
              <a:extLst>
                <a:ext uri="{FF2B5EF4-FFF2-40B4-BE49-F238E27FC236}">
                  <a16:creationId xmlns:a16="http://schemas.microsoft.com/office/drawing/2014/main" id="{9BB92452-6F5D-6046-8E0B-333CCAF7C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1" name="Line 21">
              <a:extLst>
                <a:ext uri="{FF2B5EF4-FFF2-40B4-BE49-F238E27FC236}">
                  <a16:creationId xmlns:a16="http://schemas.microsoft.com/office/drawing/2014/main" id="{A772BA04-DDDD-E240-9EC6-526C7CD9A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2" name="Line 22">
              <a:extLst>
                <a:ext uri="{FF2B5EF4-FFF2-40B4-BE49-F238E27FC236}">
                  <a16:creationId xmlns:a16="http://schemas.microsoft.com/office/drawing/2014/main" id="{CEC33D45-82C4-8C48-B478-0FDB64DE1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3" name="Line 23">
              <a:extLst>
                <a:ext uri="{FF2B5EF4-FFF2-40B4-BE49-F238E27FC236}">
                  <a16:creationId xmlns:a16="http://schemas.microsoft.com/office/drawing/2014/main" id="{0FFDEE10-6B14-1449-8ACE-F1275C271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Line 24">
              <a:extLst>
                <a:ext uri="{FF2B5EF4-FFF2-40B4-BE49-F238E27FC236}">
                  <a16:creationId xmlns:a16="http://schemas.microsoft.com/office/drawing/2014/main" id="{0A3D3F65-47CF-DB4C-8F3F-9CABF8F65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7" name="Text Box 25">
            <a:extLst>
              <a:ext uri="{FF2B5EF4-FFF2-40B4-BE49-F238E27FC236}">
                <a16:creationId xmlns:a16="http://schemas.microsoft.com/office/drawing/2014/main" id="{05AAD05E-5EE1-3645-A5FF-8B9949DDE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44069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4048" name="Text Box 26">
            <a:extLst>
              <a:ext uri="{FF2B5EF4-FFF2-40B4-BE49-F238E27FC236}">
                <a16:creationId xmlns:a16="http://schemas.microsoft.com/office/drawing/2014/main" id="{A4BE097A-E273-6245-B399-AF8C42A1B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8258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44049" name="Text Box 27">
            <a:extLst>
              <a:ext uri="{FF2B5EF4-FFF2-40B4-BE49-F238E27FC236}">
                <a16:creationId xmlns:a16="http://schemas.microsoft.com/office/drawing/2014/main" id="{C236D340-C80C-764E-8475-4B8FADC73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244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44050" name="Text Box 28">
            <a:extLst>
              <a:ext uri="{FF2B5EF4-FFF2-40B4-BE49-F238E27FC236}">
                <a16:creationId xmlns:a16="http://schemas.microsoft.com/office/drawing/2014/main" id="{B64EE0CF-5B19-7A4D-B37C-567E6317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6654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44051" name="Text Box 29">
            <a:extLst>
              <a:ext uri="{FF2B5EF4-FFF2-40B4-BE49-F238E27FC236}">
                <a16:creationId xmlns:a16="http://schemas.microsoft.com/office/drawing/2014/main" id="{FA264E82-FB92-F342-9493-046F0031E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0843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44052" name="Text Box 30">
            <a:extLst>
              <a:ext uri="{FF2B5EF4-FFF2-40B4-BE49-F238E27FC236}">
                <a16:creationId xmlns:a16="http://schemas.microsoft.com/office/drawing/2014/main" id="{0EDBFAFA-3608-F049-8DB5-43156E9F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504950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44053" name="Text Box 31">
            <a:extLst>
              <a:ext uri="{FF2B5EF4-FFF2-40B4-BE49-F238E27FC236}">
                <a16:creationId xmlns:a16="http://schemas.microsoft.com/office/drawing/2014/main" id="{50B86E67-A1C3-7745-90E5-946E6291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02920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N</a:t>
            </a:r>
            <a:r>
              <a:rPr lang="en-US" altLang="en-US" b="1" baseline="-250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4054" name="Text Box 32">
            <a:extLst>
              <a:ext uri="{FF2B5EF4-FFF2-40B4-BE49-F238E27FC236}">
                <a16:creationId xmlns:a16="http://schemas.microsoft.com/office/drawing/2014/main" id="{7A696246-E4F8-B843-B626-03F3293F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9560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N</a:t>
            </a:r>
            <a:r>
              <a:rPr lang="en-US" altLang="en-US" b="1" baseline="-25000">
                <a:solidFill>
                  <a:schemeClr val="accent2"/>
                </a:solidFill>
              </a:rPr>
              <a:t>t+1</a:t>
            </a:r>
          </a:p>
        </p:txBody>
      </p:sp>
      <p:sp>
        <p:nvSpPr>
          <p:cNvPr id="44055" name="Line 33">
            <a:extLst>
              <a:ext uri="{FF2B5EF4-FFF2-40B4-BE49-F238E27FC236}">
                <a16:creationId xmlns:a16="http://schemas.microsoft.com/office/drawing/2014/main" id="{0C779D68-F880-C540-A123-AE24EDB9C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685925"/>
            <a:ext cx="274320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Text Box 34">
            <a:extLst>
              <a:ext uri="{FF2B5EF4-FFF2-40B4-BE49-F238E27FC236}">
                <a16:creationId xmlns:a16="http://schemas.microsoft.com/office/drawing/2014/main" id="{D2D8403A-3A9F-1046-AE4D-5A4DFCBE9D15}"/>
              </a:ext>
            </a:extLst>
          </p:cNvPr>
          <p:cNvSpPr txBox="1">
            <a:spLocks noChangeArrowheads="1"/>
          </p:cNvSpPr>
          <p:nvPr/>
        </p:nvSpPr>
        <p:spPr bwMode="auto">
          <a:xfrm rot="-2812394">
            <a:off x="3074988" y="1725612"/>
            <a:ext cx="922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N</a:t>
            </a:r>
            <a:r>
              <a:rPr lang="en-US" altLang="en-US" sz="1800" b="1" baseline="-25000"/>
              <a:t>t+1</a:t>
            </a:r>
            <a:r>
              <a:rPr lang="en-US" altLang="en-US" sz="1800" b="1"/>
              <a:t>=N</a:t>
            </a:r>
            <a:r>
              <a:rPr lang="en-US" altLang="en-US" sz="1800" b="1" baseline="-25000"/>
              <a:t>t</a:t>
            </a:r>
          </a:p>
        </p:txBody>
      </p:sp>
      <p:sp>
        <p:nvSpPr>
          <p:cNvPr id="44057" name="Freeform 35">
            <a:extLst>
              <a:ext uri="{FF2B5EF4-FFF2-40B4-BE49-F238E27FC236}">
                <a16:creationId xmlns:a16="http://schemas.microsoft.com/office/drawing/2014/main" id="{915FDE16-BC0A-1844-ADF2-25C169414CF9}"/>
              </a:ext>
            </a:extLst>
          </p:cNvPr>
          <p:cNvSpPr>
            <a:spLocks/>
          </p:cNvSpPr>
          <p:nvPr/>
        </p:nvSpPr>
        <p:spPr bwMode="auto">
          <a:xfrm>
            <a:off x="1295400" y="3048000"/>
            <a:ext cx="2362200" cy="1524000"/>
          </a:xfrm>
          <a:custGeom>
            <a:avLst/>
            <a:gdLst>
              <a:gd name="T0" fmla="*/ 0 w 1440"/>
              <a:gd name="T1" fmla="*/ 2147483647 h 1344"/>
              <a:gd name="T2" fmla="*/ 2147483647 w 1440"/>
              <a:gd name="T3" fmla="*/ 0 h 1344"/>
              <a:gd name="T4" fmla="*/ 2147483647 w 1440"/>
              <a:gd name="T5" fmla="*/ 2147483647 h 1344"/>
              <a:gd name="T6" fmla="*/ 0 60000 65536"/>
              <a:gd name="T7" fmla="*/ 0 60000 65536"/>
              <a:gd name="T8" fmla="*/ 0 60000 65536"/>
              <a:gd name="T9" fmla="*/ 0 w 1440"/>
              <a:gd name="T10" fmla="*/ 0 h 1344"/>
              <a:gd name="T11" fmla="*/ 1440 w 1440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344">
                <a:moveTo>
                  <a:pt x="0" y="1344"/>
                </a:moveTo>
                <a:cubicBezTo>
                  <a:pt x="216" y="672"/>
                  <a:pt x="432" y="0"/>
                  <a:pt x="672" y="0"/>
                </a:cubicBezTo>
                <a:cubicBezTo>
                  <a:pt x="912" y="0"/>
                  <a:pt x="1176" y="672"/>
                  <a:pt x="1440" y="1344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36">
            <a:extLst>
              <a:ext uri="{FF2B5EF4-FFF2-40B4-BE49-F238E27FC236}">
                <a16:creationId xmlns:a16="http://schemas.microsoft.com/office/drawing/2014/main" id="{0B30DF2E-BFB1-C745-945C-46102F639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5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37">
            <a:extLst>
              <a:ext uri="{FF2B5EF4-FFF2-40B4-BE49-F238E27FC236}">
                <a16:creationId xmlns:a16="http://schemas.microsoft.com/office/drawing/2014/main" id="{0EFDCB32-CD50-A04E-9DEB-5A402EEAE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7638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38">
            <a:extLst>
              <a:ext uri="{FF2B5EF4-FFF2-40B4-BE49-F238E27FC236}">
                <a16:creationId xmlns:a16="http://schemas.microsoft.com/office/drawing/2014/main" id="{BBFA47AB-CC04-9B4E-80B8-19373AE9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39">
            <a:extLst>
              <a:ext uri="{FF2B5EF4-FFF2-40B4-BE49-F238E27FC236}">
                <a16:creationId xmlns:a16="http://schemas.microsoft.com/office/drawing/2014/main" id="{ADFE3180-A841-BD4B-BD34-A259C0C38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863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40">
            <a:extLst>
              <a:ext uri="{FF2B5EF4-FFF2-40B4-BE49-F238E27FC236}">
                <a16:creationId xmlns:a16="http://schemas.microsoft.com/office/drawing/2014/main" id="{1964C230-B173-1B47-978E-EC31DFFA5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3975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41">
            <a:extLst>
              <a:ext uri="{FF2B5EF4-FFF2-40B4-BE49-F238E27FC236}">
                <a16:creationId xmlns:a16="http://schemas.microsoft.com/office/drawing/2014/main" id="{6C014715-440F-EC49-B15B-AE46CB32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6088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42">
            <a:extLst>
              <a:ext uri="{FF2B5EF4-FFF2-40B4-BE49-F238E27FC236}">
                <a16:creationId xmlns:a16="http://schemas.microsoft.com/office/drawing/2014/main" id="{D1324718-70A5-7545-B573-20FAE5605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5815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Text Box 43">
            <a:extLst>
              <a:ext uri="{FF2B5EF4-FFF2-40B4-BE49-F238E27FC236}">
                <a16:creationId xmlns:a16="http://schemas.microsoft.com/office/drawing/2014/main" id="{CF61223B-120A-5E4D-BFFC-9F5989517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6291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4066" name="Text Box 44">
            <a:extLst>
              <a:ext uri="{FF2B5EF4-FFF2-40B4-BE49-F238E27FC236}">
                <a16:creationId xmlns:a16="http://schemas.microsoft.com/office/drawing/2014/main" id="{9CE0477E-7710-E345-AF52-6393AA3FB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3" y="4648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067" name="Text Box 45">
            <a:extLst>
              <a:ext uri="{FF2B5EF4-FFF2-40B4-BE49-F238E27FC236}">
                <a16:creationId xmlns:a16="http://schemas.microsoft.com/office/drawing/2014/main" id="{A98DBAC2-0C39-F040-8A40-8117E36C7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4648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4068" name="Text Box 46">
            <a:extLst>
              <a:ext uri="{FF2B5EF4-FFF2-40B4-BE49-F238E27FC236}">
                <a16:creationId xmlns:a16="http://schemas.microsoft.com/office/drawing/2014/main" id="{D188254F-4055-7045-8630-71E012352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4648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069" name="Text Box 47">
            <a:extLst>
              <a:ext uri="{FF2B5EF4-FFF2-40B4-BE49-F238E27FC236}">
                <a16:creationId xmlns:a16="http://schemas.microsoft.com/office/drawing/2014/main" id="{C4987FE9-E36D-E244-8ACC-7F0BA3B08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4648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070" name="Text Box 48">
            <a:extLst>
              <a:ext uri="{FF2B5EF4-FFF2-40B4-BE49-F238E27FC236}">
                <a16:creationId xmlns:a16="http://schemas.microsoft.com/office/drawing/2014/main" id="{14599FFA-6F75-1640-93B9-0644E07C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8" y="4648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4071" name="Text Box 49">
            <a:extLst>
              <a:ext uri="{FF2B5EF4-FFF2-40B4-BE49-F238E27FC236}">
                <a16:creationId xmlns:a16="http://schemas.microsoft.com/office/drawing/2014/main" id="{873827A8-960C-6B43-BA5B-8A30D4FC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648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4072" name="Text Box 50">
            <a:extLst>
              <a:ext uri="{FF2B5EF4-FFF2-40B4-BE49-F238E27FC236}">
                <a16:creationId xmlns:a16="http://schemas.microsoft.com/office/drawing/2014/main" id="{11CA7C74-1580-4241-8A15-F15AC371D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8" y="4648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4073" name="Text Box 51">
            <a:extLst>
              <a:ext uri="{FF2B5EF4-FFF2-40B4-BE49-F238E27FC236}">
                <a16:creationId xmlns:a16="http://schemas.microsoft.com/office/drawing/2014/main" id="{5D980CBB-200E-F541-9760-84DF28DD9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0292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Time</a:t>
            </a:r>
            <a:endParaRPr lang="en-US" altLang="en-US" b="1" baseline="-25000">
              <a:solidFill>
                <a:schemeClr val="accent2"/>
              </a:solidFill>
            </a:endParaRPr>
          </a:p>
        </p:txBody>
      </p:sp>
      <p:sp>
        <p:nvSpPr>
          <p:cNvPr id="44074" name="Text Box 52">
            <a:extLst>
              <a:ext uri="{FF2B5EF4-FFF2-40B4-BE49-F238E27FC236}">
                <a16:creationId xmlns:a16="http://schemas.microsoft.com/office/drawing/2014/main" id="{EDFDBF65-3FD6-5B46-AF3F-7FB2146B9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89560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N</a:t>
            </a:r>
            <a:r>
              <a:rPr lang="en-US" altLang="en-US" b="1" baseline="-25000">
                <a:solidFill>
                  <a:schemeClr val="accent2"/>
                </a:solidFill>
              </a:rPr>
              <a:t>t</a:t>
            </a:r>
          </a:p>
        </p:txBody>
      </p:sp>
      <p:grpSp>
        <p:nvGrpSpPr>
          <p:cNvPr id="44075" name="Group 53">
            <a:extLst>
              <a:ext uri="{FF2B5EF4-FFF2-40B4-BE49-F238E27FC236}">
                <a16:creationId xmlns:a16="http://schemas.microsoft.com/office/drawing/2014/main" id="{2F7A04BD-4857-DB47-B6CC-AAC57B48A000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506913" y="2789237"/>
            <a:ext cx="2317750" cy="92075"/>
            <a:chOff x="1276" y="2982"/>
            <a:chExt cx="1460" cy="58"/>
          </a:xfrm>
        </p:grpSpPr>
        <p:sp>
          <p:nvSpPr>
            <p:cNvPr id="44085" name="Line 54">
              <a:extLst>
                <a:ext uri="{FF2B5EF4-FFF2-40B4-BE49-F238E27FC236}">
                  <a16:creationId xmlns:a16="http://schemas.microsoft.com/office/drawing/2014/main" id="{93934CEF-1C75-4949-A717-083A17DFD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Line 55">
              <a:extLst>
                <a:ext uri="{FF2B5EF4-FFF2-40B4-BE49-F238E27FC236}">
                  <a16:creationId xmlns:a16="http://schemas.microsoft.com/office/drawing/2014/main" id="{631EA31F-76E5-1C4A-8262-BA5EB2ACF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7" name="Line 56">
              <a:extLst>
                <a:ext uri="{FF2B5EF4-FFF2-40B4-BE49-F238E27FC236}">
                  <a16:creationId xmlns:a16="http://schemas.microsoft.com/office/drawing/2014/main" id="{7EF6F4F3-58D9-E748-9085-91D42CEB4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8" name="Line 57">
              <a:extLst>
                <a:ext uri="{FF2B5EF4-FFF2-40B4-BE49-F238E27FC236}">
                  <a16:creationId xmlns:a16="http://schemas.microsoft.com/office/drawing/2014/main" id="{865DC816-2AFA-E04C-9BDD-1E5069040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9" name="Line 58">
              <a:extLst>
                <a:ext uri="{FF2B5EF4-FFF2-40B4-BE49-F238E27FC236}">
                  <a16:creationId xmlns:a16="http://schemas.microsoft.com/office/drawing/2014/main" id="{1741477A-3F00-0949-BEB5-ED2E869C4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2982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76" name="Text Box 59">
            <a:extLst>
              <a:ext uri="{FF2B5EF4-FFF2-40B4-BE49-F238E27FC236}">
                <a16:creationId xmlns:a16="http://schemas.microsoft.com/office/drawing/2014/main" id="{26376FE3-9157-3142-9364-C5ADE8886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44069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4077" name="Text Box 60">
            <a:extLst>
              <a:ext uri="{FF2B5EF4-FFF2-40B4-BE49-F238E27FC236}">
                <a16:creationId xmlns:a16="http://schemas.microsoft.com/office/drawing/2014/main" id="{0B99EBA9-DD40-B546-894F-AA02BC18F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38258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44078" name="Text Box 61">
            <a:extLst>
              <a:ext uri="{FF2B5EF4-FFF2-40B4-BE49-F238E27FC236}">
                <a16:creationId xmlns:a16="http://schemas.microsoft.com/office/drawing/2014/main" id="{A487C1DC-42F0-7E4E-988D-35C4379E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32448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44079" name="Text Box 62">
            <a:extLst>
              <a:ext uri="{FF2B5EF4-FFF2-40B4-BE49-F238E27FC236}">
                <a16:creationId xmlns:a16="http://schemas.microsoft.com/office/drawing/2014/main" id="{AC8C3B4A-66B7-C44B-9DAF-9F58D0E52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2665413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44080" name="Text Box 63">
            <a:extLst>
              <a:ext uri="{FF2B5EF4-FFF2-40B4-BE49-F238E27FC236}">
                <a16:creationId xmlns:a16="http://schemas.microsoft.com/office/drawing/2014/main" id="{0DC4B2D9-71CD-C546-8BA9-F776B988E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20843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80</a:t>
            </a:r>
          </a:p>
        </p:txBody>
      </p:sp>
      <p:sp>
        <p:nvSpPr>
          <p:cNvPr id="44081" name="Text Box 64">
            <a:extLst>
              <a:ext uri="{FF2B5EF4-FFF2-40B4-BE49-F238E27FC236}">
                <a16:creationId xmlns:a16="http://schemas.microsoft.com/office/drawing/2014/main" id="{CD51F6B9-9CFA-4E4D-A38A-6392727FA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1504950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44082" name="Line 65">
            <a:extLst>
              <a:ext uri="{FF2B5EF4-FFF2-40B4-BE49-F238E27FC236}">
                <a16:creationId xmlns:a16="http://schemas.microsoft.com/office/drawing/2014/main" id="{4A47E13F-E546-4D4D-AB01-A987D478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124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Text Box 66">
            <a:extLst>
              <a:ext uri="{FF2B5EF4-FFF2-40B4-BE49-F238E27FC236}">
                <a16:creationId xmlns:a16="http://schemas.microsoft.com/office/drawing/2014/main" id="{C6B67858-24FF-3542-98F3-80A09232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4388" y="28956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K</a:t>
            </a:r>
            <a:endParaRPr lang="en-US" altLang="en-US" b="1" baseline="-25000"/>
          </a:p>
        </p:txBody>
      </p:sp>
      <p:sp>
        <p:nvSpPr>
          <p:cNvPr id="44084" name="Text Box 67">
            <a:extLst>
              <a:ext uri="{FF2B5EF4-FFF2-40B4-BE49-F238E27FC236}">
                <a16:creationId xmlns:a16="http://schemas.microsoft.com/office/drawing/2014/main" id="{389257A8-70F1-E547-BDBA-1E5A94B94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67400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1"/>
              <a:t>R </a:t>
            </a:r>
            <a:r>
              <a:rPr lang="en-US" altLang="en-US" b="1"/>
              <a:t>= 1.6, N</a:t>
            </a:r>
            <a:r>
              <a:rPr lang="en-US" altLang="en-US" b="1" baseline="-25000"/>
              <a:t>0</a:t>
            </a:r>
            <a:r>
              <a:rPr lang="en-US" altLang="en-US" b="1"/>
              <a:t>=20, </a:t>
            </a:r>
            <a:r>
              <a:rPr lang="en-US" altLang="en-US" b="1" i="1"/>
              <a:t>K </a:t>
            </a:r>
            <a:r>
              <a:rPr lang="en-US" altLang="en-US" b="1"/>
              <a:t>= 50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5">
            <a:extLst>
              <a:ext uri="{FF2B5EF4-FFF2-40B4-BE49-F238E27FC236}">
                <a16:creationId xmlns:a16="http://schemas.microsoft.com/office/drawing/2014/main" id="{F816F374-4257-9A42-AF78-B68C36A4E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219200"/>
            <a:ext cx="341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1"/>
              <a:t>R </a:t>
            </a:r>
            <a:r>
              <a:rPr lang="en-US" altLang="en-US" b="1"/>
              <a:t>= 2.1, </a:t>
            </a:r>
            <a:r>
              <a:rPr lang="en-US" altLang="en-US" b="1" i="1"/>
              <a:t>N</a:t>
            </a:r>
            <a:r>
              <a:rPr lang="en-US" altLang="en-US" b="1" baseline="-25000"/>
              <a:t>0 </a:t>
            </a:r>
            <a:r>
              <a:rPr lang="en-US" altLang="en-US" b="1"/>
              <a:t>= 2, </a:t>
            </a:r>
            <a:r>
              <a:rPr lang="en-US" altLang="en-US" b="1" i="1"/>
              <a:t>K </a:t>
            </a:r>
            <a:r>
              <a:rPr lang="en-US" altLang="en-US" b="1"/>
              <a:t>= 100</a:t>
            </a:r>
          </a:p>
        </p:txBody>
      </p:sp>
      <p:pic>
        <p:nvPicPr>
          <p:cNvPr id="46082" name="Picture 8" descr="density1 003">
            <a:extLst>
              <a:ext uri="{FF2B5EF4-FFF2-40B4-BE49-F238E27FC236}">
                <a16:creationId xmlns:a16="http://schemas.microsoft.com/office/drawing/2014/main" id="{162EC309-76DA-2E4B-97CD-F0E5EEB67FC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080000" cy="6858000"/>
          </a:xfrm>
          <a:noFill/>
        </p:spPr>
      </p:pic>
      <p:sp>
        <p:nvSpPr>
          <p:cNvPr id="46083" name="Text Box 10">
            <a:extLst>
              <a:ext uri="{FF2B5EF4-FFF2-40B4-BE49-F238E27FC236}">
                <a16:creationId xmlns:a16="http://schemas.microsoft.com/office/drawing/2014/main" id="{5349A786-4ECD-F841-A39E-F300E1CE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0000"/>
                </a:solidFill>
              </a:rPr>
              <a:t>Increase </a:t>
            </a:r>
            <a:r>
              <a:rPr lang="en-US" altLang="en-US" b="1" i="1">
                <a:solidFill>
                  <a:srgbClr val="990000"/>
                </a:solidFill>
              </a:rPr>
              <a:t>R</a:t>
            </a:r>
            <a:r>
              <a:rPr lang="en-US" altLang="en-US" b="1">
                <a:solidFill>
                  <a:srgbClr val="990000"/>
                </a:solidFill>
              </a:rPr>
              <a:t> to 2.1</a:t>
            </a:r>
          </a:p>
        </p:txBody>
      </p:sp>
      <p:sp>
        <p:nvSpPr>
          <p:cNvPr id="46084" name="Text Box 11">
            <a:extLst>
              <a:ext uri="{FF2B5EF4-FFF2-40B4-BE49-F238E27FC236}">
                <a16:creationId xmlns:a16="http://schemas.microsoft.com/office/drawing/2014/main" id="{26CE72BF-CF26-2C46-97C5-1D65F2A5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304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Stable 2-point cycle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4">
            <a:extLst>
              <a:ext uri="{FF2B5EF4-FFF2-40B4-BE49-F238E27FC236}">
                <a16:creationId xmlns:a16="http://schemas.microsoft.com/office/drawing/2014/main" id="{B0E73487-CD1D-AF48-9F8A-AC5366A50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04800"/>
            <a:ext cx="341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1"/>
              <a:t>R </a:t>
            </a:r>
            <a:r>
              <a:rPr lang="en-US" altLang="en-US" b="1"/>
              <a:t>= 2.5, </a:t>
            </a:r>
            <a:r>
              <a:rPr lang="en-US" altLang="en-US" b="1" i="1"/>
              <a:t>N</a:t>
            </a:r>
            <a:r>
              <a:rPr lang="en-US" altLang="en-US" b="1" baseline="-25000"/>
              <a:t>0 </a:t>
            </a:r>
            <a:r>
              <a:rPr lang="en-US" altLang="en-US" b="1"/>
              <a:t>= 2, </a:t>
            </a:r>
            <a:r>
              <a:rPr lang="en-US" altLang="en-US" b="1" i="1"/>
              <a:t>K </a:t>
            </a:r>
            <a:r>
              <a:rPr lang="en-US" altLang="en-US" b="1"/>
              <a:t>= 100</a:t>
            </a:r>
          </a:p>
        </p:txBody>
      </p:sp>
      <p:pic>
        <p:nvPicPr>
          <p:cNvPr id="48130" name="Picture 7" descr="density1 005">
            <a:extLst>
              <a:ext uri="{FF2B5EF4-FFF2-40B4-BE49-F238E27FC236}">
                <a16:creationId xmlns:a16="http://schemas.microsoft.com/office/drawing/2014/main" id="{F9497BDD-EF23-994C-98F2-F44CFFE02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4445" r="3334" b="4445"/>
          <a:stretch>
            <a:fillRect/>
          </a:stretch>
        </p:blipFill>
        <p:spPr bwMode="auto">
          <a:xfrm>
            <a:off x="0" y="1136650"/>
            <a:ext cx="91440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Box 8">
            <a:extLst>
              <a:ext uri="{FF2B5EF4-FFF2-40B4-BE49-F238E27FC236}">
                <a16:creationId xmlns:a16="http://schemas.microsoft.com/office/drawing/2014/main" id="{63CE2F9D-7020-9843-A79B-10EDF6F1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05400"/>
            <a:ext cx="304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Stable 4-point cycle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4">
            <a:extLst>
              <a:ext uri="{FF2B5EF4-FFF2-40B4-BE49-F238E27FC236}">
                <a16:creationId xmlns:a16="http://schemas.microsoft.com/office/drawing/2014/main" id="{CA3EA3E3-9F56-CF48-A6BF-7D0FFF4A8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04800"/>
            <a:ext cx="341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1"/>
              <a:t>R </a:t>
            </a:r>
            <a:r>
              <a:rPr lang="en-US" altLang="en-US" b="1"/>
              <a:t>= 2.55, </a:t>
            </a:r>
            <a:r>
              <a:rPr lang="en-US" altLang="en-US" b="1" i="1"/>
              <a:t>N</a:t>
            </a:r>
            <a:r>
              <a:rPr lang="en-US" altLang="en-US" b="1" baseline="-25000"/>
              <a:t>0 </a:t>
            </a:r>
            <a:r>
              <a:rPr lang="en-US" altLang="en-US" b="1"/>
              <a:t>= 2, </a:t>
            </a:r>
            <a:r>
              <a:rPr lang="en-US" altLang="en-US" b="1" i="1"/>
              <a:t>K </a:t>
            </a:r>
            <a:r>
              <a:rPr lang="en-US" altLang="en-US" b="1"/>
              <a:t>= 50</a:t>
            </a:r>
          </a:p>
        </p:txBody>
      </p:sp>
      <p:pic>
        <p:nvPicPr>
          <p:cNvPr id="50178" name="Picture 7" descr="density1 006">
            <a:extLst>
              <a:ext uri="{FF2B5EF4-FFF2-40B4-BE49-F238E27FC236}">
                <a16:creationId xmlns:a16="http://schemas.microsoft.com/office/drawing/2014/main" id="{06727247-9607-FF4C-93FF-873EBB84F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0772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 Box 8">
            <a:extLst>
              <a:ext uri="{FF2B5EF4-FFF2-40B4-BE49-F238E27FC236}">
                <a16:creationId xmlns:a16="http://schemas.microsoft.com/office/drawing/2014/main" id="{904E828D-A9DE-0541-B6A7-61CE36E4A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96000"/>
            <a:ext cx="304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Stable 8-point cycle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4">
            <a:extLst>
              <a:ext uri="{FF2B5EF4-FFF2-40B4-BE49-F238E27FC236}">
                <a16:creationId xmlns:a16="http://schemas.microsoft.com/office/drawing/2014/main" id="{28194A99-A359-BE44-98C1-E6787E359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77800"/>
            <a:ext cx="8888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/>
              <a:t>When </a:t>
            </a:r>
            <a:r>
              <a:rPr lang="en-US" altLang="en-US" sz="2800" b="1" i="1"/>
              <a:t>R </a:t>
            </a:r>
            <a:r>
              <a:rPr lang="en-US" altLang="en-US" sz="2800" b="1"/>
              <a:t>&gt; 2.57, population growth becomes chaotic</a:t>
            </a:r>
          </a:p>
        </p:txBody>
      </p:sp>
      <p:pic>
        <p:nvPicPr>
          <p:cNvPr id="52226" name="Picture 13" descr="density1 007">
            <a:extLst>
              <a:ext uri="{FF2B5EF4-FFF2-40B4-BE49-F238E27FC236}">
                <a16:creationId xmlns:a16="http://schemas.microsoft.com/office/drawing/2014/main" id="{9586FA61-E12F-E647-A334-5262512C8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14400"/>
            <a:ext cx="5065713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14" descr="density1 008">
            <a:extLst>
              <a:ext uri="{FF2B5EF4-FFF2-40B4-BE49-F238E27FC236}">
                <a16:creationId xmlns:a16="http://schemas.microsoft.com/office/drawing/2014/main" id="{42DDD9FA-0A5D-CE46-8875-2DB37946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9"/>
          <a:stretch>
            <a:fillRect/>
          </a:stretch>
        </p:blipFill>
        <p:spPr bwMode="auto">
          <a:xfrm>
            <a:off x="152400" y="914400"/>
            <a:ext cx="3733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 descr="density1 009">
            <a:extLst>
              <a:ext uri="{FF2B5EF4-FFF2-40B4-BE49-F238E27FC236}">
                <a16:creationId xmlns:a16="http://schemas.microsoft.com/office/drawing/2014/main" id="{83785875-1E3E-3342-BB65-0A578553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0">
            <a:extLst>
              <a:ext uri="{FF2B5EF4-FFF2-40B4-BE49-F238E27FC236}">
                <a16:creationId xmlns:a16="http://schemas.microsoft.com/office/drawing/2014/main" id="{20521215-C85E-4640-84C1-254E8E0C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763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sng"/>
              <a:t>Range of R			Dynamic behavior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R &lt; 2.000 			Stable equilibrium at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2.000 &lt; R &lt; 2.449 		Stable 2-point cycle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2.449 &lt; R &lt; 2.544 		Stable 4-point cycle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2.544 &lt; R &lt; 2.564 		Stable 8-point cycle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2.564 &lt; R &lt; 2.570 		Larger-point cycles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R &gt; 2.570 			Chaos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42A24327-19F1-3F46-B584-235BC51283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Bifurcation diagram</a:t>
            </a:r>
          </a:p>
        </p:txBody>
      </p:sp>
      <p:pic>
        <p:nvPicPr>
          <p:cNvPr id="58370" name="Picture 8" descr="density1 010">
            <a:extLst>
              <a:ext uri="{FF2B5EF4-FFF2-40B4-BE49-F238E27FC236}">
                <a16:creationId xmlns:a16="http://schemas.microsoft.com/office/drawing/2014/main" id="{D24730BA-9992-CB41-B420-5C0B35B83B25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r="22858"/>
          <a:stretch>
            <a:fillRect/>
          </a:stretch>
        </p:blipFill>
        <p:spPr>
          <a:xfrm>
            <a:off x="685800" y="1447800"/>
            <a:ext cx="4038600" cy="3673475"/>
          </a:xfrm>
          <a:noFill/>
        </p:spPr>
      </p:pic>
      <p:sp>
        <p:nvSpPr>
          <p:cNvPr id="58371" name="Text Box 10">
            <a:extLst>
              <a:ext uri="{FF2B5EF4-FFF2-40B4-BE49-F238E27FC236}">
                <a16:creationId xmlns:a16="http://schemas.microsoft.com/office/drawing/2014/main" id="{5D05B01B-BD55-C04A-A11F-882799A8185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70781" y="2804319"/>
            <a:ext cx="316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Equilibrium population size</a:t>
            </a:r>
          </a:p>
        </p:txBody>
      </p:sp>
      <p:pic>
        <p:nvPicPr>
          <p:cNvPr id="58372" name="Picture 11" descr="density1 011">
            <a:extLst>
              <a:ext uri="{FF2B5EF4-FFF2-40B4-BE49-F238E27FC236}">
                <a16:creationId xmlns:a16="http://schemas.microsoft.com/office/drawing/2014/main" id="{5AE5162D-BC09-5842-B259-99E58EBE9E4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7143" r="2380" b="11905"/>
          <a:stretch>
            <a:fillRect/>
          </a:stretch>
        </p:blipFill>
        <p:spPr>
          <a:xfrm>
            <a:off x="4800600" y="1524000"/>
            <a:ext cx="4114800" cy="358775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 descr="scan2-">
            <a:extLst>
              <a:ext uri="{FF2B5EF4-FFF2-40B4-BE49-F238E27FC236}">
                <a16:creationId xmlns:a16="http://schemas.microsoft.com/office/drawing/2014/main" id="{254DD7A5-1AD2-7849-9016-171C25A87211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762000"/>
            <a:ext cx="8382000" cy="5303838"/>
          </a:xfrm>
          <a:noFill/>
        </p:spPr>
      </p:pic>
      <p:sp>
        <p:nvSpPr>
          <p:cNvPr id="19458" name="Text Box 6">
            <a:extLst>
              <a:ext uri="{FF2B5EF4-FFF2-40B4-BE49-F238E27FC236}">
                <a16:creationId xmlns:a16="http://schemas.microsoft.com/office/drawing/2014/main" id="{BE9A2A8A-BC9C-7D44-B84E-F2FB2AFC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76200"/>
            <a:ext cx="9009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/>
              <a:t>Muskox- exponential population growth for 30 years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7" name="Group 2">
            <a:extLst>
              <a:ext uri="{FF2B5EF4-FFF2-40B4-BE49-F238E27FC236}">
                <a16:creationId xmlns:a16="http://schemas.microsoft.com/office/drawing/2014/main" id="{58C8E79F-CD1F-A048-A6A6-C71F41315C42}"/>
              </a:ext>
            </a:extLst>
          </p:cNvPr>
          <p:cNvGrpSpPr>
            <a:grpSpLocks/>
          </p:cNvGrpSpPr>
          <p:nvPr/>
        </p:nvGrpSpPr>
        <p:grpSpPr bwMode="auto">
          <a:xfrm>
            <a:off x="2489200" y="1219200"/>
            <a:ext cx="1676400" cy="1676400"/>
            <a:chOff x="384" y="432"/>
            <a:chExt cx="1056" cy="1056"/>
          </a:xfrm>
        </p:grpSpPr>
        <p:sp>
          <p:nvSpPr>
            <p:cNvPr id="60443" name="Line 3">
              <a:extLst>
                <a:ext uri="{FF2B5EF4-FFF2-40B4-BE49-F238E27FC236}">
                  <a16:creationId xmlns:a16="http://schemas.microsoft.com/office/drawing/2014/main" id="{DD82C903-1E01-8242-B6F7-0E8D859F0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32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4">
              <a:extLst>
                <a:ext uri="{FF2B5EF4-FFF2-40B4-BE49-F238E27FC236}">
                  <a16:creationId xmlns:a16="http://schemas.microsoft.com/office/drawing/2014/main" id="{22F7E569-EB19-E94B-BBEE-88145EFC3E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12" y="960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18" name="Group 5">
            <a:extLst>
              <a:ext uri="{FF2B5EF4-FFF2-40B4-BE49-F238E27FC236}">
                <a16:creationId xmlns:a16="http://schemas.microsoft.com/office/drawing/2014/main" id="{1FDC9B90-0F63-A347-AD96-DB8146B303C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19200"/>
            <a:ext cx="1676400" cy="1676400"/>
            <a:chOff x="384" y="432"/>
            <a:chExt cx="1056" cy="1056"/>
          </a:xfrm>
        </p:grpSpPr>
        <p:sp>
          <p:nvSpPr>
            <p:cNvPr id="60441" name="Line 6">
              <a:extLst>
                <a:ext uri="{FF2B5EF4-FFF2-40B4-BE49-F238E27FC236}">
                  <a16:creationId xmlns:a16="http://schemas.microsoft.com/office/drawing/2014/main" id="{0925690D-92CF-9E4C-8656-394EB5550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32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7">
              <a:extLst>
                <a:ext uri="{FF2B5EF4-FFF2-40B4-BE49-F238E27FC236}">
                  <a16:creationId xmlns:a16="http://schemas.microsoft.com/office/drawing/2014/main" id="{A1DA619F-B21F-3247-9955-554A7E4BCA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12" y="960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19" name="Group 14">
            <a:extLst>
              <a:ext uri="{FF2B5EF4-FFF2-40B4-BE49-F238E27FC236}">
                <a16:creationId xmlns:a16="http://schemas.microsoft.com/office/drawing/2014/main" id="{0C2C5180-E0D6-8C4D-899C-C0448C221EFA}"/>
              </a:ext>
            </a:extLst>
          </p:cNvPr>
          <p:cNvGrpSpPr>
            <a:grpSpLocks/>
          </p:cNvGrpSpPr>
          <p:nvPr/>
        </p:nvGrpSpPr>
        <p:grpSpPr bwMode="auto">
          <a:xfrm>
            <a:off x="2489200" y="4038600"/>
            <a:ext cx="1676400" cy="1676400"/>
            <a:chOff x="384" y="432"/>
            <a:chExt cx="1056" cy="1056"/>
          </a:xfrm>
        </p:grpSpPr>
        <p:sp>
          <p:nvSpPr>
            <p:cNvPr id="60439" name="Line 15">
              <a:extLst>
                <a:ext uri="{FF2B5EF4-FFF2-40B4-BE49-F238E27FC236}">
                  <a16:creationId xmlns:a16="http://schemas.microsoft.com/office/drawing/2014/main" id="{0E3ADEA2-6BA1-844E-8D23-A76274FEF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32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6">
              <a:extLst>
                <a:ext uri="{FF2B5EF4-FFF2-40B4-BE49-F238E27FC236}">
                  <a16:creationId xmlns:a16="http://schemas.microsoft.com/office/drawing/2014/main" id="{2859B7FD-F421-2540-A00C-FB3CC21873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12" y="960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0" name="Group 17">
            <a:extLst>
              <a:ext uri="{FF2B5EF4-FFF2-40B4-BE49-F238E27FC236}">
                <a16:creationId xmlns:a16="http://schemas.microsoft.com/office/drawing/2014/main" id="{3EEA8740-673E-534A-8C64-1C8159DD0AF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038600"/>
            <a:ext cx="1676400" cy="1676400"/>
            <a:chOff x="384" y="432"/>
            <a:chExt cx="1056" cy="1056"/>
          </a:xfrm>
        </p:grpSpPr>
        <p:sp>
          <p:nvSpPr>
            <p:cNvPr id="60437" name="Line 18">
              <a:extLst>
                <a:ext uri="{FF2B5EF4-FFF2-40B4-BE49-F238E27FC236}">
                  <a16:creationId xmlns:a16="http://schemas.microsoft.com/office/drawing/2014/main" id="{6D488383-94DB-5344-B0D8-043A4EFD9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32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19">
              <a:extLst>
                <a:ext uri="{FF2B5EF4-FFF2-40B4-BE49-F238E27FC236}">
                  <a16:creationId xmlns:a16="http://schemas.microsoft.com/office/drawing/2014/main" id="{A99DDE38-93C4-4E45-B43C-B08C90BD92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12" y="960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1" name="Text Box 26">
            <a:extLst>
              <a:ext uri="{FF2B5EF4-FFF2-40B4-BE49-F238E27FC236}">
                <a16:creationId xmlns:a16="http://schemas.microsoft.com/office/drawing/2014/main" id="{EA1A9749-EA23-744B-82DA-E6D5D9D64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2932113"/>
            <a:ext cx="392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</a:t>
            </a:r>
            <a:r>
              <a:rPr lang="en-US" altLang="en-US" sz="1800" baseline="-25000"/>
              <a:t>t</a:t>
            </a:r>
          </a:p>
        </p:txBody>
      </p:sp>
      <p:sp>
        <p:nvSpPr>
          <p:cNvPr id="60422" name="Text Box 27">
            <a:extLst>
              <a:ext uri="{FF2B5EF4-FFF2-40B4-BE49-F238E27FC236}">
                <a16:creationId xmlns:a16="http://schemas.microsoft.com/office/drawing/2014/main" id="{05A8732C-7956-D941-90B3-6E04883F6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8288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</a:t>
            </a:r>
            <a:r>
              <a:rPr lang="en-US" altLang="en-US" sz="1800" baseline="-25000"/>
              <a:t>t+1</a:t>
            </a:r>
          </a:p>
        </p:txBody>
      </p:sp>
      <p:sp>
        <p:nvSpPr>
          <p:cNvPr id="60423" name="Text Box 28">
            <a:extLst>
              <a:ext uri="{FF2B5EF4-FFF2-40B4-BE49-F238E27FC236}">
                <a16:creationId xmlns:a16="http://schemas.microsoft.com/office/drawing/2014/main" id="{24BA1A8E-92AD-3A4B-AB2A-07182E28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2932113"/>
            <a:ext cx="392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</a:t>
            </a:r>
            <a:r>
              <a:rPr lang="en-US" altLang="en-US" sz="1800" baseline="-25000"/>
              <a:t>t</a:t>
            </a:r>
          </a:p>
        </p:txBody>
      </p:sp>
      <p:sp>
        <p:nvSpPr>
          <p:cNvPr id="60424" name="Text Box 29">
            <a:extLst>
              <a:ext uri="{FF2B5EF4-FFF2-40B4-BE49-F238E27FC236}">
                <a16:creationId xmlns:a16="http://schemas.microsoft.com/office/drawing/2014/main" id="{6E9F4762-1930-7443-8386-6A28F2B62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18288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</a:t>
            </a:r>
            <a:r>
              <a:rPr lang="en-US" altLang="en-US" sz="1800" baseline="-25000"/>
              <a:t>t+1</a:t>
            </a:r>
          </a:p>
        </p:txBody>
      </p:sp>
      <p:sp>
        <p:nvSpPr>
          <p:cNvPr id="60425" name="Text Box 34">
            <a:extLst>
              <a:ext uri="{FF2B5EF4-FFF2-40B4-BE49-F238E27FC236}">
                <a16:creationId xmlns:a16="http://schemas.microsoft.com/office/drawing/2014/main" id="{AADA52A7-C815-7643-88EA-00CA7BB9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5729288"/>
            <a:ext cx="392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</a:t>
            </a:r>
            <a:r>
              <a:rPr lang="en-US" altLang="en-US" sz="1800" baseline="-25000"/>
              <a:t>t</a:t>
            </a:r>
          </a:p>
        </p:txBody>
      </p:sp>
      <p:sp>
        <p:nvSpPr>
          <p:cNvPr id="60426" name="Text Box 35">
            <a:extLst>
              <a:ext uri="{FF2B5EF4-FFF2-40B4-BE49-F238E27FC236}">
                <a16:creationId xmlns:a16="http://schemas.microsoft.com/office/drawing/2014/main" id="{31EE2215-D839-A54F-87C5-E1325871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571500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</a:t>
            </a:r>
            <a:r>
              <a:rPr lang="en-US" altLang="en-US" sz="1800" baseline="-25000"/>
              <a:t>t</a:t>
            </a:r>
          </a:p>
        </p:txBody>
      </p:sp>
      <p:sp>
        <p:nvSpPr>
          <p:cNvPr id="60427" name="Text Box 42">
            <a:extLst>
              <a:ext uri="{FF2B5EF4-FFF2-40B4-BE49-F238E27FC236}">
                <a16:creationId xmlns:a16="http://schemas.microsoft.com/office/drawing/2014/main" id="{ABA5AFE3-4840-4C4D-B4CD-591B69EA8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731838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Exponential</a:t>
            </a:r>
          </a:p>
        </p:txBody>
      </p:sp>
      <p:sp>
        <p:nvSpPr>
          <p:cNvPr id="60428" name="Text Box 43">
            <a:extLst>
              <a:ext uri="{FF2B5EF4-FFF2-40B4-BE49-F238E27FC236}">
                <a16:creationId xmlns:a16="http://schemas.microsoft.com/office/drawing/2014/main" id="{CE1E66CA-0859-024F-9705-CF78ED47F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57200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Scramble </a:t>
            </a:r>
          </a:p>
          <a:p>
            <a:pPr eaLnBrk="1" hangingPunct="1"/>
            <a:r>
              <a:rPr lang="en-US" altLang="en-US" sz="1800" b="1"/>
              <a:t>Competition</a:t>
            </a:r>
          </a:p>
        </p:txBody>
      </p:sp>
      <p:sp>
        <p:nvSpPr>
          <p:cNvPr id="60429" name="Freeform 46">
            <a:extLst>
              <a:ext uri="{FF2B5EF4-FFF2-40B4-BE49-F238E27FC236}">
                <a16:creationId xmlns:a16="http://schemas.microsoft.com/office/drawing/2014/main" id="{13F12AF9-9CAE-4449-BFF6-5D3602F38AF0}"/>
              </a:ext>
            </a:extLst>
          </p:cNvPr>
          <p:cNvSpPr>
            <a:spLocks/>
          </p:cNvSpPr>
          <p:nvPr/>
        </p:nvSpPr>
        <p:spPr bwMode="auto">
          <a:xfrm>
            <a:off x="2489200" y="1295400"/>
            <a:ext cx="1524000" cy="1600200"/>
          </a:xfrm>
          <a:custGeom>
            <a:avLst/>
            <a:gdLst>
              <a:gd name="T0" fmla="*/ 0 w 768"/>
              <a:gd name="T1" fmla="*/ 2147483647 h 1008"/>
              <a:gd name="T2" fmla="*/ 2147483647 w 768"/>
              <a:gd name="T3" fmla="*/ 2147483647 h 1008"/>
              <a:gd name="T4" fmla="*/ 2147483647 w 768"/>
              <a:gd name="T5" fmla="*/ 2147483647 h 1008"/>
              <a:gd name="T6" fmla="*/ 2147483647 w 768"/>
              <a:gd name="T7" fmla="*/ 2147483647 h 1008"/>
              <a:gd name="T8" fmla="*/ 2147483647 w 76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008"/>
              <a:gd name="T17" fmla="*/ 768 w 76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008">
                <a:moveTo>
                  <a:pt x="0" y="1008"/>
                </a:moveTo>
                <a:cubicBezTo>
                  <a:pt x="76" y="984"/>
                  <a:pt x="152" y="960"/>
                  <a:pt x="240" y="912"/>
                </a:cubicBezTo>
                <a:cubicBezTo>
                  <a:pt x="328" y="864"/>
                  <a:pt x="448" y="808"/>
                  <a:pt x="528" y="720"/>
                </a:cubicBezTo>
                <a:cubicBezTo>
                  <a:pt x="608" y="632"/>
                  <a:pt x="680" y="504"/>
                  <a:pt x="720" y="384"/>
                </a:cubicBezTo>
                <a:cubicBezTo>
                  <a:pt x="760" y="264"/>
                  <a:pt x="760" y="64"/>
                  <a:pt x="76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Text Box 27">
            <a:extLst>
              <a:ext uri="{FF2B5EF4-FFF2-40B4-BE49-F238E27FC236}">
                <a16:creationId xmlns:a16="http://schemas.microsoft.com/office/drawing/2014/main" id="{B178A029-1D02-4B46-951E-2064257A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9624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</a:t>
            </a:r>
            <a:r>
              <a:rPr lang="en-US" altLang="en-US" sz="1800" baseline="-25000"/>
              <a:t>t+1</a:t>
            </a:r>
          </a:p>
        </p:txBody>
      </p:sp>
      <p:sp>
        <p:nvSpPr>
          <p:cNvPr id="60431" name="Text Box 26">
            <a:extLst>
              <a:ext uri="{FF2B5EF4-FFF2-40B4-BE49-F238E27FC236}">
                <a16:creationId xmlns:a16="http://schemas.microsoft.com/office/drawing/2014/main" id="{5950BF20-9C99-4440-AFB4-DB174552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405313"/>
            <a:ext cx="392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</a:t>
            </a:r>
            <a:r>
              <a:rPr lang="en-US" altLang="en-US" sz="1800" baseline="-25000"/>
              <a:t>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DB0ACB-CFF5-8047-96AC-39C0BF76252C}"/>
              </a:ext>
            </a:extLst>
          </p:cNvPr>
          <p:cNvCxnSpPr/>
          <p:nvPr/>
        </p:nvCxnSpPr>
        <p:spPr>
          <a:xfrm>
            <a:off x="1847850" y="4403725"/>
            <a:ext cx="411163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72F26E03-8A55-E94B-AAB4-E5920491B568}"/>
              </a:ext>
            </a:extLst>
          </p:cNvPr>
          <p:cNvSpPr/>
          <p:nvPr/>
        </p:nvSpPr>
        <p:spPr>
          <a:xfrm>
            <a:off x="4724400" y="1382713"/>
            <a:ext cx="1638300" cy="1512887"/>
          </a:xfrm>
          <a:custGeom>
            <a:avLst/>
            <a:gdLst>
              <a:gd name="connsiteX0" fmla="*/ 0 w 1638300"/>
              <a:gd name="connsiteY0" fmla="*/ 1500717 h 1513417"/>
              <a:gd name="connsiteX1" fmla="*/ 825500 w 1638300"/>
              <a:gd name="connsiteY1" fmla="*/ 2117 h 1513417"/>
              <a:gd name="connsiteX2" fmla="*/ 1638300 w 1638300"/>
              <a:gd name="connsiteY2" fmla="*/ 1513417 h 151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1513417">
                <a:moveTo>
                  <a:pt x="0" y="1500717"/>
                </a:moveTo>
                <a:cubicBezTo>
                  <a:pt x="276225" y="750358"/>
                  <a:pt x="552450" y="0"/>
                  <a:pt x="825500" y="2117"/>
                </a:cubicBezTo>
                <a:cubicBezTo>
                  <a:pt x="1098550" y="4234"/>
                  <a:pt x="1638300" y="1513417"/>
                  <a:pt x="1638300" y="1513417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434" name="Line 48">
            <a:extLst>
              <a:ext uri="{FF2B5EF4-FFF2-40B4-BE49-F238E27FC236}">
                <a16:creationId xmlns:a16="http://schemas.microsoft.com/office/drawing/2014/main" id="{28399681-0379-A245-99F8-DC55ABB2D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9200" y="5105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48">
            <a:extLst>
              <a:ext uri="{FF2B5EF4-FFF2-40B4-BE49-F238E27FC236}">
                <a16:creationId xmlns:a16="http://schemas.microsoft.com/office/drawing/2014/main" id="{2142DEB1-B691-0245-BB1B-03A108690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0" y="5105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Text Box 34">
            <a:extLst>
              <a:ext uri="{FF2B5EF4-FFF2-40B4-BE49-F238E27FC236}">
                <a16:creationId xmlns:a16="http://schemas.microsoft.com/office/drawing/2014/main" id="{34DE98B1-AE80-9042-94BE-89448EFFC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49641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endParaRPr lang="en-US" altLang="en-US" sz="1800" baseline="-2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>
            <a:extLst>
              <a:ext uri="{FF2B5EF4-FFF2-40B4-BE49-F238E27FC236}">
                <a16:creationId xmlns:a16="http://schemas.microsoft.com/office/drawing/2014/main" id="{240F46B7-639F-EE48-8BBE-53871B443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Contest competition</a:t>
            </a:r>
          </a:p>
        </p:txBody>
      </p:sp>
      <p:pic>
        <p:nvPicPr>
          <p:cNvPr id="62466" name="Picture 7" descr="figure9">
            <a:extLst>
              <a:ext uri="{FF2B5EF4-FFF2-40B4-BE49-F238E27FC236}">
                <a16:creationId xmlns:a16="http://schemas.microsoft.com/office/drawing/2014/main" id="{910C208E-D303-F343-BCCF-E266CE9F0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1400"/>
            <a:ext cx="72390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4">
            <a:extLst>
              <a:ext uri="{FF2B5EF4-FFF2-40B4-BE49-F238E27FC236}">
                <a16:creationId xmlns:a16="http://schemas.microsoft.com/office/drawing/2014/main" id="{A1F43A6B-0F2C-624B-BA7D-B48A3840C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Equation- contest competition</a:t>
            </a:r>
          </a:p>
        </p:txBody>
      </p:sp>
      <p:sp>
        <p:nvSpPr>
          <p:cNvPr id="64514" name="TextBox 1">
            <a:extLst>
              <a:ext uri="{FF2B5EF4-FFF2-40B4-BE49-F238E27FC236}">
                <a16:creationId xmlns:a16="http://schemas.microsoft.com/office/drawing/2014/main" id="{23F6D536-391F-554B-B09F-34EA41C1F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86000"/>
            <a:ext cx="1481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/>
              <a:t>N</a:t>
            </a:r>
            <a:r>
              <a:rPr lang="en-US" altLang="en-US" sz="3600" baseline="-25000"/>
              <a:t>t+1   </a:t>
            </a:r>
            <a:r>
              <a:rPr lang="en-US" altLang="en-US" sz="3600"/>
              <a:t>=</a:t>
            </a:r>
          </a:p>
        </p:txBody>
      </p:sp>
      <p:sp>
        <p:nvSpPr>
          <p:cNvPr id="64515" name="TextBox 2">
            <a:extLst>
              <a:ext uri="{FF2B5EF4-FFF2-40B4-BE49-F238E27FC236}">
                <a16:creationId xmlns:a16="http://schemas.microsoft.com/office/drawing/2014/main" id="{B47761D1-A0BD-B14B-821D-968FACDDC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52600"/>
            <a:ext cx="1544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/>
              <a:t>R K N</a:t>
            </a:r>
            <a:r>
              <a:rPr lang="en-US" altLang="en-US" sz="3600" baseline="-25000"/>
              <a:t>t</a:t>
            </a:r>
          </a:p>
        </p:txBody>
      </p:sp>
      <p:sp>
        <p:nvSpPr>
          <p:cNvPr id="64516" name="TextBox 3">
            <a:extLst>
              <a:ext uri="{FF2B5EF4-FFF2-40B4-BE49-F238E27FC236}">
                <a16:creationId xmlns:a16="http://schemas.microsoft.com/office/drawing/2014/main" id="{3721197F-7333-F34C-8718-D74B7A67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19400"/>
            <a:ext cx="26209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/>
              <a:t>K + (R-1) N</a:t>
            </a:r>
            <a:r>
              <a:rPr lang="en-US" altLang="en-US" sz="3600" baseline="-25000"/>
              <a:t>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FA41D7-4267-F848-BAC8-18911320944F}"/>
              </a:ext>
            </a:extLst>
          </p:cNvPr>
          <p:cNvCxnSpPr/>
          <p:nvPr/>
        </p:nvCxnSpPr>
        <p:spPr>
          <a:xfrm>
            <a:off x="3429000" y="2590800"/>
            <a:ext cx="3429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8B2EBA0E-C26C-554B-8327-535953A09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Effects of Crowding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A8A9128F-7F75-7E47-9F37-46250E822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ea typeface="ＭＳ Ｐゴシック" panose="020B0600070205080204" pitchFamily="34" charset="-128"/>
              </a:rPr>
              <a:t>Birth rates decrease with density</a:t>
            </a:r>
          </a:p>
        </p:txBody>
      </p:sp>
      <p:pic>
        <p:nvPicPr>
          <p:cNvPr id="25602" name="Picture 4" descr="figure1">
            <a:extLst>
              <a:ext uri="{FF2B5EF4-FFF2-40B4-BE49-F238E27FC236}">
                <a16:creationId xmlns:a16="http://schemas.microsoft.com/office/drawing/2014/main" id="{AAEA9CAA-BAEE-C44A-A3CB-19DA8644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1816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7">
            <a:extLst>
              <a:ext uri="{FF2B5EF4-FFF2-40B4-BE49-F238E27FC236}">
                <a16:creationId xmlns:a16="http://schemas.microsoft.com/office/drawing/2014/main" id="{8BB067EB-BC0B-6A45-A01F-0539163B6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1600200"/>
            <a:ext cx="3276600" cy="309245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07293D2E-3176-4449-A289-BBA9E25E6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Density dependence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6EDF74E-7897-F54B-B275-AD532B5A4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Types of density dependence</a:t>
            </a:r>
          </a:p>
        </p:txBody>
      </p:sp>
      <p:sp>
        <p:nvSpPr>
          <p:cNvPr id="29698" name="Text Box 3">
            <a:extLst>
              <a:ext uri="{FF2B5EF4-FFF2-40B4-BE49-F238E27FC236}">
                <a16:creationId xmlns:a16="http://schemas.microsoft.com/office/drawing/2014/main" id="{A6D112F0-9DF9-C34C-A19D-7200021D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524000"/>
            <a:ext cx="824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Scramble competition-</a:t>
            </a:r>
            <a:r>
              <a:rPr lang="en-US" altLang="en-US" b="1">
                <a:solidFill>
                  <a:schemeClr val="accent2"/>
                </a:solidFill>
              </a:rPr>
              <a:t> a resource is shared equally among individuals- as the population size increases the amount of resource per individual decreases.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6FF14D36-2795-5F44-9A08-F0063CA0D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352800"/>
            <a:ext cx="82454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Contest competition-</a:t>
            </a:r>
            <a:r>
              <a:rPr lang="en-US" altLang="en-US" b="1">
                <a:solidFill>
                  <a:schemeClr val="accent2"/>
                </a:solidFill>
              </a:rPr>
              <a:t> resources are shared unequally- as the population size increases some individuals get enough resources to survive and reproduce and some do not.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03FE40CE-D943-494B-8EF5-B3771A546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Scramble Competition</a:t>
            </a:r>
          </a:p>
        </p:txBody>
      </p:sp>
      <p:sp>
        <p:nvSpPr>
          <p:cNvPr id="31746" name="Text Box 4">
            <a:extLst>
              <a:ext uri="{FF2B5EF4-FFF2-40B4-BE49-F238E27FC236}">
                <a16:creationId xmlns:a16="http://schemas.microsoft.com/office/drawing/2014/main" id="{E2564091-7BED-7D47-8EBE-EB23F2D25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4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Newly hatched fish- competition for food </a:t>
            </a:r>
          </a:p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If density is low- all of them survive.  </a:t>
            </a:r>
          </a:p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If density  is high- all of them die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672EFF1C-E361-4945-BD47-1DB450B0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19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chemeClr val="tx2"/>
                </a:solidFill>
              </a:rPr>
              <a:t>Contest competition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311E6A1-5C5A-8143-A498-C3C8FEB91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Types of equilibrium</a:t>
            </a:r>
          </a:p>
        </p:txBody>
      </p:sp>
      <p:pic>
        <p:nvPicPr>
          <p:cNvPr id="35842" name="Picture 7" descr="density1 012">
            <a:extLst>
              <a:ext uri="{FF2B5EF4-FFF2-40B4-BE49-F238E27FC236}">
                <a16:creationId xmlns:a16="http://schemas.microsoft.com/office/drawing/2014/main" id="{F6922B47-E6FB-634C-9A02-717DB533BC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6" b="33766"/>
          <a:stretch>
            <a:fillRect/>
          </a:stretch>
        </p:blipFill>
        <p:spPr>
          <a:xfrm>
            <a:off x="381000" y="1066800"/>
            <a:ext cx="3556000" cy="5334000"/>
          </a:xfrm>
          <a:noFill/>
        </p:spPr>
      </p:pic>
      <p:sp>
        <p:nvSpPr>
          <p:cNvPr id="35843" name="Text Box 9">
            <a:extLst>
              <a:ext uri="{FF2B5EF4-FFF2-40B4-BE49-F238E27FC236}">
                <a16:creationId xmlns:a16="http://schemas.microsoft.com/office/drawing/2014/main" id="{8270F6E1-5194-AA4D-95D8-2E0ACA1B5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487488"/>
            <a:ext cx="319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0000"/>
                </a:solidFill>
              </a:rPr>
              <a:t>Unstable equilibrium</a:t>
            </a:r>
          </a:p>
        </p:txBody>
      </p:sp>
      <p:sp>
        <p:nvSpPr>
          <p:cNvPr id="35844" name="Text Box 10">
            <a:extLst>
              <a:ext uri="{FF2B5EF4-FFF2-40B4-BE49-F238E27FC236}">
                <a16:creationId xmlns:a16="http://schemas.microsoft.com/office/drawing/2014/main" id="{8819522F-B1CD-6E42-8BEC-B3179BFE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4038600"/>
            <a:ext cx="282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0000"/>
                </a:solidFill>
              </a:rPr>
              <a:t>Stable equilibrium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1271213-ACF6-8549-94B3-50CBEA595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>
                <a:ea typeface="ＭＳ Ｐゴシック" panose="020B0600070205080204" pitchFamily="34" charset="-128"/>
              </a:rPr>
              <a:t>Scramble Competition</a:t>
            </a:r>
          </a:p>
        </p:txBody>
      </p:sp>
      <p:pic>
        <p:nvPicPr>
          <p:cNvPr id="37890" name="Picture 8" descr="figure3">
            <a:extLst>
              <a:ext uri="{FF2B5EF4-FFF2-40B4-BE49-F238E27FC236}">
                <a16:creationId xmlns:a16="http://schemas.microsoft.com/office/drawing/2014/main" id="{367C26D4-80B3-054B-8EDC-8B6488F19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0104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348</Words>
  <Application>Microsoft Macintosh PowerPoint</Application>
  <PresentationFormat>On-screen Show (4:3)</PresentationFormat>
  <Paragraphs>110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Default Design</vt:lpstr>
      <vt:lpstr>Equation</vt:lpstr>
      <vt:lpstr>PowerPoint Presentation</vt:lpstr>
      <vt:lpstr>PowerPoint Presentation</vt:lpstr>
      <vt:lpstr>Effects of Crowding</vt:lpstr>
      <vt:lpstr>Birth rates decrease with density</vt:lpstr>
      <vt:lpstr>Density dependence</vt:lpstr>
      <vt:lpstr>Types of density dependence</vt:lpstr>
      <vt:lpstr>Scramble Competition</vt:lpstr>
      <vt:lpstr>Types of equilibrium</vt:lpstr>
      <vt:lpstr>Scramble Competition</vt:lpstr>
      <vt:lpstr>Scramble Competition</vt:lpstr>
      <vt:lpstr>Discrete logistic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Bifurcation diagram</vt:lpstr>
      <vt:lpstr>PowerPoint Presentation</vt:lpstr>
      <vt:lpstr>Contest competition</vt:lpstr>
      <vt:lpstr>Equation- contest 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Knight</dc:creator>
  <cp:lastModifiedBy>Tiffany Knight</cp:lastModifiedBy>
  <cp:revision>6</cp:revision>
  <cp:lastPrinted>2005-09-07T15:07:07Z</cp:lastPrinted>
  <dcterms:created xsi:type="dcterms:W3CDTF">2016-11-01T05:38:30Z</dcterms:created>
  <dcterms:modified xsi:type="dcterms:W3CDTF">2022-11-04T07:03:06Z</dcterms:modified>
</cp:coreProperties>
</file>