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2A00-2F75-4030-A82D-2F88A4466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DA8FC-B058-47A9-99D9-03969453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F51A7-4D13-4126-BF63-F2406DE2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5880-B5FA-4078-9C5D-A3CFE458853F}" type="datetimeFigureOut">
              <a:rPr lang="en-NZ" smtClean="0"/>
              <a:t>11/04/2024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EFD4E-DCCD-4B08-B9C5-A4B48750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16C46-36DF-4422-8EE4-2795CB38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5C4-D9D3-4FFC-818F-5A7639A6C0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096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AB72-DDA6-403C-ACE1-0AD3F7DB0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55553-74C0-4D23-9845-147342FCC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4E3B-C868-465B-81BB-F4550980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5880-B5FA-4078-9C5D-A3CFE458853F}" type="datetimeFigureOut">
              <a:rPr lang="en-NZ" smtClean="0"/>
              <a:t>11/04/2024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FD118-BFAA-4B05-9999-A2369A92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ED116-924E-4A24-86D5-31125529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5C4-D9D3-4FFC-818F-5A7639A6C0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122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77653-8967-4799-8CBF-EFF1B749E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D8878-8107-4DF3-8FF5-DA350DE9A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4441-0646-4697-943A-4CB1DBFF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5880-B5FA-4078-9C5D-A3CFE458853F}" type="datetimeFigureOut">
              <a:rPr lang="en-NZ" smtClean="0"/>
              <a:t>11/04/2024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24F93-1E07-49EC-ACEE-8198EE11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748C-C829-46B0-89BB-F043F74D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5C4-D9D3-4FFC-818F-5A7639A6C0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35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DE2A-1D29-43C3-88BA-D2177DCB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BCC1-612C-4FEB-981F-AF120281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9E981-AC34-44B0-8EAE-46326583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5880-B5FA-4078-9C5D-A3CFE458853F}" type="datetimeFigureOut">
              <a:rPr lang="en-NZ" smtClean="0"/>
              <a:t>11/04/2024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9FF9A-CB4B-4536-84A4-12E749A4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88866-9CDB-4823-BE09-040F129F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5C4-D9D3-4FFC-818F-5A7639A6C0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261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BB73-2AD0-45FF-BB12-A7FD55A9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D5D51-87F6-4A71-9BFF-48B934DAE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BE26A-8CC7-4302-B397-6BDFF6D7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5880-B5FA-4078-9C5D-A3CFE458853F}" type="datetimeFigureOut">
              <a:rPr lang="en-NZ" smtClean="0"/>
              <a:t>11/04/2024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C662D-8CBB-454F-949D-E87FAC56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AA623-AD96-4E97-B5DD-43986784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5C4-D9D3-4FFC-818F-5A7639A6C0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717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6069-ACE5-4435-9798-C1A65B8F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674E6-F29B-4025-8BA5-2021DC753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76E11-0E72-41D8-B7AC-317B4618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56AC8-83C8-4CD3-87C5-1EC884FF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5880-B5FA-4078-9C5D-A3CFE458853F}" type="datetimeFigureOut">
              <a:rPr lang="en-NZ" smtClean="0"/>
              <a:t>11/04/2024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2C24E-533F-4296-A57A-6ED8A565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31498-4A48-466D-84F2-01B7F79B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5C4-D9D3-4FFC-818F-5A7639A6C0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4800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F9D0-CB80-4114-80BE-8B5FA044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74C7F-AE95-4B8A-A34B-99C212F0C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835F4-75EE-407D-8587-3026DCC3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9A15C-F10F-4B84-9D87-29D15B116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84AAC-BE8F-4B2A-AA5C-41E76C9EF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F46C4-BF9E-438F-8A66-6668AD5E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5880-B5FA-4078-9C5D-A3CFE458853F}" type="datetimeFigureOut">
              <a:rPr lang="en-NZ" smtClean="0"/>
              <a:t>11/04/2024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A8D6D-7864-4A0C-8F6E-3239422B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7C607-6A07-42FC-92ED-87DE088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5C4-D9D3-4FFC-818F-5A7639A6C0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507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85CC-F3CC-4C0B-B5B2-0C6E164F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6668C-3D34-4DE0-AEA6-C41033D7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5880-B5FA-4078-9C5D-A3CFE458853F}" type="datetimeFigureOut">
              <a:rPr lang="en-NZ" smtClean="0"/>
              <a:t>11/04/2024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EDD38-9674-41BE-BCB4-3C05C271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BB526-B189-4C4B-9A4B-CDE4E2DF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5C4-D9D3-4FFC-818F-5A7639A6C0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714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F64DC-F18C-4A07-88F8-306F9495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5880-B5FA-4078-9C5D-A3CFE458853F}" type="datetimeFigureOut">
              <a:rPr lang="en-NZ" smtClean="0"/>
              <a:t>11/04/2024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03A65-BCD4-401D-8703-FB9304CC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2CA05-90F1-42ED-883C-04DA1704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5C4-D9D3-4FFC-818F-5A7639A6C0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898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1794-5F9B-4239-A248-724DBF35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4C7BF-77E2-415C-AE20-D3B4CA225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C6DCB-EBB9-4EFF-86F3-205BD3CCA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9053C-AD5E-460D-9E1D-FC19E387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5880-B5FA-4078-9C5D-A3CFE458853F}" type="datetimeFigureOut">
              <a:rPr lang="en-NZ" smtClean="0"/>
              <a:t>11/04/2024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A8A15-0DF7-4FBF-B596-9E7B73EF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05B39-BCC5-42EB-B086-9C25E78C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5C4-D9D3-4FFC-818F-5A7639A6C0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712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89C7-0A88-4B24-A69F-70BCD1173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5611E-5DE2-4645-A288-595104B08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FB962-7FEF-4827-AE3C-D731B054A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101EA-D4E7-4479-BCDD-0667AFAF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5880-B5FA-4078-9C5D-A3CFE458853F}" type="datetimeFigureOut">
              <a:rPr lang="en-NZ" smtClean="0"/>
              <a:t>11/04/2024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64BED-810C-4460-BF2C-057E7951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C90EF-F708-4937-9A29-19407CCA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5C4-D9D3-4FFC-818F-5A7639A6C0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780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3A442-6C10-4AB2-BAE1-7716C2ED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91038-24E0-4E75-AA0C-EF830480B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02CB1-74E9-4321-91F7-20795D82C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95880-B5FA-4078-9C5D-A3CFE458853F}" type="datetimeFigureOut">
              <a:rPr lang="en-NZ" smtClean="0"/>
              <a:t>11/04/2024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840D4-BDE8-4B6A-BAB7-EBCCEA3B7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A12EC-9E7C-42E0-BAFD-7DA63A0E7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7A5C4-D9D3-4FFC-818F-5A7639A6C0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297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A785A4-13E7-445B-B0E2-A3E0E0314A3A}"/>
              </a:ext>
            </a:extLst>
          </p:cNvPr>
          <p:cNvSpPr/>
          <p:nvPr/>
        </p:nvSpPr>
        <p:spPr>
          <a:xfrm>
            <a:off x="1502874" y="2989386"/>
            <a:ext cx="8831529" cy="1113216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NZ"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458D92-6B36-4AEB-9DC8-0B37EF1ED899}"/>
              </a:ext>
            </a:extLst>
          </p:cNvPr>
          <p:cNvGrpSpPr/>
          <p:nvPr/>
        </p:nvGrpSpPr>
        <p:grpSpPr>
          <a:xfrm>
            <a:off x="8259230" y="550547"/>
            <a:ext cx="3257400" cy="1697901"/>
            <a:chOff x="2080081" y="-320212"/>
            <a:chExt cx="3257400" cy="1697901"/>
          </a:xfrm>
        </p:grpSpPr>
        <p:sp>
          <p:nvSpPr>
            <p:cNvPr id="55" name="TextBox 597">
              <a:extLst>
                <a:ext uri="{FF2B5EF4-FFF2-40B4-BE49-F238E27FC236}">
                  <a16:creationId xmlns:a16="http://schemas.microsoft.com/office/drawing/2014/main" id="{67F161FE-0DD9-465F-9D9F-007B402DC6BE}"/>
                </a:ext>
              </a:extLst>
            </p:cNvPr>
            <p:cNvSpPr txBox="1"/>
            <p:nvPr/>
          </p:nvSpPr>
          <p:spPr>
            <a:xfrm>
              <a:off x="2080081" y="-320212"/>
              <a:ext cx="3257400" cy="1697901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en-NZ" sz="1600" b="1" dirty="0">
                  <a:solidFill>
                    <a:schemeClr val="accent1">
                      <a:lumMod val="50000"/>
                    </a:schemeClr>
                  </a:solidFill>
                  <a:latin typeface="Calibri (Body)"/>
                  <a:ea typeface="Verdana" panose="020B0604030504040204" pitchFamily="34" charset="0"/>
                  <a:cs typeface="Times New Roman" panose="02020603050405020304" pitchFamily="18" charset="0"/>
                </a:rPr>
                <a:t>Flood events</a:t>
              </a:r>
            </a:p>
            <a:p>
              <a:pPr>
                <a:lnSpc>
                  <a:spcPct val="150000"/>
                </a:lnSpc>
                <a:tabLst>
                  <a:tab pos="896938" algn="l"/>
                  <a:tab pos="1882775" algn="l"/>
                </a:tabLst>
              </a:pPr>
              <a:r>
                <a:rPr lang="en-NZ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MAF	5-year	10-year</a:t>
              </a:r>
            </a:p>
            <a:p>
              <a:pPr>
                <a:lnSpc>
                  <a:spcPct val="150000"/>
                </a:lnSpc>
                <a:tabLst>
                  <a:tab pos="896938" algn="l"/>
                  <a:tab pos="1882775" algn="l"/>
                </a:tabLst>
              </a:pPr>
              <a:r>
                <a:rPr lang="en-NZ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20-year	50-year	100-year	</a:t>
              </a:r>
            </a:p>
            <a:p>
              <a:pPr>
                <a:lnSpc>
                  <a:spcPct val="150000"/>
                </a:lnSpc>
                <a:tabLst>
                  <a:tab pos="1257300" algn="l"/>
                </a:tabLst>
              </a:pPr>
              <a:r>
                <a:rPr lang="en-NZ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1000-year	</a:t>
              </a:r>
              <a:r>
                <a:rPr lang="en-NZ" sz="1600" b="1" dirty="0">
                  <a:solidFill>
                    <a:schemeClr val="accent1">
                      <a:lumMod val="50000"/>
                    </a:schemeClr>
                  </a:solidFill>
                  <a:latin typeface="Calibri (Body)"/>
                  <a:ea typeface="Verdana" panose="020B0604030504040204" pitchFamily="34" charset="0"/>
                  <a:cs typeface="Times New Roman" panose="02020603050405020304" pitchFamily="18" charset="0"/>
                </a:rPr>
                <a:t>January-2005</a:t>
              </a:r>
              <a:r>
                <a:rPr lang="en-NZ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AE6F6EE-5CB6-4237-A0EA-B9D5AC88CE09}"/>
                </a:ext>
              </a:extLst>
            </p:cNvPr>
            <p:cNvCxnSpPr/>
            <p:nvPr/>
          </p:nvCxnSpPr>
          <p:spPr>
            <a:xfrm>
              <a:off x="2236974" y="128142"/>
              <a:ext cx="2891654" cy="0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FFC310-AE8B-4550-9F1F-5F13243E84A9}"/>
              </a:ext>
            </a:extLst>
          </p:cNvPr>
          <p:cNvGrpSpPr/>
          <p:nvPr/>
        </p:nvGrpSpPr>
        <p:grpSpPr>
          <a:xfrm>
            <a:off x="5457368" y="554192"/>
            <a:ext cx="2027734" cy="1328569"/>
            <a:chOff x="6003489" y="1319207"/>
            <a:chExt cx="2027734" cy="1328569"/>
          </a:xfrm>
        </p:grpSpPr>
        <p:sp>
          <p:nvSpPr>
            <p:cNvPr id="53" name="TextBox 631">
              <a:extLst>
                <a:ext uri="{FF2B5EF4-FFF2-40B4-BE49-F238E27FC236}">
                  <a16:creationId xmlns:a16="http://schemas.microsoft.com/office/drawing/2014/main" id="{BB96BC88-8D74-4A7D-AEE7-4CD1100F8812}"/>
                </a:ext>
              </a:extLst>
            </p:cNvPr>
            <p:cNvSpPr txBox="1"/>
            <p:nvPr/>
          </p:nvSpPr>
          <p:spPr>
            <a:xfrm>
              <a:off x="6003489" y="1319207"/>
              <a:ext cx="2027734" cy="1328569"/>
            </a:xfrm>
            <a:prstGeom prst="rect">
              <a:avLst/>
            </a:prstGeom>
            <a:noFill/>
            <a:ln w="25400"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en-NZ" sz="1600" b="1" dirty="0">
                  <a:solidFill>
                    <a:schemeClr val="accent6">
                      <a:lumMod val="50000"/>
                    </a:schemeClr>
                  </a:solidFill>
                  <a:latin typeface="Calibri (Body)"/>
                  <a:ea typeface="Verdana" panose="020B0604030504040204" pitchFamily="34" charset="0"/>
                  <a:cs typeface="Times New Roman" panose="02020603050405020304" pitchFamily="18" charset="0"/>
                </a:rPr>
                <a:t>Resolutions</a:t>
              </a:r>
            </a:p>
            <a:p>
              <a:pPr>
                <a:lnSpc>
                  <a:spcPct val="150000"/>
                </a:lnSpc>
                <a:tabLst>
                  <a:tab pos="1077913" algn="l"/>
                </a:tabLst>
              </a:pPr>
              <a:r>
                <a:rPr lang="en-NZ" sz="1600" dirty="0">
                  <a:solidFill>
                    <a:schemeClr val="accent6">
                      <a:lumMod val="50000"/>
                    </a:schemeClr>
                  </a:solidFill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2-meter	5-meter</a:t>
              </a:r>
            </a:p>
            <a:p>
              <a:pPr>
                <a:lnSpc>
                  <a:spcPct val="150000"/>
                </a:lnSpc>
                <a:tabLst>
                  <a:tab pos="1077913" algn="l"/>
                </a:tabLst>
              </a:pPr>
              <a:r>
                <a:rPr lang="en-NZ" sz="1600" b="1" dirty="0">
                  <a:solidFill>
                    <a:schemeClr val="accent6">
                      <a:lumMod val="50000"/>
                    </a:schemeClr>
                  </a:solidFill>
                  <a:latin typeface="Calibri (Body)"/>
                  <a:ea typeface="Verdana" panose="020B0604030504040204" pitchFamily="34" charset="0"/>
                  <a:cs typeface="Times New Roman" panose="02020603050405020304" pitchFamily="18" charset="0"/>
                </a:rPr>
                <a:t>10-metre</a:t>
              </a:r>
              <a:r>
                <a:rPr lang="en-NZ" sz="1600" dirty="0">
                  <a:solidFill>
                    <a:schemeClr val="accent6">
                      <a:lumMod val="50000"/>
                    </a:schemeClr>
                  </a:solidFill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	20-meter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09A875D-657C-47F7-B589-56C6160FA022}"/>
                </a:ext>
              </a:extLst>
            </p:cNvPr>
            <p:cNvCxnSpPr/>
            <p:nvPr/>
          </p:nvCxnSpPr>
          <p:spPr>
            <a:xfrm>
              <a:off x="6039701" y="1763916"/>
              <a:ext cx="1937199" cy="0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66FCCB3-D4BF-4A76-926E-A653B6410CE3}"/>
              </a:ext>
            </a:extLst>
          </p:cNvPr>
          <p:cNvGrpSpPr/>
          <p:nvPr/>
        </p:nvGrpSpPr>
        <p:grpSpPr>
          <a:xfrm>
            <a:off x="531270" y="554192"/>
            <a:ext cx="4058012" cy="1774845"/>
            <a:chOff x="938676" y="1374520"/>
            <a:chExt cx="4058012" cy="1579748"/>
          </a:xfrm>
        </p:grpSpPr>
        <p:sp>
          <p:nvSpPr>
            <p:cNvPr id="51" name="TextBox 638">
              <a:extLst>
                <a:ext uri="{FF2B5EF4-FFF2-40B4-BE49-F238E27FC236}">
                  <a16:creationId xmlns:a16="http://schemas.microsoft.com/office/drawing/2014/main" id="{4CE96EFD-7EB3-4A18-817B-2A7705FF9B46}"/>
                </a:ext>
              </a:extLst>
            </p:cNvPr>
            <p:cNvSpPr txBox="1"/>
            <p:nvPr/>
          </p:nvSpPr>
          <p:spPr>
            <a:xfrm>
              <a:off x="938676" y="1374520"/>
              <a:ext cx="4058012" cy="1579748"/>
            </a:xfrm>
            <a:prstGeom prst="rect">
              <a:avLst/>
            </a:prstGeom>
            <a:noFill/>
            <a:ln w="254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en-NZ" sz="1600" b="1" dirty="0">
                  <a:solidFill>
                    <a:schemeClr val="accent2">
                      <a:lumMod val="50000"/>
                    </a:schemeClr>
                  </a:solidFill>
                  <a:latin typeface="Calibri (Body)"/>
                  <a:ea typeface="Verdana" panose="020B0604030504040204" pitchFamily="34" charset="0"/>
                  <a:cs typeface="Times New Roman" panose="02020603050405020304" pitchFamily="18" charset="0"/>
                </a:rPr>
                <a:t>Transformation types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  <a:tabLst>
                  <a:tab pos="2417763" algn="l"/>
                </a:tabLst>
              </a:pPr>
              <a:r>
                <a:rPr lang="en-NZ" sz="1600" dirty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North translation	South translation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  <a:tabLst>
                  <a:tab pos="2417763" algn="l"/>
                </a:tabLst>
              </a:pPr>
              <a:r>
                <a:rPr lang="en-NZ" sz="1600" dirty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North-east translation	Rotation</a:t>
              </a:r>
            </a:p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en-NZ" sz="1600" b="1" dirty="0">
                  <a:solidFill>
                    <a:schemeClr val="accent2">
                      <a:lumMod val="50000"/>
                    </a:schemeClr>
                  </a:solidFill>
                  <a:latin typeface="Calibri (Body)"/>
                  <a:ea typeface="Verdana" panose="020B0604030504040204" pitchFamily="34" charset="0"/>
                  <a:cs typeface="Times New Roman" panose="02020603050405020304" pitchFamily="18" charset="0"/>
                </a:rPr>
                <a:t>Rotation &amp; North-east translation 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6B45E68-6E1A-49B0-A445-63DCE09D2D88}"/>
                </a:ext>
              </a:extLst>
            </p:cNvPr>
            <p:cNvCxnSpPr/>
            <p:nvPr/>
          </p:nvCxnSpPr>
          <p:spPr>
            <a:xfrm flipV="1">
              <a:off x="976956" y="1840936"/>
              <a:ext cx="3982802" cy="12017"/>
            </a:xfrm>
            <a:prstGeom prst="line">
              <a:avLst/>
            </a:prstGeom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6EA2592-0451-475F-A232-22FB035A6257}"/>
              </a:ext>
            </a:extLst>
          </p:cNvPr>
          <p:cNvGrpSpPr/>
          <p:nvPr/>
        </p:nvGrpSpPr>
        <p:grpSpPr>
          <a:xfrm>
            <a:off x="532701" y="3165085"/>
            <a:ext cx="11074205" cy="587717"/>
            <a:chOff x="958850" y="4057316"/>
            <a:chExt cx="11074205" cy="587717"/>
          </a:xfrm>
        </p:grpSpPr>
        <p:sp>
          <p:nvSpPr>
            <p:cNvPr id="38" name="TextBox 614">
              <a:extLst>
                <a:ext uri="{FF2B5EF4-FFF2-40B4-BE49-F238E27FC236}">
                  <a16:creationId xmlns:a16="http://schemas.microsoft.com/office/drawing/2014/main" id="{56F0D65A-B854-454B-BEAC-F82DC2C68D33}"/>
                </a:ext>
              </a:extLst>
            </p:cNvPr>
            <p:cNvSpPr txBox="1"/>
            <p:nvPr/>
          </p:nvSpPr>
          <p:spPr>
            <a:xfrm>
              <a:off x="958850" y="4182939"/>
              <a:ext cx="810710" cy="338554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NZ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(Body)"/>
                  <a:ea typeface="Verdana" panose="020B0604030504040204" pitchFamily="34" charset="0"/>
                  <a:cs typeface="Times New Roman" panose="02020603050405020304" pitchFamily="18" charset="0"/>
                </a:rPr>
                <a:t>LiDAR</a:t>
              </a:r>
            </a:p>
          </p:txBody>
        </p:sp>
        <p:sp>
          <p:nvSpPr>
            <p:cNvPr id="39" name="TextBox 615">
              <a:extLst>
                <a:ext uri="{FF2B5EF4-FFF2-40B4-BE49-F238E27FC236}">
                  <a16:creationId xmlns:a16="http://schemas.microsoft.com/office/drawing/2014/main" id="{6DC5EC60-4748-4786-B59C-6650722B40DF}"/>
                </a:ext>
              </a:extLst>
            </p:cNvPr>
            <p:cNvSpPr txBox="1"/>
            <p:nvPr/>
          </p:nvSpPr>
          <p:spPr>
            <a:xfrm>
              <a:off x="2111593" y="4182937"/>
              <a:ext cx="1836876" cy="33855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NZ" sz="1600" b="1" dirty="0">
                  <a:solidFill>
                    <a:schemeClr val="bg1"/>
                  </a:solidFill>
                  <a:ea typeface="Verdana" panose="020B0604030504040204" pitchFamily="34" charset="0"/>
                  <a:cs typeface="Times New Roman" panose="02020603050405020304" pitchFamily="18" charset="0"/>
                </a:rPr>
                <a:t>Transformation</a:t>
              </a:r>
            </a:p>
          </p:txBody>
        </p:sp>
        <p:sp>
          <p:nvSpPr>
            <p:cNvPr id="40" name="TextBox 616">
              <a:extLst>
                <a:ext uri="{FF2B5EF4-FFF2-40B4-BE49-F238E27FC236}">
                  <a16:creationId xmlns:a16="http://schemas.microsoft.com/office/drawing/2014/main" id="{D0EEC6E5-A9BB-42AA-B987-328CA94996CE}"/>
                </a:ext>
              </a:extLst>
            </p:cNvPr>
            <p:cNvSpPr txBox="1"/>
            <p:nvPr/>
          </p:nvSpPr>
          <p:spPr>
            <a:xfrm>
              <a:off x="4310098" y="4182938"/>
              <a:ext cx="788807" cy="33855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NZ" sz="1600" b="1" dirty="0">
                  <a:solidFill>
                    <a:schemeClr val="bg1"/>
                  </a:solidFill>
                  <a:latin typeface="Calibri (Body)"/>
                  <a:ea typeface="Verdana" panose="020B0604030504040204" pitchFamily="34" charset="0"/>
                  <a:cs typeface="Times New Roman" panose="02020603050405020304" pitchFamily="18" charset="0"/>
                </a:rPr>
                <a:t>DEMs</a:t>
              </a:r>
            </a:p>
          </p:txBody>
        </p:sp>
        <p:sp>
          <p:nvSpPr>
            <p:cNvPr id="41" name="TextBox 617">
              <a:extLst>
                <a:ext uri="{FF2B5EF4-FFF2-40B4-BE49-F238E27FC236}">
                  <a16:creationId xmlns:a16="http://schemas.microsoft.com/office/drawing/2014/main" id="{F9755B00-87AE-4050-876F-D7368D429556}"/>
                </a:ext>
              </a:extLst>
            </p:cNvPr>
            <p:cNvSpPr txBox="1"/>
            <p:nvPr/>
          </p:nvSpPr>
          <p:spPr>
            <a:xfrm>
              <a:off x="5539890" y="4060255"/>
              <a:ext cx="915995" cy="584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700"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NZ" sz="1600" b="1" dirty="0">
                  <a:solidFill>
                    <a:schemeClr val="bg1"/>
                  </a:solidFill>
                  <a:latin typeface="Calibri (Body)"/>
                  <a:ea typeface="Verdana" panose="020B0604030504040204" pitchFamily="34" charset="0"/>
                  <a:cs typeface="Times New Roman" panose="02020603050405020304" pitchFamily="18" charset="0"/>
                </a:rPr>
                <a:t>Flood</a:t>
              </a:r>
            </a:p>
            <a:p>
              <a:pPr algn="ctr"/>
              <a:r>
                <a:rPr lang="en-NZ" sz="1600" b="1" dirty="0">
                  <a:solidFill>
                    <a:schemeClr val="bg1"/>
                  </a:solidFill>
                  <a:latin typeface="Calibri (Body)"/>
                  <a:ea typeface="Verdana" panose="020B0604030504040204" pitchFamily="34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42" name="TextBox 618">
              <a:extLst>
                <a:ext uri="{FF2B5EF4-FFF2-40B4-BE49-F238E27FC236}">
                  <a16:creationId xmlns:a16="http://schemas.microsoft.com/office/drawing/2014/main" id="{C13E4137-54EA-4A6B-9A5F-8DBC52D7C27E}"/>
                </a:ext>
              </a:extLst>
            </p:cNvPr>
            <p:cNvSpPr txBox="1"/>
            <p:nvPr/>
          </p:nvSpPr>
          <p:spPr>
            <a:xfrm>
              <a:off x="6881940" y="4183368"/>
              <a:ext cx="1055060" cy="3385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NZ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(Body)"/>
                  <a:ea typeface="Verdana" panose="020B0604030504040204" pitchFamily="34" charset="0"/>
                  <a:cs typeface="Times New Roman" panose="02020603050405020304" pitchFamily="18" charset="0"/>
                </a:rPr>
                <a:t>Outputs</a:t>
              </a:r>
            </a:p>
          </p:txBody>
        </p:sp>
        <p:sp>
          <p:nvSpPr>
            <p:cNvPr id="43" name="TextBox 619">
              <a:extLst>
                <a:ext uri="{FF2B5EF4-FFF2-40B4-BE49-F238E27FC236}">
                  <a16:creationId xmlns:a16="http://schemas.microsoft.com/office/drawing/2014/main" id="{ED31F72D-AACB-4A74-AC5E-4FA0F0643DA8}"/>
                </a:ext>
              </a:extLst>
            </p:cNvPr>
            <p:cNvSpPr txBox="1"/>
            <p:nvPr/>
          </p:nvSpPr>
          <p:spPr>
            <a:xfrm>
              <a:off x="8364601" y="4060258"/>
              <a:ext cx="2194513" cy="584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NZ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(Body)"/>
                  <a:ea typeface="Verdana" panose="020B0604030504040204" pitchFamily="34" charset="0"/>
                  <a:cs typeface="Times New Roman" panose="02020603050405020304" pitchFamily="18" charset="0"/>
                </a:rPr>
                <a:t>Reverse transformation</a:t>
              </a:r>
            </a:p>
          </p:txBody>
        </p:sp>
        <p:sp>
          <p:nvSpPr>
            <p:cNvPr id="44" name="TextBox 620">
              <a:extLst>
                <a:ext uri="{FF2B5EF4-FFF2-40B4-BE49-F238E27FC236}">
                  <a16:creationId xmlns:a16="http://schemas.microsoft.com/office/drawing/2014/main" id="{BC96D8F1-502C-4050-BAE8-04C08395B5F4}"/>
                </a:ext>
              </a:extLst>
            </p:cNvPr>
            <p:cNvSpPr txBox="1"/>
            <p:nvPr/>
          </p:nvSpPr>
          <p:spPr>
            <a:xfrm>
              <a:off x="10938240" y="4057316"/>
              <a:ext cx="1094815" cy="584775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NZ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(Body)"/>
                  <a:ea typeface="Verdana" panose="020B0604030504040204" pitchFamily="34" charset="0"/>
                  <a:cs typeface="Times New Roman" panose="02020603050405020304" pitchFamily="18" charset="0"/>
                </a:rPr>
                <a:t>Statistical Analysis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499D1B0-F249-490F-8053-6254D7CAC6F8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 flipV="1">
              <a:off x="1769560" y="4352214"/>
              <a:ext cx="342033" cy="2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B12CE72-14BE-4C1B-A911-F6738799C356}"/>
                </a:ext>
              </a:extLst>
            </p:cNvPr>
            <p:cNvCxnSpPr>
              <a:stCxn id="39" idx="3"/>
              <a:endCxn id="40" idx="1"/>
            </p:cNvCxnSpPr>
            <p:nvPr/>
          </p:nvCxnSpPr>
          <p:spPr>
            <a:xfrm>
              <a:off x="3948469" y="4352214"/>
              <a:ext cx="361629" cy="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C9E9AA5-B471-452E-BE36-9D4BBA4356A9}"/>
                </a:ext>
              </a:extLst>
            </p:cNvPr>
            <p:cNvCxnSpPr>
              <a:stCxn id="40" idx="3"/>
              <a:endCxn id="41" idx="1"/>
            </p:cNvCxnSpPr>
            <p:nvPr/>
          </p:nvCxnSpPr>
          <p:spPr>
            <a:xfrm>
              <a:off x="5098905" y="4352215"/>
              <a:ext cx="440985" cy="42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827B7BD-3065-4022-80B7-094758A883C1}"/>
                </a:ext>
              </a:extLst>
            </p:cNvPr>
            <p:cNvCxnSpPr>
              <a:stCxn id="41" idx="3"/>
              <a:endCxn id="42" idx="1"/>
            </p:cNvCxnSpPr>
            <p:nvPr/>
          </p:nvCxnSpPr>
          <p:spPr>
            <a:xfrm>
              <a:off x="6455885" y="4352643"/>
              <a:ext cx="426055" cy="2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EF3280B-12D5-46A2-9E78-C3387A637E98}"/>
                </a:ext>
              </a:extLst>
            </p:cNvPr>
            <p:cNvCxnSpPr>
              <a:stCxn id="42" idx="3"/>
              <a:endCxn id="43" idx="1"/>
            </p:cNvCxnSpPr>
            <p:nvPr/>
          </p:nvCxnSpPr>
          <p:spPr>
            <a:xfrm>
              <a:off x="7937000" y="4352645"/>
              <a:ext cx="427601" cy="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7895997-382E-4467-B1B3-37367CE36300}"/>
                </a:ext>
              </a:extLst>
            </p:cNvPr>
            <p:cNvCxnSpPr>
              <a:stCxn id="43" idx="3"/>
              <a:endCxn id="44" idx="1"/>
            </p:cNvCxnSpPr>
            <p:nvPr/>
          </p:nvCxnSpPr>
          <p:spPr>
            <a:xfrm flipV="1">
              <a:off x="10559114" y="4349704"/>
              <a:ext cx="379126" cy="2942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458EE0-A3AB-4DAF-B871-60752DFBBB52}"/>
              </a:ext>
            </a:extLst>
          </p:cNvPr>
          <p:cNvCxnSpPr>
            <a:endCxn id="39" idx="0"/>
          </p:cNvCxnSpPr>
          <p:nvPr/>
        </p:nvCxnSpPr>
        <p:spPr>
          <a:xfrm>
            <a:off x="2600489" y="2338496"/>
            <a:ext cx="3393" cy="952210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5FA2B-E852-414F-9624-ACF22F40E445}"/>
              </a:ext>
            </a:extLst>
          </p:cNvPr>
          <p:cNvCxnSpPr>
            <a:endCxn id="40" idx="0"/>
          </p:cNvCxnSpPr>
          <p:nvPr/>
        </p:nvCxnSpPr>
        <p:spPr>
          <a:xfrm>
            <a:off x="4278353" y="2533169"/>
            <a:ext cx="0" cy="757538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C21A17-05CE-43AC-AD12-716357E3D64F}"/>
              </a:ext>
            </a:extLst>
          </p:cNvPr>
          <p:cNvCxnSpPr/>
          <p:nvPr/>
        </p:nvCxnSpPr>
        <p:spPr>
          <a:xfrm>
            <a:off x="4278352" y="2533169"/>
            <a:ext cx="2202408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14155A-B460-479F-B325-89029F476806}"/>
              </a:ext>
            </a:extLst>
          </p:cNvPr>
          <p:cNvCxnSpPr/>
          <p:nvPr/>
        </p:nvCxnSpPr>
        <p:spPr>
          <a:xfrm>
            <a:off x="6471235" y="1882761"/>
            <a:ext cx="0" cy="65040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617910-6539-4A78-8B8F-CA68C400EBE5}"/>
              </a:ext>
            </a:extLst>
          </p:cNvPr>
          <p:cNvCxnSpPr>
            <a:endCxn id="41" idx="0"/>
          </p:cNvCxnSpPr>
          <p:nvPr/>
        </p:nvCxnSpPr>
        <p:spPr>
          <a:xfrm>
            <a:off x="5571739" y="2694656"/>
            <a:ext cx="0" cy="47336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9801B5-E1B8-4E7B-B8A9-FF42FF134E03}"/>
              </a:ext>
            </a:extLst>
          </p:cNvPr>
          <p:cNvCxnSpPr/>
          <p:nvPr/>
        </p:nvCxnSpPr>
        <p:spPr>
          <a:xfrm>
            <a:off x="5571738" y="2694657"/>
            <a:ext cx="4342918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75D672-8198-4EBE-8C25-D45B7B778D44}"/>
              </a:ext>
            </a:extLst>
          </p:cNvPr>
          <p:cNvCxnSpPr/>
          <p:nvPr/>
        </p:nvCxnSpPr>
        <p:spPr>
          <a:xfrm>
            <a:off x="9914656" y="2248448"/>
            <a:ext cx="0" cy="446208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715">
            <a:extLst>
              <a:ext uri="{FF2B5EF4-FFF2-40B4-BE49-F238E27FC236}">
                <a16:creationId xmlns:a16="http://schemas.microsoft.com/office/drawing/2014/main" id="{3D80793A-D987-48C4-801A-3F4C94DCDEAB}"/>
              </a:ext>
            </a:extLst>
          </p:cNvPr>
          <p:cNvSpPr txBox="1"/>
          <p:nvPr/>
        </p:nvSpPr>
        <p:spPr>
          <a:xfrm>
            <a:off x="3932605" y="3951490"/>
            <a:ext cx="236686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Monte Carlo simulation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4BB869-4930-4470-B6DD-E19223EC614C}"/>
              </a:ext>
            </a:extLst>
          </p:cNvPr>
          <p:cNvSpPr/>
          <p:nvPr/>
        </p:nvSpPr>
        <p:spPr>
          <a:xfrm>
            <a:off x="407406" y="2898787"/>
            <a:ext cx="11377188" cy="165296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NZ" sz="12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717">
            <a:extLst>
              <a:ext uri="{FF2B5EF4-FFF2-40B4-BE49-F238E27FC236}">
                <a16:creationId xmlns:a16="http://schemas.microsoft.com/office/drawing/2014/main" id="{8ED81277-DD00-41F5-B286-07C50D36636D}"/>
              </a:ext>
            </a:extLst>
          </p:cNvPr>
          <p:cNvSpPr txBox="1"/>
          <p:nvPr/>
        </p:nvSpPr>
        <p:spPr>
          <a:xfrm>
            <a:off x="569550" y="4392901"/>
            <a:ext cx="2519279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600" b="1" dirty="0">
                <a:solidFill>
                  <a:schemeClr val="bg1"/>
                </a:solidFill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Transformation process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3E63EE-8CF3-41CA-A673-39EF13EF118C}"/>
              </a:ext>
            </a:extLst>
          </p:cNvPr>
          <p:cNvGrpSpPr/>
          <p:nvPr/>
        </p:nvGrpSpPr>
        <p:grpSpPr>
          <a:xfrm>
            <a:off x="2273907" y="5145659"/>
            <a:ext cx="1942344" cy="989508"/>
            <a:chOff x="1344706" y="1250576"/>
            <a:chExt cx="10307171" cy="4417359"/>
          </a:xfrm>
        </p:grpSpPr>
        <p:sp>
          <p:nvSpPr>
            <p:cNvPr id="35" name="Freeform 727">
              <a:extLst>
                <a:ext uri="{FF2B5EF4-FFF2-40B4-BE49-F238E27FC236}">
                  <a16:creationId xmlns:a16="http://schemas.microsoft.com/office/drawing/2014/main" id="{B48746FF-0FE0-4317-9B21-2127DE73CB7A}"/>
                </a:ext>
              </a:extLst>
            </p:cNvPr>
            <p:cNvSpPr/>
            <p:nvPr/>
          </p:nvSpPr>
          <p:spPr>
            <a:xfrm>
              <a:off x="1344706" y="1250576"/>
              <a:ext cx="10307170" cy="4417359"/>
            </a:xfrm>
            <a:custGeom>
              <a:avLst/>
              <a:gdLst>
                <a:gd name="connsiteX0" fmla="*/ 0 w 10307170"/>
                <a:gd name="connsiteY0" fmla="*/ 4417359 h 4417359"/>
                <a:gd name="connsiteX1" fmla="*/ 3240741 w 10307170"/>
                <a:gd name="connsiteY1" fmla="*/ 3247465 h 4417359"/>
                <a:gd name="connsiteX2" fmla="*/ 5123329 w 10307170"/>
                <a:gd name="connsiteY2" fmla="*/ 0 h 4417359"/>
                <a:gd name="connsiteX3" fmla="*/ 6992470 w 10307170"/>
                <a:gd name="connsiteY3" fmla="*/ 3240742 h 4417359"/>
                <a:gd name="connsiteX4" fmla="*/ 10307170 w 10307170"/>
                <a:gd name="connsiteY4" fmla="*/ 4410636 h 4417359"/>
                <a:gd name="connsiteX5" fmla="*/ 10307170 w 10307170"/>
                <a:gd name="connsiteY5" fmla="*/ 4410636 h 4417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07170" h="4417359">
                  <a:moveTo>
                    <a:pt x="0" y="4417359"/>
                  </a:moveTo>
                  <a:cubicBezTo>
                    <a:pt x="1193426" y="4200525"/>
                    <a:pt x="2386853" y="3983692"/>
                    <a:pt x="3240741" y="3247465"/>
                  </a:cubicBezTo>
                  <a:cubicBezTo>
                    <a:pt x="4094629" y="2511238"/>
                    <a:pt x="4498041" y="1120"/>
                    <a:pt x="5123329" y="0"/>
                  </a:cubicBezTo>
                  <a:cubicBezTo>
                    <a:pt x="5748617" y="-1120"/>
                    <a:pt x="6128497" y="2505636"/>
                    <a:pt x="6992470" y="3240742"/>
                  </a:cubicBezTo>
                  <a:cubicBezTo>
                    <a:pt x="7856443" y="3975848"/>
                    <a:pt x="10307170" y="4410636"/>
                    <a:pt x="10307170" y="4410636"/>
                  </a:cubicBezTo>
                  <a:lnTo>
                    <a:pt x="10307170" y="4410636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NZ"/>
            </a:p>
          </p:txBody>
        </p:sp>
        <p:sp>
          <p:nvSpPr>
            <p:cNvPr id="36" name="Freeform 728">
              <a:extLst>
                <a:ext uri="{FF2B5EF4-FFF2-40B4-BE49-F238E27FC236}">
                  <a16:creationId xmlns:a16="http://schemas.microsoft.com/office/drawing/2014/main" id="{3AABBA84-8D7C-400A-9588-33E1639E6DB1}"/>
                </a:ext>
              </a:extLst>
            </p:cNvPr>
            <p:cNvSpPr/>
            <p:nvPr/>
          </p:nvSpPr>
          <p:spPr>
            <a:xfrm>
              <a:off x="1344706" y="2388355"/>
              <a:ext cx="10307170" cy="3279580"/>
            </a:xfrm>
            <a:custGeom>
              <a:avLst/>
              <a:gdLst>
                <a:gd name="connsiteX0" fmla="*/ 0 w 5936876"/>
                <a:gd name="connsiteY0" fmla="*/ 3279580 h 3279580"/>
                <a:gd name="connsiteX1" fmla="*/ 1862418 w 5936876"/>
                <a:gd name="connsiteY1" fmla="*/ 11945 h 3279580"/>
                <a:gd name="connsiteX2" fmla="*/ 3926541 w 5936876"/>
                <a:gd name="connsiteY2" fmla="*/ 2217263 h 3279580"/>
                <a:gd name="connsiteX3" fmla="*/ 5936876 w 5936876"/>
                <a:gd name="connsiteY3" fmla="*/ 3259410 h 327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36876" h="3279580">
                  <a:moveTo>
                    <a:pt x="0" y="3279580"/>
                  </a:moveTo>
                  <a:cubicBezTo>
                    <a:pt x="603997" y="1734289"/>
                    <a:pt x="1207994" y="188998"/>
                    <a:pt x="1862418" y="11945"/>
                  </a:cubicBezTo>
                  <a:cubicBezTo>
                    <a:pt x="2516842" y="-165108"/>
                    <a:pt x="3247465" y="1676019"/>
                    <a:pt x="3926541" y="2217263"/>
                  </a:cubicBezTo>
                  <a:cubicBezTo>
                    <a:pt x="4605617" y="2758507"/>
                    <a:pt x="5271246" y="3008958"/>
                    <a:pt x="5936876" y="3259410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NZ"/>
            </a:p>
          </p:txBody>
        </p:sp>
        <p:sp>
          <p:nvSpPr>
            <p:cNvPr id="37" name="Freeform 729">
              <a:extLst>
                <a:ext uri="{FF2B5EF4-FFF2-40B4-BE49-F238E27FC236}">
                  <a16:creationId xmlns:a16="http://schemas.microsoft.com/office/drawing/2014/main" id="{1B7679DF-7E0D-4373-8E6D-EE01E81F76DF}"/>
                </a:ext>
              </a:extLst>
            </p:cNvPr>
            <p:cNvSpPr/>
            <p:nvPr/>
          </p:nvSpPr>
          <p:spPr>
            <a:xfrm>
              <a:off x="1344707" y="2372912"/>
              <a:ext cx="10307170" cy="3295023"/>
            </a:xfrm>
            <a:custGeom>
              <a:avLst/>
              <a:gdLst>
                <a:gd name="connsiteX0" fmla="*/ 5701553 w 5701553"/>
                <a:gd name="connsiteY0" fmla="*/ 3295023 h 3295023"/>
                <a:gd name="connsiteX1" fmla="*/ 4840941 w 5701553"/>
                <a:gd name="connsiteY1" fmla="*/ 2172194 h 3295023"/>
                <a:gd name="connsiteX2" fmla="*/ 4282888 w 5701553"/>
                <a:gd name="connsiteY2" fmla="*/ 242541 h 3295023"/>
                <a:gd name="connsiteX3" fmla="*/ 3765176 w 5701553"/>
                <a:gd name="connsiteY3" fmla="*/ 188753 h 3295023"/>
                <a:gd name="connsiteX4" fmla="*/ 3106270 w 5701553"/>
                <a:gd name="connsiteY4" fmla="*/ 1708270 h 3295023"/>
                <a:gd name="connsiteX5" fmla="*/ 1788459 w 5701553"/>
                <a:gd name="connsiteY5" fmla="*/ 2689906 h 3295023"/>
                <a:gd name="connsiteX6" fmla="*/ 0 w 5701553"/>
                <a:gd name="connsiteY6" fmla="*/ 3281576 h 3295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1553" h="3295023">
                  <a:moveTo>
                    <a:pt x="5701553" y="3295023"/>
                  </a:moveTo>
                  <a:cubicBezTo>
                    <a:pt x="5389469" y="2987982"/>
                    <a:pt x="5077385" y="2680941"/>
                    <a:pt x="4840941" y="2172194"/>
                  </a:cubicBezTo>
                  <a:cubicBezTo>
                    <a:pt x="4604497" y="1663447"/>
                    <a:pt x="4462182" y="573114"/>
                    <a:pt x="4282888" y="242541"/>
                  </a:cubicBezTo>
                  <a:cubicBezTo>
                    <a:pt x="4103594" y="-88033"/>
                    <a:pt x="3961279" y="-55535"/>
                    <a:pt x="3765176" y="188753"/>
                  </a:cubicBezTo>
                  <a:cubicBezTo>
                    <a:pt x="3569073" y="433041"/>
                    <a:pt x="3435723" y="1291411"/>
                    <a:pt x="3106270" y="1708270"/>
                  </a:cubicBezTo>
                  <a:cubicBezTo>
                    <a:pt x="2776817" y="2125129"/>
                    <a:pt x="2306171" y="2427688"/>
                    <a:pt x="1788459" y="2689906"/>
                  </a:cubicBezTo>
                  <a:cubicBezTo>
                    <a:pt x="1270747" y="2952124"/>
                    <a:pt x="635373" y="3116850"/>
                    <a:pt x="0" y="3281576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NZ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66553E-24AA-4D40-85B3-E472FC914B87}"/>
              </a:ext>
            </a:extLst>
          </p:cNvPr>
          <p:cNvGrpSpPr/>
          <p:nvPr/>
        </p:nvGrpSpPr>
        <p:grpSpPr>
          <a:xfrm>
            <a:off x="4987191" y="5179066"/>
            <a:ext cx="1983142" cy="963896"/>
            <a:chOff x="1344706" y="1250576"/>
            <a:chExt cx="10307171" cy="4417359"/>
          </a:xfrm>
        </p:grpSpPr>
        <p:sp>
          <p:nvSpPr>
            <p:cNvPr id="32" name="Freeform 731">
              <a:extLst>
                <a:ext uri="{FF2B5EF4-FFF2-40B4-BE49-F238E27FC236}">
                  <a16:creationId xmlns:a16="http://schemas.microsoft.com/office/drawing/2014/main" id="{4CF138CA-EC53-4AFC-A06A-4926E4DB829F}"/>
                </a:ext>
              </a:extLst>
            </p:cNvPr>
            <p:cNvSpPr/>
            <p:nvPr/>
          </p:nvSpPr>
          <p:spPr>
            <a:xfrm>
              <a:off x="1344706" y="1250576"/>
              <a:ext cx="10307170" cy="4417359"/>
            </a:xfrm>
            <a:custGeom>
              <a:avLst/>
              <a:gdLst>
                <a:gd name="connsiteX0" fmla="*/ 0 w 10307170"/>
                <a:gd name="connsiteY0" fmla="*/ 4417359 h 4417359"/>
                <a:gd name="connsiteX1" fmla="*/ 3240741 w 10307170"/>
                <a:gd name="connsiteY1" fmla="*/ 3247465 h 4417359"/>
                <a:gd name="connsiteX2" fmla="*/ 5123329 w 10307170"/>
                <a:gd name="connsiteY2" fmla="*/ 0 h 4417359"/>
                <a:gd name="connsiteX3" fmla="*/ 6992470 w 10307170"/>
                <a:gd name="connsiteY3" fmla="*/ 3240742 h 4417359"/>
                <a:gd name="connsiteX4" fmla="*/ 10307170 w 10307170"/>
                <a:gd name="connsiteY4" fmla="*/ 4410636 h 4417359"/>
                <a:gd name="connsiteX5" fmla="*/ 10307170 w 10307170"/>
                <a:gd name="connsiteY5" fmla="*/ 4410636 h 4417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07170" h="4417359">
                  <a:moveTo>
                    <a:pt x="0" y="4417359"/>
                  </a:moveTo>
                  <a:cubicBezTo>
                    <a:pt x="1193426" y="4200525"/>
                    <a:pt x="2386853" y="3983692"/>
                    <a:pt x="3240741" y="3247465"/>
                  </a:cubicBezTo>
                  <a:cubicBezTo>
                    <a:pt x="4094629" y="2511238"/>
                    <a:pt x="4498041" y="1120"/>
                    <a:pt x="5123329" y="0"/>
                  </a:cubicBezTo>
                  <a:cubicBezTo>
                    <a:pt x="5748617" y="-1120"/>
                    <a:pt x="6128497" y="2505636"/>
                    <a:pt x="6992470" y="3240742"/>
                  </a:cubicBezTo>
                  <a:cubicBezTo>
                    <a:pt x="7856443" y="3975848"/>
                    <a:pt x="10307170" y="4410636"/>
                    <a:pt x="10307170" y="4410636"/>
                  </a:cubicBezTo>
                  <a:lnTo>
                    <a:pt x="10307170" y="4410636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NZ"/>
            </a:p>
          </p:txBody>
        </p:sp>
        <p:sp>
          <p:nvSpPr>
            <p:cNvPr id="33" name="Freeform 732">
              <a:extLst>
                <a:ext uri="{FF2B5EF4-FFF2-40B4-BE49-F238E27FC236}">
                  <a16:creationId xmlns:a16="http://schemas.microsoft.com/office/drawing/2014/main" id="{D89BBFFD-B0EE-40B0-AA4F-323DD07B93EA}"/>
                </a:ext>
              </a:extLst>
            </p:cNvPr>
            <p:cNvSpPr/>
            <p:nvPr/>
          </p:nvSpPr>
          <p:spPr>
            <a:xfrm>
              <a:off x="1344706" y="2388355"/>
              <a:ext cx="10307170" cy="3279580"/>
            </a:xfrm>
            <a:custGeom>
              <a:avLst/>
              <a:gdLst>
                <a:gd name="connsiteX0" fmla="*/ 0 w 5936876"/>
                <a:gd name="connsiteY0" fmla="*/ 3279580 h 3279580"/>
                <a:gd name="connsiteX1" fmla="*/ 1862418 w 5936876"/>
                <a:gd name="connsiteY1" fmla="*/ 11945 h 3279580"/>
                <a:gd name="connsiteX2" fmla="*/ 3926541 w 5936876"/>
                <a:gd name="connsiteY2" fmla="*/ 2217263 h 3279580"/>
                <a:gd name="connsiteX3" fmla="*/ 5936876 w 5936876"/>
                <a:gd name="connsiteY3" fmla="*/ 3259410 h 327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36876" h="3279580">
                  <a:moveTo>
                    <a:pt x="0" y="3279580"/>
                  </a:moveTo>
                  <a:cubicBezTo>
                    <a:pt x="603997" y="1734289"/>
                    <a:pt x="1207994" y="188998"/>
                    <a:pt x="1862418" y="11945"/>
                  </a:cubicBezTo>
                  <a:cubicBezTo>
                    <a:pt x="2516842" y="-165108"/>
                    <a:pt x="3247465" y="1676019"/>
                    <a:pt x="3926541" y="2217263"/>
                  </a:cubicBezTo>
                  <a:cubicBezTo>
                    <a:pt x="4605617" y="2758507"/>
                    <a:pt x="5271246" y="3008958"/>
                    <a:pt x="5936876" y="3259410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NZ"/>
            </a:p>
          </p:txBody>
        </p:sp>
        <p:sp>
          <p:nvSpPr>
            <p:cNvPr id="34" name="Freeform 733">
              <a:extLst>
                <a:ext uri="{FF2B5EF4-FFF2-40B4-BE49-F238E27FC236}">
                  <a16:creationId xmlns:a16="http://schemas.microsoft.com/office/drawing/2014/main" id="{ADA8C8FB-EFE0-4E5B-8CF0-164A812E1B5C}"/>
                </a:ext>
              </a:extLst>
            </p:cNvPr>
            <p:cNvSpPr/>
            <p:nvPr/>
          </p:nvSpPr>
          <p:spPr>
            <a:xfrm>
              <a:off x="1344707" y="2372912"/>
              <a:ext cx="10307170" cy="3295023"/>
            </a:xfrm>
            <a:custGeom>
              <a:avLst/>
              <a:gdLst>
                <a:gd name="connsiteX0" fmla="*/ 5701553 w 5701553"/>
                <a:gd name="connsiteY0" fmla="*/ 3295023 h 3295023"/>
                <a:gd name="connsiteX1" fmla="*/ 4840941 w 5701553"/>
                <a:gd name="connsiteY1" fmla="*/ 2172194 h 3295023"/>
                <a:gd name="connsiteX2" fmla="*/ 4282888 w 5701553"/>
                <a:gd name="connsiteY2" fmla="*/ 242541 h 3295023"/>
                <a:gd name="connsiteX3" fmla="*/ 3765176 w 5701553"/>
                <a:gd name="connsiteY3" fmla="*/ 188753 h 3295023"/>
                <a:gd name="connsiteX4" fmla="*/ 3106270 w 5701553"/>
                <a:gd name="connsiteY4" fmla="*/ 1708270 h 3295023"/>
                <a:gd name="connsiteX5" fmla="*/ 1788459 w 5701553"/>
                <a:gd name="connsiteY5" fmla="*/ 2689906 h 3295023"/>
                <a:gd name="connsiteX6" fmla="*/ 0 w 5701553"/>
                <a:gd name="connsiteY6" fmla="*/ 3281576 h 3295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1553" h="3295023">
                  <a:moveTo>
                    <a:pt x="5701553" y="3295023"/>
                  </a:moveTo>
                  <a:cubicBezTo>
                    <a:pt x="5389469" y="2987982"/>
                    <a:pt x="5077385" y="2680941"/>
                    <a:pt x="4840941" y="2172194"/>
                  </a:cubicBezTo>
                  <a:cubicBezTo>
                    <a:pt x="4604497" y="1663447"/>
                    <a:pt x="4462182" y="573114"/>
                    <a:pt x="4282888" y="242541"/>
                  </a:cubicBezTo>
                  <a:cubicBezTo>
                    <a:pt x="4103594" y="-88033"/>
                    <a:pt x="3961279" y="-55535"/>
                    <a:pt x="3765176" y="188753"/>
                  </a:cubicBezTo>
                  <a:cubicBezTo>
                    <a:pt x="3569073" y="433041"/>
                    <a:pt x="3435723" y="1291411"/>
                    <a:pt x="3106270" y="1708270"/>
                  </a:cubicBezTo>
                  <a:cubicBezTo>
                    <a:pt x="2776817" y="2125129"/>
                    <a:pt x="2306171" y="2427688"/>
                    <a:pt x="1788459" y="2689906"/>
                  </a:cubicBezTo>
                  <a:cubicBezTo>
                    <a:pt x="1270747" y="2952124"/>
                    <a:pt x="635373" y="3116850"/>
                    <a:pt x="0" y="3281576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NZ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89D4E8-4966-4BA8-AA8B-3962A281FBDB}"/>
              </a:ext>
            </a:extLst>
          </p:cNvPr>
          <p:cNvGrpSpPr/>
          <p:nvPr/>
        </p:nvGrpSpPr>
        <p:grpSpPr>
          <a:xfrm>
            <a:off x="7485102" y="5180814"/>
            <a:ext cx="2006346" cy="960400"/>
            <a:chOff x="1344706" y="1250576"/>
            <a:chExt cx="10307171" cy="4417359"/>
          </a:xfrm>
        </p:grpSpPr>
        <p:sp>
          <p:nvSpPr>
            <p:cNvPr id="29" name="Freeform 735">
              <a:extLst>
                <a:ext uri="{FF2B5EF4-FFF2-40B4-BE49-F238E27FC236}">
                  <a16:creationId xmlns:a16="http://schemas.microsoft.com/office/drawing/2014/main" id="{8266E026-41BD-4A81-9B25-BD6516D22AB7}"/>
                </a:ext>
              </a:extLst>
            </p:cNvPr>
            <p:cNvSpPr/>
            <p:nvPr/>
          </p:nvSpPr>
          <p:spPr>
            <a:xfrm>
              <a:off x="1344706" y="1250576"/>
              <a:ext cx="10307170" cy="4417359"/>
            </a:xfrm>
            <a:custGeom>
              <a:avLst/>
              <a:gdLst>
                <a:gd name="connsiteX0" fmla="*/ 0 w 10307170"/>
                <a:gd name="connsiteY0" fmla="*/ 4417359 h 4417359"/>
                <a:gd name="connsiteX1" fmla="*/ 3240741 w 10307170"/>
                <a:gd name="connsiteY1" fmla="*/ 3247465 h 4417359"/>
                <a:gd name="connsiteX2" fmla="*/ 5123329 w 10307170"/>
                <a:gd name="connsiteY2" fmla="*/ 0 h 4417359"/>
                <a:gd name="connsiteX3" fmla="*/ 6992470 w 10307170"/>
                <a:gd name="connsiteY3" fmla="*/ 3240742 h 4417359"/>
                <a:gd name="connsiteX4" fmla="*/ 10307170 w 10307170"/>
                <a:gd name="connsiteY4" fmla="*/ 4410636 h 4417359"/>
                <a:gd name="connsiteX5" fmla="*/ 10307170 w 10307170"/>
                <a:gd name="connsiteY5" fmla="*/ 4410636 h 4417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07170" h="4417359">
                  <a:moveTo>
                    <a:pt x="0" y="4417359"/>
                  </a:moveTo>
                  <a:cubicBezTo>
                    <a:pt x="1193426" y="4200525"/>
                    <a:pt x="2386853" y="3983692"/>
                    <a:pt x="3240741" y="3247465"/>
                  </a:cubicBezTo>
                  <a:cubicBezTo>
                    <a:pt x="4094629" y="2511238"/>
                    <a:pt x="4498041" y="1120"/>
                    <a:pt x="5123329" y="0"/>
                  </a:cubicBezTo>
                  <a:cubicBezTo>
                    <a:pt x="5748617" y="-1120"/>
                    <a:pt x="6128497" y="2505636"/>
                    <a:pt x="6992470" y="3240742"/>
                  </a:cubicBezTo>
                  <a:cubicBezTo>
                    <a:pt x="7856443" y="3975848"/>
                    <a:pt x="10307170" y="4410636"/>
                    <a:pt x="10307170" y="4410636"/>
                  </a:cubicBezTo>
                  <a:lnTo>
                    <a:pt x="10307170" y="4410636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NZ"/>
            </a:p>
          </p:txBody>
        </p:sp>
        <p:sp>
          <p:nvSpPr>
            <p:cNvPr id="30" name="Freeform 736">
              <a:extLst>
                <a:ext uri="{FF2B5EF4-FFF2-40B4-BE49-F238E27FC236}">
                  <a16:creationId xmlns:a16="http://schemas.microsoft.com/office/drawing/2014/main" id="{C9342AF2-573C-4F21-B765-78B1E8F49970}"/>
                </a:ext>
              </a:extLst>
            </p:cNvPr>
            <p:cNvSpPr/>
            <p:nvPr/>
          </p:nvSpPr>
          <p:spPr>
            <a:xfrm>
              <a:off x="1344706" y="2388355"/>
              <a:ext cx="10307170" cy="3279580"/>
            </a:xfrm>
            <a:custGeom>
              <a:avLst/>
              <a:gdLst>
                <a:gd name="connsiteX0" fmla="*/ 0 w 5936876"/>
                <a:gd name="connsiteY0" fmla="*/ 3279580 h 3279580"/>
                <a:gd name="connsiteX1" fmla="*/ 1862418 w 5936876"/>
                <a:gd name="connsiteY1" fmla="*/ 11945 h 3279580"/>
                <a:gd name="connsiteX2" fmla="*/ 3926541 w 5936876"/>
                <a:gd name="connsiteY2" fmla="*/ 2217263 h 3279580"/>
                <a:gd name="connsiteX3" fmla="*/ 5936876 w 5936876"/>
                <a:gd name="connsiteY3" fmla="*/ 3259410 h 327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36876" h="3279580">
                  <a:moveTo>
                    <a:pt x="0" y="3279580"/>
                  </a:moveTo>
                  <a:cubicBezTo>
                    <a:pt x="603997" y="1734289"/>
                    <a:pt x="1207994" y="188998"/>
                    <a:pt x="1862418" y="11945"/>
                  </a:cubicBezTo>
                  <a:cubicBezTo>
                    <a:pt x="2516842" y="-165108"/>
                    <a:pt x="3247465" y="1676019"/>
                    <a:pt x="3926541" y="2217263"/>
                  </a:cubicBezTo>
                  <a:cubicBezTo>
                    <a:pt x="4605617" y="2758507"/>
                    <a:pt x="5271246" y="3008958"/>
                    <a:pt x="5936876" y="325941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NZ"/>
            </a:p>
          </p:txBody>
        </p:sp>
        <p:sp>
          <p:nvSpPr>
            <p:cNvPr id="31" name="Freeform 737">
              <a:extLst>
                <a:ext uri="{FF2B5EF4-FFF2-40B4-BE49-F238E27FC236}">
                  <a16:creationId xmlns:a16="http://schemas.microsoft.com/office/drawing/2014/main" id="{CB13C9E5-DA08-4323-AD37-0E4CEB314462}"/>
                </a:ext>
              </a:extLst>
            </p:cNvPr>
            <p:cNvSpPr/>
            <p:nvPr/>
          </p:nvSpPr>
          <p:spPr>
            <a:xfrm>
              <a:off x="1344707" y="2372912"/>
              <a:ext cx="10307170" cy="3295023"/>
            </a:xfrm>
            <a:custGeom>
              <a:avLst/>
              <a:gdLst>
                <a:gd name="connsiteX0" fmla="*/ 5701553 w 5701553"/>
                <a:gd name="connsiteY0" fmla="*/ 3295023 h 3295023"/>
                <a:gd name="connsiteX1" fmla="*/ 4840941 w 5701553"/>
                <a:gd name="connsiteY1" fmla="*/ 2172194 h 3295023"/>
                <a:gd name="connsiteX2" fmla="*/ 4282888 w 5701553"/>
                <a:gd name="connsiteY2" fmla="*/ 242541 h 3295023"/>
                <a:gd name="connsiteX3" fmla="*/ 3765176 w 5701553"/>
                <a:gd name="connsiteY3" fmla="*/ 188753 h 3295023"/>
                <a:gd name="connsiteX4" fmla="*/ 3106270 w 5701553"/>
                <a:gd name="connsiteY4" fmla="*/ 1708270 h 3295023"/>
                <a:gd name="connsiteX5" fmla="*/ 1788459 w 5701553"/>
                <a:gd name="connsiteY5" fmla="*/ 2689906 h 3295023"/>
                <a:gd name="connsiteX6" fmla="*/ 0 w 5701553"/>
                <a:gd name="connsiteY6" fmla="*/ 3281576 h 3295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1553" h="3295023">
                  <a:moveTo>
                    <a:pt x="5701553" y="3295023"/>
                  </a:moveTo>
                  <a:cubicBezTo>
                    <a:pt x="5389469" y="2987982"/>
                    <a:pt x="5077385" y="2680941"/>
                    <a:pt x="4840941" y="2172194"/>
                  </a:cubicBezTo>
                  <a:cubicBezTo>
                    <a:pt x="4604497" y="1663447"/>
                    <a:pt x="4462182" y="573114"/>
                    <a:pt x="4282888" y="242541"/>
                  </a:cubicBezTo>
                  <a:cubicBezTo>
                    <a:pt x="4103594" y="-88033"/>
                    <a:pt x="3961279" y="-55535"/>
                    <a:pt x="3765176" y="188753"/>
                  </a:cubicBezTo>
                  <a:cubicBezTo>
                    <a:pt x="3569073" y="433041"/>
                    <a:pt x="3435723" y="1291411"/>
                    <a:pt x="3106270" y="1708270"/>
                  </a:cubicBezTo>
                  <a:cubicBezTo>
                    <a:pt x="2776817" y="2125129"/>
                    <a:pt x="2306171" y="2427688"/>
                    <a:pt x="1788459" y="2689906"/>
                  </a:cubicBezTo>
                  <a:cubicBezTo>
                    <a:pt x="1270747" y="2952124"/>
                    <a:pt x="635373" y="3116850"/>
                    <a:pt x="0" y="3281576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NZ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0712176-AED1-441E-AC90-01E8655160E8}"/>
              </a:ext>
            </a:extLst>
          </p:cNvPr>
          <p:cNvSpPr/>
          <p:nvPr/>
        </p:nvSpPr>
        <p:spPr>
          <a:xfrm>
            <a:off x="2066852" y="5076442"/>
            <a:ext cx="9717742" cy="1231012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NZ" sz="12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TextBox 739">
            <a:extLst>
              <a:ext uri="{FF2B5EF4-FFF2-40B4-BE49-F238E27FC236}">
                <a16:creationId xmlns:a16="http://schemas.microsoft.com/office/drawing/2014/main" id="{4ED5F564-D0AD-40F1-B48F-946D6AF59D18}"/>
              </a:ext>
            </a:extLst>
          </p:cNvPr>
          <p:cNvSpPr txBox="1"/>
          <p:nvPr/>
        </p:nvSpPr>
        <p:spPr>
          <a:xfrm>
            <a:off x="10181559" y="4896734"/>
            <a:ext cx="1425347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600" b="1" dirty="0">
                <a:solidFill>
                  <a:schemeClr val="bg1"/>
                </a:solidFill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Comparison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8BF007-364A-4BEB-B723-C97F3C0E17A1}"/>
              </a:ext>
            </a:extLst>
          </p:cNvPr>
          <p:cNvCxnSpPr>
            <a:stCxn id="44" idx="2"/>
          </p:cNvCxnSpPr>
          <p:nvPr/>
        </p:nvCxnSpPr>
        <p:spPr>
          <a:xfrm flipH="1">
            <a:off x="11059498" y="3749860"/>
            <a:ext cx="1" cy="1146874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0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6C35E46-10B5-4FCE-8B82-8C4EDAAF22BD}"/>
              </a:ext>
            </a:extLst>
          </p:cNvPr>
          <p:cNvSpPr/>
          <p:nvPr/>
        </p:nvSpPr>
        <p:spPr>
          <a:xfrm>
            <a:off x="1391773" y="3134528"/>
            <a:ext cx="9042375" cy="137300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NZ" sz="17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614">
            <a:extLst>
              <a:ext uri="{FF2B5EF4-FFF2-40B4-BE49-F238E27FC236}">
                <a16:creationId xmlns:a16="http://schemas.microsoft.com/office/drawing/2014/main" id="{AE68E0AB-F032-4B0A-9846-A965B8370023}"/>
              </a:ext>
            </a:extLst>
          </p:cNvPr>
          <p:cNvSpPr txBox="1"/>
          <p:nvPr/>
        </p:nvSpPr>
        <p:spPr>
          <a:xfrm>
            <a:off x="387560" y="3515242"/>
            <a:ext cx="810710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LiDAR</a:t>
            </a:r>
          </a:p>
        </p:txBody>
      </p:sp>
      <p:sp>
        <p:nvSpPr>
          <p:cNvPr id="9" name="TextBox 618">
            <a:extLst>
              <a:ext uri="{FF2B5EF4-FFF2-40B4-BE49-F238E27FC236}">
                <a16:creationId xmlns:a16="http://schemas.microsoft.com/office/drawing/2014/main" id="{686C11FF-7C40-493F-A361-EA6F37941470}"/>
              </a:ext>
            </a:extLst>
          </p:cNvPr>
          <p:cNvSpPr txBox="1"/>
          <p:nvPr/>
        </p:nvSpPr>
        <p:spPr>
          <a:xfrm>
            <a:off x="7200582" y="3511023"/>
            <a:ext cx="1055060" cy="3539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Outputs</a:t>
            </a:r>
          </a:p>
        </p:txBody>
      </p:sp>
      <p:sp>
        <p:nvSpPr>
          <p:cNvPr id="11" name="TextBox 620">
            <a:extLst>
              <a:ext uri="{FF2B5EF4-FFF2-40B4-BE49-F238E27FC236}">
                <a16:creationId xmlns:a16="http://schemas.microsoft.com/office/drawing/2014/main" id="{7F44D345-4492-44AB-A699-0492364215E6}"/>
              </a:ext>
            </a:extLst>
          </p:cNvPr>
          <p:cNvSpPr txBox="1"/>
          <p:nvPr/>
        </p:nvSpPr>
        <p:spPr>
          <a:xfrm>
            <a:off x="10671748" y="3381924"/>
            <a:ext cx="1094815" cy="61555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Statistical Analysis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169432-5C11-4F23-A617-E9BE559944F0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198270" y="3689700"/>
            <a:ext cx="387006" cy="2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18">
            <a:extLst>
              <a:ext uri="{FF2B5EF4-FFF2-40B4-BE49-F238E27FC236}">
                <a16:creationId xmlns:a16="http://schemas.microsoft.com/office/drawing/2014/main" id="{F2D8DCC4-AB18-4409-9C91-BF48D5704116}"/>
              </a:ext>
            </a:extLst>
          </p:cNvPr>
          <p:cNvSpPr txBox="1"/>
          <p:nvPr/>
        </p:nvSpPr>
        <p:spPr>
          <a:xfrm>
            <a:off x="8607940" y="3380217"/>
            <a:ext cx="1656728" cy="6155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Reverse transformation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B4C9875-6522-461B-9378-972977570C9B}"/>
              </a:ext>
            </a:extLst>
          </p:cNvPr>
          <p:cNvCxnSpPr>
            <a:cxnSpLocks/>
            <a:stCxn id="51" idx="3"/>
            <a:endCxn id="11" idx="1"/>
          </p:cNvCxnSpPr>
          <p:nvPr/>
        </p:nvCxnSpPr>
        <p:spPr>
          <a:xfrm>
            <a:off x="10264668" y="3687994"/>
            <a:ext cx="407080" cy="1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15">
            <a:extLst>
              <a:ext uri="{FF2B5EF4-FFF2-40B4-BE49-F238E27FC236}">
                <a16:creationId xmlns:a16="http://schemas.microsoft.com/office/drawing/2014/main" id="{E2054C19-3F32-493E-A2C9-628915253E94}"/>
              </a:ext>
            </a:extLst>
          </p:cNvPr>
          <p:cNvSpPr txBox="1"/>
          <p:nvPr/>
        </p:nvSpPr>
        <p:spPr>
          <a:xfrm>
            <a:off x="1585276" y="3512728"/>
            <a:ext cx="1836876" cy="3539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ea typeface="Verdana" panose="020B0604030504040204" pitchFamily="34" charset="0"/>
                <a:cs typeface="Times New Roman" panose="02020603050405020304" pitchFamily="18" charset="0"/>
              </a:rPr>
              <a:t>Transformation</a:t>
            </a:r>
          </a:p>
        </p:txBody>
      </p:sp>
      <p:sp>
        <p:nvSpPr>
          <p:cNvPr id="7" name="TextBox 616">
            <a:extLst>
              <a:ext uri="{FF2B5EF4-FFF2-40B4-BE49-F238E27FC236}">
                <a16:creationId xmlns:a16="http://schemas.microsoft.com/office/drawing/2014/main" id="{C748AB88-EC5A-4237-A34C-B9DBB99B1E58}"/>
              </a:ext>
            </a:extLst>
          </p:cNvPr>
          <p:cNvSpPr txBox="1"/>
          <p:nvPr/>
        </p:nvSpPr>
        <p:spPr>
          <a:xfrm>
            <a:off x="4051736" y="3515669"/>
            <a:ext cx="788807" cy="3539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DEMs</a:t>
            </a:r>
          </a:p>
        </p:txBody>
      </p:sp>
      <p:sp>
        <p:nvSpPr>
          <p:cNvPr id="8" name="TextBox 617">
            <a:extLst>
              <a:ext uri="{FF2B5EF4-FFF2-40B4-BE49-F238E27FC236}">
                <a16:creationId xmlns:a16="http://schemas.microsoft.com/office/drawing/2014/main" id="{201C27D4-3C20-4FA9-AE3E-D83B5B5CB5C7}"/>
              </a:ext>
            </a:extLst>
          </p:cNvPr>
          <p:cNvSpPr txBox="1"/>
          <p:nvPr/>
        </p:nvSpPr>
        <p:spPr>
          <a:xfrm>
            <a:off x="5492468" y="3511023"/>
            <a:ext cx="1317767" cy="3539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LISFLOOD-FP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A5B7E2-037D-4034-9341-BD24467CC1C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422152" y="3689700"/>
            <a:ext cx="629584" cy="2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C6367FD-6BAC-4339-8E51-48C211F9A82C}"/>
              </a:ext>
            </a:extLst>
          </p:cNvPr>
          <p:cNvCxnSpPr>
            <a:cxnSpLocks/>
            <a:stCxn id="9" idx="3"/>
            <a:endCxn id="51" idx="1"/>
          </p:cNvCxnSpPr>
          <p:nvPr/>
        </p:nvCxnSpPr>
        <p:spPr>
          <a:xfrm flipV="1">
            <a:off x="8255642" y="3687994"/>
            <a:ext cx="3522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18">
            <a:extLst>
              <a:ext uri="{FF2B5EF4-FFF2-40B4-BE49-F238E27FC236}">
                <a16:creationId xmlns:a16="http://schemas.microsoft.com/office/drawing/2014/main" id="{925F5820-5117-44CD-B26F-18FB0731CF6A}"/>
              </a:ext>
            </a:extLst>
          </p:cNvPr>
          <p:cNvSpPr txBox="1"/>
          <p:nvPr/>
        </p:nvSpPr>
        <p:spPr>
          <a:xfrm>
            <a:off x="4784794" y="4330559"/>
            <a:ext cx="2259542" cy="3539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Monte Carlo simulation</a:t>
            </a:r>
          </a:p>
        </p:txBody>
      </p:sp>
      <p:sp>
        <p:nvSpPr>
          <p:cNvPr id="72" name="TextBox 618">
            <a:extLst>
              <a:ext uri="{FF2B5EF4-FFF2-40B4-BE49-F238E27FC236}">
                <a16:creationId xmlns:a16="http://schemas.microsoft.com/office/drawing/2014/main" id="{BE8E6A64-D0DC-4803-9D59-C7950F3AF07D}"/>
              </a:ext>
            </a:extLst>
          </p:cNvPr>
          <p:cNvSpPr txBox="1"/>
          <p:nvPr/>
        </p:nvSpPr>
        <p:spPr>
          <a:xfrm>
            <a:off x="1726184" y="5282387"/>
            <a:ext cx="1555060" cy="11387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Comparison between</a:t>
            </a:r>
          </a:p>
          <a:p>
            <a:pPr algn="ctr"/>
            <a:r>
              <a:rPr lang="en-US" sz="170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NZ" sz="170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ransformation </a:t>
            </a:r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types</a:t>
            </a:r>
          </a:p>
        </p:txBody>
      </p:sp>
      <p:sp>
        <p:nvSpPr>
          <p:cNvPr id="73" name="TextBox 618">
            <a:extLst>
              <a:ext uri="{FF2B5EF4-FFF2-40B4-BE49-F238E27FC236}">
                <a16:creationId xmlns:a16="http://schemas.microsoft.com/office/drawing/2014/main" id="{34D951FA-D52B-4786-A362-392FC2354DC5}"/>
              </a:ext>
            </a:extLst>
          </p:cNvPr>
          <p:cNvSpPr txBox="1"/>
          <p:nvPr/>
        </p:nvSpPr>
        <p:spPr>
          <a:xfrm>
            <a:off x="3830640" y="5284900"/>
            <a:ext cx="1323142" cy="8771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Comparison between</a:t>
            </a:r>
          </a:p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resolutions</a:t>
            </a:r>
          </a:p>
        </p:txBody>
      </p:sp>
      <p:sp>
        <p:nvSpPr>
          <p:cNvPr id="74" name="TextBox 618">
            <a:extLst>
              <a:ext uri="{FF2B5EF4-FFF2-40B4-BE49-F238E27FC236}">
                <a16:creationId xmlns:a16="http://schemas.microsoft.com/office/drawing/2014/main" id="{3BE01C6C-BBD4-4AFA-8444-DB78BE7CAE84}"/>
              </a:ext>
            </a:extLst>
          </p:cNvPr>
          <p:cNvSpPr txBox="1"/>
          <p:nvPr/>
        </p:nvSpPr>
        <p:spPr>
          <a:xfrm>
            <a:off x="5473071" y="5282388"/>
            <a:ext cx="1323142" cy="11387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Comparison between</a:t>
            </a:r>
          </a:p>
          <a:p>
            <a:pPr algn="ctr"/>
            <a:r>
              <a:rPr lang="en-US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flood </a:t>
            </a:r>
          </a:p>
          <a:p>
            <a:pPr algn="ctr"/>
            <a:r>
              <a:rPr lang="en-US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events</a:t>
            </a:r>
            <a:endParaRPr lang="en-NZ" sz="1700" dirty="0">
              <a:latin typeface="Calibri (Body)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291E29A-E3EB-43FA-85B7-72E3FC61004E}"/>
              </a:ext>
            </a:extLst>
          </p:cNvPr>
          <p:cNvCxnSpPr>
            <a:cxnSpLocks/>
          </p:cNvCxnSpPr>
          <p:nvPr/>
        </p:nvCxnSpPr>
        <p:spPr>
          <a:xfrm>
            <a:off x="2503714" y="5036457"/>
            <a:ext cx="87154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A39944-DD64-4B65-B1B8-E3706ED3CEB4}"/>
              </a:ext>
            </a:extLst>
          </p:cNvPr>
          <p:cNvCxnSpPr>
            <a:stCxn id="11" idx="2"/>
          </p:cNvCxnSpPr>
          <p:nvPr/>
        </p:nvCxnSpPr>
        <p:spPr>
          <a:xfrm>
            <a:off x="11219156" y="3997477"/>
            <a:ext cx="0" cy="1038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5DF7818-4D4D-4E88-96E8-5D8DB6E2D1AD}"/>
              </a:ext>
            </a:extLst>
          </p:cNvPr>
          <p:cNvGrpSpPr/>
          <p:nvPr/>
        </p:nvGrpSpPr>
        <p:grpSpPr>
          <a:xfrm>
            <a:off x="1491917" y="424560"/>
            <a:ext cx="2020115" cy="2416046"/>
            <a:chOff x="1480766" y="436775"/>
            <a:chExt cx="2020115" cy="2416046"/>
          </a:xfrm>
        </p:grpSpPr>
        <p:sp>
          <p:nvSpPr>
            <p:cNvPr id="40" name="TextBox 615">
              <a:extLst>
                <a:ext uri="{FF2B5EF4-FFF2-40B4-BE49-F238E27FC236}">
                  <a16:creationId xmlns:a16="http://schemas.microsoft.com/office/drawing/2014/main" id="{DDD7DB9A-B5E0-451F-BE94-10598FE34169}"/>
                </a:ext>
              </a:extLst>
            </p:cNvPr>
            <p:cNvSpPr txBox="1"/>
            <p:nvPr/>
          </p:nvSpPr>
          <p:spPr>
            <a:xfrm>
              <a:off x="1480766" y="436775"/>
              <a:ext cx="2020115" cy="2416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NZ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Transformation</a:t>
              </a:r>
            </a:p>
            <a:p>
              <a:pPr algn="ctr"/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t</a:t>
              </a:r>
              <a:r>
                <a:rPr lang="en-NZ" sz="1700" dirty="0" err="1">
                  <a:ea typeface="Verdana" panose="020B0604030504040204" pitchFamily="34" charset="0"/>
                  <a:cs typeface="Times New Roman" panose="02020603050405020304" pitchFamily="18" charset="0"/>
                </a:rPr>
                <a:t>ypes</a:t>
              </a:r>
              <a:endParaRPr lang="en-NZ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>
                  <a:ea typeface="Verdana" panose="020B0604030504040204" pitchFamily="34" charset="0"/>
                  <a:cs typeface="Times New Roman" panose="02020603050405020304" pitchFamily="18" charset="0"/>
                </a:rPr>
                <a:t>E</a:t>
              </a:r>
              <a:r>
                <a:rPr lang="en-NZ" sz="1700">
                  <a:ea typeface="Verdan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translation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>
                  <a:ea typeface="Verdana" panose="020B0604030504040204" pitchFamily="34" charset="0"/>
                  <a:cs typeface="Times New Roman" panose="02020603050405020304" pitchFamily="18" charset="0"/>
                </a:rPr>
                <a:t>N</a:t>
              </a:r>
              <a:r>
                <a:rPr lang="en-NZ" sz="1700">
                  <a:ea typeface="Verdana" panose="020B0604030504040204" pitchFamily="34" charset="0"/>
                  <a:cs typeface="Times New Roman" panose="02020603050405020304" pitchFamily="18" charset="0"/>
                </a:rPr>
                <a:t> translation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>
                  <a:ea typeface="Verdana" panose="020B0604030504040204" pitchFamily="34" charset="0"/>
                  <a:cs typeface="Times New Roman" panose="02020603050405020304" pitchFamily="18" charset="0"/>
                </a:rPr>
                <a:t>N</a:t>
              </a:r>
              <a:r>
                <a:rPr lang="en-NZ" sz="1700">
                  <a:ea typeface="Verdana" panose="020B0604030504040204" pitchFamily="34" charset="0"/>
                  <a:cs typeface="Times New Roman" panose="02020603050405020304" pitchFamily="18" charset="0"/>
                </a:rPr>
                <a:t>-E translation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>
                  <a:ea typeface="Verdana" panose="020B0604030504040204" pitchFamily="34" charset="0"/>
                  <a:cs typeface="Times New Roman" panose="02020603050405020304" pitchFamily="18" charset="0"/>
                </a:rPr>
                <a:t>R</a:t>
              </a:r>
              <a:r>
                <a:rPr lang="en-NZ" sz="1700">
                  <a:ea typeface="Verdana" panose="020B0604030504040204" pitchFamily="34" charset="0"/>
                  <a:cs typeface="Times New Roman" panose="02020603050405020304" pitchFamily="18" charset="0"/>
                </a:rPr>
                <a:t>otation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>
                  <a:ea typeface="Verdana" panose="020B0604030504040204" pitchFamily="34" charset="0"/>
                  <a:cs typeface="Times New Roman" panose="02020603050405020304" pitchFamily="18" charset="0"/>
                </a:rPr>
                <a:t>R</a:t>
              </a:r>
              <a:r>
                <a:rPr lang="en-NZ" sz="1700">
                  <a:ea typeface="Verdana" panose="020B0604030504040204" pitchFamily="34" charset="0"/>
                  <a:cs typeface="Times New Roman" panose="02020603050405020304" pitchFamily="18" charset="0"/>
                </a:rPr>
                <a:t>otation and N-E translation</a:t>
              </a:r>
              <a:endParaRPr lang="en-NZ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F165C89-6868-4BBE-910A-1A7E05575163}"/>
                </a:ext>
              </a:extLst>
            </p:cNvPr>
            <p:cNvCxnSpPr>
              <a:cxnSpLocks/>
            </p:cNvCxnSpPr>
            <p:nvPr/>
          </p:nvCxnSpPr>
          <p:spPr>
            <a:xfrm>
              <a:off x="1698173" y="1153477"/>
              <a:ext cx="161108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52F4526-FFA4-4241-BECC-FEC63BA8CEA6}"/>
              </a:ext>
            </a:extLst>
          </p:cNvPr>
          <p:cNvGrpSpPr/>
          <p:nvPr/>
        </p:nvGrpSpPr>
        <p:grpSpPr>
          <a:xfrm>
            <a:off x="3845825" y="1205123"/>
            <a:ext cx="1203564" cy="1641475"/>
            <a:chOff x="3597201" y="1203193"/>
            <a:chExt cx="1203564" cy="1641475"/>
          </a:xfrm>
        </p:grpSpPr>
        <p:sp>
          <p:nvSpPr>
            <p:cNvPr id="41" name="TextBox 615">
              <a:extLst>
                <a:ext uri="{FF2B5EF4-FFF2-40B4-BE49-F238E27FC236}">
                  <a16:creationId xmlns:a16="http://schemas.microsoft.com/office/drawing/2014/main" id="{A8C1C0C0-605B-4A40-AA63-09705B6121D1}"/>
                </a:ext>
              </a:extLst>
            </p:cNvPr>
            <p:cNvSpPr txBox="1"/>
            <p:nvPr/>
          </p:nvSpPr>
          <p:spPr>
            <a:xfrm>
              <a:off x="3597201" y="1203193"/>
              <a:ext cx="1203564" cy="16414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Resolutions</a:t>
              </a:r>
              <a:endParaRPr lang="en-NZ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2-meter</a:t>
              </a:r>
              <a:endParaRPr lang="en-NZ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5-meter</a:t>
              </a:r>
              <a:endParaRPr lang="en-NZ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10-meter</a:t>
              </a:r>
              <a:endParaRPr lang="en-NZ" sz="170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>
                  <a:ea typeface="Verdana" panose="020B0604030504040204" pitchFamily="34" charset="0"/>
                  <a:cs typeface="Times New Roman" panose="02020603050405020304" pitchFamily="18" charset="0"/>
                </a:rPr>
                <a:t>20-meter</a:t>
              </a:r>
              <a:endParaRPr lang="en-NZ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C30A9DD-654A-4248-8F58-A1EC911DA02B}"/>
                </a:ext>
              </a:extLst>
            </p:cNvPr>
            <p:cNvCxnSpPr>
              <a:cxnSpLocks/>
            </p:cNvCxnSpPr>
            <p:nvPr/>
          </p:nvCxnSpPr>
          <p:spPr>
            <a:xfrm>
              <a:off x="3804580" y="1636644"/>
              <a:ext cx="816242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48C275C-9C7E-4B0B-B91E-C38F3FDB9D7E}"/>
              </a:ext>
            </a:extLst>
          </p:cNvPr>
          <p:cNvGrpSpPr/>
          <p:nvPr/>
        </p:nvGrpSpPr>
        <p:grpSpPr>
          <a:xfrm>
            <a:off x="5492468" y="428622"/>
            <a:ext cx="1314729" cy="2416046"/>
            <a:chOff x="5274755" y="428622"/>
            <a:chExt cx="1314729" cy="2416046"/>
          </a:xfrm>
        </p:grpSpPr>
        <p:sp>
          <p:nvSpPr>
            <p:cNvPr id="42" name="TextBox 615">
              <a:extLst>
                <a:ext uri="{FF2B5EF4-FFF2-40B4-BE49-F238E27FC236}">
                  <a16:creationId xmlns:a16="http://schemas.microsoft.com/office/drawing/2014/main" id="{8EEE1229-2F41-4CEA-8269-FB2CCDD65C9E}"/>
                </a:ext>
              </a:extLst>
            </p:cNvPr>
            <p:cNvSpPr txBox="1"/>
            <p:nvPr/>
          </p:nvSpPr>
          <p:spPr>
            <a:xfrm>
              <a:off x="5274755" y="428622"/>
              <a:ext cx="1314729" cy="2416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Flood</a:t>
              </a:r>
            </a:p>
            <a:p>
              <a:pPr algn="ctr"/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events</a:t>
              </a:r>
              <a:endParaRPr lang="en-NZ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5-year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10-year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20-year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50-years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Jan -2005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1000-year</a:t>
              </a:r>
              <a:endParaRPr lang="en-NZ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4C4502D-9581-44A5-AC96-CF4520D1F4A4}"/>
                </a:ext>
              </a:extLst>
            </p:cNvPr>
            <p:cNvCxnSpPr>
              <a:cxnSpLocks/>
            </p:cNvCxnSpPr>
            <p:nvPr/>
          </p:nvCxnSpPr>
          <p:spPr>
            <a:xfrm>
              <a:off x="5375000" y="1138963"/>
              <a:ext cx="1083859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085A32E-385D-451D-B9FA-5BE3FD44172E}"/>
              </a:ext>
            </a:extLst>
          </p:cNvPr>
          <p:cNvGrpSpPr/>
          <p:nvPr/>
        </p:nvGrpSpPr>
        <p:grpSpPr>
          <a:xfrm>
            <a:off x="9157599" y="686170"/>
            <a:ext cx="2580537" cy="2154436"/>
            <a:chOff x="9082143" y="393260"/>
            <a:chExt cx="2580537" cy="2154436"/>
          </a:xfrm>
        </p:grpSpPr>
        <p:sp>
          <p:nvSpPr>
            <p:cNvPr id="100" name="TextBox 615">
              <a:extLst>
                <a:ext uri="{FF2B5EF4-FFF2-40B4-BE49-F238E27FC236}">
                  <a16:creationId xmlns:a16="http://schemas.microsoft.com/office/drawing/2014/main" id="{7DD8E868-A1BA-4BA4-885C-B07B9726AECB}"/>
                </a:ext>
              </a:extLst>
            </p:cNvPr>
            <p:cNvSpPr txBox="1"/>
            <p:nvPr/>
          </p:nvSpPr>
          <p:spPr>
            <a:xfrm>
              <a:off x="9082143" y="393260"/>
              <a:ext cx="2580537" cy="21544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Measures</a:t>
              </a:r>
            </a:p>
            <a:p>
              <a:pPr algn="ctr"/>
              <a:endParaRPr lang="en-US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Mean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Standard deviation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CV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Proportion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Number of flooded buildings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7BCA82D-2A6F-4C32-8C98-BF8517B9C68B}"/>
                </a:ext>
              </a:extLst>
            </p:cNvPr>
            <p:cNvCxnSpPr>
              <a:cxnSpLocks/>
            </p:cNvCxnSpPr>
            <p:nvPr/>
          </p:nvCxnSpPr>
          <p:spPr>
            <a:xfrm>
              <a:off x="9186112" y="821859"/>
              <a:ext cx="2377252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DBF240B-280F-4F03-9C6A-9CC3905477B5}"/>
              </a:ext>
            </a:extLst>
          </p:cNvPr>
          <p:cNvCxnSpPr>
            <a:stCxn id="72" idx="0"/>
          </p:cNvCxnSpPr>
          <p:nvPr/>
        </p:nvCxnSpPr>
        <p:spPr>
          <a:xfrm flipV="1">
            <a:off x="2503714" y="5036457"/>
            <a:ext cx="0" cy="24593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DD0A5CD-97AB-4B3C-BB3F-0CDED8132015}"/>
              </a:ext>
            </a:extLst>
          </p:cNvPr>
          <p:cNvCxnSpPr/>
          <p:nvPr/>
        </p:nvCxnSpPr>
        <p:spPr>
          <a:xfrm flipV="1">
            <a:off x="4505929" y="5045967"/>
            <a:ext cx="0" cy="24593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AC2B25B-495B-484F-B5FC-D7A3A6B22DC1}"/>
              </a:ext>
            </a:extLst>
          </p:cNvPr>
          <p:cNvCxnSpPr/>
          <p:nvPr/>
        </p:nvCxnSpPr>
        <p:spPr>
          <a:xfrm flipV="1">
            <a:off x="6149831" y="5036457"/>
            <a:ext cx="0" cy="24593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D50C5DE-AE36-4281-9ABA-C862FF8B45DE}"/>
              </a:ext>
            </a:extLst>
          </p:cNvPr>
          <p:cNvCxnSpPr>
            <a:stCxn id="40" idx="2"/>
            <a:endCxn id="6" idx="0"/>
          </p:cNvCxnSpPr>
          <p:nvPr/>
        </p:nvCxnSpPr>
        <p:spPr>
          <a:xfrm>
            <a:off x="2501975" y="2840606"/>
            <a:ext cx="1739" cy="672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716BF25-53D9-4FF1-9C79-ED1785F41309}"/>
              </a:ext>
            </a:extLst>
          </p:cNvPr>
          <p:cNvCxnSpPr>
            <a:stCxn id="41" idx="2"/>
            <a:endCxn id="7" idx="0"/>
          </p:cNvCxnSpPr>
          <p:nvPr/>
        </p:nvCxnSpPr>
        <p:spPr>
          <a:xfrm flipH="1">
            <a:off x="4446140" y="2846598"/>
            <a:ext cx="1467" cy="669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E83FF53-9573-4AF4-82E1-A8D74765CC22}"/>
              </a:ext>
            </a:extLst>
          </p:cNvPr>
          <p:cNvCxnSpPr>
            <a:cxnSpLocks/>
            <a:stCxn id="42" idx="2"/>
            <a:endCxn id="8" idx="0"/>
          </p:cNvCxnSpPr>
          <p:nvPr/>
        </p:nvCxnSpPr>
        <p:spPr>
          <a:xfrm>
            <a:off x="6149833" y="2844668"/>
            <a:ext cx="1519" cy="666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91B3D18-A603-48AE-8473-EDDA5E2CD751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1219156" y="2840606"/>
            <a:ext cx="0" cy="54131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333DD5-F8B8-4758-8334-EAC0DBDB2969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4840543" y="3687995"/>
            <a:ext cx="651925" cy="4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984CEE-76F1-45F9-A6AD-270E0B985F05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6810235" y="3687995"/>
            <a:ext cx="3903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8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6C35E46-10B5-4FCE-8B82-8C4EDAAF22BD}"/>
              </a:ext>
            </a:extLst>
          </p:cNvPr>
          <p:cNvSpPr/>
          <p:nvPr/>
        </p:nvSpPr>
        <p:spPr>
          <a:xfrm>
            <a:off x="1151932" y="2877461"/>
            <a:ext cx="9042375" cy="169002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NZ" sz="17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614">
            <a:extLst>
              <a:ext uri="{FF2B5EF4-FFF2-40B4-BE49-F238E27FC236}">
                <a16:creationId xmlns:a16="http://schemas.microsoft.com/office/drawing/2014/main" id="{AE68E0AB-F032-4B0A-9846-A965B8370023}"/>
              </a:ext>
            </a:extLst>
          </p:cNvPr>
          <p:cNvSpPr txBox="1"/>
          <p:nvPr/>
        </p:nvSpPr>
        <p:spPr>
          <a:xfrm>
            <a:off x="147719" y="3182787"/>
            <a:ext cx="810710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LiDAR point cloud data</a:t>
            </a:r>
          </a:p>
        </p:txBody>
      </p:sp>
      <p:sp>
        <p:nvSpPr>
          <p:cNvPr id="9" name="TextBox 618">
            <a:extLst>
              <a:ext uri="{FF2B5EF4-FFF2-40B4-BE49-F238E27FC236}">
                <a16:creationId xmlns:a16="http://schemas.microsoft.com/office/drawing/2014/main" id="{686C11FF-7C40-493F-A361-EA6F37941470}"/>
              </a:ext>
            </a:extLst>
          </p:cNvPr>
          <p:cNvSpPr txBox="1"/>
          <p:nvPr/>
        </p:nvSpPr>
        <p:spPr>
          <a:xfrm>
            <a:off x="6960741" y="3440178"/>
            <a:ext cx="1055060" cy="6155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Water depths</a:t>
            </a:r>
            <a:endParaRPr lang="en-NZ" sz="1700" dirty="0">
              <a:latin typeface="Calibri (Body)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620">
            <a:extLst>
              <a:ext uri="{FF2B5EF4-FFF2-40B4-BE49-F238E27FC236}">
                <a16:creationId xmlns:a16="http://schemas.microsoft.com/office/drawing/2014/main" id="{7F44D345-4492-44AB-A699-0492364215E6}"/>
              </a:ext>
            </a:extLst>
          </p:cNvPr>
          <p:cNvSpPr txBox="1"/>
          <p:nvPr/>
        </p:nvSpPr>
        <p:spPr>
          <a:xfrm>
            <a:off x="10431907" y="3441884"/>
            <a:ext cx="1094815" cy="61555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Statistical Analysis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169432-5C11-4F23-A617-E9BE559944F0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958429" y="3749660"/>
            <a:ext cx="387006" cy="2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18">
            <a:extLst>
              <a:ext uri="{FF2B5EF4-FFF2-40B4-BE49-F238E27FC236}">
                <a16:creationId xmlns:a16="http://schemas.microsoft.com/office/drawing/2014/main" id="{F2D8DCC4-AB18-4409-9C91-BF48D5704116}"/>
              </a:ext>
            </a:extLst>
          </p:cNvPr>
          <p:cNvSpPr txBox="1"/>
          <p:nvPr/>
        </p:nvSpPr>
        <p:spPr>
          <a:xfrm>
            <a:off x="8368099" y="3309372"/>
            <a:ext cx="1656728" cy="8771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Reverse transformation process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B4C9875-6522-461B-9378-972977570C9B}"/>
              </a:ext>
            </a:extLst>
          </p:cNvPr>
          <p:cNvCxnSpPr>
            <a:cxnSpLocks/>
            <a:stCxn id="51" idx="3"/>
            <a:endCxn id="11" idx="1"/>
          </p:cNvCxnSpPr>
          <p:nvPr/>
        </p:nvCxnSpPr>
        <p:spPr>
          <a:xfrm>
            <a:off x="10024827" y="3747954"/>
            <a:ext cx="407080" cy="1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15">
            <a:extLst>
              <a:ext uri="{FF2B5EF4-FFF2-40B4-BE49-F238E27FC236}">
                <a16:creationId xmlns:a16="http://schemas.microsoft.com/office/drawing/2014/main" id="{E2054C19-3F32-493E-A2C9-628915253E94}"/>
              </a:ext>
            </a:extLst>
          </p:cNvPr>
          <p:cNvSpPr txBox="1"/>
          <p:nvPr/>
        </p:nvSpPr>
        <p:spPr>
          <a:xfrm>
            <a:off x="1345435" y="3441883"/>
            <a:ext cx="1836876" cy="6155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ea typeface="Verdana" panose="020B0604030504040204" pitchFamily="34" charset="0"/>
                <a:cs typeface="Times New Roman" panose="02020603050405020304" pitchFamily="18" charset="0"/>
              </a:rPr>
              <a:t>Transformation</a:t>
            </a:r>
          </a:p>
          <a:p>
            <a:pPr algn="ctr"/>
            <a:r>
              <a:rPr lang="en-US" sz="1700" dirty="0">
                <a:ea typeface="Verdana" panose="020B0604030504040204" pitchFamily="34" charset="0"/>
                <a:cs typeface="Times New Roman" panose="02020603050405020304" pitchFamily="18" charset="0"/>
              </a:rPr>
              <a:t>p</a:t>
            </a:r>
            <a:r>
              <a:rPr lang="en-NZ" sz="1700" dirty="0" err="1">
                <a:ea typeface="Verdana" panose="020B0604030504040204" pitchFamily="34" charset="0"/>
                <a:cs typeface="Times New Roman" panose="02020603050405020304" pitchFamily="18" charset="0"/>
              </a:rPr>
              <a:t>rocess</a:t>
            </a:r>
            <a:endParaRPr lang="en-NZ" sz="1700" dirty="0"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16">
            <a:extLst>
              <a:ext uri="{FF2B5EF4-FFF2-40B4-BE49-F238E27FC236}">
                <a16:creationId xmlns:a16="http://schemas.microsoft.com/office/drawing/2014/main" id="{C748AB88-EC5A-4237-A34C-B9DBB99B1E58}"/>
              </a:ext>
            </a:extLst>
          </p:cNvPr>
          <p:cNvSpPr txBox="1"/>
          <p:nvPr/>
        </p:nvSpPr>
        <p:spPr>
          <a:xfrm>
            <a:off x="3811895" y="3575629"/>
            <a:ext cx="788807" cy="3539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DEMs</a:t>
            </a:r>
          </a:p>
        </p:txBody>
      </p:sp>
      <p:sp>
        <p:nvSpPr>
          <p:cNvPr id="8" name="TextBox 617">
            <a:extLst>
              <a:ext uri="{FF2B5EF4-FFF2-40B4-BE49-F238E27FC236}">
                <a16:creationId xmlns:a16="http://schemas.microsoft.com/office/drawing/2014/main" id="{201C27D4-3C20-4FA9-AE3E-D83B5B5CB5C7}"/>
              </a:ext>
            </a:extLst>
          </p:cNvPr>
          <p:cNvSpPr txBox="1"/>
          <p:nvPr/>
        </p:nvSpPr>
        <p:spPr>
          <a:xfrm>
            <a:off x="5252627" y="3447873"/>
            <a:ext cx="1317767" cy="6001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LISFLOOD-FP </a:t>
            </a:r>
            <a:r>
              <a:rPr lang="en-NZ" sz="16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lang="en-NZ" sz="1600" dirty="0" err="1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lood</a:t>
            </a:r>
            <a:r>
              <a:rPr lang="en-NZ" sz="16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 model)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A5B7E2-037D-4034-9341-BD24467CC1C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182311" y="3749660"/>
            <a:ext cx="629584" cy="2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C6367FD-6BAC-4339-8E51-48C211F9A82C}"/>
              </a:ext>
            </a:extLst>
          </p:cNvPr>
          <p:cNvCxnSpPr>
            <a:cxnSpLocks/>
            <a:stCxn id="9" idx="3"/>
            <a:endCxn id="51" idx="1"/>
          </p:cNvCxnSpPr>
          <p:nvPr/>
        </p:nvCxnSpPr>
        <p:spPr>
          <a:xfrm flipV="1">
            <a:off x="8015801" y="3747954"/>
            <a:ext cx="3522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18">
            <a:extLst>
              <a:ext uri="{FF2B5EF4-FFF2-40B4-BE49-F238E27FC236}">
                <a16:creationId xmlns:a16="http://schemas.microsoft.com/office/drawing/2014/main" id="{925F5820-5117-44CD-B26F-18FB0731CF6A}"/>
              </a:ext>
            </a:extLst>
          </p:cNvPr>
          <p:cNvSpPr txBox="1"/>
          <p:nvPr/>
        </p:nvSpPr>
        <p:spPr>
          <a:xfrm>
            <a:off x="4482061" y="4390519"/>
            <a:ext cx="2322434" cy="3539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Monte Carlo framework</a:t>
            </a:r>
          </a:p>
        </p:txBody>
      </p:sp>
      <p:sp>
        <p:nvSpPr>
          <p:cNvPr id="72" name="TextBox 618">
            <a:extLst>
              <a:ext uri="{FF2B5EF4-FFF2-40B4-BE49-F238E27FC236}">
                <a16:creationId xmlns:a16="http://schemas.microsoft.com/office/drawing/2014/main" id="{BE8E6A64-D0DC-4803-9D59-C7950F3AF07D}"/>
              </a:ext>
            </a:extLst>
          </p:cNvPr>
          <p:cNvSpPr txBox="1"/>
          <p:nvPr/>
        </p:nvSpPr>
        <p:spPr>
          <a:xfrm>
            <a:off x="1154637" y="5088686"/>
            <a:ext cx="5415423" cy="3539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Compare variations </a:t>
            </a:r>
            <a:r>
              <a:rPr lang="en-US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in water depths using number 3 and 5 </a:t>
            </a:r>
            <a:endParaRPr lang="en-NZ" sz="1700" dirty="0">
              <a:latin typeface="Calibri (Body)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TextBox 618">
            <a:extLst>
              <a:ext uri="{FF2B5EF4-FFF2-40B4-BE49-F238E27FC236}">
                <a16:creationId xmlns:a16="http://schemas.microsoft.com/office/drawing/2014/main" id="{34D951FA-D52B-4786-A362-392FC2354DC5}"/>
              </a:ext>
            </a:extLst>
          </p:cNvPr>
          <p:cNvSpPr txBox="1"/>
          <p:nvPr/>
        </p:nvSpPr>
        <p:spPr>
          <a:xfrm>
            <a:off x="3605984" y="5777346"/>
            <a:ext cx="1203564" cy="8771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Between resolution levels</a:t>
            </a:r>
          </a:p>
        </p:txBody>
      </p:sp>
      <p:sp>
        <p:nvSpPr>
          <p:cNvPr id="74" name="TextBox 618">
            <a:extLst>
              <a:ext uri="{FF2B5EF4-FFF2-40B4-BE49-F238E27FC236}">
                <a16:creationId xmlns:a16="http://schemas.microsoft.com/office/drawing/2014/main" id="{3BE01C6C-BBD4-4AFA-8444-DB78BE7CAE84}"/>
              </a:ext>
            </a:extLst>
          </p:cNvPr>
          <p:cNvSpPr txBox="1"/>
          <p:nvPr/>
        </p:nvSpPr>
        <p:spPr>
          <a:xfrm>
            <a:off x="1252075" y="5796117"/>
            <a:ext cx="2020115" cy="8771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Between transformation types</a:t>
            </a:r>
            <a:endParaRPr lang="en-NZ" sz="1700" dirty="0">
              <a:latin typeface="Calibri (Body)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A39944-DD64-4B65-B1B8-E3706ED3CEB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979315" y="4057437"/>
            <a:ext cx="0" cy="1204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5DF7818-4D4D-4E88-96E8-5D8DB6E2D1AD}"/>
              </a:ext>
            </a:extLst>
          </p:cNvPr>
          <p:cNvGrpSpPr/>
          <p:nvPr/>
        </p:nvGrpSpPr>
        <p:grpSpPr>
          <a:xfrm>
            <a:off x="1252076" y="184720"/>
            <a:ext cx="2020115" cy="2416046"/>
            <a:chOff x="1480766" y="436775"/>
            <a:chExt cx="2020115" cy="2416046"/>
          </a:xfrm>
        </p:grpSpPr>
        <p:sp>
          <p:nvSpPr>
            <p:cNvPr id="40" name="TextBox 615">
              <a:extLst>
                <a:ext uri="{FF2B5EF4-FFF2-40B4-BE49-F238E27FC236}">
                  <a16:creationId xmlns:a16="http://schemas.microsoft.com/office/drawing/2014/main" id="{DDD7DB9A-B5E0-451F-BE94-10598FE34169}"/>
                </a:ext>
              </a:extLst>
            </p:cNvPr>
            <p:cNvSpPr txBox="1"/>
            <p:nvPr/>
          </p:nvSpPr>
          <p:spPr>
            <a:xfrm>
              <a:off x="1480766" y="436775"/>
              <a:ext cx="2020115" cy="2416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NZ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Transformation</a:t>
              </a:r>
            </a:p>
            <a:p>
              <a:pPr algn="ctr"/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t</a:t>
              </a:r>
              <a:r>
                <a:rPr lang="en-NZ" sz="1700" dirty="0" err="1">
                  <a:ea typeface="Verdana" panose="020B0604030504040204" pitchFamily="34" charset="0"/>
                  <a:cs typeface="Times New Roman" panose="02020603050405020304" pitchFamily="18" charset="0"/>
                </a:rPr>
                <a:t>ypes</a:t>
              </a:r>
              <a:endParaRPr lang="en-NZ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>
                  <a:ea typeface="Verdana" panose="020B0604030504040204" pitchFamily="34" charset="0"/>
                  <a:cs typeface="Times New Roman" panose="02020603050405020304" pitchFamily="18" charset="0"/>
                </a:rPr>
                <a:t>E</a:t>
              </a:r>
              <a:r>
                <a:rPr lang="en-NZ" sz="1700">
                  <a:ea typeface="Verdan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translation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>
                  <a:ea typeface="Verdana" panose="020B0604030504040204" pitchFamily="34" charset="0"/>
                  <a:cs typeface="Times New Roman" panose="02020603050405020304" pitchFamily="18" charset="0"/>
                </a:rPr>
                <a:t>N</a:t>
              </a:r>
              <a:r>
                <a:rPr lang="en-NZ" sz="1700">
                  <a:ea typeface="Verdana" panose="020B0604030504040204" pitchFamily="34" charset="0"/>
                  <a:cs typeface="Times New Roman" panose="02020603050405020304" pitchFamily="18" charset="0"/>
                </a:rPr>
                <a:t> translation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>
                  <a:ea typeface="Verdana" panose="020B0604030504040204" pitchFamily="34" charset="0"/>
                  <a:cs typeface="Times New Roman" panose="02020603050405020304" pitchFamily="18" charset="0"/>
                </a:rPr>
                <a:t>N</a:t>
              </a:r>
              <a:r>
                <a:rPr lang="en-NZ" sz="1700">
                  <a:ea typeface="Verdana" panose="020B0604030504040204" pitchFamily="34" charset="0"/>
                  <a:cs typeface="Times New Roman" panose="02020603050405020304" pitchFamily="18" charset="0"/>
                </a:rPr>
                <a:t>-E translation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>
                  <a:ea typeface="Verdana" panose="020B0604030504040204" pitchFamily="34" charset="0"/>
                  <a:cs typeface="Times New Roman" panose="02020603050405020304" pitchFamily="18" charset="0"/>
                </a:rPr>
                <a:t>R</a:t>
              </a:r>
              <a:r>
                <a:rPr lang="en-NZ" sz="1700">
                  <a:ea typeface="Verdana" panose="020B0604030504040204" pitchFamily="34" charset="0"/>
                  <a:cs typeface="Times New Roman" panose="02020603050405020304" pitchFamily="18" charset="0"/>
                </a:rPr>
                <a:t>otation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>
                  <a:ea typeface="Verdana" panose="020B0604030504040204" pitchFamily="34" charset="0"/>
                  <a:cs typeface="Times New Roman" panose="02020603050405020304" pitchFamily="18" charset="0"/>
                </a:rPr>
                <a:t>R</a:t>
              </a:r>
              <a:r>
                <a:rPr lang="en-NZ" sz="1700">
                  <a:ea typeface="Verdana" panose="020B0604030504040204" pitchFamily="34" charset="0"/>
                  <a:cs typeface="Times New Roman" panose="02020603050405020304" pitchFamily="18" charset="0"/>
                </a:rPr>
                <a:t>otation and N-E translation</a:t>
              </a:r>
              <a:endParaRPr lang="en-NZ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F165C89-6868-4BBE-910A-1A7E05575163}"/>
                </a:ext>
              </a:extLst>
            </p:cNvPr>
            <p:cNvCxnSpPr>
              <a:cxnSpLocks/>
            </p:cNvCxnSpPr>
            <p:nvPr/>
          </p:nvCxnSpPr>
          <p:spPr>
            <a:xfrm>
              <a:off x="1698173" y="1153477"/>
              <a:ext cx="161108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52F4526-FFA4-4241-BECC-FEC63BA8CEA6}"/>
              </a:ext>
            </a:extLst>
          </p:cNvPr>
          <p:cNvGrpSpPr/>
          <p:nvPr/>
        </p:nvGrpSpPr>
        <p:grpSpPr>
          <a:xfrm>
            <a:off x="3605984" y="965283"/>
            <a:ext cx="1203564" cy="1641475"/>
            <a:chOff x="3597201" y="1203193"/>
            <a:chExt cx="1203564" cy="1641475"/>
          </a:xfrm>
        </p:grpSpPr>
        <p:sp>
          <p:nvSpPr>
            <p:cNvPr id="41" name="TextBox 615">
              <a:extLst>
                <a:ext uri="{FF2B5EF4-FFF2-40B4-BE49-F238E27FC236}">
                  <a16:creationId xmlns:a16="http://schemas.microsoft.com/office/drawing/2014/main" id="{A8C1C0C0-605B-4A40-AA63-09705B6121D1}"/>
                </a:ext>
              </a:extLst>
            </p:cNvPr>
            <p:cNvSpPr txBox="1"/>
            <p:nvPr/>
          </p:nvSpPr>
          <p:spPr>
            <a:xfrm>
              <a:off x="3597201" y="1203193"/>
              <a:ext cx="1203564" cy="16414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Resolutions</a:t>
              </a:r>
              <a:endParaRPr lang="en-NZ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2-meter</a:t>
              </a:r>
              <a:endParaRPr lang="en-NZ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5-meter</a:t>
              </a:r>
              <a:endParaRPr lang="en-NZ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10-meter</a:t>
              </a:r>
              <a:endParaRPr lang="en-NZ" sz="170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>
                  <a:ea typeface="Verdana" panose="020B0604030504040204" pitchFamily="34" charset="0"/>
                  <a:cs typeface="Times New Roman" panose="02020603050405020304" pitchFamily="18" charset="0"/>
                </a:rPr>
                <a:t>20-meter</a:t>
              </a:r>
              <a:endParaRPr lang="en-NZ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C30A9DD-654A-4248-8F58-A1EC911DA02B}"/>
                </a:ext>
              </a:extLst>
            </p:cNvPr>
            <p:cNvCxnSpPr>
              <a:cxnSpLocks/>
            </p:cNvCxnSpPr>
            <p:nvPr/>
          </p:nvCxnSpPr>
          <p:spPr>
            <a:xfrm>
              <a:off x="3804580" y="1636644"/>
              <a:ext cx="816242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48C275C-9C7E-4B0B-B91E-C38F3FDB9D7E}"/>
              </a:ext>
            </a:extLst>
          </p:cNvPr>
          <p:cNvGrpSpPr/>
          <p:nvPr/>
        </p:nvGrpSpPr>
        <p:grpSpPr>
          <a:xfrm>
            <a:off x="5252627" y="188782"/>
            <a:ext cx="1314729" cy="2416046"/>
            <a:chOff x="5274755" y="428622"/>
            <a:chExt cx="1314729" cy="2416046"/>
          </a:xfrm>
        </p:grpSpPr>
        <p:sp>
          <p:nvSpPr>
            <p:cNvPr id="42" name="TextBox 615">
              <a:extLst>
                <a:ext uri="{FF2B5EF4-FFF2-40B4-BE49-F238E27FC236}">
                  <a16:creationId xmlns:a16="http://schemas.microsoft.com/office/drawing/2014/main" id="{8EEE1229-2F41-4CEA-8269-FB2CCDD65C9E}"/>
                </a:ext>
              </a:extLst>
            </p:cNvPr>
            <p:cNvSpPr txBox="1"/>
            <p:nvPr/>
          </p:nvSpPr>
          <p:spPr>
            <a:xfrm>
              <a:off x="5274755" y="428622"/>
              <a:ext cx="1314729" cy="2416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Flood</a:t>
              </a:r>
            </a:p>
            <a:p>
              <a:pPr algn="ctr"/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events</a:t>
              </a:r>
              <a:endParaRPr lang="en-NZ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5-year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10-year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20-year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50-years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Jan -2005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1000-year</a:t>
              </a:r>
              <a:endParaRPr lang="en-NZ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4C4502D-9581-44A5-AC96-CF4520D1F4A4}"/>
                </a:ext>
              </a:extLst>
            </p:cNvPr>
            <p:cNvCxnSpPr>
              <a:cxnSpLocks/>
            </p:cNvCxnSpPr>
            <p:nvPr/>
          </p:nvCxnSpPr>
          <p:spPr>
            <a:xfrm>
              <a:off x="5375000" y="1138963"/>
              <a:ext cx="1083859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085A32E-385D-451D-B9FA-5BE3FD44172E}"/>
              </a:ext>
            </a:extLst>
          </p:cNvPr>
          <p:cNvGrpSpPr/>
          <p:nvPr/>
        </p:nvGrpSpPr>
        <p:grpSpPr>
          <a:xfrm>
            <a:off x="7734923" y="697884"/>
            <a:ext cx="3763371" cy="1897955"/>
            <a:chOff x="8371201" y="462198"/>
            <a:chExt cx="3291479" cy="2016555"/>
          </a:xfrm>
        </p:grpSpPr>
        <p:sp>
          <p:nvSpPr>
            <p:cNvPr id="100" name="TextBox 615">
              <a:extLst>
                <a:ext uri="{FF2B5EF4-FFF2-40B4-BE49-F238E27FC236}">
                  <a16:creationId xmlns:a16="http://schemas.microsoft.com/office/drawing/2014/main" id="{7DD8E868-A1BA-4BA4-885C-B07B9726AECB}"/>
                </a:ext>
              </a:extLst>
            </p:cNvPr>
            <p:cNvSpPr txBox="1"/>
            <p:nvPr/>
          </p:nvSpPr>
          <p:spPr>
            <a:xfrm>
              <a:off x="8371201" y="462198"/>
              <a:ext cx="3291479" cy="20165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Measures of variation in water depths</a:t>
              </a:r>
            </a:p>
            <a:p>
              <a:pPr algn="ctr"/>
              <a:endParaRPr lang="en-US" sz="1700" dirty="0"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269875" indent="-269875">
                <a:lnSpc>
                  <a:spcPts val="2000"/>
                </a:lnSpc>
                <a:buAutoNum type="arabicPeriod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Mean</a:t>
              </a:r>
            </a:p>
            <a:p>
              <a:pPr marL="269875" indent="-269875">
                <a:lnSpc>
                  <a:spcPts val="2000"/>
                </a:lnSpc>
                <a:buAutoNum type="arabicPeriod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Standard deviation</a:t>
              </a:r>
            </a:p>
            <a:p>
              <a:pPr marL="269875" indent="-269875">
                <a:lnSpc>
                  <a:spcPts val="2000"/>
                </a:lnSpc>
                <a:buAutoNum type="arabicPeriod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Coefficient of variation</a:t>
              </a:r>
            </a:p>
            <a:p>
              <a:pPr marL="269875" indent="-269875">
                <a:lnSpc>
                  <a:spcPts val="2000"/>
                </a:lnSpc>
                <a:buAutoNum type="arabicPeriod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Proportion of each cell being flooded</a:t>
              </a:r>
            </a:p>
            <a:p>
              <a:pPr marL="269875" indent="-269875">
                <a:lnSpc>
                  <a:spcPts val="2000"/>
                </a:lnSpc>
                <a:buAutoNum type="arabicPeriod"/>
              </a:pPr>
              <a:r>
                <a:rPr lang="en-US" sz="1700" dirty="0">
                  <a:ea typeface="Verdana" panose="020B0604030504040204" pitchFamily="34" charset="0"/>
                  <a:cs typeface="Times New Roman" panose="02020603050405020304" pitchFamily="18" charset="0"/>
                </a:rPr>
                <a:t>Number of flooded buildings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7BCA82D-2A6F-4C32-8C98-BF8517B9C68B}"/>
                </a:ext>
              </a:extLst>
            </p:cNvPr>
            <p:cNvCxnSpPr>
              <a:cxnSpLocks/>
            </p:cNvCxnSpPr>
            <p:nvPr/>
          </p:nvCxnSpPr>
          <p:spPr>
            <a:xfrm>
              <a:off x="8502307" y="917419"/>
              <a:ext cx="3021727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D50C5DE-AE36-4281-9ABA-C862FF8B45DE}"/>
              </a:ext>
            </a:extLst>
          </p:cNvPr>
          <p:cNvCxnSpPr>
            <a:stCxn id="40" idx="2"/>
            <a:endCxn id="6" idx="0"/>
          </p:cNvCxnSpPr>
          <p:nvPr/>
        </p:nvCxnSpPr>
        <p:spPr>
          <a:xfrm>
            <a:off x="2262134" y="2600766"/>
            <a:ext cx="1739" cy="841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716BF25-53D9-4FF1-9C79-ED1785F41309}"/>
              </a:ext>
            </a:extLst>
          </p:cNvPr>
          <p:cNvCxnSpPr>
            <a:stCxn id="41" idx="2"/>
            <a:endCxn id="7" idx="0"/>
          </p:cNvCxnSpPr>
          <p:nvPr/>
        </p:nvCxnSpPr>
        <p:spPr>
          <a:xfrm flipH="1">
            <a:off x="4206299" y="2606758"/>
            <a:ext cx="1467" cy="968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E83FF53-9573-4AF4-82E1-A8D74765CC22}"/>
              </a:ext>
            </a:extLst>
          </p:cNvPr>
          <p:cNvCxnSpPr>
            <a:cxnSpLocks/>
            <a:stCxn id="42" idx="2"/>
            <a:endCxn id="8" idx="0"/>
          </p:cNvCxnSpPr>
          <p:nvPr/>
        </p:nvCxnSpPr>
        <p:spPr>
          <a:xfrm>
            <a:off x="5909992" y="2604828"/>
            <a:ext cx="1519" cy="843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91B3D18-A603-48AE-8473-EDDA5E2CD751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0979315" y="2600765"/>
            <a:ext cx="0" cy="841119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333DD5-F8B8-4758-8334-EAC0DBDB296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600702" y="3747955"/>
            <a:ext cx="651925" cy="4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984CEE-76F1-45F9-A6AD-270E0B985F05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6570394" y="3747955"/>
            <a:ext cx="3903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618">
            <a:extLst>
              <a:ext uri="{FF2B5EF4-FFF2-40B4-BE49-F238E27FC236}">
                <a16:creationId xmlns:a16="http://schemas.microsoft.com/office/drawing/2014/main" id="{DC48160C-A7FD-48CC-BBB5-E256D65FD783}"/>
              </a:ext>
            </a:extLst>
          </p:cNvPr>
          <p:cNvSpPr txBox="1"/>
          <p:nvPr/>
        </p:nvSpPr>
        <p:spPr>
          <a:xfrm>
            <a:off x="5252626" y="5777345"/>
            <a:ext cx="1314730" cy="8771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Calibri (Body)"/>
                <a:ea typeface="Verdana" panose="020B0604030504040204" pitchFamily="34" charset="0"/>
                <a:cs typeface="Times New Roman" panose="02020603050405020304" pitchFamily="18" charset="0"/>
              </a:rPr>
              <a:t>Between flood events’ sizes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3A9A1E-F00B-4FBA-9992-3C022508A717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6570060" y="5261548"/>
            <a:ext cx="4409255" cy="411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236A83-2098-46F6-8F0E-1B09F26F2FF4}"/>
              </a:ext>
            </a:extLst>
          </p:cNvPr>
          <p:cNvCxnSpPr>
            <a:stCxn id="74" idx="0"/>
          </p:cNvCxnSpPr>
          <p:nvPr/>
        </p:nvCxnSpPr>
        <p:spPr>
          <a:xfrm flipV="1">
            <a:off x="2262133" y="5442629"/>
            <a:ext cx="1" cy="3534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110FC1-D1D7-47D1-B7EF-7E604BED7828}"/>
              </a:ext>
            </a:extLst>
          </p:cNvPr>
          <p:cNvCxnSpPr>
            <a:stCxn id="73" idx="0"/>
          </p:cNvCxnSpPr>
          <p:nvPr/>
        </p:nvCxnSpPr>
        <p:spPr>
          <a:xfrm flipH="1" flipV="1">
            <a:off x="4206299" y="5442629"/>
            <a:ext cx="1467" cy="334717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08E465-17A3-4A84-929F-07DE7765AEA0}"/>
              </a:ext>
            </a:extLst>
          </p:cNvPr>
          <p:cNvCxnSpPr>
            <a:stCxn id="50" idx="0"/>
          </p:cNvCxnSpPr>
          <p:nvPr/>
        </p:nvCxnSpPr>
        <p:spPr>
          <a:xfrm flipV="1">
            <a:off x="5909991" y="5442629"/>
            <a:ext cx="1" cy="334716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40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6C35E46-10B5-4FCE-8B82-8C4EDAAF22BD}"/>
              </a:ext>
            </a:extLst>
          </p:cNvPr>
          <p:cNvSpPr/>
          <p:nvPr/>
        </p:nvSpPr>
        <p:spPr>
          <a:xfrm>
            <a:off x="1111592" y="2733708"/>
            <a:ext cx="9659502" cy="19600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NZ" sz="1700">
              <a:latin typeface="+mj-lt"/>
              <a:ea typeface="Verdana" panose="020B0604030504040204" pitchFamily="34" charset="0"/>
            </a:endParaRPr>
          </a:p>
        </p:txBody>
      </p:sp>
      <p:sp>
        <p:nvSpPr>
          <p:cNvPr id="5" name="TextBox 614">
            <a:extLst>
              <a:ext uri="{FF2B5EF4-FFF2-40B4-BE49-F238E27FC236}">
                <a16:creationId xmlns:a16="http://schemas.microsoft.com/office/drawing/2014/main" id="{AE68E0AB-F032-4B0A-9846-A965B8370023}"/>
              </a:ext>
            </a:extLst>
          </p:cNvPr>
          <p:cNvSpPr txBox="1"/>
          <p:nvPr/>
        </p:nvSpPr>
        <p:spPr>
          <a:xfrm>
            <a:off x="109553" y="2721240"/>
            <a:ext cx="810710" cy="11387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LiDAR point cloud data</a:t>
            </a:r>
          </a:p>
        </p:txBody>
      </p:sp>
      <p:sp>
        <p:nvSpPr>
          <p:cNvPr id="9" name="TextBox 618">
            <a:extLst>
              <a:ext uri="{FF2B5EF4-FFF2-40B4-BE49-F238E27FC236}">
                <a16:creationId xmlns:a16="http://schemas.microsoft.com/office/drawing/2014/main" id="{686C11FF-7C40-493F-A361-EA6F37941470}"/>
              </a:ext>
            </a:extLst>
          </p:cNvPr>
          <p:cNvSpPr txBox="1"/>
          <p:nvPr/>
        </p:nvSpPr>
        <p:spPr>
          <a:xfrm>
            <a:off x="7592292" y="3104448"/>
            <a:ext cx="1055060" cy="3539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Outputs</a:t>
            </a:r>
            <a:endParaRPr lang="en-NZ" sz="1700" dirty="0"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620">
            <a:extLst>
              <a:ext uri="{FF2B5EF4-FFF2-40B4-BE49-F238E27FC236}">
                <a16:creationId xmlns:a16="http://schemas.microsoft.com/office/drawing/2014/main" id="{7F44D345-4492-44AB-A699-0492364215E6}"/>
              </a:ext>
            </a:extLst>
          </p:cNvPr>
          <p:cNvSpPr txBox="1"/>
          <p:nvPr/>
        </p:nvSpPr>
        <p:spPr>
          <a:xfrm>
            <a:off x="10980978" y="2973993"/>
            <a:ext cx="1094815" cy="61555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Statistical Analysis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169432-5C11-4F23-A617-E9BE559944F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920263" y="3288113"/>
            <a:ext cx="387006" cy="25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18">
            <a:extLst>
              <a:ext uri="{FF2B5EF4-FFF2-40B4-BE49-F238E27FC236}">
                <a16:creationId xmlns:a16="http://schemas.microsoft.com/office/drawing/2014/main" id="{F2D8DCC4-AB18-4409-9C91-BF48D5704116}"/>
              </a:ext>
            </a:extLst>
          </p:cNvPr>
          <p:cNvSpPr txBox="1"/>
          <p:nvPr/>
        </p:nvSpPr>
        <p:spPr>
          <a:xfrm>
            <a:off x="8916159" y="2842837"/>
            <a:ext cx="1656728" cy="877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Reverse transformation process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B4C9875-6522-461B-9378-972977570C9B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10572887" y="3281419"/>
            <a:ext cx="407080" cy="170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15">
            <a:extLst>
              <a:ext uri="{FF2B5EF4-FFF2-40B4-BE49-F238E27FC236}">
                <a16:creationId xmlns:a16="http://schemas.microsoft.com/office/drawing/2014/main" id="{E2054C19-3F32-493E-A2C9-628915253E94}"/>
              </a:ext>
            </a:extLst>
          </p:cNvPr>
          <p:cNvSpPr txBox="1"/>
          <p:nvPr/>
        </p:nvSpPr>
        <p:spPr>
          <a:xfrm>
            <a:off x="1305094" y="2980336"/>
            <a:ext cx="1836876" cy="6155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Transformation</a:t>
            </a:r>
          </a:p>
          <a:p>
            <a:pPr algn="ctr"/>
            <a:r>
              <a:rPr lang="en-US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p</a:t>
            </a:r>
            <a:r>
              <a:rPr lang="en-NZ" sz="1700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rocess</a:t>
            </a:r>
            <a:endParaRPr lang="en-NZ" sz="1700" dirty="0"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16">
            <a:extLst>
              <a:ext uri="{FF2B5EF4-FFF2-40B4-BE49-F238E27FC236}">
                <a16:creationId xmlns:a16="http://schemas.microsoft.com/office/drawing/2014/main" id="{C748AB88-EC5A-4237-A34C-B9DBB99B1E58}"/>
              </a:ext>
            </a:extLst>
          </p:cNvPr>
          <p:cNvSpPr txBox="1"/>
          <p:nvPr/>
        </p:nvSpPr>
        <p:spPr>
          <a:xfrm>
            <a:off x="4841011" y="3109600"/>
            <a:ext cx="788807" cy="3539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DEM</a:t>
            </a:r>
          </a:p>
        </p:txBody>
      </p:sp>
      <p:sp>
        <p:nvSpPr>
          <p:cNvPr id="8" name="TextBox 617">
            <a:extLst>
              <a:ext uri="{FF2B5EF4-FFF2-40B4-BE49-F238E27FC236}">
                <a16:creationId xmlns:a16="http://schemas.microsoft.com/office/drawing/2014/main" id="{201C27D4-3C20-4FA9-AE3E-D83B5B5CB5C7}"/>
              </a:ext>
            </a:extLst>
          </p:cNvPr>
          <p:cNvSpPr txBox="1"/>
          <p:nvPr/>
        </p:nvSpPr>
        <p:spPr>
          <a:xfrm>
            <a:off x="6007422" y="2981338"/>
            <a:ext cx="1317767" cy="6001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LISFLOOD-FP </a:t>
            </a:r>
            <a:r>
              <a:rPr lang="en-NZ" sz="16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lang="en-NZ" sz="1600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lood</a:t>
            </a:r>
            <a:r>
              <a:rPr lang="en-NZ" sz="16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 model)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A5B7E2-037D-4034-9341-BD24467CC1C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141970" y="3288113"/>
            <a:ext cx="26118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C6367FD-6BAC-4339-8E51-48C211F9A82C}"/>
              </a:ext>
            </a:extLst>
          </p:cNvPr>
          <p:cNvCxnSpPr>
            <a:cxnSpLocks/>
            <a:stCxn id="9" idx="3"/>
            <a:endCxn id="51" idx="1"/>
          </p:cNvCxnSpPr>
          <p:nvPr/>
        </p:nvCxnSpPr>
        <p:spPr>
          <a:xfrm flipV="1">
            <a:off x="8647352" y="3281419"/>
            <a:ext cx="268807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18">
            <a:extLst>
              <a:ext uri="{FF2B5EF4-FFF2-40B4-BE49-F238E27FC236}">
                <a16:creationId xmlns:a16="http://schemas.microsoft.com/office/drawing/2014/main" id="{925F5820-5117-44CD-B26F-18FB0731CF6A}"/>
              </a:ext>
            </a:extLst>
          </p:cNvPr>
          <p:cNvSpPr txBox="1"/>
          <p:nvPr/>
        </p:nvSpPr>
        <p:spPr>
          <a:xfrm>
            <a:off x="5002754" y="4518783"/>
            <a:ext cx="2322434" cy="3539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Monte Carlo framework</a:t>
            </a:r>
          </a:p>
        </p:txBody>
      </p:sp>
      <p:sp>
        <p:nvSpPr>
          <p:cNvPr id="72" name="TextBox 618">
            <a:extLst>
              <a:ext uri="{FF2B5EF4-FFF2-40B4-BE49-F238E27FC236}">
                <a16:creationId xmlns:a16="http://schemas.microsoft.com/office/drawing/2014/main" id="{BE8E6A64-D0DC-4803-9D59-C7950F3AF07D}"/>
              </a:ext>
            </a:extLst>
          </p:cNvPr>
          <p:cNvSpPr txBox="1"/>
          <p:nvPr/>
        </p:nvSpPr>
        <p:spPr>
          <a:xfrm>
            <a:off x="3385456" y="5098404"/>
            <a:ext cx="5174645" cy="3539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Compare variations </a:t>
            </a:r>
            <a:r>
              <a:rPr lang="en-US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in water depths using (3), (5), and (6)</a:t>
            </a:r>
            <a:endParaRPr lang="en-NZ" sz="1700" dirty="0"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A39944-DD64-4B65-B1B8-E3706ED3CEB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528386" y="3589546"/>
            <a:ext cx="0" cy="168582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5DF7818-4D4D-4E88-96E8-5D8DB6E2D1AD}"/>
              </a:ext>
            </a:extLst>
          </p:cNvPr>
          <p:cNvGrpSpPr/>
          <p:nvPr/>
        </p:nvGrpSpPr>
        <p:grpSpPr>
          <a:xfrm>
            <a:off x="1211735" y="385263"/>
            <a:ext cx="2873301" cy="2159566"/>
            <a:chOff x="1480766" y="565015"/>
            <a:chExt cx="1975008" cy="2159566"/>
          </a:xfrm>
        </p:grpSpPr>
        <p:sp>
          <p:nvSpPr>
            <p:cNvPr id="40" name="TextBox 615">
              <a:extLst>
                <a:ext uri="{FF2B5EF4-FFF2-40B4-BE49-F238E27FC236}">
                  <a16:creationId xmlns:a16="http://schemas.microsoft.com/office/drawing/2014/main" id="{DDD7DB9A-B5E0-451F-BE94-10598FE34169}"/>
                </a:ext>
              </a:extLst>
            </p:cNvPr>
            <p:cNvSpPr txBox="1"/>
            <p:nvPr/>
          </p:nvSpPr>
          <p:spPr>
            <a:xfrm>
              <a:off x="1480766" y="565015"/>
              <a:ext cx="1975008" cy="215956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NZ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Transformation</a:t>
              </a:r>
            </a:p>
            <a:p>
              <a:pPr algn="ctr"/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t</a:t>
              </a:r>
              <a:r>
                <a:rPr lang="en-NZ" sz="1700" dirty="0" err="1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ypes</a:t>
              </a:r>
              <a:endPara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E</a:t>
              </a:r>
              <a:r>
                <a:rPr lang="en-NZ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 translation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N</a:t>
              </a:r>
              <a:r>
                <a:rPr lang="en-NZ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 translation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N</a:t>
              </a:r>
              <a:r>
                <a:rPr lang="en-NZ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-E translation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R</a:t>
              </a:r>
              <a:r>
                <a:rPr lang="en-NZ" sz="1700" dirty="0" err="1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otation</a:t>
              </a:r>
              <a:endPara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R</a:t>
              </a:r>
              <a:r>
                <a:rPr lang="en-NZ" sz="1700" dirty="0" err="1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otation</a:t>
              </a:r>
              <a:r>
                <a:rPr lang="en-NZ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 and N-E translation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F165C89-6868-4BBE-910A-1A7E05575163}"/>
                </a:ext>
              </a:extLst>
            </p:cNvPr>
            <p:cNvCxnSpPr>
              <a:cxnSpLocks/>
            </p:cNvCxnSpPr>
            <p:nvPr/>
          </p:nvCxnSpPr>
          <p:spPr>
            <a:xfrm>
              <a:off x="1698173" y="1236967"/>
              <a:ext cx="161108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52F4526-FFA4-4241-BECC-FEC63BA8CEA6}"/>
              </a:ext>
            </a:extLst>
          </p:cNvPr>
          <p:cNvGrpSpPr/>
          <p:nvPr/>
        </p:nvGrpSpPr>
        <p:grpSpPr>
          <a:xfrm>
            <a:off x="4632442" y="905284"/>
            <a:ext cx="1203564" cy="1641475"/>
            <a:chOff x="3597201" y="1203193"/>
            <a:chExt cx="1203564" cy="1641475"/>
          </a:xfrm>
        </p:grpSpPr>
        <p:sp>
          <p:nvSpPr>
            <p:cNvPr id="41" name="TextBox 615">
              <a:extLst>
                <a:ext uri="{FF2B5EF4-FFF2-40B4-BE49-F238E27FC236}">
                  <a16:creationId xmlns:a16="http://schemas.microsoft.com/office/drawing/2014/main" id="{A8C1C0C0-605B-4A40-AA63-09705B6121D1}"/>
                </a:ext>
              </a:extLst>
            </p:cNvPr>
            <p:cNvSpPr txBox="1"/>
            <p:nvPr/>
          </p:nvSpPr>
          <p:spPr>
            <a:xfrm>
              <a:off x="3597201" y="1203193"/>
              <a:ext cx="1203564" cy="164147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Resolutions</a:t>
              </a:r>
              <a:endPara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2-meter</a:t>
              </a:r>
              <a:endPara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5-meter</a:t>
              </a:r>
              <a:endPara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10-meter</a:t>
              </a:r>
              <a:endParaRPr lang="en-NZ" sz="1700">
                <a:latin typeface="+mj-lt"/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20-meter</a:t>
              </a:r>
              <a:endPara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C30A9DD-654A-4248-8F58-A1EC911DA02B}"/>
                </a:ext>
              </a:extLst>
            </p:cNvPr>
            <p:cNvCxnSpPr>
              <a:cxnSpLocks/>
            </p:cNvCxnSpPr>
            <p:nvPr/>
          </p:nvCxnSpPr>
          <p:spPr>
            <a:xfrm>
              <a:off x="3804580" y="1636644"/>
              <a:ext cx="81624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48C275C-9C7E-4B0B-B91E-C38F3FDB9D7E}"/>
              </a:ext>
            </a:extLst>
          </p:cNvPr>
          <p:cNvGrpSpPr/>
          <p:nvPr/>
        </p:nvGrpSpPr>
        <p:grpSpPr>
          <a:xfrm>
            <a:off x="6010142" y="128783"/>
            <a:ext cx="2060693" cy="2416046"/>
            <a:chOff x="5274755" y="428622"/>
            <a:chExt cx="2060693" cy="2416046"/>
          </a:xfrm>
        </p:grpSpPr>
        <p:sp>
          <p:nvSpPr>
            <p:cNvPr id="42" name="TextBox 615">
              <a:extLst>
                <a:ext uri="{FF2B5EF4-FFF2-40B4-BE49-F238E27FC236}">
                  <a16:creationId xmlns:a16="http://schemas.microsoft.com/office/drawing/2014/main" id="{8EEE1229-2F41-4CEA-8269-FB2CCDD65C9E}"/>
                </a:ext>
              </a:extLst>
            </p:cNvPr>
            <p:cNvSpPr txBox="1"/>
            <p:nvPr/>
          </p:nvSpPr>
          <p:spPr>
            <a:xfrm>
              <a:off x="5274755" y="428622"/>
              <a:ext cx="2060693" cy="241604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Flood</a:t>
              </a:r>
            </a:p>
            <a:p>
              <a:pPr algn="ctr"/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events</a:t>
              </a:r>
              <a:endPara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5-year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10-year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20-year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50-year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Jan -2005 (80-year)</a:t>
              </a:r>
            </a:p>
            <a:p>
              <a:pPr marL="176213" indent="-176213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1000-year</a:t>
              </a:r>
              <a:endPara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4C4502D-9581-44A5-AC96-CF4520D1F4A4}"/>
                </a:ext>
              </a:extLst>
            </p:cNvPr>
            <p:cNvCxnSpPr>
              <a:cxnSpLocks/>
            </p:cNvCxnSpPr>
            <p:nvPr/>
          </p:nvCxnSpPr>
          <p:spPr>
            <a:xfrm>
              <a:off x="5386017" y="1138963"/>
              <a:ext cx="18658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085A32E-385D-451D-B9FA-5BE3FD44172E}"/>
              </a:ext>
            </a:extLst>
          </p:cNvPr>
          <p:cNvGrpSpPr/>
          <p:nvPr/>
        </p:nvGrpSpPr>
        <p:grpSpPr>
          <a:xfrm>
            <a:off x="8350786" y="126285"/>
            <a:ext cx="3696579" cy="2154436"/>
            <a:chOff x="8429618" y="299548"/>
            <a:chExt cx="3233062" cy="2318147"/>
          </a:xfrm>
        </p:grpSpPr>
        <p:sp>
          <p:nvSpPr>
            <p:cNvPr id="100" name="TextBox 615">
              <a:extLst>
                <a:ext uri="{FF2B5EF4-FFF2-40B4-BE49-F238E27FC236}">
                  <a16:creationId xmlns:a16="http://schemas.microsoft.com/office/drawing/2014/main" id="{7DD8E868-A1BA-4BA4-885C-B07B9726AECB}"/>
                </a:ext>
              </a:extLst>
            </p:cNvPr>
            <p:cNvSpPr txBox="1"/>
            <p:nvPr/>
          </p:nvSpPr>
          <p:spPr>
            <a:xfrm>
              <a:off x="8429618" y="299548"/>
              <a:ext cx="3233062" cy="231814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Measures of variation in water depths</a:t>
              </a:r>
            </a:p>
            <a:p>
              <a:pPr algn="ctr"/>
              <a:endParaRPr lang="en-US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269875" indent="-269875">
                <a:lnSpc>
                  <a:spcPts val="2000"/>
                </a:lnSpc>
                <a:buAutoNum type="arabicPeriod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Mean</a:t>
              </a:r>
            </a:p>
            <a:p>
              <a:pPr marL="269875" indent="-269875">
                <a:lnSpc>
                  <a:spcPts val="2000"/>
                </a:lnSpc>
                <a:buAutoNum type="arabicPeriod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Standard deviation</a:t>
              </a:r>
            </a:p>
            <a:p>
              <a:pPr marL="269875" indent="-269875">
                <a:lnSpc>
                  <a:spcPts val="2000"/>
                </a:lnSpc>
                <a:buAutoNum type="arabicPeriod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Coefficient of variation</a:t>
              </a:r>
            </a:p>
            <a:p>
              <a:pPr marL="269875" indent="-269875">
                <a:lnSpc>
                  <a:spcPts val="2000"/>
                </a:lnSpc>
                <a:buAutoNum type="arabicPeriod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Proportion of each cell being flooded</a:t>
              </a:r>
            </a:p>
            <a:p>
              <a:pPr marL="269875" indent="-269875">
                <a:lnSpc>
                  <a:spcPts val="2000"/>
                </a:lnSpc>
                <a:buAutoNum type="arabicPeriod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Flooded areas</a:t>
              </a:r>
            </a:p>
            <a:p>
              <a:pPr marL="269875" indent="-269875">
                <a:lnSpc>
                  <a:spcPts val="2000"/>
                </a:lnSpc>
                <a:buAutoNum type="arabicPeriod"/>
              </a:pPr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Number of flooded buildings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7BCA82D-2A6F-4C32-8C98-BF8517B9C68B}"/>
                </a:ext>
              </a:extLst>
            </p:cNvPr>
            <p:cNvCxnSpPr>
              <a:cxnSpLocks/>
            </p:cNvCxnSpPr>
            <p:nvPr/>
          </p:nvCxnSpPr>
          <p:spPr>
            <a:xfrm>
              <a:off x="8550484" y="775169"/>
              <a:ext cx="302172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D50C5DE-AE36-4281-9ABA-C862FF8B45D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223532" y="2544829"/>
            <a:ext cx="0" cy="43550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716BF25-53D9-4FF1-9C79-ED1785F41309}"/>
              </a:ext>
            </a:extLst>
          </p:cNvPr>
          <p:cNvCxnSpPr>
            <a:cxnSpLocks/>
            <a:stCxn id="41" idx="2"/>
            <a:endCxn id="7" idx="0"/>
          </p:cNvCxnSpPr>
          <p:nvPr/>
        </p:nvCxnSpPr>
        <p:spPr>
          <a:xfrm>
            <a:off x="5234224" y="2546759"/>
            <a:ext cx="1191" cy="56284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E83FF53-9573-4AF4-82E1-A8D74765CC2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666305" y="2544829"/>
            <a:ext cx="1" cy="43650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91B3D18-A603-48AE-8473-EDDA5E2CD751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1528386" y="2280721"/>
            <a:ext cx="0" cy="693272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333DD5-F8B8-4758-8334-EAC0DBDB296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629818" y="3281420"/>
            <a:ext cx="377604" cy="51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984CEE-76F1-45F9-A6AD-270E0B985F05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325189" y="3281420"/>
            <a:ext cx="2671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3A9A1E-F00B-4FBA-9992-3C022508A717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560101" y="5275376"/>
            <a:ext cx="2968285" cy="0"/>
          </a:xfrm>
          <a:prstGeom prst="line">
            <a:avLst/>
          </a:prstGeom>
          <a:ln w="95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1965AC6-7991-4120-8209-C1953EDA9200}"/>
              </a:ext>
            </a:extLst>
          </p:cNvPr>
          <p:cNvGrpSpPr/>
          <p:nvPr/>
        </p:nvGrpSpPr>
        <p:grpSpPr>
          <a:xfrm>
            <a:off x="3441861" y="5452347"/>
            <a:ext cx="1542344" cy="1211880"/>
            <a:chOff x="1411601" y="5568746"/>
            <a:chExt cx="1542344" cy="1211880"/>
          </a:xfrm>
        </p:grpSpPr>
        <p:sp>
          <p:nvSpPr>
            <p:cNvPr id="74" name="TextBox 618">
              <a:extLst>
                <a:ext uri="{FF2B5EF4-FFF2-40B4-BE49-F238E27FC236}">
                  <a16:creationId xmlns:a16="http://schemas.microsoft.com/office/drawing/2014/main" id="{3BE01C6C-BBD4-4AFA-8444-DB78BE7CAE84}"/>
                </a:ext>
              </a:extLst>
            </p:cNvPr>
            <p:cNvSpPr txBox="1"/>
            <p:nvPr/>
          </p:nvSpPr>
          <p:spPr>
            <a:xfrm>
              <a:off x="1411601" y="5903463"/>
              <a:ext cx="1542344" cy="8771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Between transformation types</a:t>
              </a:r>
              <a:endPara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36A83-2098-46F6-8F0E-1B09F26F2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2773" y="5568746"/>
              <a:ext cx="0" cy="334717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CEB40E4-D1D3-4C2D-8CBA-924AB67DA628}"/>
              </a:ext>
            </a:extLst>
          </p:cNvPr>
          <p:cNvGrpSpPr/>
          <p:nvPr/>
        </p:nvGrpSpPr>
        <p:grpSpPr>
          <a:xfrm>
            <a:off x="5414273" y="5453058"/>
            <a:ext cx="1203564" cy="1211880"/>
            <a:chOff x="4672783" y="5545696"/>
            <a:chExt cx="1203564" cy="1211880"/>
          </a:xfrm>
        </p:grpSpPr>
        <p:sp>
          <p:nvSpPr>
            <p:cNvPr id="73" name="TextBox 618">
              <a:extLst>
                <a:ext uri="{FF2B5EF4-FFF2-40B4-BE49-F238E27FC236}">
                  <a16:creationId xmlns:a16="http://schemas.microsoft.com/office/drawing/2014/main" id="{34D951FA-D52B-4786-A362-392FC2354DC5}"/>
                </a:ext>
              </a:extLst>
            </p:cNvPr>
            <p:cNvSpPr txBox="1"/>
            <p:nvPr/>
          </p:nvSpPr>
          <p:spPr>
            <a:xfrm>
              <a:off x="4672783" y="5880413"/>
              <a:ext cx="1203564" cy="8771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NZ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Between resolution levels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4110FC1-D1D7-47D1-B7EF-7E604BED7828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flipH="1" flipV="1">
              <a:off x="5273098" y="5545696"/>
              <a:ext cx="1467" cy="334717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969D97F-09D2-4FAA-8785-2653C5DB84EF}"/>
              </a:ext>
            </a:extLst>
          </p:cNvPr>
          <p:cNvGrpSpPr/>
          <p:nvPr/>
        </p:nvGrpSpPr>
        <p:grpSpPr>
          <a:xfrm>
            <a:off x="7035420" y="5452347"/>
            <a:ext cx="1452707" cy="1216567"/>
            <a:chOff x="6036744" y="5541009"/>
            <a:chExt cx="1452707" cy="1216567"/>
          </a:xfrm>
        </p:grpSpPr>
        <p:sp>
          <p:nvSpPr>
            <p:cNvPr id="50" name="TextBox 618">
              <a:extLst>
                <a:ext uri="{FF2B5EF4-FFF2-40B4-BE49-F238E27FC236}">
                  <a16:creationId xmlns:a16="http://schemas.microsoft.com/office/drawing/2014/main" id="{DC48160C-A7FD-48CC-BBB5-E256D65FD783}"/>
                </a:ext>
              </a:extLst>
            </p:cNvPr>
            <p:cNvSpPr txBox="1"/>
            <p:nvPr/>
          </p:nvSpPr>
          <p:spPr>
            <a:xfrm>
              <a:off x="6036744" y="5880413"/>
              <a:ext cx="1452707" cy="8771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NZ" sz="1700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Between flood events’ return periods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508E465-17A3-4A84-929F-07DE7765AEA0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V="1">
              <a:off x="6763098" y="5541009"/>
              <a:ext cx="0" cy="339404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616">
            <a:extLst>
              <a:ext uri="{FF2B5EF4-FFF2-40B4-BE49-F238E27FC236}">
                <a16:creationId xmlns:a16="http://schemas.microsoft.com/office/drawing/2014/main" id="{7A563C6F-E36E-433E-BA9E-2B15E776D1F1}"/>
              </a:ext>
            </a:extLst>
          </p:cNvPr>
          <p:cNvSpPr txBox="1"/>
          <p:nvPr/>
        </p:nvSpPr>
        <p:spPr>
          <a:xfrm>
            <a:off x="3403157" y="3107435"/>
            <a:ext cx="1152370" cy="3539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GeoFabrics</a:t>
            </a:r>
            <a:endParaRPr lang="en-NZ" sz="1700" dirty="0"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TextBox 616">
            <a:extLst>
              <a:ext uri="{FF2B5EF4-FFF2-40B4-BE49-F238E27FC236}">
                <a16:creationId xmlns:a16="http://schemas.microsoft.com/office/drawing/2014/main" id="{58ECFED0-7E6A-4FF8-A48A-A1ACDA567871}"/>
              </a:ext>
            </a:extLst>
          </p:cNvPr>
          <p:cNvSpPr txBox="1"/>
          <p:nvPr/>
        </p:nvSpPr>
        <p:spPr>
          <a:xfrm>
            <a:off x="3403157" y="3703937"/>
            <a:ext cx="1152370" cy="6155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Roughness</a:t>
            </a:r>
          </a:p>
          <a:p>
            <a:pPr algn="ctr"/>
            <a:r>
              <a: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length</a:t>
            </a:r>
          </a:p>
        </p:txBody>
      </p:sp>
      <p:sp>
        <p:nvSpPr>
          <p:cNvPr id="54" name="TextBox 616">
            <a:extLst>
              <a:ext uri="{FF2B5EF4-FFF2-40B4-BE49-F238E27FC236}">
                <a16:creationId xmlns:a16="http://schemas.microsoft.com/office/drawing/2014/main" id="{D4275816-A753-4053-B5D0-F4BC2DB6EFE4}"/>
              </a:ext>
            </a:extLst>
          </p:cNvPr>
          <p:cNvSpPr txBox="1"/>
          <p:nvPr/>
        </p:nvSpPr>
        <p:spPr>
          <a:xfrm>
            <a:off x="6007421" y="3834742"/>
            <a:ext cx="1317767" cy="3539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7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Manning’s 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0FF578-F4FE-4CBA-8A05-06B1293D2FD2}"/>
              </a:ext>
            </a:extLst>
          </p:cNvPr>
          <p:cNvCxnSpPr>
            <a:cxnSpLocks/>
            <a:stCxn id="46" idx="2"/>
            <a:endCxn id="53" idx="0"/>
          </p:cNvCxnSpPr>
          <p:nvPr/>
        </p:nvCxnSpPr>
        <p:spPr>
          <a:xfrm>
            <a:off x="3979342" y="3461378"/>
            <a:ext cx="0" cy="24255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C93B82-7A9A-42C4-9F25-8AEA556C1A61}"/>
              </a:ext>
            </a:extLst>
          </p:cNvPr>
          <p:cNvCxnSpPr>
            <a:stCxn id="53" idx="3"/>
            <a:endCxn id="54" idx="1"/>
          </p:cNvCxnSpPr>
          <p:nvPr/>
        </p:nvCxnSpPr>
        <p:spPr>
          <a:xfrm>
            <a:off x="4555527" y="4011714"/>
            <a:ext cx="145189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4EC58D-C71C-47AD-B564-98647464CE0F}"/>
              </a:ext>
            </a:extLst>
          </p:cNvPr>
          <p:cNvCxnSpPr>
            <a:cxnSpLocks/>
            <a:stCxn id="54" idx="0"/>
            <a:endCxn id="8" idx="2"/>
          </p:cNvCxnSpPr>
          <p:nvPr/>
        </p:nvCxnSpPr>
        <p:spPr>
          <a:xfrm flipV="1">
            <a:off x="6666305" y="3581502"/>
            <a:ext cx="1" cy="25324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20000C-A8EF-49E5-9CA2-79196ACEF88F}"/>
              </a:ext>
            </a:extLst>
          </p:cNvPr>
          <p:cNvCxnSpPr>
            <a:stCxn id="46" idx="3"/>
            <a:endCxn id="7" idx="1"/>
          </p:cNvCxnSpPr>
          <p:nvPr/>
        </p:nvCxnSpPr>
        <p:spPr>
          <a:xfrm>
            <a:off x="4555527" y="3284407"/>
            <a:ext cx="285484" cy="21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94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4939</TotalTime>
  <Words>334</Words>
  <Application>Microsoft Office PowerPoint</Application>
  <PresentationFormat>Widescreen</PresentationFormat>
  <Paragraphs>158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(Body)</vt:lpstr>
      <vt:lpstr>Calibri Light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Nguyen</dc:creator>
  <cp:lastModifiedBy>Martin Nguyen</cp:lastModifiedBy>
  <cp:revision>32</cp:revision>
  <dcterms:created xsi:type="dcterms:W3CDTF">2023-05-02T00:22:13Z</dcterms:created>
  <dcterms:modified xsi:type="dcterms:W3CDTF">2024-04-11T03:38:41Z</dcterms:modified>
</cp:coreProperties>
</file>