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6907" y="3096386"/>
            <a:ext cx="7766936" cy="1646302"/>
          </a:xfrm>
        </p:spPr>
        <p:txBody>
          <a:bodyPr/>
          <a:lstStyle/>
          <a:p>
            <a:r>
              <a:rPr lang="es-ES" sz="9600" dirty="0" err="1" smtClean="0"/>
              <a:t>Git</a:t>
            </a:r>
            <a:r>
              <a:rPr lang="es-ES" sz="9600" dirty="0" smtClean="0"/>
              <a:t> y </a:t>
            </a:r>
            <a:r>
              <a:rPr lang="es-ES" sz="9600" dirty="0" err="1" smtClean="0"/>
              <a:t>GitHub</a:t>
            </a:r>
            <a:endParaRPr lang="es-ES" sz="9600" dirty="0"/>
          </a:p>
        </p:txBody>
      </p:sp>
      <p:pic>
        <p:nvPicPr>
          <p:cNvPr id="1028" name="Picture 4" descr="https://github.global.ssl.fastly.net/images/modules/logos_page/Octoc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558" y="523874"/>
            <a:ext cx="7620000" cy="633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3979572" y="4494724"/>
            <a:ext cx="4166671" cy="10829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3600" dirty="0" smtClean="0"/>
              <a:t>Hecho por:</a:t>
            </a:r>
          </a:p>
          <a:p>
            <a:pPr algn="ctr"/>
            <a:r>
              <a:rPr lang="es-ES" sz="3600" dirty="0" smtClean="0"/>
              <a:t> Martin Saldaña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8687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01427" y="0"/>
            <a:ext cx="7766936" cy="1646302"/>
          </a:xfrm>
        </p:spPr>
        <p:txBody>
          <a:bodyPr/>
          <a:lstStyle/>
          <a:p>
            <a:pPr algn="ctr"/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1840" y="1646302"/>
            <a:ext cx="9535160" cy="4440849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ES" sz="2400" dirty="0" smtClean="0"/>
              <a:t>Concepto de </a:t>
            </a:r>
            <a:r>
              <a:rPr lang="es-ES" sz="2400" dirty="0" err="1" smtClean="0"/>
              <a:t>Git</a:t>
            </a:r>
            <a:r>
              <a:rPr lang="es-ES" sz="2400" dirty="0" smtClean="0"/>
              <a:t>                                 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s-ES" sz="2400" dirty="0" smtClean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ES" sz="2400" dirty="0" smtClean="0"/>
              <a:t>Concepto de </a:t>
            </a:r>
            <a:r>
              <a:rPr lang="es-ES" sz="2400" dirty="0" err="1" smtClean="0"/>
              <a:t>GitHub</a:t>
            </a:r>
            <a:endParaRPr lang="es-ES" sz="2400" dirty="0" smtClean="0"/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s-ES" sz="2400" dirty="0" smtClean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ES" sz="2400" dirty="0" smtClean="0"/>
              <a:t>Funcionalidad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s-ES" sz="2400" dirty="0" smtClean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ES" sz="2400" dirty="0" smtClean="0"/>
              <a:t>Ventajas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s-ES" sz="2400" dirty="0" smtClean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ES" sz="2400" dirty="0" smtClean="0"/>
              <a:t> Forma de usarse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s-ES" sz="2400" dirty="0" smtClean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ES" sz="2400" dirty="0" smtClean="0"/>
              <a:t>Ramas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s-ES" dirty="0" smtClean="0"/>
          </a:p>
          <a:p>
            <a:pPr algn="l"/>
            <a:endParaRPr lang="es-ES" dirty="0"/>
          </a:p>
        </p:txBody>
      </p:sp>
      <p:sp>
        <p:nvSpPr>
          <p:cNvPr id="4" name="Estrella de 5 puntas 3">
            <a:hlinkClick r:id="rId2" action="ppaction://hlinksldjump" highlightClick="1"/>
          </p:cNvPr>
          <p:cNvSpPr/>
          <p:nvPr/>
        </p:nvSpPr>
        <p:spPr>
          <a:xfrm>
            <a:off x="751840" y="1580811"/>
            <a:ext cx="437882" cy="36060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strella de 4 puntas 4">
            <a:hlinkClick r:id="rId3" action="ppaction://hlinksldjump"/>
          </p:cNvPr>
          <p:cNvSpPr/>
          <p:nvPr/>
        </p:nvSpPr>
        <p:spPr>
          <a:xfrm>
            <a:off x="690663" y="2395471"/>
            <a:ext cx="450761" cy="3863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strella de 5 puntas 5">
            <a:hlinkClick r:id="rId4" action="ppaction://hlinksldjump"/>
          </p:cNvPr>
          <p:cNvSpPr/>
          <p:nvPr/>
        </p:nvSpPr>
        <p:spPr>
          <a:xfrm>
            <a:off x="716421" y="3174137"/>
            <a:ext cx="425003" cy="38928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strella de 4 puntas 6">
            <a:hlinkClick r:id="rId5" action="ppaction://hlinksldjump"/>
          </p:cNvPr>
          <p:cNvSpPr/>
          <p:nvPr/>
        </p:nvSpPr>
        <p:spPr>
          <a:xfrm>
            <a:off x="645586" y="3968604"/>
            <a:ext cx="540913" cy="43788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strella de 5 puntas 7">
            <a:hlinkClick r:id="rId6" action="ppaction://hlinksldjump"/>
          </p:cNvPr>
          <p:cNvSpPr/>
          <p:nvPr/>
        </p:nvSpPr>
        <p:spPr>
          <a:xfrm>
            <a:off x="655246" y="4750192"/>
            <a:ext cx="547351" cy="43788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strella de 4 puntas 8">
            <a:hlinkClick r:id="rId7" action="ppaction://hlinksldjump"/>
          </p:cNvPr>
          <p:cNvSpPr/>
          <p:nvPr/>
        </p:nvSpPr>
        <p:spPr>
          <a:xfrm>
            <a:off x="671344" y="5524909"/>
            <a:ext cx="487226" cy="489397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571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 de </a:t>
            </a:r>
            <a:r>
              <a:rPr lang="es-ES" dirty="0" err="1" smtClean="0"/>
              <a:t>Git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s-ES" dirty="0" err="1" smtClean="0"/>
              <a:t>Git</a:t>
            </a:r>
            <a:r>
              <a:rPr lang="es-ES" dirty="0" smtClean="0"/>
              <a:t> es un sistema distribuido de control de código fuente o SCM (en inglés </a:t>
            </a:r>
            <a:r>
              <a:rPr lang="es-ES" dirty="0" err="1" smtClean="0"/>
              <a:t>Source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 Management). Un SCM es una herramienta que nos resuelve una </a:t>
            </a:r>
            <a:r>
              <a:rPr lang="es-ES" dirty="0" err="1" smtClean="0"/>
              <a:t>seri</a:t>
            </a:r>
            <a:r>
              <a:rPr lang="es-ES" dirty="0" smtClean="0"/>
              <a:t> de problemas a todos aquellos que tenemos que trabajar código fuente. </a:t>
            </a:r>
          </a:p>
          <a:p>
            <a:endParaRPr lang="es-ES" dirty="0"/>
          </a:p>
          <a:p>
            <a:r>
              <a:rPr lang="es-ES" dirty="0" err="1" smtClean="0"/>
              <a:t>Ejem</a:t>
            </a:r>
            <a:r>
              <a:rPr lang="es-ES" dirty="0" smtClean="0"/>
              <a:t> de </a:t>
            </a:r>
            <a:r>
              <a:rPr lang="es-ES" dirty="0" err="1" smtClean="0"/>
              <a:t>Codigo</a:t>
            </a:r>
            <a:r>
              <a:rPr lang="es-ES" dirty="0" smtClean="0"/>
              <a:t> fuente: </a:t>
            </a:r>
          </a:p>
          <a:p>
            <a:pPr>
              <a:buFont typeface="+mj-lt"/>
              <a:buAutoNum type="alphaUcPeriod"/>
            </a:pPr>
            <a:r>
              <a:rPr lang="es-ES" dirty="0"/>
              <a:t> </a:t>
            </a:r>
            <a:r>
              <a:rPr lang="es-ES" dirty="0" smtClean="0"/>
              <a:t>Ficheros HTML/CSS/</a:t>
            </a:r>
            <a:r>
              <a:rPr lang="es-ES" dirty="0" err="1" smtClean="0"/>
              <a:t>Javascript</a:t>
            </a:r>
            <a:r>
              <a:rPr lang="es-ES" dirty="0" smtClean="0"/>
              <a:t> </a:t>
            </a:r>
          </a:p>
          <a:p>
            <a:pPr>
              <a:buFont typeface="+mj-lt"/>
              <a:buAutoNum type="alphaUcPeriod"/>
            </a:pPr>
            <a:r>
              <a:rPr lang="es-ES" dirty="0" smtClean="0"/>
              <a:t>Ficheros PHP </a:t>
            </a:r>
          </a:p>
          <a:p>
            <a:pPr>
              <a:buFont typeface="+mj-lt"/>
              <a:buAutoNum type="alphaUcPeriod"/>
            </a:pPr>
            <a:r>
              <a:rPr lang="es-ES" dirty="0" smtClean="0"/>
              <a:t>Ficheros de configuración etc. 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Botón de acción: Inicio 3">
            <a:hlinkClick r:id="rId2" action="ppaction://hlinksldjump" highlightClick="1"/>
          </p:cNvPr>
          <p:cNvSpPr/>
          <p:nvPr/>
        </p:nvSpPr>
        <p:spPr>
          <a:xfrm>
            <a:off x="677334" y="6143223"/>
            <a:ext cx="605307" cy="54091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912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 de </a:t>
            </a:r>
            <a:r>
              <a:rPr lang="es-ES" dirty="0" err="1" smtClean="0"/>
              <a:t>GitHub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GitHub</a:t>
            </a:r>
            <a:r>
              <a:rPr lang="es-ES" dirty="0" smtClean="0"/>
              <a:t> es una forja para alojar proyectos utilizando el sistema de control de versiones </a:t>
            </a:r>
            <a:r>
              <a:rPr lang="es-ES" dirty="0" err="1" smtClean="0"/>
              <a:t>Git</a:t>
            </a:r>
            <a:r>
              <a:rPr lang="es-ES" dirty="0" smtClean="0"/>
              <a:t>. Utiliza el </a:t>
            </a:r>
            <a:r>
              <a:rPr lang="es-ES" dirty="0" err="1" smtClean="0"/>
              <a:t>framework</a:t>
            </a:r>
            <a:r>
              <a:rPr lang="es-ES" dirty="0" smtClean="0"/>
              <a:t> Ruby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Railspor</a:t>
            </a:r>
            <a:r>
              <a:rPr lang="es-ES" dirty="0" smtClean="0"/>
              <a:t>. </a:t>
            </a:r>
          </a:p>
          <a:p>
            <a:r>
              <a:rPr lang="es-ES" dirty="0" smtClean="0"/>
              <a:t>El código se almacena de forma pública, aunque también se puede hacer de forma privada, creando una cuenta de pago.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Botón de acción: Inicio 3">
            <a:hlinkClick r:id="rId2" action="ppaction://hlinksldjump" highlightClick="1"/>
          </p:cNvPr>
          <p:cNvSpPr/>
          <p:nvPr/>
        </p:nvSpPr>
        <p:spPr>
          <a:xfrm>
            <a:off x="677334" y="5743977"/>
            <a:ext cx="559038" cy="60530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828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Forma de Trabajo</a:t>
            </a:r>
            <a:endParaRPr lang="es-ES" dirty="0"/>
          </a:p>
        </p:txBody>
      </p:sp>
      <p:pic>
        <p:nvPicPr>
          <p:cNvPr id="2050" name="Picture 2" descr="http://www.koch.ro/blog/uploads/free_software/git_distribut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31" y="1270000"/>
            <a:ext cx="7144074" cy="523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otón de acción: Inicio 3">
            <a:hlinkClick r:id="rId3" action="ppaction://hlinksldjump" highlightClick="1"/>
          </p:cNvPr>
          <p:cNvSpPr/>
          <p:nvPr/>
        </p:nvSpPr>
        <p:spPr>
          <a:xfrm>
            <a:off x="782988" y="6231264"/>
            <a:ext cx="514989" cy="54735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185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Ventajas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s-ES" dirty="0" smtClean="0"/>
              <a:t>No es necesario contar con un servidor especializado. 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Restricción de usuarios. 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Posee un visor de código excelente. 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Facilita el trabajo a larga distancia. 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Posee un sistema de seguimiento de problemas (uso de tickets). 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Posee un visor de ramas (comparar los progresos realizados en  las distintas ramas del repositorio). </a:t>
            </a:r>
          </a:p>
          <a:p>
            <a:pPr marL="0" indent="0">
              <a:buNone/>
            </a:pPr>
            <a:r>
              <a:rPr lang="es-ES" dirty="0" smtClean="0"/>
              <a:t> </a:t>
            </a:r>
          </a:p>
          <a:p>
            <a:pPr>
              <a:buFont typeface="+mj-lt"/>
              <a:buAutoNum type="arabicPeriod"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>
              <a:buFont typeface="+mj-lt"/>
              <a:buAutoNum type="arabicPeriod"/>
            </a:pPr>
            <a:endParaRPr lang="es-ES" dirty="0"/>
          </a:p>
        </p:txBody>
      </p:sp>
      <p:sp>
        <p:nvSpPr>
          <p:cNvPr id="4" name="Botón de acción: Inicio 3">
            <a:hlinkClick r:id="rId2" action="ppaction://hlinksldjump" highlightClick="1"/>
          </p:cNvPr>
          <p:cNvSpPr/>
          <p:nvPr/>
        </p:nvSpPr>
        <p:spPr>
          <a:xfrm>
            <a:off x="677334" y="5745733"/>
            <a:ext cx="605307" cy="59125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463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Guía </a:t>
            </a:r>
            <a:r>
              <a:rPr lang="es-ES" dirty="0" err="1" smtClean="0"/>
              <a:t>Rapida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97649"/>
            <a:ext cx="8596668" cy="4354511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s-ES" dirty="0" smtClean="0"/>
              <a:t>Crear un repositorio nuevo: Crea un directorio nuevo, ábrelo y ejecuta      “</a:t>
            </a:r>
            <a:r>
              <a:rPr lang="es-ES" b="1" dirty="0" err="1" smtClean="0"/>
              <a:t>git</a:t>
            </a:r>
            <a:r>
              <a:rPr lang="es-ES" b="1" dirty="0" smtClean="0"/>
              <a:t> </a:t>
            </a:r>
            <a:r>
              <a:rPr lang="es-ES" b="1" dirty="0" err="1" smtClean="0"/>
              <a:t>init</a:t>
            </a:r>
            <a:r>
              <a:rPr lang="es-ES" b="1" dirty="0" smtClean="0"/>
              <a:t>” 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Haz un </a:t>
            </a:r>
            <a:r>
              <a:rPr lang="es-ES" dirty="0" err="1" smtClean="0"/>
              <a:t>checkout</a:t>
            </a:r>
            <a:r>
              <a:rPr lang="es-ES" dirty="0" smtClean="0"/>
              <a:t> a tu repositorio: Crea una copia local del repositorio ejecutando “</a:t>
            </a:r>
            <a:r>
              <a:rPr lang="es-ES" dirty="0" err="1" smtClean="0"/>
              <a:t>git</a:t>
            </a:r>
            <a:r>
              <a:rPr lang="es-ES" dirty="0" smtClean="0"/>
              <a:t> clone /</a:t>
            </a:r>
            <a:r>
              <a:rPr lang="es-ES" dirty="0" err="1" smtClean="0"/>
              <a:t>path</a:t>
            </a:r>
            <a:r>
              <a:rPr lang="es-ES" dirty="0" smtClean="0"/>
              <a:t>/to/</a:t>
            </a:r>
            <a:r>
              <a:rPr lang="es-ES" dirty="0" err="1" smtClean="0"/>
              <a:t>repository</a:t>
            </a:r>
            <a:r>
              <a:rPr lang="es-ES" dirty="0" smtClean="0"/>
              <a:t>” 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Ahora tu repositorio local esta compuesto por 3 arboles administrados por </a:t>
            </a:r>
            <a:r>
              <a:rPr lang="es-ES" dirty="0" err="1" smtClean="0"/>
              <a:t>git</a:t>
            </a:r>
            <a:r>
              <a:rPr lang="es-ES" dirty="0" smtClean="0"/>
              <a:t>. El primero es tu </a:t>
            </a:r>
            <a:r>
              <a:rPr lang="es-ES" b="1" dirty="0" smtClean="0"/>
              <a:t>“Directorio de trabajo” </a:t>
            </a:r>
            <a:r>
              <a:rPr lang="es-ES" dirty="0" smtClean="0"/>
              <a:t>que contiene los archivos, el segundo es el </a:t>
            </a:r>
            <a:r>
              <a:rPr lang="es-ES" b="1" dirty="0" smtClean="0"/>
              <a:t>“</a:t>
            </a:r>
            <a:r>
              <a:rPr lang="es-ES" b="1" dirty="0" err="1" smtClean="0"/>
              <a:t>Index</a:t>
            </a:r>
            <a:r>
              <a:rPr lang="es-ES" b="1" dirty="0" smtClean="0"/>
              <a:t>” </a:t>
            </a:r>
            <a:r>
              <a:rPr lang="es-ES" dirty="0" smtClean="0"/>
              <a:t>que </a:t>
            </a:r>
            <a:r>
              <a:rPr lang="es-ES" dirty="0" err="1" smtClean="0"/>
              <a:t>actua</a:t>
            </a:r>
            <a:r>
              <a:rPr lang="es-ES" dirty="0" smtClean="0"/>
              <a:t> como una zona intermedia, y el ultimo es el </a:t>
            </a:r>
            <a:r>
              <a:rPr lang="es-ES" b="1" dirty="0" smtClean="0"/>
              <a:t>“Head”</a:t>
            </a:r>
            <a:r>
              <a:rPr lang="es-ES" dirty="0" smtClean="0"/>
              <a:t> que apunta al ultimo </a:t>
            </a:r>
            <a:r>
              <a:rPr lang="es-ES" dirty="0" err="1" smtClean="0"/>
              <a:t>commit</a:t>
            </a:r>
            <a:r>
              <a:rPr lang="es-ES" dirty="0" smtClean="0"/>
              <a:t> realizado. </a:t>
            </a:r>
          </a:p>
          <a:p>
            <a:pPr>
              <a:buFont typeface="+mj-lt"/>
              <a:buAutoNum type="arabicPeriod"/>
            </a:pPr>
            <a:r>
              <a:rPr lang="es-ES" dirty="0" err="1" smtClean="0"/>
              <a:t>Add</a:t>
            </a:r>
            <a:r>
              <a:rPr lang="es-ES" dirty="0" smtClean="0"/>
              <a:t> &amp; </a:t>
            </a:r>
            <a:r>
              <a:rPr lang="es-ES" dirty="0" err="1" smtClean="0"/>
              <a:t>Commit</a:t>
            </a:r>
            <a:r>
              <a:rPr lang="es-ES" dirty="0" smtClean="0"/>
              <a:t>: Puedes registrar cambios y añadirlos al </a:t>
            </a:r>
            <a:r>
              <a:rPr lang="es-ES" dirty="0" err="1" smtClean="0"/>
              <a:t>Index</a:t>
            </a:r>
            <a:r>
              <a:rPr lang="es-ES" dirty="0" smtClean="0"/>
              <a:t> usando </a:t>
            </a:r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err="1" smtClean="0"/>
              <a:t>add</a:t>
            </a:r>
            <a:r>
              <a:rPr lang="es-ES" dirty="0" smtClean="0"/>
              <a:t> &lt;</a:t>
            </a:r>
            <a:r>
              <a:rPr lang="es-ES" dirty="0" err="1" smtClean="0"/>
              <a:t>filename</a:t>
            </a:r>
            <a:r>
              <a:rPr lang="es-ES" dirty="0" smtClean="0"/>
              <a:t>&gt;. Este es el primer paso en el flujo de trabajo básico. Para hacer </a:t>
            </a:r>
            <a:r>
              <a:rPr lang="es-ES" dirty="0" err="1" smtClean="0"/>
              <a:t>commit</a:t>
            </a:r>
            <a:r>
              <a:rPr lang="es-ES" dirty="0" smtClean="0"/>
              <a:t> a estos cambios usa “</a:t>
            </a:r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err="1" smtClean="0"/>
              <a:t>commit</a:t>
            </a:r>
            <a:r>
              <a:rPr lang="es-ES" dirty="0" smtClean="0"/>
              <a:t> –m “</a:t>
            </a:r>
            <a:r>
              <a:rPr lang="es-ES" dirty="0" err="1" smtClean="0"/>
              <a:t>Commit</a:t>
            </a:r>
            <a:r>
              <a:rPr lang="es-ES" dirty="0" smtClean="0"/>
              <a:t> </a:t>
            </a:r>
            <a:r>
              <a:rPr lang="es-ES" dirty="0" err="1" smtClean="0"/>
              <a:t>message</a:t>
            </a:r>
            <a:r>
              <a:rPr lang="es-ES" dirty="0" smtClean="0"/>
              <a:t>” ahora el archivo esta </a:t>
            </a:r>
            <a:r>
              <a:rPr lang="es-ES" dirty="0" err="1" smtClean="0"/>
              <a:t>incliuido</a:t>
            </a:r>
            <a:r>
              <a:rPr lang="es-ES" dirty="0" smtClean="0"/>
              <a:t> en el HEAD pero aun no esta en el repositorio remoto. </a:t>
            </a:r>
          </a:p>
          <a:p>
            <a:pPr>
              <a:buFont typeface="+mj-lt"/>
              <a:buAutoNum type="arabicPeriod"/>
            </a:pPr>
            <a:r>
              <a:rPr lang="es-ES" dirty="0" err="1" smtClean="0"/>
              <a:t>Envio</a:t>
            </a:r>
            <a:r>
              <a:rPr lang="es-ES" dirty="0" smtClean="0"/>
              <a:t> de Cambios: Tus cambios están ahora en el HEAD de tu copia local. Para enviar estos cambios a tu repositorio remoto ejecuta “</a:t>
            </a:r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err="1" smtClean="0"/>
              <a:t>push</a:t>
            </a:r>
            <a:r>
              <a:rPr lang="es-ES" dirty="0" smtClean="0"/>
              <a:t> </a:t>
            </a:r>
            <a:r>
              <a:rPr lang="es-ES" dirty="0" err="1" smtClean="0"/>
              <a:t>origin</a:t>
            </a:r>
            <a:r>
              <a:rPr lang="es-ES" dirty="0" smtClean="0"/>
              <a:t> master” </a:t>
            </a:r>
          </a:p>
        </p:txBody>
      </p:sp>
      <p:sp>
        <p:nvSpPr>
          <p:cNvPr id="4" name="Botón de acción: Inicio 3">
            <a:hlinkClick r:id="rId2" action="ppaction://hlinksldjump" highlightClick="1"/>
          </p:cNvPr>
          <p:cNvSpPr/>
          <p:nvPr/>
        </p:nvSpPr>
        <p:spPr>
          <a:xfrm>
            <a:off x="772733" y="6053070"/>
            <a:ext cx="566670" cy="55379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024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 de Ramas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Las ramas son utilizadas para desarrollar funcionalidades aisladas unas de otras. La rama master es la rama “por defecto” cundo creas un repositorio. Crea nuevas ramas durante el desarrollo y fusionaras a la rama principal cuando termines. </a:t>
            </a:r>
          </a:p>
          <a:p>
            <a:r>
              <a:rPr lang="es-ES" dirty="0" smtClean="0"/>
              <a:t>Crea una nueva rama llamada “</a:t>
            </a:r>
            <a:r>
              <a:rPr lang="es-ES" dirty="0" err="1" smtClean="0"/>
              <a:t>feature_x</a:t>
            </a:r>
            <a:r>
              <a:rPr lang="es-ES" dirty="0" smtClean="0"/>
              <a:t>” y cámbiate a ella usando            “</a:t>
            </a:r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err="1" smtClean="0"/>
              <a:t>checkout</a:t>
            </a:r>
            <a:r>
              <a:rPr lang="es-ES" dirty="0" smtClean="0"/>
              <a:t> –b </a:t>
            </a:r>
            <a:r>
              <a:rPr lang="es-ES" dirty="0" err="1" smtClean="0"/>
              <a:t>feature_x</a:t>
            </a:r>
            <a:r>
              <a:rPr lang="es-ES" dirty="0" smtClean="0"/>
              <a:t>” </a:t>
            </a:r>
          </a:p>
          <a:p>
            <a:r>
              <a:rPr lang="es-ES" dirty="0" smtClean="0"/>
              <a:t>Vuelve a la rama principal  “</a:t>
            </a:r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err="1" smtClean="0"/>
              <a:t>checkout</a:t>
            </a:r>
            <a:r>
              <a:rPr lang="es-ES" dirty="0" smtClean="0"/>
              <a:t> master” </a:t>
            </a:r>
          </a:p>
          <a:p>
            <a:endParaRPr lang="es-ES" dirty="0"/>
          </a:p>
        </p:txBody>
      </p:sp>
      <p:pic>
        <p:nvPicPr>
          <p:cNvPr id="3076" name="Picture 4" descr="http://rogerdudler.github.io/git-guide/img/branch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15" y="4423611"/>
            <a:ext cx="6428105" cy="228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otón de acción: Inicio 3">
            <a:hlinkClick r:id="rId3" action="ppaction://hlinksldjump" highlightClick="1"/>
          </p:cNvPr>
          <p:cNvSpPr/>
          <p:nvPr/>
        </p:nvSpPr>
        <p:spPr>
          <a:xfrm>
            <a:off x="677334" y="6123171"/>
            <a:ext cx="540913" cy="585989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284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</TotalTime>
  <Words>455</Words>
  <Application>Microsoft Office PowerPoint</Application>
  <PresentationFormat>Panorámica</PresentationFormat>
  <Paragraphs>46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Faceta</vt:lpstr>
      <vt:lpstr>Git y GitHub</vt:lpstr>
      <vt:lpstr>Índice</vt:lpstr>
      <vt:lpstr>Concepto de Git</vt:lpstr>
      <vt:lpstr>Concepto de GitHub</vt:lpstr>
      <vt:lpstr>Forma de Trabajo</vt:lpstr>
      <vt:lpstr>Ventajas</vt:lpstr>
      <vt:lpstr>Guía Rapida </vt:lpstr>
      <vt:lpstr>Concepto de Ramas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y GitHub</dc:title>
  <dc:creator>Martin Saldaña</dc:creator>
  <cp:lastModifiedBy>Martin Saldaña</cp:lastModifiedBy>
  <cp:revision>7</cp:revision>
  <dcterms:created xsi:type="dcterms:W3CDTF">2014-01-21T06:00:41Z</dcterms:created>
  <dcterms:modified xsi:type="dcterms:W3CDTF">2014-01-21T07:13:44Z</dcterms:modified>
</cp:coreProperties>
</file>