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Fira Sans Condensed Light"/>
      <p:regular r:id="rId21"/>
      <p:bold r:id="rId22"/>
      <p:italic r:id="rId23"/>
      <p:boldItalic r:id="rId24"/>
    </p:embeddedFont>
    <p:embeddedFont>
      <p:font typeface="Fira Sans Condensed"/>
      <p:regular r:id="rId25"/>
      <p:bold r:id="rId26"/>
      <p:italic r:id="rId27"/>
      <p:boldItalic r:id="rId28"/>
    </p:embeddedFont>
    <p:embeddedFont>
      <p:font typeface="Rajdhani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14273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FiraSansCondensedLight-bold.fntdata"/><Relationship Id="rId21" Type="http://schemas.openxmlformats.org/officeDocument/2006/relationships/font" Target="fonts/FiraSansCondensedLight-regular.fntdata"/><Relationship Id="rId24" Type="http://schemas.openxmlformats.org/officeDocument/2006/relationships/font" Target="fonts/FiraSansCondensedLight-boldItalic.fntdata"/><Relationship Id="rId23" Type="http://schemas.openxmlformats.org/officeDocument/2006/relationships/font" Target="fonts/FiraSansCondensed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Condensed-bold.fntdata"/><Relationship Id="rId25" Type="http://schemas.openxmlformats.org/officeDocument/2006/relationships/font" Target="fonts/FiraSansCondensed-regular.fntdata"/><Relationship Id="rId28" Type="http://schemas.openxmlformats.org/officeDocument/2006/relationships/font" Target="fonts/FiraSansCondensed-boldItalic.fntdata"/><Relationship Id="rId27" Type="http://schemas.openxmlformats.org/officeDocument/2006/relationships/font" Target="fonts/FiraSansCondense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jdhani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ajdhani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04ae3859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04ae3859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04ae3859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04ae3859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0ce77de84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0ce77de84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ce77de84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ce77de84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df3a8ed18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fdf3a8ed18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df3a8ed18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df3a8ed18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df3a8ed1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df3a8ed1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04ae385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04ae385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04ae3859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04ae3859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df3a8ed18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df3a8ed18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4139149" y="928938"/>
            <a:ext cx="4291500" cy="29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39125" y="3848863"/>
            <a:ext cx="4291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indent="-3048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indent="-3048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indent="-3048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indent="-3048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indent="-3048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indent="-3048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indent="-3048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indent="-3048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idx="1" type="body"/>
          </p:nvPr>
        </p:nvSpPr>
        <p:spPr>
          <a:xfrm>
            <a:off x="1115100" y="1152475"/>
            <a:ext cx="6913800" cy="3456000"/>
          </a:xfrm>
          <a:prstGeom prst="rect">
            <a:avLst/>
          </a:prstGeom>
          <a:solidFill>
            <a:schemeClr val="dk1">
              <a:alpha val="56470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400"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9pPr>
          </a:lstStyle>
          <a:p/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/>
          <p:nvPr>
            <p:ph idx="1" type="subTitle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800">
                <a:latin typeface="Rajdhani"/>
                <a:ea typeface="Rajdhani"/>
                <a:cs typeface="Rajdhani"/>
                <a:sym typeface="Rajdhan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2" type="subTitle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3" type="subTitle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800">
                <a:latin typeface="Rajdhani"/>
                <a:ea typeface="Rajdhani"/>
                <a:cs typeface="Rajdhani"/>
                <a:sym typeface="Rajdhan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4" type="subTitle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/>
          <p:nvPr>
            <p:ph idx="1" type="subTitle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/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/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title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/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i="0" sz="2800" u="none" cap="none" strike="noStrik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i="0" sz="2800" u="none" cap="none" strike="noStrik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i="0" sz="2800" u="none" cap="none" strike="noStrik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i="0" sz="2800" u="none" cap="none" strike="noStrik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i="0" sz="2800" u="none" cap="none" strike="noStrik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i="0" sz="2800" u="none" cap="none" strike="noStrik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i="0" sz="2800" u="none" cap="none" strike="noStrik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i="0" sz="2800" u="none" cap="none" strike="noStrik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i="0" sz="2800" u="none" cap="none" strike="noStrik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b="0" i="0" sz="1200" u="none" cap="none" strike="noStrik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b="0" i="0" sz="1200" u="none" cap="none" strike="noStrik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b="0" i="0" sz="1200" u="none" cap="none" strike="noStrik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b="0" i="0" sz="1200" u="none" cap="none" strike="noStrik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b="0" i="0" sz="1200" u="none" cap="none" strike="noStrik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b="0" i="0" sz="1200" u="none" cap="none" strike="noStrik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b="0" i="0" sz="1200" u="none" cap="none" strike="noStrik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b="0" i="0" sz="1200" u="none" cap="none" strike="noStrik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b="0" i="0" sz="1200" u="none" cap="none" strike="noStrik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288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730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>
            <a:off x="3890450" y="1425150"/>
            <a:ext cx="6703200" cy="114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Proyecto: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“Optimizador de cobranza”</a:t>
            </a:r>
            <a:endParaRPr sz="3000"/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993025" y="3266621"/>
            <a:ext cx="4242600" cy="10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Integrantes:   - Víctor Silva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		  - </a:t>
            </a:r>
            <a:r>
              <a:rPr lang="es">
                <a:solidFill>
                  <a:srgbClr val="FFFFFF"/>
                </a:solidFill>
              </a:rPr>
              <a:t>Martín Soto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Sección</a:t>
            </a:r>
            <a:r>
              <a:rPr lang="es">
                <a:solidFill>
                  <a:srgbClr val="FFFFFF"/>
                </a:solidFill>
              </a:rPr>
              <a:t>: </a:t>
            </a:r>
            <a:r>
              <a:rPr lang="es">
                <a:solidFill>
                  <a:srgbClr val="FFFFFF"/>
                </a:solidFill>
              </a:rPr>
              <a:t>Capstone 002D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Docente: Carlos Correa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287600" y="1168025"/>
            <a:ext cx="3366900" cy="2643300"/>
            <a:chOff x="287600" y="1168025"/>
            <a:chExt cx="3366900" cy="2643300"/>
          </a:xfrm>
        </p:grpSpPr>
        <p:sp>
          <p:nvSpPr>
            <p:cNvPr id="56" name="Google Shape;56;p13"/>
            <p:cNvSpPr/>
            <p:nvPr/>
          </p:nvSpPr>
          <p:spPr>
            <a:xfrm>
              <a:off x="287600" y="1168025"/>
              <a:ext cx="3366900" cy="26433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1427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Condensed Light"/>
                <a:ea typeface="Fira Sans Condensed Light"/>
                <a:cs typeface="Fira Sans Condensed Light"/>
                <a:sym typeface="Fira Sans Condensed Light"/>
              </a:endParaRPr>
            </a:p>
          </p:txBody>
        </p:sp>
        <p:pic>
          <p:nvPicPr>
            <p:cNvPr id="57" name="Google Shape;5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7288" y="2106450"/>
              <a:ext cx="3187525" cy="622600"/>
            </a:xfrm>
            <a:prstGeom prst="rect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36458" l="0" r="0" t="37070"/>
          <a:stretch/>
        </p:blipFill>
        <p:spPr>
          <a:xfrm>
            <a:off x="4525600" y="170600"/>
            <a:ext cx="4570100" cy="7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Base de datos (Mongo DB)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025" y="1250925"/>
            <a:ext cx="7488191" cy="372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720000" y="22306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4294967295"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Avances del Proyecto</a:t>
            </a:r>
            <a:endParaRPr/>
          </a:p>
        </p:txBody>
      </p:sp>
      <p:pic>
        <p:nvPicPr>
          <p:cNvPr id="64" name="Google Shape;64;p14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00" y="1435575"/>
            <a:ext cx="4210899" cy="28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900" y="1435575"/>
            <a:ext cx="4307701" cy="289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HH</a:t>
            </a:r>
            <a:endParaRPr sz="26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4600"/>
            <a:ext cx="8839199" cy="330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r>
              <a:rPr lang="es"/>
              <a:t>justes al Proyecto APT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41975" y="1152525"/>
            <a:ext cx="40764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Los factores que han dificultado el desarrollo del plan de trabajo han sido los tiempos acotados que se tienen para realizar las actividades donde queda poco margen para corregir o mejorar los modelos durante el periodo establecido.</a:t>
            </a:r>
            <a:endParaRPr sz="12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s" sz="1200">
                <a:solidFill>
                  <a:schemeClr val="lt2"/>
                </a:solidFill>
              </a:rPr>
              <a:t>Problemas de tiempo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s" sz="1200">
                <a:solidFill>
                  <a:schemeClr val="lt2"/>
                </a:solidFill>
              </a:rPr>
              <a:t>Eliminación</a:t>
            </a:r>
            <a:r>
              <a:rPr lang="es" sz="1200">
                <a:solidFill>
                  <a:schemeClr val="lt2"/>
                </a:solidFill>
              </a:rPr>
              <a:t> de artefactos :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</a:pPr>
            <a:r>
              <a:rPr lang="es" sz="1050">
                <a:latin typeface="Roboto"/>
                <a:ea typeface="Roboto"/>
                <a:cs typeface="Roboto"/>
                <a:sym typeface="Roboto"/>
              </a:rPr>
              <a:t>Validación de los Modelos (ARTEFACTO)</a:t>
            </a:r>
            <a:endParaRPr sz="105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</a:pPr>
            <a:r>
              <a:rPr lang="es" sz="1050">
                <a:latin typeface="Roboto"/>
                <a:ea typeface="Roboto"/>
                <a:cs typeface="Roboto"/>
                <a:sym typeface="Roboto"/>
              </a:rPr>
              <a:t>Optimización de los Modelos (ARTEFACTO)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s" sz="1200">
                <a:solidFill>
                  <a:schemeClr val="lt2"/>
                </a:solidFill>
              </a:rPr>
              <a:t>Problemas con el nuevo integrante</a:t>
            </a:r>
            <a:r>
              <a:rPr lang="es">
                <a:solidFill>
                  <a:schemeClr val="lt2"/>
                </a:solidFill>
              </a:rPr>
              <a:t> 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500" y="1236363"/>
            <a:ext cx="4420825" cy="32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Metodología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1303800" y="1548500"/>
            <a:ext cx="7030500" cy="2541600"/>
          </a:xfrm>
          <a:prstGeom prst="rect">
            <a:avLst/>
          </a:prstGeom>
          <a:solidFill>
            <a:srgbClr val="0C343D">
              <a:alpha val="5647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Para el desarrollo del Proyecto APT "Optimizador de Cobranza," utilizaremos la metodología ágil Scrum, que es ampliamente reconocida por su flexibilidad y capacidad para adaptarse a cambios, lo que resulta ideal para proyectos de desarrollo de software y ciencia de datos.</a:t>
            </a:r>
            <a:endParaRPr sz="1000">
              <a:solidFill>
                <a:srgbClr val="FFFFFF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Plan de Trabajo:</a:t>
            </a:r>
            <a:endParaRPr sz="1000">
              <a:solidFill>
                <a:srgbClr val="FFFFFF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2921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naheim"/>
              <a:buChar char="●"/>
            </a:pPr>
            <a:r>
              <a:rPr lang="es" sz="1000">
                <a:solidFill>
                  <a:srgbClr val="FFFFFF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Planificación del Proyecto (Sprint 0)</a:t>
            </a:r>
            <a:endParaRPr sz="1000">
              <a:solidFill>
                <a:srgbClr val="FFFFFF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2921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naheim"/>
              <a:buChar char="●"/>
            </a:pPr>
            <a:r>
              <a:rPr lang="es" sz="1000">
                <a:solidFill>
                  <a:srgbClr val="FFFFFF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Desarrollo de funcionalidades principales (Sprint 1 )</a:t>
            </a:r>
            <a:endParaRPr sz="1000">
              <a:solidFill>
                <a:srgbClr val="FFFFFF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2921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naheim"/>
              <a:buChar char="●"/>
            </a:pPr>
            <a:r>
              <a:rPr lang="es" sz="1000">
                <a:solidFill>
                  <a:srgbClr val="FFFFFF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Desarrollo del modelo (Sprint 2) </a:t>
            </a:r>
            <a:endParaRPr sz="1000">
              <a:solidFill>
                <a:srgbClr val="FFFFFF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2921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naheim"/>
              <a:buChar char="●"/>
            </a:pPr>
            <a:r>
              <a:rPr lang="es" sz="1000">
                <a:solidFill>
                  <a:srgbClr val="FFFFFF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Testeo y pruebas de seguridad (Sprint 3 )</a:t>
            </a:r>
            <a:endParaRPr sz="1000">
              <a:solidFill>
                <a:srgbClr val="FFFFFF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2921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naheim"/>
              <a:buChar char="●"/>
            </a:pPr>
            <a:r>
              <a:rPr lang="es" sz="1000">
                <a:solidFill>
                  <a:srgbClr val="FFFFFF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Marcha Blanca</a:t>
            </a:r>
            <a:endParaRPr>
              <a:solidFill>
                <a:srgbClr val="FFFFFF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Evidencias</a:t>
            </a:r>
            <a:endParaRPr sz="260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28300" y="1748175"/>
            <a:ext cx="4076400" cy="19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</a:pPr>
            <a:r>
              <a:rPr lang="es"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Las evidencias que se muestran en base al avance del proyecto son:</a:t>
            </a:r>
            <a:endParaRPr sz="12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</a:pPr>
            <a:r>
              <a:rPr lang="es" sz="120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Página web.</a:t>
            </a:r>
            <a:endParaRPr sz="1200"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</a:pPr>
            <a:r>
              <a:rPr lang="es" sz="120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Github.</a:t>
            </a:r>
            <a:endParaRPr sz="1200"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</a:pPr>
            <a:r>
              <a:rPr lang="es" sz="120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Trello.</a:t>
            </a:r>
            <a:endParaRPr sz="1200"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</a:pPr>
            <a:r>
              <a:rPr lang="es" sz="120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Base de datos (Mongo DB).</a:t>
            </a:r>
            <a:endParaRPr sz="1200"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48163"/>
            <a:ext cx="4529875" cy="226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GitHub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2126388" y="1138225"/>
            <a:ext cx="52527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GitHub: https://github.com/Martin3125/alloxentric_vue</a:t>
            </a:r>
            <a:endParaRPr sz="12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000" y="1570450"/>
            <a:ext cx="6759476" cy="334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Trello 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25" y="1112200"/>
            <a:ext cx="8180334" cy="3726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1303800" y="598575"/>
            <a:ext cx="7030500" cy="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Base de datos (Mongo DB)</a:t>
            </a:r>
            <a:endParaRPr sz="2300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850" y="1308925"/>
            <a:ext cx="7185898" cy="336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I Tech Agency Infographics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