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Fira Sans Condensed Light"/>
      <p:regular r:id="rId20"/>
      <p:bold r:id="rId21"/>
      <p:italic r:id="rId22"/>
      <p:boldItalic r:id="rId23"/>
    </p:embeddedFont>
    <p:embeddedFont>
      <p:font typeface="Fira Sans Condensed"/>
      <p:regular r:id="rId24"/>
      <p:bold r:id="rId25"/>
      <p:italic r:id="rId26"/>
      <p:boldItalic r:id="rId27"/>
    </p:embeddedFont>
    <p:embeddedFont>
      <p:font typeface="Rajdhani"/>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14273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CondensedLight-regular.fntdata"/><Relationship Id="rId22" Type="http://schemas.openxmlformats.org/officeDocument/2006/relationships/font" Target="fonts/FiraSansCondensedLight-italic.fntdata"/><Relationship Id="rId21" Type="http://schemas.openxmlformats.org/officeDocument/2006/relationships/font" Target="fonts/FiraSansCondensedLight-bold.fntdata"/><Relationship Id="rId24" Type="http://schemas.openxmlformats.org/officeDocument/2006/relationships/font" Target="fonts/FiraSansCondensed-regular.fntdata"/><Relationship Id="rId23" Type="http://schemas.openxmlformats.org/officeDocument/2006/relationships/font" Target="fonts/FiraSansCondensed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Condensed-italic.fntdata"/><Relationship Id="rId25" Type="http://schemas.openxmlformats.org/officeDocument/2006/relationships/font" Target="fonts/FiraSansCondensed-bold.fntdata"/><Relationship Id="rId28" Type="http://schemas.openxmlformats.org/officeDocument/2006/relationships/font" Target="fonts/Rajdhani-regular.fntdata"/><Relationship Id="rId27" Type="http://schemas.openxmlformats.org/officeDocument/2006/relationships/font" Target="fonts/FiraSans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jdhani-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04ae385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04ae385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df3a8ed18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df3a8ed1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df3a8ed1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df3a8ed1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04ae385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04ae385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04ae385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04ae385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04ae385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04ae385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df3a8ed1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df3a8ed1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df3a8ed1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df3a8ed1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04ae385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04ae385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0" name="Google Shape;10;p2"/>
          <p:cNvSpPr txBox="1"/>
          <p:nvPr>
            <p:ph type="ctrTitle"/>
          </p:nvPr>
        </p:nvSpPr>
        <p:spPr>
          <a:xfrm>
            <a:off x="4139149" y="928938"/>
            <a:ext cx="4291500" cy="296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4139125" y="3848863"/>
            <a:ext cx="42915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6" name="Google Shape;46;p11"/>
          <p:cNvSpPr txBox="1"/>
          <p:nvPr>
            <p:ph hasCustomPrompt="1" type="title"/>
          </p:nvPr>
        </p:nvSpPr>
        <p:spPr>
          <a:xfrm>
            <a:off x="311700" y="2062500"/>
            <a:ext cx="8520600" cy="111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255700"/>
            <a:ext cx="8520600" cy="5154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indent="-304800" lvl="1" marL="9144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indent="-304800" lvl="2" marL="13716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indent="-304800" lvl="3" marL="1828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indent="-304800" lvl="4" marL="22860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indent="-304800" lvl="5" marL="27432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indent="-304800" lvl="6" marL="32004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indent="-304800" lvl="7" marL="36576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indent="-304800" lvl="8" marL="411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4" name="Google Shape;14;p3"/>
          <p:cNvSpPr txBox="1"/>
          <p:nvPr>
            <p:ph idx="1" type="body"/>
          </p:nvPr>
        </p:nvSpPr>
        <p:spPr>
          <a:xfrm>
            <a:off x="1115100" y="1152475"/>
            <a:ext cx="6913800" cy="3456000"/>
          </a:xfrm>
          <a:prstGeom prst="rect">
            <a:avLst/>
          </a:prstGeom>
          <a:solidFill>
            <a:schemeClr val="dk1">
              <a:alpha val="56470"/>
            </a:schemeClr>
          </a:solid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indent="-317500" lvl="1" marL="914400" algn="l">
              <a:lnSpc>
                <a:spcPct val="100000"/>
              </a:lnSpc>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indent="-317500" lvl="2" marL="1371600" algn="l">
              <a:lnSpc>
                <a:spcPct val="100000"/>
              </a:lnSpc>
              <a:spcBef>
                <a:spcPts val="0"/>
              </a:spcBef>
              <a:spcAft>
                <a:spcPts val="0"/>
              </a:spcAft>
              <a:buClr>
                <a:srgbClr val="191919"/>
              </a:buClr>
              <a:buSzPts val="1400"/>
              <a:buFont typeface="Roboto Condensed Light"/>
              <a:buChar char="■"/>
              <a:defRPr sz="1200"/>
            </a:lvl3pPr>
            <a:lvl4pPr indent="-317500" lvl="3" marL="1828800" algn="l">
              <a:lnSpc>
                <a:spcPct val="100000"/>
              </a:lnSpc>
              <a:spcBef>
                <a:spcPts val="0"/>
              </a:spcBef>
              <a:spcAft>
                <a:spcPts val="0"/>
              </a:spcAft>
              <a:buClr>
                <a:srgbClr val="191919"/>
              </a:buClr>
              <a:buSzPts val="1400"/>
              <a:buFont typeface="Roboto Condensed Light"/>
              <a:buChar char="●"/>
              <a:defRPr sz="1200"/>
            </a:lvl4pPr>
            <a:lvl5pPr indent="-317500" lvl="4" marL="2286000" algn="l">
              <a:lnSpc>
                <a:spcPct val="100000"/>
              </a:lnSpc>
              <a:spcBef>
                <a:spcPts val="0"/>
              </a:spcBef>
              <a:spcAft>
                <a:spcPts val="0"/>
              </a:spcAft>
              <a:buClr>
                <a:srgbClr val="191919"/>
              </a:buClr>
              <a:buSzPts val="1400"/>
              <a:buFont typeface="Roboto Condensed Light"/>
              <a:buChar char="○"/>
              <a:defRPr sz="1200"/>
            </a:lvl5pPr>
            <a:lvl6pPr indent="-317500" lvl="5" marL="2743200" algn="l">
              <a:lnSpc>
                <a:spcPct val="100000"/>
              </a:lnSpc>
              <a:spcBef>
                <a:spcPts val="0"/>
              </a:spcBef>
              <a:spcAft>
                <a:spcPts val="0"/>
              </a:spcAft>
              <a:buClr>
                <a:srgbClr val="191919"/>
              </a:buClr>
              <a:buSzPts val="1400"/>
              <a:buFont typeface="Roboto Condensed Light"/>
              <a:buChar char="■"/>
              <a:defRPr sz="1200"/>
            </a:lvl6pPr>
            <a:lvl7pPr indent="-317500" lvl="6" marL="3200400" algn="l">
              <a:lnSpc>
                <a:spcPct val="100000"/>
              </a:lnSpc>
              <a:spcBef>
                <a:spcPts val="0"/>
              </a:spcBef>
              <a:spcAft>
                <a:spcPts val="0"/>
              </a:spcAft>
              <a:buClr>
                <a:srgbClr val="191919"/>
              </a:buClr>
              <a:buSzPts val="1400"/>
              <a:buFont typeface="Roboto Condensed Light"/>
              <a:buChar char="●"/>
              <a:defRPr sz="1200"/>
            </a:lvl7pPr>
            <a:lvl8pPr indent="-317500" lvl="7" marL="3657600" algn="l">
              <a:lnSpc>
                <a:spcPct val="100000"/>
              </a:lnSpc>
              <a:spcBef>
                <a:spcPts val="0"/>
              </a:spcBef>
              <a:spcAft>
                <a:spcPts val="0"/>
              </a:spcAft>
              <a:buClr>
                <a:srgbClr val="191919"/>
              </a:buClr>
              <a:buSzPts val="1400"/>
              <a:buFont typeface="Roboto Condensed Light"/>
              <a:buChar char="○"/>
              <a:defRPr sz="1200"/>
            </a:lvl8pPr>
            <a:lvl9pPr indent="-317500" lvl="8" marL="4114800" algn="l">
              <a:lnSpc>
                <a:spcPct val="100000"/>
              </a:lnSpc>
              <a:spcBef>
                <a:spcPts val="0"/>
              </a:spcBef>
              <a:spcAft>
                <a:spcPts val="0"/>
              </a:spcAft>
              <a:buClr>
                <a:srgbClr val="191919"/>
              </a:buClr>
              <a:buSzPts val="1400"/>
              <a:buFont typeface="Roboto Condensed Light"/>
              <a:buChar char="■"/>
              <a:defRPr sz="1200"/>
            </a:lvl9pPr>
          </a:lstStyle>
          <a:p/>
        </p:txBody>
      </p:sp>
      <p:sp>
        <p:nvSpPr>
          <p:cNvPr id="15" name="Google Shape;15;p3"/>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8" name="Google Shape;18;p4"/>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1" name="Google Shape;21;p5"/>
          <p:cNvSpPr txBox="1"/>
          <p:nvPr>
            <p:ph type="title"/>
          </p:nvPr>
        </p:nvSpPr>
        <p:spPr>
          <a:xfrm>
            <a:off x="4634135" y="1434600"/>
            <a:ext cx="35328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4" name="Google Shape;24;p6"/>
          <p:cNvSpPr txBox="1"/>
          <p:nvPr>
            <p:ph idx="1" type="subTitle"/>
          </p:nvPr>
        </p:nvSpPr>
        <p:spPr>
          <a:xfrm flipH="1">
            <a:off x="5584135" y="2904500"/>
            <a:ext cx="17013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5" name="Google Shape;25;p6"/>
          <p:cNvSpPr txBox="1"/>
          <p:nvPr>
            <p:ph idx="2" type="subTitle"/>
          </p:nvPr>
        </p:nvSpPr>
        <p:spPr>
          <a:xfrm flipH="1">
            <a:off x="5079300" y="3229525"/>
            <a:ext cx="2711100" cy="73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6" name="Google Shape;26;p6"/>
          <p:cNvSpPr txBox="1"/>
          <p:nvPr>
            <p:ph idx="3" type="subTitle"/>
          </p:nvPr>
        </p:nvSpPr>
        <p:spPr>
          <a:xfrm flipH="1">
            <a:off x="1858635" y="2904500"/>
            <a:ext cx="17013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7" name="Google Shape;27;p6"/>
          <p:cNvSpPr txBox="1"/>
          <p:nvPr>
            <p:ph idx="4" type="subTitle"/>
          </p:nvPr>
        </p:nvSpPr>
        <p:spPr>
          <a:xfrm flipH="1">
            <a:off x="1353800" y="3229525"/>
            <a:ext cx="2711100" cy="73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8" name="Google Shape;28;p6"/>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1" name="Google Shape;31;p7"/>
          <p:cNvSpPr txBox="1"/>
          <p:nvPr>
            <p:ph idx="1" type="subTitle"/>
          </p:nvPr>
        </p:nvSpPr>
        <p:spPr>
          <a:xfrm>
            <a:off x="2487163" y="1434600"/>
            <a:ext cx="3367800" cy="227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p:txBody>
      </p:sp>
      <p:sp>
        <p:nvSpPr>
          <p:cNvPr id="32" name="Google Shape;32;p7"/>
          <p:cNvSpPr txBox="1"/>
          <p:nvPr>
            <p:ph type="title"/>
          </p:nvPr>
        </p:nvSpPr>
        <p:spPr>
          <a:xfrm>
            <a:off x="6530228" y="1434600"/>
            <a:ext cx="19671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3"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5" name="Google Shape;35;p8"/>
          <p:cNvSpPr txBox="1"/>
          <p:nvPr>
            <p:ph type="title"/>
          </p:nvPr>
        </p:nvSpPr>
        <p:spPr>
          <a:xfrm>
            <a:off x="2422250" y="1418700"/>
            <a:ext cx="4299600" cy="23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6"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8" name="Google Shape;38;p9"/>
          <p:cNvSpPr txBox="1"/>
          <p:nvPr>
            <p:ph type="title"/>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4799950" y="1954200"/>
            <a:ext cx="19401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title"/>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3" name="Google Shape;43;p10"/>
          <p:cNvSpPr txBox="1"/>
          <p:nvPr>
            <p:ph type="title"/>
          </p:nvPr>
        </p:nvSpPr>
        <p:spPr>
          <a:xfrm>
            <a:off x="720100" y="1706850"/>
            <a:ext cx="2759700" cy="172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4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1pPr>
            <a:lvl2pPr lvl="1"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2pPr>
            <a:lvl3pPr lvl="2"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3pPr>
            <a:lvl4pPr lvl="3"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4pPr>
            <a:lvl5pPr lvl="4"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5pPr>
            <a:lvl6pPr lvl="5"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6pPr>
            <a:lvl7pPr lvl="6"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7pPr>
            <a:lvl8pPr lvl="7"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8pPr>
            <a:lvl9pPr lvl="8"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1pPr>
            <a:lvl2pPr indent="-304800" lvl="1" marL="9144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2pPr>
            <a:lvl3pPr indent="-304800" lvl="2" marL="13716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3pPr>
            <a:lvl4pPr indent="-304800" lvl="3" marL="18288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4pPr>
            <a:lvl5pPr indent="-304800" lvl="4" marL="22860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5pPr>
            <a:lvl6pPr indent="-304800" lvl="5" marL="27432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6pPr>
            <a:lvl7pPr indent="-304800" lvl="6" marL="32004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7pPr>
            <a:lvl8pPr indent="-304800" lvl="7" marL="36576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8pPr>
            <a:lvl9pPr indent="-304800" lvl="8" marL="41148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2730"/>
        </a:solid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3890450" y="1425150"/>
            <a:ext cx="6703200" cy="114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Proyecto: </a:t>
            </a:r>
            <a:endParaRPr sz="3000"/>
          </a:p>
          <a:p>
            <a:pPr indent="0" lvl="0" marL="0" rtl="0" algn="l">
              <a:spcBef>
                <a:spcPts val="0"/>
              </a:spcBef>
              <a:spcAft>
                <a:spcPts val="0"/>
              </a:spcAft>
              <a:buNone/>
            </a:pPr>
            <a:r>
              <a:rPr lang="es" sz="3000"/>
              <a:t>“Optimizador de cobranza”</a:t>
            </a:r>
            <a:endParaRPr sz="3000"/>
          </a:p>
        </p:txBody>
      </p:sp>
      <p:sp>
        <p:nvSpPr>
          <p:cNvPr id="54" name="Google Shape;54;p13"/>
          <p:cNvSpPr txBox="1"/>
          <p:nvPr>
            <p:ph idx="1" type="subTitle"/>
          </p:nvPr>
        </p:nvSpPr>
        <p:spPr>
          <a:xfrm>
            <a:off x="3993025" y="3266621"/>
            <a:ext cx="4242600" cy="10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Integrantes:   - Víctor Silva </a:t>
            </a:r>
            <a:endParaRPr>
              <a:solidFill>
                <a:srgbClr val="FFFFFF"/>
              </a:solidFill>
            </a:endParaRPr>
          </a:p>
          <a:p>
            <a:pPr indent="0" lvl="0" marL="0" rtl="0" algn="l">
              <a:spcBef>
                <a:spcPts val="0"/>
              </a:spcBef>
              <a:spcAft>
                <a:spcPts val="0"/>
              </a:spcAft>
              <a:buNone/>
            </a:pPr>
            <a:r>
              <a:rPr lang="es">
                <a:solidFill>
                  <a:srgbClr val="FFFFFF"/>
                </a:solidFill>
              </a:rPr>
              <a:t>		  - </a:t>
            </a:r>
            <a:r>
              <a:rPr lang="es">
                <a:solidFill>
                  <a:srgbClr val="FFFFFF"/>
                </a:solidFill>
              </a:rPr>
              <a:t>Martín Soto</a:t>
            </a:r>
            <a:endParaRPr>
              <a:solidFill>
                <a:srgbClr val="FFFFFF"/>
              </a:solidFill>
            </a:endParaRPr>
          </a:p>
          <a:p>
            <a:pPr indent="0" lvl="0" marL="0" rtl="0" algn="l">
              <a:spcBef>
                <a:spcPts val="0"/>
              </a:spcBef>
              <a:spcAft>
                <a:spcPts val="0"/>
              </a:spcAft>
              <a:buNone/>
            </a:pPr>
            <a:r>
              <a:rPr lang="es">
                <a:solidFill>
                  <a:srgbClr val="FFFFFF"/>
                </a:solidFill>
              </a:rPr>
              <a:t>Sección</a:t>
            </a:r>
            <a:r>
              <a:rPr lang="es">
                <a:solidFill>
                  <a:srgbClr val="FFFFFF"/>
                </a:solidFill>
              </a:rPr>
              <a:t>: </a:t>
            </a:r>
            <a:r>
              <a:rPr lang="es">
                <a:solidFill>
                  <a:srgbClr val="FFFFFF"/>
                </a:solidFill>
              </a:rPr>
              <a:t>Capstone 002D</a:t>
            </a:r>
            <a:endParaRPr>
              <a:solidFill>
                <a:srgbClr val="FFFFFF"/>
              </a:solidFill>
            </a:endParaRPr>
          </a:p>
          <a:p>
            <a:pPr indent="0" lvl="0" marL="0" rtl="0" algn="l">
              <a:spcBef>
                <a:spcPts val="0"/>
              </a:spcBef>
              <a:spcAft>
                <a:spcPts val="0"/>
              </a:spcAft>
              <a:buNone/>
            </a:pPr>
            <a:r>
              <a:rPr lang="es">
                <a:solidFill>
                  <a:srgbClr val="FFFFFF"/>
                </a:solidFill>
              </a:rPr>
              <a:t>Docente: Carlos Correa</a:t>
            </a:r>
            <a:endParaRPr>
              <a:solidFill>
                <a:srgbClr val="FFFFFF"/>
              </a:solidFill>
            </a:endParaRPr>
          </a:p>
        </p:txBody>
      </p:sp>
      <p:grpSp>
        <p:nvGrpSpPr>
          <p:cNvPr id="55" name="Google Shape;55;p13"/>
          <p:cNvGrpSpPr/>
          <p:nvPr/>
        </p:nvGrpSpPr>
        <p:grpSpPr>
          <a:xfrm>
            <a:off x="287600" y="1168025"/>
            <a:ext cx="3366900" cy="2643300"/>
            <a:chOff x="287600" y="1168025"/>
            <a:chExt cx="3366900" cy="2643300"/>
          </a:xfrm>
        </p:grpSpPr>
        <p:sp>
          <p:nvSpPr>
            <p:cNvPr id="56" name="Google Shape;56;p13"/>
            <p:cNvSpPr/>
            <p:nvPr/>
          </p:nvSpPr>
          <p:spPr>
            <a:xfrm>
              <a:off x="287600" y="1168025"/>
              <a:ext cx="3366900" cy="2643300"/>
            </a:xfrm>
            <a:prstGeom prst="ellipse">
              <a:avLst/>
            </a:prstGeom>
            <a:solidFill>
              <a:schemeClr val="lt2"/>
            </a:solidFill>
            <a:ln cap="flat" cmpd="sng" w="19050">
              <a:solidFill>
                <a:srgbClr val="1427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Condensed Light"/>
                <a:ea typeface="Fira Sans Condensed Light"/>
                <a:cs typeface="Fira Sans Condensed Light"/>
                <a:sym typeface="Fira Sans Condensed Light"/>
              </a:endParaRPr>
            </a:p>
          </p:txBody>
        </p:sp>
        <p:pic>
          <p:nvPicPr>
            <p:cNvPr id="57" name="Google Shape;57;p13"/>
            <p:cNvPicPr preferRelativeResize="0"/>
            <p:nvPr/>
          </p:nvPicPr>
          <p:blipFill>
            <a:blip r:embed="rId3">
              <a:alphaModFix/>
            </a:blip>
            <a:stretch>
              <a:fillRect/>
            </a:stretch>
          </p:blipFill>
          <p:spPr>
            <a:xfrm>
              <a:off x="377288" y="2106450"/>
              <a:ext cx="3187525" cy="622600"/>
            </a:xfrm>
            <a:prstGeom prst="rect">
              <a:avLst/>
            </a:prstGeom>
            <a:noFill/>
            <a:ln cap="flat" cmpd="sng" w="9525">
              <a:solidFill>
                <a:schemeClr val="accent4"/>
              </a:solidFill>
              <a:prstDash val="solid"/>
              <a:round/>
              <a:headEnd len="sm" w="sm" type="none"/>
              <a:tailEnd len="sm" w="sm" type="none"/>
            </a:ln>
          </p:spPr>
        </p:pic>
      </p:grpSp>
      <p:pic>
        <p:nvPicPr>
          <p:cNvPr id="58" name="Google Shape;58;p13"/>
          <p:cNvPicPr preferRelativeResize="0"/>
          <p:nvPr/>
        </p:nvPicPr>
        <p:blipFill rotWithShape="1">
          <a:blip r:embed="rId4">
            <a:alphaModFix/>
          </a:blip>
          <a:srcRect b="36458" l="0" r="0" t="37070"/>
          <a:stretch/>
        </p:blipFill>
        <p:spPr>
          <a:xfrm>
            <a:off x="4525600" y="170600"/>
            <a:ext cx="4570100" cy="73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968350" y="1340625"/>
            <a:ext cx="7207500" cy="2852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2"/>
              </a:buClr>
              <a:buSzPts val="1200"/>
              <a:buFont typeface="Fira Sans Condensed Light"/>
              <a:buChar char="●"/>
            </a:pPr>
            <a:r>
              <a:rPr lang="es" sz="1200">
                <a:latin typeface="Fira Sans Condensed Light"/>
                <a:ea typeface="Fira Sans Condensed Light"/>
                <a:cs typeface="Fira Sans Condensed Light"/>
                <a:sym typeface="Fira Sans Condensed Light"/>
              </a:rPr>
              <a:t>Viabilidad del Proyecto: El análisis realizado demuestra que el proyecto es factible dentro del tiempo y los recursos asignados. El uso de una metodología ágil, la disponibilidad de herramientas y el cronograma bien estructurado aseguran que se puede cumplir con los objetivos establecidos.</a:t>
            </a:r>
            <a:endParaRPr sz="1200">
              <a:latin typeface="Fira Sans Condensed Light"/>
              <a:ea typeface="Fira Sans Condensed Light"/>
              <a:cs typeface="Fira Sans Condensed Light"/>
              <a:sym typeface="Fira Sans Condensed Light"/>
            </a:endParaRPr>
          </a:p>
          <a:p>
            <a:pPr indent="0" lvl="0" marL="457200" rtl="0" algn="just">
              <a:spcBef>
                <a:spcPts val="0"/>
              </a:spcBef>
              <a:spcAft>
                <a:spcPts val="0"/>
              </a:spcAft>
              <a:buNone/>
            </a:pPr>
            <a:r>
              <a:t/>
            </a:r>
            <a:endParaRPr sz="1200">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chemeClr val="lt2"/>
              </a:buClr>
              <a:buSzPts val="1200"/>
              <a:buFont typeface="Fira Sans Condensed Light"/>
              <a:buChar char="●"/>
            </a:pPr>
            <a:r>
              <a:rPr lang="es" sz="1200">
                <a:latin typeface="Fira Sans Condensed Light"/>
                <a:ea typeface="Fira Sans Condensed Light"/>
                <a:cs typeface="Fira Sans Condensed Light"/>
                <a:sym typeface="Fira Sans Condensed Light"/>
              </a:rPr>
              <a:t>Impacto en el Campo Laboral: El modelo desarrollado tiene el potencial de optimizar los procesos de cobranza, contribuyendo a mejorar la eficiencia operativa y la experiencia del cliente. Esto es particularmente relevante en el sector de automatización de procesos y soluciones de inteligencia artificial.</a:t>
            </a:r>
            <a:endParaRPr sz="1200">
              <a:latin typeface="Fira Sans Condensed Light"/>
              <a:ea typeface="Fira Sans Condensed Light"/>
              <a:cs typeface="Fira Sans Condensed Light"/>
              <a:sym typeface="Fira Sans Condensed Light"/>
            </a:endParaRPr>
          </a:p>
          <a:p>
            <a:pPr indent="0" lvl="0" marL="457200" rtl="0" algn="just">
              <a:spcBef>
                <a:spcPts val="0"/>
              </a:spcBef>
              <a:spcAft>
                <a:spcPts val="0"/>
              </a:spcAft>
              <a:buNone/>
            </a:pPr>
            <a:r>
              <a:t/>
            </a:r>
            <a:endParaRPr sz="1200">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chemeClr val="lt2"/>
              </a:buClr>
              <a:buSzPts val="1200"/>
              <a:buFont typeface="Fira Sans Condensed Light"/>
              <a:buChar char="●"/>
            </a:pPr>
            <a:r>
              <a:rPr lang="es" sz="1200">
                <a:latin typeface="Fira Sans Condensed Light"/>
                <a:ea typeface="Fira Sans Condensed Light"/>
                <a:cs typeface="Fira Sans Condensed Light"/>
                <a:sym typeface="Fira Sans Condensed Light"/>
              </a:rPr>
              <a:t>Anticipación de Desafíos: Aunque existen posibles riesgos como retrasos en la entrega de datos o desafíos técnicos en la puesta en producción, se han identificado soluciones viables, lo que garantiza que el proyecto pueda avanzar sin grandes contratiempos.</a:t>
            </a:r>
            <a:endParaRPr sz="1200">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a:p>
        </p:txBody>
      </p:sp>
      <p:sp>
        <p:nvSpPr>
          <p:cNvPr id="133" name="Google Shape;133;p22"/>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Conclusiones</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Quién es Alloxentric ?</a:t>
            </a:r>
            <a:endParaRPr/>
          </a:p>
        </p:txBody>
      </p:sp>
      <p:sp>
        <p:nvSpPr>
          <p:cNvPr id="64" name="Google Shape;64;p14"/>
          <p:cNvSpPr/>
          <p:nvPr/>
        </p:nvSpPr>
        <p:spPr>
          <a:xfrm>
            <a:off x="1433800" y="2373100"/>
            <a:ext cx="7640400" cy="522000"/>
          </a:xfrm>
          <a:prstGeom prst="rightArrow">
            <a:avLst>
              <a:gd fmla="val 50000" name="adj1"/>
              <a:gd fmla="val 50000" name="adj2"/>
            </a:avLst>
          </a:prstGeom>
          <a:solidFill>
            <a:schemeClr val="lt2"/>
          </a:solidFill>
          <a:ln cap="flat" cmpd="sng" w="19050">
            <a:solidFill>
              <a:srgbClr val="1427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Condensed Light"/>
              <a:ea typeface="Fira Sans Condensed Light"/>
              <a:cs typeface="Fira Sans Condensed Light"/>
              <a:sym typeface="Fira Sans Condensed Light"/>
            </a:endParaRPr>
          </a:p>
        </p:txBody>
      </p:sp>
      <p:grpSp>
        <p:nvGrpSpPr>
          <p:cNvPr id="65" name="Google Shape;65;p14"/>
          <p:cNvGrpSpPr/>
          <p:nvPr/>
        </p:nvGrpSpPr>
        <p:grpSpPr>
          <a:xfrm>
            <a:off x="-12" y="2037766"/>
            <a:ext cx="1482783" cy="1192657"/>
            <a:chOff x="287600" y="1168025"/>
            <a:chExt cx="3366900" cy="2643300"/>
          </a:xfrm>
        </p:grpSpPr>
        <p:sp>
          <p:nvSpPr>
            <p:cNvPr id="66" name="Google Shape;66;p14"/>
            <p:cNvSpPr/>
            <p:nvPr/>
          </p:nvSpPr>
          <p:spPr>
            <a:xfrm>
              <a:off x="287600" y="1168025"/>
              <a:ext cx="3366900" cy="2643300"/>
            </a:xfrm>
            <a:prstGeom prst="ellipse">
              <a:avLst/>
            </a:prstGeom>
            <a:solidFill>
              <a:schemeClr val="lt2"/>
            </a:solidFill>
            <a:ln cap="flat" cmpd="sng" w="19050">
              <a:solidFill>
                <a:srgbClr val="1427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Condensed Light"/>
                <a:ea typeface="Fira Sans Condensed Light"/>
                <a:cs typeface="Fira Sans Condensed Light"/>
                <a:sym typeface="Fira Sans Condensed Light"/>
              </a:endParaRPr>
            </a:p>
          </p:txBody>
        </p:sp>
        <p:pic>
          <p:nvPicPr>
            <p:cNvPr id="67" name="Google Shape;67;p14"/>
            <p:cNvPicPr preferRelativeResize="0"/>
            <p:nvPr/>
          </p:nvPicPr>
          <p:blipFill>
            <a:blip r:embed="rId3">
              <a:alphaModFix/>
            </a:blip>
            <a:stretch>
              <a:fillRect/>
            </a:stretch>
          </p:blipFill>
          <p:spPr>
            <a:xfrm>
              <a:off x="377288" y="2106450"/>
              <a:ext cx="3187525" cy="622600"/>
            </a:xfrm>
            <a:prstGeom prst="rect">
              <a:avLst/>
            </a:prstGeom>
            <a:noFill/>
            <a:ln cap="flat" cmpd="sng" w="9525">
              <a:solidFill>
                <a:schemeClr val="accent4"/>
              </a:solidFill>
              <a:prstDash val="solid"/>
              <a:round/>
              <a:headEnd len="sm" w="sm" type="none"/>
              <a:tailEnd len="sm" w="sm" type="none"/>
            </a:ln>
          </p:spPr>
        </p:pic>
      </p:grpSp>
      <p:sp>
        <p:nvSpPr>
          <p:cNvPr id="68" name="Google Shape;68;p14"/>
          <p:cNvSpPr/>
          <p:nvPr/>
        </p:nvSpPr>
        <p:spPr>
          <a:xfrm>
            <a:off x="1127725" y="3565250"/>
            <a:ext cx="176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600">
                <a:latin typeface="Fira Sans Condensed Light"/>
                <a:ea typeface="Fira Sans Condensed Light"/>
                <a:cs typeface="Fira Sans Condensed Light"/>
                <a:sym typeface="Fira Sans Condensed Light"/>
              </a:rPr>
              <a:t>Alloxentric nace para crear soluciones que mejoren la experiencia de cliente con una marca, cuando esta ocurre de forma remota.</a:t>
            </a:r>
            <a:endParaRPr sz="600">
              <a:latin typeface="Fira Sans Condensed Light"/>
              <a:ea typeface="Fira Sans Condensed Light"/>
              <a:cs typeface="Fira Sans Condensed Light"/>
              <a:sym typeface="Fira Sans Condensed Light"/>
            </a:endParaRPr>
          </a:p>
        </p:txBody>
      </p:sp>
      <p:sp>
        <p:nvSpPr>
          <p:cNvPr id="69" name="Google Shape;69;p14"/>
          <p:cNvSpPr/>
          <p:nvPr/>
        </p:nvSpPr>
        <p:spPr>
          <a:xfrm>
            <a:off x="3417675" y="3565250"/>
            <a:ext cx="176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600">
                <a:latin typeface="Fira Sans Condensed Light"/>
                <a:ea typeface="Fira Sans Condensed Light"/>
                <a:cs typeface="Fira Sans Condensed Light"/>
                <a:sym typeface="Fira Sans Condensed Light"/>
              </a:rPr>
              <a:t>Se inicia el testeo de la primera versión de la Plataforma de Comunicaciones Omnicanal, basada en algoritmos de inteligencia artificial y machine learning.</a:t>
            </a:r>
            <a:endParaRPr sz="600">
              <a:latin typeface="Fira Sans Condensed Light"/>
              <a:ea typeface="Fira Sans Condensed Light"/>
              <a:cs typeface="Fira Sans Condensed Light"/>
              <a:sym typeface="Fira Sans Condensed Light"/>
            </a:endParaRPr>
          </a:p>
        </p:txBody>
      </p:sp>
      <p:sp>
        <p:nvSpPr>
          <p:cNvPr id="70" name="Google Shape;70;p14"/>
          <p:cNvSpPr/>
          <p:nvPr/>
        </p:nvSpPr>
        <p:spPr>
          <a:xfrm>
            <a:off x="5484225" y="3565250"/>
            <a:ext cx="176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600">
                <a:latin typeface="Fira Sans Condensed Light"/>
                <a:ea typeface="Fira Sans Condensed Light"/>
                <a:cs typeface="Fira Sans Condensed Light"/>
                <a:sym typeface="Fira Sans Condensed Light"/>
              </a:rPr>
              <a:t>Comienza la comercialización de la plataforma de Comunicaciones Omnicanal en el mercado chileno. ¡Los clientes confían rápidamente en las capacidades de Alloxentric!</a:t>
            </a:r>
            <a:endParaRPr sz="600">
              <a:latin typeface="Fira Sans Condensed Light"/>
              <a:ea typeface="Fira Sans Condensed Light"/>
              <a:cs typeface="Fira Sans Condensed Light"/>
              <a:sym typeface="Fira Sans Condensed Light"/>
            </a:endParaRPr>
          </a:p>
        </p:txBody>
      </p:sp>
      <p:sp>
        <p:nvSpPr>
          <p:cNvPr id="71" name="Google Shape;71;p14"/>
          <p:cNvSpPr/>
          <p:nvPr/>
        </p:nvSpPr>
        <p:spPr>
          <a:xfrm>
            <a:off x="1550200" y="2260875"/>
            <a:ext cx="870900" cy="7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Nunito"/>
                <a:ea typeface="Nunito"/>
                <a:cs typeface="Nunito"/>
                <a:sym typeface="Nunito"/>
              </a:rPr>
              <a:t>2018</a:t>
            </a:r>
            <a:endParaRPr sz="1300">
              <a:latin typeface="Nunito"/>
              <a:ea typeface="Nunito"/>
              <a:cs typeface="Nunito"/>
              <a:sym typeface="Nunito"/>
            </a:endParaRPr>
          </a:p>
        </p:txBody>
      </p:sp>
      <p:sp>
        <p:nvSpPr>
          <p:cNvPr id="72" name="Google Shape;72;p14"/>
          <p:cNvSpPr/>
          <p:nvPr/>
        </p:nvSpPr>
        <p:spPr>
          <a:xfrm>
            <a:off x="3209275" y="2269900"/>
            <a:ext cx="870900" cy="7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Nunito"/>
                <a:ea typeface="Nunito"/>
                <a:cs typeface="Nunito"/>
                <a:sym typeface="Nunito"/>
              </a:rPr>
              <a:t>2019</a:t>
            </a:r>
            <a:endParaRPr sz="1300">
              <a:latin typeface="Nunito"/>
              <a:ea typeface="Nunito"/>
              <a:cs typeface="Nunito"/>
              <a:sym typeface="Nunito"/>
            </a:endParaRPr>
          </a:p>
        </p:txBody>
      </p:sp>
      <p:sp>
        <p:nvSpPr>
          <p:cNvPr id="73" name="Google Shape;73;p14"/>
          <p:cNvSpPr/>
          <p:nvPr/>
        </p:nvSpPr>
        <p:spPr>
          <a:xfrm>
            <a:off x="5060375" y="2269900"/>
            <a:ext cx="870900" cy="7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Nunito"/>
                <a:ea typeface="Nunito"/>
                <a:cs typeface="Nunito"/>
                <a:sym typeface="Nunito"/>
              </a:rPr>
              <a:t>2020</a:t>
            </a:r>
            <a:endParaRPr sz="1300">
              <a:latin typeface="Nunito"/>
              <a:ea typeface="Nunito"/>
              <a:cs typeface="Nunito"/>
              <a:sym typeface="Nunito"/>
            </a:endParaRPr>
          </a:p>
        </p:txBody>
      </p:sp>
      <p:sp>
        <p:nvSpPr>
          <p:cNvPr id="74" name="Google Shape;74;p14"/>
          <p:cNvSpPr/>
          <p:nvPr/>
        </p:nvSpPr>
        <p:spPr>
          <a:xfrm>
            <a:off x="7220100" y="2260875"/>
            <a:ext cx="870900" cy="72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Nunito"/>
                <a:ea typeface="Nunito"/>
                <a:cs typeface="Nunito"/>
                <a:sym typeface="Nunito"/>
              </a:rPr>
              <a:t>2021</a:t>
            </a:r>
            <a:endParaRPr sz="1300">
              <a:latin typeface="Nunito"/>
              <a:ea typeface="Nunito"/>
              <a:cs typeface="Nunito"/>
              <a:sym typeface="Nunito"/>
            </a:endParaRPr>
          </a:p>
        </p:txBody>
      </p:sp>
      <p:cxnSp>
        <p:nvCxnSpPr>
          <p:cNvPr id="75" name="Google Shape;75;p14"/>
          <p:cNvCxnSpPr>
            <a:endCxn id="68" idx="0"/>
          </p:cNvCxnSpPr>
          <p:nvPr/>
        </p:nvCxnSpPr>
        <p:spPr>
          <a:xfrm flipH="1">
            <a:off x="2009875" y="2638250"/>
            <a:ext cx="672300" cy="927000"/>
          </a:xfrm>
          <a:prstGeom prst="straightConnector1">
            <a:avLst/>
          </a:prstGeom>
          <a:noFill/>
          <a:ln cap="flat" cmpd="sng" w="19050">
            <a:solidFill>
              <a:srgbClr val="142730"/>
            </a:solidFill>
            <a:prstDash val="solid"/>
            <a:round/>
            <a:headEnd len="med" w="med" type="oval"/>
            <a:tailEnd len="med" w="med" type="triangle"/>
          </a:ln>
        </p:spPr>
      </p:cxnSp>
      <p:cxnSp>
        <p:nvCxnSpPr>
          <p:cNvPr id="76" name="Google Shape;76;p14"/>
          <p:cNvCxnSpPr/>
          <p:nvPr/>
        </p:nvCxnSpPr>
        <p:spPr>
          <a:xfrm>
            <a:off x="4284650" y="2638250"/>
            <a:ext cx="177300" cy="912900"/>
          </a:xfrm>
          <a:prstGeom prst="straightConnector1">
            <a:avLst/>
          </a:prstGeom>
          <a:noFill/>
          <a:ln cap="flat" cmpd="sng" w="19050">
            <a:solidFill>
              <a:srgbClr val="142730"/>
            </a:solidFill>
            <a:prstDash val="solid"/>
            <a:round/>
            <a:headEnd len="med" w="med" type="oval"/>
            <a:tailEnd len="med" w="med" type="triangle"/>
          </a:ln>
        </p:spPr>
      </p:cxnSp>
      <p:cxnSp>
        <p:nvCxnSpPr>
          <p:cNvPr id="77" name="Google Shape;77;p14"/>
          <p:cNvCxnSpPr>
            <a:endCxn id="70" idx="0"/>
          </p:cNvCxnSpPr>
          <p:nvPr/>
        </p:nvCxnSpPr>
        <p:spPr>
          <a:xfrm>
            <a:off x="6105675" y="2608250"/>
            <a:ext cx="260700" cy="957000"/>
          </a:xfrm>
          <a:prstGeom prst="straightConnector1">
            <a:avLst/>
          </a:prstGeom>
          <a:noFill/>
          <a:ln cap="flat" cmpd="sng" w="19050">
            <a:solidFill>
              <a:srgbClr val="142730"/>
            </a:solidFill>
            <a:prstDash val="solid"/>
            <a:round/>
            <a:headEnd len="med" w="med" type="oval"/>
            <a:tailEnd len="med" w="med" type="triangle"/>
          </a:ln>
        </p:spPr>
      </p:cxnSp>
      <p:cxnSp>
        <p:nvCxnSpPr>
          <p:cNvPr id="78" name="Google Shape;78;p14"/>
          <p:cNvCxnSpPr>
            <a:endCxn id="79" idx="2"/>
          </p:cNvCxnSpPr>
          <p:nvPr/>
        </p:nvCxnSpPr>
        <p:spPr>
          <a:xfrm flipH="1" rot="10800000">
            <a:off x="6595375" y="1906075"/>
            <a:ext cx="167100" cy="738300"/>
          </a:xfrm>
          <a:prstGeom prst="straightConnector1">
            <a:avLst/>
          </a:prstGeom>
          <a:noFill/>
          <a:ln cap="flat" cmpd="sng" w="19050">
            <a:solidFill>
              <a:srgbClr val="142730"/>
            </a:solidFill>
            <a:prstDash val="solid"/>
            <a:round/>
            <a:headEnd len="med" w="med" type="oval"/>
            <a:tailEnd len="med" w="med" type="triangle"/>
          </a:ln>
        </p:spPr>
      </p:cxnSp>
      <p:cxnSp>
        <p:nvCxnSpPr>
          <p:cNvPr id="80" name="Google Shape;80;p14"/>
          <p:cNvCxnSpPr>
            <a:endCxn id="81" idx="0"/>
          </p:cNvCxnSpPr>
          <p:nvPr/>
        </p:nvCxnSpPr>
        <p:spPr>
          <a:xfrm flipH="1">
            <a:off x="8232900" y="2650250"/>
            <a:ext cx="306900" cy="915000"/>
          </a:xfrm>
          <a:prstGeom prst="straightConnector1">
            <a:avLst/>
          </a:prstGeom>
          <a:noFill/>
          <a:ln cap="flat" cmpd="sng" w="19050">
            <a:solidFill>
              <a:srgbClr val="142730"/>
            </a:solidFill>
            <a:prstDash val="solid"/>
            <a:round/>
            <a:headEnd len="med" w="med" type="oval"/>
            <a:tailEnd len="med" w="med" type="triangle"/>
          </a:ln>
        </p:spPr>
      </p:cxnSp>
      <p:sp>
        <p:nvSpPr>
          <p:cNvPr id="79" name="Google Shape;79;p14"/>
          <p:cNvSpPr/>
          <p:nvPr/>
        </p:nvSpPr>
        <p:spPr>
          <a:xfrm>
            <a:off x="5880325" y="1333375"/>
            <a:ext cx="176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600">
                <a:latin typeface="Fira Sans Condensed Light"/>
                <a:ea typeface="Fira Sans Condensed Light"/>
                <a:cs typeface="Fira Sans Condensed Light"/>
                <a:sym typeface="Fira Sans Condensed Light"/>
              </a:rPr>
              <a:t>La compañía sale al mundo, expandiendo sus operaciones a Colombia a través de un partner y a México con el apoyo de Corfo.</a:t>
            </a:r>
            <a:endParaRPr sz="600">
              <a:latin typeface="Fira Sans Condensed Light"/>
              <a:ea typeface="Fira Sans Condensed Light"/>
              <a:cs typeface="Fira Sans Condensed Light"/>
              <a:sym typeface="Fira Sans Condensed Light"/>
            </a:endParaRPr>
          </a:p>
        </p:txBody>
      </p:sp>
      <p:sp>
        <p:nvSpPr>
          <p:cNvPr id="81" name="Google Shape;81;p14"/>
          <p:cNvSpPr/>
          <p:nvPr/>
        </p:nvSpPr>
        <p:spPr>
          <a:xfrm>
            <a:off x="7350750" y="3565250"/>
            <a:ext cx="176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600">
                <a:latin typeface="Fira Sans Condensed Light"/>
                <a:ea typeface="Fira Sans Condensed Light"/>
                <a:cs typeface="Fira Sans Condensed Light"/>
                <a:sym typeface="Fira Sans Condensed Light"/>
              </a:rPr>
              <a:t>Nace para ayudar a las empresas a seguir perfeccionando la experiencia que entregan a sus clientes. Comienza su comercialización en el mercado latinoamericano.</a:t>
            </a:r>
            <a:endParaRPr sz="600">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600"/>
              <a:t> ¿En qué consiste el Proyecto APT?</a:t>
            </a:r>
            <a:endParaRPr sz="2600"/>
          </a:p>
          <a:p>
            <a:pPr indent="0" lvl="0" marL="0" rtl="0" algn="ctr">
              <a:spcBef>
                <a:spcPts val="0"/>
              </a:spcBef>
              <a:spcAft>
                <a:spcPts val="0"/>
              </a:spcAft>
              <a:buNone/>
            </a:pPr>
            <a:r>
              <a:t/>
            </a:r>
            <a:endParaRPr sz="2600"/>
          </a:p>
        </p:txBody>
      </p:sp>
      <p:sp>
        <p:nvSpPr>
          <p:cNvPr id="87" name="Google Shape;87;p15"/>
          <p:cNvSpPr txBox="1"/>
          <p:nvPr>
            <p:ph idx="1" type="body"/>
          </p:nvPr>
        </p:nvSpPr>
        <p:spPr>
          <a:xfrm>
            <a:off x="362500" y="1152475"/>
            <a:ext cx="4076400" cy="345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chemeClr val="lt2"/>
                </a:solidFill>
                <a:latin typeface="Fira Sans Condensed Light"/>
                <a:ea typeface="Fira Sans Condensed Light"/>
                <a:cs typeface="Fira Sans Condensed Light"/>
                <a:sym typeface="Fira Sans Condensed Light"/>
              </a:rPr>
              <a:t>El contexto en el que se sitúa el proyecto APT es la optimización de cobranza dentro de empresas que manejan grandes volúmenes de clientes, como es el caso de Alloxentric, una empresa especializada en soluciones de automatización y comunicación. En este entorno, es crucial gestionar de manera eficiente la recuperación de deudas, asegurando un balance entre maximizar la tasa de recuperación y mantener una experiencia positiva para el cliente.</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l">
              <a:spcBef>
                <a:spcPts val="0"/>
              </a:spcBef>
              <a:spcAft>
                <a:spcPts val="0"/>
              </a:spcAft>
              <a:buClr>
                <a:schemeClr val="lt2"/>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El Proyecto APT se centra en el uso de K-Means para la segmentación de clientes morosos según su comportamiento de pago y LSTM para predecir la acción de cobranza más eficiente para cada grupo.</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l">
              <a:spcBef>
                <a:spcPts val="0"/>
              </a:spcBef>
              <a:spcAft>
                <a:spcPts val="0"/>
              </a:spcAft>
              <a:buClr>
                <a:schemeClr val="lt2"/>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Relevancia: La automatización en el proceso de cobranza mejora la eficiencia y reduce costos, clave para empresas como Alloxentric, especializadas en soluciones de automatización y comunicación.</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a:p>
        </p:txBody>
      </p:sp>
      <p:pic>
        <p:nvPicPr>
          <p:cNvPr id="88" name="Google Shape;88;p15"/>
          <p:cNvPicPr preferRelativeResize="0"/>
          <p:nvPr/>
        </p:nvPicPr>
        <p:blipFill>
          <a:blip r:embed="rId3">
            <a:alphaModFix/>
          </a:blip>
          <a:stretch>
            <a:fillRect/>
          </a:stretch>
        </p:blipFill>
        <p:spPr>
          <a:xfrm>
            <a:off x="4929475" y="1152475"/>
            <a:ext cx="3726500" cy="372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Relación con Competencias del Perfil de Egreso</a:t>
            </a:r>
            <a:endParaRPr/>
          </a:p>
        </p:txBody>
      </p:sp>
      <p:sp>
        <p:nvSpPr>
          <p:cNvPr id="94" name="Google Shape;94;p16"/>
          <p:cNvSpPr txBox="1"/>
          <p:nvPr>
            <p:ph idx="1" type="body"/>
          </p:nvPr>
        </p:nvSpPr>
        <p:spPr>
          <a:xfrm>
            <a:off x="903075" y="1112200"/>
            <a:ext cx="4534500" cy="345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chemeClr val="lt2"/>
                </a:solidFill>
                <a:latin typeface="Fira Sans Condensed Light"/>
                <a:ea typeface="Fira Sans Condensed Light"/>
                <a:cs typeface="Fira Sans Condensed Light"/>
                <a:sym typeface="Fira Sans Condensed Light"/>
              </a:rPr>
              <a:t>Este proyecto está alineado con competencias como:</a:t>
            </a:r>
            <a:endParaRPr sz="1200">
              <a:solidFill>
                <a:schemeClr val="lt2"/>
              </a:solidFill>
              <a:latin typeface="Fira Sans Condensed Light"/>
              <a:ea typeface="Fira Sans Condensed Light"/>
              <a:cs typeface="Fira Sans Condensed Light"/>
              <a:sym typeface="Fira Sans Condensed Light"/>
            </a:endParaRPr>
          </a:p>
          <a:p>
            <a:pPr indent="0" lvl="0" marL="0" rtl="0" algn="just">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chemeClr val="lt2"/>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Desarrollo de Software: Desarrollar una solución de software utilizando técnicas que permitan sistematizar el proceso de desarrollo y mantenimiento, asegurando el logro de los objetivos.</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chemeClr val="lt2"/>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Gestión de Bases de Datos: Construir modelos de datos para soportar los requerimientos de la organización de acuerdo a un diseño definido y escalable en el tiempo.</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chemeClr val="lt2"/>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Seguridad Informática: Resolver las vulnerabilidades sistémicas para asegurar que el software construido cumple las normas de seguridad exigidas por la industria.</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chemeClr val="lt2"/>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Gestión de proyecto: Gestionar proyectos informáticos, ofreciendo alternativas para la toma de decisiones de acuerdo a los requerimientos de la organización.</a:t>
            </a:r>
            <a:endParaRPr sz="1200">
              <a:solidFill>
                <a:schemeClr val="lt2"/>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p:txBody>
      </p:sp>
      <p:pic>
        <p:nvPicPr>
          <p:cNvPr id="95" name="Google Shape;95;p16"/>
          <p:cNvPicPr preferRelativeResize="0"/>
          <p:nvPr/>
        </p:nvPicPr>
        <p:blipFill rotWithShape="1">
          <a:blip r:embed="rId3">
            <a:alphaModFix/>
          </a:blip>
          <a:srcRect b="0" l="17170" r="18350" t="5258"/>
          <a:stretch/>
        </p:blipFill>
        <p:spPr>
          <a:xfrm>
            <a:off x="5749075" y="1431375"/>
            <a:ext cx="2500975" cy="26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Intereses Profesionales</a:t>
            </a:r>
            <a:endParaRPr/>
          </a:p>
        </p:txBody>
      </p:sp>
      <p:sp>
        <p:nvSpPr>
          <p:cNvPr id="101" name="Google Shape;101;p17"/>
          <p:cNvSpPr txBox="1"/>
          <p:nvPr>
            <p:ph idx="1" type="body"/>
          </p:nvPr>
        </p:nvSpPr>
        <p:spPr>
          <a:xfrm>
            <a:off x="445400" y="1173175"/>
            <a:ext cx="4391100" cy="26697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just">
              <a:lnSpc>
                <a:spcPct val="107916"/>
              </a:lnSpc>
              <a:spcBef>
                <a:spcPts val="80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292100" lvl="0" marL="457200" rtl="0" algn="just">
              <a:lnSpc>
                <a:spcPct val="107916"/>
              </a:lnSpc>
              <a:spcBef>
                <a:spcPts val="800"/>
              </a:spcBef>
              <a:spcAft>
                <a:spcPts val="0"/>
              </a:spcAft>
              <a:buClr>
                <a:schemeClr val="lt2"/>
              </a:buClr>
              <a:buSzPts val="10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Este proyecto contribuye a desarrollar habilidades en el ámbito de ciencia de datos, automación de procesos y modelos predictivos, alineándose con el interés en el desarrollo de soluciones tecnológicas y analíticas además de que implica la creación e implementación de un modelos de machine learning como en este caso K-Means y LSTM para optimizar las estrategias de cobranza.</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80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5103900" y="1193825"/>
            <a:ext cx="3942600" cy="262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Factibilidad del Proyecto</a:t>
            </a:r>
            <a:endParaRPr/>
          </a:p>
        </p:txBody>
      </p:sp>
      <p:sp>
        <p:nvSpPr>
          <p:cNvPr id="108" name="Google Shape;108;p18"/>
          <p:cNvSpPr txBox="1"/>
          <p:nvPr>
            <p:ph idx="1" type="body"/>
          </p:nvPr>
        </p:nvSpPr>
        <p:spPr>
          <a:xfrm>
            <a:off x="1487375" y="1112200"/>
            <a:ext cx="6528900" cy="3573900"/>
          </a:xfrm>
          <a:prstGeom prst="rect">
            <a:avLst/>
          </a:prstGeom>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Cronograma estructurado:</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El proyecto se desarrollará en tres fases clave (planificación, desarrollo y presentación) a lo largo de un semestre de 18 semanas.</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Las tareas están distribuidas para que el proyecto esté finalizado en la semana 15, permitiendo margen de maniobra.</a:t>
            </a:r>
            <a:endParaRPr sz="1000">
              <a:latin typeface="Fira Sans Condensed Light"/>
              <a:ea typeface="Fira Sans Condensed Light"/>
              <a:cs typeface="Fira Sans Condensed Light"/>
              <a:sym typeface="Fira Sans Condensed Light"/>
            </a:endParaRPr>
          </a:p>
          <a:p>
            <a:pPr indent="-292100" lvl="0" marL="4572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Recursos de tiempo:</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Con 5 horas semanales asignadas a la asignatura, se cuenta con un total de 90 horas para completar el proyecto.</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Este tiempo permite abordar cada fase con la profundidad adecuada, desde la planificación hasta el desarrollo técnico y la presentación final.</a:t>
            </a:r>
            <a:endParaRPr sz="1000">
              <a:latin typeface="Fira Sans Condensed Light"/>
              <a:ea typeface="Fira Sans Condensed Light"/>
              <a:cs typeface="Fira Sans Condensed Light"/>
              <a:sym typeface="Fira Sans Condensed Light"/>
            </a:endParaRPr>
          </a:p>
          <a:p>
            <a:pPr indent="-292100" lvl="0" marL="4572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Disponibilidad de materiales:</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Las herramientas de desarrollo y las bibliotecas de machine learning ya están disponibles, lo que facilita la implementación del modelo.</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Acceso a entornos de desarrollo y datos proporcionados por el cliente, asegurando pruebas y ajustes a lo largo del proceso.</a:t>
            </a:r>
            <a:endParaRPr sz="1000">
              <a:latin typeface="Fira Sans Condensed Light"/>
              <a:ea typeface="Fira Sans Condensed Light"/>
              <a:cs typeface="Fira Sans Condensed Light"/>
              <a:sym typeface="Fira Sans Condensed Light"/>
            </a:endParaRPr>
          </a:p>
          <a:p>
            <a:pPr indent="-292100" lvl="0" marL="4572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Metodología ágil:</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El uso de una metodología ágil y la comunicación constante con el cliente permite realizar iteraciones rápidas y ajustes basados en sus necesidades.</a:t>
            </a:r>
            <a:endParaRPr sz="1000">
              <a:latin typeface="Fira Sans Condensed Light"/>
              <a:ea typeface="Fira Sans Condensed Light"/>
              <a:cs typeface="Fira Sans Condensed Light"/>
              <a:sym typeface="Fira Sans Condensed Light"/>
            </a:endParaRPr>
          </a:p>
          <a:p>
            <a:pPr indent="-292100" lvl="0" marL="4572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Posibles desafíos:</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Desafíos como la integración en la fase de producción y retrasos en la entrega de archivos han sido considerados.</a:t>
            </a:r>
            <a:endParaRPr sz="1000">
              <a:latin typeface="Fira Sans Condensed Light"/>
              <a:ea typeface="Fira Sans Condensed Light"/>
              <a:cs typeface="Fira Sans Condensed Light"/>
              <a:sym typeface="Fira Sans Condensed Light"/>
            </a:endParaRPr>
          </a:p>
          <a:p>
            <a:pPr indent="-292100" lvl="1" marL="1371600" rtl="0" algn="l">
              <a:spcBef>
                <a:spcPts val="0"/>
              </a:spcBef>
              <a:spcAft>
                <a:spcPts val="0"/>
              </a:spcAft>
              <a:buClr>
                <a:schemeClr val="lt2"/>
              </a:buClr>
              <a:buSzPts val="1000"/>
              <a:buFont typeface="Fira Sans Condensed Light"/>
              <a:buChar char="○"/>
            </a:pPr>
            <a:r>
              <a:rPr lang="es" sz="1000">
                <a:latin typeface="Fira Sans Condensed Light"/>
                <a:ea typeface="Fira Sans Condensed Light"/>
                <a:cs typeface="Fira Sans Condensed Light"/>
                <a:sym typeface="Fira Sans Condensed Light"/>
              </a:rPr>
              <a:t>Soluciones: fases de pruebas exhaustivas y uso de datos alternativos en caso de retrasos.</a:t>
            </a:r>
            <a:endParaRPr sz="1000">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1303800" y="598575"/>
            <a:ext cx="7030500" cy="6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300"/>
              <a:t>Objetivos del Proyecto</a:t>
            </a:r>
            <a:endParaRPr sz="2300"/>
          </a:p>
        </p:txBody>
      </p:sp>
      <p:sp>
        <p:nvSpPr>
          <p:cNvPr id="114" name="Google Shape;114;p19"/>
          <p:cNvSpPr txBox="1"/>
          <p:nvPr>
            <p:ph idx="1" type="body"/>
          </p:nvPr>
        </p:nvSpPr>
        <p:spPr>
          <a:xfrm>
            <a:off x="612975" y="1218075"/>
            <a:ext cx="4113300" cy="352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chemeClr val="lt2"/>
                </a:solidFill>
                <a:latin typeface="Fira Sans Condensed Light"/>
                <a:ea typeface="Fira Sans Condensed Light"/>
                <a:cs typeface="Fira Sans Condensed Light"/>
                <a:sym typeface="Fira Sans Condensed Light"/>
              </a:rPr>
              <a:t>Objetivo general: Desarrollar un modelo predictivo que identifique la acción mínima eficiente de cobranza para maximizar la recuperación de deudas, minimizando los costos operativos y mejorando la relación con los clientes.</a:t>
            </a:r>
            <a:endParaRPr sz="1200">
              <a:solidFill>
                <a:schemeClr val="lt2"/>
              </a:solidFill>
              <a:latin typeface="Fira Sans Condensed Light"/>
              <a:ea typeface="Fira Sans Condensed Light"/>
              <a:cs typeface="Fira Sans Condensed Light"/>
              <a:sym typeface="Fira Sans Condensed Light"/>
            </a:endParaRPr>
          </a:p>
          <a:p>
            <a:pPr indent="0" lvl="0" marL="0" rtl="0" algn="just">
              <a:spcBef>
                <a:spcPts val="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a:p>
            <a:pPr indent="0" lvl="0" marL="0" rtl="0" algn="just">
              <a:spcBef>
                <a:spcPts val="0"/>
              </a:spcBef>
              <a:spcAft>
                <a:spcPts val="0"/>
              </a:spcAft>
              <a:buNone/>
            </a:pPr>
            <a:r>
              <a:rPr lang="es" sz="1200">
                <a:solidFill>
                  <a:schemeClr val="lt2"/>
                </a:solidFill>
                <a:latin typeface="Fira Sans Condensed Light"/>
                <a:ea typeface="Fira Sans Condensed Light"/>
                <a:cs typeface="Fira Sans Condensed Light"/>
                <a:sym typeface="Fira Sans Condensed Light"/>
              </a:rPr>
              <a:t>Objetivo Específico: Desarrollar un modelo predictivo que optimice las acciones de cobranza mediante la implementación de técnicas de machine learning como K-Means y LSTM.</a:t>
            </a:r>
            <a:endParaRPr sz="1200">
              <a:solidFill>
                <a:schemeClr val="lt2"/>
              </a:solidFill>
              <a:latin typeface="Fira Sans Condensed Light"/>
              <a:ea typeface="Fira Sans Condensed Light"/>
              <a:cs typeface="Fira Sans Condensed Light"/>
              <a:sym typeface="Fira Sans Condensed Light"/>
            </a:endParaRPr>
          </a:p>
          <a:p>
            <a:pPr indent="0" lvl="0" marL="0" rtl="0" algn="just">
              <a:spcBef>
                <a:spcPts val="0"/>
              </a:spcBef>
              <a:spcAft>
                <a:spcPts val="0"/>
              </a:spcAft>
              <a:buNone/>
            </a:pPr>
            <a:r>
              <a:t/>
            </a:r>
            <a:endParaRPr sz="1200">
              <a:solidFill>
                <a:schemeClr val="lt2"/>
              </a:solidFill>
              <a:highlight>
                <a:schemeClr val="dk1"/>
              </a:highlight>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rgbClr val="FFFFFF"/>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Analizar y Segmentar la Base de Datos de Clientes</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rgbClr val="FFFFFF"/>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Desarrollar un Modelo Predictivo LSTM</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rgbClr val="FFFFFF"/>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Integrar el Modelo K-Means con el Modelo LSTM</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rgbClr val="FFFFFF"/>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Implementar el Modelo en un Entorno de Pruebas</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rgbClr val="FFFFFF"/>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Evaluar el Impacto de las Estrategias de Cobranza</a:t>
            </a:r>
            <a:endParaRPr sz="1200">
              <a:solidFill>
                <a:schemeClr val="lt2"/>
              </a:solidFill>
              <a:latin typeface="Fira Sans Condensed Light"/>
              <a:ea typeface="Fira Sans Condensed Light"/>
              <a:cs typeface="Fira Sans Condensed Light"/>
              <a:sym typeface="Fira Sans Condensed Light"/>
            </a:endParaRPr>
          </a:p>
          <a:p>
            <a:pPr indent="-304800" lvl="0" marL="457200" rtl="0" algn="just">
              <a:spcBef>
                <a:spcPts val="0"/>
              </a:spcBef>
              <a:spcAft>
                <a:spcPts val="0"/>
              </a:spcAft>
              <a:buClr>
                <a:srgbClr val="FFFFFF"/>
              </a:buClr>
              <a:buSzPts val="1200"/>
              <a:buFont typeface="Fira Sans Condensed Light"/>
              <a:buChar char="●"/>
            </a:pPr>
            <a:r>
              <a:rPr lang="es" sz="1200">
                <a:solidFill>
                  <a:schemeClr val="lt2"/>
                </a:solidFill>
                <a:latin typeface="Fira Sans Condensed Light"/>
                <a:ea typeface="Fira Sans Condensed Light"/>
                <a:cs typeface="Fira Sans Condensed Light"/>
                <a:sym typeface="Fira Sans Condensed Light"/>
              </a:rPr>
              <a:t>Preparar la Documentación y Presentación Final</a:t>
            </a:r>
            <a:endParaRPr sz="1200">
              <a:solidFill>
                <a:schemeClr val="lt2"/>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000">
              <a:solidFill>
                <a:schemeClr val="lt2"/>
              </a:solidFill>
            </a:endParaRPr>
          </a:p>
          <a:p>
            <a:pPr indent="0" lvl="0" marL="0" rtl="0" algn="l">
              <a:spcBef>
                <a:spcPts val="0"/>
              </a:spcBef>
              <a:spcAft>
                <a:spcPts val="0"/>
              </a:spcAft>
              <a:buNone/>
            </a:pPr>
            <a:r>
              <a:t/>
            </a:r>
            <a:endParaRPr sz="1000">
              <a:solidFill>
                <a:schemeClr val="lt2"/>
              </a:solidFill>
            </a:endParaRPr>
          </a:p>
          <a:p>
            <a:pPr indent="0" lvl="0" marL="0" rtl="0" algn="l">
              <a:spcBef>
                <a:spcPts val="0"/>
              </a:spcBef>
              <a:spcAft>
                <a:spcPts val="0"/>
              </a:spcAft>
              <a:buNone/>
            </a:pPr>
            <a:r>
              <a:t/>
            </a:r>
            <a:endParaRPr sz="1000">
              <a:solidFill>
                <a:schemeClr val="lt2"/>
              </a:solidFill>
            </a:endParaRPr>
          </a:p>
          <a:p>
            <a:pPr indent="0" lvl="0" marL="0" rtl="0" algn="l">
              <a:spcBef>
                <a:spcPts val="0"/>
              </a:spcBef>
              <a:spcAft>
                <a:spcPts val="0"/>
              </a:spcAft>
              <a:buNone/>
            </a:pPr>
            <a:r>
              <a:t/>
            </a:r>
            <a:endParaRPr sz="1000">
              <a:solidFill>
                <a:schemeClr val="lt2"/>
              </a:solidFill>
            </a:endParaRPr>
          </a:p>
          <a:p>
            <a:pPr indent="0" lvl="0" marL="0" rtl="0" algn="l">
              <a:spcBef>
                <a:spcPts val="0"/>
              </a:spcBef>
              <a:spcAft>
                <a:spcPts val="0"/>
              </a:spcAft>
              <a:buNone/>
            </a:pPr>
            <a:r>
              <a:t/>
            </a:r>
            <a:endParaRPr sz="1000">
              <a:solidFill>
                <a:schemeClr val="lt2"/>
              </a:solidFill>
            </a:endParaRPr>
          </a:p>
          <a:p>
            <a:pPr indent="0" lvl="0" marL="0" rtl="0" algn="just">
              <a:lnSpc>
                <a:spcPct val="95000"/>
              </a:lnSpc>
              <a:spcBef>
                <a:spcPts val="0"/>
              </a:spcBef>
              <a:spcAft>
                <a:spcPts val="0"/>
              </a:spcAft>
              <a:buSzPts val="275"/>
              <a:buNone/>
            </a:pPr>
            <a:r>
              <a:t/>
            </a:r>
            <a:endParaRPr sz="1025"/>
          </a:p>
          <a:p>
            <a:pPr indent="0" lvl="0" marL="0" rtl="0" algn="just">
              <a:lnSpc>
                <a:spcPct val="95000"/>
              </a:lnSpc>
              <a:spcBef>
                <a:spcPts val="0"/>
              </a:spcBef>
              <a:spcAft>
                <a:spcPts val="0"/>
              </a:spcAft>
              <a:buSzPts val="275"/>
              <a:buNone/>
            </a:pPr>
            <a:r>
              <a:t/>
            </a:r>
            <a:endParaRPr sz="1025"/>
          </a:p>
          <a:p>
            <a:pPr indent="0" lvl="0" marL="0" rtl="0" algn="just">
              <a:lnSpc>
                <a:spcPct val="95000"/>
              </a:lnSpc>
              <a:spcBef>
                <a:spcPts val="0"/>
              </a:spcBef>
              <a:spcAft>
                <a:spcPts val="0"/>
              </a:spcAft>
              <a:buSzPts val="275"/>
              <a:buNone/>
            </a:pPr>
            <a:r>
              <a:t/>
            </a:r>
            <a:endParaRPr sz="1025"/>
          </a:p>
        </p:txBody>
      </p:sp>
      <p:pic>
        <p:nvPicPr>
          <p:cNvPr id="115" name="Google Shape;115;p19"/>
          <p:cNvPicPr preferRelativeResize="0"/>
          <p:nvPr/>
        </p:nvPicPr>
        <p:blipFill>
          <a:blip r:embed="rId3">
            <a:alphaModFix/>
          </a:blip>
          <a:stretch>
            <a:fillRect/>
          </a:stretch>
        </p:blipFill>
        <p:spPr>
          <a:xfrm>
            <a:off x="4839350" y="1218075"/>
            <a:ext cx="4112926" cy="282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Metodología</a:t>
            </a:r>
            <a:endParaRPr/>
          </a:p>
        </p:txBody>
      </p:sp>
      <p:sp>
        <p:nvSpPr>
          <p:cNvPr id="121" name="Google Shape;121;p20"/>
          <p:cNvSpPr txBox="1"/>
          <p:nvPr>
            <p:ph idx="1" type="body"/>
          </p:nvPr>
        </p:nvSpPr>
        <p:spPr>
          <a:xfrm>
            <a:off x="1303800" y="1548500"/>
            <a:ext cx="70305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s" sz="1000">
                <a:solidFill>
                  <a:srgbClr val="FFFFFF"/>
                </a:solidFill>
              </a:rPr>
              <a:t>Para el desarrollo del Proyecto APT "Optimizador de Cobranza," utilizaremos la metodología ágil Scrum, que es ampliamente reconocida por su flexibilidad y capacidad para adaptarse a cambios, lo que resulta ideal para proyectos de desarrollo de software y ciencia de datos.</a:t>
            </a:r>
            <a:endParaRPr sz="1000">
              <a:solidFill>
                <a:srgbClr val="FFFFFF"/>
              </a:solidFill>
            </a:endParaRPr>
          </a:p>
          <a:p>
            <a:pPr indent="0" lvl="0" marL="0" rtl="0" algn="just">
              <a:lnSpc>
                <a:spcPct val="107916"/>
              </a:lnSpc>
              <a:spcBef>
                <a:spcPts val="800"/>
              </a:spcBef>
              <a:spcAft>
                <a:spcPts val="0"/>
              </a:spcAft>
              <a:buNone/>
            </a:pPr>
            <a:r>
              <a:rPr lang="es" sz="1000">
                <a:solidFill>
                  <a:srgbClr val="FFFFFF"/>
                </a:solidFill>
              </a:rPr>
              <a:t>Plan de Trabajo:</a:t>
            </a:r>
            <a:endParaRPr sz="1000">
              <a:solidFill>
                <a:srgbClr val="FFFFFF"/>
              </a:solidFill>
            </a:endParaRPr>
          </a:p>
          <a:p>
            <a:pPr indent="-292100" lvl="0" marL="457200" rtl="0" algn="just">
              <a:lnSpc>
                <a:spcPct val="107916"/>
              </a:lnSpc>
              <a:spcBef>
                <a:spcPts val="800"/>
              </a:spcBef>
              <a:spcAft>
                <a:spcPts val="0"/>
              </a:spcAft>
              <a:buClr>
                <a:srgbClr val="FFFFFF"/>
              </a:buClr>
              <a:buSzPts val="1000"/>
              <a:buChar char="●"/>
            </a:pPr>
            <a:r>
              <a:rPr lang="es" sz="1000">
                <a:solidFill>
                  <a:srgbClr val="FFFFFF"/>
                </a:solidFill>
              </a:rPr>
              <a:t>Planificación del Proyecto (Sprint 0)</a:t>
            </a:r>
            <a:endParaRPr sz="1000">
              <a:solidFill>
                <a:srgbClr val="FFFFFF"/>
              </a:solidFill>
            </a:endParaRPr>
          </a:p>
          <a:p>
            <a:pPr indent="-292100" lvl="0" marL="457200" rtl="0" algn="just">
              <a:lnSpc>
                <a:spcPct val="107916"/>
              </a:lnSpc>
              <a:spcBef>
                <a:spcPts val="800"/>
              </a:spcBef>
              <a:spcAft>
                <a:spcPts val="0"/>
              </a:spcAft>
              <a:buClr>
                <a:srgbClr val="FFFFFF"/>
              </a:buClr>
              <a:buSzPts val="1000"/>
              <a:buChar char="●"/>
            </a:pPr>
            <a:r>
              <a:rPr lang="es" sz="1000">
                <a:solidFill>
                  <a:srgbClr val="FFFFFF"/>
                </a:solidFill>
              </a:rPr>
              <a:t>Desarrollo de funcionalidades principales (Sprint 1 )</a:t>
            </a:r>
            <a:endParaRPr sz="1000">
              <a:solidFill>
                <a:srgbClr val="FFFFFF"/>
              </a:solidFill>
            </a:endParaRPr>
          </a:p>
          <a:p>
            <a:pPr indent="-292100" lvl="0" marL="457200" rtl="0" algn="just">
              <a:lnSpc>
                <a:spcPct val="107916"/>
              </a:lnSpc>
              <a:spcBef>
                <a:spcPts val="800"/>
              </a:spcBef>
              <a:spcAft>
                <a:spcPts val="0"/>
              </a:spcAft>
              <a:buClr>
                <a:srgbClr val="FFFFFF"/>
              </a:buClr>
              <a:buSzPts val="1000"/>
              <a:buChar char="●"/>
            </a:pPr>
            <a:r>
              <a:rPr lang="es" sz="1000">
                <a:solidFill>
                  <a:srgbClr val="FFFFFF"/>
                </a:solidFill>
              </a:rPr>
              <a:t>Desarrollo del modelo (Sprint 2) </a:t>
            </a:r>
            <a:endParaRPr sz="1000">
              <a:solidFill>
                <a:srgbClr val="FFFFFF"/>
              </a:solidFill>
            </a:endParaRPr>
          </a:p>
          <a:p>
            <a:pPr indent="-292100" lvl="0" marL="457200" rtl="0" algn="just">
              <a:lnSpc>
                <a:spcPct val="107916"/>
              </a:lnSpc>
              <a:spcBef>
                <a:spcPts val="800"/>
              </a:spcBef>
              <a:spcAft>
                <a:spcPts val="0"/>
              </a:spcAft>
              <a:buClr>
                <a:srgbClr val="FFFFFF"/>
              </a:buClr>
              <a:buSzPts val="1000"/>
              <a:buChar char="●"/>
            </a:pPr>
            <a:r>
              <a:rPr lang="es" sz="1000">
                <a:solidFill>
                  <a:srgbClr val="FFFFFF"/>
                </a:solidFill>
              </a:rPr>
              <a:t>Testeo y pruebas de seguridad (Sprint 3 )</a:t>
            </a:r>
            <a:endParaRPr sz="1000">
              <a:solidFill>
                <a:srgbClr val="FFFFFF"/>
              </a:solidFill>
            </a:endParaRPr>
          </a:p>
          <a:p>
            <a:pPr indent="-292100" lvl="0" marL="457200" rtl="0" algn="just">
              <a:lnSpc>
                <a:spcPct val="107916"/>
              </a:lnSpc>
              <a:spcBef>
                <a:spcPts val="800"/>
              </a:spcBef>
              <a:spcAft>
                <a:spcPts val="0"/>
              </a:spcAft>
              <a:buClr>
                <a:srgbClr val="FFFFFF"/>
              </a:buClr>
              <a:buSzPts val="1000"/>
              <a:buChar char="●"/>
            </a:pPr>
            <a:r>
              <a:rPr lang="es" sz="1000">
                <a:solidFill>
                  <a:srgbClr val="FFFFFF"/>
                </a:solidFill>
              </a:rPr>
              <a:t>Marcha Blanca</a:t>
            </a:r>
            <a:endParaRPr>
              <a:solidFill>
                <a:srgbClr val="FFFFFF"/>
              </a:solidFill>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Evidencias y Resultados</a:t>
            </a:r>
            <a:endParaRPr/>
          </a:p>
        </p:txBody>
      </p:sp>
      <p:pic>
        <p:nvPicPr>
          <p:cNvPr id="127" name="Google Shape;127;p21"/>
          <p:cNvPicPr preferRelativeResize="0"/>
          <p:nvPr/>
        </p:nvPicPr>
        <p:blipFill>
          <a:blip r:embed="rId3">
            <a:alphaModFix/>
          </a:blip>
          <a:stretch>
            <a:fillRect/>
          </a:stretch>
        </p:blipFill>
        <p:spPr>
          <a:xfrm>
            <a:off x="2352850" y="1112200"/>
            <a:ext cx="4589550" cy="383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