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55" r:id="rId6"/>
    <p:sldId id="618" r:id="rId7"/>
    <p:sldId id="454" r:id="rId8"/>
    <p:sldId id="396" r:id="rId9"/>
    <p:sldId id="432" r:id="rId10"/>
    <p:sldId id="619" r:id="rId11"/>
    <p:sldId id="399" r:id="rId12"/>
    <p:sldId id="603" r:id="rId13"/>
    <p:sldId id="400" r:id="rId14"/>
    <p:sldId id="411" r:id="rId15"/>
    <p:sldId id="604" r:id="rId16"/>
    <p:sldId id="605" r:id="rId17"/>
    <p:sldId id="493" r:id="rId18"/>
    <p:sldId id="581" r:id="rId19"/>
    <p:sldId id="532" r:id="rId20"/>
    <p:sldId id="533" r:id="rId21"/>
    <p:sldId id="585" r:id="rId22"/>
    <p:sldId id="502" r:id="rId23"/>
    <p:sldId id="607" r:id="rId24"/>
    <p:sldId id="608" r:id="rId25"/>
    <p:sldId id="609" r:id="rId26"/>
    <p:sldId id="590" r:id="rId27"/>
    <p:sldId id="508" r:id="rId28"/>
    <p:sldId id="509" r:id="rId29"/>
    <p:sldId id="510" r:id="rId30"/>
    <p:sldId id="511" r:id="rId31"/>
    <p:sldId id="512" r:id="rId32"/>
    <p:sldId id="543" r:id="rId33"/>
    <p:sldId id="513" r:id="rId34"/>
    <p:sldId id="599" r:id="rId35"/>
    <p:sldId id="531" r:id="rId36"/>
    <p:sldId id="282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5"/>
            <p14:sldId id="618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619"/>
            <p14:sldId id="399"/>
            <p14:sldId id="603"/>
            <p14:sldId id="400"/>
            <p14:sldId id="411"/>
            <p14:sldId id="604"/>
            <p14:sldId id="605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67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PlusPlus-Visual-Studio-2022-Installation-Guidelines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001" y="4841233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1000" y="5333173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4" y="256204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1F1672B-BBE4-A5E5-16AB-81B582A9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00" y="1275315"/>
            <a:ext cx="11083636" cy="1315728"/>
          </a:xfrm>
        </p:spPr>
        <p:txBody>
          <a:bodyPr/>
          <a:lstStyle/>
          <a:p>
            <a:r>
              <a:rPr lang="bg-BG" dirty="0"/>
              <a:t>Променливи, типове данни, работа с конзола и аритметични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E8CD3-D8EB-4DE9-BE7C-04E4C788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"/>
          <a:stretch/>
        </p:blipFill>
        <p:spPr>
          <a:xfrm>
            <a:off x="5466000" y="1449000"/>
            <a:ext cx="6398872" cy="418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</a:t>
            </a:r>
            <a:r>
              <a:rPr lang="en-US" sz="3200" dirty="0"/>
              <a:t> </a:t>
            </a:r>
            <a:r>
              <a:rPr lang="bg-BG" sz="3200" dirty="0"/>
              <a:t>в 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b="1" dirty="0"/>
              <a:t>Enter</a:t>
            </a:r>
            <a:r>
              <a:rPr lang="en-US" sz="3200" dirty="0"/>
              <a:t>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2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bg-BG" sz="3200" dirty="0">
                <a:solidFill>
                  <a:schemeClr val="tx2"/>
                </a:solidFill>
              </a:rPr>
              <a:t> отместен навътре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85DE-08A6-4ED0-8406-45183C5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/>
          <a:stretch/>
        </p:blipFill>
        <p:spPr>
          <a:xfrm>
            <a:off x="6321000" y="3441736"/>
            <a:ext cx="5408951" cy="286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EC6F2-2A83-4074-8D7E-2BB7D1F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80" y="3369313"/>
            <a:ext cx="5939477" cy="285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6558" y="2059711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2979000"/>
            <a:ext cx="3322411" cy="687797"/>
          </a:xfrm>
          <a:prstGeom prst="wedgeRoundRectCallout">
            <a:avLst>
              <a:gd name="adj1" fmla="val -54211"/>
              <a:gd name="adj2" fmla="val 3020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3429000"/>
            <a:ext cx="2256373" cy="687797"/>
          </a:xfrm>
          <a:prstGeom prst="wedgeRoundRectCallout">
            <a:avLst>
              <a:gd name="adj1" fmla="val 62283"/>
              <a:gd name="adj2" fmla="val 193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71" y="4923780"/>
            <a:ext cx="2048129" cy="803705"/>
          </a:xfrm>
          <a:prstGeom prst="wedgeRoundRectCallout">
            <a:avLst>
              <a:gd name="adj1" fmla="val 67565"/>
              <a:gd name="adj2" fmla="val 1040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00" y="5595674"/>
            <a:ext cx="4859388" cy="803705"/>
          </a:xfrm>
          <a:prstGeom prst="wedgeRoundRectCallout">
            <a:avLst>
              <a:gd name="adj1" fmla="val -52834"/>
              <a:gd name="adj2" fmla="val -36277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dirty="0" err="1"/>
              <a:t>конзолат</a:t>
            </a:r>
            <a:r>
              <a:rPr lang="en-US" sz="3600" dirty="0"/>
              <a:t>a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DB34-11A4-4E6E-8EF6-B227F7F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3339000"/>
            <a:ext cx="4185000" cy="150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8F73E89-5EF7-761D-4ABA-55C57FFB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1944000"/>
            <a:ext cx="4843761" cy="4459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275569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1998041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96" y="3429000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</a:t>
            </a:r>
            <a:r>
              <a:rPr lang="en-US" dirty="0"/>
              <a:t>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33" y="3204000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</a:rPr>
              <a:t>&lt;&lt; </a:t>
            </a:r>
            <a:r>
              <a:rPr lang="en-US" sz="2000" b="1" noProof="1">
                <a:latin typeface="Consolas" pitchFamily="49" charset="0"/>
              </a:rPr>
              <a:t>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06000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94142" y="4053520"/>
            <a:ext cx="3721979" cy="578882"/>
          </a:xfrm>
          <a:prstGeom prst="wedgeRoundRectCallout">
            <a:avLst>
              <a:gd name="adj1" fmla="val -54861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71559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Какво е програмиране икомпютърна програма?</a:t>
            </a:r>
            <a:endParaRPr lang="en-US" sz="3400" dirty="0"/>
          </a:p>
          <a:p>
            <a:pPr marL="514350" indent="-514350"/>
            <a:r>
              <a:rPr lang="bg-BG" sz="3400" dirty="0"/>
              <a:t>Първа програма със </a:t>
            </a:r>
            <a:r>
              <a:rPr lang="en-US" sz="3400" b="1" dirty="0">
                <a:solidFill>
                  <a:schemeClr val="bg1"/>
                </a:solidFill>
              </a:rPr>
              <a:t>C++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en-US" sz="3400" b="1" dirty="0">
                <a:solidFill>
                  <a:schemeClr val="bg1"/>
                </a:solidFill>
              </a:rPr>
              <a:t>Visual Studio 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400" dirty="0"/>
              <a:t>Променливи и типове данни</a:t>
            </a:r>
            <a:endParaRPr lang="en-US" sz="3400" dirty="0"/>
          </a:p>
          <a:p>
            <a:pPr marL="514350" indent="-514350"/>
            <a:r>
              <a:rPr lang="bg-BG" sz="3400" dirty="0"/>
              <a:t>Четене на потребителски вход</a:t>
            </a:r>
          </a:p>
          <a:p>
            <a:pPr marL="514350" indent="-514350"/>
            <a:r>
              <a:rPr lang="bg-BG" sz="3400" dirty="0"/>
              <a:t>Работа с текст</a:t>
            </a:r>
            <a:r>
              <a:rPr lang="en-US" sz="3400" dirty="0"/>
              <a:t> </a:t>
            </a:r>
            <a:r>
              <a:rPr lang="bg-BG" sz="3400" dirty="0"/>
              <a:t>и числа</a:t>
            </a:r>
            <a:endParaRPr lang="en-US" sz="3400" dirty="0"/>
          </a:p>
          <a:p>
            <a:pPr marL="514350" indent="-514350"/>
            <a:r>
              <a:rPr lang="bg-BG" sz="3400" dirty="0"/>
              <a:t>Аритметични операции</a:t>
            </a:r>
          </a:p>
          <a:p>
            <a:pPr marL="514350" indent="-514350"/>
            <a:r>
              <a:rPr lang="bg-BG" sz="3400" dirty="0"/>
              <a:t>Печатане на екрана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8817" y="1007345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списък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символ</a:t>
            </a:r>
            <a:r>
              <a:rPr lang="en-US" dirty="0">
                <a:cs typeface="Consolas" pitchFamily="49" charset="0"/>
              </a:rPr>
              <a:t>: </a:t>
            </a:r>
            <a:r>
              <a:rPr lang="en-US" b="1" dirty="0">
                <a:cs typeface="Consolas" pitchFamily="49" charset="0"/>
              </a:rPr>
              <a:t>'A',  '#',  '@ ',  ' + ', …</a:t>
            </a:r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441" y="1145534"/>
            <a:ext cx="1059455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Програма, която чете име от конзолата и го принтира: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11788" y="1960359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3906825"/>
            <a:ext cx="2656789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18" b="8306"/>
          <a:stretch/>
        </p:blipFill>
        <p:spPr>
          <a:xfrm>
            <a:off x="5017656" y="3774757"/>
            <a:ext cx="5112110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2451" y="1167952"/>
            <a:ext cx="1003354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Четене на дробно число</a:t>
            </a:r>
            <a:r>
              <a:rPr lang="en-US" sz="3400" dirty="0"/>
              <a:t> </a:t>
            </a:r>
            <a:r>
              <a:rPr lang="bg-BG" sz="3400" dirty="0"/>
              <a:t>от конзолата:</a:t>
            </a: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>
              <a:spcBef>
                <a:spcPts val="1200"/>
              </a:spcBef>
            </a:pPr>
            <a:r>
              <a:rPr lang="bg-BG" sz="3400" dirty="0"/>
              <a:t>Пример: конвертиране от инчове в сантиметри: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751" y="3795613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751" y="18540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  <a:latin typeface="+mj-lt"/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Hello,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&lt;name&gt;</a:t>
            </a:r>
            <a:r>
              <a:rPr lang="bg-BG" sz="32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200" b="1" dirty="0">
                <a:latin typeface="Consolas" panose="020B0609020204030204" pitchFamily="49" charset="0"/>
              </a:rPr>
              <a:t>&lt;name&gt; </a:t>
            </a:r>
            <a:r>
              <a:rPr lang="bg-BG" sz="3200" dirty="0"/>
              <a:t>е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1000" y="3453022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237988"/>
            <a:ext cx="5212063" cy="1784649"/>
          </a:xfrm>
          <a:prstGeom prst="wedgeRoundRectCallout">
            <a:avLst>
              <a:gd name="adj1" fmla="val -61328"/>
              <a:gd name="adj2" fmla="val -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300108"/>
            <a:ext cx="868499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1000" y="1490008"/>
            <a:ext cx="972111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71000" y="4007317"/>
            <a:ext cx="96162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79100" y="2967335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276192" y="5479255"/>
            <a:ext cx="27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46000" y="4509000"/>
            <a:ext cx="10575000" cy="1638909"/>
          </a:xfrm>
        </p:spPr>
        <p:txBody>
          <a:bodyPr/>
          <a:lstStyle/>
          <a:p>
            <a:r>
              <a:rPr lang="bg-BG" dirty="0"/>
              <a:t>Какво е програмиране и компютърна програма?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854000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1002" y="4429496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893800" y="2534040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67411"/>
            <a:ext cx="10129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1" y="1932326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01" y="4420460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29300" y="2704996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84087" y="5136799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53924" y="5513066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7656" y="196444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103" y="2660941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9890" y="3210040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103" y="4274618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85903" y="4824000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38685" y="1854283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C++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b="1" dirty="0">
                <a:solidFill>
                  <a:schemeClr val="bg1"/>
                </a:solidFill>
              </a:rPr>
              <a:t>main(…)</a:t>
            </a:r>
            <a:endParaRPr lang="bg-BG" sz="28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Печатаме със </a:t>
            </a:r>
            <a:r>
              <a:rPr lang="en-US" sz="28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r>
              <a:rPr lang="en-US" sz="2800" b="1" dirty="0">
                <a:solidFill>
                  <a:schemeClr val="bg1"/>
                </a:solidFill>
              </a:rPr>
              <a:t>Ctrl + F5</a:t>
            </a: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 и числа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  <a:r>
              <a:rPr lang="bg-BG" sz="2800" b="1" dirty="0">
                <a:solidFill>
                  <a:schemeClr val="bg2"/>
                </a:solidFill>
              </a:rPr>
              <a:t>,</a:t>
            </a:r>
            <a:r>
              <a:rPr lang="bg-BG" sz="2800" b="1" dirty="0">
                <a:solidFill>
                  <a:schemeClr val="bg1"/>
                </a:solidFill>
              </a:rPr>
              <a:t> %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Използват се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>
                <a:solidFill>
                  <a:schemeClr val="tx2"/>
                </a:solidFill>
              </a:rPr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комуникираме</a:t>
            </a:r>
            <a:r>
              <a:rPr lang="bg-BG" sz="3600" dirty="0"/>
              <a:t> </a:t>
            </a:r>
            <a:br>
              <a:rPr lang="bg-BG" sz="3600" dirty="0"/>
            </a:br>
            <a:r>
              <a:rPr lang="bg-BG" sz="3600" dirty="0"/>
              <a:t>с компютъра 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и изпълняват </a:t>
            </a:r>
            <a:r>
              <a:rPr lang="bg-BG" sz="3600" b="1" dirty="0">
                <a:solidFill>
                  <a:schemeClr val="bg1"/>
                </a:solidFill>
              </a:rPr>
              <a:t>една след друга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Поредицата от команди образува </a:t>
            </a:r>
            <a:r>
              <a:rPr lang="bg-BG" sz="3600" b="1" dirty="0">
                <a:solidFill>
                  <a:schemeClr val="bg1"/>
                </a:solidFill>
              </a:rPr>
              <a:t>компютърна програма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chemeClr val="bg1"/>
                </a:solidFill>
              </a:rPr>
              <a:t>пресмятания</a:t>
            </a:r>
            <a:r>
              <a:rPr lang="bg-BG" b="1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проверки</a:t>
            </a:r>
            <a:r>
              <a:rPr lang="bg-BG" b="1" dirty="0"/>
              <a:t>,</a:t>
            </a:r>
            <a:r>
              <a:rPr lang="bg-BG" b="1" dirty="0">
                <a:solidFill>
                  <a:schemeClr val="bg1"/>
                </a:solidFill>
              </a:rPr>
              <a:t>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chemeClr val="bg1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 се за: </a:t>
            </a:r>
            <a:r>
              <a:rPr lang="ru-RU" dirty="0" err="1"/>
              <a:t>разработката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видеоигри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операционни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системи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финансови</a:t>
            </a:r>
            <a:r>
              <a:rPr lang="ru-RU" b="1" dirty="0">
                <a:solidFill>
                  <a:schemeClr val="bg1"/>
                </a:solidFill>
              </a:rPr>
              <a:t> приложения </a:t>
            </a:r>
            <a:r>
              <a:rPr lang="ru-RU" dirty="0"/>
              <a:t>и много </a:t>
            </a:r>
            <a:r>
              <a:rPr lang="ru-RU" dirty="0" err="1"/>
              <a:t>други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П</a:t>
            </a:r>
            <a:r>
              <a:rPr lang="ru-RU" dirty="0" err="1"/>
              <a:t>редоставя</a:t>
            </a:r>
            <a:r>
              <a:rPr lang="ru-RU" dirty="0"/>
              <a:t> близко </a:t>
            </a:r>
            <a:r>
              <a:rPr lang="ru-RU" dirty="0" err="1"/>
              <a:t>контролиране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хардуера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ефективността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Операционните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Windows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Linux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macOS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написани</a:t>
            </a:r>
            <a:r>
              <a:rPr lang="ru-RU" dirty="0"/>
              <a:t> на C++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C++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30234"/>
            <a:ext cx="12106110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Средата за разработка е нужна, за да програмирате</a:t>
            </a:r>
            <a:endParaRPr lang="en-US" sz="34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C++</a:t>
            </a:r>
            <a:endParaRPr lang="bg-BG" sz="3200" b="1" dirty="0"/>
          </a:p>
          <a:p>
            <a:r>
              <a:rPr lang="bg-BG" sz="3400" dirty="0"/>
              <a:t>Инсталирайте си </a:t>
            </a:r>
            <a:r>
              <a:rPr lang="en-US" sz="3400" b="1" dirty="0"/>
              <a:t>Visual Studio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bg-BG" sz="3200" b="1" dirty="0"/>
              <a:t> </a:t>
            </a:r>
            <a:r>
              <a:rPr lang="bg-BG" sz="3200" b="1"/>
              <a:t>на най-нова </a:t>
            </a:r>
            <a:r>
              <a:rPr lang="bg-BG" sz="3200" b="1" dirty="0"/>
              <a:t>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400" dirty="0"/>
              <a:t>Приложението е </a:t>
            </a:r>
            <a:r>
              <a:rPr lang="bg-BG" sz="3400" b="1" dirty="0"/>
              <a:t>мултиплатформено</a:t>
            </a:r>
            <a:r>
              <a:rPr lang="en-US" sz="3400" dirty="0"/>
              <a:t> (Mac OS,</a:t>
            </a:r>
            <a:r>
              <a:rPr lang="bg-BG" sz="3400" dirty="0"/>
              <a:t> </a:t>
            </a:r>
            <a:r>
              <a:rPr lang="en-US" sz="3400" dirty="0"/>
              <a:t>Windows)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Create a  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C++ Console App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0B82-18BC-400D-BED9-2BAC2A6D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270" r="1703" b="20114"/>
          <a:stretch/>
        </p:blipFill>
        <p:spPr>
          <a:xfrm>
            <a:off x="7068205" y="1332393"/>
            <a:ext cx="4555720" cy="250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E942424-608C-4DCA-A9E0-B362F945E018}"/>
              </a:ext>
            </a:extLst>
          </p:cNvPr>
          <p:cNvSpPr/>
          <p:nvPr/>
        </p:nvSpPr>
        <p:spPr bwMode="auto">
          <a:xfrm rot="5400000">
            <a:off x="3918656" y="2546343"/>
            <a:ext cx="855000" cy="109031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37818-4F86-4B63-830A-9300CD20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05" y="4005786"/>
            <a:ext cx="4555720" cy="270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2285</Words>
  <Application>Microsoft Office PowerPoint</Application>
  <PresentationFormat>Широк екран</PresentationFormat>
  <Paragraphs>379</Paragraphs>
  <Slides>39</Slides>
  <Notes>32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 и компютърна програма?</vt:lpstr>
      <vt:lpstr>Какво е програмиране?</vt:lpstr>
      <vt:lpstr>Какво е компютърна програма?</vt:lpstr>
      <vt:lpstr>Интересно за C++</vt:lpstr>
      <vt:lpstr>Първа конзолна програма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Числата от 1 до 20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Форматиране на изхода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119</cp:revision>
  <dcterms:created xsi:type="dcterms:W3CDTF">2018-05-23T13:08:44Z</dcterms:created>
  <dcterms:modified xsi:type="dcterms:W3CDTF">2024-03-01T13:51:10Z</dcterms:modified>
  <cp:category>computer programming;programming;C#;програмиране;кодиране</cp:category>
</cp:coreProperties>
</file>