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74" r:id="rId2"/>
    <p:sldId id="611" r:id="rId3"/>
    <p:sldId id="595" r:id="rId4"/>
    <p:sldId id="596" r:id="rId5"/>
    <p:sldId id="597" r:id="rId6"/>
    <p:sldId id="525" r:id="rId7"/>
    <p:sldId id="526" r:id="rId8"/>
    <p:sldId id="550" r:id="rId9"/>
    <p:sldId id="616" r:id="rId10"/>
    <p:sldId id="607" r:id="rId11"/>
    <p:sldId id="608" r:id="rId12"/>
    <p:sldId id="609" r:id="rId13"/>
    <p:sldId id="610" r:id="rId14"/>
    <p:sldId id="420" r:id="rId15"/>
    <p:sldId id="614" r:id="rId16"/>
    <p:sldId id="615" r:id="rId17"/>
    <p:sldId id="415" r:id="rId18"/>
    <p:sldId id="622" r:id="rId19"/>
    <p:sldId id="623" r:id="rId20"/>
    <p:sldId id="592" r:id="rId21"/>
    <p:sldId id="620" r:id="rId22"/>
    <p:sldId id="617" r:id="rId23"/>
    <p:sldId id="481" r:id="rId24"/>
    <p:sldId id="621" r:id="rId25"/>
    <p:sldId id="618" r:id="rId26"/>
    <p:sldId id="594" r:id="rId27"/>
    <p:sldId id="602" r:id="rId28"/>
    <p:sldId id="584" r:id="rId29"/>
    <p:sldId id="604" r:id="rId30"/>
    <p:sldId id="605" r:id="rId31"/>
    <p:sldId id="445" r:id="rId32"/>
    <p:sldId id="450" r:id="rId33"/>
    <p:sldId id="441" r:id="rId34"/>
    <p:sldId id="434" r:id="rId35"/>
    <p:sldId id="544" r:id="rId36"/>
    <p:sldId id="578" r:id="rId37"/>
    <p:sldId id="591" r:id="rId38"/>
    <p:sldId id="579" r:id="rId39"/>
    <p:sldId id="523" r:id="rId40"/>
    <p:sldId id="522" r:id="rId41"/>
    <p:sldId id="442" r:id="rId42"/>
    <p:sldId id="443" r:id="rId43"/>
    <p:sldId id="456" r:id="rId44"/>
    <p:sldId id="444" r:id="rId45"/>
    <p:sldId id="580" r:id="rId46"/>
    <p:sldId id="324" r:id="rId47"/>
    <p:sldId id="505" r:id="rId48"/>
    <p:sldId id="5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611"/>
          </p14:sldIdLst>
        </p14:section>
        <p14:section name="Преговор" id="{93D97009-65D3-47A4-9DC6-2B6539A590EF}">
          <p14:sldIdLst>
            <p14:sldId id="595"/>
            <p14:sldId id="596"/>
            <p14:sldId id="597"/>
            <p14:sldId id="525"/>
            <p14:sldId id="526"/>
            <p14:sldId id="550"/>
          </p14:sldIdLst>
        </p14:section>
        <p14:section name="Увеличаване и Намаляване" id="{AAB432E0-57AF-458B-BF02-0F4B0C5FF6A8}">
          <p14:sldIdLst>
            <p14:sldId id="616"/>
            <p14:sldId id="607"/>
            <p14:sldId id="608"/>
            <p14:sldId id="609"/>
            <p14:sldId id="610"/>
          </p14:sldIdLst>
        </p14:section>
        <p14:section name="For - цикъл" id="{F0D37754-91EF-477E-B794-286299F27E83}">
          <p14:sldIdLst>
            <p14:sldId id="420"/>
            <p14:sldId id="614"/>
            <p14:sldId id="615"/>
            <p14:sldId id="415"/>
            <p14:sldId id="622"/>
            <p14:sldId id="623"/>
          </p14:sldIdLst>
        </p14:section>
        <p14:section name="Цикли със стъпка" id="{BB5488DA-C9B2-4D5A-BC0B-B1173D947D40}">
          <p14:sldIdLst>
            <p14:sldId id="592"/>
            <p14:sldId id="620"/>
            <p14:sldId id="617"/>
            <p14:sldId id="481"/>
            <p14:sldId id="621"/>
            <p14:sldId id="618"/>
            <p14:sldId id="594"/>
          </p14:sldIdLst>
        </p14:section>
        <p14:section name="Работа с текст" id="{71B52715-169E-4D92-B427-C49F677C0653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62C96DF0-3140-44D5-A5B6-5AA0C55A574F}">
          <p14:sldIdLst>
            <p14:sldId id="441"/>
            <p14:sldId id="434"/>
            <p14:sldId id="544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</p14:sldIdLst>
        </p14:section>
        <p14:section name="Summary" id="{2475F258-0C98-4F34-968F-ED15CFFC08CA}">
          <p14:sldIdLst>
            <p14:sldId id="580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9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7.09.24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A7235-77E6-41A8-A975-E1EF37BA3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463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053B32-A2D0-4A15-9842-5C2ABB810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648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46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CE45AA-1A1F-42BE-BDDD-C0FE9ECE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1801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6698CD-573E-47CD-AE95-577D37641B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814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23831" y="4782165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1" y="2456221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2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5492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326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908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442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228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976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949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897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23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23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956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133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556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23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23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93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764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8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6" y="5098868"/>
            <a:ext cx="779209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6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625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4376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5963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10" r:id="rId30"/>
    <p:sldLayoutId id="2147483711" r:id="rId3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568690" y="5799990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182" y="4863514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4182" y="5355454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дадена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числена стойност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647700" y="4762153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9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9" dirty="0" err="1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199" dirty="0" err="1">
                <a:latin typeface="Calibri" panose="020F0502020204030204" pitchFamily="34" charset="0"/>
                <a:cs typeface="Calibri" panose="020F0502020204030204" pitchFamily="34" charset="0"/>
              </a:rPr>
              <a:t>инкрементация</a:t>
            </a:r>
            <a:endParaRPr lang="bg-BG" sz="319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1" y="1891977"/>
            <a:ext cx="6400800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583290" y="240816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1" y="4478234"/>
            <a:ext cx="6400800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a++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583290" y="501362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583290" y="2943048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583290" y="55305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213" y="3831321"/>
            <a:ext cx="6173787" cy="1170277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26"/>
            <a:r>
              <a:rPr lang="bg-BG" sz="2799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799" b="1" dirty="0">
                <a:solidFill>
                  <a:schemeClr val="bg2"/>
                </a:solidFill>
              </a:rPr>
              <a:t>a </a:t>
            </a:r>
            <a:r>
              <a:rPr lang="bg-BG" sz="2799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12" y="1327629"/>
            <a:ext cx="6383388" cy="1127209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26"/>
            <a:r>
              <a:rPr lang="bg-BG" sz="2799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799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се увеличава с 1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18449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дадена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7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3197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7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7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7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числена стойност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/>
        </p:nvGraphicFramePr>
        <p:xfrm>
          <a:off x="649709" y="4806337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декрементация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5" y="1911281"/>
            <a:ext cx="6400800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4" y="4534296"/>
            <a:ext cx="6400800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948035" y="243699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945375" y="2949675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  <a:r>
              <a:rPr lang="en-US" sz="27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948035" y="510744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929834" y="5642833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21177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26"/>
            <a:r>
              <a:rPr lang="bg-BG" sz="2799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799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се намалява с 1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3999302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26"/>
            <a:r>
              <a:rPr lang="bg-BG" sz="2799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799" b="1" dirty="0">
                <a:solidFill>
                  <a:schemeClr val="bg2"/>
                </a:solidFill>
              </a:rPr>
              <a:t>a </a:t>
            </a:r>
            <a:r>
              <a:rPr lang="bg-BG" sz="2799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9705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14" grpId="0"/>
      <p:bldP spid="13" grpId="0"/>
      <p:bldP spid="15" grpId="0"/>
      <p:bldP spid="17" grpId="0" uiExpand="1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5800" y="5486401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15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321" y="3073494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3538" y="4628838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085" y="3651193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045" y="3251247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523" y="2495794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5676" y="2318040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030" y="1473710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115" y="1162641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7705" y="1581631"/>
            <a:ext cx="1661233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2"/>
              <a:ext cx="3375808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39" y="1196708"/>
            <a:ext cx="6232836" cy="3132058"/>
          </a:xfrm>
        </p:spPr>
        <p:txBody>
          <a:bodyPr vert="horz" lIns="107972" tIns="35991" rIns="107972" bIns="35991" rtlCol="0">
            <a:noAutofit/>
          </a:bodyPr>
          <a:lstStyle/>
          <a:p>
            <a:pPr marL="456778" indent="-456778" eaLnBrk="0" hangingPunct="0">
              <a:buChar char="§"/>
            </a:pPr>
            <a:r>
              <a:rPr lang="bg-BG" sz="3599" dirty="0"/>
              <a:t>Циклите в програмирането ни позволяват да повтаряме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е</a:t>
            </a:r>
            <a:r>
              <a:rPr lang="en-US" dirty="0"/>
              <a:t> </a:t>
            </a:r>
            <a:r>
              <a:rPr lang="en-US" dirty="0" err="1"/>
              <a:t>цикъл</a:t>
            </a:r>
            <a:r>
              <a:rPr lang="en-US" dirty="0"/>
              <a:t>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42" y="4783182"/>
            <a:ext cx="7447717" cy="17230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cout &lt;&lt;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B0CD90E1-B1FF-425C-B479-C93834B3D891}"/>
              </a:ext>
            </a:extLst>
          </p:cNvPr>
          <p:cNvSpPr txBox="1"/>
          <p:nvPr/>
        </p:nvSpPr>
        <p:spPr>
          <a:xfrm>
            <a:off x="9783969" y="2672356"/>
            <a:ext cx="1847901" cy="54808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dirty="0">
                <a:solidFill>
                  <a:srgbClr val="FDFFFF"/>
                </a:solidFill>
              </a:rPr>
              <a:t>Принтиране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8720352" y="2385897"/>
            <a:ext cx="1024166" cy="603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false</a:t>
            </a:r>
            <a:endParaRPr lang="en-US" sz="2399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8832160" y="2899496"/>
            <a:ext cx="522825" cy="14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7132157" y="3934476"/>
            <a:ext cx="1688242" cy="55712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7132157" y="3934476"/>
            <a:ext cx="1688242" cy="58716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399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399" dirty="0" err="1">
                <a:solidFill>
                  <a:schemeClr val="bg2"/>
                </a:solidFill>
                <a:latin typeface="+mj-lt"/>
              </a:rPr>
              <a:t>i</a:t>
            </a:r>
            <a:endParaRPr lang="en-US" sz="2399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5" name="Elbow Connector 37">
            <a:extLst>
              <a:ext uri="{FF2B5EF4-FFF2-40B4-BE49-F238E27FC236}">
                <a16:creationId xmlns:a16="http://schemas.microsoft.com/office/drawing/2014/main" id="{B8142F72-B791-4148-9AAC-32D08EF3428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18084" y="2904492"/>
            <a:ext cx="33846" cy="1371540"/>
          </a:xfrm>
          <a:prstGeom prst="bentConnector4">
            <a:avLst>
              <a:gd name="adj1" fmla="val -1723297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8027869" y="3378919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9398803" y="2649015"/>
            <a:ext cx="2252525" cy="51517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1999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7132157" y="1359540"/>
            <a:ext cx="1688242" cy="55712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7132157" y="1371093"/>
            <a:ext cx="1688242" cy="53401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 err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1999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1999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1999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7199744" y="2385879"/>
            <a:ext cx="1588527" cy="1041446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9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</a:t>
              </a:r>
              <a:r>
                <a:rPr lang="bg-BG" sz="19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12</a:t>
              </a:r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7800513" y="2156782"/>
            <a:ext cx="386989" cy="2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7800513" y="3647789"/>
            <a:ext cx="386989" cy="2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  <p:bldP spid="14" grpId="0"/>
      <p:bldP spid="16" grpId="0"/>
      <p:bldP spid="17" grpId="0" animBg="1"/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Можем да повтаряме действия до определен момент чрез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400" dirty="0">
                <a:solidFill>
                  <a:schemeClr val="bg1"/>
                </a:solidFill>
              </a:rPr>
              <a:t>-</a:t>
            </a:r>
            <a:r>
              <a:rPr lang="bg-BG" sz="3400" dirty="0"/>
              <a:t>цикли</a:t>
            </a:r>
            <a:r>
              <a:rPr lang="en-US" sz="3400" dirty="0"/>
              <a:t>	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31255" y="3743918"/>
            <a:ext cx="6834019" cy="16061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cout &lt;&lt;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10197" y="2665478"/>
            <a:ext cx="2939929" cy="938567"/>
          </a:xfrm>
          <a:prstGeom prst="wedgeRoundRectCallout">
            <a:avLst>
              <a:gd name="adj1" fmla="val -5140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43855" y="2665478"/>
            <a:ext cx="2191319" cy="878431"/>
          </a:xfrm>
          <a:prstGeom prst="wedgeRoundRectCallout">
            <a:avLst>
              <a:gd name="adj1" fmla="val -37170"/>
              <a:gd name="adj2" fmla="val 849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60981" y="2665478"/>
            <a:ext cx="1980684" cy="878431"/>
          </a:xfrm>
          <a:prstGeom prst="wedgeRoundRectCallout">
            <a:avLst>
              <a:gd name="adj1" fmla="val -81076"/>
              <a:gd name="adj2" fmla="val 853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623" y="4355473"/>
            <a:ext cx="1947264" cy="878431"/>
          </a:xfrm>
          <a:custGeom>
            <a:avLst/>
            <a:gdLst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-475643 w 3200400"/>
              <a:gd name="connsiteY22" fmla="*/ 10131 h 878660"/>
              <a:gd name="connsiteX23" fmla="*/ 0 w 3200400"/>
              <a:gd name="connsiteY23" fmla="*/ 146443 h 878660"/>
              <a:gd name="connsiteX24" fmla="*/ 0 w 3200400"/>
              <a:gd name="connsiteY24" fmla="*/ 146446 h 878660"/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0 w 3200400"/>
              <a:gd name="connsiteY22" fmla="*/ 146443 h 878660"/>
              <a:gd name="connsiteX23" fmla="*/ 0 w 3200400"/>
              <a:gd name="connsiteY23" fmla="*/ 146446 h 8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00400" h="878660">
                <a:moveTo>
                  <a:pt x="0" y="146446"/>
                </a:moveTo>
                <a:cubicBezTo>
                  <a:pt x="0" y="107606"/>
                  <a:pt x="15429" y="70357"/>
                  <a:pt x="42893" y="42893"/>
                </a:cubicBezTo>
                <a:cubicBezTo>
                  <a:pt x="70357" y="15429"/>
                  <a:pt x="107606" y="0"/>
                  <a:pt x="146446" y="0"/>
                </a:cubicBezTo>
                <a:lnTo>
                  <a:pt x="533400" y="0"/>
                </a:lnTo>
                <a:lnTo>
                  <a:pt x="533400" y="0"/>
                </a:lnTo>
                <a:lnTo>
                  <a:pt x="1333500" y="0"/>
                </a:lnTo>
                <a:lnTo>
                  <a:pt x="3053954" y="0"/>
                </a:lnTo>
                <a:cubicBezTo>
                  <a:pt x="3092794" y="0"/>
                  <a:pt x="3130043" y="15429"/>
                  <a:pt x="3157507" y="42893"/>
                </a:cubicBezTo>
                <a:cubicBezTo>
                  <a:pt x="3184971" y="70357"/>
                  <a:pt x="3200400" y="107606"/>
                  <a:pt x="3200400" y="146446"/>
                </a:cubicBezTo>
                <a:lnTo>
                  <a:pt x="3200400" y="146443"/>
                </a:lnTo>
                <a:lnTo>
                  <a:pt x="3200400" y="146443"/>
                </a:lnTo>
                <a:lnTo>
                  <a:pt x="3200400" y="366108"/>
                </a:lnTo>
                <a:lnTo>
                  <a:pt x="3200400" y="732214"/>
                </a:lnTo>
                <a:cubicBezTo>
                  <a:pt x="3200400" y="771054"/>
                  <a:pt x="3184971" y="808303"/>
                  <a:pt x="3157507" y="835767"/>
                </a:cubicBezTo>
                <a:cubicBezTo>
                  <a:pt x="3130043" y="863231"/>
                  <a:pt x="3092794" y="878660"/>
                  <a:pt x="3053954" y="878660"/>
                </a:cubicBezTo>
                <a:lnTo>
                  <a:pt x="1333500" y="878660"/>
                </a:lnTo>
                <a:lnTo>
                  <a:pt x="533400" y="878660"/>
                </a:lnTo>
                <a:lnTo>
                  <a:pt x="533400" y="878660"/>
                </a:lnTo>
                <a:lnTo>
                  <a:pt x="146446" y="878660"/>
                </a:lnTo>
                <a:cubicBezTo>
                  <a:pt x="107606" y="878660"/>
                  <a:pt x="70357" y="863231"/>
                  <a:pt x="42893" y="835767"/>
                </a:cubicBezTo>
                <a:cubicBezTo>
                  <a:pt x="15429" y="808303"/>
                  <a:pt x="0" y="771054"/>
                  <a:pt x="0" y="732214"/>
                </a:cubicBezTo>
                <a:lnTo>
                  <a:pt x="0" y="366108"/>
                </a:lnTo>
                <a:lnTo>
                  <a:pt x="0" y="146443"/>
                </a:lnTo>
                <a:lnTo>
                  <a:pt x="0" y="14644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972" y="5131185"/>
            <a:ext cx="5167088" cy="834743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041480 w 5168434"/>
              <a:gd name="connsiteY4" fmla="*/ -363558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153514 w 5168434"/>
              <a:gd name="connsiteY4" fmla="*/ 0 h 834960"/>
              <a:gd name="connsiteX5" fmla="*/ 5029271 w 5168434"/>
              <a:gd name="connsiteY5" fmla="*/ 0 h 834960"/>
              <a:gd name="connsiteX6" fmla="*/ 5127674 w 5168434"/>
              <a:gd name="connsiteY6" fmla="*/ 40760 h 834960"/>
              <a:gd name="connsiteX7" fmla="*/ 5168434 w 5168434"/>
              <a:gd name="connsiteY7" fmla="*/ 139163 h 834960"/>
              <a:gd name="connsiteX8" fmla="*/ 5168434 w 5168434"/>
              <a:gd name="connsiteY8" fmla="*/ 139160 h 834960"/>
              <a:gd name="connsiteX9" fmla="*/ 5168434 w 5168434"/>
              <a:gd name="connsiteY9" fmla="*/ 139160 h 834960"/>
              <a:gd name="connsiteX10" fmla="*/ 5168434 w 5168434"/>
              <a:gd name="connsiteY10" fmla="*/ 347900 h 834960"/>
              <a:gd name="connsiteX11" fmla="*/ 5168434 w 5168434"/>
              <a:gd name="connsiteY11" fmla="*/ 695797 h 834960"/>
              <a:gd name="connsiteX12" fmla="*/ 5127674 w 5168434"/>
              <a:gd name="connsiteY12" fmla="*/ 794200 h 834960"/>
              <a:gd name="connsiteX13" fmla="*/ 5029271 w 5168434"/>
              <a:gd name="connsiteY13" fmla="*/ 834960 h 834960"/>
              <a:gd name="connsiteX14" fmla="*/ 2153514 w 5168434"/>
              <a:gd name="connsiteY14" fmla="*/ 834960 h 834960"/>
              <a:gd name="connsiteX15" fmla="*/ 861406 w 5168434"/>
              <a:gd name="connsiteY15" fmla="*/ 834960 h 834960"/>
              <a:gd name="connsiteX16" fmla="*/ 861406 w 5168434"/>
              <a:gd name="connsiteY16" fmla="*/ 834960 h 834960"/>
              <a:gd name="connsiteX17" fmla="*/ 139163 w 5168434"/>
              <a:gd name="connsiteY17" fmla="*/ 834960 h 834960"/>
              <a:gd name="connsiteX18" fmla="*/ 40760 w 5168434"/>
              <a:gd name="connsiteY18" fmla="*/ 794200 h 834960"/>
              <a:gd name="connsiteX19" fmla="*/ 0 w 5168434"/>
              <a:gd name="connsiteY19" fmla="*/ 695797 h 834960"/>
              <a:gd name="connsiteX20" fmla="*/ 0 w 5168434"/>
              <a:gd name="connsiteY20" fmla="*/ 347900 h 834960"/>
              <a:gd name="connsiteX21" fmla="*/ 0 w 5168434"/>
              <a:gd name="connsiteY21" fmla="*/ 13916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799" b="1" dirty="0">
                <a:solidFill>
                  <a:schemeClr val="bg2"/>
                </a:solidFill>
              </a:rPr>
            </a:br>
            <a:r>
              <a:rPr lang="bg-BG" sz="2799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088335" y="4361925"/>
            <a:ext cx="3617266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F8DCA0-44F2-4AFC-A113-784BABDFB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481390" y="3815967"/>
            <a:ext cx="1333153" cy="4888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в диапазона 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00	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/>
              <a:t> - условие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81000" y="3969000"/>
            <a:ext cx="2667197" cy="64084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(няма вход)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5120284" y="4102852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77994" y="3957616"/>
            <a:ext cx="3645000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2, 3, …, 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11659" y="2754000"/>
            <a:ext cx="8168682" cy="18226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(int i = 1;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100; i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o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u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 &lt;&lt; </a:t>
            </a:r>
            <a:r>
              <a:rPr lang="en-A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e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d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l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 dirty="0"/>
              <a:t> -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399" dirty="0">
                <a:latin typeface="+mj-lt"/>
                <a:cs typeface="Calibri" panose="020F0502020204030204" pitchFamily="34" charset="0"/>
              </a:rPr>
              <a:t>Преговор</a:t>
            </a:r>
            <a:endParaRPr lang="en-US" sz="3399" dirty="0">
              <a:latin typeface="+mj-lt"/>
              <a:cs typeface="Calibri" panose="020F0502020204030204" pitchFamily="34" charset="0"/>
            </a:endParaRPr>
          </a:p>
          <a:p>
            <a:r>
              <a:rPr lang="bg-BG" sz="3399" dirty="0"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  <a:endParaRPr lang="bg-BG" sz="3399" dirty="0">
              <a:latin typeface="+mj-lt"/>
              <a:cs typeface="Calibri" panose="020F0502020204030204" pitchFamily="34" charset="0"/>
            </a:endParaRPr>
          </a:p>
          <a:p>
            <a:r>
              <a:rPr lang="bg-BG" sz="3399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199" dirty="0">
                <a:latin typeface="+mj-lt"/>
              </a:rPr>
              <a:t>Работа с по-сложни </a:t>
            </a:r>
            <a:r>
              <a:rPr lang="en-US" sz="3199" dirty="0">
                <a:latin typeface="+mj-lt"/>
              </a:rPr>
              <a:t>for-</a:t>
            </a:r>
            <a:r>
              <a:rPr lang="bg-BG" sz="3199" dirty="0">
                <a:latin typeface="+mj-lt"/>
              </a:rPr>
              <a:t>цикли</a:t>
            </a:r>
            <a:endParaRPr lang="bg-BG" sz="3399" dirty="0">
              <a:latin typeface="+mj-lt"/>
              <a:cs typeface="Calibri" panose="020F0502020204030204" pitchFamily="34" charset="0"/>
            </a:endParaRPr>
          </a:p>
          <a:p>
            <a:pPr marL="514196" indent="-514196"/>
            <a:r>
              <a:rPr lang="bg-BG" sz="3399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399" dirty="0">
              <a:latin typeface="+mj-lt"/>
              <a:cs typeface="Calibri" panose="020F0502020204030204" pitchFamily="34" charset="0"/>
            </a:endParaRPr>
          </a:p>
          <a:p>
            <a:pPr marL="514196" indent="-514196"/>
            <a:r>
              <a:rPr lang="bg-BG" sz="3399" dirty="0">
                <a:latin typeface="+mj-lt"/>
              </a:rPr>
              <a:t>Техники за използване на </a:t>
            </a:r>
            <a:r>
              <a:rPr lang="en-US" sz="3199" dirty="0">
                <a:latin typeface="+mj-lt"/>
              </a:rPr>
              <a:t>for-</a:t>
            </a:r>
            <a:r>
              <a:rPr lang="bg-BG" sz="3399" dirty="0">
                <a:latin typeface="+mj-lt"/>
              </a:rPr>
              <a:t>цикли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BE5A-7291-4C21-B56E-8FB7C1CAEA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dirty="0"/>
              <a:t>For-</a:t>
            </a:r>
            <a:r>
              <a:rPr lang="bg-BG" dirty="0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C392C9-0C60-4FA5-B3E1-E5A28B8CB4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8411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</a:t>
            </a:r>
            <a:r>
              <a:rPr lang="bg-BG" sz="3400" dirty="0"/>
              <a:t>в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52606" y="4520384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3290" y="4654236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791000" y="4509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60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22</a:t>
            </a:fld>
            <a:endParaRPr lang="en-US" dirty="0"/>
          </a:p>
        </p:txBody>
      </p:sp>
      <p:grpSp>
        <p:nvGrpSpPr>
          <p:cNvPr id="3" name="Групиране 22"/>
          <p:cNvGrpSpPr/>
          <p:nvPr/>
        </p:nvGrpSpPr>
        <p:grpSpPr>
          <a:xfrm>
            <a:off x="4155973" y="551432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9103" y="156510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860" y="3290853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304" y="3916550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80"/>
          <p:cNvGrpSpPr/>
          <p:nvPr/>
        </p:nvGrpSpPr>
        <p:grpSpPr>
          <a:xfrm>
            <a:off x="4155973" y="5300990"/>
            <a:ext cx="2376821" cy="1005578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518" y="3923403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853" y="4600238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626" y="3573141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399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24"/>
          <p:cNvGrpSpPr/>
          <p:nvPr/>
        </p:nvGrpSpPr>
        <p:grpSpPr>
          <a:xfrm>
            <a:off x="4155973" y="1858917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6" name="Групиране 85"/>
          <p:cNvGrpSpPr/>
          <p:nvPr/>
        </p:nvGrpSpPr>
        <p:grpSpPr>
          <a:xfrm>
            <a:off x="4230987" y="3212386"/>
            <a:ext cx="2226795" cy="1427819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9103" y="289825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9103" y="4942424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52201" y="2212105"/>
            <a:ext cx="10300231" cy="3004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1928" y="3488986"/>
            <a:ext cx="149407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6901" y="3488986"/>
            <a:ext cx="761802" cy="48535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15200" y="2722109"/>
            <a:ext cx="3902254" cy="575853"/>
          </a:xfrm>
          <a:prstGeom prst="wedgeRoundRectCallout">
            <a:avLst>
              <a:gd name="adj1" fmla="val -58988"/>
              <a:gd name="adj2" fmla="val 554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799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799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69259" y="4114800"/>
            <a:ext cx="4607558" cy="672174"/>
          </a:xfrm>
          <a:prstGeom prst="wedgeRoundRectCallout">
            <a:avLst>
              <a:gd name="adj1" fmla="val -55297"/>
              <a:gd name="adj2" fmla="val -447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799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799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799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33787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4552" y="4180901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5862" y="4368831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2591" y="4200739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963" y="4268351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2530" y="2961047"/>
            <a:ext cx="1805008" cy="866513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896" y="4132580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25</a:t>
            </a:fld>
            <a:endParaRPr lang="en-US" dirty="0"/>
          </a:p>
        </p:txBody>
      </p:sp>
      <p:grpSp>
        <p:nvGrpSpPr>
          <p:cNvPr id="3" name="Групиране 59"/>
          <p:cNvGrpSpPr/>
          <p:nvPr/>
        </p:nvGrpSpPr>
        <p:grpSpPr>
          <a:xfrm>
            <a:off x="415597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910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86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30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65"/>
          <p:cNvGrpSpPr/>
          <p:nvPr/>
        </p:nvGrpSpPr>
        <p:grpSpPr>
          <a:xfrm>
            <a:off x="415597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51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85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62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399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71"/>
          <p:cNvGrpSpPr/>
          <p:nvPr/>
        </p:nvGrpSpPr>
        <p:grpSpPr>
          <a:xfrm>
            <a:off x="415597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6" name="Групиране 74"/>
          <p:cNvGrpSpPr/>
          <p:nvPr/>
        </p:nvGrpSpPr>
        <p:grpSpPr>
          <a:xfrm>
            <a:off x="423098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910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910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3854" y="1999780"/>
            <a:ext cx="10291933" cy="3004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362" y="3260404"/>
            <a:ext cx="167596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25836" y="3935636"/>
            <a:ext cx="2818666" cy="911283"/>
          </a:xfrm>
          <a:custGeom>
            <a:avLst/>
            <a:gdLst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572959 w 2819400"/>
              <a:gd name="connsiteY4" fmla="*/ -151723 h 911520"/>
              <a:gd name="connsiteX5" fmla="*/ 1174750 w 2819400"/>
              <a:gd name="connsiteY5" fmla="*/ 0 h 911520"/>
              <a:gd name="connsiteX6" fmla="*/ 2667477 w 2819400"/>
              <a:gd name="connsiteY6" fmla="*/ 0 h 911520"/>
              <a:gd name="connsiteX7" fmla="*/ 2774903 w 2819400"/>
              <a:gd name="connsiteY7" fmla="*/ 44497 h 911520"/>
              <a:gd name="connsiteX8" fmla="*/ 2819400 w 2819400"/>
              <a:gd name="connsiteY8" fmla="*/ 151923 h 911520"/>
              <a:gd name="connsiteX9" fmla="*/ 2819400 w 2819400"/>
              <a:gd name="connsiteY9" fmla="*/ 151920 h 911520"/>
              <a:gd name="connsiteX10" fmla="*/ 2819400 w 2819400"/>
              <a:gd name="connsiteY10" fmla="*/ 151920 h 911520"/>
              <a:gd name="connsiteX11" fmla="*/ 2819400 w 2819400"/>
              <a:gd name="connsiteY11" fmla="*/ 379800 h 911520"/>
              <a:gd name="connsiteX12" fmla="*/ 2819400 w 2819400"/>
              <a:gd name="connsiteY12" fmla="*/ 759597 h 911520"/>
              <a:gd name="connsiteX13" fmla="*/ 2774903 w 2819400"/>
              <a:gd name="connsiteY13" fmla="*/ 867023 h 911520"/>
              <a:gd name="connsiteX14" fmla="*/ 2667477 w 2819400"/>
              <a:gd name="connsiteY14" fmla="*/ 911520 h 911520"/>
              <a:gd name="connsiteX15" fmla="*/ 1174750 w 2819400"/>
              <a:gd name="connsiteY15" fmla="*/ 911520 h 911520"/>
              <a:gd name="connsiteX16" fmla="*/ 469900 w 2819400"/>
              <a:gd name="connsiteY16" fmla="*/ 911520 h 911520"/>
              <a:gd name="connsiteX17" fmla="*/ 469900 w 2819400"/>
              <a:gd name="connsiteY17" fmla="*/ 911520 h 911520"/>
              <a:gd name="connsiteX18" fmla="*/ 151923 w 2819400"/>
              <a:gd name="connsiteY18" fmla="*/ 911520 h 911520"/>
              <a:gd name="connsiteX19" fmla="*/ 44497 w 2819400"/>
              <a:gd name="connsiteY19" fmla="*/ 867023 h 911520"/>
              <a:gd name="connsiteX20" fmla="*/ 0 w 2819400"/>
              <a:gd name="connsiteY20" fmla="*/ 759597 h 911520"/>
              <a:gd name="connsiteX21" fmla="*/ 0 w 2819400"/>
              <a:gd name="connsiteY21" fmla="*/ 379800 h 911520"/>
              <a:gd name="connsiteX22" fmla="*/ 0 w 2819400"/>
              <a:gd name="connsiteY22" fmla="*/ 151920 h 911520"/>
              <a:gd name="connsiteX23" fmla="*/ 0 w 2819400"/>
              <a:gd name="connsiteY23" fmla="*/ 151920 h 911520"/>
              <a:gd name="connsiteX24" fmla="*/ 0 w 2819400"/>
              <a:gd name="connsiteY24" fmla="*/ 151923 h 911520"/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1174750 w 2819400"/>
              <a:gd name="connsiteY4" fmla="*/ 0 h 911520"/>
              <a:gd name="connsiteX5" fmla="*/ 2667477 w 2819400"/>
              <a:gd name="connsiteY5" fmla="*/ 0 h 911520"/>
              <a:gd name="connsiteX6" fmla="*/ 2774903 w 2819400"/>
              <a:gd name="connsiteY6" fmla="*/ 44497 h 911520"/>
              <a:gd name="connsiteX7" fmla="*/ 2819400 w 2819400"/>
              <a:gd name="connsiteY7" fmla="*/ 151923 h 911520"/>
              <a:gd name="connsiteX8" fmla="*/ 2819400 w 2819400"/>
              <a:gd name="connsiteY8" fmla="*/ 151920 h 911520"/>
              <a:gd name="connsiteX9" fmla="*/ 2819400 w 2819400"/>
              <a:gd name="connsiteY9" fmla="*/ 151920 h 911520"/>
              <a:gd name="connsiteX10" fmla="*/ 2819400 w 2819400"/>
              <a:gd name="connsiteY10" fmla="*/ 379800 h 911520"/>
              <a:gd name="connsiteX11" fmla="*/ 2819400 w 2819400"/>
              <a:gd name="connsiteY11" fmla="*/ 759597 h 911520"/>
              <a:gd name="connsiteX12" fmla="*/ 2774903 w 2819400"/>
              <a:gd name="connsiteY12" fmla="*/ 867023 h 911520"/>
              <a:gd name="connsiteX13" fmla="*/ 2667477 w 2819400"/>
              <a:gd name="connsiteY13" fmla="*/ 911520 h 911520"/>
              <a:gd name="connsiteX14" fmla="*/ 1174750 w 2819400"/>
              <a:gd name="connsiteY14" fmla="*/ 911520 h 911520"/>
              <a:gd name="connsiteX15" fmla="*/ 469900 w 2819400"/>
              <a:gd name="connsiteY15" fmla="*/ 911520 h 911520"/>
              <a:gd name="connsiteX16" fmla="*/ 469900 w 2819400"/>
              <a:gd name="connsiteY16" fmla="*/ 911520 h 911520"/>
              <a:gd name="connsiteX17" fmla="*/ 151923 w 2819400"/>
              <a:gd name="connsiteY17" fmla="*/ 911520 h 911520"/>
              <a:gd name="connsiteX18" fmla="*/ 44497 w 2819400"/>
              <a:gd name="connsiteY18" fmla="*/ 867023 h 911520"/>
              <a:gd name="connsiteX19" fmla="*/ 0 w 2819400"/>
              <a:gd name="connsiteY19" fmla="*/ 759597 h 911520"/>
              <a:gd name="connsiteX20" fmla="*/ 0 w 2819400"/>
              <a:gd name="connsiteY20" fmla="*/ 379800 h 911520"/>
              <a:gd name="connsiteX21" fmla="*/ 0 w 2819400"/>
              <a:gd name="connsiteY21" fmla="*/ 151920 h 911520"/>
              <a:gd name="connsiteX22" fmla="*/ 0 w 2819400"/>
              <a:gd name="connsiteY22" fmla="*/ 151920 h 911520"/>
              <a:gd name="connsiteX23" fmla="*/ 0 w 2819400"/>
              <a:gd name="connsiteY23" fmla="*/ 151923 h 91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19400" h="911520">
                <a:moveTo>
                  <a:pt x="0" y="151923"/>
                </a:moveTo>
                <a:cubicBezTo>
                  <a:pt x="0" y="111630"/>
                  <a:pt x="16006" y="72988"/>
                  <a:pt x="44497" y="44497"/>
                </a:cubicBezTo>
                <a:cubicBezTo>
                  <a:pt x="72988" y="16006"/>
                  <a:pt x="111630" y="0"/>
                  <a:pt x="151923" y="0"/>
                </a:cubicBezTo>
                <a:lnTo>
                  <a:pt x="469900" y="0"/>
                </a:lnTo>
                <a:lnTo>
                  <a:pt x="1174750" y="0"/>
                </a:lnTo>
                <a:lnTo>
                  <a:pt x="2667477" y="0"/>
                </a:lnTo>
                <a:cubicBezTo>
                  <a:pt x="2707770" y="0"/>
                  <a:pt x="2746412" y="16006"/>
                  <a:pt x="2774903" y="44497"/>
                </a:cubicBezTo>
                <a:cubicBezTo>
                  <a:pt x="2803394" y="72988"/>
                  <a:pt x="2819400" y="111630"/>
                  <a:pt x="2819400" y="151923"/>
                </a:cubicBezTo>
                <a:lnTo>
                  <a:pt x="2819400" y="151920"/>
                </a:lnTo>
                <a:lnTo>
                  <a:pt x="2819400" y="151920"/>
                </a:lnTo>
                <a:lnTo>
                  <a:pt x="2819400" y="379800"/>
                </a:lnTo>
                <a:lnTo>
                  <a:pt x="2819400" y="759597"/>
                </a:lnTo>
                <a:cubicBezTo>
                  <a:pt x="2819400" y="799890"/>
                  <a:pt x="2803394" y="838532"/>
                  <a:pt x="2774903" y="867023"/>
                </a:cubicBezTo>
                <a:cubicBezTo>
                  <a:pt x="2746412" y="895514"/>
                  <a:pt x="2707770" y="911520"/>
                  <a:pt x="2667477" y="911520"/>
                </a:cubicBezTo>
                <a:lnTo>
                  <a:pt x="1174750" y="911520"/>
                </a:lnTo>
                <a:lnTo>
                  <a:pt x="469900" y="911520"/>
                </a:lnTo>
                <a:lnTo>
                  <a:pt x="469900" y="911520"/>
                </a:lnTo>
                <a:lnTo>
                  <a:pt x="151923" y="911520"/>
                </a:lnTo>
                <a:cubicBezTo>
                  <a:pt x="111630" y="911520"/>
                  <a:pt x="72988" y="895514"/>
                  <a:pt x="44497" y="867023"/>
                </a:cubicBezTo>
                <a:cubicBezTo>
                  <a:pt x="16006" y="838532"/>
                  <a:pt x="0" y="799890"/>
                  <a:pt x="0" y="759597"/>
                </a:cubicBezTo>
                <a:lnTo>
                  <a:pt x="0" y="379800"/>
                </a:lnTo>
                <a:lnTo>
                  <a:pt x="0" y="151920"/>
                </a:lnTo>
                <a:lnTo>
                  <a:pt x="0" y="151920"/>
                </a:lnTo>
                <a:lnTo>
                  <a:pt x="0" y="1519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FBD919-BA75-434A-BA3A-77D9ABA3F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9875-F40F-459C-BC4A-23D363122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536" y="4800600"/>
            <a:ext cx="10958928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69681-7BC2-4A33-AA16-6FB5FC6DD1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A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79" y="4724400"/>
            <a:ext cx="10021321" cy="14881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text; </a:t>
            </a:r>
            <a:endParaRPr lang="en-AS" sz="28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cin</a:t>
            </a:r>
            <a:r>
              <a:rPr lang="en-US" sz="2800" b="1" dirty="0">
                <a:latin typeface="Consolas" panose="020B0609020204030204" pitchFamily="49" charset="0"/>
              </a:rPr>
              <a:t> &gt;&gt; text</a:t>
            </a:r>
            <a:r>
              <a:rPr lang="en-AS" sz="2800" b="1" dirty="0">
                <a:latin typeface="Consolas" panose="020B0609020204030204" pitchFamily="49" charset="0"/>
              </a:rPr>
              <a:t>;</a:t>
            </a:r>
            <a:r>
              <a:rPr lang="en-US" sz="2800" b="1" dirty="0">
                <a:latin typeface="Consolas" panose="020B0609020204030204" pitchFamily="49" charset="0"/>
              </a:rPr>
              <a:t>     </a:t>
            </a:r>
            <a:r>
              <a:rPr lang="en-AS" sz="2800" b="1" dirty="0">
                <a:latin typeface="Consolas" panose="020B0609020204030204" pitchFamily="49" charset="0"/>
              </a:rPr>
              <a:t>         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text[4];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2"/>
            <a:ext cx="9998278" cy="14881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text; </a:t>
            </a:r>
            <a:endParaRPr lang="en-AS" sz="28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cin</a:t>
            </a:r>
            <a:r>
              <a:rPr lang="en-US" sz="2800" b="1" dirty="0">
                <a:latin typeface="Consolas" panose="020B0609020204030204" pitchFamily="49" charset="0"/>
              </a:rPr>
              <a:t> &gt;&gt; text</a:t>
            </a:r>
            <a:r>
              <a:rPr lang="en-AS" sz="2800" b="1" dirty="0">
                <a:latin typeface="Consolas" panose="020B0609020204030204" pitchFamily="49" charset="0"/>
              </a:rPr>
              <a:t>;</a:t>
            </a:r>
            <a:r>
              <a:rPr lang="en-US" sz="2800" b="1" dirty="0">
                <a:latin typeface="Consolas" panose="020B0609020204030204" pitchFamily="49" charset="0"/>
              </a:rPr>
              <a:t>    </a:t>
            </a:r>
            <a:r>
              <a:rPr lang="en-AS" sz="2800" b="1" dirty="0">
                <a:latin typeface="Consolas" panose="020B0609020204030204" pitchFamily="49" charset="0"/>
              </a:rPr>
              <a:t>         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text.length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C6DCC-ACF5-4A1A-8B93-92A55EEBC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5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000" y="2844000"/>
            <a:ext cx="7637273" cy="240249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dirty="0"/>
              <a:t>for (int i = 0; i &lt; </a:t>
            </a:r>
            <a:r>
              <a:rPr lang="en-US" sz="2400" dirty="0"/>
              <a:t>input.length();</a:t>
            </a:r>
            <a:r>
              <a:rPr lang="pt-BR" sz="2400" dirty="0"/>
              <a:t> i ++)</a:t>
            </a:r>
            <a:r>
              <a:rPr lang="bg-BG" sz="2400" dirty="0"/>
              <a:t> </a:t>
            </a:r>
            <a:r>
              <a:rPr lang="pt-BR" sz="2400" dirty="0"/>
              <a:t>{</a:t>
            </a:r>
            <a:endParaRPr lang="bg-BG" sz="2400" dirty="0"/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string letter;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</a:t>
            </a:r>
            <a:r>
              <a:rPr lang="en-US" sz="2400" dirty="0" err="1"/>
              <a:t>cin</a:t>
            </a:r>
            <a:r>
              <a:rPr lang="en-US" sz="2400" dirty="0"/>
              <a:t> &gt;&gt; input[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  <a:endParaRPr lang="pt-BR" sz="2400" dirty="0"/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dirty="0"/>
              <a:t>  cout &lt;&lt; </a:t>
            </a:r>
            <a:r>
              <a:rPr lang="en-US" sz="2400" dirty="0"/>
              <a:t>letter</a:t>
            </a:r>
            <a:r>
              <a:rPr lang="pt-BR" sz="2400" dirty="0"/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dirty="0"/>
              <a:t>}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E5B-1B7D-4743-A706-6C9A7CC4B0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709" y="2061377"/>
            <a:ext cx="3559619" cy="879952"/>
          </a:xfrm>
          <a:prstGeom prst="wedgeRoundRectCallout">
            <a:avLst>
              <a:gd name="adj1" fmla="val -55840"/>
              <a:gd name="adj2" fmla="val 4712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508" y="3474000"/>
            <a:ext cx="3595800" cy="792850"/>
          </a:xfrm>
          <a:prstGeom prst="wedgeRoundRectCallout">
            <a:avLst>
              <a:gd name="adj1" fmla="val -64521"/>
              <a:gd name="adj2" fmla="val 45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179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/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2819" y="1854000"/>
            <a:ext cx="7620000" cy="41682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input; cin &gt;&gt; input;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input.length(); i++)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"Vowels sum = " &lt;&lt; sum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43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800600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2502" y="2973899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4858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5151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4009" y="844908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7470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8202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7310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3582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3901" y="4614670"/>
            <a:ext cx="2526925" cy="981573"/>
            <a:chOff x="4615555" y="2224880"/>
            <a:chExt cx="1485906" cy="77284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8191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3900" y="3561028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9852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2000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21000" y="36540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5931777" y="3654000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006784" y="1087391"/>
            <a:ext cx="158" cy="336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041116" cy="1620352"/>
            <a:chOff x="4266852" y="45856"/>
            <a:chExt cx="6955127" cy="1723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58108" y="92983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146400" cy="1653995"/>
              <a:chOff x="4192090" y="201817"/>
              <a:chExt cx="6498332" cy="191264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937618" y="1660099"/>
                <a:ext cx="1752804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INT_MIN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932715" y="985908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INT_MAX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5234" y="1742575"/>
            <a:ext cx="7462071" cy="3477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smallest = INT_MAX;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biggest = INT_MIN;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n;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num; 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"Max number: " &lt;&lt; biggest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"Min number: " &lt;&lt; smallest &lt;&lt; endl;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087962" y="2607309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2819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505768" y="3640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19201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226" y="2552574"/>
            <a:ext cx="2973897" cy="368771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a = 5;</a:t>
            </a:r>
          </a:p>
          <a:p>
            <a:r>
              <a:rPr lang="en-US" dirty="0"/>
              <a:t>switch (a) {</a:t>
            </a:r>
          </a:p>
          <a:p>
            <a:r>
              <a:rPr lang="en-US" dirty="0"/>
              <a:t>  case 5:</a:t>
            </a:r>
          </a:p>
          <a:p>
            <a:r>
              <a:rPr lang="en-US" dirty="0"/>
              <a:t>    a = a + 1;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r>
              <a:rPr lang="en-US" dirty="0"/>
              <a:t>    a = a + 2;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F294B1-D8EF-4D93-93DE-220290DEB502}"/>
              </a:ext>
            </a:extLst>
          </p:cNvPr>
          <p:cNvGrpSpPr/>
          <p:nvPr/>
        </p:nvGrpSpPr>
        <p:grpSpPr>
          <a:xfrm>
            <a:off x="8231188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D713B462-50F9-4C14-BCB9-3C1182A91F25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83A7B0-532C-4B19-B679-004916CC6D32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979958-B691-443F-8311-A762DFF27BA5}"/>
              </a:ext>
            </a:extLst>
          </p:cNvPr>
          <p:cNvGrpSpPr/>
          <p:nvPr/>
        </p:nvGrpSpPr>
        <p:grpSpPr>
          <a:xfrm>
            <a:off x="8320784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004D2A9B-08C6-43B6-9249-055D0C439BD6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F2D71E-5A4F-4B28-84DC-3081FC679BB8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D5CF2-3F6F-4585-992F-823E6F43AF46}"/>
              </a:ext>
            </a:extLst>
          </p:cNvPr>
          <p:cNvGrpSpPr/>
          <p:nvPr/>
        </p:nvGrpSpPr>
        <p:grpSpPr>
          <a:xfrm>
            <a:off x="4945316" y="2895600"/>
            <a:ext cx="2636906" cy="1318666"/>
            <a:chOff x="8138855" y="2320388"/>
            <a:chExt cx="2993647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728A0119-BE79-411D-9E8D-FCA98A3122E1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E93BFF-E9EE-4808-A0C5-519DE064B7B4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51EAB1-F931-4A22-84F8-97CC1862B609}"/>
              </a:ext>
            </a:extLst>
          </p:cNvPr>
          <p:cNvGrpSpPr/>
          <p:nvPr/>
        </p:nvGrpSpPr>
        <p:grpSpPr>
          <a:xfrm>
            <a:off x="5411790" y="4877004"/>
            <a:ext cx="2722115" cy="1318666"/>
            <a:chOff x="1039935" y="4225124"/>
            <a:chExt cx="5767434" cy="2021280"/>
          </a:xfrm>
          <a:solidFill>
            <a:schemeClr val="tx1">
              <a:alpha val="8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50F21311-B1FA-4054-9064-76231E595A80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D749A3-98E6-4370-898E-7AC0616BBA6A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3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Примерен вход и изход: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278C66A-3691-735C-68D9-9F9C6A24A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28060" y="1764000"/>
            <a:ext cx="7529518" cy="43417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n; cin &gt;&gt; n;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1; i &lt;= n; i++) 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currentNum; cin &gt;&gt; currentNum;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leftSum = leftSum + currentNum;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 &lt;&lt; "Yes, sum = " &lt;&lt; leftSum &lt;&lt; endl;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diff =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а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bs(rightSum - leftSum);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 &lt;&lt; "No, diff = " &lt;&lt; diff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Примерен вход и изход: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439851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070140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438398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070139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2678147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31834" y="1764000"/>
            <a:ext cx="7121970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element; cin &gt;&gt;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5333" y="1251847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758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10829" y="1668618"/>
            <a:ext cx="8184792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599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599" b="1" dirty="0">
                <a:solidFill>
                  <a:schemeClr val="bg1"/>
                </a:solidFill>
              </a:rPr>
              <a:t>for</a:t>
            </a:r>
            <a:r>
              <a:rPr lang="en-US" sz="3599" dirty="0">
                <a:solidFill>
                  <a:schemeClr val="bg2"/>
                </a:solidFill>
              </a:rPr>
              <a:t>-</a:t>
            </a:r>
            <a:r>
              <a:rPr lang="bg-BG" sz="3599" dirty="0">
                <a:solidFill>
                  <a:schemeClr val="bg2"/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599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399" dirty="0">
                <a:solidFill>
                  <a:schemeClr val="bg2"/>
                </a:solidFill>
              </a:rPr>
              <a:t>Цикли с увеличаваща стъпка</a:t>
            </a:r>
            <a:endParaRPr lang="en-US" sz="3399" dirty="0">
              <a:solidFill>
                <a:schemeClr val="bg2"/>
              </a:solidFill>
            </a:endParaRPr>
          </a:p>
          <a:p>
            <a:pPr lvl="1"/>
            <a:r>
              <a:rPr lang="bg-BG" sz="3399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599" dirty="0">
                <a:solidFill>
                  <a:schemeClr val="bg2"/>
                </a:solidFill>
              </a:rPr>
              <a:t>Достъпване на символ по индекс </a:t>
            </a:r>
            <a:br>
              <a:rPr lang="bg-BG" sz="3599" dirty="0">
                <a:solidFill>
                  <a:schemeClr val="bg2"/>
                </a:solidFill>
              </a:rPr>
            </a:br>
            <a:r>
              <a:rPr lang="bg-BG" sz="3599" dirty="0">
                <a:solidFill>
                  <a:schemeClr val="bg2"/>
                </a:solidFill>
              </a:rPr>
              <a:t>от текст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DE11B4B-17C8-4B3B-8168-4A145034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4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2608C4-612F-4934-9DD2-3DD661E4E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4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3" y="1179586"/>
            <a:ext cx="9863027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 </a:t>
            </a:r>
            <a:r>
              <a:rPr lang="en-US" sz="3199" dirty="0"/>
              <a:t>– </a:t>
            </a:r>
            <a:r>
              <a:rPr lang="bg-BG" sz="3199" dirty="0"/>
              <a:t>качествено образование, професия и работа за софтуерни инженери</a:t>
            </a:r>
            <a:endParaRPr lang="en-US" sz="3199" dirty="0"/>
          </a:p>
          <a:p>
            <a:pPr lvl="1"/>
            <a:r>
              <a:rPr lang="en-US" sz="2999" noProof="1">
                <a:hlinkClick r:id="rId3"/>
              </a:rPr>
              <a:t>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Фондация "Софтуерен университет"</a:t>
            </a:r>
          </a:p>
          <a:p>
            <a:pPr lvl="1"/>
            <a:r>
              <a:rPr lang="en-US" sz="2999" noProof="1">
                <a:hlinkClick r:id="rId4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</a:t>
            </a:r>
            <a:r>
              <a:rPr lang="en-US" sz="3199" dirty="0"/>
              <a:t> @ Facebook</a:t>
            </a:r>
          </a:p>
          <a:p>
            <a:pPr lvl="1"/>
            <a:r>
              <a:rPr lang="en-US" sz="2999" noProof="1">
                <a:hlinkClick r:id="rId5"/>
              </a:rPr>
              <a:t>facebook.com/SoftwareUniversity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FBA6-4371-4643-B602-0400BC382960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9946" y="1821787"/>
            <a:ext cx="7624276" cy="58413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(!(5 == 5) &amp;&amp; (4 + 1 == 5))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A52449-8F4C-4DCD-A5CF-8F60742401D2}"/>
              </a:ext>
            </a:extLst>
          </p:cNvPr>
          <p:cNvSpPr txBox="1"/>
          <p:nvPr/>
        </p:nvSpPr>
        <p:spPr>
          <a:xfrm>
            <a:off x="871811" y="4624347"/>
            <a:ext cx="2491480" cy="145663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dirty="0"/>
              <a:t>Runtime error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154C5A-3C28-4971-B49F-F5F5726A331A}"/>
              </a:ext>
            </a:extLst>
          </p:cNvPr>
          <p:cNvSpPr txBox="1"/>
          <p:nvPr/>
        </p:nvSpPr>
        <p:spPr>
          <a:xfrm>
            <a:off x="7892045" y="4790076"/>
            <a:ext cx="3250647" cy="14064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dirty="0"/>
              <a:t>Compile time error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465CD3-B79A-4A02-8377-52E857EB2142}"/>
              </a:ext>
            </a:extLst>
          </p:cNvPr>
          <p:cNvGrpSpPr/>
          <p:nvPr/>
        </p:nvGrpSpPr>
        <p:grpSpPr>
          <a:xfrm>
            <a:off x="782602" y="4260201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991C5562-1265-44EE-AD9F-11460D833021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1A62D6-3F43-42D9-B394-E28EE886C04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E4A20D-169F-4A2A-8193-1ACC5E485EB0}"/>
              </a:ext>
            </a:extLst>
          </p:cNvPr>
          <p:cNvGrpSpPr/>
          <p:nvPr/>
        </p:nvGrpSpPr>
        <p:grpSpPr>
          <a:xfrm>
            <a:off x="7854040" y="4395766"/>
            <a:ext cx="3804561" cy="1673707"/>
            <a:chOff x="1051483" y="412463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31" name="Speech Bubble: Rectangle with Corners Rounded 30">
              <a:extLst>
                <a:ext uri="{FF2B5EF4-FFF2-40B4-BE49-F238E27FC236}">
                  <a16:creationId xmlns:a16="http://schemas.microsoft.com/office/drawing/2014/main" id="{360904B8-3466-4A7E-80CF-35AD774FD41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F3A533-2731-41C1-A84C-310896DD7AD2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FE9E13-5609-4381-B7BC-01DC3F2B0571}"/>
              </a:ext>
            </a:extLst>
          </p:cNvPr>
          <p:cNvGrpSpPr/>
          <p:nvPr/>
        </p:nvGrpSpPr>
        <p:grpSpPr>
          <a:xfrm>
            <a:off x="2906064" y="2819400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B1EE8DD6-0311-491F-831E-730254FB5546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14D734-A0A8-48D7-87A6-58721A6990F4}"/>
                </a:ext>
              </a:extLst>
            </p:cNvPr>
            <p:cNvSpPr txBox="1"/>
            <p:nvPr/>
          </p:nvSpPr>
          <p:spPr>
            <a:xfrm>
              <a:off x="5746788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88B1BE-D60E-498F-BBED-32235EED15B6}"/>
              </a:ext>
            </a:extLst>
          </p:cNvPr>
          <p:cNvGrpSpPr/>
          <p:nvPr/>
        </p:nvGrpSpPr>
        <p:grpSpPr>
          <a:xfrm>
            <a:off x="5738866" y="2913403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7" name="Speech Bubble: Oval 36">
              <a:extLst>
                <a:ext uri="{FF2B5EF4-FFF2-40B4-BE49-F238E27FC236}">
                  <a16:creationId xmlns:a16="http://schemas.microsoft.com/office/drawing/2014/main" id="{AB93D934-73C8-4DFE-9CAC-C0D8F36AC47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3C9848-815E-41B8-A776-8DB4CE604216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000" y="1269000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</a:t>
            </a:r>
            <a:r>
              <a:rPr lang="en-US" dirty="0"/>
              <a:t> </a:t>
            </a:r>
            <a:r>
              <a:rPr lang="bg-BG" dirty="0"/>
              <a:t>команда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00" y="1899000"/>
            <a:ext cx="7028514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(!(3 == 3) || (3 == 5))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88221-874E-4FF7-8580-CD3636623647}"/>
              </a:ext>
            </a:extLst>
          </p:cNvPr>
          <p:cNvSpPr txBox="1"/>
          <p:nvPr/>
        </p:nvSpPr>
        <p:spPr>
          <a:xfrm>
            <a:off x="7616109" y="4630474"/>
            <a:ext cx="3326487" cy="153847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sz="4000" dirty="0"/>
              <a:t>Compile time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8EFCE-0BDC-40B4-9587-9EA9CF824A7B}"/>
              </a:ext>
            </a:extLst>
          </p:cNvPr>
          <p:cNvSpPr txBox="1"/>
          <p:nvPr/>
        </p:nvSpPr>
        <p:spPr>
          <a:xfrm>
            <a:off x="741921" y="4670776"/>
            <a:ext cx="2590872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lvl="1"/>
            <a:r>
              <a:rPr lang="en-US" sz="4400" b="1" dirty="0">
                <a:solidFill>
                  <a:schemeClr val="bg2"/>
                </a:solidFill>
              </a:rPr>
              <a:t>(1)True</a:t>
            </a:r>
            <a:endParaRPr lang="en-US" sz="3600" b="1" dirty="0">
              <a:solidFill>
                <a:schemeClr val="bg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A68EEC-71B3-4821-B3E5-AF7AC400FFB7}"/>
              </a:ext>
            </a:extLst>
          </p:cNvPr>
          <p:cNvGrpSpPr/>
          <p:nvPr/>
        </p:nvGrpSpPr>
        <p:grpSpPr>
          <a:xfrm>
            <a:off x="7384276" y="4419537"/>
            <a:ext cx="3893324" cy="2023447"/>
            <a:chOff x="1047229" y="409800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AAFD3429-AD3E-4F10-97C9-8CB0F1367604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8F894B-EFEE-4051-83AC-EE13CD330461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28603F-94AE-43A7-9A6F-0EB11955095D}"/>
              </a:ext>
            </a:extLst>
          </p:cNvPr>
          <p:cNvGrpSpPr/>
          <p:nvPr/>
        </p:nvGrpSpPr>
        <p:grpSpPr>
          <a:xfrm>
            <a:off x="872996" y="3832760"/>
            <a:ext cx="3008540" cy="2720441"/>
            <a:chOff x="5541569" y="4570824"/>
            <a:chExt cx="3048000" cy="2438818"/>
          </a:xfrm>
        </p:grpSpPr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CD208375-C330-4C74-88C6-0E0085EBE934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81948F-82C4-4BF6-B9A3-9FFFAEE54A17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BA66A3-ECF1-455C-8014-61099ED7D329}"/>
              </a:ext>
            </a:extLst>
          </p:cNvPr>
          <p:cNvGrpSpPr/>
          <p:nvPr/>
        </p:nvGrpSpPr>
        <p:grpSpPr>
          <a:xfrm>
            <a:off x="2613344" y="302687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28" name="Speech Bubble: Rectangle with Corners Rounded 27">
              <a:extLst>
                <a:ext uri="{FF2B5EF4-FFF2-40B4-BE49-F238E27FC236}">
                  <a16:creationId xmlns:a16="http://schemas.microsoft.com/office/drawing/2014/main" id="{A9B5CBD3-33B2-4B67-A8DF-C32E4016DB8E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6AF966-07A3-4499-B137-B6583AEE316F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A59B1C-32A8-49E4-ADA1-F50F9EE1B659}"/>
              </a:ext>
            </a:extLst>
          </p:cNvPr>
          <p:cNvGrpSpPr/>
          <p:nvPr/>
        </p:nvGrpSpPr>
        <p:grpSpPr>
          <a:xfrm>
            <a:off x="5498366" y="272615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1" name="Speech Bubble: Oval 30">
              <a:extLst>
                <a:ext uri="{FF2B5EF4-FFF2-40B4-BE49-F238E27FC236}">
                  <a16:creationId xmlns:a16="http://schemas.microsoft.com/office/drawing/2014/main" id="{FE49BD67-6440-4C6B-86AE-73596D33646E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F9ACA4-535B-438E-83FD-475F648B01E7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093" y="1847249"/>
            <a:ext cx="6952314" cy="58789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(!(3 &gt; 5) || (1 == 1))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93C4B-BAE8-4D7B-A81E-93C3E8B689CB}"/>
              </a:ext>
            </a:extLst>
          </p:cNvPr>
          <p:cNvSpPr txBox="1"/>
          <p:nvPr/>
        </p:nvSpPr>
        <p:spPr>
          <a:xfrm>
            <a:off x="1158642" y="3364958"/>
            <a:ext cx="3169116" cy="159147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sz="4000" dirty="0"/>
              <a:t>Compile time error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C6B5DC-D20E-45BF-BEA7-864D50FEB8DF}"/>
              </a:ext>
            </a:extLst>
          </p:cNvPr>
          <p:cNvGrpSpPr/>
          <p:nvPr/>
        </p:nvGrpSpPr>
        <p:grpSpPr>
          <a:xfrm>
            <a:off x="890219" y="3102502"/>
            <a:ext cx="3709138" cy="1816544"/>
            <a:chOff x="1065712" y="4121282"/>
            <a:chExt cx="4114800" cy="1505094"/>
          </a:xfrm>
          <a:solidFill>
            <a:schemeClr val="tx1">
              <a:alpha val="80000"/>
            </a:schemeClr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271ADEBF-67CF-494F-8FE8-0F0D1A052B64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B80D1-61EA-4D4F-8766-A1ED7FCBF766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BC4244-C945-4632-B361-8F577F700E76}"/>
              </a:ext>
            </a:extLst>
          </p:cNvPr>
          <p:cNvGrpSpPr/>
          <p:nvPr/>
        </p:nvGrpSpPr>
        <p:grpSpPr>
          <a:xfrm>
            <a:off x="8002588" y="3623924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84A62BEB-C174-426A-864A-8278F25BFAF5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9CCA6E-C2DC-4CF4-9138-E5748267B0D3}"/>
                </a:ext>
              </a:extLst>
            </p:cNvPr>
            <p:cNvSpPr txBox="1"/>
            <p:nvPr/>
          </p:nvSpPr>
          <p:spPr>
            <a:xfrm>
              <a:off x="5928418" y="5358007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1CF18F-C358-42E2-AE04-F2ACF6542026}"/>
              </a:ext>
            </a:extLst>
          </p:cNvPr>
          <p:cNvGrpSpPr/>
          <p:nvPr/>
        </p:nvGrpSpPr>
        <p:grpSpPr>
          <a:xfrm>
            <a:off x="5425260" y="2895601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DA4A8A72-93DC-42E7-9128-DFCBE6AA6080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077B6D-FF8F-4943-9C9A-260B4C087F3F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7FC462-20FB-4EA1-A18F-8B7AFCDBE60E}"/>
              </a:ext>
            </a:extLst>
          </p:cNvPr>
          <p:cNvGrpSpPr/>
          <p:nvPr/>
        </p:nvGrpSpPr>
        <p:grpSpPr>
          <a:xfrm>
            <a:off x="3509508" y="3957153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9344F2F2-F3A3-4DA7-8D19-CD38B76CED6E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8C81B1-3FE3-43ED-82AE-F3536C5D1110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6059" y="2544204"/>
            <a:ext cx="5540059" cy="291493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string role = "Administrators";</a:t>
            </a:r>
          </a:p>
          <a:p>
            <a:r>
              <a:rPr lang="en-US" sz="2400" dirty="0"/>
              <a:t>string password = "</a:t>
            </a:r>
            <a:r>
              <a:rPr lang="en-US" sz="2400" dirty="0" err="1"/>
              <a:t>SoftUni</a:t>
            </a:r>
            <a:r>
              <a:rPr lang="en-US" sz="2400" dirty="0"/>
              <a:t>";</a:t>
            </a:r>
          </a:p>
          <a:p>
            <a:r>
              <a:rPr lang="en-US" sz="2400" dirty="0"/>
              <a:t>if(role == "Administrator") {</a:t>
            </a:r>
          </a:p>
          <a:p>
            <a:r>
              <a:rPr lang="en-US" sz="2400" dirty="0"/>
              <a:t>  if(password == "</a:t>
            </a:r>
            <a:r>
              <a:rPr lang="en-US" sz="2400" dirty="0" err="1"/>
              <a:t>SoftUni</a:t>
            </a:r>
            <a:r>
              <a:rPr lang="en-US" sz="2400" dirty="0"/>
              <a:t>")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"Welcome!"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7AD0A9-8579-478B-A6DE-B88065F73219}"/>
              </a:ext>
            </a:extLst>
          </p:cNvPr>
          <p:cNvGrpSpPr/>
          <p:nvPr/>
        </p:nvGrpSpPr>
        <p:grpSpPr>
          <a:xfrm>
            <a:off x="8883036" y="3795466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B76FBD7A-51FB-4865-86D5-E6012BCEA065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9D57F6-F97F-4F31-8C75-6681041689AA}"/>
                </a:ext>
              </a:extLst>
            </p:cNvPr>
            <p:cNvSpPr txBox="1"/>
            <p:nvPr/>
          </p:nvSpPr>
          <p:spPr>
            <a:xfrm>
              <a:off x="1426004" y="4318792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C378AE-F355-4261-BE08-9F9F5036B0BA}"/>
              </a:ext>
            </a:extLst>
          </p:cNvPr>
          <p:cNvGrpSpPr/>
          <p:nvPr/>
        </p:nvGrpSpPr>
        <p:grpSpPr>
          <a:xfrm>
            <a:off x="5715001" y="4111223"/>
            <a:ext cx="3061053" cy="1901866"/>
            <a:chOff x="5015996" y="4570824"/>
            <a:chExt cx="3573573" cy="2438818"/>
          </a:xfrm>
          <a:solidFill>
            <a:schemeClr val="tx1">
              <a:alpha val="80000"/>
            </a:schemeClr>
          </a:solidFill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AA294E88-6E62-46B3-864A-FE3A2C749D06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241B9C-D359-4C71-8EB0-1DA1E47889D7}"/>
                </a:ext>
              </a:extLst>
            </p:cNvPr>
            <p:cNvSpPr txBox="1"/>
            <p:nvPr/>
          </p:nvSpPr>
          <p:spPr>
            <a:xfrm>
              <a:off x="5015996" y="5246445"/>
              <a:ext cx="3375808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31210-1CB3-4DCD-B15D-D109F0959E52}"/>
              </a:ext>
            </a:extLst>
          </p:cNvPr>
          <p:cNvGrpSpPr/>
          <p:nvPr/>
        </p:nvGrpSpPr>
        <p:grpSpPr>
          <a:xfrm>
            <a:off x="5858267" y="26973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33AE55D0-3A6E-4E0B-BF63-000E367E0AB5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BF9E62-39FC-42C1-8517-56297F6AD8AA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Welcome!</a:t>
              </a:r>
              <a:endParaRPr lang="en-US" sz="4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901C6A-C6D0-480E-9DAC-0B2614A5DD83}"/>
              </a:ext>
            </a:extLst>
          </p:cNvPr>
          <p:cNvGrpSpPr/>
          <p:nvPr/>
        </p:nvGrpSpPr>
        <p:grpSpPr>
          <a:xfrm>
            <a:off x="8623480" y="20902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C913FCB1-C88A-45F8-99EA-DF4DC07E380F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A1A05F-12E5-42F1-84B8-B2DA38C8CAB7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44" y="514152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0644" y="51325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661" y="508826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7661" y="507926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59" y="1219777"/>
            <a:ext cx="2683112" cy="2683112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90019" y="5141528"/>
            <a:ext cx="10956074" cy="767884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399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39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399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70" y="1219776"/>
            <a:ext cx="2683112" cy="26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4492</TotalTime>
  <Words>2642</Words>
  <Application>Microsoft Macintosh PowerPoint</Application>
  <PresentationFormat>Widescreen</PresentationFormat>
  <Paragraphs>576</Paragraphs>
  <Slides>48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For цикъл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</vt:lpstr>
      <vt:lpstr>Намаляване </vt:lpstr>
      <vt:lpstr>Намаляване (2)</vt:lpstr>
      <vt:lpstr>PowerPoint Presentation</vt:lpstr>
      <vt:lpstr>Какво е цикъл?  </vt:lpstr>
      <vt:lpstr>Какво е цикъл?</vt:lpstr>
      <vt:lpstr>For-цикъл – конструкция</vt:lpstr>
      <vt:lpstr>Числата от 1 до 100 - условие</vt:lpstr>
      <vt:lpstr>Числата от 1 до 100 - решение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PowerPoint Presentation</vt:lpstr>
      <vt:lpstr>Работа с текст</vt:lpstr>
      <vt:lpstr>Поток от символи - условие</vt:lpstr>
      <vt:lpstr>Поток от символи - решение</vt:lpstr>
      <vt:lpstr>Сумиране на гласни букви - условие</vt:lpstr>
      <vt:lpstr>Сумиране на гласни букви - решение</vt:lpstr>
      <vt:lpstr>PowerPoint Presentation</vt:lpstr>
      <vt:lpstr>Сумиране на числа - условие</vt:lpstr>
      <vt:lpstr>PowerPoint Presentation</vt:lpstr>
      <vt:lpstr>Редица цели числа - условие</vt:lpstr>
      <vt:lpstr>PowerPoint Presentation</vt:lpstr>
      <vt:lpstr>Редица цели числа - решение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128</cp:revision>
  <dcterms:created xsi:type="dcterms:W3CDTF">2018-05-23T13:08:44Z</dcterms:created>
  <dcterms:modified xsi:type="dcterms:W3CDTF">2024-09-06T22:26:09Z</dcterms:modified>
  <cp:category>computer programming;programming;C#;програмиране;кодиране</cp:category>
</cp:coreProperties>
</file>