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612" r:id="rId2"/>
    <p:sldId id="601" r:id="rId3"/>
    <p:sldId id="579" r:id="rId4"/>
    <p:sldId id="585" r:id="rId5"/>
    <p:sldId id="587" r:id="rId6"/>
    <p:sldId id="599" r:id="rId7"/>
    <p:sldId id="434" r:id="rId8"/>
    <p:sldId id="415" r:id="rId9"/>
    <p:sldId id="613" r:id="rId10"/>
    <p:sldId id="614" r:id="rId11"/>
    <p:sldId id="615" r:id="rId12"/>
    <p:sldId id="598" r:id="rId13"/>
    <p:sldId id="616" r:id="rId14"/>
    <p:sldId id="605" r:id="rId15"/>
    <p:sldId id="606" r:id="rId16"/>
    <p:sldId id="607" r:id="rId17"/>
    <p:sldId id="609" r:id="rId18"/>
    <p:sldId id="513" r:id="rId19"/>
    <p:sldId id="546" r:id="rId20"/>
    <p:sldId id="514" r:id="rId21"/>
    <p:sldId id="506" r:id="rId22"/>
    <p:sldId id="446" r:id="rId23"/>
    <p:sldId id="486" r:id="rId24"/>
    <p:sldId id="521" r:id="rId25"/>
    <p:sldId id="523" r:id="rId26"/>
    <p:sldId id="547" r:id="rId27"/>
    <p:sldId id="512" r:id="rId28"/>
    <p:sldId id="436" r:id="rId29"/>
    <p:sldId id="611" r:id="rId30"/>
    <p:sldId id="438" r:id="rId31"/>
    <p:sldId id="548" r:id="rId32"/>
    <p:sldId id="509" r:id="rId33"/>
    <p:sldId id="480" r:id="rId34"/>
    <p:sldId id="577" r:id="rId35"/>
    <p:sldId id="324" r:id="rId36"/>
    <p:sldId id="505" r:id="rId37"/>
    <p:sldId id="6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612"/>
            <p14:sldId id="601"/>
          </p14:sldIdLst>
        </p14:section>
        <p14:section name="Преговор" id="{093A9C3E-5056-4CDE-B7DC-0F32BA365BA7}">
          <p14:sldIdLst>
            <p14:sldId id="579"/>
            <p14:sldId id="585"/>
            <p14:sldId id="587"/>
            <p14:sldId id="599"/>
          </p14:sldIdLst>
        </p14:section>
        <p14:section name="While-цикъл" id="{E59E0D92-02FA-43DF-A8A5-E22094F18C68}">
          <p14:sldIdLst>
            <p14:sldId id="434"/>
            <p14:sldId id="415"/>
            <p14:sldId id="613"/>
            <p14:sldId id="614"/>
            <p14:sldId id="615"/>
            <p14:sldId id="598"/>
            <p14:sldId id="616"/>
            <p14:sldId id="605"/>
            <p14:sldId id="606"/>
            <p14:sldId id="607"/>
            <p14:sldId id="609"/>
            <p14:sldId id="513"/>
            <p14:sldId id="546"/>
            <p14:sldId id="514"/>
            <p14:sldId id="506"/>
            <p14:sldId id="446"/>
            <p14:sldId id="486"/>
            <p14:sldId id="521"/>
            <p14:sldId id="523"/>
            <p14:sldId id="547"/>
            <p14:sldId id="512"/>
            <p14:sldId id="436"/>
            <p14:sldId id="611"/>
            <p14:sldId id="438"/>
            <p14:sldId id="548"/>
            <p14:sldId id="509"/>
            <p14:sldId id="480"/>
          </p14:sldIdLst>
        </p14:section>
        <p14:section name="Summary" id="{68346706-F9DD-4EB5-B9D0-609CA429DDF4}">
          <p14:sldIdLst>
            <p14:sldId id="577"/>
            <p14:sldId id="324"/>
            <p14:sldId id="505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1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2" y="495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327308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283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bg-BG"/>
              <a:t>цикъл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4"/>
              </a:rPr>
              <a:t>https://softuni.bg</a:t>
            </a:r>
            <a:endParaRPr lang="en-US" sz="1799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7837" y="580642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13662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397" y="2149060"/>
            <a:ext cx="3047206" cy="30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39" y="1600678"/>
            <a:ext cx="2590125" cy="215181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Оператор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dirty="0"/>
              <a:t>прекъсва цикъла</a:t>
            </a:r>
            <a:endParaRPr lang="en-US" sz="3400" dirty="0"/>
          </a:p>
          <a:p>
            <a:r>
              <a:rPr lang="bg-BG" sz="3400" dirty="0"/>
              <a:t>Не може да съществува самостоятелно  извън цикъл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3069000"/>
            <a:ext cx="7846556" cy="28086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6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08" y="4334649"/>
            <a:ext cx="4293378" cy="990342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99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While-</a:t>
            </a:r>
            <a:r>
              <a:rPr lang="bg-BG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9" y="2162153"/>
            <a:ext cx="6670819" cy="38569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"a = " &lt;&lt; a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655" y="1453010"/>
            <a:ext cx="4357130" cy="1093327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62374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795" y="1829217"/>
            <a:ext cx="8151277" cy="4330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cin &gt;&gt; input;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1820"/>
            <a:ext cx="4357130" cy="1093327"/>
          </a:xfrm>
          <a:prstGeom prst="wedgeRoundRectCallout">
            <a:avLst>
              <a:gd name="adj1" fmla="val -60587"/>
              <a:gd name="adj2" fmla="val -52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738371" y="3058097"/>
            <a:ext cx="1836979" cy="150744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0" y="4149000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634246" y="516504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42" y="5071018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439000"/>
            <a:ext cx="5086747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input;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cout &lt;&lt; input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input;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03EEFEA-5717-41FF-8DAB-265EAFED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2574000"/>
            <a:ext cx="4953000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Когато командата стане "</a:t>
            </a:r>
            <a:r>
              <a:rPr lang="en-US" sz="2800" b="1" dirty="0">
                <a:solidFill>
                  <a:schemeClr val="bg2"/>
                </a:solidFill>
              </a:rPr>
              <a:t>Stop</a:t>
            </a:r>
            <a:r>
              <a:rPr lang="bg-BG" sz="2800" b="1" dirty="0">
                <a:solidFill>
                  <a:schemeClr val="bg2"/>
                </a:solidFill>
              </a:rPr>
              <a:t>", цикълът ще приключи</a:t>
            </a:r>
          </a:p>
        </p:txBody>
      </p:sp>
    </p:spTree>
    <p:extLst>
      <p:ext uri="{BB962C8B-B14F-4D97-AF65-F5344CB8AC3E}">
        <p14:creationId xmlns:p14="http://schemas.microsoft.com/office/powerpoint/2010/main" val="14779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00" y="4535041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3536313" y="5452118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25" y="5358094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3969000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CDB00AD0-309B-4F43-91A9-9159B7BDB1EF}"/>
              </a:ext>
            </a:extLst>
          </p:cNvPr>
          <p:cNvSpPr/>
          <p:nvPr/>
        </p:nvSpPr>
        <p:spPr>
          <a:xfrm>
            <a:off x="7879713" y="4886077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725" y="4792053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>
                <a:solidFill>
                  <a:schemeClr val="bg1"/>
                </a:solidFill>
              </a:rPr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6000" y="4194000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01000" y="1809682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</a:rPr>
              <a:t>k = 1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14420" y="1461032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3946" y="228197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01000" y="2662978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</a:rPr>
              <a:t>k &lt;=</a:t>
            </a:r>
            <a:r>
              <a:rPr lang="bg-BG" sz="2200" dirty="0">
                <a:solidFill>
                  <a:srgbClr val="FFFFFF"/>
                </a:solidFill>
              </a:rPr>
              <a:t> </a:t>
            </a:r>
            <a:r>
              <a:rPr lang="en-GB" sz="2200" dirty="0">
                <a:solidFill>
                  <a:srgbClr val="FFFFFF"/>
                </a:solidFill>
              </a:rPr>
              <a:t>n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9183" y="393321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00999" y="4329314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04896" y="502517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01000" y="3290552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13700" y="88018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01000" y="5409053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987000" y="2818253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48924" y="3292695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987666" y="3000127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04896" y="3741774"/>
            <a:ext cx="771713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72140"/>
            <a:ext cx="9046877" cy="5206040"/>
          </a:xfrm>
        </p:spPr>
        <p:txBody>
          <a:bodyPr>
            <a:normAutofit/>
          </a:bodyPr>
          <a:lstStyle/>
          <a:p>
            <a:pPr marL="514196" indent="-514196"/>
            <a:r>
              <a:rPr lang="bg-BG" dirty="0"/>
              <a:t>Преговор</a:t>
            </a:r>
            <a:endParaRPr lang="en-US" dirty="0"/>
          </a:p>
          <a:p>
            <a:pPr marL="514196" indent="-514196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514196" indent="-514196"/>
            <a:r>
              <a:rPr lang="bg-BG" dirty="0">
                <a:latin typeface="Calibri (Body)"/>
              </a:rPr>
              <a:t>Безкраен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514196" indent="-514196"/>
            <a:r>
              <a:rPr lang="bg-BG" dirty="0"/>
              <a:t>Прекъсване на цикъл</a:t>
            </a:r>
            <a:r>
              <a:rPr lang="en-US" dirty="0"/>
              <a:t>	</a:t>
            </a:r>
          </a:p>
          <a:p>
            <a:pPr marL="514196" indent="-514196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2058240"/>
            <a:ext cx="81153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cout &lt;&lt; k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2286000"/>
            <a:ext cx="4191000" cy="970208"/>
          </a:xfrm>
          <a:prstGeom prst="wedgeRoundRectCallout">
            <a:avLst>
              <a:gd name="adj1" fmla="val -70323"/>
              <a:gd name="adj2" fmla="val 49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≤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</a:t>
            </a:r>
            <a:br>
              <a:rPr lang="bg-BG" dirty="0"/>
            </a:br>
            <a:r>
              <a:rPr lang="bg-BG" dirty="0"/>
              <a:t>брой пъти: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38600" y="3979210"/>
            <a:ext cx="71628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66514" y="3042068"/>
            <a:ext cx="3429000" cy="908001"/>
          </a:xfrm>
          <a:prstGeom prst="wedgeRoundRectCallout">
            <a:avLst>
              <a:gd name="adj1" fmla="val -59420"/>
              <a:gd name="adj2" fmla="val 57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1600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713654" y="2906703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9204" y="3573729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1600" y="433035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667348" y="4503732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2816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9373" y="376487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2053101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5150" y="2341645"/>
            <a:ext cx="78486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1600" y="3429000"/>
            <a:ext cx="4294496" cy="990600"/>
          </a:xfrm>
          <a:prstGeom prst="wedgeRoundRectCallout">
            <a:avLst>
              <a:gd name="adj1" fmla="val -64691"/>
              <a:gd name="adj2" fmla="val -309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</a:t>
            </a:r>
            <a:br>
              <a:rPr lang="bg-BG" sz="3000" dirty="0"/>
            </a:br>
            <a:r>
              <a:rPr lang="bg-BG" sz="3000" dirty="0"/>
              <a:t>банкова 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000" b="1" dirty="0"/>
              <a:t>	</a:t>
            </a:r>
            <a:r>
              <a:rPr lang="en-US" sz="3000" b="1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/>
              <a:t>{</a:t>
            </a:r>
            <a:r>
              <a:rPr lang="bg-BG" sz="3000" b="1" dirty="0"/>
              <a:t>сумата</a:t>
            </a:r>
            <a:r>
              <a:rPr lang="en-US" sz="3000" b="1" dirty="0"/>
              <a:t>} "</a:t>
            </a:r>
            <a:endParaRPr lang="bg-BG" sz="3000" b="1" dirty="0"/>
          </a:p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sz="3000" b="1" dirty="0"/>
              <a:t>	</a:t>
            </a:r>
            <a:r>
              <a:rPr lang="en-US" sz="3000" b="1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000" b="1" dirty="0"/>
              <a:t>"</a:t>
            </a:r>
            <a:r>
              <a:rPr lang="bg-BG" sz="3000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000" b="1" dirty="0"/>
              <a:t>	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b="1" dirty="0"/>
              <a:t>{</a:t>
            </a:r>
            <a:r>
              <a:rPr lang="bg-BG" sz="3000" b="1" dirty="0"/>
              <a:t>общата сума в сметката</a:t>
            </a:r>
            <a:r>
              <a:rPr lang="en-US" sz="3000" b="1" dirty="0"/>
              <a:t>}</a:t>
            </a:r>
            <a:r>
              <a:rPr lang="bg-BG" sz="3000" b="1" dirty="0"/>
              <a:t>"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00" y="2079000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76000" y="2095387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361605" y="271158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52671" y="2116125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3819" y="4214410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361247" y="493579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71597" y="4214411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00" y="1883582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9856" y="60528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113868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46608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22808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6035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68082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12059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65869"/>
            <a:ext cx="891973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89211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404402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2983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7272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44827"/>
            <a:ext cx="762000" cy="944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71336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67580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7955" y="5127920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0"/>
                <a:ext cx="2079256" cy="785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21267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77769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6349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4961" y="1764000"/>
            <a:ext cx="10255715" cy="43175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5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(counter &lt; n)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double amount; cin &gt;&gt; amount;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(amount &lt; 0)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output and exit the loop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cout &lt;&lt; "Increase: " &lt;&lt; amount &lt;&lt; endl;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cout &lt;&lt; "Total: " &lt;&lt; balance &lt;&lt; endl;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60476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6500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860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7573" y="4674849"/>
            <a:ext cx="914399" cy="1802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7508" y="5371491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740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9563" y="442878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4836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5808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9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91" y="3086473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3002" y="2796178"/>
            <a:ext cx="5905499" cy="344094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(int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</a:t>
            </a:r>
            <a:br>
              <a:rPr lang="nn-NO" sz="2800" b="1" dirty="0">
                <a:latin typeface="Consolas" pitchFamily="49" charset="0"/>
                <a:cs typeface="Consolas" pitchFamily="49" charset="0"/>
              </a:rPr>
            </a:br>
            <a:r>
              <a:rPr lang="nn-NO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3609000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7519950" y="4195091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4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F8D66FF-C47B-2FCB-12A2-734FB39D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3A186F4-62A8-87B9-1A8F-45220BD40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80018" y="4622413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3992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1" y="4787707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1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6877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8560" y="4443456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4878" y="5263180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197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5604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92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3000" b="1" dirty="0">
                <a:latin typeface="+mj-lt"/>
                <a:cs typeface="Consolas" pitchFamily="49" charset="0"/>
              </a:rPr>
              <a:t>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30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4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48586" y="6507000"/>
            <a:ext cx="367414" cy="29700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Примерен вход и изход: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7756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Peter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965601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91168" y="374412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Peter graduated. Average grade: 5.37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478956" y="1841267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Ani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5.32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805094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460156" y="3748415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0258" y="1420554"/>
            <a:ext cx="10331484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name; cin &gt;&gt;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cout.setf(ios::fixed);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cout.precision(2);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name &lt;&lt; " graduated. Average grade: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&lt;&lt; average &lt;&lt; endl;</a:t>
            </a:r>
            <a:endParaRPr lang="pt-BR" sz="2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529972" y="114626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841" y="1405790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10830" y="1983718"/>
            <a:ext cx="8034106" cy="411706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199" b="1" dirty="0">
                <a:solidFill>
                  <a:schemeClr val="bg2"/>
                </a:solidFill>
              </a:rPr>
              <a:t>-</a:t>
            </a:r>
            <a:r>
              <a:rPr lang="bg-BG" sz="3199" dirty="0">
                <a:solidFill>
                  <a:schemeClr val="bg2"/>
                </a:solidFill>
              </a:rPr>
              <a:t>цикъл</a:t>
            </a:r>
            <a:endParaRPr lang="en-US" sz="3199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8162" y="2100507"/>
            <a:ext cx="4792225" cy="13628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</a:t>
            </a:r>
            <a:r>
              <a:rPr lang="en-US" dirty="0" err="1"/>
              <a:t>i</a:t>
            </a:r>
            <a:r>
              <a:rPr lang="en-US" dirty="0"/>
              <a:t> &lt;= 3; 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81A549-2882-47B4-8742-883E8CF25638}"/>
              </a:ext>
            </a:extLst>
          </p:cNvPr>
          <p:cNvGrpSpPr/>
          <p:nvPr/>
        </p:nvGrpSpPr>
        <p:grpSpPr>
          <a:xfrm>
            <a:off x="8856640" y="3878112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F95EAE69-F28F-4FB0-9A42-08C3498DB244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D63C0E-8BD3-4E40-AB89-339BAD8B319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99F497-4C99-42E2-BFB5-4CBD32842C7C}"/>
              </a:ext>
            </a:extLst>
          </p:cNvPr>
          <p:cNvGrpSpPr/>
          <p:nvPr/>
        </p:nvGrpSpPr>
        <p:grpSpPr>
          <a:xfrm>
            <a:off x="5865931" y="4170548"/>
            <a:ext cx="3197084" cy="1901866"/>
            <a:chOff x="5541569" y="4570824"/>
            <a:chExt cx="373238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E0B0FF0-7CFB-46AC-8A0D-CC2A39841C72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61B78C-349F-40FC-A004-14105C74A081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2DA3CE-4A58-4323-9D64-063AEDDD1FD4}"/>
              </a:ext>
            </a:extLst>
          </p:cNvPr>
          <p:cNvGrpSpPr/>
          <p:nvPr/>
        </p:nvGrpSpPr>
        <p:grpSpPr>
          <a:xfrm>
            <a:off x="6092432" y="2617741"/>
            <a:ext cx="2542135" cy="1266985"/>
            <a:chOff x="1063130" y="3246971"/>
            <a:chExt cx="4128109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6AA47204-B6C1-4C58-927A-BC41F6060686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A6A80-5BE1-4805-97D8-19E3C1EBB8DD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54B28A-184A-4EBC-8764-1D1B4C020122}"/>
              </a:ext>
            </a:extLst>
          </p:cNvPr>
          <p:cNvGrpSpPr/>
          <p:nvPr/>
        </p:nvGrpSpPr>
        <p:grpSpPr>
          <a:xfrm>
            <a:off x="8911015" y="2082115"/>
            <a:ext cx="3393198" cy="1266985"/>
            <a:chOff x="8967919" y="2302916"/>
            <a:chExt cx="3393198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729878AA-EE64-4EF8-AA2E-7ACF1BE016B3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3C0B2D-63DC-44C4-8CFD-F32576761582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973161"/>
            <a:ext cx="3639948" cy="13628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A0BD1-E649-47B9-8575-11EC50F775EA}"/>
              </a:ext>
            </a:extLst>
          </p:cNvPr>
          <p:cNvGrpSpPr/>
          <p:nvPr/>
        </p:nvGrpSpPr>
        <p:grpSpPr>
          <a:xfrm>
            <a:off x="5833546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0FAA2483-19C0-4BCA-B51C-4F5FBA625363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2A43A8-FDA2-425B-A687-B454AA1910A6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C9001E-77F7-4F29-ABDA-42802CA73F41}"/>
              </a:ext>
            </a:extLst>
          </p:cNvPr>
          <p:cNvGrpSpPr/>
          <p:nvPr/>
        </p:nvGrpSpPr>
        <p:grpSpPr>
          <a:xfrm>
            <a:off x="8729311" y="4122657"/>
            <a:ext cx="3690172" cy="1927074"/>
            <a:chOff x="5514317" y="4659415"/>
            <a:chExt cx="3776377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C9043C53-AF7E-4CC0-AFEB-BE31E6540AE4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ECA-0F9D-40BD-B051-A48D29A7EB95}"/>
                </a:ext>
              </a:extLst>
            </p:cNvPr>
            <p:cNvSpPr txBox="1"/>
            <p:nvPr/>
          </p:nvSpPr>
          <p:spPr>
            <a:xfrm>
              <a:off x="5547649" y="540493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BB253-D13C-4B23-AF1B-D0D0D1474CDD}"/>
              </a:ext>
            </a:extLst>
          </p:cNvPr>
          <p:cNvGrpSpPr/>
          <p:nvPr/>
        </p:nvGrpSpPr>
        <p:grpSpPr>
          <a:xfrm>
            <a:off x="5234516" y="4587014"/>
            <a:ext cx="3153550" cy="1246436"/>
            <a:chOff x="874338" y="1992405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67241217-5629-40E4-8F37-AAB8623D6B0A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22389-4418-4836-AFEA-D4122C5E0705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C4DEF2-06CA-4AFE-A73F-4C7745D41900}"/>
              </a:ext>
            </a:extLst>
          </p:cNvPr>
          <p:cNvGrpSpPr/>
          <p:nvPr/>
        </p:nvGrpSpPr>
        <p:grpSpPr>
          <a:xfrm>
            <a:off x="8717970" y="2305964"/>
            <a:ext cx="3328112" cy="1295309"/>
            <a:chOff x="9009082" y="2321375"/>
            <a:chExt cx="3289572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77F316A6-AF56-4395-BE66-81CF699EC8CE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C100F-49D6-4BAE-A6B4-32EC8D5638DA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2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3695" y="1980519"/>
            <a:ext cx="6021895" cy="138054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{</a:t>
            </a:r>
          </a:p>
          <a:p>
            <a:pPr fontAlgn="t"/>
            <a:r>
              <a:rPr lang="nn-NO" dirty="0"/>
              <a:t>  cout &lt;&lt; i &lt;&lt; ", ";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6D79EA-E1E6-4889-B171-701EFFD84C6D}"/>
              </a:ext>
            </a:extLst>
          </p:cNvPr>
          <p:cNvGrpSpPr/>
          <p:nvPr/>
        </p:nvGrpSpPr>
        <p:grpSpPr>
          <a:xfrm>
            <a:off x="8910200" y="399300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E9A54188-116C-4ADA-969B-639D715B10BB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B99E46-F1FA-4044-87A3-F1F34541BF2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48B2D0-647D-4A3B-9966-989E3AE9FCB4}"/>
              </a:ext>
            </a:extLst>
          </p:cNvPr>
          <p:cNvGrpSpPr/>
          <p:nvPr/>
        </p:nvGrpSpPr>
        <p:grpSpPr>
          <a:xfrm>
            <a:off x="5853009" y="2944250"/>
            <a:ext cx="3454134" cy="1712733"/>
            <a:chOff x="5541569" y="4570824"/>
            <a:chExt cx="3700450" cy="2164616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FB572956-86DC-4343-A8D5-380F38A49C5E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C93B6E-C10D-4D07-8C15-D7CA4F694307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171CFF-962B-4A53-9026-2CD1E746B39C}"/>
              </a:ext>
            </a:extLst>
          </p:cNvPr>
          <p:cNvGrpSpPr/>
          <p:nvPr/>
        </p:nvGrpSpPr>
        <p:grpSpPr>
          <a:xfrm>
            <a:off x="8165396" y="2093582"/>
            <a:ext cx="3895906" cy="1262937"/>
            <a:chOff x="844360" y="3170974"/>
            <a:chExt cx="455234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B18CAD0-1700-476A-A017-B2BEBF2AB9EB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9D764B-583B-4BAB-BDE2-C47745A29F0C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A0157-B578-4265-A35D-028B57837BD4}"/>
              </a:ext>
            </a:extLst>
          </p:cNvPr>
          <p:cNvGrpSpPr/>
          <p:nvPr/>
        </p:nvGrpSpPr>
        <p:grpSpPr>
          <a:xfrm>
            <a:off x="5805509" y="4886094"/>
            <a:ext cx="3393198" cy="1266985"/>
            <a:chOff x="8967919" y="2302916"/>
            <a:chExt cx="3393198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1EF710EB-D673-4645-8982-F6E4A3048EB3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A17E1-EDDC-4797-99F7-50BBEB6EB127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2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493"/>
            <a:ext cx="10958928" cy="7678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4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1"/>
            <a:ext cx="3210241" cy="15873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38" y="3114082"/>
            <a:ext cx="1751850" cy="583620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111" y="4828922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799" b="1" dirty="0">
                <a:solidFill>
                  <a:schemeClr val="bg2"/>
                </a:solidFill>
              </a:rPr>
              <a:t>(</a:t>
            </a:r>
            <a:r>
              <a:rPr lang="bg-BG" sz="2799" b="1" dirty="0">
                <a:solidFill>
                  <a:schemeClr val="bg2"/>
                </a:solidFill>
              </a:rPr>
              <a:t>повторение</a:t>
            </a:r>
            <a:r>
              <a:rPr lang="en-US" sz="2799" b="1" dirty="0">
                <a:solidFill>
                  <a:schemeClr val="bg2"/>
                </a:solidFill>
              </a:rPr>
              <a:t>)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810" y="2937490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4424" y="3422344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1730" y="3855799"/>
            <a:ext cx="1262838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810" y="4750800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4424" y="5286390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9293" y="5420944"/>
            <a:ext cx="138771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5788" y="4655207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1571" y="4916867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956" y="4721052"/>
            <a:ext cx="98655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b="1" dirty="0"/>
              <a:t>вярно</a:t>
            </a:r>
            <a:endParaRPr lang="en-US" sz="23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2225" y="3638969"/>
            <a:ext cx="1310274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b="1" dirty="0"/>
              <a:t>невярно</a:t>
            </a:r>
            <a:endParaRPr lang="en-US" sz="23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</a:t>
            </a:r>
            <a:br>
              <a:rPr lang="bg-BG" dirty="0"/>
            </a:br>
            <a:r>
              <a:rPr lang="bg-BG" dirty="0"/>
              <a:t>брой пъти: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71" y="3429000"/>
            <a:ext cx="7618011" cy="14877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1748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29852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1084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1748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3283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184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4044" y="3882654"/>
            <a:ext cx="1199284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399" b="1" dirty="0"/>
              <a:t>вярно</a:t>
            </a:r>
            <a:endParaRPr lang="en-US" sz="2399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1747</Words>
  <Application>Microsoft Macintosh PowerPoint</Application>
  <PresentationFormat>Widescreen</PresentationFormat>
  <Paragraphs>414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While цикъл</vt:lpstr>
      <vt:lpstr>Съдържание</vt:lpstr>
      <vt:lpstr>PowerPoint Presentation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Прекъсване чрез оператор break</vt:lpstr>
      <vt:lpstr>Прекратяване на цикъл</vt:lpstr>
      <vt:lpstr>While-цикъл – пример</vt:lpstr>
      <vt:lpstr>while-цикъл</vt:lpstr>
      <vt:lpstr>Четене на текст - условие</vt:lpstr>
      <vt:lpstr>Четене на текст - решение</vt:lpstr>
      <vt:lpstr>Парола - условие</vt:lpstr>
      <vt:lpstr>Сума от числа - условие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</vt:lpstr>
      <vt:lpstr>PowerPoint Presentation</vt:lpstr>
      <vt:lpstr>Баланс на сметка - решение</vt:lpstr>
      <vt:lpstr>Най-голямо число - пример</vt:lpstr>
      <vt:lpstr>Продължаване на цикъла</vt:lpstr>
      <vt:lpstr>Най-малко число - условие</vt:lpstr>
      <vt:lpstr>Завършване - условие </vt:lpstr>
      <vt:lpstr>Завършване - условие</vt:lpstr>
      <vt:lpstr>Завършване -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127</cp:revision>
  <dcterms:created xsi:type="dcterms:W3CDTF">2018-05-23T13:08:44Z</dcterms:created>
  <dcterms:modified xsi:type="dcterms:W3CDTF">2024-09-06T22:25:24Z</dcterms:modified>
  <cp:category>computer programming;programming;C#;програмиране;кодиране</cp:category>
</cp:coreProperties>
</file>