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274" r:id="rId2"/>
    <p:sldId id="601" r:id="rId3"/>
    <p:sldId id="525" r:id="rId4"/>
    <p:sldId id="596" r:id="rId5"/>
    <p:sldId id="598" r:id="rId6"/>
    <p:sldId id="602" r:id="rId7"/>
    <p:sldId id="445" r:id="rId8"/>
    <p:sldId id="583" r:id="rId9"/>
    <p:sldId id="586" r:id="rId10"/>
    <p:sldId id="585" r:id="rId11"/>
    <p:sldId id="524" r:id="rId12"/>
    <p:sldId id="587" r:id="rId13"/>
    <p:sldId id="588" r:id="rId14"/>
    <p:sldId id="589" r:id="rId15"/>
    <p:sldId id="515" r:id="rId16"/>
    <p:sldId id="591" r:id="rId17"/>
    <p:sldId id="592" r:id="rId18"/>
    <p:sldId id="511" r:id="rId19"/>
    <p:sldId id="506" r:id="rId20"/>
    <p:sldId id="507" r:id="rId21"/>
    <p:sldId id="580" r:id="rId22"/>
    <p:sldId id="324" r:id="rId23"/>
    <p:sldId id="505" r:id="rId24"/>
    <p:sldId id="61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8D503DEF-2AB1-4987-A915-7B5FEE9665BE}">
          <p14:sldIdLst>
            <p14:sldId id="274"/>
            <p14:sldId id="601"/>
          </p14:sldIdLst>
        </p14:section>
        <p14:section name="Преговор" id="{C0257C9F-6AA4-4F4C-B2CE-DA948E92B968}">
          <p14:sldIdLst>
            <p14:sldId id="525"/>
            <p14:sldId id="596"/>
            <p14:sldId id="598"/>
            <p14:sldId id="602"/>
          </p14:sldIdLst>
        </p14:section>
        <p14:section name="Пример" id="{E6098E28-5284-42F9-B11E-8B1EFD8C9606}">
          <p14:sldIdLst>
            <p14:sldId id="445"/>
            <p14:sldId id="583"/>
            <p14:sldId id="586"/>
            <p14:sldId id="585"/>
          </p14:sldIdLst>
        </p14:section>
        <p14:section name="Вложени цикли" id="{5869EEAA-CF36-4FCA-A401-54C1D028E01F}">
          <p14:sldIdLst>
            <p14:sldId id="524"/>
            <p14:sldId id="587"/>
            <p14:sldId id="588"/>
            <p14:sldId id="589"/>
            <p14:sldId id="515"/>
            <p14:sldId id="591"/>
            <p14:sldId id="592"/>
            <p14:sldId id="511"/>
            <p14:sldId id="506"/>
            <p14:sldId id="507"/>
          </p14:sldIdLst>
        </p14:section>
        <p14:section name="Summary" id="{1B26D86D-5DB7-49AB-AF6A-D213006BDAFF}">
          <p14:sldIdLst>
            <p14:sldId id="580"/>
            <p14:sldId id="324"/>
            <p14:sldId id="505"/>
            <p14:sldId id="6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896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7.09.24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A46539-8F33-430F-B82B-10F7DB503D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1519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81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22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6CE40E9-1888-4EA5-9C61-C4916132F0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509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D10D74-30A3-4859-B09F-11E29BF605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364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foundation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www.facebook.com/SoftwareUniversity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bg/" TargetMode="External"/><Relationship Id="rId5" Type="http://schemas.openxmlformats.org/officeDocument/2006/relationships/image" Target="../media/image17.png"/><Relationship Id="rId10" Type="http://schemas.openxmlformats.org/officeDocument/2006/relationships/image" Target="../media/image5.png"/><Relationship Id="rId4" Type="http://schemas.openxmlformats.org/officeDocument/2006/relationships/hyperlink" Target="https://softuni.org/" TargetMode="External"/><Relationship Id="rId9" Type="http://schemas.openxmlformats.org/officeDocument/2006/relationships/hyperlink" Target="https://forum.softuni.bg/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7" name="Picture Logo FB" descr="Facebook logo">
            <a:hlinkClick r:id="rId2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23832" y="482400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4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1" y="2515856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6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6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8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2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9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86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86" y="5098868"/>
            <a:ext cx="779209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73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23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5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9/7/24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72448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4" r:id="rId13"/>
    <p:sldLayoutId id="2147483695" r:id="rId14"/>
    <p:sldLayoutId id="2147483696" r:id="rId15"/>
    <p:sldLayoutId id="214748369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sv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4683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Външният цикъл отговаря за часовете, а вътрешния за 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01110" y="2286001"/>
            <a:ext cx="6028203" cy="2137802"/>
          </a:xfrm>
        </p:spPr>
        <p:txBody>
          <a:bodyPr/>
          <a:lstStyle/>
          <a:p>
            <a:r>
              <a:rPr lang="pt-BR" dirty="0"/>
              <a:t>for (int h = 0; h &lt;= 23; h++) </a:t>
            </a:r>
            <a:r>
              <a:rPr lang="en-US" dirty="0"/>
              <a:t>{</a:t>
            </a:r>
          </a:p>
          <a:p>
            <a:r>
              <a:rPr lang="en-US" dirty="0"/>
              <a:t>  for (int m = 0; m &lt;= 59; m++) 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h &lt;&lt; ":" &lt;&lt; m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B5C32-618B-4DD9-BE8F-994BB728CDA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8E3E69-249C-40C7-8160-F4444CC7A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2286000"/>
            <a:ext cx="2751604" cy="410954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22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40200" y="1729031"/>
            <a:ext cx="6703601" cy="182293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3703295-4D20-44F3-A954-3C18A005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032" y="3021414"/>
            <a:ext cx="3456568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итераторите</a:t>
            </a:r>
            <a:r>
              <a:rPr lang="bg-BG" sz="2800" b="1" dirty="0">
                <a:solidFill>
                  <a:schemeClr val="bg2"/>
                </a:solidFill>
              </a:rPr>
              <a:t> трябва да бъдат различни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819400" y="1878415"/>
            <a:ext cx="453708" cy="4077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C33AEF-F226-422C-8321-0B3D7BC04588}"/>
              </a:ext>
            </a:extLst>
          </p:cNvPr>
          <p:cNvSpPr/>
          <p:nvPr/>
        </p:nvSpPr>
        <p:spPr>
          <a:xfrm>
            <a:off x="3276601" y="2416700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5AF6A7-EA18-4898-8BF6-FD2E69ECDC5A}"/>
              </a:ext>
            </a:extLst>
          </p:cNvPr>
          <p:cNvGrpSpPr/>
          <p:nvPr/>
        </p:nvGrpSpPr>
        <p:grpSpPr>
          <a:xfrm>
            <a:off x="9164864" y="3551965"/>
            <a:ext cx="3099538" cy="2877104"/>
            <a:chOff x="8900692" y="2070613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9774625" y="291739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8900692" y="2070613"/>
              <a:ext cx="3488546" cy="3488546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FF9E1FC-2ABF-4BD7-B677-B2475190CDC8}"/>
              </a:ext>
            </a:extLst>
          </p:cNvPr>
          <p:cNvSpPr txBox="1">
            <a:spLocks/>
          </p:cNvSpPr>
          <p:nvPr/>
        </p:nvSpPr>
        <p:spPr>
          <a:xfrm>
            <a:off x="261625" y="5429977"/>
            <a:ext cx="10955381" cy="11375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3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- условие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BFC92-F36E-4C56-992C-2CEE1FEB61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43" y="3502577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C1A15E-6A9E-4F5D-A04E-C9B1E8DBA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543" y="2398386"/>
            <a:ext cx="2993588" cy="435886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037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67713" y="2166360"/>
            <a:ext cx="9656573" cy="2525279"/>
          </a:xfrm>
        </p:spPr>
        <p:txBody>
          <a:bodyPr/>
          <a:lstStyle/>
          <a:p>
            <a:r>
              <a:rPr lang="en-US" dirty="0"/>
              <a:t>for (int x = 1; x &lt;= 10; x++)</a:t>
            </a:r>
            <a:r>
              <a:rPr lang="bg-BG" dirty="0"/>
              <a:t> </a:t>
            </a:r>
            <a:r>
              <a:rPr lang="en-US" dirty="0"/>
              <a:t>{</a:t>
            </a:r>
          </a:p>
          <a:p>
            <a:r>
              <a:rPr lang="bg-BG" dirty="0"/>
              <a:t>  </a:t>
            </a:r>
            <a:r>
              <a:rPr lang="es-ES" dirty="0"/>
              <a:t>for (int y = 1; y &lt;= 10; y++) </a:t>
            </a:r>
            <a:r>
              <a:rPr lang="en-US" dirty="0"/>
              <a:t>{</a:t>
            </a:r>
            <a:endParaRPr lang="bg-BG" dirty="0"/>
          </a:p>
          <a:p>
            <a:r>
              <a:rPr lang="bg-BG" dirty="0"/>
              <a:t>    </a:t>
            </a:r>
            <a:r>
              <a:rPr lang="en-US" dirty="0"/>
              <a:t>int product = x * y;</a:t>
            </a:r>
          </a:p>
          <a:p>
            <a:r>
              <a:rPr lang="bg-BG" dirty="0"/>
              <a:t>    </a:t>
            </a:r>
            <a:r>
              <a:rPr lang="en-US" dirty="0" err="1"/>
              <a:t>cout</a:t>
            </a:r>
            <a:r>
              <a:rPr lang="en-US" dirty="0"/>
              <a:t> &lt;&lt; x &lt;&lt;</a:t>
            </a:r>
            <a:r>
              <a:rPr lang="bg-BG" dirty="0"/>
              <a:t> </a:t>
            </a:r>
            <a:r>
              <a:rPr lang="en-US" dirty="0"/>
              <a:t>" * "</a:t>
            </a:r>
            <a:r>
              <a:rPr lang="bg-BG" dirty="0"/>
              <a:t> </a:t>
            </a:r>
            <a:r>
              <a:rPr lang="en-US" dirty="0"/>
              <a:t>&lt;&lt; y &lt;&lt; " = " &lt;&lt; product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bg-BG" dirty="0"/>
              <a:t>  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- решение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4D4CC-8931-4BA0-98CA-112A7F9C10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0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891000" y="2574000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644" y="3981251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79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>
                <a:cs typeface="Calibri" panose="020F0502020204030204" pitchFamily="34" charset="0"/>
              </a:rPr>
              <a:t>Напишете програма, която проверява всички възможни </a:t>
            </a:r>
            <a:br>
              <a:rPr lang="bg-BG" sz="3200" dirty="0">
                <a:cs typeface="Calibri" panose="020F0502020204030204" pitchFamily="34" charset="0"/>
              </a:rPr>
            </a:br>
            <a:r>
              <a:rPr lang="bg-BG" sz="3200" dirty="0"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200" dirty="0"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3000" b="1" dirty="0">
                <a:cs typeface="Calibri" panose="020F0502020204030204" pitchFamily="34" charset="0"/>
              </a:rPr>
              <a:t>сбор от числата</a:t>
            </a:r>
            <a:r>
              <a:rPr lang="bg-BG" sz="3000" dirty="0">
                <a:cs typeface="Calibri" panose="020F0502020204030204" pitchFamily="34" charset="0"/>
              </a:rPr>
              <a:t> </a:t>
            </a:r>
            <a:r>
              <a:rPr lang="bg-BG" sz="3000" b="1" dirty="0">
                <a:cs typeface="Calibri" panose="020F0502020204030204" pitchFamily="34" charset="0"/>
              </a:rPr>
              <a:t>е равен</a:t>
            </a:r>
            <a:r>
              <a:rPr lang="bg-BG" sz="3000" dirty="0">
                <a:cs typeface="Calibri" panose="020F0502020204030204" pitchFamily="34" charset="0"/>
              </a:rPr>
              <a:t> на дадено </a:t>
            </a:r>
            <a:r>
              <a:rPr lang="bg-BG" sz="3000" b="1" dirty="0">
                <a:cs typeface="Calibri" panose="020F0502020204030204" pitchFamily="34" charset="0"/>
              </a:rPr>
              <a:t>магическо число </a:t>
            </a:r>
            <a:r>
              <a:rPr lang="bg-BG" sz="3000" dirty="0">
                <a:cs typeface="Calibri" panose="020F0502020204030204" pitchFamily="34" charset="0"/>
              </a:rPr>
              <a:t>на изхода </a:t>
            </a:r>
            <a:r>
              <a:rPr lang="bg-BG" sz="3000" b="1" dirty="0">
                <a:cs typeface="Calibri" panose="020F0502020204030204" pitchFamily="34" charset="0"/>
              </a:rPr>
              <a:t>се отпечатва съобщение </a:t>
            </a:r>
            <a:r>
              <a:rPr lang="bg-BG" sz="3000" dirty="0">
                <a:cs typeface="Calibri" panose="020F0502020204030204" pitchFamily="34" charset="0"/>
              </a:rPr>
              <a:t>и програмата приключва изпълнение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/>
              <a:t>Ако не се намери </a:t>
            </a:r>
            <a:r>
              <a:rPr lang="bg-BG" sz="3000" b="1" dirty="0"/>
              <a:t>нито една комбинация</a:t>
            </a:r>
            <a:r>
              <a:rPr lang="bg-BG" sz="3000" dirty="0"/>
              <a:t>, отговаряща на условието се отпечатва </a:t>
            </a:r>
            <a:r>
              <a:rPr lang="bg-BG" sz="3000" b="1" dirty="0"/>
              <a:t>съобщение, че не е намерено</a:t>
            </a:r>
            <a:endParaRPr lang="en-US" sz="3000" dirty="0"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6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1" y="1196125"/>
            <a:ext cx="11815018" cy="5201066"/>
          </a:xfrm>
        </p:spPr>
        <p:txBody>
          <a:bodyPr>
            <a:noAutofit/>
          </a:bodyPr>
          <a:lstStyle/>
          <a:p>
            <a:pPr indent="-457200"/>
            <a:r>
              <a:rPr lang="bg-BG" sz="3400" dirty="0"/>
              <a:t>Примерен вход и изход: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414715" y="2348858"/>
            <a:ext cx="7362571" cy="2965116"/>
            <a:chOff x="876030" y="1679003"/>
            <a:chExt cx="7362571" cy="312117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30" y="1679003"/>
              <a:ext cx="7362571" cy="2654635"/>
              <a:chOff x="-3896047" y="3908564"/>
              <a:chExt cx="7362571" cy="2654635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7" y="3908564"/>
                <a:ext cx="580772" cy="146349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5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86676" y="6155677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445518" y="6032756"/>
                <a:ext cx="5912042" cy="53044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4 combinations - neither equals 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30" y="2136203"/>
              <a:ext cx="7362571" cy="2663975"/>
              <a:chOff x="1965463" y="4464405"/>
              <a:chExt cx="7342090" cy="2663975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3" y="5664888"/>
                <a:ext cx="579156" cy="146349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772583" y="4587326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53044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Combination N:4 (1 + 4 = 5)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804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5569" y="1268688"/>
            <a:ext cx="762086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dirty="0">
                <a:latin typeface="Consolas" panose="020B0609020204030204" pitchFamily="49" charset="0"/>
              </a:rPr>
              <a:t>int </a:t>
            </a:r>
            <a:r>
              <a:rPr lang="en-US" sz="1900" b="1" dirty="0" err="1">
                <a:latin typeface="Consolas" panose="020B0609020204030204" pitchFamily="49" charset="0"/>
              </a:rPr>
              <a:t>startingNumber</a:t>
            </a:r>
            <a:r>
              <a:rPr lang="en-US" sz="1900" b="1" dirty="0">
                <a:latin typeface="Consolas" panose="020B0609020204030204" pitchFamily="49" charset="0"/>
              </a:rPr>
              <a:t>, </a:t>
            </a:r>
            <a:r>
              <a:rPr lang="en-US" sz="1900" b="1" dirty="0" err="1">
                <a:latin typeface="Consolas" panose="020B0609020204030204" pitchFamily="49" charset="0"/>
              </a:rPr>
              <a:t>finalNumber</a:t>
            </a:r>
            <a:r>
              <a:rPr lang="en-US" sz="1900" b="1" dirty="0">
                <a:latin typeface="Consolas" panose="020B0609020204030204" pitchFamily="49" charset="0"/>
              </a:rPr>
              <a:t>, </a:t>
            </a:r>
            <a:r>
              <a:rPr lang="en-US" sz="1900" b="1" dirty="0" err="1">
                <a:latin typeface="Consolas" panose="020B0609020204030204" pitchFamily="49" charset="0"/>
              </a:rPr>
              <a:t>magicNumber</a:t>
            </a:r>
            <a:r>
              <a:rPr lang="en-US" sz="19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900" b="1" dirty="0" err="1">
                <a:latin typeface="Consolas" panose="020B0609020204030204" pitchFamily="49" charset="0"/>
              </a:rPr>
              <a:t>cin</a:t>
            </a:r>
            <a:r>
              <a:rPr lang="en-US" sz="1900" b="1" dirty="0">
                <a:latin typeface="Consolas" panose="020B0609020204030204" pitchFamily="49" charset="0"/>
              </a:rPr>
              <a:t> &gt;&gt; </a:t>
            </a:r>
            <a:r>
              <a:rPr lang="en-US" sz="1900" b="1" dirty="0" err="1">
                <a:latin typeface="Consolas" panose="020B0609020204030204" pitchFamily="49" charset="0"/>
              </a:rPr>
              <a:t>startingNumber</a:t>
            </a:r>
            <a:r>
              <a:rPr lang="en-US" sz="1900" b="1" dirty="0">
                <a:latin typeface="Consolas" panose="020B0609020204030204" pitchFamily="49" charset="0"/>
              </a:rPr>
              <a:t> &gt;&gt; </a:t>
            </a:r>
            <a:r>
              <a:rPr lang="en-US" sz="1900" b="1" dirty="0" err="1">
                <a:latin typeface="Consolas" panose="020B0609020204030204" pitchFamily="49" charset="0"/>
              </a:rPr>
              <a:t>finalNumber</a:t>
            </a:r>
            <a:r>
              <a:rPr lang="en-US" sz="1900" b="1" dirty="0">
                <a:latin typeface="Consolas" panose="020B0609020204030204" pitchFamily="49" charset="0"/>
              </a:rPr>
              <a:t> &gt;&gt; </a:t>
            </a:r>
            <a:r>
              <a:rPr lang="en-US" sz="1900" b="1" dirty="0" err="1">
                <a:latin typeface="Consolas" panose="020B0609020204030204" pitchFamily="49" charset="0"/>
              </a:rPr>
              <a:t>magicNumber</a:t>
            </a:r>
            <a:r>
              <a:rPr lang="en-US" sz="19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int combinations = 0;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bool </a:t>
            </a:r>
            <a:r>
              <a:rPr lang="en-US" sz="1900" b="1" dirty="0" err="1">
                <a:latin typeface="Consolas" panose="020B0609020204030204" pitchFamily="49" charset="0"/>
              </a:rPr>
              <a:t>isFound</a:t>
            </a:r>
            <a:r>
              <a:rPr lang="en-US" sz="1900" b="1" dirty="0">
                <a:latin typeface="Consolas" panose="020B0609020204030204" pitchFamily="49" charset="0"/>
              </a:rPr>
              <a:t> = false;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for (int </a:t>
            </a:r>
            <a:r>
              <a:rPr lang="en-US" sz="1900" b="1" dirty="0" err="1">
                <a:latin typeface="Consolas" panose="020B0609020204030204" pitchFamily="49" charset="0"/>
              </a:rPr>
              <a:t>i</a:t>
            </a:r>
            <a:r>
              <a:rPr lang="en-US" sz="1900" b="1" dirty="0">
                <a:latin typeface="Consolas" panose="020B0609020204030204" pitchFamily="49" charset="0"/>
              </a:rPr>
              <a:t> = </a:t>
            </a:r>
            <a:r>
              <a:rPr lang="en-US" sz="1900" b="1" dirty="0" err="1">
                <a:latin typeface="Consolas" panose="020B0609020204030204" pitchFamily="49" charset="0"/>
              </a:rPr>
              <a:t>startingNumber</a:t>
            </a:r>
            <a:r>
              <a:rPr lang="en-US" sz="1900" b="1" dirty="0">
                <a:latin typeface="Consolas" panose="020B0609020204030204" pitchFamily="49" charset="0"/>
              </a:rPr>
              <a:t>; </a:t>
            </a:r>
            <a:r>
              <a:rPr lang="en-US" sz="1900" b="1" dirty="0" err="1">
                <a:latin typeface="Consolas" panose="020B0609020204030204" pitchFamily="49" charset="0"/>
              </a:rPr>
              <a:t>i</a:t>
            </a:r>
            <a:r>
              <a:rPr lang="en-US" sz="1900" b="1" dirty="0">
                <a:latin typeface="Consolas" panose="020B0609020204030204" pitchFamily="49" charset="0"/>
              </a:rPr>
              <a:t> &lt;= </a:t>
            </a:r>
            <a:r>
              <a:rPr lang="en-US" sz="1900" b="1" dirty="0" err="1">
                <a:latin typeface="Consolas" panose="020B0609020204030204" pitchFamily="49" charset="0"/>
              </a:rPr>
              <a:t>finalNumber</a:t>
            </a:r>
            <a:r>
              <a:rPr lang="en-US" sz="1900" b="1" dirty="0">
                <a:latin typeface="Consolas" panose="020B0609020204030204" pitchFamily="49" charset="0"/>
              </a:rPr>
              <a:t>; </a:t>
            </a:r>
            <a:r>
              <a:rPr lang="en-US" sz="1900" b="1" dirty="0" err="1">
                <a:latin typeface="Consolas" panose="020B0609020204030204" pitchFamily="49" charset="0"/>
              </a:rPr>
              <a:t>i</a:t>
            </a:r>
            <a:r>
              <a:rPr lang="en-US" sz="1900" b="1" dirty="0">
                <a:latin typeface="Consolas" panose="020B0609020204030204" pitchFamily="49" charset="0"/>
              </a:rPr>
              <a:t>++) {</a:t>
            </a:r>
          </a:p>
          <a:p>
            <a:r>
              <a:rPr lang="bg-BG" sz="1900" b="1" dirty="0">
                <a:latin typeface="Consolas" panose="020B0609020204030204" pitchFamily="49" charset="0"/>
              </a:rPr>
              <a:t>  </a:t>
            </a:r>
            <a:r>
              <a:rPr lang="en-US" sz="1900" b="1" dirty="0">
                <a:latin typeface="Consolas" panose="020B0609020204030204" pitchFamily="49" charset="0"/>
              </a:rPr>
              <a:t>for (int j = </a:t>
            </a:r>
            <a:r>
              <a:rPr lang="en-US" sz="1900" b="1" dirty="0" err="1">
                <a:latin typeface="Consolas" panose="020B0609020204030204" pitchFamily="49" charset="0"/>
              </a:rPr>
              <a:t>startingNumber</a:t>
            </a:r>
            <a:r>
              <a:rPr lang="en-US" sz="1900" b="1" dirty="0">
                <a:latin typeface="Consolas" panose="020B0609020204030204" pitchFamily="49" charset="0"/>
              </a:rPr>
              <a:t>; j &lt;= </a:t>
            </a:r>
            <a:r>
              <a:rPr lang="en-US" sz="1900" b="1" dirty="0" err="1">
                <a:latin typeface="Consolas" panose="020B0609020204030204" pitchFamily="49" charset="0"/>
              </a:rPr>
              <a:t>finalNumber</a:t>
            </a:r>
            <a:r>
              <a:rPr lang="en-US" sz="1900" b="1" dirty="0">
                <a:latin typeface="Consolas" panose="020B0609020204030204" pitchFamily="49" charset="0"/>
              </a:rPr>
              <a:t>; </a:t>
            </a:r>
            <a:r>
              <a:rPr lang="en-US" sz="1900" b="1" dirty="0" err="1">
                <a:latin typeface="Consolas" panose="020B0609020204030204" pitchFamily="49" charset="0"/>
              </a:rPr>
              <a:t>j++</a:t>
            </a:r>
            <a:r>
              <a:rPr lang="en-US" sz="1900" b="1" dirty="0">
                <a:latin typeface="Consolas" panose="020B0609020204030204" pitchFamily="49" charset="0"/>
              </a:rPr>
              <a:t>) {</a:t>
            </a:r>
          </a:p>
          <a:p>
            <a:r>
              <a:rPr lang="bg-BG" sz="1900" b="1" dirty="0">
                <a:latin typeface="Consolas" panose="020B0609020204030204" pitchFamily="49" charset="0"/>
              </a:rPr>
              <a:t>  </a:t>
            </a:r>
            <a:r>
              <a:rPr lang="en-US" sz="1900" b="1" dirty="0">
                <a:latin typeface="Consolas" panose="020B0609020204030204" pitchFamily="49" charset="0"/>
              </a:rPr>
              <a:t>combinations++;</a:t>
            </a:r>
          </a:p>
          <a:p>
            <a:r>
              <a:rPr lang="bg-BG" sz="1900" b="1" dirty="0">
                <a:latin typeface="Consolas" panose="020B0609020204030204" pitchFamily="49" charset="0"/>
              </a:rPr>
              <a:t>  </a:t>
            </a:r>
            <a:r>
              <a:rPr lang="en-US" sz="1900" b="1" dirty="0">
                <a:latin typeface="Consolas" panose="020B0609020204030204" pitchFamily="49" charset="0"/>
              </a:rPr>
              <a:t>if (</a:t>
            </a:r>
            <a:r>
              <a:rPr lang="en-US" sz="1900" b="1" dirty="0" err="1">
                <a:latin typeface="Consolas" panose="020B0609020204030204" pitchFamily="49" charset="0"/>
              </a:rPr>
              <a:t>i</a:t>
            </a:r>
            <a:r>
              <a:rPr lang="en-US" sz="1900" b="1" dirty="0">
                <a:latin typeface="Consolas" panose="020B0609020204030204" pitchFamily="49" charset="0"/>
              </a:rPr>
              <a:t> + j == </a:t>
            </a:r>
            <a:r>
              <a:rPr lang="en-US" sz="1900" b="1" dirty="0" err="1">
                <a:latin typeface="Consolas" panose="020B0609020204030204" pitchFamily="49" charset="0"/>
              </a:rPr>
              <a:t>magicNumber</a:t>
            </a:r>
            <a:r>
              <a:rPr lang="en-US" sz="1900" b="1" dirty="0">
                <a:latin typeface="Consolas" panose="020B0609020204030204" pitchFamily="49" charset="0"/>
              </a:rPr>
              <a:t>) {</a:t>
            </a:r>
          </a:p>
          <a:p>
            <a:r>
              <a:rPr lang="bg-BG" sz="1900" b="1" dirty="0">
                <a:latin typeface="Consolas" panose="020B0609020204030204" pitchFamily="49" charset="0"/>
              </a:rPr>
              <a:t>    </a:t>
            </a:r>
            <a:r>
              <a:rPr lang="en-US" sz="1900" b="1" dirty="0" err="1">
                <a:latin typeface="Consolas" panose="020B0609020204030204" pitchFamily="49" charset="0"/>
              </a:rPr>
              <a:t>cout</a:t>
            </a:r>
            <a:r>
              <a:rPr lang="en-US" sz="1900" b="1" dirty="0">
                <a:latin typeface="Consolas" panose="020B0609020204030204" pitchFamily="49" charset="0"/>
              </a:rPr>
              <a:t> &lt;&lt; "Combination N:" &lt;&lt; combinations </a:t>
            </a:r>
            <a:endParaRPr lang="bg-BG" sz="1900" b="1" dirty="0">
              <a:latin typeface="Consolas" panose="020B0609020204030204" pitchFamily="49" charset="0"/>
            </a:endParaRPr>
          </a:p>
          <a:p>
            <a:r>
              <a:rPr lang="bg-BG" sz="1900" b="1" dirty="0">
                <a:latin typeface="Consolas" panose="020B0609020204030204" pitchFamily="49" charset="0"/>
              </a:rPr>
              <a:t>    </a:t>
            </a:r>
            <a:r>
              <a:rPr lang="en-US" sz="1900" b="1" dirty="0">
                <a:latin typeface="Consolas" panose="020B0609020204030204" pitchFamily="49" charset="0"/>
              </a:rPr>
              <a:t>&lt;&lt; " (" &lt;&lt; </a:t>
            </a:r>
            <a:r>
              <a:rPr lang="en-US" sz="1900" b="1" dirty="0" err="1">
                <a:latin typeface="Consolas" panose="020B0609020204030204" pitchFamily="49" charset="0"/>
              </a:rPr>
              <a:t>i</a:t>
            </a:r>
            <a:r>
              <a:rPr lang="en-US" sz="1900" b="1" dirty="0">
                <a:latin typeface="Consolas" panose="020B0609020204030204" pitchFamily="49" charset="0"/>
              </a:rPr>
              <a:t> &lt;&lt; " + " &lt;&lt; j &lt;&lt; " = " </a:t>
            </a:r>
            <a:endParaRPr lang="bg-BG" sz="1900" b="1" dirty="0">
              <a:latin typeface="Consolas" panose="020B0609020204030204" pitchFamily="49" charset="0"/>
            </a:endParaRPr>
          </a:p>
          <a:p>
            <a:r>
              <a:rPr lang="bg-BG" sz="1900" b="1" dirty="0">
                <a:latin typeface="Consolas" panose="020B0609020204030204" pitchFamily="49" charset="0"/>
              </a:rPr>
              <a:t>    </a:t>
            </a:r>
            <a:r>
              <a:rPr lang="en-US" sz="1900" b="1" dirty="0">
                <a:latin typeface="Consolas" panose="020B0609020204030204" pitchFamily="49" charset="0"/>
              </a:rPr>
              <a:t>&lt;&lt; </a:t>
            </a:r>
            <a:r>
              <a:rPr lang="en-US" sz="1900" b="1" dirty="0" err="1">
                <a:latin typeface="Consolas" panose="020B0609020204030204" pitchFamily="49" charset="0"/>
              </a:rPr>
              <a:t>magicNumber</a:t>
            </a:r>
            <a:r>
              <a:rPr lang="en-US" sz="1900" b="1" dirty="0">
                <a:latin typeface="Consolas" panose="020B0609020204030204" pitchFamily="49" charset="0"/>
              </a:rPr>
              <a:t> &lt;&lt; ")" &lt;&lt; </a:t>
            </a:r>
            <a:r>
              <a:rPr lang="en-US" sz="1900" b="1" dirty="0" err="1">
                <a:latin typeface="Consolas" panose="020B0609020204030204" pitchFamily="49" charset="0"/>
              </a:rPr>
              <a:t>endl</a:t>
            </a:r>
            <a:r>
              <a:rPr lang="en-US" sz="1900" b="1" dirty="0">
                <a:latin typeface="Consolas" panose="020B0609020204030204" pitchFamily="49" charset="0"/>
              </a:rPr>
              <a:t>;</a:t>
            </a:r>
          </a:p>
          <a:p>
            <a:r>
              <a:rPr lang="bg-BG" sz="1900" b="1" dirty="0">
                <a:latin typeface="Consolas" panose="020B0609020204030204" pitchFamily="49" charset="0"/>
              </a:rPr>
              <a:t>    </a:t>
            </a:r>
            <a:r>
              <a:rPr lang="en-US" sz="1900" b="1" dirty="0" err="1">
                <a:latin typeface="Consolas" panose="020B0609020204030204" pitchFamily="49" charset="0"/>
              </a:rPr>
              <a:t>isFound</a:t>
            </a:r>
            <a:r>
              <a:rPr lang="en-US" sz="1900" b="1" dirty="0">
                <a:latin typeface="Consolas" panose="020B0609020204030204" pitchFamily="49" charset="0"/>
              </a:rPr>
              <a:t> = true;</a:t>
            </a:r>
          </a:p>
          <a:p>
            <a:r>
              <a:rPr lang="bg-BG" sz="1900" b="1" dirty="0">
                <a:latin typeface="Consolas" panose="020B0609020204030204" pitchFamily="49" charset="0"/>
              </a:rPr>
              <a:t>    </a:t>
            </a:r>
            <a:r>
              <a:rPr lang="en-US" sz="1900" b="1" dirty="0">
                <a:latin typeface="Consolas" panose="020B0609020204030204" pitchFamily="49" charset="0"/>
              </a:rPr>
              <a:t>break;</a:t>
            </a:r>
          </a:p>
          <a:p>
            <a:r>
              <a:rPr lang="bg-BG" sz="1900" b="1" dirty="0">
                <a:latin typeface="Consolas" panose="020B0609020204030204" pitchFamily="49" charset="0"/>
              </a:rPr>
              <a:t>  </a:t>
            </a:r>
            <a:r>
              <a:rPr lang="en-US" sz="19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if (</a:t>
            </a:r>
            <a:r>
              <a:rPr lang="en-US" sz="1900" b="1" dirty="0" err="1">
                <a:latin typeface="Consolas" panose="020B0609020204030204" pitchFamily="49" charset="0"/>
              </a:rPr>
              <a:t>isFound</a:t>
            </a:r>
            <a:r>
              <a:rPr lang="en-US" sz="1900" b="1" dirty="0">
                <a:latin typeface="Consolas" panose="020B0609020204030204" pitchFamily="49" charset="0"/>
              </a:rPr>
              <a:t>)</a:t>
            </a:r>
          </a:p>
          <a:p>
            <a:r>
              <a:rPr lang="bg-BG" sz="1900" b="1" dirty="0">
                <a:latin typeface="Consolas" panose="020B0609020204030204" pitchFamily="49" charset="0"/>
              </a:rPr>
              <a:t>  </a:t>
            </a:r>
            <a:r>
              <a:rPr lang="en-US" sz="1900" b="1" dirty="0">
                <a:latin typeface="Consolas" panose="020B0609020204030204" pitchFamily="49" charset="0"/>
              </a:rPr>
              <a:t>break;</a:t>
            </a:r>
          </a:p>
          <a:p>
            <a:r>
              <a:rPr lang="en-US" sz="1900" b="1" dirty="0">
                <a:latin typeface="Consolas" panose="020B0609020204030204" pitchFamily="49" charset="0"/>
              </a:rPr>
              <a:t>}</a:t>
            </a:r>
            <a:r>
              <a:rPr lang="bg-BG" sz="1900" b="1" dirty="0">
                <a:latin typeface="Consolas" panose="020B0609020204030204" pitchFamily="49" charset="0"/>
              </a:rPr>
              <a:t> </a:t>
            </a:r>
            <a:r>
              <a:rPr lang="bg-BG" sz="1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9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Finish logic</a:t>
            </a:r>
            <a:endParaRPr lang="en-US" sz="19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743201" y="4509000"/>
            <a:ext cx="2268615" cy="609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615" y="4362450"/>
            <a:ext cx="3200400" cy="10477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</p:spTree>
    <p:extLst>
      <p:ext uri="{BB962C8B-B14F-4D97-AF65-F5344CB8AC3E}">
        <p14:creationId xmlns:p14="http://schemas.microsoft.com/office/powerpoint/2010/main" val="403516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bg-BG" sz="3000" dirty="0">
                <a:cs typeface="Calibri" panose="020F0502020204030204" pitchFamily="34" charset="0"/>
              </a:rPr>
              <a:t>Напишете програма, която извежда номерата на стаите в една сграда (в низходящ ред)</a:t>
            </a:r>
            <a:endParaRPr lang="en-US" sz="3000" dirty="0"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cs typeface="Calibri" panose="020F0502020204030204" pitchFamily="34" charset="0"/>
              </a:rPr>
              <a:t> </a:t>
            </a:r>
            <a:r>
              <a:rPr lang="bg-BG" sz="2800" dirty="0"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cs typeface="Calibri" panose="020F0502020204030204" pitchFamily="34" charset="0"/>
              </a:rPr>
              <a:t>нечетен</a:t>
            </a:r>
            <a:r>
              <a:rPr lang="bg-BG" sz="2800" dirty="0"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cs typeface="Calibri" panose="020F0502020204030204" pitchFamily="34" charset="0"/>
              </a:rPr>
              <a:t>апартаменти</a:t>
            </a:r>
          </a:p>
          <a:p>
            <a:pPr indent="-457200"/>
            <a:r>
              <a:rPr lang="bg-BG" sz="3000" dirty="0"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cs typeface="Calibri" panose="020F0502020204030204" pitchFamily="34" charset="0"/>
              </a:rPr>
              <a:t>:</a:t>
            </a:r>
            <a:endParaRPr lang="bg-BG" sz="3000" dirty="0"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cs typeface="Calibri" panose="020F0502020204030204" pitchFamily="34" charset="0"/>
              </a:rPr>
              <a:t>Апартаменти: </a:t>
            </a:r>
            <a:r>
              <a:rPr lang="en-US" sz="2800" dirty="0">
                <a:cs typeface="Calibri" panose="020F0502020204030204" pitchFamily="34" charset="0"/>
              </a:rPr>
              <a:t>"</a:t>
            </a:r>
            <a:r>
              <a:rPr lang="bg-BG" sz="2800" b="1" dirty="0">
                <a:cs typeface="Calibri" panose="020F0502020204030204" pitchFamily="34" charset="0"/>
              </a:rPr>
              <a:t>А</a:t>
            </a:r>
            <a:r>
              <a:rPr lang="en-US" sz="2800" b="1" dirty="0">
                <a:cs typeface="Calibri" panose="020F0502020204030204" pitchFamily="34" charset="0"/>
              </a:rPr>
              <a:t>{</a:t>
            </a:r>
            <a:r>
              <a:rPr lang="bg-BG" sz="2800" b="1" dirty="0">
                <a:cs typeface="Calibri" panose="020F0502020204030204" pitchFamily="34" charset="0"/>
              </a:rPr>
              <a:t>номер на етажа</a:t>
            </a:r>
            <a:r>
              <a:rPr lang="en-US" sz="2800" b="1" dirty="0">
                <a:cs typeface="Calibri" panose="020F0502020204030204" pitchFamily="34" charset="0"/>
              </a:rPr>
              <a:t>}{</a:t>
            </a:r>
            <a:r>
              <a:rPr lang="bg-BG" sz="2800" b="1" dirty="0">
                <a:cs typeface="Calibri" panose="020F0502020204030204" pitchFamily="34" charset="0"/>
              </a:rPr>
              <a:t>номер на апартамента</a:t>
            </a:r>
            <a:r>
              <a:rPr lang="en-US" sz="2800" b="1" dirty="0">
                <a:cs typeface="Calibri" panose="020F0502020204030204" pitchFamily="34" charset="0"/>
              </a:rPr>
              <a:t>}"</a:t>
            </a:r>
            <a:endParaRPr lang="bg-BG" sz="2800" b="1" dirty="0"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cs typeface="Calibri" panose="020F0502020204030204" pitchFamily="34" charset="0"/>
              </a:rPr>
              <a:t>Офиси: </a:t>
            </a:r>
            <a:r>
              <a:rPr lang="en-US" sz="2800" dirty="0">
                <a:cs typeface="Calibri" panose="020F0502020204030204" pitchFamily="34" charset="0"/>
              </a:rPr>
              <a:t>"</a:t>
            </a:r>
            <a:r>
              <a:rPr lang="bg-BG" sz="2800" b="1" dirty="0">
                <a:cs typeface="Calibri" panose="020F0502020204030204" pitchFamily="34" charset="0"/>
              </a:rPr>
              <a:t>О</a:t>
            </a:r>
            <a:r>
              <a:rPr lang="en-US" sz="2800" b="1" dirty="0">
                <a:cs typeface="Calibri" panose="020F0502020204030204" pitchFamily="34" charset="0"/>
              </a:rPr>
              <a:t>{</a:t>
            </a:r>
            <a:r>
              <a:rPr lang="bg-BG" sz="2800" b="1" dirty="0">
                <a:cs typeface="Calibri" panose="020F0502020204030204" pitchFamily="34" charset="0"/>
              </a:rPr>
              <a:t>номер на етажа</a:t>
            </a:r>
            <a:r>
              <a:rPr lang="en-US" sz="2800" b="1" dirty="0">
                <a:cs typeface="Calibri" panose="020F0502020204030204" pitchFamily="34" charset="0"/>
              </a:rPr>
              <a:t>}{</a:t>
            </a:r>
            <a:r>
              <a:rPr lang="bg-BG" sz="2800" b="1" dirty="0">
                <a:cs typeface="Calibri" panose="020F0502020204030204" pitchFamily="34" charset="0"/>
              </a:rPr>
              <a:t>номер на офиса</a:t>
            </a:r>
            <a:r>
              <a:rPr lang="en-US" sz="2800" b="1" dirty="0">
                <a:cs typeface="Calibri" panose="020F0502020204030204" pitchFamily="34" charset="0"/>
              </a:rPr>
              <a:t>}"</a:t>
            </a:r>
            <a:endParaRPr lang="bg-BG" sz="2800" b="1" dirty="0"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298" y="3114000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indent="-457200"/>
            <a:r>
              <a:rPr lang="bg-BG" sz="3000" dirty="0"/>
              <a:t>На последният етаж винаги има големи апартаменти</a:t>
            </a:r>
            <a:r>
              <a:rPr lang="en-US" sz="3000" dirty="0"/>
              <a:t>,</a:t>
            </a:r>
            <a:r>
              <a:rPr lang="bg-BG" sz="3000" dirty="0"/>
              <a:t> които се означават с </a:t>
            </a:r>
            <a:r>
              <a:rPr lang="en-US" sz="3000" dirty="0"/>
              <a:t>'</a:t>
            </a:r>
            <a:r>
              <a:rPr lang="en-US" sz="3000" b="1" dirty="0"/>
              <a:t>L</a:t>
            </a:r>
            <a:r>
              <a:rPr lang="en-US" sz="3000" dirty="0"/>
              <a:t>', </a:t>
            </a:r>
            <a:r>
              <a:rPr lang="bg-BG" sz="3000" dirty="0"/>
              <a:t>вместо с '</a:t>
            </a:r>
            <a:r>
              <a:rPr lang="bg-BG" sz="3000" b="1" dirty="0"/>
              <a:t>А</a:t>
            </a:r>
            <a:r>
              <a:rPr lang="bg-BG" sz="3000" dirty="0"/>
              <a:t>'</a:t>
            </a:r>
          </a:p>
          <a:p>
            <a:pPr indent="-457200"/>
            <a:r>
              <a:rPr lang="bg-BG" sz="3000" dirty="0"/>
              <a:t>Ако има само един етаж, то има само големи апартаменти</a:t>
            </a:r>
            <a:endParaRPr lang="en-US" sz="3000" dirty="0"/>
          </a:p>
          <a:p>
            <a:pPr indent="-457200"/>
            <a:r>
              <a:rPr lang="bg-BG" sz="3000" dirty="0"/>
              <a:t>Примерен вход и изход: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39890" y="4102643"/>
            <a:ext cx="10725099" cy="1833515"/>
            <a:chOff x="-3900122" y="4220561"/>
            <a:chExt cx="10725099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-3900122" y="4592555"/>
              <a:ext cx="679664" cy="10895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66389" y="3659444"/>
            <a:ext cx="5670579" cy="2719912"/>
            <a:chOff x="2843610" y="3876003"/>
            <a:chExt cx="5654806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835921" y="4609655"/>
              <a:ext cx="662495" cy="10895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43610" y="5083559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0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43DB74-0170-4194-9763-3F41532AF077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7951BB1-F557-4E65-91F5-D0A9D49F457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3" y="1372140"/>
            <a:ext cx="9046877" cy="5206040"/>
          </a:xfrm>
        </p:spPr>
        <p:txBody>
          <a:bodyPr>
            <a:normAutofit/>
          </a:bodyPr>
          <a:lstStyle/>
          <a:p>
            <a:pPr marL="514196" indent="-514196"/>
            <a:r>
              <a:rPr lang="bg-BG" dirty="0"/>
              <a:t>Преговор</a:t>
            </a:r>
            <a:endParaRPr lang="en-US" dirty="0"/>
          </a:p>
          <a:p>
            <a:pPr marL="514196" indent="-514196"/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цикли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6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15D00A-D9D7-41AB-BEF0-4B63FDD06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786" y="1536174"/>
            <a:ext cx="890602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floors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cin &gt;&gt; floors;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int rooms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cin &gt;&gt; rooms;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; i &gt;= 1; i--)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cout &lt;&lt; 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"L" &lt;&lt;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&lt;&lt; j &lt;&lt; " ";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8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endl;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8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14500" y="2895600"/>
            <a:ext cx="8458200" cy="25908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 sz="280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A50EA8FF-AC27-44B2-83B0-594364825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9290" y="3018581"/>
            <a:ext cx="3075958" cy="1116064"/>
          </a:xfrm>
          <a:prstGeom prst="wedgeRoundRectCallout">
            <a:avLst>
              <a:gd name="adj1" fmla="val -62484"/>
              <a:gd name="adj2" fmla="val -887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</p:spTree>
    <p:extLst>
      <p:ext uri="{BB962C8B-B14F-4D97-AF65-F5344CB8AC3E}">
        <p14:creationId xmlns:p14="http://schemas.microsoft.com/office/powerpoint/2010/main" val="8496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5333" y="1251847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758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10829" y="1668618"/>
            <a:ext cx="8140120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3200" dirty="0">
              <a:solidFill>
                <a:schemeClr val="bg2"/>
              </a:solidFill>
            </a:endParaRPr>
          </a:p>
          <a:p>
            <a:pPr lvl="0" latinLnBrk="0"/>
            <a:r>
              <a:rPr lang="bg-BG" sz="32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</a:t>
            </a: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ADE1591-A2A0-4328-B6E3-0AA31D93AF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020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1943" y="1179586"/>
            <a:ext cx="9863027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Софтуерен университет </a:t>
            </a:r>
            <a:r>
              <a:rPr lang="en-US" sz="3199" dirty="0"/>
              <a:t>– </a:t>
            </a:r>
            <a:r>
              <a:rPr lang="bg-BG" sz="3199" dirty="0"/>
              <a:t>качествено образование, професия и работа за софтуерни инженери</a:t>
            </a:r>
            <a:endParaRPr lang="en-US" sz="3199" dirty="0"/>
          </a:p>
          <a:p>
            <a:pPr lvl="1"/>
            <a:r>
              <a:rPr lang="en-US" sz="2999" noProof="1">
                <a:hlinkClick r:id="rId3"/>
              </a:rPr>
              <a:t>softuni.bg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bg-BG" sz="3199" dirty="0"/>
              <a:t>Фондация "Софтуерен университет"</a:t>
            </a:r>
          </a:p>
          <a:p>
            <a:pPr lvl="1"/>
            <a:r>
              <a:rPr lang="en-US" sz="2999" noProof="1">
                <a:hlinkClick r:id="rId4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bg-BG" sz="3199" dirty="0"/>
              <a:t>Софтуерен университет</a:t>
            </a:r>
            <a:r>
              <a:rPr lang="en-US" sz="3199" dirty="0"/>
              <a:t> @ Facebook</a:t>
            </a:r>
          </a:p>
          <a:p>
            <a:pPr lvl="1"/>
            <a:r>
              <a:rPr lang="en-US" sz="2999" noProof="1">
                <a:hlinkClick r:id="rId5"/>
              </a:rPr>
              <a:t>facebook.com/SoftwareUniversity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0008087-23ED-4969-A81B-FF3FDA9FBB06}"/>
              </a:ext>
            </a:extLst>
          </p:cNvPr>
          <p:cNvSpPr txBox="1">
            <a:spLocks/>
          </p:cNvSpPr>
          <p:nvPr/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9089" y="2620637"/>
            <a:ext cx="4998716" cy="213780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&lt;= 5)</a:t>
            </a:r>
            <a:r>
              <a:rPr lang="bg-BG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SoftUni</a:t>
            </a:r>
            <a:r>
              <a:rPr lang="en-US" dirty="0"/>
              <a:t>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78325" y="3886201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356455" y="423621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1070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55172" y="2702447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7307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688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81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 пъти ще се изпише "</a:t>
            </a:r>
            <a:r>
              <a:rPr lang="en-US" dirty="0"/>
              <a:t>SoftUni</a:t>
            </a:r>
            <a:r>
              <a:rPr lang="bg-BG" dirty="0"/>
              <a:t>" на конзолата след </a:t>
            </a:r>
            <a:br>
              <a:rPr lang="en-US" dirty="0"/>
            </a:br>
            <a:r>
              <a:rPr lang="bg-BG" dirty="0"/>
              <a:t>изпълнението на следния код: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169" y="2514600"/>
            <a:ext cx="5029832" cy="2525279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while(i == 0) {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SoftUni</a:t>
            </a:r>
            <a:r>
              <a:rPr lang="en-US" dirty="0"/>
              <a:t>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if(i == 1)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501236" y="3505201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359921" y="3009159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10778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77657" y="2097821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819721" y="4590857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223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bg-BG" dirty="0"/>
              <a:t>Какъв ще е резултатът от изпълнението на следния код: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41" y="2249981"/>
            <a:ext cx="4272986" cy="2525279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 i = 0;</a:t>
            </a:r>
          </a:p>
          <a:p>
            <a:r>
              <a:rPr lang="en-US" dirty="0"/>
              <a:t>while (i &lt; 6) {</a:t>
            </a:r>
          </a:p>
          <a:p>
            <a:r>
              <a:rPr lang="en-US" dirty="0"/>
              <a:t>  i++;</a:t>
            </a:r>
          </a:p>
          <a:p>
            <a:r>
              <a:rPr lang="en-US" dirty="0"/>
              <a:t>  if (i % 2 == 0)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9652" y="3873068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1960" y="2928232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21355" y="4794263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8270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604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По-сложни комбинаторни задачи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6920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16537-3C3F-499C-9230-4DC59C16A4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11685" y="3249000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90873" y="3249540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47326" y="436970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9649" y="4370579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72676" y="4409985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9003" y="4423824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47350" y="363188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56842" y="4018544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40350" y="4018174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40555" y="3243768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44767" y="4791953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40912" y="3604983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40638" y="4424760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32580" y="4409985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53814" y="4366020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45361" y="325940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15418" y="4012292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14973" y="4808767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9486" y="4372603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27755" y="4423824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28" y="1780864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448" y="1794334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</p:spTree>
    <p:extLst>
      <p:ext uri="{BB962C8B-B14F-4D97-AF65-F5344CB8AC3E}">
        <p14:creationId xmlns:p14="http://schemas.microsoft.com/office/powerpoint/2010/main" val="314849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B5A68-E23D-42C6-B675-C0B13BBCAF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8827" y="4914000"/>
            <a:ext cx="10958928" cy="768084"/>
          </a:xfrm>
        </p:spPr>
        <p:txBody>
          <a:bodyPr>
            <a:noAutofit/>
          </a:bodyPr>
          <a:lstStyle/>
          <a:p>
            <a:r>
              <a:rPr lang="bg-BG" sz="3800" dirty="0"/>
              <a:t>Как може да си направим часовник с код?</a:t>
            </a:r>
            <a:endParaRPr lang="en-US" sz="3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1E78E-FD8C-426E-9ACB-BBC3AA3FE3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4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4520</TotalTime>
  <Words>1208</Words>
  <Application>Microsoft Macintosh PowerPoint</Application>
  <PresentationFormat>Widescreen</PresentationFormat>
  <Paragraphs>209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Съдържание</vt:lpstr>
      <vt:lpstr>PowerPoint Presentation</vt:lpstr>
      <vt:lpstr>Преговор</vt:lpstr>
      <vt:lpstr>Преговор</vt:lpstr>
      <vt:lpstr>Преговор</vt:lpstr>
      <vt:lpstr>PowerPoint Presentation</vt:lpstr>
      <vt:lpstr>Пример – часовник</vt:lpstr>
      <vt:lpstr>PowerPoint Presentation</vt:lpstr>
      <vt:lpstr>Пример – часовник</vt:lpstr>
      <vt:lpstr>Вложени цикли</vt:lpstr>
      <vt:lpstr>Таблица за умножение - условие</vt:lpstr>
      <vt:lpstr>Таблица за умножение - решение</vt:lpstr>
      <vt:lpstr>Прекъсване на вложени цикли</vt:lpstr>
      <vt:lpstr>Сума от две числа – условие </vt:lpstr>
      <vt:lpstr>Сума от две числа – условие </vt:lpstr>
      <vt:lpstr>Сума от две числа - решение</vt:lpstr>
      <vt:lpstr>Сграда – условие </vt:lpstr>
      <vt:lpstr>Сграда – условие </vt:lpstr>
      <vt:lpstr>Сграда - решение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124</cp:revision>
  <dcterms:created xsi:type="dcterms:W3CDTF">2018-05-23T13:08:44Z</dcterms:created>
  <dcterms:modified xsi:type="dcterms:W3CDTF">2024-09-06T22:25:47Z</dcterms:modified>
  <cp:category>computer programming;programming;C#;програмиране;кодиране</cp:category>
</cp:coreProperties>
</file>