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345" r:id="rId5"/>
    <p:sldId id="260" r:id="rId6"/>
    <p:sldId id="346" r:id="rId7"/>
    <p:sldId id="347" r:id="rId8"/>
    <p:sldId id="348" r:id="rId9"/>
    <p:sldId id="349" r:id="rId10"/>
    <p:sldId id="350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7100-BBAA-4FA9-B6BF-0EDCB90CABF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8364-59BD-4723-93AF-29BA9FD84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1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91885" y="435429"/>
            <a:ext cx="11422740" cy="5990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76CD-08A6-4290-8BBF-10DE04859D63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5EBE-4014-4793-ACA7-8C71F64BB9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>
            <a:spLocks noChangeAspect="1"/>
          </p:cNvSpPr>
          <p:nvPr/>
        </p:nvSpPr>
        <p:spPr>
          <a:xfrm>
            <a:off x="10251074" y="-1581593"/>
            <a:ext cx="3285207" cy="2879611"/>
          </a:xfrm>
          <a:prstGeom prst="parallelogram">
            <a:avLst>
              <a:gd name="adj" fmla="val 98271"/>
            </a:avLst>
          </a:prstGeom>
          <a:solidFill>
            <a:srgbClr val="3462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平行四边形 4"/>
          <p:cNvSpPr>
            <a:spLocks noChangeAspect="1"/>
          </p:cNvSpPr>
          <p:nvPr/>
        </p:nvSpPr>
        <p:spPr>
          <a:xfrm>
            <a:off x="10239549" y="-1601174"/>
            <a:ext cx="2463898" cy="2159709"/>
          </a:xfrm>
          <a:prstGeom prst="parallelogram">
            <a:avLst>
              <a:gd name="adj" fmla="val 98271"/>
            </a:avLst>
          </a:prstGeom>
          <a:solidFill>
            <a:srgbClr val="34629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平行四边形 5"/>
          <p:cNvSpPr>
            <a:spLocks noChangeAspect="1"/>
          </p:cNvSpPr>
          <p:nvPr/>
        </p:nvSpPr>
        <p:spPr>
          <a:xfrm>
            <a:off x="11394118" y="-796497"/>
            <a:ext cx="2053255" cy="1799757"/>
          </a:xfrm>
          <a:prstGeom prst="parallelogram">
            <a:avLst>
              <a:gd name="adj" fmla="val 98271"/>
            </a:avLst>
          </a:prstGeom>
          <a:solidFill>
            <a:srgbClr val="34629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平行四边形 6"/>
          <p:cNvSpPr>
            <a:spLocks noChangeAspect="1"/>
          </p:cNvSpPr>
          <p:nvPr/>
        </p:nvSpPr>
        <p:spPr>
          <a:xfrm>
            <a:off x="-1333913" y="5670027"/>
            <a:ext cx="3285207" cy="2879611"/>
          </a:xfrm>
          <a:prstGeom prst="parallelogram">
            <a:avLst>
              <a:gd name="adj" fmla="val 98271"/>
            </a:avLst>
          </a:prstGeom>
          <a:solidFill>
            <a:srgbClr val="3462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平行四边形 7"/>
          <p:cNvSpPr>
            <a:spLocks noChangeAspect="1"/>
          </p:cNvSpPr>
          <p:nvPr/>
        </p:nvSpPr>
        <p:spPr>
          <a:xfrm>
            <a:off x="-1613627" y="5911667"/>
            <a:ext cx="2463898" cy="2159709"/>
          </a:xfrm>
          <a:prstGeom prst="parallelogram">
            <a:avLst>
              <a:gd name="adj" fmla="val 98271"/>
            </a:avLst>
          </a:prstGeom>
          <a:solidFill>
            <a:srgbClr val="34629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/>
          <p:cNvSpPr>
            <a:spLocks noChangeAspect="1"/>
          </p:cNvSpPr>
          <p:nvPr/>
        </p:nvSpPr>
        <p:spPr>
          <a:xfrm>
            <a:off x="-190869" y="6455122"/>
            <a:ext cx="2053255" cy="1799757"/>
          </a:xfrm>
          <a:prstGeom prst="parallelogram">
            <a:avLst>
              <a:gd name="adj" fmla="val 98271"/>
            </a:avLst>
          </a:prstGeom>
          <a:solidFill>
            <a:srgbClr val="34629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8929" y="1707674"/>
            <a:ext cx="9254142" cy="24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Social Media based </a:t>
            </a:r>
          </a:p>
          <a:p>
            <a:pPr algn="ctr">
              <a:lnSpc>
                <a:spcPct val="150000"/>
              </a:lnSpc>
            </a:pPr>
            <a:r>
              <a:rPr lang="en-US" altLang="zh-CN" sz="5400" b="0" i="0" dirty="0">
                <a:effectLst/>
                <a:latin typeface="Arial" panose="020B0604020202020204" pitchFamily="34" charset="0"/>
              </a:rPr>
              <a:t>MBTI Personality Prediction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Source Han Sans K Bold" panose="020B0800000000000000" pitchFamily="34" charset="-128"/>
              <a:ea typeface="Source Han Sans K Bold" panose="020B08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3680" y="753129"/>
            <a:ext cx="916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CONCLUSION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</a:endParaRPr>
          </a:p>
          <a:p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AutoShape 2" descr="Logistic Regression | freeCodeCamp Guide">
            <a:extLst>
              <a:ext uri="{FF2B5EF4-FFF2-40B4-BE49-F238E27FC236}">
                <a16:creationId xmlns:a16="http://schemas.microsoft.com/office/drawing/2014/main" id="{C804F049-D4C4-4075-A1C3-2176389B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Logistic Regression | freeCodeCamp Guide">
            <a:extLst>
              <a:ext uri="{FF2B5EF4-FFF2-40B4-BE49-F238E27FC236}">
                <a16:creationId xmlns:a16="http://schemas.microsoft.com/office/drawing/2014/main" id="{B14BB7C0-2115-4044-9B6F-E2432E9E7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Lecture 9: SVM">
            <a:extLst>
              <a:ext uri="{FF2B5EF4-FFF2-40B4-BE49-F238E27FC236}">
                <a16:creationId xmlns:a16="http://schemas.microsoft.com/office/drawing/2014/main" id="{C2485C9D-5D82-4E5A-B00E-C4D4FF268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XGBoost: A Deep Dive Into Boosting - DZone AI">
            <a:extLst>
              <a:ext uri="{FF2B5EF4-FFF2-40B4-BE49-F238E27FC236}">
                <a16:creationId xmlns:a16="http://schemas.microsoft.com/office/drawing/2014/main" id="{90816410-3918-4DBB-B49D-5E367F14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C503A3-343B-46C8-A00A-BC3001916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44" y="1585396"/>
            <a:ext cx="7698582" cy="46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214878" y="2676525"/>
            <a:ext cx="5214747" cy="122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THANKS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1415150" y="1774361"/>
            <a:ext cx="8655155" cy="3298526"/>
            <a:chOff x="747493" y="1774361"/>
            <a:chExt cx="8655155" cy="3298526"/>
          </a:xfrm>
        </p:grpSpPr>
        <p:grpSp>
          <p:nvGrpSpPr>
            <p:cNvPr id="19" name="组合 18"/>
            <p:cNvGrpSpPr/>
            <p:nvPr/>
          </p:nvGrpSpPr>
          <p:grpSpPr>
            <a:xfrm>
              <a:off x="747493" y="2470441"/>
              <a:ext cx="1944694" cy="1934370"/>
              <a:chOff x="916380" y="2471510"/>
              <a:chExt cx="1945452" cy="1935126"/>
            </a:xfrm>
          </p:grpSpPr>
          <p:sp>
            <p:nvSpPr>
              <p:cNvPr id="20" name="文本框 18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1098438" y="3174228"/>
                <a:ext cx="1613961" cy="515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Source Han Sans K Normal" panose="020B0400000000000000" pitchFamily="34" charset="-128"/>
                    <a:ea typeface="Source Han Sans K Normal" panose="020B0400000000000000" pitchFamily="34" charset="-128"/>
                  </a:rPr>
                  <a:t>CONTENTS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38142" y="2650261"/>
                <a:ext cx="923690" cy="9243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marL="0" marR="0" lvl="0" indent="0" algn="l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916380" y="2471510"/>
                <a:ext cx="764768" cy="1935126"/>
              </a:xfrm>
              <a:custGeom>
                <a:avLst/>
                <a:gdLst>
                  <a:gd name="connsiteX0" fmla="*/ 0 w 914399"/>
                  <a:gd name="connsiteY0" fmla="*/ 0 h 2000250"/>
                  <a:gd name="connsiteX1" fmla="*/ 914399 w 914399"/>
                  <a:gd name="connsiteY1" fmla="*/ 0 h 2000250"/>
                  <a:gd name="connsiteX2" fmla="*/ 914399 w 914399"/>
                  <a:gd name="connsiteY2" fmla="*/ 240159 h 2000250"/>
                  <a:gd name="connsiteX3" fmla="*/ 571500 w 914399"/>
                  <a:gd name="connsiteY3" fmla="*/ 240159 h 2000250"/>
                  <a:gd name="connsiteX4" fmla="*/ 571500 w 914399"/>
                  <a:gd name="connsiteY4" fmla="*/ 1771650 h 2000250"/>
                  <a:gd name="connsiteX5" fmla="*/ 914399 w 914399"/>
                  <a:gd name="connsiteY5" fmla="*/ 1771650 h 2000250"/>
                  <a:gd name="connsiteX6" fmla="*/ 914399 w 914399"/>
                  <a:gd name="connsiteY6" fmla="*/ 2000250 h 2000250"/>
                  <a:gd name="connsiteX7" fmla="*/ 0 w 914399"/>
                  <a:gd name="connsiteY7" fmla="*/ 2000250 h 2000250"/>
                  <a:gd name="connsiteX0-1" fmla="*/ 571500 w 914399"/>
                  <a:gd name="connsiteY0-2" fmla="*/ 1771650 h 2000250"/>
                  <a:gd name="connsiteX1-3" fmla="*/ 914399 w 914399"/>
                  <a:gd name="connsiteY1-4" fmla="*/ 1771650 h 2000250"/>
                  <a:gd name="connsiteX2-5" fmla="*/ 914399 w 914399"/>
                  <a:gd name="connsiteY2-6" fmla="*/ 2000250 h 2000250"/>
                  <a:gd name="connsiteX3-7" fmla="*/ 0 w 914399"/>
                  <a:gd name="connsiteY3-8" fmla="*/ 2000250 h 2000250"/>
                  <a:gd name="connsiteX4-9" fmla="*/ 0 w 914399"/>
                  <a:gd name="connsiteY4-10" fmla="*/ 0 h 2000250"/>
                  <a:gd name="connsiteX5-11" fmla="*/ 914399 w 914399"/>
                  <a:gd name="connsiteY5-12" fmla="*/ 0 h 2000250"/>
                  <a:gd name="connsiteX6-13" fmla="*/ 914399 w 914399"/>
                  <a:gd name="connsiteY6-14" fmla="*/ 240159 h 2000250"/>
                  <a:gd name="connsiteX7-15" fmla="*/ 662940 w 914399"/>
                  <a:gd name="connsiteY7-16" fmla="*/ 331599 h 2000250"/>
                  <a:gd name="connsiteX0-17" fmla="*/ 571500 w 914399"/>
                  <a:gd name="connsiteY0-18" fmla="*/ 1771650 h 2000250"/>
                  <a:gd name="connsiteX1-19" fmla="*/ 914399 w 914399"/>
                  <a:gd name="connsiteY1-20" fmla="*/ 1771650 h 2000250"/>
                  <a:gd name="connsiteX2-21" fmla="*/ 914399 w 914399"/>
                  <a:gd name="connsiteY2-22" fmla="*/ 2000250 h 2000250"/>
                  <a:gd name="connsiteX3-23" fmla="*/ 0 w 914399"/>
                  <a:gd name="connsiteY3-24" fmla="*/ 2000250 h 2000250"/>
                  <a:gd name="connsiteX4-25" fmla="*/ 0 w 914399"/>
                  <a:gd name="connsiteY4-26" fmla="*/ 0 h 2000250"/>
                  <a:gd name="connsiteX5-27" fmla="*/ 914399 w 914399"/>
                  <a:gd name="connsiteY5-28" fmla="*/ 0 h 2000250"/>
                  <a:gd name="connsiteX6-29" fmla="*/ 914399 w 914399"/>
                  <a:gd name="connsiteY6-30" fmla="*/ 240159 h 2000250"/>
                  <a:gd name="connsiteX0-31" fmla="*/ 914399 w 914399"/>
                  <a:gd name="connsiteY0-32" fmla="*/ 1771650 h 2000250"/>
                  <a:gd name="connsiteX1-33" fmla="*/ 914399 w 914399"/>
                  <a:gd name="connsiteY1-34" fmla="*/ 2000250 h 2000250"/>
                  <a:gd name="connsiteX2-35" fmla="*/ 0 w 914399"/>
                  <a:gd name="connsiteY2-36" fmla="*/ 2000250 h 2000250"/>
                  <a:gd name="connsiteX3-37" fmla="*/ 0 w 914399"/>
                  <a:gd name="connsiteY3-38" fmla="*/ 0 h 2000250"/>
                  <a:gd name="connsiteX4-39" fmla="*/ 914399 w 914399"/>
                  <a:gd name="connsiteY4-40" fmla="*/ 0 h 2000250"/>
                  <a:gd name="connsiteX5-41" fmla="*/ 914399 w 914399"/>
                  <a:gd name="connsiteY5-42" fmla="*/ 240159 h 20002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914399" h="2000250">
                    <a:moveTo>
                      <a:pt x="914399" y="1771650"/>
                    </a:moveTo>
                    <a:lnTo>
                      <a:pt x="914399" y="2000250"/>
                    </a:lnTo>
                    <a:lnTo>
                      <a:pt x="0" y="2000250"/>
                    </a:lnTo>
                    <a:lnTo>
                      <a:pt x="0" y="0"/>
                    </a:lnTo>
                    <a:lnTo>
                      <a:pt x="914399" y="0"/>
                    </a:lnTo>
                    <a:lnTo>
                      <a:pt x="914399" y="240159"/>
                    </a:lnTo>
                  </a:path>
                </a:pathLst>
              </a:cu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04" tIns="45702" rIns="91404" bIns="45702" numCol="1" rtlCol="0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D3D3D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953444" y="1774361"/>
              <a:ext cx="6449204" cy="3298526"/>
              <a:chOff x="2547044" y="1585677"/>
              <a:chExt cx="6449204" cy="3298526"/>
            </a:xfrm>
          </p:grpSpPr>
          <p:sp>
            <p:nvSpPr>
              <p:cNvPr id="23" name="Freeform 10"/>
              <p:cNvSpPr/>
              <p:nvPr/>
            </p:nvSpPr>
            <p:spPr bwMode="auto">
              <a:xfrm>
                <a:off x="2549893" y="1585677"/>
                <a:ext cx="645861" cy="668076"/>
              </a:xfrm>
              <a:custGeom>
                <a:avLst/>
                <a:gdLst>
                  <a:gd name="T0" fmla="*/ 84 w 839"/>
                  <a:gd name="T1" fmla="*/ 0 h 839"/>
                  <a:gd name="T2" fmla="*/ 755 w 839"/>
                  <a:gd name="T3" fmla="*/ 0 h 839"/>
                  <a:gd name="T4" fmla="*/ 839 w 839"/>
                  <a:gd name="T5" fmla="*/ 84 h 839"/>
                  <a:gd name="T6" fmla="*/ 839 w 839"/>
                  <a:gd name="T7" fmla="*/ 755 h 839"/>
                  <a:gd name="T8" fmla="*/ 755 w 839"/>
                  <a:gd name="T9" fmla="*/ 839 h 839"/>
                  <a:gd name="T10" fmla="*/ 84 w 839"/>
                  <a:gd name="T11" fmla="*/ 839 h 839"/>
                  <a:gd name="T12" fmla="*/ 0 w 839"/>
                  <a:gd name="T13" fmla="*/ 755 h 839"/>
                  <a:gd name="T14" fmla="*/ 0 w 839"/>
                  <a:gd name="T15" fmla="*/ 84 h 839"/>
                  <a:gd name="T16" fmla="*/ 84 w 839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9" h="839">
                    <a:moveTo>
                      <a:pt x="84" y="0"/>
                    </a:moveTo>
                    <a:lnTo>
                      <a:pt x="755" y="0"/>
                    </a:lnTo>
                    <a:cubicBezTo>
                      <a:pt x="801" y="0"/>
                      <a:pt x="839" y="38"/>
                      <a:pt x="839" y="84"/>
                    </a:cubicBezTo>
                    <a:lnTo>
                      <a:pt x="839" y="755"/>
                    </a:lnTo>
                    <a:cubicBezTo>
                      <a:pt x="839" y="801"/>
                      <a:pt x="801" y="839"/>
                      <a:pt x="755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solidFill>
                <a:srgbClr val="34629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sym typeface="+mn-lt"/>
                </a:endParaRPr>
              </a:p>
            </p:txBody>
          </p:sp>
          <p:sp>
            <p:nvSpPr>
              <p:cNvPr id="24" name="Freeform 11"/>
              <p:cNvSpPr/>
              <p:nvPr/>
            </p:nvSpPr>
            <p:spPr bwMode="auto">
              <a:xfrm>
                <a:off x="3265576" y="1585677"/>
                <a:ext cx="5730672" cy="668076"/>
              </a:xfrm>
              <a:custGeom>
                <a:avLst/>
                <a:gdLst>
                  <a:gd name="T0" fmla="*/ 84 w 6854"/>
                  <a:gd name="T1" fmla="*/ 0 h 839"/>
                  <a:gd name="T2" fmla="*/ 6770 w 6854"/>
                  <a:gd name="T3" fmla="*/ 0 h 839"/>
                  <a:gd name="T4" fmla="*/ 6854 w 6854"/>
                  <a:gd name="T5" fmla="*/ 84 h 839"/>
                  <a:gd name="T6" fmla="*/ 6854 w 6854"/>
                  <a:gd name="T7" fmla="*/ 755 h 839"/>
                  <a:gd name="T8" fmla="*/ 6770 w 6854"/>
                  <a:gd name="T9" fmla="*/ 839 h 839"/>
                  <a:gd name="T10" fmla="*/ 84 w 6854"/>
                  <a:gd name="T11" fmla="*/ 839 h 839"/>
                  <a:gd name="T12" fmla="*/ 0 w 6854"/>
                  <a:gd name="T13" fmla="*/ 755 h 839"/>
                  <a:gd name="T14" fmla="*/ 0 w 6854"/>
                  <a:gd name="T15" fmla="*/ 84 h 839"/>
                  <a:gd name="T16" fmla="*/ 84 w 6854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4" h="839">
                    <a:moveTo>
                      <a:pt x="84" y="0"/>
                    </a:moveTo>
                    <a:lnTo>
                      <a:pt x="6770" y="0"/>
                    </a:lnTo>
                    <a:cubicBezTo>
                      <a:pt x="6816" y="0"/>
                      <a:pt x="6854" y="38"/>
                      <a:pt x="6854" y="84"/>
                    </a:cubicBezTo>
                    <a:lnTo>
                      <a:pt x="6854" y="755"/>
                    </a:lnTo>
                    <a:cubicBezTo>
                      <a:pt x="6854" y="801"/>
                      <a:pt x="6816" y="839"/>
                      <a:pt x="6770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482216" y="1784036"/>
                <a:ext cx="255488" cy="265008"/>
              </a:xfrm>
              <a:custGeom>
                <a:avLst/>
                <a:gdLst>
                  <a:gd name="T0" fmla="*/ 166 w 333"/>
                  <a:gd name="T1" fmla="*/ 10 h 332"/>
                  <a:gd name="T2" fmla="*/ 323 w 333"/>
                  <a:gd name="T3" fmla="*/ 166 h 332"/>
                  <a:gd name="T4" fmla="*/ 166 w 333"/>
                  <a:gd name="T5" fmla="*/ 322 h 332"/>
                  <a:gd name="T6" fmla="*/ 10 w 333"/>
                  <a:gd name="T7" fmla="*/ 166 h 332"/>
                  <a:gd name="T8" fmla="*/ 166 w 333"/>
                  <a:gd name="T9" fmla="*/ 10 h 332"/>
                  <a:gd name="T10" fmla="*/ 187 w 333"/>
                  <a:gd name="T11" fmla="*/ 146 h 332"/>
                  <a:gd name="T12" fmla="*/ 187 w 333"/>
                  <a:gd name="T13" fmla="*/ 146 h 332"/>
                  <a:gd name="T14" fmla="*/ 248 w 333"/>
                  <a:gd name="T15" fmla="*/ 146 h 332"/>
                  <a:gd name="T16" fmla="*/ 248 w 333"/>
                  <a:gd name="T17" fmla="*/ 186 h 332"/>
                  <a:gd name="T18" fmla="*/ 187 w 333"/>
                  <a:gd name="T19" fmla="*/ 186 h 332"/>
                  <a:gd name="T20" fmla="*/ 187 w 333"/>
                  <a:gd name="T21" fmla="*/ 247 h 332"/>
                  <a:gd name="T22" fmla="*/ 146 w 333"/>
                  <a:gd name="T23" fmla="*/ 247 h 332"/>
                  <a:gd name="T24" fmla="*/ 146 w 333"/>
                  <a:gd name="T25" fmla="*/ 186 h 332"/>
                  <a:gd name="T26" fmla="*/ 85 w 333"/>
                  <a:gd name="T27" fmla="*/ 186 h 332"/>
                  <a:gd name="T28" fmla="*/ 85 w 333"/>
                  <a:gd name="T29" fmla="*/ 146 h 332"/>
                  <a:gd name="T30" fmla="*/ 146 w 333"/>
                  <a:gd name="T31" fmla="*/ 146 h 332"/>
                  <a:gd name="T32" fmla="*/ 146 w 333"/>
                  <a:gd name="T33" fmla="*/ 85 h 332"/>
                  <a:gd name="T34" fmla="*/ 187 w 333"/>
                  <a:gd name="T35" fmla="*/ 85 h 332"/>
                  <a:gd name="T36" fmla="*/ 187 w 333"/>
                  <a:gd name="T37" fmla="*/ 146 h 332"/>
                  <a:gd name="T38" fmla="*/ 166 w 333"/>
                  <a:gd name="T39" fmla="*/ 0 h 332"/>
                  <a:gd name="T40" fmla="*/ 333 w 333"/>
                  <a:gd name="T41" fmla="*/ 166 h 332"/>
                  <a:gd name="T42" fmla="*/ 166 w 333"/>
                  <a:gd name="T43" fmla="*/ 332 h 332"/>
                  <a:gd name="T44" fmla="*/ 0 w 333"/>
                  <a:gd name="T45" fmla="*/ 166 h 332"/>
                  <a:gd name="T46" fmla="*/ 166 w 333"/>
                  <a:gd name="T47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3" h="332">
                    <a:moveTo>
                      <a:pt x="166" y="10"/>
                    </a:moveTo>
                    <a:cubicBezTo>
                      <a:pt x="253" y="10"/>
                      <a:pt x="323" y="80"/>
                      <a:pt x="323" y="166"/>
                    </a:cubicBezTo>
                    <a:cubicBezTo>
                      <a:pt x="323" y="252"/>
                      <a:pt x="253" y="322"/>
                      <a:pt x="166" y="322"/>
                    </a:cubicBezTo>
                    <a:cubicBezTo>
                      <a:pt x="80" y="322"/>
                      <a:pt x="10" y="252"/>
                      <a:pt x="10" y="166"/>
                    </a:cubicBezTo>
                    <a:cubicBezTo>
                      <a:pt x="10" y="80"/>
                      <a:pt x="80" y="10"/>
                      <a:pt x="166" y="10"/>
                    </a:cubicBezTo>
                    <a:close/>
                    <a:moveTo>
                      <a:pt x="187" y="146"/>
                    </a:moveTo>
                    <a:lnTo>
                      <a:pt x="187" y="146"/>
                    </a:lnTo>
                    <a:lnTo>
                      <a:pt x="248" y="146"/>
                    </a:lnTo>
                    <a:lnTo>
                      <a:pt x="248" y="186"/>
                    </a:lnTo>
                    <a:lnTo>
                      <a:pt x="187" y="186"/>
                    </a:lnTo>
                    <a:lnTo>
                      <a:pt x="187" y="247"/>
                    </a:lnTo>
                    <a:lnTo>
                      <a:pt x="146" y="247"/>
                    </a:lnTo>
                    <a:lnTo>
                      <a:pt x="146" y="186"/>
                    </a:lnTo>
                    <a:lnTo>
                      <a:pt x="85" y="186"/>
                    </a:lnTo>
                    <a:lnTo>
                      <a:pt x="85" y="146"/>
                    </a:lnTo>
                    <a:lnTo>
                      <a:pt x="146" y="146"/>
                    </a:lnTo>
                    <a:lnTo>
                      <a:pt x="146" y="85"/>
                    </a:lnTo>
                    <a:lnTo>
                      <a:pt x="187" y="85"/>
                    </a:lnTo>
                    <a:lnTo>
                      <a:pt x="187" y="146"/>
                    </a:lnTo>
                    <a:close/>
                    <a:moveTo>
                      <a:pt x="166" y="0"/>
                    </a:moveTo>
                    <a:cubicBezTo>
                      <a:pt x="258" y="0"/>
                      <a:pt x="333" y="74"/>
                      <a:pt x="333" y="166"/>
                    </a:cubicBezTo>
                    <a:cubicBezTo>
                      <a:pt x="333" y="258"/>
                      <a:pt x="258" y="332"/>
                      <a:pt x="166" y="332"/>
                    </a:cubicBezTo>
                    <a:cubicBezTo>
                      <a:pt x="75" y="332"/>
                      <a:pt x="0" y="258"/>
                      <a:pt x="0" y="166"/>
                    </a:cubicBezTo>
                    <a:cubicBezTo>
                      <a:pt x="0" y="74"/>
                      <a:pt x="75" y="0"/>
                      <a:pt x="16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09119" y="1638068"/>
                <a:ext cx="5265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  <a:cs typeface="方正四岁半简体" panose="02010600010101010101" charset="-122"/>
                  </a:rPr>
                  <a:t>一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464023" y="1659500"/>
                <a:ext cx="2832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</a:rPr>
                  <a:t>MBTI INTRO 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2549893" y="2471572"/>
                <a:ext cx="645861" cy="668076"/>
              </a:xfrm>
              <a:custGeom>
                <a:avLst/>
                <a:gdLst>
                  <a:gd name="T0" fmla="*/ 84 w 839"/>
                  <a:gd name="T1" fmla="*/ 0 h 839"/>
                  <a:gd name="T2" fmla="*/ 755 w 839"/>
                  <a:gd name="T3" fmla="*/ 0 h 839"/>
                  <a:gd name="T4" fmla="*/ 839 w 839"/>
                  <a:gd name="T5" fmla="*/ 84 h 839"/>
                  <a:gd name="T6" fmla="*/ 839 w 839"/>
                  <a:gd name="T7" fmla="*/ 755 h 839"/>
                  <a:gd name="T8" fmla="*/ 755 w 839"/>
                  <a:gd name="T9" fmla="*/ 839 h 839"/>
                  <a:gd name="T10" fmla="*/ 84 w 839"/>
                  <a:gd name="T11" fmla="*/ 839 h 839"/>
                  <a:gd name="T12" fmla="*/ 0 w 839"/>
                  <a:gd name="T13" fmla="*/ 755 h 839"/>
                  <a:gd name="T14" fmla="*/ 0 w 839"/>
                  <a:gd name="T15" fmla="*/ 84 h 839"/>
                  <a:gd name="T16" fmla="*/ 84 w 839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9" h="839">
                    <a:moveTo>
                      <a:pt x="84" y="0"/>
                    </a:moveTo>
                    <a:lnTo>
                      <a:pt x="755" y="0"/>
                    </a:lnTo>
                    <a:cubicBezTo>
                      <a:pt x="801" y="0"/>
                      <a:pt x="839" y="38"/>
                      <a:pt x="839" y="84"/>
                    </a:cubicBezTo>
                    <a:lnTo>
                      <a:pt x="839" y="755"/>
                    </a:lnTo>
                    <a:cubicBezTo>
                      <a:pt x="839" y="801"/>
                      <a:pt x="801" y="839"/>
                      <a:pt x="755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solidFill>
                <a:srgbClr val="34629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sym typeface="+mn-lt"/>
                </a:endParaRPr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3265576" y="2471572"/>
                <a:ext cx="5730672" cy="668076"/>
              </a:xfrm>
              <a:custGeom>
                <a:avLst/>
                <a:gdLst>
                  <a:gd name="T0" fmla="*/ 84 w 6854"/>
                  <a:gd name="T1" fmla="*/ 0 h 839"/>
                  <a:gd name="T2" fmla="*/ 6770 w 6854"/>
                  <a:gd name="T3" fmla="*/ 0 h 839"/>
                  <a:gd name="T4" fmla="*/ 6854 w 6854"/>
                  <a:gd name="T5" fmla="*/ 84 h 839"/>
                  <a:gd name="T6" fmla="*/ 6854 w 6854"/>
                  <a:gd name="T7" fmla="*/ 755 h 839"/>
                  <a:gd name="T8" fmla="*/ 6770 w 6854"/>
                  <a:gd name="T9" fmla="*/ 839 h 839"/>
                  <a:gd name="T10" fmla="*/ 84 w 6854"/>
                  <a:gd name="T11" fmla="*/ 839 h 839"/>
                  <a:gd name="T12" fmla="*/ 0 w 6854"/>
                  <a:gd name="T13" fmla="*/ 755 h 839"/>
                  <a:gd name="T14" fmla="*/ 0 w 6854"/>
                  <a:gd name="T15" fmla="*/ 84 h 839"/>
                  <a:gd name="T16" fmla="*/ 84 w 6854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4" h="839">
                    <a:moveTo>
                      <a:pt x="84" y="0"/>
                    </a:moveTo>
                    <a:lnTo>
                      <a:pt x="6770" y="0"/>
                    </a:lnTo>
                    <a:cubicBezTo>
                      <a:pt x="6816" y="0"/>
                      <a:pt x="6854" y="38"/>
                      <a:pt x="6854" y="84"/>
                    </a:cubicBezTo>
                    <a:lnTo>
                      <a:pt x="6854" y="755"/>
                    </a:lnTo>
                    <a:cubicBezTo>
                      <a:pt x="6854" y="801"/>
                      <a:pt x="6816" y="839"/>
                      <a:pt x="6770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46" name="Freeform 12"/>
              <p:cNvSpPr>
                <a:spLocks noEditPoints="1"/>
              </p:cNvSpPr>
              <p:nvPr/>
            </p:nvSpPr>
            <p:spPr bwMode="auto">
              <a:xfrm>
                <a:off x="8482216" y="2669931"/>
                <a:ext cx="255488" cy="265008"/>
              </a:xfrm>
              <a:custGeom>
                <a:avLst/>
                <a:gdLst>
                  <a:gd name="T0" fmla="*/ 166 w 333"/>
                  <a:gd name="T1" fmla="*/ 10 h 332"/>
                  <a:gd name="T2" fmla="*/ 323 w 333"/>
                  <a:gd name="T3" fmla="*/ 166 h 332"/>
                  <a:gd name="T4" fmla="*/ 166 w 333"/>
                  <a:gd name="T5" fmla="*/ 322 h 332"/>
                  <a:gd name="T6" fmla="*/ 10 w 333"/>
                  <a:gd name="T7" fmla="*/ 166 h 332"/>
                  <a:gd name="T8" fmla="*/ 166 w 333"/>
                  <a:gd name="T9" fmla="*/ 10 h 332"/>
                  <a:gd name="T10" fmla="*/ 187 w 333"/>
                  <a:gd name="T11" fmla="*/ 146 h 332"/>
                  <a:gd name="T12" fmla="*/ 187 w 333"/>
                  <a:gd name="T13" fmla="*/ 146 h 332"/>
                  <a:gd name="T14" fmla="*/ 248 w 333"/>
                  <a:gd name="T15" fmla="*/ 146 h 332"/>
                  <a:gd name="T16" fmla="*/ 248 w 333"/>
                  <a:gd name="T17" fmla="*/ 186 h 332"/>
                  <a:gd name="T18" fmla="*/ 187 w 333"/>
                  <a:gd name="T19" fmla="*/ 186 h 332"/>
                  <a:gd name="T20" fmla="*/ 187 w 333"/>
                  <a:gd name="T21" fmla="*/ 247 h 332"/>
                  <a:gd name="T22" fmla="*/ 146 w 333"/>
                  <a:gd name="T23" fmla="*/ 247 h 332"/>
                  <a:gd name="T24" fmla="*/ 146 w 333"/>
                  <a:gd name="T25" fmla="*/ 186 h 332"/>
                  <a:gd name="T26" fmla="*/ 85 w 333"/>
                  <a:gd name="T27" fmla="*/ 186 h 332"/>
                  <a:gd name="T28" fmla="*/ 85 w 333"/>
                  <a:gd name="T29" fmla="*/ 146 h 332"/>
                  <a:gd name="T30" fmla="*/ 146 w 333"/>
                  <a:gd name="T31" fmla="*/ 146 h 332"/>
                  <a:gd name="T32" fmla="*/ 146 w 333"/>
                  <a:gd name="T33" fmla="*/ 85 h 332"/>
                  <a:gd name="T34" fmla="*/ 187 w 333"/>
                  <a:gd name="T35" fmla="*/ 85 h 332"/>
                  <a:gd name="T36" fmla="*/ 187 w 333"/>
                  <a:gd name="T37" fmla="*/ 146 h 332"/>
                  <a:gd name="T38" fmla="*/ 166 w 333"/>
                  <a:gd name="T39" fmla="*/ 0 h 332"/>
                  <a:gd name="T40" fmla="*/ 333 w 333"/>
                  <a:gd name="T41" fmla="*/ 166 h 332"/>
                  <a:gd name="T42" fmla="*/ 166 w 333"/>
                  <a:gd name="T43" fmla="*/ 332 h 332"/>
                  <a:gd name="T44" fmla="*/ 0 w 333"/>
                  <a:gd name="T45" fmla="*/ 166 h 332"/>
                  <a:gd name="T46" fmla="*/ 166 w 333"/>
                  <a:gd name="T47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3" h="332">
                    <a:moveTo>
                      <a:pt x="166" y="10"/>
                    </a:moveTo>
                    <a:cubicBezTo>
                      <a:pt x="253" y="10"/>
                      <a:pt x="323" y="80"/>
                      <a:pt x="323" y="166"/>
                    </a:cubicBezTo>
                    <a:cubicBezTo>
                      <a:pt x="323" y="252"/>
                      <a:pt x="253" y="322"/>
                      <a:pt x="166" y="322"/>
                    </a:cubicBezTo>
                    <a:cubicBezTo>
                      <a:pt x="80" y="322"/>
                      <a:pt x="10" y="252"/>
                      <a:pt x="10" y="166"/>
                    </a:cubicBezTo>
                    <a:cubicBezTo>
                      <a:pt x="10" y="80"/>
                      <a:pt x="80" y="10"/>
                      <a:pt x="166" y="10"/>
                    </a:cubicBezTo>
                    <a:close/>
                    <a:moveTo>
                      <a:pt x="187" y="146"/>
                    </a:moveTo>
                    <a:lnTo>
                      <a:pt x="187" y="146"/>
                    </a:lnTo>
                    <a:lnTo>
                      <a:pt x="248" y="146"/>
                    </a:lnTo>
                    <a:lnTo>
                      <a:pt x="248" y="186"/>
                    </a:lnTo>
                    <a:lnTo>
                      <a:pt x="187" y="186"/>
                    </a:lnTo>
                    <a:lnTo>
                      <a:pt x="187" y="247"/>
                    </a:lnTo>
                    <a:lnTo>
                      <a:pt x="146" y="247"/>
                    </a:lnTo>
                    <a:lnTo>
                      <a:pt x="146" y="186"/>
                    </a:lnTo>
                    <a:lnTo>
                      <a:pt x="85" y="186"/>
                    </a:lnTo>
                    <a:lnTo>
                      <a:pt x="85" y="146"/>
                    </a:lnTo>
                    <a:lnTo>
                      <a:pt x="146" y="146"/>
                    </a:lnTo>
                    <a:lnTo>
                      <a:pt x="146" y="85"/>
                    </a:lnTo>
                    <a:lnTo>
                      <a:pt x="187" y="85"/>
                    </a:lnTo>
                    <a:lnTo>
                      <a:pt x="187" y="146"/>
                    </a:lnTo>
                    <a:close/>
                    <a:moveTo>
                      <a:pt x="166" y="0"/>
                    </a:moveTo>
                    <a:cubicBezTo>
                      <a:pt x="258" y="0"/>
                      <a:pt x="333" y="74"/>
                      <a:pt x="333" y="166"/>
                    </a:cubicBezTo>
                    <a:cubicBezTo>
                      <a:pt x="333" y="258"/>
                      <a:pt x="258" y="332"/>
                      <a:pt x="166" y="332"/>
                    </a:cubicBezTo>
                    <a:cubicBezTo>
                      <a:pt x="75" y="332"/>
                      <a:pt x="0" y="258"/>
                      <a:pt x="0" y="166"/>
                    </a:cubicBezTo>
                    <a:cubicBezTo>
                      <a:pt x="0" y="74"/>
                      <a:pt x="75" y="0"/>
                      <a:pt x="16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09119" y="2523963"/>
                <a:ext cx="5265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  <a:cs typeface="方正四岁半简体" panose="02010600010101010101" charset="-122"/>
                  </a:rPr>
                  <a:t>一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464022" y="2545395"/>
                <a:ext cx="5091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</a:rPr>
                  <a:t>FEATURE EXTRACTION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  <p:sp>
            <p:nvSpPr>
              <p:cNvPr id="49" name="Freeform 10"/>
              <p:cNvSpPr/>
              <p:nvPr/>
            </p:nvSpPr>
            <p:spPr bwMode="auto">
              <a:xfrm>
                <a:off x="2547044" y="3330232"/>
                <a:ext cx="645861" cy="668076"/>
              </a:xfrm>
              <a:custGeom>
                <a:avLst/>
                <a:gdLst>
                  <a:gd name="T0" fmla="*/ 84 w 839"/>
                  <a:gd name="T1" fmla="*/ 0 h 839"/>
                  <a:gd name="T2" fmla="*/ 755 w 839"/>
                  <a:gd name="T3" fmla="*/ 0 h 839"/>
                  <a:gd name="T4" fmla="*/ 839 w 839"/>
                  <a:gd name="T5" fmla="*/ 84 h 839"/>
                  <a:gd name="T6" fmla="*/ 839 w 839"/>
                  <a:gd name="T7" fmla="*/ 755 h 839"/>
                  <a:gd name="T8" fmla="*/ 755 w 839"/>
                  <a:gd name="T9" fmla="*/ 839 h 839"/>
                  <a:gd name="T10" fmla="*/ 84 w 839"/>
                  <a:gd name="T11" fmla="*/ 839 h 839"/>
                  <a:gd name="T12" fmla="*/ 0 w 839"/>
                  <a:gd name="T13" fmla="*/ 755 h 839"/>
                  <a:gd name="T14" fmla="*/ 0 w 839"/>
                  <a:gd name="T15" fmla="*/ 84 h 839"/>
                  <a:gd name="T16" fmla="*/ 84 w 839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9" h="839">
                    <a:moveTo>
                      <a:pt x="84" y="0"/>
                    </a:moveTo>
                    <a:lnTo>
                      <a:pt x="755" y="0"/>
                    </a:lnTo>
                    <a:cubicBezTo>
                      <a:pt x="801" y="0"/>
                      <a:pt x="839" y="38"/>
                      <a:pt x="839" y="84"/>
                    </a:cubicBezTo>
                    <a:lnTo>
                      <a:pt x="839" y="755"/>
                    </a:lnTo>
                    <a:cubicBezTo>
                      <a:pt x="839" y="801"/>
                      <a:pt x="801" y="839"/>
                      <a:pt x="755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solidFill>
                <a:srgbClr val="34629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sym typeface="+mn-lt"/>
                </a:endParaRPr>
              </a:p>
            </p:txBody>
          </p:sp>
          <p:sp>
            <p:nvSpPr>
              <p:cNvPr id="50" name="Freeform 11"/>
              <p:cNvSpPr/>
              <p:nvPr/>
            </p:nvSpPr>
            <p:spPr bwMode="auto">
              <a:xfrm>
                <a:off x="3262727" y="3330232"/>
                <a:ext cx="5730672" cy="668076"/>
              </a:xfrm>
              <a:custGeom>
                <a:avLst/>
                <a:gdLst>
                  <a:gd name="T0" fmla="*/ 84 w 6854"/>
                  <a:gd name="T1" fmla="*/ 0 h 839"/>
                  <a:gd name="T2" fmla="*/ 6770 w 6854"/>
                  <a:gd name="T3" fmla="*/ 0 h 839"/>
                  <a:gd name="T4" fmla="*/ 6854 w 6854"/>
                  <a:gd name="T5" fmla="*/ 84 h 839"/>
                  <a:gd name="T6" fmla="*/ 6854 w 6854"/>
                  <a:gd name="T7" fmla="*/ 755 h 839"/>
                  <a:gd name="T8" fmla="*/ 6770 w 6854"/>
                  <a:gd name="T9" fmla="*/ 839 h 839"/>
                  <a:gd name="T10" fmla="*/ 84 w 6854"/>
                  <a:gd name="T11" fmla="*/ 839 h 839"/>
                  <a:gd name="T12" fmla="*/ 0 w 6854"/>
                  <a:gd name="T13" fmla="*/ 755 h 839"/>
                  <a:gd name="T14" fmla="*/ 0 w 6854"/>
                  <a:gd name="T15" fmla="*/ 84 h 839"/>
                  <a:gd name="T16" fmla="*/ 84 w 6854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4" h="839">
                    <a:moveTo>
                      <a:pt x="84" y="0"/>
                    </a:moveTo>
                    <a:lnTo>
                      <a:pt x="6770" y="0"/>
                    </a:lnTo>
                    <a:cubicBezTo>
                      <a:pt x="6816" y="0"/>
                      <a:pt x="6854" y="38"/>
                      <a:pt x="6854" y="84"/>
                    </a:cubicBezTo>
                    <a:lnTo>
                      <a:pt x="6854" y="755"/>
                    </a:lnTo>
                    <a:cubicBezTo>
                      <a:pt x="6854" y="801"/>
                      <a:pt x="6816" y="839"/>
                      <a:pt x="6770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51" name="Freeform 12"/>
              <p:cNvSpPr>
                <a:spLocks noEditPoints="1"/>
              </p:cNvSpPr>
              <p:nvPr/>
            </p:nvSpPr>
            <p:spPr bwMode="auto">
              <a:xfrm>
                <a:off x="8479367" y="3528591"/>
                <a:ext cx="255488" cy="265008"/>
              </a:xfrm>
              <a:custGeom>
                <a:avLst/>
                <a:gdLst>
                  <a:gd name="T0" fmla="*/ 166 w 333"/>
                  <a:gd name="T1" fmla="*/ 10 h 332"/>
                  <a:gd name="T2" fmla="*/ 323 w 333"/>
                  <a:gd name="T3" fmla="*/ 166 h 332"/>
                  <a:gd name="T4" fmla="*/ 166 w 333"/>
                  <a:gd name="T5" fmla="*/ 322 h 332"/>
                  <a:gd name="T6" fmla="*/ 10 w 333"/>
                  <a:gd name="T7" fmla="*/ 166 h 332"/>
                  <a:gd name="T8" fmla="*/ 166 w 333"/>
                  <a:gd name="T9" fmla="*/ 10 h 332"/>
                  <a:gd name="T10" fmla="*/ 187 w 333"/>
                  <a:gd name="T11" fmla="*/ 146 h 332"/>
                  <a:gd name="T12" fmla="*/ 187 w 333"/>
                  <a:gd name="T13" fmla="*/ 146 h 332"/>
                  <a:gd name="T14" fmla="*/ 248 w 333"/>
                  <a:gd name="T15" fmla="*/ 146 h 332"/>
                  <a:gd name="T16" fmla="*/ 248 w 333"/>
                  <a:gd name="T17" fmla="*/ 186 h 332"/>
                  <a:gd name="T18" fmla="*/ 187 w 333"/>
                  <a:gd name="T19" fmla="*/ 186 h 332"/>
                  <a:gd name="T20" fmla="*/ 187 w 333"/>
                  <a:gd name="T21" fmla="*/ 247 h 332"/>
                  <a:gd name="T22" fmla="*/ 146 w 333"/>
                  <a:gd name="T23" fmla="*/ 247 h 332"/>
                  <a:gd name="T24" fmla="*/ 146 w 333"/>
                  <a:gd name="T25" fmla="*/ 186 h 332"/>
                  <a:gd name="T26" fmla="*/ 85 w 333"/>
                  <a:gd name="T27" fmla="*/ 186 h 332"/>
                  <a:gd name="T28" fmla="*/ 85 w 333"/>
                  <a:gd name="T29" fmla="*/ 146 h 332"/>
                  <a:gd name="T30" fmla="*/ 146 w 333"/>
                  <a:gd name="T31" fmla="*/ 146 h 332"/>
                  <a:gd name="T32" fmla="*/ 146 w 333"/>
                  <a:gd name="T33" fmla="*/ 85 h 332"/>
                  <a:gd name="T34" fmla="*/ 187 w 333"/>
                  <a:gd name="T35" fmla="*/ 85 h 332"/>
                  <a:gd name="T36" fmla="*/ 187 w 333"/>
                  <a:gd name="T37" fmla="*/ 146 h 332"/>
                  <a:gd name="T38" fmla="*/ 166 w 333"/>
                  <a:gd name="T39" fmla="*/ 0 h 332"/>
                  <a:gd name="T40" fmla="*/ 333 w 333"/>
                  <a:gd name="T41" fmla="*/ 166 h 332"/>
                  <a:gd name="T42" fmla="*/ 166 w 333"/>
                  <a:gd name="T43" fmla="*/ 332 h 332"/>
                  <a:gd name="T44" fmla="*/ 0 w 333"/>
                  <a:gd name="T45" fmla="*/ 166 h 332"/>
                  <a:gd name="T46" fmla="*/ 166 w 333"/>
                  <a:gd name="T47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3" h="332">
                    <a:moveTo>
                      <a:pt x="166" y="10"/>
                    </a:moveTo>
                    <a:cubicBezTo>
                      <a:pt x="253" y="10"/>
                      <a:pt x="323" y="80"/>
                      <a:pt x="323" y="166"/>
                    </a:cubicBezTo>
                    <a:cubicBezTo>
                      <a:pt x="323" y="252"/>
                      <a:pt x="253" y="322"/>
                      <a:pt x="166" y="322"/>
                    </a:cubicBezTo>
                    <a:cubicBezTo>
                      <a:pt x="80" y="322"/>
                      <a:pt x="10" y="252"/>
                      <a:pt x="10" y="166"/>
                    </a:cubicBezTo>
                    <a:cubicBezTo>
                      <a:pt x="10" y="80"/>
                      <a:pt x="80" y="10"/>
                      <a:pt x="166" y="10"/>
                    </a:cubicBezTo>
                    <a:close/>
                    <a:moveTo>
                      <a:pt x="187" y="146"/>
                    </a:moveTo>
                    <a:lnTo>
                      <a:pt x="187" y="146"/>
                    </a:lnTo>
                    <a:lnTo>
                      <a:pt x="248" y="146"/>
                    </a:lnTo>
                    <a:lnTo>
                      <a:pt x="248" y="186"/>
                    </a:lnTo>
                    <a:lnTo>
                      <a:pt x="187" y="186"/>
                    </a:lnTo>
                    <a:lnTo>
                      <a:pt x="187" y="247"/>
                    </a:lnTo>
                    <a:lnTo>
                      <a:pt x="146" y="247"/>
                    </a:lnTo>
                    <a:lnTo>
                      <a:pt x="146" y="186"/>
                    </a:lnTo>
                    <a:lnTo>
                      <a:pt x="85" y="186"/>
                    </a:lnTo>
                    <a:lnTo>
                      <a:pt x="85" y="146"/>
                    </a:lnTo>
                    <a:lnTo>
                      <a:pt x="146" y="146"/>
                    </a:lnTo>
                    <a:lnTo>
                      <a:pt x="146" y="85"/>
                    </a:lnTo>
                    <a:lnTo>
                      <a:pt x="187" y="85"/>
                    </a:lnTo>
                    <a:lnTo>
                      <a:pt x="187" y="146"/>
                    </a:lnTo>
                    <a:close/>
                    <a:moveTo>
                      <a:pt x="166" y="0"/>
                    </a:moveTo>
                    <a:cubicBezTo>
                      <a:pt x="258" y="0"/>
                      <a:pt x="333" y="74"/>
                      <a:pt x="333" y="166"/>
                    </a:cubicBezTo>
                    <a:cubicBezTo>
                      <a:pt x="333" y="258"/>
                      <a:pt x="258" y="332"/>
                      <a:pt x="166" y="332"/>
                    </a:cubicBezTo>
                    <a:cubicBezTo>
                      <a:pt x="75" y="332"/>
                      <a:pt x="0" y="258"/>
                      <a:pt x="0" y="166"/>
                    </a:cubicBezTo>
                    <a:cubicBezTo>
                      <a:pt x="0" y="74"/>
                      <a:pt x="75" y="0"/>
                      <a:pt x="16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06270" y="3382623"/>
                <a:ext cx="5265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  <a:cs typeface="方正四岁半简体" panose="02010600010101010101" charset="-122"/>
                  </a:rPr>
                  <a:t>一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461173" y="3404055"/>
                <a:ext cx="468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</a:rPr>
                  <a:t>TRAINING ALGORITHM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2547044" y="4216127"/>
                <a:ext cx="645861" cy="668076"/>
              </a:xfrm>
              <a:custGeom>
                <a:avLst/>
                <a:gdLst>
                  <a:gd name="T0" fmla="*/ 84 w 839"/>
                  <a:gd name="T1" fmla="*/ 0 h 839"/>
                  <a:gd name="T2" fmla="*/ 755 w 839"/>
                  <a:gd name="T3" fmla="*/ 0 h 839"/>
                  <a:gd name="T4" fmla="*/ 839 w 839"/>
                  <a:gd name="T5" fmla="*/ 84 h 839"/>
                  <a:gd name="T6" fmla="*/ 839 w 839"/>
                  <a:gd name="T7" fmla="*/ 755 h 839"/>
                  <a:gd name="T8" fmla="*/ 755 w 839"/>
                  <a:gd name="T9" fmla="*/ 839 h 839"/>
                  <a:gd name="T10" fmla="*/ 84 w 839"/>
                  <a:gd name="T11" fmla="*/ 839 h 839"/>
                  <a:gd name="T12" fmla="*/ 0 w 839"/>
                  <a:gd name="T13" fmla="*/ 755 h 839"/>
                  <a:gd name="T14" fmla="*/ 0 w 839"/>
                  <a:gd name="T15" fmla="*/ 84 h 839"/>
                  <a:gd name="T16" fmla="*/ 84 w 839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9" h="839">
                    <a:moveTo>
                      <a:pt x="84" y="0"/>
                    </a:moveTo>
                    <a:lnTo>
                      <a:pt x="755" y="0"/>
                    </a:lnTo>
                    <a:cubicBezTo>
                      <a:pt x="801" y="0"/>
                      <a:pt x="839" y="38"/>
                      <a:pt x="839" y="84"/>
                    </a:cubicBezTo>
                    <a:lnTo>
                      <a:pt x="839" y="755"/>
                    </a:lnTo>
                    <a:cubicBezTo>
                      <a:pt x="839" y="801"/>
                      <a:pt x="801" y="839"/>
                      <a:pt x="755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solidFill>
                <a:srgbClr val="346290"/>
              </a:solidFill>
              <a:ln w="127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0" tIns="0" rIns="0" bIns="0" numCol="1" rtlCol="0" anchor="ctr" anchorCtr="0" compatLnSpc="1"/>
              <a:lstStyle/>
              <a:p>
                <a:pPr marL="0" marR="0" lvl="0" indent="0" algn="ctr" defTabSz="9137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sym typeface="+mn-lt"/>
                </a:endParaRPr>
              </a:p>
            </p:txBody>
          </p:sp>
          <p:sp>
            <p:nvSpPr>
              <p:cNvPr id="55" name="Freeform 11"/>
              <p:cNvSpPr/>
              <p:nvPr/>
            </p:nvSpPr>
            <p:spPr bwMode="auto">
              <a:xfrm>
                <a:off x="3262727" y="4216127"/>
                <a:ext cx="5730672" cy="668076"/>
              </a:xfrm>
              <a:custGeom>
                <a:avLst/>
                <a:gdLst>
                  <a:gd name="T0" fmla="*/ 84 w 6854"/>
                  <a:gd name="T1" fmla="*/ 0 h 839"/>
                  <a:gd name="T2" fmla="*/ 6770 w 6854"/>
                  <a:gd name="T3" fmla="*/ 0 h 839"/>
                  <a:gd name="T4" fmla="*/ 6854 w 6854"/>
                  <a:gd name="T5" fmla="*/ 84 h 839"/>
                  <a:gd name="T6" fmla="*/ 6854 w 6854"/>
                  <a:gd name="T7" fmla="*/ 755 h 839"/>
                  <a:gd name="T8" fmla="*/ 6770 w 6854"/>
                  <a:gd name="T9" fmla="*/ 839 h 839"/>
                  <a:gd name="T10" fmla="*/ 84 w 6854"/>
                  <a:gd name="T11" fmla="*/ 839 h 839"/>
                  <a:gd name="T12" fmla="*/ 0 w 6854"/>
                  <a:gd name="T13" fmla="*/ 755 h 839"/>
                  <a:gd name="T14" fmla="*/ 0 w 6854"/>
                  <a:gd name="T15" fmla="*/ 84 h 839"/>
                  <a:gd name="T16" fmla="*/ 84 w 6854"/>
                  <a:gd name="T17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54" h="839">
                    <a:moveTo>
                      <a:pt x="84" y="0"/>
                    </a:moveTo>
                    <a:lnTo>
                      <a:pt x="6770" y="0"/>
                    </a:lnTo>
                    <a:cubicBezTo>
                      <a:pt x="6816" y="0"/>
                      <a:pt x="6854" y="38"/>
                      <a:pt x="6854" y="84"/>
                    </a:cubicBezTo>
                    <a:lnTo>
                      <a:pt x="6854" y="755"/>
                    </a:lnTo>
                    <a:cubicBezTo>
                      <a:pt x="6854" y="801"/>
                      <a:pt x="6816" y="839"/>
                      <a:pt x="6770" y="839"/>
                    </a:cubicBezTo>
                    <a:lnTo>
                      <a:pt x="84" y="839"/>
                    </a:lnTo>
                    <a:cubicBezTo>
                      <a:pt x="38" y="839"/>
                      <a:pt x="0" y="801"/>
                      <a:pt x="0" y="755"/>
                    </a:cubicBezTo>
                    <a:lnTo>
                      <a:pt x="0" y="84"/>
                    </a:lnTo>
                    <a:cubicBezTo>
                      <a:pt x="0" y="38"/>
                      <a:pt x="38" y="0"/>
                      <a:pt x="84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56" name="Freeform 12"/>
              <p:cNvSpPr>
                <a:spLocks noEditPoints="1"/>
              </p:cNvSpPr>
              <p:nvPr/>
            </p:nvSpPr>
            <p:spPr bwMode="auto">
              <a:xfrm>
                <a:off x="8479367" y="4414486"/>
                <a:ext cx="255488" cy="265008"/>
              </a:xfrm>
              <a:custGeom>
                <a:avLst/>
                <a:gdLst>
                  <a:gd name="T0" fmla="*/ 166 w 333"/>
                  <a:gd name="T1" fmla="*/ 10 h 332"/>
                  <a:gd name="T2" fmla="*/ 323 w 333"/>
                  <a:gd name="T3" fmla="*/ 166 h 332"/>
                  <a:gd name="T4" fmla="*/ 166 w 333"/>
                  <a:gd name="T5" fmla="*/ 322 h 332"/>
                  <a:gd name="T6" fmla="*/ 10 w 333"/>
                  <a:gd name="T7" fmla="*/ 166 h 332"/>
                  <a:gd name="T8" fmla="*/ 166 w 333"/>
                  <a:gd name="T9" fmla="*/ 10 h 332"/>
                  <a:gd name="T10" fmla="*/ 187 w 333"/>
                  <a:gd name="T11" fmla="*/ 146 h 332"/>
                  <a:gd name="T12" fmla="*/ 187 w 333"/>
                  <a:gd name="T13" fmla="*/ 146 h 332"/>
                  <a:gd name="T14" fmla="*/ 248 w 333"/>
                  <a:gd name="T15" fmla="*/ 146 h 332"/>
                  <a:gd name="T16" fmla="*/ 248 w 333"/>
                  <a:gd name="T17" fmla="*/ 186 h 332"/>
                  <a:gd name="T18" fmla="*/ 187 w 333"/>
                  <a:gd name="T19" fmla="*/ 186 h 332"/>
                  <a:gd name="T20" fmla="*/ 187 w 333"/>
                  <a:gd name="T21" fmla="*/ 247 h 332"/>
                  <a:gd name="T22" fmla="*/ 146 w 333"/>
                  <a:gd name="T23" fmla="*/ 247 h 332"/>
                  <a:gd name="T24" fmla="*/ 146 w 333"/>
                  <a:gd name="T25" fmla="*/ 186 h 332"/>
                  <a:gd name="T26" fmla="*/ 85 w 333"/>
                  <a:gd name="T27" fmla="*/ 186 h 332"/>
                  <a:gd name="T28" fmla="*/ 85 w 333"/>
                  <a:gd name="T29" fmla="*/ 146 h 332"/>
                  <a:gd name="T30" fmla="*/ 146 w 333"/>
                  <a:gd name="T31" fmla="*/ 146 h 332"/>
                  <a:gd name="T32" fmla="*/ 146 w 333"/>
                  <a:gd name="T33" fmla="*/ 85 h 332"/>
                  <a:gd name="T34" fmla="*/ 187 w 333"/>
                  <a:gd name="T35" fmla="*/ 85 h 332"/>
                  <a:gd name="T36" fmla="*/ 187 w 333"/>
                  <a:gd name="T37" fmla="*/ 146 h 332"/>
                  <a:gd name="T38" fmla="*/ 166 w 333"/>
                  <a:gd name="T39" fmla="*/ 0 h 332"/>
                  <a:gd name="T40" fmla="*/ 333 w 333"/>
                  <a:gd name="T41" fmla="*/ 166 h 332"/>
                  <a:gd name="T42" fmla="*/ 166 w 333"/>
                  <a:gd name="T43" fmla="*/ 332 h 332"/>
                  <a:gd name="T44" fmla="*/ 0 w 333"/>
                  <a:gd name="T45" fmla="*/ 166 h 332"/>
                  <a:gd name="T46" fmla="*/ 166 w 333"/>
                  <a:gd name="T47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3" h="332">
                    <a:moveTo>
                      <a:pt x="166" y="10"/>
                    </a:moveTo>
                    <a:cubicBezTo>
                      <a:pt x="253" y="10"/>
                      <a:pt x="323" y="80"/>
                      <a:pt x="323" y="166"/>
                    </a:cubicBezTo>
                    <a:cubicBezTo>
                      <a:pt x="323" y="252"/>
                      <a:pt x="253" y="322"/>
                      <a:pt x="166" y="322"/>
                    </a:cubicBezTo>
                    <a:cubicBezTo>
                      <a:pt x="80" y="322"/>
                      <a:pt x="10" y="252"/>
                      <a:pt x="10" y="166"/>
                    </a:cubicBezTo>
                    <a:cubicBezTo>
                      <a:pt x="10" y="80"/>
                      <a:pt x="80" y="10"/>
                      <a:pt x="166" y="10"/>
                    </a:cubicBezTo>
                    <a:close/>
                    <a:moveTo>
                      <a:pt x="187" y="146"/>
                    </a:moveTo>
                    <a:lnTo>
                      <a:pt x="187" y="146"/>
                    </a:lnTo>
                    <a:lnTo>
                      <a:pt x="248" y="146"/>
                    </a:lnTo>
                    <a:lnTo>
                      <a:pt x="248" y="186"/>
                    </a:lnTo>
                    <a:lnTo>
                      <a:pt x="187" y="186"/>
                    </a:lnTo>
                    <a:lnTo>
                      <a:pt x="187" y="247"/>
                    </a:lnTo>
                    <a:lnTo>
                      <a:pt x="146" y="247"/>
                    </a:lnTo>
                    <a:lnTo>
                      <a:pt x="146" y="186"/>
                    </a:lnTo>
                    <a:lnTo>
                      <a:pt x="85" y="186"/>
                    </a:lnTo>
                    <a:lnTo>
                      <a:pt x="85" y="146"/>
                    </a:lnTo>
                    <a:lnTo>
                      <a:pt x="146" y="146"/>
                    </a:lnTo>
                    <a:lnTo>
                      <a:pt x="146" y="85"/>
                    </a:lnTo>
                    <a:lnTo>
                      <a:pt x="187" y="85"/>
                    </a:lnTo>
                    <a:lnTo>
                      <a:pt x="187" y="146"/>
                    </a:lnTo>
                    <a:close/>
                    <a:moveTo>
                      <a:pt x="166" y="0"/>
                    </a:moveTo>
                    <a:cubicBezTo>
                      <a:pt x="258" y="0"/>
                      <a:pt x="333" y="74"/>
                      <a:pt x="333" y="166"/>
                    </a:cubicBezTo>
                    <a:cubicBezTo>
                      <a:pt x="333" y="258"/>
                      <a:pt x="258" y="332"/>
                      <a:pt x="166" y="332"/>
                    </a:cubicBezTo>
                    <a:cubicBezTo>
                      <a:pt x="75" y="332"/>
                      <a:pt x="0" y="258"/>
                      <a:pt x="0" y="166"/>
                    </a:cubicBezTo>
                    <a:cubicBezTo>
                      <a:pt x="0" y="74"/>
                      <a:pt x="75" y="0"/>
                      <a:pt x="166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04" tIns="45702" rIns="91404" bIns="45702" numCol="1" anchor="t" anchorCtr="0" compatLnSpc="1"/>
              <a:lstStyle/>
              <a:p>
                <a:pPr marL="0" marR="0" lvl="0" indent="0" algn="l" defTabSz="913765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9300F"/>
                  </a:solidFill>
                  <a:effectLst/>
                  <a:uLnTx/>
                  <a:uFillTx/>
                  <a:latin typeface="Source Han Sans K Normal" panose="020B0400000000000000" pitchFamily="34" charset="-128"/>
                  <a:ea typeface="Source Han Sans K Normal" panose="020B0400000000000000" pitchFamily="34" charset="-128"/>
                  <a:cs typeface="+mn-ea"/>
                  <a:sym typeface="+mn-lt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606270" y="4268518"/>
                <a:ext cx="5265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800" b="1" dirty="0">
                    <a:solidFill>
                      <a:schemeClr val="bg1"/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  <a:cs typeface="方正四岁半简体" panose="02010600010101010101" charset="-122"/>
                  </a:rPr>
                  <a:t>一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3461174" y="4289950"/>
                <a:ext cx="48882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Han Sans K Normal" panose="020B0400000000000000" pitchFamily="34" charset="-128"/>
                    <a:ea typeface="Source Han Sans K Normal" panose="020B0400000000000000" pitchFamily="34" charset="-128"/>
                  </a:rPr>
                  <a:t>CONCLUSION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05066" y="725813"/>
            <a:ext cx="6647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K Normal" panose="020B0400000000000000" pitchFamily="34" charset="-128"/>
              </a:rPr>
              <a:t>MBTI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K Normal" panose="020B0400000000000000" pitchFamily="34" charset="-128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 Myers–Briggs Type Indicator ) </a:t>
            </a: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Source Han Sans K Normal" panose="020B0400000000000000" pitchFamily="34" charset="-128"/>
              <a:ea typeface="Source Han Sans K Normal" panose="020B0400000000000000" pitchFamily="34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9736FD-35DE-49E9-A33D-2A5F9DD28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90" y="1276349"/>
            <a:ext cx="6764518" cy="5073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1944" y="698498"/>
            <a:ext cx="7071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K Normal" panose="020B0400000000000000" pitchFamily="34" charset="-128"/>
              </a:rPr>
              <a:t>MBTI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Source Han Sans K Normal" panose="020B0400000000000000" pitchFamily="34" charset="-128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 Myers–Briggs Type Indicator ) </a:t>
            </a: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E70F80-4680-4ED8-BACC-582E35ADA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2" y="1725811"/>
            <a:ext cx="10594633" cy="38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1712" y="698498"/>
            <a:ext cx="76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FEATURE EXTRACTION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(Word2Vec)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  <a:ea typeface="Source Han Sans K Normal" panose="020B04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B2E9A-494B-43DB-8E73-E25573411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53" y="1353402"/>
            <a:ext cx="3662970" cy="4876386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3B66AF90-79CC-4CCF-BA8E-794A241F7E3A}"/>
              </a:ext>
            </a:extLst>
          </p:cNvPr>
          <p:cNvGrpSpPr/>
          <p:nvPr/>
        </p:nvGrpSpPr>
        <p:grpSpPr>
          <a:xfrm>
            <a:off x="6422903" y="2474127"/>
            <a:ext cx="991986" cy="487680"/>
            <a:chOff x="5210694" y="1813560"/>
            <a:chExt cx="991986" cy="48768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31A7248-7596-4CC0-BB40-FAF464ED46A1}"/>
                </a:ext>
              </a:extLst>
            </p:cNvPr>
            <p:cNvSpPr/>
            <p:nvPr/>
          </p:nvSpPr>
          <p:spPr>
            <a:xfrm>
              <a:off x="5715000" y="1813560"/>
              <a:ext cx="487680" cy="487680"/>
            </a:xfrm>
            <a:prstGeom prst="ellipse">
              <a:avLst/>
            </a:prstGeom>
            <a:solidFill>
              <a:srgbClr val="346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  <p:sp>
          <p:nvSpPr>
            <p:cNvPr id="33" name="文本框 2">
              <a:extLst>
                <a:ext uri="{FF2B5EF4-FFF2-40B4-BE49-F238E27FC236}">
                  <a16:creationId xmlns:a16="http://schemas.microsoft.com/office/drawing/2014/main" id="{63A7458B-1010-47D1-9F6D-E04C12BD9D98}"/>
                </a:ext>
              </a:extLst>
            </p:cNvPr>
            <p:cNvSpPr txBox="1"/>
            <p:nvPr/>
          </p:nvSpPr>
          <p:spPr>
            <a:xfrm>
              <a:off x="5210694" y="18265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346290"/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rPr>
                <a:t>01</a:t>
              </a:r>
              <a:endParaRPr lang="zh-CN" altLang="en-US" dirty="0">
                <a:solidFill>
                  <a:srgbClr val="346290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59C2FB0-71F2-4492-A886-5012C0FA473A}"/>
              </a:ext>
            </a:extLst>
          </p:cNvPr>
          <p:cNvCxnSpPr>
            <a:cxnSpLocks/>
          </p:cNvCxnSpPr>
          <p:nvPr/>
        </p:nvCxnSpPr>
        <p:spPr>
          <a:xfrm>
            <a:off x="7413187" y="2687931"/>
            <a:ext cx="259080" cy="0"/>
          </a:xfrm>
          <a:prstGeom prst="line">
            <a:avLst/>
          </a:prstGeom>
          <a:ln w="28575">
            <a:solidFill>
              <a:srgbClr val="346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DC714B-7811-4396-AFCF-A2772C6ACC93}"/>
              </a:ext>
            </a:extLst>
          </p:cNvPr>
          <p:cNvGrpSpPr/>
          <p:nvPr/>
        </p:nvGrpSpPr>
        <p:grpSpPr>
          <a:xfrm>
            <a:off x="6416231" y="3434250"/>
            <a:ext cx="991986" cy="487680"/>
            <a:chOff x="5210694" y="1813560"/>
            <a:chExt cx="991986" cy="48768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A8C6873-ECF0-4E53-AAAC-4BFAA5D94599}"/>
                </a:ext>
              </a:extLst>
            </p:cNvPr>
            <p:cNvSpPr/>
            <p:nvPr/>
          </p:nvSpPr>
          <p:spPr>
            <a:xfrm>
              <a:off x="5715000" y="1813560"/>
              <a:ext cx="487680" cy="487680"/>
            </a:xfrm>
            <a:prstGeom prst="ellipse">
              <a:avLst/>
            </a:prstGeom>
            <a:solidFill>
              <a:srgbClr val="346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  <p:sp>
          <p:nvSpPr>
            <p:cNvPr id="37" name="文本框 21">
              <a:extLst>
                <a:ext uri="{FF2B5EF4-FFF2-40B4-BE49-F238E27FC236}">
                  <a16:creationId xmlns:a16="http://schemas.microsoft.com/office/drawing/2014/main" id="{50BAB3F8-14E3-40A5-ABF8-2F691A18CAEC}"/>
                </a:ext>
              </a:extLst>
            </p:cNvPr>
            <p:cNvSpPr txBox="1"/>
            <p:nvPr/>
          </p:nvSpPr>
          <p:spPr>
            <a:xfrm>
              <a:off x="5210694" y="18265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346290"/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rPr>
                <a:t>02</a:t>
              </a:r>
              <a:endParaRPr lang="zh-CN" altLang="en-US" dirty="0">
                <a:solidFill>
                  <a:srgbClr val="346290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8F6E49A-0811-411E-8F83-991E0A30ED8A}"/>
              </a:ext>
            </a:extLst>
          </p:cNvPr>
          <p:cNvCxnSpPr>
            <a:cxnSpLocks/>
          </p:cNvCxnSpPr>
          <p:nvPr/>
        </p:nvCxnSpPr>
        <p:spPr>
          <a:xfrm>
            <a:off x="7413187" y="3648054"/>
            <a:ext cx="259080" cy="0"/>
          </a:xfrm>
          <a:prstGeom prst="line">
            <a:avLst/>
          </a:prstGeom>
          <a:ln w="28575">
            <a:solidFill>
              <a:srgbClr val="346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D218C83-5860-4998-9525-C927A0A69BCD}"/>
              </a:ext>
            </a:extLst>
          </p:cNvPr>
          <p:cNvGrpSpPr/>
          <p:nvPr/>
        </p:nvGrpSpPr>
        <p:grpSpPr>
          <a:xfrm>
            <a:off x="6425849" y="4394373"/>
            <a:ext cx="991986" cy="487680"/>
            <a:chOff x="5210694" y="1813560"/>
            <a:chExt cx="991986" cy="48768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F9D828E-5141-4FFE-A7EC-9C35B14403B0}"/>
                </a:ext>
              </a:extLst>
            </p:cNvPr>
            <p:cNvSpPr/>
            <p:nvPr/>
          </p:nvSpPr>
          <p:spPr>
            <a:xfrm>
              <a:off x="5715000" y="1813560"/>
              <a:ext cx="487680" cy="487680"/>
            </a:xfrm>
            <a:prstGeom prst="ellipse">
              <a:avLst/>
            </a:prstGeom>
            <a:solidFill>
              <a:srgbClr val="3462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  <p:sp>
          <p:nvSpPr>
            <p:cNvPr id="41" name="文本框 26">
              <a:extLst>
                <a:ext uri="{FF2B5EF4-FFF2-40B4-BE49-F238E27FC236}">
                  <a16:creationId xmlns:a16="http://schemas.microsoft.com/office/drawing/2014/main" id="{EE814435-596B-4919-923C-D5078E2D7D69}"/>
                </a:ext>
              </a:extLst>
            </p:cNvPr>
            <p:cNvSpPr txBox="1"/>
            <p:nvPr/>
          </p:nvSpPr>
          <p:spPr>
            <a:xfrm>
              <a:off x="5210694" y="18265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346290"/>
                  </a:solidFill>
                  <a:latin typeface="Source Han Sans K Normal" panose="020B0400000000000000" pitchFamily="34" charset="-128"/>
                  <a:ea typeface="Source Han Sans K Normal" panose="020B0400000000000000" pitchFamily="34" charset="-128"/>
                </a:rPr>
                <a:t>03</a:t>
              </a:r>
              <a:endParaRPr lang="zh-CN" altLang="en-US" dirty="0">
                <a:solidFill>
                  <a:srgbClr val="346290"/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1FE1832-EDE2-429D-AC33-9590D91DDB19}"/>
              </a:ext>
            </a:extLst>
          </p:cNvPr>
          <p:cNvCxnSpPr>
            <a:cxnSpLocks/>
          </p:cNvCxnSpPr>
          <p:nvPr/>
        </p:nvCxnSpPr>
        <p:spPr>
          <a:xfrm>
            <a:off x="7413187" y="4608177"/>
            <a:ext cx="259080" cy="0"/>
          </a:xfrm>
          <a:prstGeom prst="line">
            <a:avLst/>
          </a:prstGeom>
          <a:ln w="28575">
            <a:solidFill>
              <a:srgbClr val="346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E0EDC31-5FAA-43E1-AFE4-635D615B470D}"/>
              </a:ext>
            </a:extLst>
          </p:cNvPr>
          <p:cNvSpPr/>
          <p:nvPr/>
        </p:nvSpPr>
        <p:spPr>
          <a:xfrm>
            <a:off x="7900864" y="2287080"/>
            <a:ext cx="3891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0" i="0" dirty="0"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One-Hot Coding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dobe Arabic" panose="02040503050201020203" pitchFamily="18" charset="-78"/>
              <a:ea typeface="Source Han Sans K Light" panose="020B03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8C28410-0673-4305-9425-1352983663E2}"/>
              </a:ext>
            </a:extLst>
          </p:cNvPr>
          <p:cNvSpPr/>
          <p:nvPr/>
        </p:nvSpPr>
        <p:spPr>
          <a:xfrm>
            <a:off x="7900865" y="3199846"/>
            <a:ext cx="3891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CBOW  Model</a:t>
            </a:r>
            <a:endParaRPr lang="zh-CN" alt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D3FF116-CAFC-4AC8-A933-CF56BEEB3FC0}"/>
              </a:ext>
            </a:extLst>
          </p:cNvPr>
          <p:cNvSpPr/>
          <p:nvPr/>
        </p:nvSpPr>
        <p:spPr>
          <a:xfrm>
            <a:off x="7900864" y="4121883"/>
            <a:ext cx="3891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Adobe Arabic" panose="02040503050201020203" pitchFamily="18" charset="-78"/>
                <a:cs typeface="Adobe Arabic" panose="02040503050201020203" pitchFamily="18" charset="-78"/>
              </a:rPr>
              <a:t>N-Gram Model</a:t>
            </a:r>
            <a:endParaRPr lang="zh-CN" altLang="en-US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7FE872-0F65-4E3F-AE44-5E73EF4E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37" y="2007493"/>
            <a:ext cx="5074158" cy="334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1712" y="698498"/>
            <a:ext cx="91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FEATURE EXTRACTION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(Paragraph Vectorization)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8BFB80-2D42-494F-B64C-3933510A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84" y="1491338"/>
            <a:ext cx="9184031" cy="39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3680" y="753129"/>
            <a:ext cx="91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TRAINING ALGORITHM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(Basic Algorithm)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AutoShape 2" descr="Logistic Regression | freeCodeCamp Guide">
            <a:extLst>
              <a:ext uri="{FF2B5EF4-FFF2-40B4-BE49-F238E27FC236}">
                <a16:creationId xmlns:a16="http://schemas.microsoft.com/office/drawing/2014/main" id="{C804F049-D4C4-4075-A1C3-2176389B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Logistic Regression | freeCodeCamp Guide">
            <a:extLst>
              <a:ext uri="{FF2B5EF4-FFF2-40B4-BE49-F238E27FC236}">
                <a16:creationId xmlns:a16="http://schemas.microsoft.com/office/drawing/2014/main" id="{B14BB7C0-2115-4044-9B6F-E2432E9E7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A1B090-6F4A-4133-9FB0-1B6D8259CF39}"/>
              </a:ext>
            </a:extLst>
          </p:cNvPr>
          <p:cNvGrpSpPr/>
          <p:nvPr/>
        </p:nvGrpSpPr>
        <p:grpSpPr>
          <a:xfrm>
            <a:off x="891617" y="1466849"/>
            <a:ext cx="4321933" cy="3490791"/>
            <a:chOff x="891617" y="1466849"/>
            <a:chExt cx="4321933" cy="34907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3226C5D-85DD-4EBB-A7B8-460DC966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617" y="1466849"/>
              <a:ext cx="4321933" cy="28860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EA56BD9-7264-412E-81D7-B845F9BCAABA}"/>
                </a:ext>
              </a:extLst>
            </p:cNvPr>
            <p:cNvSpPr/>
            <p:nvPr/>
          </p:nvSpPr>
          <p:spPr>
            <a:xfrm>
              <a:off x="2173405" y="4543424"/>
              <a:ext cx="1558689" cy="414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>
                  <a:solidFill>
                    <a:srgbClr val="346290"/>
                  </a:solidFill>
                  <a:latin typeface="Source Han Sans K Light" panose="020B0300000000000000" pitchFamily="34" charset="-128"/>
                  <a:ea typeface="Source Han Sans K Light" panose="020B0300000000000000" pitchFamily="34" charset="-128"/>
                </a:rPr>
                <a:t>Logistic</a:t>
              </a:r>
              <a:endParaRPr lang="zh-CN" altLang="en-US" b="1" dirty="0">
                <a:solidFill>
                  <a:srgbClr val="346290"/>
                </a:solidFill>
                <a:latin typeface="Source Han Sans K Light" panose="020B0300000000000000" pitchFamily="34" charset="-128"/>
                <a:ea typeface="Source Han Sans K Light" panose="020B0300000000000000" pitchFamily="34" charset="-128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3BE4CCB-EAAB-4D3D-AE8A-1137A0B9EDD0}"/>
              </a:ext>
            </a:extLst>
          </p:cNvPr>
          <p:cNvGrpSpPr/>
          <p:nvPr/>
        </p:nvGrpSpPr>
        <p:grpSpPr>
          <a:xfrm>
            <a:off x="4002098" y="2581274"/>
            <a:ext cx="4877004" cy="2871668"/>
            <a:chOff x="4002098" y="2581274"/>
            <a:chExt cx="4877004" cy="287166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F57D07-1051-4E5F-A47B-B2957340C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2098" y="2581274"/>
              <a:ext cx="4877004" cy="230505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C40F099-A97A-4503-8BBC-6B65D9583F3F}"/>
                </a:ext>
              </a:extLst>
            </p:cNvPr>
            <p:cNvSpPr/>
            <p:nvPr/>
          </p:nvSpPr>
          <p:spPr>
            <a:xfrm>
              <a:off x="5469055" y="5038726"/>
              <a:ext cx="1558689" cy="414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>
                  <a:solidFill>
                    <a:srgbClr val="346290"/>
                  </a:solidFill>
                  <a:latin typeface="Source Han Sans K Light" panose="020B0300000000000000" pitchFamily="34" charset="-128"/>
                  <a:ea typeface="Source Han Sans K Light" panose="020B0300000000000000" pitchFamily="34" charset="-128"/>
                </a:rPr>
                <a:t>Naïve Bayes</a:t>
              </a:r>
              <a:endParaRPr lang="zh-CN" altLang="en-US" b="1" dirty="0">
                <a:solidFill>
                  <a:srgbClr val="346290"/>
                </a:solidFill>
                <a:latin typeface="Source Han Sans K Light" panose="020B0300000000000000" pitchFamily="34" charset="-128"/>
                <a:ea typeface="Source Han Sans K Light" panose="020B0300000000000000" pitchFamily="34" charset="-128"/>
              </a:endParaRPr>
            </a:p>
          </p:txBody>
        </p:sp>
      </p:grpSp>
      <p:sp>
        <p:nvSpPr>
          <p:cNvPr id="8" name="AutoShape 6" descr="Lecture 9: SVM">
            <a:extLst>
              <a:ext uri="{FF2B5EF4-FFF2-40B4-BE49-F238E27FC236}">
                <a16:creationId xmlns:a16="http://schemas.microsoft.com/office/drawing/2014/main" id="{C2485C9D-5D82-4E5A-B00E-C4D4FF268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828039-0D6B-4040-8846-727A95009A95}"/>
              </a:ext>
            </a:extLst>
          </p:cNvPr>
          <p:cNvGrpSpPr/>
          <p:nvPr/>
        </p:nvGrpSpPr>
        <p:grpSpPr>
          <a:xfrm>
            <a:off x="6314805" y="1466849"/>
            <a:ext cx="5201395" cy="2938464"/>
            <a:chOff x="6314805" y="1466849"/>
            <a:chExt cx="5201395" cy="29384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80E6D67-BF21-4AD2-AC85-DE502347C895}"/>
                </a:ext>
              </a:extLst>
            </p:cNvPr>
            <p:cNvGrpSpPr/>
            <p:nvPr/>
          </p:nvGrpSpPr>
          <p:grpSpPr>
            <a:xfrm>
              <a:off x="6314805" y="1466849"/>
              <a:ext cx="5201395" cy="2457451"/>
              <a:chOff x="5876925" y="1223839"/>
              <a:chExt cx="5201395" cy="245745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1B612F4-4971-4851-AEF9-D6AF15045554}"/>
                  </a:ext>
                </a:extLst>
              </p:cNvPr>
              <p:cNvSpPr/>
              <p:nvPr/>
            </p:nvSpPr>
            <p:spPr>
              <a:xfrm>
                <a:off x="5876925" y="1223839"/>
                <a:ext cx="5201395" cy="24574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A79EBAE-3A41-4C45-B0E6-8539A567A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3600" y="1337930"/>
                <a:ext cx="4956941" cy="2334289"/>
              </a:xfrm>
              <a:prstGeom prst="rect">
                <a:avLst/>
              </a:prstGeom>
            </p:spPr>
          </p:pic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09D73E-C4BC-425C-BA6C-F98A18EBC59E}"/>
                </a:ext>
              </a:extLst>
            </p:cNvPr>
            <p:cNvSpPr/>
            <p:nvPr/>
          </p:nvSpPr>
          <p:spPr>
            <a:xfrm>
              <a:off x="8080605" y="3991097"/>
              <a:ext cx="1558689" cy="414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altLang="zh-CN" b="1" dirty="0">
                  <a:solidFill>
                    <a:srgbClr val="346290"/>
                  </a:solidFill>
                  <a:latin typeface="Source Han Sans K Light" panose="020B0300000000000000" pitchFamily="34" charset="-128"/>
                  <a:ea typeface="Source Han Sans K Light" panose="020B0300000000000000" pitchFamily="34" charset="-128"/>
                </a:rPr>
                <a:t>SVM</a:t>
              </a:r>
              <a:endParaRPr lang="zh-CN" altLang="en-US" b="1" dirty="0">
                <a:solidFill>
                  <a:srgbClr val="346290"/>
                </a:solidFill>
                <a:latin typeface="Source Han Sans K Light" panose="020B0300000000000000" pitchFamily="34" charset="-128"/>
                <a:ea typeface="Source Han Sans K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60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3680" y="753129"/>
            <a:ext cx="91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TRAINING ALGORITHM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(LSTM)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AutoShape 2" descr="Logistic Regression | freeCodeCamp Guide">
            <a:extLst>
              <a:ext uri="{FF2B5EF4-FFF2-40B4-BE49-F238E27FC236}">
                <a16:creationId xmlns:a16="http://schemas.microsoft.com/office/drawing/2014/main" id="{C804F049-D4C4-4075-A1C3-2176389B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Logistic Regression | freeCodeCamp Guide">
            <a:extLst>
              <a:ext uri="{FF2B5EF4-FFF2-40B4-BE49-F238E27FC236}">
                <a16:creationId xmlns:a16="http://schemas.microsoft.com/office/drawing/2014/main" id="{B14BB7C0-2115-4044-9B6F-E2432E9E7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Lecture 9: SVM">
            <a:extLst>
              <a:ext uri="{FF2B5EF4-FFF2-40B4-BE49-F238E27FC236}">
                <a16:creationId xmlns:a16="http://schemas.microsoft.com/office/drawing/2014/main" id="{C2485C9D-5D82-4E5A-B00E-C4D4FF268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983FF-BAEB-406C-8EE1-B789C801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17" y="1514475"/>
            <a:ext cx="759356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>
            <a:off x="0" y="5601577"/>
            <a:ext cx="1783234" cy="125642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6337"/>
          <a:stretch>
            <a:fillRect/>
          </a:stretch>
        </p:blipFill>
        <p:spPr>
          <a:xfrm flipH="1" flipV="1">
            <a:off x="10404227" y="-1"/>
            <a:ext cx="1783234" cy="1276350"/>
          </a:xfrm>
          <a:prstGeom prst="rect">
            <a:avLst/>
          </a:prstGeom>
        </p:spPr>
      </p:pic>
      <p:sp>
        <p:nvSpPr>
          <p:cNvPr id="31" name="矩形 30"/>
          <p:cNvSpPr>
            <a:spLocks noChangeAspect="1"/>
          </p:cNvSpPr>
          <p:nvPr/>
        </p:nvSpPr>
        <p:spPr>
          <a:xfrm>
            <a:off x="891617" y="698498"/>
            <a:ext cx="95251" cy="577851"/>
          </a:xfrm>
          <a:prstGeom prst="rect">
            <a:avLst/>
          </a:prstGeom>
          <a:solidFill>
            <a:srgbClr val="346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 Light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3680" y="753129"/>
            <a:ext cx="91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K Normal" panose="020B0400000000000000" pitchFamily="34" charset="-128"/>
                <a:ea typeface="Source Han Sans K Normal" panose="020B0400000000000000" pitchFamily="34" charset="-128"/>
              </a:rPr>
              <a:t>TRAINING ALGORITHM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(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XGboost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aslon Pro" panose="0205050205050A020403" pitchFamily="18" charset="0"/>
                <a:ea typeface="Source Han Sans K Normal" panose="020B0400000000000000" pitchFamily="34" charset="-128"/>
              </a:rPr>
              <a:t>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AutoShape 2" descr="Logistic Regression | freeCodeCamp Guide">
            <a:extLst>
              <a:ext uri="{FF2B5EF4-FFF2-40B4-BE49-F238E27FC236}">
                <a16:creationId xmlns:a16="http://schemas.microsoft.com/office/drawing/2014/main" id="{C804F049-D4C4-4075-A1C3-2176389B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Logistic Regression | freeCodeCamp Guide">
            <a:extLst>
              <a:ext uri="{FF2B5EF4-FFF2-40B4-BE49-F238E27FC236}">
                <a16:creationId xmlns:a16="http://schemas.microsoft.com/office/drawing/2014/main" id="{B14BB7C0-2115-4044-9B6F-E2432E9E7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Lecture 9: SVM">
            <a:extLst>
              <a:ext uri="{FF2B5EF4-FFF2-40B4-BE49-F238E27FC236}">
                <a16:creationId xmlns:a16="http://schemas.microsoft.com/office/drawing/2014/main" id="{C2485C9D-5D82-4E5A-B00E-C4D4FF2681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XGBoost: A Deep Dive Into Boosting - DZone AI">
            <a:extLst>
              <a:ext uri="{FF2B5EF4-FFF2-40B4-BE49-F238E27FC236}">
                <a16:creationId xmlns:a16="http://schemas.microsoft.com/office/drawing/2014/main" id="{90816410-3918-4DBB-B49D-5E367F14F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A9F77A-F51F-4AAB-93EC-5C7002E88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695451"/>
            <a:ext cx="8322700" cy="42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09233147"/>
  <p:tag name="MH_LIBRARY" val="GRAPHIC"/>
  <p:tag name="MH_ORDER" val="文本框 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Source Han Sans K Bold</vt:lpstr>
      <vt:lpstr>Source Han Sans K Light</vt:lpstr>
      <vt:lpstr>Source Han Sans K Normal</vt:lpstr>
      <vt:lpstr>等线</vt:lpstr>
      <vt:lpstr>等线 Light</vt:lpstr>
      <vt:lpstr>Adobe Arabic</vt:lpstr>
      <vt:lpstr>Adobe Caslon Pro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阿豆PPT</dc:creator>
  <cp:keywords>51PPT模板网</cp:keywords>
  <dc:description>www.51pptmoban.com</dc:description>
  <cp:lastModifiedBy>杨 贝媛</cp:lastModifiedBy>
  <cp:revision>48</cp:revision>
  <dcterms:created xsi:type="dcterms:W3CDTF">2020-03-07T10:49:00Z</dcterms:created>
  <dcterms:modified xsi:type="dcterms:W3CDTF">2020-07-04T09:50:59Z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