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2debba70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2debba70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debba70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2debba70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debba70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debba70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debba70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2debba70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abc32c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abc32c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abc32c9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abc32c9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bc32c98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bc32c9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bc32c9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abc32c9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e814b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2e814b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e814ba8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2e814ba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2debba70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2debba70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e814ba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2e814ba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debba70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2debba70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debba70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debba70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debba70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debba70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2debba70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2debba70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2debba70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2debba70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2debba70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2debba70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debba70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2debba70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de defensa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Hito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Martin Josue Mamani Pilco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50400" y="140650"/>
            <a:ext cx="8991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20"/>
              <a:t>8</a:t>
            </a:r>
            <a:r>
              <a:rPr lang="es" sz="2420"/>
              <a:t>. ¿Que es DML y DDL?</a:t>
            </a:r>
            <a:endParaRPr sz="242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405225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DML es Data Manipulation Language y abarca elementos para manipular datos como Select, Insert, Delete entre otros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DDL es Data Definition Language y permite definir las estructuras que </a:t>
            </a:r>
            <a:r>
              <a:rPr lang="es" sz="2000"/>
              <a:t>almacenarán</a:t>
            </a:r>
            <a:r>
              <a:rPr lang="es" sz="2000"/>
              <a:t> los datos, disponiendo de sentencias como Create, Alter y Drop.</a:t>
            </a:r>
            <a:endParaRPr sz="20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350" y="3314800"/>
            <a:ext cx="2391075" cy="1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50400" y="140650"/>
            <a:ext cx="8991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20"/>
              <a:t>9</a:t>
            </a:r>
            <a:r>
              <a:rPr lang="es" sz="2420"/>
              <a:t>. ¿Que cosas </a:t>
            </a:r>
            <a:r>
              <a:rPr lang="es" sz="2420"/>
              <a:t>características</a:t>
            </a:r>
            <a:r>
              <a:rPr lang="es" sz="2420"/>
              <a:t> debe tener una </a:t>
            </a:r>
            <a:r>
              <a:rPr lang="es" sz="2420"/>
              <a:t>función</a:t>
            </a:r>
            <a:r>
              <a:rPr lang="es" sz="2420"/>
              <a:t>? Explique sobre el nombre, el return, parametros, etc.</a:t>
            </a:r>
            <a:endParaRPr sz="2420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405225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En una </a:t>
            </a:r>
            <a:r>
              <a:rPr lang="es" sz="2000"/>
              <a:t>función</a:t>
            </a:r>
            <a:r>
              <a:rPr lang="es" sz="2000"/>
              <a:t> creada por el usuario el nombre puede ser cualquiera, pero no debe tener espacios, si desea recibir </a:t>
            </a:r>
            <a:r>
              <a:rPr lang="es" sz="2000"/>
              <a:t>parámetros</a:t>
            </a:r>
            <a:r>
              <a:rPr lang="es" sz="2000"/>
              <a:t> debe declarar las variables pertinentes entre </a:t>
            </a:r>
            <a:r>
              <a:rPr lang="es" sz="2000"/>
              <a:t>paréntesis</a:t>
            </a:r>
            <a:r>
              <a:rPr lang="es" sz="2000"/>
              <a:t>. Posteriormente debe especificar que tipo de resultado desea con el return, ya sea un integer, un varchar u otra variable. </a:t>
            </a:r>
            <a:r>
              <a:rPr lang="es" sz="2000"/>
              <a:t>Después</a:t>
            </a:r>
            <a:r>
              <a:rPr lang="es" sz="2000"/>
              <a:t> se debe poner el desarrollo dependiendo que es lo que el usuario desea realizar dentro de un begin y un end, cerrando la </a:t>
            </a:r>
            <a:r>
              <a:rPr lang="es" sz="2000"/>
              <a:t>función</a:t>
            </a:r>
            <a:r>
              <a:rPr lang="e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50400" y="140650"/>
            <a:ext cx="8991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20"/>
              <a:t>10</a:t>
            </a:r>
            <a:r>
              <a:rPr lang="es" sz="2420"/>
              <a:t>. ¿Como crear, modificar y </a:t>
            </a:r>
            <a:r>
              <a:rPr lang="es" sz="2420"/>
              <a:t>cómo</a:t>
            </a:r>
            <a:r>
              <a:rPr lang="es" sz="2420"/>
              <a:t> eliminar una </a:t>
            </a:r>
            <a:r>
              <a:rPr lang="es" sz="2420"/>
              <a:t>función</a:t>
            </a:r>
            <a:r>
              <a:rPr lang="es" sz="2420"/>
              <a:t>? </a:t>
            </a:r>
            <a:endParaRPr sz="242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405225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Para crear una </a:t>
            </a:r>
            <a:r>
              <a:rPr lang="es" sz="2000"/>
              <a:t>función</a:t>
            </a:r>
            <a:r>
              <a:rPr lang="es" sz="2000"/>
              <a:t> se debe colocar create seguido del nombre que se desea ponerle a una </a:t>
            </a:r>
            <a:r>
              <a:rPr lang="es" sz="2000"/>
              <a:t>función</a:t>
            </a:r>
            <a:r>
              <a:rPr lang="es" sz="2000"/>
              <a:t>, para luego poner return con el tipo de variable que se desea retornar y el procedimiento dentro de begin y end.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Para modificar utilizamos replace en vez de create, luego el procedimiento que sigue es el mismo.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Para eliminar se debe poner drop function y el nombre de la </a:t>
            </a:r>
            <a:r>
              <a:rPr lang="es" sz="2000"/>
              <a:t>función</a:t>
            </a:r>
            <a:r>
              <a:rPr lang="e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6145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Parte </a:t>
            </a:r>
            <a:r>
              <a:rPr lang="es" sz="6000"/>
              <a:t>práctica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11. Crear las tablas y 2 registros para cada tabla para el siguiente modelo ER.</a:t>
            </a:r>
            <a:endParaRPr/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668050" y="159375"/>
            <a:ext cx="4293000" cy="4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database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POLLOS_COPA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POLLOS_COPA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cliente(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id_cliente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primary key not null,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fullname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lastname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domicilio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(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id_cliente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domicilio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'Alex'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'Ticona'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'domicilio1'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'Paul'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'Magne'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'domicilio2'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'Carlos'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'Quisbert'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'domicilio3'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'Luz'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'Lopez'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'domicilio4'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pedido(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id_pedido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primary key not null,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articulo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costo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pedido (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id_pedido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articulo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costo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'artprimero'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'10/08/20'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'artsegundo'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'03/10/19'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'arttercero'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'21/06/21'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'artcuarto'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'18/04/22'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detalle_pedido(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id_detalle_pedido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primary key not null,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id_cliente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id_pedido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foreign key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id_cliente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(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id_cliente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foreign key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id_pedido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pedido (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id_pedido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detalle_pedido(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id_detalle_pedido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id_cliente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id_pedido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0" y="2774000"/>
            <a:ext cx="4293000" cy="153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12. Crear una consulta SQL en base al ejercicio anterior </a:t>
            </a:r>
            <a:endParaRPr/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4681400" y="500925"/>
            <a:ext cx="42795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5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s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5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s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5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endParaRPr sz="15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</a:t>
            </a:r>
            <a:r>
              <a:rPr lang="es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detalle_pedido dp </a:t>
            </a:r>
            <a:r>
              <a:rPr lang="es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5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id_cliente </a:t>
            </a:r>
            <a:r>
              <a:rPr lang="es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dp.</a:t>
            </a:r>
            <a:r>
              <a:rPr lang="es" sz="15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id_cliente</a:t>
            </a:r>
            <a:endParaRPr sz="15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pedido p </a:t>
            </a:r>
            <a:r>
              <a:rPr lang="es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dp.</a:t>
            </a:r>
            <a:r>
              <a:rPr lang="es" sz="15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id_pedido </a:t>
            </a:r>
            <a:r>
              <a:rPr lang="es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p.</a:t>
            </a:r>
            <a:r>
              <a:rPr lang="es" sz="15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id_pedido</a:t>
            </a:r>
            <a:endParaRPr sz="15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5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costo </a:t>
            </a:r>
            <a:r>
              <a:rPr lang="es" sz="1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400" y="3042200"/>
            <a:ext cx="4279500" cy="133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13. Crear una </a:t>
            </a:r>
            <a:r>
              <a:rPr lang="es"/>
              <a:t>función</a:t>
            </a:r>
            <a:r>
              <a:rPr lang="es"/>
              <a:t> que compare dos </a:t>
            </a:r>
            <a:r>
              <a:rPr lang="es"/>
              <a:t>códigos</a:t>
            </a:r>
            <a:r>
              <a:rPr lang="es"/>
              <a:t> de materia</a:t>
            </a:r>
            <a:endParaRPr/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4651600" y="182350"/>
            <a:ext cx="4293000" cy="4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or replace function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comparaMaterias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(codigo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materia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boolean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declare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flag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boolean;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set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flag = 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(codigo = materia)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set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flag=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 if;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(flag)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nombre_mat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cod_mat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inscripcion i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materias mat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mat.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comparaMaterias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(mat.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cod_mat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'ARQ-105'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600" y="4382300"/>
            <a:ext cx="4293001" cy="37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300" y="500925"/>
            <a:ext cx="37044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14. Crear una </a:t>
            </a:r>
            <a:r>
              <a:rPr lang="es"/>
              <a:t>función</a:t>
            </a:r>
            <a:r>
              <a:rPr lang="es"/>
              <a:t> que permita obtener el promedio de las edades del </a:t>
            </a:r>
            <a:r>
              <a:rPr lang="es"/>
              <a:t>género</a:t>
            </a:r>
            <a:r>
              <a:rPr lang="es"/>
              <a:t> masculino o femenino de los estudiantes inscritos en la asignatura ARQ-104</a:t>
            </a:r>
            <a:endParaRPr/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4668050" y="193875"/>
            <a:ext cx="4293000" cy="44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i="1" lang="e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prom_edades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(genero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int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(est.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inscripcion i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i.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</a:t>
            </a:r>
            <a:endParaRPr sz="10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materias m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i.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m.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</a:t>
            </a:r>
            <a:endParaRPr sz="10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cod_mat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'ARQ-104'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sexo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genero)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i="1" lang="e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prom_edades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'femenino'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538" y="3201450"/>
            <a:ext cx="3818025" cy="7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15. Crear una </a:t>
            </a:r>
            <a:r>
              <a:rPr lang="es"/>
              <a:t>función</a:t>
            </a:r>
            <a:r>
              <a:rPr lang="es"/>
              <a:t>  que permita concatenar 3 cadenas</a:t>
            </a:r>
            <a:endParaRPr/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4688150" y="229700"/>
            <a:ext cx="4373400" cy="4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or replace function </a:t>
            </a:r>
            <a:r>
              <a:rPr i="1" lang="es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concatenar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(param1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param2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param3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varchar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declare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 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set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 = </a:t>
            </a:r>
            <a:r>
              <a:rPr lang="es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(param1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- 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param2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- 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param3)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(concat)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i="1" lang="es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concatenar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'Pepito'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'Perez'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'50'</a:t>
            </a:r>
            <a:r>
              <a:rPr lang="es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163" y="3287300"/>
            <a:ext cx="4091375" cy="6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300" y="500925"/>
            <a:ext cx="3704400" cy="14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16. Crear una </a:t>
            </a:r>
            <a:r>
              <a:rPr lang="es"/>
              <a:t>función</a:t>
            </a:r>
            <a:r>
              <a:rPr lang="es"/>
              <a:t> de acuerdo a lo siguiente</a:t>
            </a:r>
            <a:endParaRPr/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311300" y="1958925"/>
            <a:ext cx="37044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191599" lvl="0" marL="179999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Mostrar el nombre, apellidos y el semestre de todos los estudiantes que </a:t>
            </a:r>
            <a:r>
              <a:rPr lang="es"/>
              <a:t>estén</a:t>
            </a:r>
            <a:r>
              <a:rPr lang="es"/>
              <a:t> inscritos. Siempre y cuando la suma de las edades del sexo femenino o masculino sea par y mayores a cierta edad.</a:t>
            </a:r>
            <a:endParaRPr/>
          </a:p>
          <a:p>
            <a:pPr indent="-191599" lvl="0" marL="179999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Debe crear una funcion que sume las edades (recibir como parametro el sexo y la edad)</a:t>
            </a:r>
            <a:endParaRPr/>
          </a:p>
          <a:p>
            <a:pPr indent="-191599" lvl="0" marL="179999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La </a:t>
            </a:r>
            <a:r>
              <a:rPr lang="es"/>
              <a:t>función</a:t>
            </a:r>
            <a:r>
              <a:rPr lang="es"/>
              <a:t> creada anteriormente debe utilizarse en la consulta SQL (</a:t>
            </a:r>
            <a:r>
              <a:rPr lang="es"/>
              <a:t>cláusula</a:t>
            </a:r>
            <a:r>
              <a:rPr lang="es"/>
              <a:t> WHERE) </a:t>
            </a:r>
            <a:endParaRPr/>
          </a:p>
        </p:txBody>
      </p:sp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4698200" y="169400"/>
            <a:ext cx="4373100" cy="4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or replace function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sum_edades_gen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(sexo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int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(est.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sexo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sexo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 edad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semestre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inscripcion i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id_est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materias m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m.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id_mat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sum_edades_gen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'masculino'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% 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sexo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'masculino'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513" y="3534650"/>
            <a:ext cx="3914475" cy="6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145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Parte </a:t>
            </a:r>
            <a:r>
              <a:rPr lang="es" sz="6000"/>
              <a:t>teórica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conceptos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300" y="500925"/>
            <a:ext cx="3704400" cy="15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17. Crear una </a:t>
            </a:r>
            <a:r>
              <a:rPr lang="es"/>
              <a:t>función</a:t>
            </a:r>
            <a:r>
              <a:rPr lang="es"/>
              <a:t> de acuerdo a lo siguiente</a:t>
            </a:r>
            <a:endParaRPr/>
          </a:p>
        </p:txBody>
      </p:sp>
      <p:sp>
        <p:nvSpPr>
          <p:cNvPr id="191" name="Google Shape;191;p32"/>
          <p:cNvSpPr txBox="1"/>
          <p:nvPr>
            <p:ph idx="1" type="subTitle"/>
          </p:nvPr>
        </p:nvSpPr>
        <p:spPr>
          <a:xfrm>
            <a:off x="311300" y="2059425"/>
            <a:ext cx="3704400" cy="25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91599" lvl="0" marL="179999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Crear una </a:t>
            </a:r>
            <a:r>
              <a:rPr lang="es"/>
              <a:t>función</a:t>
            </a:r>
            <a:r>
              <a:rPr lang="es"/>
              <a:t> sobre la tabla estudiantes que compare un nombre y apellidos. (Si existe este nombre y apellido mostrar todos los datos del estudiante).</a:t>
            </a:r>
            <a:endParaRPr/>
          </a:p>
          <a:p>
            <a:pPr indent="-191599" lvl="0" marL="179999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La </a:t>
            </a:r>
            <a:r>
              <a:rPr lang="es"/>
              <a:t>función</a:t>
            </a:r>
            <a:r>
              <a:rPr lang="es"/>
              <a:t> devuelve un boolean</a:t>
            </a:r>
            <a:endParaRPr/>
          </a:p>
          <a:p>
            <a:pPr indent="-191599" lvl="0" marL="179999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La </a:t>
            </a:r>
            <a:r>
              <a:rPr lang="es"/>
              <a:t>función</a:t>
            </a:r>
            <a:r>
              <a:rPr lang="es"/>
              <a:t> debe recibir el nombre y sus apellidos</a:t>
            </a:r>
            <a:endParaRPr/>
          </a:p>
          <a:p>
            <a:pPr indent="-191599" lvl="0" marL="179999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La </a:t>
            </a:r>
            <a:r>
              <a:rPr lang="es"/>
              <a:t>función</a:t>
            </a:r>
            <a:r>
              <a:rPr lang="es"/>
              <a:t> </a:t>
            </a:r>
            <a:r>
              <a:rPr lang="es"/>
              <a:t>debería</a:t>
            </a:r>
            <a:r>
              <a:rPr lang="es"/>
              <a:t> ser usada en la </a:t>
            </a:r>
            <a:r>
              <a:rPr lang="es"/>
              <a:t>cláusula</a:t>
            </a:r>
            <a:r>
              <a:rPr lang="es"/>
              <a:t> WHERE</a:t>
            </a:r>
            <a:endParaRPr/>
          </a:p>
        </p:txBody>
      </p:sp>
      <p:sp>
        <p:nvSpPr>
          <p:cNvPr id="192" name="Google Shape;192;p32"/>
          <p:cNvSpPr txBox="1"/>
          <p:nvPr>
            <p:ph idx="2" type="body"/>
          </p:nvPr>
        </p:nvSpPr>
        <p:spPr>
          <a:xfrm>
            <a:off x="4688150" y="179475"/>
            <a:ext cx="43332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or replace function </a:t>
            </a:r>
            <a:r>
              <a:rPr i="1" lang="e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comparaNombresLastnem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(nombres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boolean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declare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flag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boolean;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declare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nombres_y_apellidos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set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nombres_y_apellidos = (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endParaRPr sz="10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nombres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apellidos)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(nombres_y_apellidos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is not null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set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flag =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else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set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flag = </a:t>
            </a:r>
            <a:r>
              <a:rPr lang="es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 if;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(flag)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est.*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estudiantes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i="1" lang="e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comparaNombresLastnem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'Miguel'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'Gonzales Veliz'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'Miguel' 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est.</a:t>
            </a:r>
            <a:r>
              <a:rPr lang="e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 </a:t>
            </a:r>
            <a:r>
              <a:rPr lang="e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'Gonzales Veliz'</a:t>
            </a:r>
            <a:r>
              <a:rPr lang="e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075" y="4292675"/>
            <a:ext cx="5879607" cy="3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0400" y="261200"/>
            <a:ext cx="8991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302" lvl="0" marL="269999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2420"/>
              <a:t>¿A que se refiere cuando se habla de bases de datos relacionales?</a:t>
            </a:r>
            <a:endParaRPr sz="242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05700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Las bases de datos relacionales son las que se conforman por tablas para almacenar los registros, por lo general utilizados por empresas con un tráfico de datos no muy grande. </a:t>
            </a:r>
            <a:r>
              <a:rPr lang="es" sz="2000"/>
              <a:t>Además</a:t>
            </a:r>
            <a:r>
              <a:rPr lang="es" sz="2000"/>
              <a:t>, este tipo de bases de datos utilizan un lenguaje SQL.</a:t>
            </a:r>
            <a:endParaRPr sz="20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350" y="2713725"/>
            <a:ext cx="3133200" cy="20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0400" y="261200"/>
            <a:ext cx="8991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20"/>
              <a:t>2. </a:t>
            </a:r>
            <a:r>
              <a:rPr lang="es" sz="2420"/>
              <a:t>¿A que se refiere cuando se habla de bases de datos no relacionales?</a:t>
            </a:r>
            <a:endParaRPr sz="242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Las bases de datos no relacionales son las que no utilizan tablas, ya que suelen manejar un </a:t>
            </a:r>
            <a:r>
              <a:rPr lang="es" sz="2000"/>
              <a:t>tráfico</a:t>
            </a:r>
            <a:r>
              <a:rPr lang="es" sz="2000"/>
              <a:t> masivo de datos. No utilizan un lenguaje SQL a diferencia de las bases de datos relacionales.</a:t>
            </a:r>
            <a:endParaRPr sz="20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62" y="2749852"/>
            <a:ext cx="3371871" cy="18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50400" y="261200"/>
            <a:ext cx="8991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20"/>
              <a:t>3. </a:t>
            </a:r>
            <a:r>
              <a:rPr lang="es" sz="2420"/>
              <a:t>¿</a:t>
            </a:r>
            <a:r>
              <a:rPr lang="es" sz="2420"/>
              <a:t>Qué</a:t>
            </a:r>
            <a:r>
              <a:rPr lang="es" sz="2420"/>
              <a:t> es MySQL y MariaDB? Explique si existen diferencias o son iguales.</a:t>
            </a:r>
            <a:endParaRPr sz="242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Los lenguajes MySQL y MariaDB tienen la misma base, puesto que MariaDB es una copia de MySQL que puede ser utilizado de manera gratuita, ya que para utilizar MySQL se debe pagar una licencia. </a:t>
            </a:r>
            <a:endParaRPr sz="20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13" y="2755800"/>
            <a:ext cx="5100374" cy="1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0400" y="261200"/>
            <a:ext cx="8991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20"/>
              <a:t>4. </a:t>
            </a:r>
            <a:r>
              <a:rPr lang="es" sz="2420"/>
              <a:t>¿</a:t>
            </a:r>
            <a:r>
              <a:rPr lang="es" sz="2420"/>
              <a:t>Qué</a:t>
            </a:r>
            <a:r>
              <a:rPr lang="es" sz="2420"/>
              <a:t> son las funciones de </a:t>
            </a:r>
            <a:r>
              <a:rPr lang="es" sz="2420"/>
              <a:t>agregación</a:t>
            </a:r>
            <a:r>
              <a:rPr lang="es" sz="2420"/>
              <a:t>? </a:t>
            </a:r>
            <a:endParaRPr sz="242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505700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Las funciones de </a:t>
            </a:r>
            <a:r>
              <a:rPr lang="es" sz="2000"/>
              <a:t>agregación</a:t>
            </a:r>
            <a:r>
              <a:rPr lang="es" sz="2000"/>
              <a:t> son las que vienen predeterminadas en un lenguaje como AVG, SUM, MAX, entre otros.</a:t>
            </a:r>
            <a:endParaRPr sz="20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263" y="2652575"/>
            <a:ext cx="4823274" cy="19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0400" y="261200"/>
            <a:ext cx="8991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20"/>
              <a:t>5</a:t>
            </a:r>
            <a:r>
              <a:rPr lang="es" sz="2420"/>
              <a:t>. ¿Qué </a:t>
            </a:r>
            <a:r>
              <a:rPr lang="es" sz="2420"/>
              <a:t>llegaría</a:t>
            </a:r>
            <a:r>
              <a:rPr lang="es" sz="2420"/>
              <a:t> a ser XAMPP? </a:t>
            </a:r>
            <a:endParaRPr sz="242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505700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Es una herramienta que contiene un paquete de software libre, que funciona como un servidor local de varios lenguajes. La palabra es un abreviatura donde X es multiplataforma, A es Apache, M es MySQL y las dos p son PHP y Perl.</a:t>
            </a:r>
            <a:endParaRPr sz="20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25" y="2748350"/>
            <a:ext cx="33337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50400" y="140650"/>
            <a:ext cx="8991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20"/>
              <a:t>6</a:t>
            </a:r>
            <a:r>
              <a:rPr lang="es" sz="2420"/>
              <a:t>. ¿Cual es la diferencia entre las funciones de </a:t>
            </a:r>
            <a:r>
              <a:rPr lang="es" sz="2420"/>
              <a:t>agregación</a:t>
            </a:r>
            <a:r>
              <a:rPr lang="es" sz="2420"/>
              <a:t> y funciones creadas por el DBA? Es decir funciones creadas por el usuario</a:t>
            </a:r>
            <a:endParaRPr sz="242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405225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Las funciones tienen funciones predeterminadas y solo realizan una </a:t>
            </a:r>
            <a:r>
              <a:rPr lang="es" sz="2000"/>
              <a:t>acción</a:t>
            </a:r>
            <a:r>
              <a:rPr lang="es" sz="2000"/>
              <a:t> ya establecida, en cambio las funciones creadas por el DBA pueden tener </a:t>
            </a:r>
            <a:r>
              <a:rPr lang="es" sz="2000"/>
              <a:t>diferentes</a:t>
            </a:r>
            <a:r>
              <a:rPr lang="es" sz="2000"/>
              <a:t> </a:t>
            </a:r>
            <a:r>
              <a:rPr lang="es" sz="2000"/>
              <a:t>parámetros y realizar las acciones que el usuario programe. Ademas de que las funciones creadas por el DBA pueden utilizarse en la clausula Where, a diferencia de las funciones de agregación que solo pueden ser utilizadas en la cláusula Select.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50400" y="140650"/>
            <a:ext cx="8991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20"/>
              <a:t>7</a:t>
            </a:r>
            <a:r>
              <a:rPr lang="es" sz="2420"/>
              <a:t>. ¿Para </a:t>
            </a:r>
            <a:r>
              <a:rPr lang="es" sz="2420"/>
              <a:t>qué</a:t>
            </a:r>
            <a:r>
              <a:rPr lang="es" sz="2420"/>
              <a:t> sirve el comando USE?</a:t>
            </a:r>
            <a:endParaRPr sz="242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405225"/>
            <a:ext cx="8468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El comando USE sirve para posicionarse en una base de datos existente</a:t>
            </a:r>
            <a:endParaRPr sz="20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900" y="2195425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