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4"/>
    <a:srgbClr val="FFFFC7"/>
    <a:srgbClr val="9556C4"/>
    <a:srgbClr val="8967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4C1B6-7036-472D-A7C6-E8483C5CA567}" v="329" dt="2023-11-07T14:57:44.111"/>
    <p1510:client id="{3E4986FC-F97D-4C42-8A38-B078E84961A5}" v="204" dt="2023-10-19T08:07:54.205"/>
    <p1510:client id="{45538888-3110-42B4-9E19-E31906489487}" v="6" dt="2023-10-19T07:40:01.918"/>
    <p1510:client id="{61EAEABB-BE9F-4C3F-B817-23654E42B5BD}" v="83" dt="2023-10-19T07:20:20.761"/>
    <p1510:client id="{890DFCC8-5695-4D96-ACA7-694D2318B0A1}" v="65" dt="2023-11-07T14:17:12.363"/>
    <p1510:client id="{A70A0585-7DFE-43AC-9946-43B8D907B817}" v="71" dt="2023-11-08T16:00:05.252"/>
    <p1510:client id="{C43506BB-7525-48C5-807E-D5D8F14A555C}" v="60" dt="2023-11-08T14:56:02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E1A8C3C-F86D-A813-56D4-EAE8985D9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cs-CZ" sz="8000" b="1" dirty="0">
                <a:cs typeface="Calibri Light"/>
              </a:rPr>
              <a:t>Textová-</a:t>
            </a:r>
            <a:r>
              <a:rPr lang="cs-CZ" sz="8000" b="1" err="1">
                <a:cs typeface="Calibri Light"/>
              </a:rPr>
              <a:t>Adventura</a:t>
            </a:r>
            <a:r>
              <a:rPr lang="cs-CZ" sz="8000" b="1" dirty="0">
                <a:cs typeface="Calibri Light"/>
              </a:rPr>
              <a:t> </a:t>
            </a:r>
            <a:br>
              <a:rPr lang="en-US" b="1" dirty="0"/>
            </a:br>
            <a:r>
              <a:rPr lang="cs-CZ" sz="8000" b="1" dirty="0">
                <a:cs typeface="Calibri Light"/>
              </a:rPr>
              <a:t>v Pythonu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E019931-7033-6F1D-A07D-46C3332B1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cs-CZ" dirty="0">
                <a:cs typeface="Calibri"/>
              </a:rPr>
              <a:t>Martin Brož 2.ITB</a:t>
            </a:r>
            <a:endParaRPr lang="cs-C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85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1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2286D7F-9476-207B-1D36-D5B826DA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 err="1">
                <a:latin typeface="+mj-lt"/>
                <a:ea typeface="+mj-ea"/>
                <a:cs typeface="+mj-cs"/>
              </a:rPr>
              <a:t>Charakteristika</a:t>
            </a:r>
            <a:r>
              <a:rPr lang="en-US" sz="4000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latin typeface="+mj-lt"/>
                <a:ea typeface="+mj-ea"/>
                <a:cs typeface="+mj-cs"/>
              </a:rPr>
              <a:t>hry</a:t>
            </a:r>
            <a:endParaRPr lang="en-US" sz="4000" kern="1200" dirty="0">
              <a:latin typeface="+mj-lt"/>
              <a:ea typeface="Calibri Light"/>
              <a:cs typeface="Calibri Light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4A6838A-5338-C0D3-A7D3-52D8A091E9D1}"/>
              </a:ext>
            </a:extLst>
          </p:cNvPr>
          <p:cNvSpPr txBox="1"/>
          <p:nvPr/>
        </p:nvSpPr>
        <p:spPr>
          <a:xfrm>
            <a:off x="838200" y="2478024"/>
            <a:ext cx="10515600" cy="36941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14541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/>
              <a:t>Hlavní </a:t>
            </a:r>
            <a:r>
              <a:rPr lang="en-US" sz="5400" err="1"/>
              <a:t>cíl</a:t>
            </a:r>
            <a:r>
              <a:rPr lang="en-US" sz="5400" dirty="0"/>
              <a:t>: </a:t>
            </a:r>
            <a:r>
              <a:rPr lang="en-US" sz="5400" err="1"/>
              <a:t>Získat</a:t>
            </a:r>
            <a:r>
              <a:rPr lang="en-US" sz="5400" dirty="0"/>
              <a:t> </a:t>
            </a:r>
            <a:r>
              <a:rPr lang="en-US" sz="5400" err="1"/>
              <a:t>poklad</a:t>
            </a:r>
            <a:endParaRPr lang="en-US" sz="5400">
              <a:cs typeface="Calibri"/>
            </a:endParaRPr>
          </a:p>
          <a:p>
            <a:pPr marL="14541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cs typeface="Calibri"/>
              </a:rPr>
              <a:t>Hlavní </a:t>
            </a:r>
            <a:r>
              <a:rPr lang="en-US" sz="5400" err="1">
                <a:cs typeface="Calibri"/>
              </a:rPr>
              <a:t>postava</a:t>
            </a:r>
            <a:r>
              <a:rPr lang="en-US" sz="5400" dirty="0">
                <a:cs typeface="Calibri"/>
              </a:rPr>
              <a:t>: </a:t>
            </a:r>
            <a:r>
              <a:rPr lang="en-US" sz="5400" err="1">
                <a:cs typeface="Calibri"/>
              </a:rPr>
              <a:t>hráč</a:t>
            </a:r>
            <a:endParaRPr lang="en-US" sz="5400">
              <a:cs typeface="Calibri"/>
            </a:endParaRPr>
          </a:p>
          <a:p>
            <a:pPr marL="14541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err="1"/>
              <a:t>Výběr</a:t>
            </a:r>
            <a:r>
              <a:rPr lang="en-US" sz="5400" dirty="0"/>
              <a:t> z </a:t>
            </a:r>
            <a:r>
              <a:rPr lang="en-US" sz="5400" err="1"/>
              <a:t>možností</a:t>
            </a:r>
            <a:endParaRPr lang="en-US" sz="5400">
              <a:cs typeface="Calibri"/>
            </a:endParaRPr>
          </a:p>
          <a:p>
            <a:pPr marL="14541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4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  <a:p>
            <a:pPr marL="23304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CA0F06-FA4F-1709-A100-D6E53DDBEBC4}"/>
              </a:ext>
            </a:extLst>
          </p:cNvPr>
          <p:cNvSpPr>
            <a:spLocks/>
          </p:cNvSpPr>
          <p:nvPr/>
        </p:nvSpPr>
        <p:spPr>
          <a:xfrm>
            <a:off x="6138321" y="2352245"/>
            <a:ext cx="5419695" cy="22426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66344">
              <a:spcAft>
                <a:spcPts val="600"/>
              </a:spcAft>
            </a:pPr>
            <a:endParaRPr lang="cs-CZ" sz="918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>
              <a:spcAft>
                <a:spcPts val="600"/>
              </a:spcAft>
            </a:pPr>
            <a:endParaRPr lang="cs-CZ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101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1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2286D7F-9476-207B-1D36-D5B826DA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 err="1">
                <a:latin typeface="+mj-lt"/>
                <a:ea typeface="+mj-ea"/>
                <a:cs typeface="+mj-cs"/>
              </a:rPr>
              <a:t>Charakteristika</a:t>
            </a:r>
            <a:r>
              <a:rPr lang="en-US" sz="4000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latin typeface="+mj-lt"/>
                <a:ea typeface="+mj-ea"/>
                <a:cs typeface="+mj-cs"/>
              </a:rPr>
              <a:t>hry</a:t>
            </a:r>
            <a:endParaRPr lang="en-US" sz="4000" kern="1200" dirty="0">
              <a:latin typeface="+mj-lt"/>
              <a:ea typeface="Calibri Light"/>
              <a:cs typeface="Calibri Light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4A6838A-5338-C0D3-A7D3-52D8A091E9D1}"/>
              </a:ext>
            </a:extLst>
          </p:cNvPr>
          <p:cNvSpPr txBox="1"/>
          <p:nvPr/>
        </p:nvSpPr>
        <p:spPr>
          <a:xfrm>
            <a:off x="838200" y="2478024"/>
            <a:ext cx="10515600" cy="36941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5400" dirty="0" err="1">
                <a:cs typeface="Calibri"/>
              </a:rPr>
              <a:t>Rozhodní</a:t>
            </a:r>
            <a:r>
              <a:rPr lang="en-US" sz="5400" dirty="0">
                <a:cs typeface="Calibri"/>
              </a:rPr>
              <a:t> </a:t>
            </a:r>
            <a:r>
              <a:rPr lang="en-US" sz="5400" dirty="0" err="1">
                <a:cs typeface="Calibri"/>
              </a:rPr>
              <a:t>ovlivňuje</a:t>
            </a:r>
            <a:r>
              <a:rPr lang="en-US" sz="5400" dirty="0">
                <a:cs typeface="Calibri"/>
              </a:rPr>
              <a:t> </a:t>
            </a:r>
            <a:r>
              <a:rPr lang="en-US" sz="5400" dirty="0" err="1">
                <a:cs typeface="Calibri"/>
              </a:rPr>
              <a:t>počet</a:t>
            </a:r>
            <a:r>
              <a:rPr lang="en-US" sz="5400" dirty="0">
                <a:cs typeface="Calibri"/>
              </a:rPr>
              <a:t> </a:t>
            </a:r>
            <a:r>
              <a:rPr lang="en-US" sz="5400" dirty="0" err="1">
                <a:cs typeface="Calibri"/>
              </a:rPr>
              <a:t>životů</a:t>
            </a:r>
            <a:endParaRPr lang="en-US" sz="5400" dirty="0">
              <a:cs typeface="Calibri"/>
            </a:endParaRPr>
          </a:p>
          <a:p>
            <a:pPr marL="488315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err="1">
                <a:cs typeface="Calibri"/>
              </a:rPr>
              <a:t>Závěrečný</a:t>
            </a:r>
            <a:r>
              <a:rPr lang="en-US" sz="5400" dirty="0">
                <a:cs typeface="Calibri"/>
              </a:rPr>
              <a:t> boss</a:t>
            </a:r>
          </a:p>
          <a:p>
            <a:pPr marL="488315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err="1">
                <a:cs typeface="Calibri"/>
              </a:rPr>
              <a:t>Rozdělena</a:t>
            </a:r>
            <a:r>
              <a:rPr lang="en-US" sz="5400" dirty="0">
                <a:cs typeface="Calibri"/>
              </a:rPr>
              <a:t> do </a:t>
            </a:r>
            <a:r>
              <a:rPr lang="en-US" sz="5400" err="1">
                <a:cs typeface="Calibri"/>
              </a:rPr>
              <a:t>několika</a:t>
            </a:r>
            <a:r>
              <a:rPr lang="en-US" sz="5400" dirty="0">
                <a:cs typeface="Calibri"/>
              </a:rPr>
              <a:t> </a:t>
            </a:r>
            <a:r>
              <a:rPr lang="en-US" sz="5400" err="1">
                <a:cs typeface="Calibri"/>
              </a:rPr>
              <a:t>situací</a:t>
            </a:r>
            <a:endParaRPr lang="en-US" sz="54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  <a:p>
            <a:pPr marL="23304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CA0F06-FA4F-1709-A100-D6E53DDBEBC4}"/>
              </a:ext>
            </a:extLst>
          </p:cNvPr>
          <p:cNvSpPr>
            <a:spLocks/>
          </p:cNvSpPr>
          <p:nvPr/>
        </p:nvSpPr>
        <p:spPr>
          <a:xfrm>
            <a:off x="6138321" y="2352245"/>
            <a:ext cx="5419695" cy="22426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66344">
              <a:spcAft>
                <a:spcPts val="600"/>
              </a:spcAft>
            </a:pPr>
            <a:endParaRPr lang="cs-CZ" sz="918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>
              <a:spcAft>
                <a:spcPts val="600"/>
              </a:spcAft>
            </a:pPr>
            <a:endParaRPr lang="cs-CZ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787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1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2286D7F-9476-207B-1D36-D5B826DA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cs typeface="Calibri Light"/>
              </a:rPr>
              <a:t>BOSS</a:t>
            </a:r>
            <a:endParaRPr lang="en-US" sz="4000" dirty="0">
              <a:cs typeface="Calibri Light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4A6838A-5338-C0D3-A7D3-52D8A091E9D1}"/>
              </a:ext>
            </a:extLst>
          </p:cNvPr>
          <p:cNvSpPr txBox="1"/>
          <p:nvPr/>
        </p:nvSpPr>
        <p:spPr>
          <a:xfrm>
            <a:off x="838200" y="2478024"/>
            <a:ext cx="10515600" cy="36941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4400" dirty="0">
                <a:cs typeface="Calibri"/>
              </a:rPr>
              <a:t>= </a:t>
            </a:r>
            <a:r>
              <a:rPr lang="en-US" sz="4400" dirty="0" err="1">
                <a:cs typeface="Calibri"/>
              </a:rPr>
              <a:t>Drak</a:t>
            </a:r>
          </a:p>
          <a:p>
            <a:pPr>
              <a:buFont typeface="Arial"/>
              <a:buChar char="•"/>
            </a:pPr>
            <a:r>
              <a:rPr lang="en-US" sz="4400" b="1" dirty="0" err="1">
                <a:ea typeface="+mn-lt"/>
                <a:cs typeface="+mn-lt"/>
              </a:rPr>
              <a:t>Vlastnosti</a:t>
            </a:r>
            <a:r>
              <a:rPr lang="en-US" sz="4400" b="1" dirty="0">
                <a:ea typeface="+mn-lt"/>
                <a:cs typeface="+mn-lt"/>
              </a:rPr>
              <a:t> </a:t>
            </a:r>
            <a:r>
              <a:rPr lang="en-US" sz="4400" b="1" dirty="0" err="1">
                <a:ea typeface="+mn-lt"/>
                <a:cs typeface="+mn-lt"/>
              </a:rPr>
              <a:t>bosse</a:t>
            </a:r>
            <a:r>
              <a:rPr lang="en-US" sz="4400" dirty="0">
                <a:ea typeface="+mn-lt"/>
                <a:cs typeface="+mn-lt"/>
              </a:rPr>
              <a:t>:</a:t>
            </a:r>
          </a:p>
          <a:p>
            <a:r>
              <a:rPr lang="en-US" sz="4000" dirty="0">
                <a:ea typeface="+mn-lt"/>
                <a:cs typeface="+mn-lt"/>
              </a:rPr>
              <a:t>-</a:t>
            </a:r>
            <a:r>
              <a:rPr lang="en-US" sz="4000" dirty="0" err="1">
                <a:ea typeface="+mn-lt"/>
                <a:cs typeface="+mn-lt"/>
              </a:rPr>
              <a:t>Životy</a:t>
            </a:r>
            <a:r>
              <a:rPr lang="en-US" sz="4000" dirty="0">
                <a:ea typeface="+mn-lt"/>
                <a:cs typeface="+mn-lt"/>
              </a:rPr>
              <a:t>: </a:t>
            </a:r>
            <a:r>
              <a:rPr lang="en-US" sz="4000" dirty="0" err="1">
                <a:ea typeface="+mn-lt"/>
                <a:cs typeface="+mn-lt"/>
              </a:rPr>
              <a:t>Generování</a:t>
            </a:r>
            <a:r>
              <a:rPr lang="en-US" sz="4000" dirty="0">
                <a:ea typeface="+mn-lt"/>
                <a:cs typeface="+mn-lt"/>
              </a:rPr>
              <a:t> od 50 do 100</a:t>
            </a:r>
          </a:p>
          <a:p>
            <a:r>
              <a:rPr lang="en-US" sz="4000" dirty="0">
                <a:ea typeface="+mn-lt"/>
                <a:cs typeface="+mn-lt"/>
              </a:rPr>
              <a:t>-</a:t>
            </a:r>
            <a:r>
              <a:rPr lang="en-US" sz="4000" err="1">
                <a:ea typeface="+mn-lt"/>
                <a:cs typeface="+mn-lt"/>
              </a:rPr>
              <a:t>Útok</a:t>
            </a:r>
            <a:r>
              <a:rPr lang="en-US" sz="4000" dirty="0">
                <a:ea typeface="+mn-lt"/>
                <a:cs typeface="+mn-lt"/>
              </a:rPr>
              <a:t>: </a:t>
            </a:r>
            <a:r>
              <a:rPr lang="en-US" sz="4000" err="1">
                <a:ea typeface="+mn-lt"/>
                <a:cs typeface="+mn-lt"/>
              </a:rPr>
              <a:t>Generování</a:t>
            </a:r>
            <a:r>
              <a:rPr lang="en-US" sz="4000" dirty="0">
                <a:ea typeface="+mn-lt"/>
                <a:cs typeface="+mn-lt"/>
              </a:rPr>
              <a:t> od 1 do 10</a:t>
            </a:r>
          </a:p>
          <a:p>
            <a:endParaRPr lang="en-US" sz="2400" dirty="0"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en-US" sz="3600" dirty="0" err="1">
                <a:cs typeface="Calibri" panose="020F0502020204030204"/>
              </a:rPr>
              <a:t>Konec</a:t>
            </a:r>
            <a:r>
              <a:rPr lang="en-US" sz="3600" dirty="0">
                <a:cs typeface="Calibri" panose="020F0502020204030204"/>
              </a:rPr>
              <a:t> </a:t>
            </a:r>
            <a:r>
              <a:rPr lang="en-US" sz="3600" dirty="0" err="1">
                <a:cs typeface="Calibri" panose="020F0502020204030204"/>
              </a:rPr>
              <a:t>pokud</a:t>
            </a:r>
            <a:r>
              <a:rPr lang="en-US" sz="3600" dirty="0">
                <a:cs typeface="Calibri" panose="020F0502020204030204"/>
              </a:rPr>
              <a:t> </a:t>
            </a:r>
            <a:r>
              <a:rPr lang="en-US" sz="3600" dirty="0" err="1">
                <a:cs typeface="Calibri" panose="020F0502020204030204"/>
              </a:rPr>
              <a:t>hráč</a:t>
            </a:r>
            <a:r>
              <a:rPr lang="en-US" sz="3600" dirty="0">
                <a:cs typeface="Calibri" panose="020F0502020204030204"/>
              </a:rPr>
              <a:t> </a:t>
            </a:r>
            <a:r>
              <a:rPr lang="en-US" sz="3600" dirty="0" err="1">
                <a:cs typeface="Calibri" panose="020F0502020204030204"/>
              </a:rPr>
              <a:t>nebo</a:t>
            </a:r>
            <a:r>
              <a:rPr lang="en-US" sz="3600" dirty="0">
                <a:cs typeface="Calibri" panose="020F0502020204030204"/>
              </a:rPr>
              <a:t> boss </a:t>
            </a:r>
            <a:r>
              <a:rPr lang="en-US" sz="3600" dirty="0" err="1">
                <a:cs typeface="Calibri" panose="020F0502020204030204"/>
              </a:rPr>
              <a:t>přijdou</a:t>
            </a:r>
            <a:r>
              <a:rPr lang="en-US" sz="3600" dirty="0">
                <a:cs typeface="Calibri" panose="020F0502020204030204"/>
              </a:rPr>
              <a:t> o </a:t>
            </a:r>
            <a:r>
              <a:rPr lang="en-US" sz="3600" dirty="0" err="1">
                <a:cs typeface="Calibri" panose="020F0502020204030204"/>
              </a:rPr>
              <a:t>životy</a:t>
            </a:r>
            <a:endParaRPr lang="en-US" sz="4400" dirty="0" err="1">
              <a:cs typeface="Calibri" panose="020F0502020204030204"/>
            </a:endParaRPr>
          </a:p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4400" dirty="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  <a:p>
            <a:pPr marL="23304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CA0F06-FA4F-1709-A100-D6E53DDBEBC4}"/>
              </a:ext>
            </a:extLst>
          </p:cNvPr>
          <p:cNvSpPr>
            <a:spLocks/>
          </p:cNvSpPr>
          <p:nvPr/>
        </p:nvSpPr>
        <p:spPr>
          <a:xfrm>
            <a:off x="6138321" y="2352245"/>
            <a:ext cx="5419695" cy="22426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66344">
              <a:spcAft>
                <a:spcPts val="600"/>
              </a:spcAft>
            </a:pPr>
            <a:endParaRPr lang="cs-CZ" sz="918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>
              <a:spcAft>
                <a:spcPts val="600"/>
              </a:spcAft>
            </a:pPr>
            <a:endParaRPr lang="cs-CZ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050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1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2286D7F-9476-207B-1D36-D5B826DA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cs typeface="Calibri Light"/>
              </a:rPr>
              <a:t>Python</a:t>
            </a:r>
            <a:endParaRPr lang="en-US" sz="4000" b="1" kern="1200" dirty="0">
              <a:latin typeface="+mj-lt"/>
              <a:cs typeface="Calibri Light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4A6838A-5338-C0D3-A7D3-52D8A091E9D1}"/>
              </a:ext>
            </a:extLst>
          </p:cNvPr>
          <p:cNvSpPr txBox="1"/>
          <p:nvPr/>
        </p:nvSpPr>
        <p:spPr>
          <a:xfrm>
            <a:off x="838200" y="2478024"/>
            <a:ext cx="10515600" cy="36941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14541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 err="1">
                <a:cs typeface="Calibri"/>
              </a:rPr>
              <a:t>Importy</a:t>
            </a:r>
            <a:r>
              <a:rPr lang="en-US" sz="4400" dirty="0">
                <a:cs typeface="Calibri"/>
              </a:rPr>
              <a:t>: </a:t>
            </a:r>
          </a:p>
          <a:p>
            <a:pPr marL="14541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400" dirty="0">
              <a:cs typeface="Calibri"/>
            </a:endParaRPr>
          </a:p>
          <a:p>
            <a:pPr marL="14541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err="1">
                <a:cs typeface="Calibri"/>
              </a:rPr>
              <a:t>Základní</a:t>
            </a:r>
            <a:r>
              <a:rPr lang="en-US" sz="4400" dirty="0">
                <a:cs typeface="Calibri"/>
              </a:rPr>
              <a:t> </a:t>
            </a:r>
            <a:r>
              <a:rPr lang="en-US" sz="4400" err="1">
                <a:cs typeface="Calibri"/>
              </a:rPr>
              <a:t>funkce</a:t>
            </a:r>
            <a:r>
              <a:rPr lang="en-US" sz="4400" dirty="0">
                <a:cs typeface="Calibri"/>
              </a:rPr>
              <a:t>: </a:t>
            </a:r>
            <a:r>
              <a:rPr lang="en-US" sz="4400" b="1" dirty="0">
                <a:solidFill>
                  <a:srgbClr val="FFFF00"/>
                </a:solidFill>
                <a:highlight>
                  <a:srgbClr val="C0C0C0"/>
                </a:highlight>
                <a:cs typeface="Calibri"/>
              </a:rPr>
              <a:t>print</a:t>
            </a:r>
            <a:r>
              <a:rPr lang="en-US" sz="4400" dirty="0">
                <a:cs typeface="Calibri"/>
              </a:rPr>
              <a:t>(), </a:t>
            </a:r>
            <a:r>
              <a:rPr lang="en-US" sz="4400" b="1" dirty="0">
                <a:solidFill>
                  <a:srgbClr val="9556C4"/>
                </a:solidFill>
                <a:cs typeface="Calibri"/>
              </a:rPr>
              <a:t>while</a:t>
            </a:r>
            <a:r>
              <a:rPr lang="en-US" sz="4400" dirty="0">
                <a:cs typeface="Calibri"/>
              </a:rPr>
              <a:t> </a:t>
            </a:r>
            <a:r>
              <a:rPr lang="en-US" sz="4400" err="1">
                <a:cs typeface="Calibri"/>
              </a:rPr>
              <a:t>cyklus</a:t>
            </a:r>
            <a:r>
              <a:rPr lang="en-US" sz="4400" dirty="0">
                <a:cs typeface="Calibri"/>
              </a:rPr>
              <a:t>, </a:t>
            </a:r>
            <a:endParaRPr lang="en-US" sz="4400">
              <a:solidFill>
                <a:srgbClr val="000000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>
                <a:solidFill>
                  <a:srgbClr val="9556C4"/>
                </a:solidFill>
                <a:cs typeface="Calibri"/>
              </a:rPr>
              <a:t>if</a:t>
            </a:r>
            <a:r>
              <a:rPr lang="en-US" sz="4400" dirty="0">
                <a:cs typeface="Calibri"/>
              </a:rPr>
              <a:t> </a:t>
            </a:r>
            <a:r>
              <a:rPr lang="en-US" sz="4400" dirty="0" err="1">
                <a:cs typeface="Calibri"/>
              </a:rPr>
              <a:t>podmínky</a:t>
            </a:r>
            <a:r>
              <a:rPr lang="en-US" sz="4400" dirty="0">
                <a:cs typeface="Calibri"/>
              </a:rPr>
              <a:t>, </a:t>
            </a:r>
            <a:r>
              <a:rPr lang="en-US" sz="4400" dirty="0">
                <a:solidFill>
                  <a:srgbClr val="FFFF00"/>
                </a:solidFill>
                <a:highlight>
                  <a:srgbClr val="C0C0C0"/>
                </a:highlight>
                <a:cs typeface="Calibri"/>
              </a:rPr>
              <a:t>input</a:t>
            </a:r>
            <a:r>
              <a:rPr lang="en-US" sz="4400" dirty="0">
                <a:cs typeface="Calibri"/>
              </a:rPr>
              <a:t>()</a:t>
            </a:r>
            <a:endParaRPr lang="en-US" sz="4400" dirty="0">
              <a:solidFill>
                <a:srgbClr val="FFFF00"/>
              </a:solidFill>
              <a:highlight>
                <a:srgbClr val="C0C0C0"/>
              </a:highlight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  <a:p>
            <a:pPr marL="23304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CA0F06-FA4F-1709-A100-D6E53DDBEBC4}"/>
              </a:ext>
            </a:extLst>
          </p:cNvPr>
          <p:cNvSpPr>
            <a:spLocks/>
          </p:cNvSpPr>
          <p:nvPr/>
        </p:nvSpPr>
        <p:spPr>
          <a:xfrm>
            <a:off x="6138321" y="2352245"/>
            <a:ext cx="5419695" cy="22426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66344">
              <a:spcAft>
                <a:spcPts val="600"/>
              </a:spcAft>
            </a:pPr>
            <a:endParaRPr lang="cs-CZ" sz="918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>
              <a:spcAft>
                <a:spcPts val="600"/>
              </a:spcAft>
            </a:pPr>
            <a:endParaRPr lang="cs-CZ">
              <a:cs typeface="Calibri"/>
            </a:endParaRPr>
          </a:p>
        </p:txBody>
      </p:sp>
      <p:pic>
        <p:nvPicPr>
          <p:cNvPr id="6" name="Obrázek 5" descr="Obsah obrázku text, Písmo, snímek obrazovky, Grafika&#10;&#10;Popis se vygeneroval automaticky.">
            <a:extLst>
              <a:ext uri="{FF2B5EF4-FFF2-40B4-BE49-F238E27FC236}">
                <a16:creationId xmlns:a16="http://schemas.microsoft.com/office/drawing/2014/main" id="{C7AB93B3-20AB-1520-D813-3402EB508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5" y="2352675"/>
            <a:ext cx="4476750" cy="9334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6426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1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2286D7F-9476-207B-1D36-D5B826DA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 err="1">
                <a:ea typeface="Calibri Light"/>
                <a:cs typeface="Calibri Light"/>
              </a:rPr>
              <a:t>Ukázka</a:t>
            </a:r>
            <a:r>
              <a:rPr lang="en-US" sz="4000" b="1" dirty="0">
                <a:ea typeface="Calibri Light"/>
                <a:cs typeface="Calibri Light"/>
              </a:rPr>
              <a:t> </a:t>
            </a:r>
            <a:r>
              <a:rPr lang="en-US" sz="4000" b="1" dirty="0" err="1">
                <a:ea typeface="Calibri Light"/>
                <a:cs typeface="Calibri Light"/>
              </a:rPr>
              <a:t>situace</a:t>
            </a:r>
            <a:endParaRPr lang="en-US" sz="4000" b="1" kern="1200" dirty="0" err="1">
              <a:latin typeface="+mj-lt"/>
              <a:ea typeface="Calibri Light"/>
              <a:cs typeface="Calibri Light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4A6838A-5338-C0D3-A7D3-52D8A091E9D1}"/>
              </a:ext>
            </a:extLst>
          </p:cNvPr>
          <p:cNvSpPr txBox="1"/>
          <p:nvPr/>
        </p:nvSpPr>
        <p:spPr>
          <a:xfrm>
            <a:off x="838200" y="2478024"/>
            <a:ext cx="10515600" cy="36941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14541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400" dirty="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  <a:p>
            <a:pPr marL="23304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CA0F06-FA4F-1709-A100-D6E53DDBEBC4}"/>
              </a:ext>
            </a:extLst>
          </p:cNvPr>
          <p:cNvSpPr>
            <a:spLocks/>
          </p:cNvSpPr>
          <p:nvPr/>
        </p:nvSpPr>
        <p:spPr>
          <a:xfrm>
            <a:off x="6138321" y="2352245"/>
            <a:ext cx="5419695" cy="22426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66344">
              <a:spcAft>
                <a:spcPts val="600"/>
              </a:spcAft>
            </a:pPr>
            <a:endParaRPr lang="cs-CZ" sz="918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>
              <a:spcAft>
                <a:spcPts val="600"/>
              </a:spcAft>
            </a:pPr>
            <a:endParaRPr lang="cs-CZ">
              <a:cs typeface="Calibri"/>
            </a:endParaRPr>
          </a:p>
        </p:txBody>
      </p:sp>
      <p:pic>
        <p:nvPicPr>
          <p:cNvPr id="4" name="Obrázek 3" descr="Obsah obrázku text, snímek obrazovky, Písmo&#10;&#10;Popis se vygeneroval automaticky.">
            <a:extLst>
              <a:ext uri="{FF2B5EF4-FFF2-40B4-BE49-F238E27FC236}">
                <a16:creationId xmlns:a16="http://schemas.microsoft.com/office/drawing/2014/main" id="{F8DB1DA2-9666-3D89-77D1-D7708E007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067" y="1416136"/>
            <a:ext cx="7117857" cy="517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3645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6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7" baseType="lpstr">
      <vt:lpstr>Motiv systému Office</vt:lpstr>
      <vt:lpstr>Textová-Adventura  v Pythonu</vt:lpstr>
      <vt:lpstr>Charakteristika hry</vt:lpstr>
      <vt:lpstr>Charakteristika hry</vt:lpstr>
      <vt:lpstr>BOSS</vt:lpstr>
      <vt:lpstr>Python</vt:lpstr>
      <vt:lpstr>Ukázka situace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234</cp:revision>
  <dcterms:created xsi:type="dcterms:W3CDTF">2012-08-16T00:56:33Z</dcterms:created>
  <dcterms:modified xsi:type="dcterms:W3CDTF">2023-11-08T16:39:57Z</dcterms:modified>
</cp:coreProperties>
</file>