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79" r:id="rId5"/>
    <p:sldId id="278" r:id="rId6"/>
    <p:sldId id="281" r:id="rId7"/>
    <p:sldId id="280" r:id="rId8"/>
    <p:sldId id="282" r:id="rId9"/>
    <p:sldId id="276" r:id="rId10"/>
    <p:sldId id="275" r:id="rId11"/>
    <p:sldId id="284" r:id="rId12"/>
    <p:sldId id="283" r:id="rId13"/>
    <p:sldId id="268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D33AC-C2A6-4FBF-BD38-1CAF2E58F84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278DC4B-E176-4F6E-8140-96CFF19C57D5}">
      <dgm:prSet phldrT="[Texto]"/>
      <dgm:spPr/>
      <dgm:t>
        <a:bodyPr/>
        <a:lstStyle/>
        <a:p>
          <a:pPr algn="just"/>
          <a:r>
            <a:rPr lang="es-ES" b="1" i="0" dirty="0" smtClean="0"/>
            <a:t>Plano tecnológico</a:t>
          </a:r>
          <a:endParaRPr lang="es-ES" b="1" i="0" dirty="0"/>
        </a:p>
      </dgm:t>
    </dgm:pt>
    <dgm:pt modelId="{12FC300C-2977-440F-A54E-79B224B13882}" type="parTrans" cxnId="{7F6CD56D-3DA2-4345-A2AA-4A9A80E2BA8A}">
      <dgm:prSet/>
      <dgm:spPr/>
      <dgm:t>
        <a:bodyPr/>
        <a:lstStyle/>
        <a:p>
          <a:pPr algn="just"/>
          <a:endParaRPr lang="es-ES"/>
        </a:p>
      </dgm:t>
    </dgm:pt>
    <dgm:pt modelId="{495D7AA0-EA76-4AD4-B703-A6828B2BCC67}" type="sibTrans" cxnId="{7F6CD56D-3DA2-4345-A2AA-4A9A80E2BA8A}">
      <dgm:prSet/>
      <dgm:spPr/>
      <dgm:t>
        <a:bodyPr/>
        <a:lstStyle/>
        <a:p>
          <a:pPr algn="just"/>
          <a:endParaRPr lang="es-ES"/>
        </a:p>
      </dgm:t>
    </dgm:pt>
    <dgm:pt modelId="{CA5E8571-DCE4-4441-9D81-8FA3DF9AE88C}">
      <dgm:prSet phldrT="[Texto]"/>
      <dgm:spPr/>
      <dgm:t>
        <a:bodyPr/>
        <a:lstStyle/>
        <a:p>
          <a:pPr algn="just"/>
          <a:r>
            <a:rPr lang="es-ES" dirty="0" smtClean="0"/>
            <a:t>Grandes transformaciones por la aparición de máquina a vapor.</a:t>
          </a:r>
          <a:endParaRPr lang="es-ES" dirty="0"/>
        </a:p>
      </dgm:t>
    </dgm:pt>
    <dgm:pt modelId="{1442AECE-9D71-42F1-910D-59129562E8FC}" type="parTrans" cxnId="{35985E19-F615-4207-A752-ED821B3F812D}">
      <dgm:prSet/>
      <dgm:spPr/>
      <dgm:t>
        <a:bodyPr/>
        <a:lstStyle/>
        <a:p>
          <a:pPr algn="just"/>
          <a:endParaRPr lang="es-ES"/>
        </a:p>
      </dgm:t>
    </dgm:pt>
    <dgm:pt modelId="{0FD23766-DEF2-4398-9B9B-4BB55EB7F9CC}" type="sibTrans" cxnId="{35985E19-F615-4207-A752-ED821B3F812D}">
      <dgm:prSet/>
      <dgm:spPr/>
      <dgm:t>
        <a:bodyPr/>
        <a:lstStyle/>
        <a:p>
          <a:pPr algn="just"/>
          <a:endParaRPr lang="es-ES"/>
        </a:p>
      </dgm:t>
    </dgm:pt>
    <dgm:pt modelId="{4AE98089-996B-4BF7-9B15-13ABF0E30553}">
      <dgm:prSet phldrT="[Texto]"/>
      <dgm:spPr/>
      <dgm:t>
        <a:bodyPr/>
        <a:lstStyle/>
        <a:p>
          <a:pPr algn="just"/>
          <a:r>
            <a:rPr lang="es-ES" dirty="0" smtClean="0"/>
            <a:t>Se reemplaza la mano del hombre y la fuerza animal.</a:t>
          </a:r>
          <a:endParaRPr lang="es-ES" dirty="0"/>
        </a:p>
      </dgm:t>
    </dgm:pt>
    <dgm:pt modelId="{D24CF61F-36F0-45E2-A614-7E52D0484923}" type="parTrans" cxnId="{14163FCA-00A3-4593-B0B6-F101F5840D38}">
      <dgm:prSet/>
      <dgm:spPr/>
      <dgm:t>
        <a:bodyPr/>
        <a:lstStyle/>
        <a:p>
          <a:pPr algn="just"/>
          <a:endParaRPr lang="es-ES"/>
        </a:p>
      </dgm:t>
    </dgm:pt>
    <dgm:pt modelId="{DEFDF21B-8CA0-42E8-A58B-576FD0D7E427}" type="sibTrans" cxnId="{14163FCA-00A3-4593-B0B6-F101F5840D38}">
      <dgm:prSet/>
      <dgm:spPr/>
      <dgm:t>
        <a:bodyPr/>
        <a:lstStyle/>
        <a:p>
          <a:pPr algn="just"/>
          <a:endParaRPr lang="es-ES"/>
        </a:p>
      </dgm:t>
    </dgm:pt>
    <dgm:pt modelId="{A052C263-C4FE-44D1-B2BA-A2CEDE455171}">
      <dgm:prSet phldrT="[Texto]"/>
      <dgm:spPr/>
      <dgm:t>
        <a:bodyPr/>
        <a:lstStyle/>
        <a:p>
          <a:pPr algn="just"/>
          <a:r>
            <a:rPr lang="es-ES" b="1" dirty="0" smtClean="0"/>
            <a:t>Plano económico</a:t>
          </a:r>
          <a:endParaRPr lang="es-ES" b="1" dirty="0"/>
        </a:p>
      </dgm:t>
    </dgm:pt>
    <dgm:pt modelId="{7446C9C5-E6F3-4403-A10F-72AFACEA43B3}" type="parTrans" cxnId="{09A8D614-2DBB-4D92-ACAA-9E250BC185FF}">
      <dgm:prSet/>
      <dgm:spPr/>
      <dgm:t>
        <a:bodyPr/>
        <a:lstStyle/>
        <a:p>
          <a:pPr algn="just"/>
          <a:endParaRPr lang="es-ES"/>
        </a:p>
      </dgm:t>
    </dgm:pt>
    <dgm:pt modelId="{A7E2F968-14F2-41A1-8823-D1FD8DE1596D}" type="sibTrans" cxnId="{09A8D614-2DBB-4D92-ACAA-9E250BC185FF}">
      <dgm:prSet/>
      <dgm:spPr/>
      <dgm:t>
        <a:bodyPr/>
        <a:lstStyle/>
        <a:p>
          <a:pPr algn="just"/>
          <a:endParaRPr lang="es-ES"/>
        </a:p>
      </dgm:t>
    </dgm:pt>
    <dgm:pt modelId="{E3FFECE0-102E-4F38-9691-7EEE1E50E8F9}">
      <dgm:prSet phldrT="[Texto]"/>
      <dgm:spPr/>
      <dgm:t>
        <a:bodyPr/>
        <a:lstStyle/>
        <a:p>
          <a:pPr algn="just"/>
          <a:r>
            <a:rPr lang="es-ES" dirty="0" smtClean="0"/>
            <a:t>Aparece el trabajo mecanizado o “maquinismo”.</a:t>
          </a:r>
          <a:endParaRPr lang="es-ES" dirty="0"/>
        </a:p>
      </dgm:t>
    </dgm:pt>
    <dgm:pt modelId="{EE4BCC48-1D73-454F-8130-604FA9D489AF}" type="parTrans" cxnId="{0165A43B-317C-4E0A-8DBB-A9CD687CE3C9}">
      <dgm:prSet/>
      <dgm:spPr/>
      <dgm:t>
        <a:bodyPr/>
        <a:lstStyle/>
        <a:p>
          <a:pPr algn="just"/>
          <a:endParaRPr lang="es-ES"/>
        </a:p>
      </dgm:t>
    </dgm:pt>
    <dgm:pt modelId="{06C6213C-A17F-493D-95B4-D4ADF778567A}" type="sibTrans" cxnId="{0165A43B-317C-4E0A-8DBB-A9CD687CE3C9}">
      <dgm:prSet/>
      <dgm:spPr/>
      <dgm:t>
        <a:bodyPr/>
        <a:lstStyle/>
        <a:p>
          <a:pPr algn="just"/>
          <a:endParaRPr lang="es-ES"/>
        </a:p>
      </dgm:t>
    </dgm:pt>
    <dgm:pt modelId="{24475DC2-3C8A-4817-B61B-0E1D2D536751}">
      <dgm:prSet phldrT="[Texto]"/>
      <dgm:spPr/>
      <dgm:t>
        <a:bodyPr/>
        <a:lstStyle/>
        <a:p>
          <a:pPr algn="just"/>
          <a:r>
            <a:rPr lang="es-ES" dirty="0" smtClean="0"/>
            <a:t>Producción acelerada: grandes mercancías y producción en serie.</a:t>
          </a:r>
          <a:endParaRPr lang="es-ES" dirty="0"/>
        </a:p>
      </dgm:t>
    </dgm:pt>
    <dgm:pt modelId="{79A51546-A1F4-409A-A7DF-E7F46CF8D008}" type="parTrans" cxnId="{A60C0E15-B6D9-41B3-95F0-62C55ED2DA8B}">
      <dgm:prSet/>
      <dgm:spPr/>
      <dgm:t>
        <a:bodyPr/>
        <a:lstStyle/>
        <a:p>
          <a:pPr algn="just"/>
          <a:endParaRPr lang="es-ES"/>
        </a:p>
      </dgm:t>
    </dgm:pt>
    <dgm:pt modelId="{1B1E549E-3001-487F-84D1-EFC62B5765E4}" type="sibTrans" cxnId="{A60C0E15-B6D9-41B3-95F0-62C55ED2DA8B}">
      <dgm:prSet/>
      <dgm:spPr/>
      <dgm:t>
        <a:bodyPr/>
        <a:lstStyle/>
        <a:p>
          <a:pPr algn="just"/>
          <a:endParaRPr lang="es-ES"/>
        </a:p>
      </dgm:t>
    </dgm:pt>
    <dgm:pt modelId="{E97290F9-8FA6-4C08-A726-1CC7DC41EAA2}">
      <dgm:prSet phldrT="[Texto]"/>
      <dgm:spPr/>
      <dgm:t>
        <a:bodyPr/>
        <a:lstStyle/>
        <a:p>
          <a:pPr algn="just"/>
          <a:r>
            <a:rPr lang="es-ES" b="1" dirty="0" smtClean="0"/>
            <a:t>Plano social</a:t>
          </a:r>
          <a:endParaRPr lang="es-ES" b="1" dirty="0"/>
        </a:p>
      </dgm:t>
    </dgm:pt>
    <dgm:pt modelId="{3DF345D8-FC45-41FF-A9A2-6F4C3A25B43B}" type="parTrans" cxnId="{35D5E216-A722-43A3-87B5-DF12F192A814}">
      <dgm:prSet/>
      <dgm:spPr/>
      <dgm:t>
        <a:bodyPr/>
        <a:lstStyle/>
        <a:p>
          <a:pPr algn="just"/>
          <a:endParaRPr lang="es-ES"/>
        </a:p>
      </dgm:t>
    </dgm:pt>
    <dgm:pt modelId="{4563B086-1194-456B-ACAA-781A4E812850}" type="sibTrans" cxnId="{35D5E216-A722-43A3-87B5-DF12F192A814}">
      <dgm:prSet/>
      <dgm:spPr/>
      <dgm:t>
        <a:bodyPr/>
        <a:lstStyle/>
        <a:p>
          <a:pPr algn="just"/>
          <a:endParaRPr lang="es-ES"/>
        </a:p>
      </dgm:t>
    </dgm:pt>
    <dgm:pt modelId="{8D005161-C90D-4ADE-8FC2-8CDD5148DA96}">
      <dgm:prSet phldrT="[Texto]"/>
      <dgm:spPr/>
      <dgm:t>
        <a:bodyPr/>
        <a:lstStyle/>
        <a:p>
          <a:pPr algn="just"/>
          <a:r>
            <a:rPr lang="es-ES" dirty="0" smtClean="0"/>
            <a:t>Obreros forjan una identidad: grupo de clase para defender sus intereses.</a:t>
          </a:r>
          <a:endParaRPr lang="es-ES" dirty="0"/>
        </a:p>
      </dgm:t>
    </dgm:pt>
    <dgm:pt modelId="{B76DEB5F-4BDF-4C80-9025-699AFEE3E84B}" type="parTrans" cxnId="{26FD934D-CC52-4B32-8FC5-C07325987610}">
      <dgm:prSet/>
      <dgm:spPr/>
      <dgm:t>
        <a:bodyPr/>
        <a:lstStyle/>
        <a:p>
          <a:pPr algn="just"/>
          <a:endParaRPr lang="es-ES"/>
        </a:p>
      </dgm:t>
    </dgm:pt>
    <dgm:pt modelId="{86504535-DAA5-4A2B-BF21-BEE018897BA9}" type="sibTrans" cxnId="{26FD934D-CC52-4B32-8FC5-C07325987610}">
      <dgm:prSet/>
      <dgm:spPr/>
      <dgm:t>
        <a:bodyPr/>
        <a:lstStyle/>
        <a:p>
          <a:pPr algn="just"/>
          <a:endParaRPr lang="es-ES"/>
        </a:p>
      </dgm:t>
    </dgm:pt>
    <dgm:pt modelId="{604C4DFE-642E-420F-BF08-70945838E82D}">
      <dgm:prSet phldrT="[Texto]"/>
      <dgm:spPr/>
      <dgm:t>
        <a:bodyPr/>
        <a:lstStyle/>
        <a:p>
          <a:pPr algn="just"/>
          <a:r>
            <a:rPr lang="es-ES" dirty="0" smtClean="0"/>
            <a:t>Surge el sindicalismo: ideologías, huelgas y luchas obreras.</a:t>
          </a:r>
          <a:endParaRPr lang="es-ES" dirty="0"/>
        </a:p>
      </dgm:t>
    </dgm:pt>
    <dgm:pt modelId="{3A271196-07A3-40F7-848C-9DFF308EFE5B}" type="parTrans" cxnId="{9A47017A-58A8-40C7-B31B-8A9BD50BA779}">
      <dgm:prSet/>
      <dgm:spPr/>
      <dgm:t>
        <a:bodyPr/>
        <a:lstStyle/>
        <a:p>
          <a:pPr algn="just"/>
          <a:endParaRPr lang="es-ES"/>
        </a:p>
      </dgm:t>
    </dgm:pt>
    <dgm:pt modelId="{1EEA8184-D961-4A4F-A587-3C93FCC768F5}" type="sibTrans" cxnId="{9A47017A-58A8-40C7-B31B-8A9BD50BA779}">
      <dgm:prSet/>
      <dgm:spPr/>
      <dgm:t>
        <a:bodyPr/>
        <a:lstStyle/>
        <a:p>
          <a:pPr algn="just"/>
          <a:endParaRPr lang="es-ES"/>
        </a:p>
      </dgm:t>
    </dgm:pt>
    <dgm:pt modelId="{953540F0-0BA4-4EF8-B4A0-E9AAEA1C9B1B}">
      <dgm:prSet phldrT="[Texto]"/>
      <dgm:spPr/>
      <dgm:t>
        <a:bodyPr/>
        <a:lstStyle/>
        <a:p>
          <a:pPr algn="just"/>
          <a:r>
            <a:rPr lang="es-ES" b="1" dirty="0" smtClean="0"/>
            <a:t>Plano cultural</a:t>
          </a:r>
          <a:endParaRPr lang="es-ES" b="1" dirty="0"/>
        </a:p>
      </dgm:t>
    </dgm:pt>
    <dgm:pt modelId="{5373F527-08BB-4689-A851-8DE96F4CF478}" type="parTrans" cxnId="{D170EAE0-BEE6-475A-8896-13BD4C340A4F}">
      <dgm:prSet/>
      <dgm:spPr/>
      <dgm:t>
        <a:bodyPr/>
        <a:lstStyle/>
        <a:p>
          <a:pPr algn="just"/>
          <a:endParaRPr lang="es-ES"/>
        </a:p>
      </dgm:t>
    </dgm:pt>
    <dgm:pt modelId="{54549C45-6EFF-4A80-8C42-575551A65266}" type="sibTrans" cxnId="{D170EAE0-BEE6-475A-8896-13BD4C340A4F}">
      <dgm:prSet/>
      <dgm:spPr/>
      <dgm:t>
        <a:bodyPr/>
        <a:lstStyle/>
        <a:p>
          <a:pPr algn="just"/>
          <a:endParaRPr lang="es-ES"/>
        </a:p>
      </dgm:t>
    </dgm:pt>
    <dgm:pt modelId="{319A63BC-998B-4600-BB17-3AD0B87F1449}">
      <dgm:prSet phldrT="[Texto]"/>
      <dgm:spPr/>
      <dgm:t>
        <a:bodyPr/>
        <a:lstStyle/>
        <a:p>
          <a:pPr algn="just"/>
          <a:r>
            <a:rPr lang="es-ES" dirty="0" smtClean="0"/>
            <a:t>Se consolida “el cuarto estamento”: el nuevo grupo social eran los obreros.</a:t>
          </a:r>
          <a:endParaRPr lang="es-ES" dirty="0"/>
        </a:p>
      </dgm:t>
    </dgm:pt>
    <dgm:pt modelId="{4753267C-89C0-465B-9EFD-C289C5138780}" type="parTrans" cxnId="{D4A49660-2D27-4226-8C5F-139E641F7751}">
      <dgm:prSet/>
      <dgm:spPr/>
      <dgm:t>
        <a:bodyPr/>
        <a:lstStyle/>
        <a:p>
          <a:pPr algn="just"/>
          <a:endParaRPr lang="es-ES"/>
        </a:p>
      </dgm:t>
    </dgm:pt>
    <dgm:pt modelId="{7EF69BBE-4290-4FB3-B9AF-979048D1F9AC}" type="sibTrans" cxnId="{D4A49660-2D27-4226-8C5F-139E641F7751}">
      <dgm:prSet/>
      <dgm:spPr/>
      <dgm:t>
        <a:bodyPr/>
        <a:lstStyle/>
        <a:p>
          <a:pPr algn="just"/>
          <a:endParaRPr lang="es-ES"/>
        </a:p>
      </dgm:t>
    </dgm:pt>
    <dgm:pt modelId="{3F8FCB84-C75F-469C-ABDE-18B8E2371B03}">
      <dgm:prSet phldrT="[Texto]"/>
      <dgm:spPr/>
      <dgm:t>
        <a:bodyPr/>
        <a:lstStyle/>
        <a:p>
          <a:pPr algn="just"/>
          <a:r>
            <a:rPr lang="es-ES" dirty="0" smtClean="0"/>
            <a:t>Aparece la división del trabajo: es una fase de especialización la producción. </a:t>
          </a:r>
          <a:endParaRPr lang="es-ES" dirty="0"/>
        </a:p>
      </dgm:t>
    </dgm:pt>
    <dgm:pt modelId="{B754997F-35EB-4E4A-916F-CC84CB6E6A2C}" type="parTrans" cxnId="{AF08FE69-91F1-42F6-B7D5-504E888BA9EA}">
      <dgm:prSet/>
      <dgm:spPr/>
      <dgm:t>
        <a:bodyPr/>
        <a:lstStyle/>
        <a:p>
          <a:pPr algn="just"/>
          <a:endParaRPr lang="es-ES"/>
        </a:p>
      </dgm:t>
    </dgm:pt>
    <dgm:pt modelId="{A29D459A-D2A7-4CDA-A417-F6CCC0B09D1A}" type="sibTrans" cxnId="{AF08FE69-91F1-42F6-B7D5-504E888BA9EA}">
      <dgm:prSet/>
      <dgm:spPr/>
      <dgm:t>
        <a:bodyPr/>
        <a:lstStyle/>
        <a:p>
          <a:pPr algn="just"/>
          <a:endParaRPr lang="es-ES"/>
        </a:p>
      </dgm:t>
    </dgm:pt>
    <dgm:pt modelId="{B9024918-D748-42D0-A30D-C2DAFAA3F4E5}">
      <dgm:prSet phldrT="[Texto]"/>
      <dgm:spPr/>
      <dgm:t>
        <a:bodyPr/>
        <a:lstStyle/>
        <a:p>
          <a:pPr algn="just"/>
          <a:r>
            <a:rPr lang="es-ES" dirty="0" smtClean="0"/>
            <a:t>Desaparecen los talleres artesanales y lo reemplazan las fábricas.</a:t>
          </a:r>
          <a:endParaRPr lang="es-ES" dirty="0"/>
        </a:p>
      </dgm:t>
    </dgm:pt>
    <dgm:pt modelId="{A1E59D4E-FC73-4E8B-A36C-D8BD0E9BEA0D}" type="parTrans" cxnId="{B64F5DFE-5C3E-4294-B89C-6DC3B7C1DB03}">
      <dgm:prSet/>
      <dgm:spPr/>
      <dgm:t>
        <a:bodyPr/>
        <a:lstStyle/>
        <a:p>
          <a:pPr algn="just"/>
          <a:endParaRPr lang="es-ES"/>
        </a:p>
      </dgm:t>
    </dgm:pt>
    <dgm:pt modelId="{6FC69FE5-B76A-4D4A-8394-203D02994A30}" type="sibTrans" cxnId="{B64F5DFE-5C3E-4294-B89C-6DC3B7C1DB03}">
      <dgm:prSet/>
      <dgm:spPr/>
      <dgm:t>
        <a:bodyPr/>
        <a:lstStyle/>
        <a:p>
          <a:pPr algn="just"/>
          <a:endParaRPr lang="es-ES"/>
        </a:p>
      </dgm:t>
    </dgm:pt>
    <dgm:pt modelId="{7A84DB9C-7A88-4FE4-B563-F7902CF319E2}">
      <dgm:prSet phldrT="[Texto]"/>
      <dgm:spPr/>
      <dgm:t>
        <a:bodyPr/>
        <a:lstStyle/>
        <a:p>
          <a:pPr algn="just"/>
          <a:r>
            <a:rPr lang="es-ES" dirty="0" smtClean="0"/>
            <a:t>El obrero es una persona que ofrece su fuerza laboral para subsistir. No es dueño de nada. </a:t>
          </a:r>
          <a:endParaRPr lang="es-ES" dirty="0"/>
        </a:p>
      </dgm:t>
    </dgm:pt>
    <dgm:pt modelId="{1BB4506C-79BD-4C1F-B599-3C771CB73093}" type="parTrans" cxnId="{5DEAFFA3-3FBF-4F17-B487-CD132CCB9911}">
      <dgm:prSet/>
      <dgm:spPr/>
      <dgm:t>
        <a:bodyPr/>
        <a:lstStyle/>
        <a:p>
          <a:pPr algn="just"/>
          <a:endParaRPr lang="es-ES"/>
        </a:p>
      </dgm:t>
    </dgm:pt>
    <dgm:pt modelId="{81F8431F-706A-4D08-9124-4321825109C6}" type="sibTrans" cxnId="{5DEAFFA3-3FBF-4F17-B487-CD132CCB9911}">
      <dgm:prSet/>
      <dgm:spPr/>
      <dgm:t>
        <a:bodyPr/>
        <a:lstStyle/>
        <a:p>
          <a:pPr algn="just"/>
          <a:endParaRPr lang="es-ES"/>
        </a:p>
      </dgm:t>
    </dgm:pt>
    <dgm:pt modelId="{DE754D6B-CDD9-4674-BE80-6DAA99B6C955}">
      <dgm:prSet phldrT="[Texto]"/>
      <dgm:spPr/>
      <dgm:t>
        <a:bodyPr/>
        <a:lstStyle/>
        <a:p>
          <a:pPr algn="just"/>
          <a:r>
            <a:rPr lang="es-ES" dirty="0" smtClean="0"/>
            <a:t>La burguesía se consolida como grupo dominante.</a:t>
          </a:r>
          <a:endParaRPr lang="es-ES" dirty="0"/>
        </a:p>
      </dgm:t>
    </dgm:pt>
    <dgm:pt modelId="{1DF38F89-3877-43C7-BCCE-D513FD8A913F}" type="parTrans" cxnId="{2337EA32-E110-4ECB-B553-04B4EA18758B}">
      <dgm:prSet/>
      <dgm:spPr/>
      <dgm:t>
        <a:bodyPr/>
        <a:lstStyle/>
        <a:p>
          <a:pPr algn="just"/>
          <a:endParaRPr lang="es-ES"/>
        </a:p>
      </dgm:t>
    </dgm:pt>
    <dgm:pt modelId="{356C4519-B01F-4DA3-8557-3D9FA6003157}" type="sibTrans" cxnId="{2337EA32-E110-4ECB-B553-04B4EA18758B}">
      <dgm:prSet/>
      <dgm:spPr/>
      <dgm:t>
        <a:bodyPr/>
        <a:lstStyle/>
        <a:p>
          <a:pPr algn="just"/>
          <a:endParaRPr lang="es-ES"/>
        </a:p>
      </dgm:t>
    </dgm:pt>
    <dgm:pt modelId="{519AF669-91EF-425F-84FA-36846EE538BC}">
      <dgm:prSet phldrT="[Texto]"/>
      <dgm:spPr/>
      <dgm:t>
        <a:bodyPr/>
        <a:lstStyle/>
        <a:p>
          <a:pPr algn="just"/>
          <a:r>
            <a:rPr lang="es-ES" dirty="0" smtClean="0"/>
            <a:t>Pensadores sociales promueven la consciencia de clase. </a:t>
          </a:r>
          <a:endParaRPr lang="es-ES" dirty="0"/>
        </a:p>
      </dgm:t>
    </dgm:pt>
    <dgm:pt modelId="{6D9BDC3B-3063-4E83-AD0D-E12007996046}" type="parTrans" cxnId="{D285E083-6BAE-4028-9B18-DFAA88451CBC}">
      <dgm:prSet/>
      <dgm:spPr/>
      <dgm:t>
        <a:bodyPr/>
        <a:lstStyle/>
        <a:p>
          <a:pPr algn="just"/>
          <a:endParaRPr lang="es-ES"/>
        </a:p>
      </dgm:t>
    </dgm:pt>
    <dgm:pt modelId="{8A87FEB4-D76A-4F85-A252-33DF878E6A4B}" type="sibTrans" cxnId="{D285E083-6BAE-4028-9B18-DFAA88451CBC}">
      <dgm:prSet/>
      <dgm:spPr/>
      <dgm:t>
        <a:bodyPr/>
        <a:lstStyle/>
        <a:p>
          <a:pPr algn="just"/>
          <a:endParaRPr lang="es-ES"/>
        </a:p>
      </dgm:t>
    </dgm:pt>
    <dgm:pt modelId="{0A39F0D8-6B5D-46A2-82FC-E91D6D3A5D79}" type="pres">
      <dgm:prSet presAssocID="{253D33AC-C2A6-4FBF-BD38-1CAF2E58F8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169A2E-E51D-43BC-835F-D25F9B7A51AA}" type="pres">
      <dgm:prSet presAssocID="{7278DC4B-E176-4F6E-8140-96CFF19C57D5}" presName="composite" presStyleCnt="0"/>
      <dgm:spPr/>
      <dgm:t>
        <a:bodyPr/>
        <a:lstStyle/>
        <a:p>
          <a:endParaRPr lang="es-ES"/>
        </a:p>
      </dgm:t>
    </dgm:pt>
    <dgm:pt modelId="{538B895B-F0EA-4770-8654-EB2DF5E83182}" type="pres">
      <dgm:prSet presAssocID="{7278DC4B-E176-4F6E-8140-96CFF19C57D5}" presName="parTx" presStyleLbl="alignNode1" presStyleIdx="0" presStyleCnt="4" custLinFactX="137507" custLinFactNeighborX="2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AE22BF-9D97-49D9-BB77-0085DEB9612A}" type="pres">
      <dgm:prSet presAssocID="{7278DC4B-E176-4F6E-8140-96CFF19C57D5}" presName="desTx" presStyleLbl="alignAccFollowNode1" presStyleIdx="0" presStyleCnt="4" custLinFactX="138063" custLinFactNeighborX="200000" custLinFactNeighborY="4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604862-1F5C-4CAD-B05F-BEA4A004C4C2}" type="pres">
      <dgm:prSet presAssocID="{495D7AA0-EA76-4AD4-B703-A6828B2BCC67}" presName="space" presStyleCnt="0"/>
      <dgm:spPr/>
      <dgm:t>
        <a:bodyPr/>
        <a:lstStyle/>
        <a:p>
          <a:endParaRPr lang="es-ES"/>
        </a:p>
      </dgm:t>
    </dgm:pt>
    <dgm:pt modelId="{58C70609-623C-4ED4-882B-D0227BE5B988}" type="pres">
      <dgm:prSet presAssocID="{A052C263-C4FE-44D1-B2BA-A2CEDE455171}" presName="composite" presStyleCnt="0"/>
      <dgm:spPr/>
      <dgm:t>
        <a:bodyPr/>
        <a:lstStyle/>
        <a:p>
          <a:endParaRPr lang="es-ES"/>
        </a:p>
      </dgm:t>
    </dgm:pt>
    <dgm:pt modelId="{72ADBB35-D12C-42EE-A91F-E975968147EA}" type="pres">
      <dgm:prSet presAssocID="{A052C263-C4FE-44D1-B2BA-A2CEDE455171}" presName="parTx" presStyleLbl="alignNode1" presStyleIdx="1" presStyleCnt="4" custLinFactX="14804" custLinFactNeighborX="100000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4527C7-2C3C-4D6E-B3C8-D7E38296E69A}" type="pres">
      <dgm:prSet presAssocID="{A052C263-C4FE-44D1-B2BA-A2CEDE455171}" presName="desTx" presStyleLbl="alignAccFollowNode1" presStyleIdx="1" presStyleCnt="4" custLinFactX="14804" custLinFactNeighborX="100000" custLinFactNeighborY="4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2F180E-31BD-470D-8CFF-E0646826A141}" type="pres">
      <dgm:prSet presAssocID="{A7E2F968-14F2-41A1-8823-D1FD8DE1596D}" presName="space" presStyleCnt="0"/>
      <dgm:spPr/>
      <dgm:t>
        <a:bodyPr/>
        <a:lstStyle/>
        <a:p>
          <a:endParaRPr lang="es-ES"/>
        </a:p>
      </dgm:t>
    </dgm:pt>
    <dgm:pt modelId="{62594C9E-11E8-48FF-AF2C-386165A0714B}" type="pres">
      <dgm:prSet presAssocID="{E97290F9-8FA6-4C08-A726-1CC7DC41EAA2}" presName="composite" presStyleCnt="0"/>
      <dgm:spPr/>
      <dgm:t>
        <a:bodyPr/>
        <a:lstStyle/>
        <a:p>
          <a:endParaRPr lang="es-ES"/>
        </a:p>
      </dgm:t>
    </dgm:pt>
    <dgm:pt modelId="{A751F8E1-524F-4E98-B3F1-7C8C89F0AE07}" type="pres">
      <dgm:prSet presAssocID="{E97290F9-8FA6-4C08-A726-1CC7DC41EAA2}" presName="parTx" presStyleLbl="alignNode1" presStyleIdx="2" presStyleCnt="4" custLinFactX="-100000" custLinFactNeighborX="-122592" custLinFactNeighborY="19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C61093-5235-489D-B1FA-3F006B3CE86E}" type="pres">
      <dgm:prSet presAssocID="{E97290F9-8FA6-4C08-A726-1CC7DC41EAA2}" presName="desTx" presStyleLbl="alignAccFollowNode1" presStyleIdx="2" presStyleCnt="4" custLinFactX="-100000" custLinFactNeighborX="-122592" custLinFactNeighborY="7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38C2DF-3024-4962-87F8-50232E050F2D}" type="pres">
      <dgm:prSet presAssocID="{4563B086-1194-456B-ACAA-781A4E812850}" presName="space" presStyleCnt="0"/>
      <dgm:spPr/>
      <dgm:t>
        <a:bodyPr/>
        <a:lstStyle/>
        <a:p>
          <a:endParaRPr lang="es-ES"/>
        </a:p>
      </dgm:t>
    </dgm:pt>
    <dgm:pt modelId="{8F92D863-58E8-45ED-8C3E-4F38BE3A7C15}" type="pres">
      <dgm:prSet presAssocID="{953540F0-0BA4-4EF8-B4A0-E9AAEA1C9B1B}" presName="composite" presStyleCnt="0"/>
      <dgm:spPr/>
      <dgm:t>
        <a:bodyPr/>
        <a:lstStyle/>
        <a:p>
          <a:endParaRPr lang="es-ES"/>
        </a:p>
      </dgm:t>
    </dgm:pt>
    <dgm:pt modelId="{6C5A3C96-C881-4B2A-A4AB-338EC4358109}" type="pres">
      <dgm:prSet presAssocID="{953540F0-0BA4-4EF8-B4A0-E9AAEA1C9B1B}" presName="parTx" presStyleLbl="alignNode1" presStyleIdx="3" presStyleCnt="4" custLinFactX="-100000" custLinFactNeighborX="-1229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280AEA-FBB9-42AA-9E4E-3A847A4B262A}" type="pres">
      <dgm:prSet presAssocID="{953540F0-0BA4-4EF8-B4A0-E9AAEA1C9B1B}" presName="desTx" presStyleLbl="alignAccFollowNode1" presStyleIdx="3" presStyleCnt="4" custLinFactX="-100000" custLinFactNeighborX="-122978" custLinFactNeighborY="3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2711F98-A68E-4F6F-9140-67D97505FC1D}" type="presOf" srcId="{4AE98089-996B-4BF7-9B15-13ABF0E30553}" destId="{E8AE22BF-9D97-49D9-BB77-0085DEB9612A}" srcOrd="0" destOrd="1" presId="urn:microsoft.com/office/officeart/2005/8/layout/hList1"/>
    <dgm:cxn modelId="{2337EA32-E110-4ECB-B553-04B4EA18758B}" srcId="{E97290F9-8FA6-4C08-A726-1CC7DC41EAA2}" destId="{DE754D6B-CDD9-4674-BE80-6DAA99B6C955}" srcOrd="2" destOrd="0" parTransId="{1DF38F89-3877-43C7-BCCE-D513FD8A913F}" sibTransId="{356C4519-B01F-4DA3-8557-3D9FA6003157}"/>
    <dgm:cxn modelId="{A60C0E15-B6D9-41B3-95F0-62C55ED2DA8B}" srcId="{A052C263-C4FE-44D1-B2BA-A2CEDE455171}" destId="{24475DC2-3C8A-4817-B61B-0E1D2D536751}" srcOrd="1" destOrd="0" parTransId="{79A51546-A1F4-409A-A7DF-E7F46CF8D008}" sibTransId="{1B1E549E-3001-487F-84D1-EFC62B5765E4}"/>
    <dgm:cxn modelId="{D285E083-6BAE-4028-9B18-DFAA88451CBC}" srcId="{953540F0-0BA4-4EF8-B4A0-E9AAEA1C9B1B}" destId="{519AF669-91EF-425F-84FA-36846EE538BC}" srcOrd="2" destOrd="0" parTransId="{6D9BDC3B-3063-4E83-AD0D-E12007996046}" sibTransId="{8A87FEB4-D76A-4F85-A252-33DF878E6A4B}"/>
    <dgm:cxn modelId="{35985E19-F615-4207-A752-ED821B3F812D}" srcId="{7278DC4B-E176-4F6E-8140-96CFF19C57D5}" destId="{CA5E8571-DCE4-4441-9D81-8FA3DF9AE88C}" srcOrd="0" destOrd="0" parTransId="{1442AECE-9D71-42F1-910D-59129562E8FC}" sibTransId="{0FD23766-DEF2-4398-9B9B-4BB55EB7F9CC}"/>
    <dgm:cxn modelId="{D4A49660-2D27-4226-8C5F-139E641F7751}" srcId="{E97290F9-8FA6-4C08-A726-1CC7DC41EAA2}" destId="{319A63BC-998B-4600-BB17-3AD0B87F1449}" srcOrd="0" destOrd="0" parTransId="{4753267C-89C0-465B-9EFD-C289C5138780}" sibTransId="{7EF69BBE-4290-4FB3-B9AF-979048D1F9AC}"/>
    <dgm:cxn modelId="{356E301D-949D-4BF5-89AE-07A52C32B397}" type="presOf" srcId="{24475DC2-3C8A-4817-B61B-0E1D2D536751}" destId="{0A4527C7-2C3C-4D6E-B3C8-D7E38296E69A}" srcOrd="0" destOrd="1" presId="urn:microsoft.com/office/officeart/2005/8/layout/hList1"/>
    <dgm:cxn modelId="{5DEAFFA3-3FBF-4F17-B487-CD132CCB9911}" srcId="{E97290F9-8FA6-4C08-A726-1CC7DC41EAA2}" destId="{7A84DB9C-7A88-4FE4-B563-F7902CF319E2}" srcOrd="1" destOrd="0" parTransId="{1BB4506C-79BD-4C1F-B599-3C771CB73093}" sibTransId="{81F8431F-706A-4D08-9124-4321825109C6}"/>
    <dgm:cxn modelId="{6D8FAD76-CB5D-4ABB-AF2D-7BDC63BFF681}" type="presOf" srcId="{519AF669-91EF-425F-84FA-36846EE538BC}" destId="{F8280AEA-FBB9-42AA-9E4E-3A847A4B262A}" srcOrd="0" destOrd="2" presId="urn:microsoft.com/office/officeart/2005/8/layout/hList1"/>
    <dgm:cxn modelId="{1775D2FC-AFAB-4635-8122-FC56A00883DC}" type="presOf" srcId="{E97290F9-8FA6-4C08-A726-1CC7DC41EAA2}" destId="{A751F8E1-524F-4E98-B3F1-7C8C89F0AE07}" srcOrd="0" destOrd="0" presId="urn:microsoft.com/office/officeart/2005/8/layout/hList1"/>
    <dgm:cxn modelId="{5B81FF7F-6173-4D30-B7D7-DB9926D1AC09}" type="presOf" srcId="{319A63BC-998B-4600-BB17-3AD0B87F1449}" destId="{B3C61093-5235-489D-B1FA-3F006B3CE86E}" srcOrd="0" destOrd="0" presId="urn:microsoft.com/office/officeart/2005/8/layout/hList1"/>
    <dgm:cxn modelId="{B64F5DFE-5C3E-4294-B89C-6DC3B7C1DB03}" srcId="{7278DC4B-E176-4F6E-8140-96CFF19C57D5}" destId="{B9024918-D748-42D0-A30D-C2DAFAA3F4E5}" srcOrd="2" destOrd="0" parTransId="{A1E59D4E-FC73-4E8B-A36C-D8BD0E9BEA0D}" sibTransId="{6FC69FE5-B76A-4D4A-8394-203D02994A30}"/>
    <dgm:cxn modelId="{379ED685-2461-4DE9-9CD7-E1E2CAA3EA51}" type="presOf" srcId="{E3FFECE0-102E-4F38-9691-7EEE1E50E8F9}" destId="{0A4527C7-2C3C-4D6E-B3C8-D7E38296E69A}" srcOrd="0" destOrd="0" presId="urn:microsoft.com/office/officeart/2005/8/layout/hList1"/>
    <dgm:cxn modelId="{8223AC0B-8D1A-4967-9961-B0809A6AFF4F}" type="presOf" srcId="{DE754D6B-CDD9-4674-BE80-6DAA99B6C955}" destId="{B3C61093-5235-489D-B1FA-3F006B3CE86E}" srcOrd="0" destOrd="2" presId="urn:microsoft.com/office/officeart/2005/8/layout/hList1"/>
    <dgm:cxn modelId="{7D43F526-B87E-4E49-BF2F-F4812AAAAD9E}" type="presOf" srcId="{3F8FCB84-C75F-469C-ABDE-18B8E2371B03}" destId="{0A4527C7-2C3C-4D6E-B3C8-D7E38296E69A}" srcOrd="0" destOrd="2" presId="urn:microsoft.com/office/officeart/2005/8/layout/hList1"/>
    <dgm:cxn modelId="{572C2C10-719B-40CD-9B5B-6F494E22B069}" type="presOf" srcId="{B9024918-D748-42D0-A30D-C2DAFAA3F4E5}" destId="{E8AE22BF-9D97-49D9-BB77-0085DEB9612A}" srcOrd="0" destOrd="2" presId="urn:microsoft.com/office/officeart/2005/8/layout/hList1"/>
    <dgm:cxn modelId="{61F32EAA-4A44-4DF6-B761-C8841F472F71}" type="presOf" srcId="{CA5E8571-DCE4-4441-9D81-8FA3DF9AE88C}" destId="{E8AE22BF-9D97-49D9-BB77-0085DEB9612A}" srcOrd="0" destOrd="0" presId="urn:microsoft.com/office/officeart/2005/8/layout/hList1"/>
    <dgm:cxn modelId="{0165A43B-317C-4E0A-8DBB-A9CD687CE3C9}" srcId="{A052C263-C4FE-44D1-B2BA-A2CEDE455171}" destId="{E3FFECE0-102E-4F38-9691-7EEE1E50E8F9}" srcOrd="0" destOrd="0" parTransId="{EE4BCC48-1D73-454F-8130-604FA9D489AF}" sibTransId="{06C6213C-A17F-493D-95B4-D4ADF778567A}"/>
    <dgm:cxn modelId="{35D5E216-A722-43A3-87B5-DF12F192A814}" srcId="{253D33AC-C2A6-4FBF-BD38-1CAF2E58F841}" destId="{E97290F9-8FA6-4C08-A726-1CC7DC41EAA2}" srcOrd="2" destOrd="0" parTransId="{3DF345D8-FC45-41FF-A9A2-6F4C3A25B43B}" sibTransId="{4563B086-1194-456B-ACAA-781A4E812850}"/>
    <dgm:cxn modelId="{1CB169C4-73B0-4563-B976-6CC74B9FC9CF}" type="presOf" srcId="{604C4DFE-642E-420F-BF08-70945838E82D}" destId="{F8280AEA-FBB9-42AA-9E4E-3A847A4B262A}" srcOrd="0" destOrd="1" presId="urn:microsoft.com/office/officeart/2005/8/layout/hList1"/>
    <dgm:cxn modelId="{408F1E16-6FD1-4108-90C0-678C7E733B7A}" type="presOf" srcId="{8D005161-C90D-4ADE-8FC2-8CDD5148DA96}" destId="{F8280AEA-FBB9-42AA-9E4E-3A847A4B262A}" srcOrd="0" destOrd="0" presId="urn:microsoft.com/office/officeart/2005/8/layout/hList1"/>
    <dgm:cxn modelId="{7F6CD56D-3DA2-4345-A2AA-4A9A80E2BA8A}" srcId="{253D33AC-C2A6-4FBF-BD38-1CAF2E58F841}" destId="{7278DC4B-E176-4F6E-8140-96CFF19C57D5}" srcOrd="0" destOrd="0" parTransId="{12FC300C-2977-440F-A54E-79B224B13882}" sibTransId="{495D7AA0-EA76-4AD4-B703-A6828B2BCC67}"/>
    <dgm:cxn modelId="{C5D570B8-3A6F-4C90-8405-B6E1338E4759}" type="presOf" srcId="{253D33AC-C2A6-4FBF-BD38-1CAF2E58F841}" destId="{0A39F0D8-6B5D-46A2-82FC-E91D6D3A5D79}" srcOrd="0" destOrd="0" presId="urn:microsoft.com/office/officeart/2005/8/layout/hList1"/>
    <dgm:cxn modelId="{14163FCA-00A3-4593-B0B6-F101F5840D38}" srcId="{7278DC4B-E176-4F6E-8140-96CFF19C57D5}" destId="{4AE98089-996B-4BF7-9B15-13ABF0E30553}" srcOrd="1" destOrd="0" parTransId="{D24CF61F-36F0-45E2-A614-7E52D0484923}" sibTransId="{DEFDF21B-8CA0-42E8-A58B-576FD0D7E427}"/>
    <dgm:cxn modelId="{26FD934D-CC52-4B32-8FC5-C07325987610}" srcId="{953540F0-0BA4-4EF8-B4A0-E9AAEA1C9B1B}" destId="{8D005161-C90D-4ADE-8FC2-8CDD5148DA96}" srcOrd="0" destOrd="0" parTransId="{B76DEB5F-4BDF-4C80-9025-699AFEE3E84B}" sibTransId="{86504535-DAA5-4A2B-BF21-BEE018897BA9}"/>
    <dgm:cxn modelId="{E007825D-6DBD-4A27-976B-07C87BF7FB77}" type="presOf" srcId="{953540F0-0BA4-4EF8-B4A0-E9AAEA1C9B1B}" destId="{6C5A3C96-C881-4B2A-A4AB-338EC4358109}" srcOrd="0" destOrd="0" presId="urn:microsoft.com/office/officeart/2005/8/layout/hList1"/>
    <dgm:cxn modelId="{0E1973B8-07EF-492A-AF9E-2EB511F8A62B}" type="presOf" srcId="{7A84DB9C-7A88-4FE4-B563-F7902CF319E2}" destId="{B3C61093-5235-489D-B1FA-3F006B3CE86E}" srcOrd="0" destOrd="1" presId="urn:microsoft.com/office/officeart/2005/8/layout/hList1"/>
    <dgm:cxn modelId="{D7F7A176-0B65-42FA-97F3-187AF9E198A9}" type="presOf" srcId="{7278DC4B-E176-4F6E-8140-96CFF19C57D5}" destId="{538B895B-F0EA-4770-8654-EB2DF5E83182}" srcOrd="0" destOrd="0" presId="urn:microsoft.com/office/officeart/2005/8/layout/hList1"/>
    <dgm:cxn modelId="{09A8D614-2DBB-4D92-ACAA-9E250BC185FF}" srcId="{253D33AC-C2A6-4FBF-BD38-1CAF2E58F841}" destId="{A052C263-C4FE-44D1-B2BA-A2CEDE455171}" srcOrd="1" destOrd="0" parTransId="{7446C9C5-E6F3-4403-A10F-72AFACEA43B3}" sibTransId="{A7E2F968-14F2-41A1-8823-D1FD8DE1596D}"/>
    <dgm:cxn modelId="{D170EAE0-BEE6-475A-8896-13BD4C340A4F}" srcId="{253D33AC-C2A6-4FBF-BD38-1CAF2E58F841}" destId="{953540F0-0BA4-4EF8-B4A0-E9AAEA1C9B1B}" srcOrd="3" destOrd="0" parTransId="{5373F527-08BB-4689-A851-8DE96F4CF478}" sibTransId="{54549C45-6EFF-4A80-8C42-575551A65266}"/>
    <dgm:cxn modelId="{9A47017A-58A8-40C7-B31B-8A9BD50BA779}" srcId="{953540F0-0BA4-4EF8-B4A0-E9AAEA1C9B1B}" destId="{604C4DFE-642E-420F-BF08-70945838E82D}" srcOrd="1" destOrd="0" parTransId="{3A271196-07A3-40F7-848C-9DFF308EFE5B}" sibTransId="{1EEA8184-D961-4A4F-A587-3C93FCC768F5}"/>
    <dgm:cxn modelId="{AF08FE69-91F1-42F6-B7D5-504E888BA9EA}" srcId="{A052C263-C4FE-44D1-B2BA-A2CEDE455171}" destId="{3F8FCB84-C75F-469C-ABDE-18B8E2371B03}" srcOrd="2" destOrd="0" parTransId="{B754997F-35EB-4E4A-916F-CC84CB6E6A2C}" sibTransId="{A29D459A-D2A7-4CDA-A417-F6CCC0B09D1A}"/>
    <dgm:cxn modelId="{A8A1BC40-B032-45E7-B918-81750809DC94}" type="presOf" srcId="{A052C263-C4FE-44D1-B2BA-A2CEDE455171}" destId="{72ADBB35-D12C-42EE-A91F-E975968147EA}" srcOrd="0" destOrd="0" presId="urn:microsoft.com/office/officeart/2005/8/layout/hList1"/>
    <dgm:cxn modelId="{A9DAACEC-ECD8-4FAA-8212-1678B35EB554}" type="presParOf" srcId="{0A39F0D8-6B5D-46A2-82FC-E91D6D3A5D79}" destId="{46169A2E-E51D-43BC-835F-D25F9B7A51AA}" srcOrd="0" destOrd="0" presId="urn:microsoft.com/office/officeart/2005/8/layout/hList1"/>
    <dgm:cxn modelId="{C17F6899-8A61-4BE2-B7D1-B5A8A73B93F4}" type="presParOf" srcId="{46169A2E-E51D-43BC-835F-D25F9B7A51AA}" destId="{538B895B-F0EA-4770-8654-EB2DF5E83182}" srcOrd="0" destOrd="0" presId="urn:microsoft.com/office/officeart/2005/8/layout/hList1"/>
    <dgm:cxn modelId="{261CC66B-AE79-4D79-A172-DACAD0D4F504}" type="presParOf" srcId="{46169A2E-E51D-43BC-835F-D25F9B7A51AA}" destId="{E8AE22BF-9D97-49D9-BB77-0085DEB9612A}" srcOrd="1" destOrd="0" presId="urn:microsoft.com/office/officeart/2005/8/layout/hList1"/>
    <dgm:cxn modelId="{EE25360F-9E1C-4A4E-8FBF-72F123FC231E}" type="presParOf" srcId="{0A39F0D8-6B5D-46A2-82FC-E91D6D3A5D79}" destId="{74604862-1F5C-4CAD-B05F-BEA4A004C4C2}" srcOrd="1" destOrd="0" presId="urn:microsoft.com/office/officeart/2005/8/layout/hList1"/>
    <dgm:cxn modelId="{06B4DCA4-F4E3-4793-BEA4-CE23417995C6}" type="presParOf" srcId="{0A39F0D8-6B5D-46A2-82FC-E91D6D3A5D79}" destId="{58C70609-623C-4ED4-882B-D0227BE5B988}" srcOrd="2" destOrd="0" presId="urn:microsoft.com/office/officeart/2005/8/layout/hList1"/>
    <dgm:cxn modelId="{2D723B6A-550A-4AE0-A205-0AE36635D027}" type="presParOf" srcId="{58C70609-623C-4ED4-882B-D0227BE5B988}" destId="{72ADBB35-D12C-42EE-A91F-E975968147EA}" srcOrd="0" destOrd="0" presId="urn:microsoft.com/office/officeart/2005/8/layout/hList1"/>
    <dgm:cxn modelId="{99E7A5A9-B86A-4B7F-BD48-CD218B34D28F}" type="presParOf" srcId="{58C70609-623C-4ED4-882B-D0227BE5B988}" destId="{0A4527C7-2C3C-4D6E-B3C8-D7E38296E69A}" srcOrd="1" destOrd="0" presId="urn:microsoft.com/office/officeart/2005/8/layout/hList1"/>
    <dgm:cxn modelId="{494B1B36-F127-468F-8325-63B6CCFE6133}" type="presParOf" srcId="{0A39F0D8-6B5D-46A2-82FC-E91D6D3A5D79}" destId="{842F180E-31BD-470D-8CFF-E0646826A141}" srcOrd="3" destOrd="0" presId="urn:microsoft.com/office/officeart/2005/8/layout/hList1"/>
    <dgm:cxn modelId="{10F09EB7-D106-484E-BDA0-3DD09805B461}" type="presParOf" srcId="{0A39F0D8-6B5D-46A2-82FC-E91D6D3A5D79}" destId="{62594C9E-11E8-48FF-AF2C-386165A0714B}" srcOrd="4" destOrd="0" presId="urn:microsoft.com/office/officeart/2005/8/layout/hList1"/>
    <dgm:cxn modelId="{09FF45D1-F17F-4D18-A105-9DC94FF932E2}" type="presParOf" srcId="{62594C9E-11E8-48FF-AF2C-386165A0714B}" destId="{A751F8E1-524F-4E98-B3F1-7C8C89F0AE07}" srcOrd="0" destOrd="0" presId="urn:microsoft.com/office/officeart/2005/8/layout/hList1"/>
    <dgm:cxn modelId="{074EE206-CB90-4C32-B64E-6CB6B97B846B}" type="presParOf" srcId="{62594C9E-11E8-48FF-AF2C-386165A0714B}" destId="{B3C61093-5235-489D-B1FA-3F006B3CE86E}" srcOrd="1" destOrd="0" presId="urn:microsoft.com/office/officeart/2005/8/layout/hList1"/>
    <dgm:cxn modelId="{1688E929-68D6-4427-AE07-B40857FD619B}" type="presParOf" srcId="{0A39F0D8-6B5D-46A2-82FC-E91D6D3A5D79}" destId="{9438C2DF-3024-4962-87F8-50232E050F2D}" srcOrd="5" destOrd="0" presId="urn:microsoft.com/office/officeart/2005/8/layout/hList1"/>
    <dgm:cxn modelId="{E7F0F24B-8FB9-4DB5-8C47-31125921239B}" type="presParOf" srcId="{0A39F0D8-6B5D-46A2-82FC-E91D6D3A5D79}" destId="{8F92D863-58E8-45ED-8C3E-4F38BE3A7C15}" srcOrd="6" destOrd="0" presId="urn:microsoft.com/office/officeart/2005/8/layout/hList1"/>
    <dgm:cxn modelId="{2E27EFFF-F5ED-454A-B781-08D66B400A44}" type="presParOf" srcId="{8F92D863-58E8-45ED-8C3E-4F38BE3A7C15}" destId="{6C5A3C96-C881-4B2A-A4AB-338EC4358109}" srcOrd="0" destOrd="0" presId="urn:microsoft.com/office/officeart/2005/8/layout/hList1"/>
    <dgm:cxn modelId="{A3896555-B122-4E31-A5A6-1A4DFD4FD866}" type="presParOf" srcId="{8F92D863-58E8-45ED-8C3E-4F38BE3A7C15}" destId="{F8280AEA-FBB9-42AA-9E4E-3A847A4B26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B895B-F0EA-4770-8654-EB2DF5E83182}">
      <dsp:nvSpPr>
        <dsp:cNvPr id="0" name=""/>
        <dsp:cNvSpPr/>
      </dsp:nvSpPr>
      <dsp:spPr>
        <a:xfrm>
          <a:off x="8027527" y="2486"/>
          <a:ext cx="2377306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i="0" kern="1200" dirty="0" smtClean="0"/>
            <a:t>Plano tecnológico</a:t>
          </a:r>
          <a:endParaRPr lang="es-ES" sz="1900" b="1" i="0" kern="1200" dirty="0"/>
        </a:p>
      </dsp:txBody>
      <dsp:txXfrm>
        <a:off x="8027527" y="2486"/>
        <a:ext cx="2377306" cy="547200"/>
      </dsp:txXfrm>
    </dsp:sp>
    <dsp:sp modelId="{E8AE22BF-9D97-49D9-BB77-0085DEB9612A}">
      <dsp:nvSpPr>
        <dsp:cNvPr id="0" name=""/>
        <dsp:cNvSpPr/>
      </dsp:nvSpPr>
      <dsp:spPr>
        <a:xfrm>
          <a:off x="8040745" y="552172"/>
          <a:ext cx="2377306" cy="37991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Grandes transformaciones por la aparición de máquina a vapor.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Se reemplaza la mano del hombre y la fuerza animal.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Desaparecen los talleres artesanales y lo reemplazan las fábricas.</a:t>
          </a:r>
          <a:endParaRPr lang="es-ES" sz="1900" kern="1200" dirty="0"/>
        </a:p>
      </dsp:txBody>
      <dsp:txXfrm>
        <a:off x="8040745" y="552172"/>
        <a:ext cx="2377306" cy="3799165"/>
      </dsp:txXfrm>
    </dsp:sp>
    <dsp:sp modelId="{72ADBB35-D12C-42EE-A91F-E975968147EA}">
      <dsp:nvSpPr>
        <dsp:cNvPr id="0" name=""/>
        <dsp:cNvSpPr/>
      </dsp:nvSpPr>
      <dsp:spPr>
        <a:xfrm>
          <a:off x="5443324" y="2480"/>
          <a:ext cx="2377306" cy="547200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Plano económico</a:t>
          </a:r>
          <a:endParaRPr lang="es-ES" sz="1900" b="1" kern="1200" dirty="0"/>
        </a:p>
      </dsp:txBody>
      <dsp:txXfrm>
        <a:off x="5443324" y="2480"/>
        <a:ext cx="2377306" cy="547200"/>
      </dsp:txXfrm>
    </dsp:sp>
    <dsp:sp modelId="{0A4527C7-2C3C-4D6E-B3C8-D7E38296E69A}">
      <dsp:nvSpPr>
        <dsp:cNvPr id="0" name=""/>
        <dsp:cNvSpPr/>
      </dsp:nvSpPr>
      <dsp:spPr>
        <a:xfrm>
          <a:off x="5443324" y="552172"/>
          <a:ext cx="2377306" cy="3799165"/>
        </a:xfrm>
        <a:prstGeom prst="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Aparece el trabajo mecanizado o “maquinismo”.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Producción acelerada: grandes mercancías y producción en serie.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Aparece la división del trabajo: es una fase de especialización la producción. </a:t>
          </a:r>
          <a:endParaRPr lang="es-ES" sz="1900" kern="1200" dirty="0"/>
        </a:p>
      </dsp:txBody>
      <dsp:txXfrm>
        <a:off x="5443324" y="552172"/>
        <a:ext cx="2377306" cy="3799165"/>
      </dsp:txXfrm>
    </dsp:sp>
    <dsp:sp modelId="{A751F8E1-524F-4E98-B3F1-7C8C89F0AE07}">
      <dsp:nvSpPr>
        <dsp:cNvPr id="0" name=""/>
        <dsp:cNvSpPr/>
      </dsp:nvSpPr>
      <dsp:spPr>
        <a:xfrm>
          <a:off x="132518" y="13249"/>
          <a:ext cx="2377306" cy="547200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Plano social</a:t>
          </a:r>
          <a:endParaRPr lang="es-ES" sz="1900" b="1" kern="1200" dirty="0"/>
        </a:p>
      </dsp:txBody>
      <dsp:txXfrm>
        <a:off x="132518" y="13249"/>
        <a:ext cx="2377306" cy="547200"/>
      </dsp:txXfrm>
    </dsp:sp>
    <dsp:sp modelId="{B3C61093-5235-489D-B1FA-3F006B3CE86E}">
      <dsp:nvSpPr>
        <dsp:cNvPr id="0" name=""/>
        <dsp:cNvSpPr/>
      </dsp:nvSpPr>
      <dsp:spPr>
        <a:xfrm>
          <a:off x="132518" y="552172"/>
          <a:ext cx="2377306" cy="3799165"/>
        </a:xfrm>
        <a:prstGeom prst="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Se consolida “el cuarto estamento”: el nuevo grupo social eran los obreros.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El obrero es una persona que ofrece su fuerza laboral para subsistir. No es dueño de nada. 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La burguesía se consolida como grupo dominante.</a:t>
          </a:r>
          <a:endParaRPr lang="es-ES" sz="1900" kern="1200" dirty="0"/>
        </a:p>
      </dsp:txBody>
      <dsp:txXfrm>
        <a:off x="132518" y="552172"/>
        <a:ext cx="2377306" cy="3799165"/>
      </dsp:txXfrm>
    </dsp:sp>
    <dsp:sp modelId="{6C5A3C96-C881-4B2A-A4AB-338EC4358109}">
      <dsp:nvSpPr>
        <dsp:cNvPr id="0" name=""/>
        <dsp:cNvSpPr/>
      </dsp:nvSpPr>
      <dsp:spPr>
        <a:xfrm>
          <a:off x="2833470" y="2486"/>
          <a:ext cx="2377306" cy="54720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Plano cultural</a:t>
          </a:r>
          <a:endParaRPr lang="es-ES" sz="1900" b="1" kern="1200" dirty="0"/>
        </a:p>
      </dsp:txBody>
      <dsp:txXfrm>
        <a:off x="2833470" y="2486"/>
        <a:ext cx="2377306" cy="547200"/>
      </dsp:txXfrm>
    </dsp:sp>
    <dsp:sp modelId="{F8280AEA-FBB9-42AA-9E4E-3A847A4B262A}">
      <dsp:nvSpPr>
        <dsp:cNvPr id="0" name=""/>
        <dsp:cNvSpPr/>
      </dsp:nvSpPr>
      <dsp:spPr>
        <a:xfrm>
          <a:off x="2833470" y="552172"/>
          <a:ext cx="2377306" cy="3799165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Obreros forjan una identidad: grupo de clase para defender sus intereses.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Surge el sindicalismo: ideologías, huelgas y luchas obreras.</a:t>
          </a:r>
          <a:endParaRPr lang="es-ES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Pensadores sociales promueven la consciencia de clase. </a:t>
          </a:r>
          <a:endParaRPr lang="es-ES" sz="1900" kern="1200" dirty="0"/>
        </a:p>
      </dsp:txBody>
      <dsp:txXfrm>
        <a:off x="2833470" y="552172"/>
        <a:ext cx="2377306" cy="3799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5C411-2B02-48AC-A1C6-8657394C635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45ADA-EA34-4BCE-B2FB-204EC4CAD0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845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15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https://www.youtube.com/watch?v=v-iyLwhiJvM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9AF36-B965-41DB-969C-6E40F5809E7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489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72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58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83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1997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750224" y="695655"/>
            <a:ext cx="3849200" cy="1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2"/>
          </p:nvPr>
        </p:nvSpPr>
        <p:spPr>
          <a:xfrm>
            <a:off x="750224" y="2795711"/>
            <a:ext cx="1488000" cy="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3"/>
          </p:nvPr>
        </p:nvSpPr>
        <p:spPr>
          <a:xfrm>
            <a:off x="750224" y="2052757"/>
            <a:ext cx="38492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934" y="5379134"/>
            <a:ext cx="1633033" cy="913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51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951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40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2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1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36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1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030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1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A7F3-604D-4196-A08E-DDA08CFFE52D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4096-2C54-4663-B4CC-6E38C4DD50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81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rojasj@utec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-iyLwhiJvM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Qz1rs8LDG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4"/>
          <p:cNvSpPr txBox="1">
            <a:spLocks noGrp="1"/>
          </p:cNvSpPr>
          <p:nvPr>
            <p:ph type="body" idx="3"/>
          </p:nvPr>
        </p:nvSpPr>
        <p:spPr>
          <a:xfrm>
            <a:off x="467371" y="425647"/>
            <a:ext cx="5824165" cy="15853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marL="0" indent="0" algn="ctr">
              <a:lnSpc>
                <a:spcPct val="100000"/>
              </a:lnSpc>
            </a:pPr>
            <a:r>
              <a:rPr lang="es-PE" sz="4400" dirty="0" smtClean="0"/>
              <a:t>Economía, Gobernanza y Relaciones de Poder</a:t>
            </a:r>
            <a:endParaRPr lang="es-PE" sz="4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3A14DE-6FFB-4C7B-92F7-40960E9795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33722" y="2339080"/>
            <a:ext cx="3677429" cy="1225755"/>
          </a:xfrm>
        </p:spPr>
        <p:txBody>
          <a:bodyPr/>
          <a:lstStyle/>
          <a:p>
            <a:pPr algn="ctr"/>
            <a:r>
              <a:rPr lang="es-PE" sz="2400" b="1" dirty="0" smtClean="0"/>
              <a:t>Semana 1 – sesión 2</a:t>
            </a:r>
            <a:endParaRPr lang="es-PE" sz="2400" b="1" dirty="0" smtClean="0"/>
          </a:p>
          <a:p>
            <a:pPr algn="ctr"/>
            <a:r>
              <a:rPr lang="es-MX" sz="2400" b="1" dirty="0" smtClean="0"/>
              <a:t>Contexto previo a La </a:t>
            </a:r>
            <a:r>
              <a:rPr lang="es-MX" sz="2400" b="1" dirty="0" smtClean="0"/>
              <a:t>Revolución industrial</a:t>
            </a:r>
            <a:endParaRPr lang="es-MX" sz="2400" b="1" dirty="0"/>
          </a:p>
        </p:txBody>
      </p:sp>
      <p:sp>
        <p:nvSpPr>
          <p:cNvPr id="5" name="Google Shape;725;p44">
            <a:extLst>
              <a:ext uri="{FF2B5EF4-FFF2-40B4-BE49-F238E27FC236}">
                <a16:creationId xmlns:a16="http://schemas.microsoft.com/office/drawing/2014/main" id="{80B07D1A-D4F6-4D23-8E73-A89C1D67CA1F}"/>
              </a:ext>
            </a:extLst>
          </p:cNvPr>
          <p:cNvSpPr txBox="1">
            <a:spLocks/>
          </p:cNvSpPr>
          <p:nvPr/>
        </p:nvSpPr>
        <p:spPr>
          <a:xfrm>
            <a:off x="142123" y="3564835"/>
            <a:ext cx="5630313" cy="226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/>
              </a:buClr>
              <a:buSzPts val="1700"/>
              <a:buFont typeface="Arial"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Giancarlo Espinoza </a:t>
            </a:r>
            <a:r>
              <a:rPr kumimoji="0" lang="es-P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Delgado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prstClr val="black"/>
              </a:buClr>
              <a:buSzPts val="1700"/>
              <a:buFont typeface="Arial"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gespinozad@utec.edu.pe</a:t>
            </a:r>
            <a:r>
              <a:rPr kumimoji="0" lang="es-PE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s-PE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69037" y="5643728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2025 - 0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2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Actividad grupal: grupos de 5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96956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MX" dirty="0" smtClean="0"/>
              <a:t>Señalar las condiciones de trabajo de </a:t>
            </a:r>
            <a:r>
              <a:rPr lang="es-MX" dirty="0" smtClean="0"/>
              <a:t>la clase obrera </a:t>
            </a:r>
            <a:r>
              <a:rPr lang="es-MX" dirty="0" smtClean="0"/>
              <a:t>que se muestra en el video</a:t>
            </a:r>
            <a:r>
              <a:rPr lang="es-MX" dirty="0" smtClean="0"/>
              <a:t>. Además, para el grupo, ¿Qué </a:t>
            </a:r>
            <a:r>
              <a:rPr lang="es-MX" dirty="0"/>
              <a:t>mensaje se trasmite sobre la situación de los trabajadores</a:t>
            </a:r>
            <a:r>
              <a:rPr lang="es-MX" dirty="0" smtClean="0"/>
              <a:t>?</a:t>
            </a:r>
            <a:endParaRPr lang="es-MX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s-MX" dirty="0" smtClean="0"/>
              <a:t>Según </a:t>
            </a:r>
            <a:r>
              <a:rPr lang="es-MX" dirty="0" smtClean="0"/>
              <a:t>el </a:t>
            </a:r>
            <a:r>
              <a:rPr lang="es-MX" dirty="0" smtClean="0"/>
              <a:t>video, </a:t>
            </a:r>
            <a:r>
              <a:rPr lang="es-MX" dirty="0"/>
              <a:t>¿Cómo afecta la mecanización y la tecnología a las condiciones de trabajo y a la vida de los obreros? ¿Qué ejemplos modernos pueden encontrar que reflejen situaciones similares? </a:t>
            </a:r>
            <a:endParaRPr lang="es-MX" dirty="0" smtClean="0"/>
          </a:p>
          <a:p>
            <a:pPr marL="514350" indent="-514350" algn="just">
              <a:buFont typeface="+mj-lt"/>
              <a:buAutoNum type="arabicPeriod"/>
            </a:pPr>
            <a:endParaRPr lang="es-MX" dirty="0"/>
          </a:p>
          <a:p>
            <a:pPr marL="514350" indent="-514350" algn="just">
              <a:buFont typeface="+mj-lt"/>
              <a:buAutoNum type="arabicPeriod"/>
            </a:pPr>
            <a:r>
              <a:rPr lang="es-PE" dirty="0" smtClean="0"/>
              <a:t>El </a:t>
            </a:r>
            <a:r>
              <a:rPr lang="es-PE" dirty="0"/>
              <a:t>texto de Escudero </a:t>
            </a:r>
            <a:r>
              <a:rPr lang="es-PE" dirty="0" smtClean="0"/>
              <a:t>menciona </a:t>
            </a:r>
            <a:r>
              <a:rPr lang="es-PE" dirty="0"/>
              <a:t>4 causas que permitieron la productividad durante la revolución industrial, responder: </a:t>
            </a:r>
            <a:r>
              <a:rPr lang="es-PE" dirty="0" smtClean="0"/>
              <a:t>¿Por </a:t>
            </a:r>
            <a:r>
              <a:rPr lang="es-PE" dirty="0"/>
              <a:t>qué Escudero menciona que las innovaciones tecnológicas permitieron el desarrollo de la revolución industrial?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9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82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Revolución industrial: transformaciones</a:t>
            </a:r>
            <a:endParaRPr lang="es-PE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/>
          </p:nvPr>
        </p:nvGraphicFramePr>
        <p:xfrm>
          <a:off x="652670" y="189650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8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28268" y="366877"/>
            <a:ext cx="7104184" cy="1554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900" b="1" dirty="0" smtClean="0"/>
              <a:t>Promesas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900" dirty="0" smtClean="0">
                <a:latin typeface="+mj-lt"/>
              </a:rPr>
              <a:t>El desarrollo del capitalismo: mayor riqueza al disminuir los costos de producción.</a:t>
            </a:r>
            <a:endParaRPr lang="en-US" sz="19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900" dirty="0" smtClean="0">
                <a:latin typeface="+mj-lt"/>
              </a:rPr>
              <a:t>Mayor libertad: La </a:t>
            </a:r>
            <a:r>
              <a:rPr lang="es-MX" sz="1900" dirty="0">
                <a:latin typeface="+mj-lt"/>
              </a:rPr>
              <a:t>máquina y la </a:t>
            </a:r>
            <a:r>
              <a:rPr lang="es-MX" sz="1900" dirty="0" smtClean="0">
                <a:latin typeface="+mj-lt"/>
              </a:rPr>
              <a:t>liberación del ser humano del </a:t>
            </a:r>
            <a:r>
              <a:rPr lang="es-MX" sz="1900" dirty="0">
                <a:latin typeface="+mj-lt"/>
              </a:rPr>
              <a:t>exigente trabajo físico</a:t>
            </a:r>
            <a:r>
              <a:rPr lang="es-MX" sz="1900" dirty="0" smtClean="0"/>
              <a:t>.</a:t>
            </a:r>
            <a:endParaRPr lang="es-CO" sz="1900" b="1" dirty="0"/>
          </a:p>
        </p:txBody>
      </p:sp>
      <p:sp>
        <p:nvSpPr>
          <p:cNvPr id="7" name="Rectángulo 6"/>
          <p:cNvSpPr/>
          <p:nvPr/>
        </p:nvSpPr>
        <p:spPr>
          <a:xfrm>
            <a:off x="514364" y="2512251"/>
            <a:ext cx="3283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latin typeface="+mj-lt"/>
              </a:rPr>
              <a:t>Revolución industrial acompañada </a:t>
            </a:r>
            <a:r>
              <a:rPr lang="es-CO" sz="2400" b="1" dirty="0">
                <a:latin typeface="+mj-lt"/>
              </a:rPr>
              <a:t>de </a:t>
            </a:r>
            <a:r>
              <a:rPr lang="es-CO" sz="2400" b="1" dirty="0" smtClean="0">
                <a:latin typeface="+mj-lt"/>
              </a:rPr>
              <a:t>unas promesas y unos impactos en la vida social</a:t>
            </a:r>
            <a:endParaRPr lang="es-CO" sz="2400" b="1" dirty="0">
              <a:latin typeface="+mj-lt"/>
            </a:endParaRPr>
          </a:p>
        </p:txBody>
      </p:sp>
      <p:sp>
        <p:nvSpPr>
          <p:cNvPr id="2" name="Abrir llave 1"/>
          <p:cNvSpPr/>
          <p:nvPr/>
        </p:nvSpPr>
        <p:spPr>
          <a:xfrm>
            <a:off x="3943060" y="1470808"/>
            <a:ext cx="417924" cy="367731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4628267" y="2320033"/>
            <a:ext cx="7104185" cy="38933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900" b="1" dirty="0" smtClean="0"/>
              <a:t>Impactos</a:t>
            </a:r>
            <a:endParaRPr lang="es-MX" sz="1900" b="1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900" dirty="0" smtClean="0">
                <a:latin typeface="+mj-lt"/>
              </a:rPr>
              <a:t>Migración campo a la vida urbana.</a:t>
            </a:r>
            <a:endParaRPr lang="en-US" sz="19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900" dirty="0" smtClean="0">
                <a:latin typeface="+mj-lt"/>
              </a:rPr>
              <a:t>Transformación de la escala de lo humano</a:t>
            </a:r>
            <a:endParaRPr lang="en-US" sz="19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900" dirty="0" smtClean="0">
                <a:latin typeface="+mj-lt"/>
              </a:rPr>
              <a:t>La </a:t>
            </a:r>
            <a:r>
              <a:rPr lang="es-MX" sz="1900" dirty="0">
                <a:latin typeface="+mj-lt"/>
              </a:rPr>
              <a:t>revolución industrial capitalista vs. pérdida de oficios y puestos de trabajo artesanal. </a:t>
            </a:r>
            <a:endParaRPr lang="en-US" sz="19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900" dirty="0" smtClean="0">
                <a:latin typeface="+mj-lt"/>
              </a:rPr>
              <a:t>Movimiento de trabajadores </a:t>
            </a:r>
            <a:r>
              <a:rPr lang="es-MX" sz="1900" dirty="0">
                <a:latin typeface="+mj-lt"/>
              </a:rPr>
              <a:t>y el sabotaje a las fábricas textiles.</a:t>
            </a:r>
            <a:endParaRPr lang="en-US" sz="19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900" dirty="0" smtClean="0">
                <a:latin typeface="+mj-lt"/>
              </a:rPr>
              <a:t>Contaminación </a:t>
            </a:r>
            <a:r>
              <a:rPr lang="es-MX" sz="1900" dirty="0">
                <a:latin typeface="+mj-lt"/>
              </a:rPr>
              <a:t>en las ciudades</a:t>
            </a:r>
            <a:r>
              <a:rPr lang="es-MX" sz="1900" dirty="0" smtClean="0">
                <a:latin typeface="+mj-lt"/>
              </a:rPr>
              <a:t>.</a:t>
            </a:r>
            <a:endParaRPr lang="es-MX" sz="19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900" dirty="0">
                <a:latin typeface="+mj-lt"/>
              </a:rPr>
              <a:t>Conocimiento de la sociedad para </a:t>
            </a:r>
            <a:r>
              <a:rPr lang="es-CO" sz="1900" dirty="0" smtClean="0">
                <a:latin typeface="+mj-lt"/>
              </a:rPr>
              <a:t>su control </a:t>
            </a:r>
            <a:r>
              <a:rPr lang="es-CO" sz="1900" dirty="0">
                <a:latin typeface="+mj-lt"/>
              </a:rPr>
              <a:t>y </a:t>
            </a:r>
            <a:r>
              <a:rPr lang="es-CO" sz="1900" dirty="0" smtClean="0">
                <a:latin typeface="+mj-lt"/>
              </a:rPr>
              <a:t>disciplina</a:t>
            </a:r>
            <a:endParaRPr lang="en-US" sz="19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900" dirty="0">
                <a:latin typeface="+mj-lt"/>
              </a:rPr>
              <a:t>El movimiento cultural y </a:t>
            </a:r>
            <a:r>
              <a:rPr lang="es-MX" sz="1900" dirty="0" smtClean="0">
                <a:latin typeface="+mj-lt"/>
              </a:rPr>
              <a:t>político:</a:t>
            </a:r>
            <a:endParaRPr lang="es-MX" sz="19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MX" sz="1900" dirty="0" smtClean="0">
                <a:latin typeface="+mj-lt"/>
              </a:rPr>
              <a:t>Transformaciones </a:t>
            </a:r>
            <a:r>
              <a:rPr lang="es-MX" sz="1900" dirty="0">
                <a:latin typeface="+mj-lt"/>
              </a:rPr>
              <a:t>culturales y cambios en la percepción humana por la revolución industrial y el desplazamiento de la aristocracia por la </a:t>
            </a:r>
            <a:r>
              <a:rPr lang="es-MX" sz="1900" dirty="0" smtClean="0">
                <a:latin typeface="+mj-lt"/>
              </a:rPr>
              <a:t>burguesía.</a:t>
            </a:r>
            <a:endParaRPr lang="es-MX" sz="19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MX" sz="1900" dirty="0" smtClean="0">
                <a:latin typeface="+mj-lt"/>
              </a:rPr>
              <a:t>Oposición </a:t>
            </a:r>
            <a:r>
              <a:rPr lang="es-MX" sz="1900" dirty="0">
                <a:latin typeface="+mj-lt"/>
              </a:rPr>
              <a:t>a la ilustración </a:t>
            </a:r>
            <a:r>
              <a:rPr lang="es-MX" sz="1900" dirty="0" smtClean="0">
                <a:latin typeface="+mj-lt"/>
              </a:rPr>
              <a:t>por su culto a </a:t>
            </a:r>
            <a:r>
              <a:rPr lang="es-MX" sz="1900" dirty="0">
                <a:latin typeface="+mj-lt"/>
              </a:rPr>
              <a:t>la </a:t>
            </a:r>
            <a:r>
              <a:rPr lang="es-MX" sz="1900" dirty="0" smtClean="0">
                <a:latin typeface="+mj-lt"/>
              </a:rPr>
              <a:t>razón y mecanicismo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40002" y="508170"/>
            <a:ext cx="2794098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+mj-lt"/>
              </a:rPr>
              <a:t>Revolución industrial, cambios en la técnica y la percepción humana</a:t>
            </a:r>
          </a:p>
        </p:txBody>
      </p:sp>
    </p:spTree>
    <p:extLst>
      <p:ext uri="{BB962C8B-B14F-4D97-AF65-F5344CB8AC3E}">
        <p14:creationId xmlns:p14="http://schemas.microsoft.com/office/powerpoint/2010/main" val="3227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 la sesión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MX" dirty="0" smtClean="0"/>
              <a:t>Abordar el surgimiento de la sociedad industrial.</a:t>
            </a:r>
          </a:p>
          <a:p>
            <a:pPr marL="514350" indent="-514350">
              <a:buAutoNum type="arabicPeriod"/>
            </a:pPr>
            <a:r>
              <a:rPr lang="es-MX" dirty="0" smtClean="0"/>
              <a:t>Conocer las transformaciones de la revolución industrial.</a:t>
            </a:r>
          </a:p>
        </p:txBody>
      </p:sp>
    </p:spTree>
    <p:extLst>
      <p:ext uri="{BB962C8B-B14F-4D97-AF65-F5344CB8AC3E}">
        <p14:creationId xmlns:p14="http://schemas.microsoft.com/office/powerpoint/2010/main" val="41139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-iyLwhiJv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47530" y="647287"/>
            <a:ext cx="10528853" cy="59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922" y="139838"/>
            <a:ext cx="10515600" cy="1325563"/>
          </a:xfrm>
        </p:spPr>
        <p:txBody>
          <a:bodyPr/>
          <a:lstStyle/>
          <a:p>
            <a:r>
              <a:rPr lang="es-MX" dirty="0" smtClean="0"/>
              <a:t>Revolución industrial: contexto</a:t>
            </a:r>
            <a:endParaRPr lang="es-PE" dirty="0"/>
          </a:p>
        </p:txBody>
      </p:sp>
      <p:pic>
        <p:nvPicPr>
          <p:cNvPr id="6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3" y="1293122"/>
            <a:ext cx="6269522" cy="48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528704" y="6226283"/>
            <a:ext cx="4938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“</a:t>
            </a:r>
            <a:r>
              <a:rPr lang="es-MX" dirty="0" smtClean="0"/>
              <a:t>La </a:t>
            </a:r>
            <a:r>
              <a:rPr lang="es-MX" dirty="0"/>
              <a:t>familia </a:t>
            </a:r>
            <a:r>
              <a:rPr lang="es-MX" dirty="0" smtClean="0"/>
              <a:t>feliz”, </a:t>
            </a:r>
            <a:r>
              <a:rPr lang="es-MX" dirty="0" smtClean="0"/>
              <a:t>pintura de </a:t>
            </a:r>
            <a:r>
              <a:rPr lang="es-MX" dirty="0" err="1"/>
              <a:t>Jan</a:t>
            </a:r>
            <a:r>
              <a:rPr lang="es-MX" dirty="0"/>
              <a:t> </a:t>
            </a:r>
            <a:r>
              <a:rPr lang="es-MX" dirty="0" err="1" smtClean="0"/>
              <a:t>Steen</a:t>
            </a:r>
            <a:r>
              <a:rPr lang="es-MX" dirty="0" smtClean="0"/>
              <a:t>, 1668.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7354956" y="1558299"/>
            <a:ext cx="4306957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Es una revolución </a:t>
            </a:r>
            <a:r>
              <a:rPr lang="es-MX" dirty="0" smtClean="0"/>
              <a:t>burguesa: consolidó un grupo social y surgieron nuevas </a:t>
            </a:r>
            <a:r>
              <a:rPr lang="es-MX" dirty="0"/>
              <a:t>clases sociales.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Proceso que permitió la propagación mundial del sistema </a:t>
            </a:r>
            <a:r>
              <a:rPr lang="es-MX" dirty="0" smtClean="0"/>
              <a:t>de acumulación de capital (capitalismo).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/>
            <a:r>
              <a:rPr lang="es-MX" dirty="0" smtClean="0"/>
              <a:t>El nuevo grupo social que aparece: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Burgués</a:t>
            </a:r>
            <a:r>
              <a:rPr lang="es-MX" dirty="0"/>
              <a:t>: capacidad de generar dinero</a:t>
            </a:r>
            <a:r>
              <a:rPr lang="es-MX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/>
            <a:r>
              <a:rPr lang="es-MX" dirty="0"/>
              <a:t>Diferencias: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/>
              <a:t>Aristócrata: origen en la nobleza</a:t>
            </a:r>
            <a:r>
              <a:rPr lang="es-MX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MX" dirty="0" smtClean="0"/>
              <a:t>Campesino: origen en la actividad tradicional del campo.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30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rguesía: concepto, surgimiento, fortalecimiento, Renacimient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620" y="2066675"/>
            <a:ext cx="5084648" cy="34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Revolución industrial: </a:t>
            </a:r>
            <a:r>
              <a:rPr lang="es-MX" dirty="0" smtClean="0"/>
              <a:t>contexto</a:t>
            </a:r>
            <a:endParaRPr lang="es-PE" dirty="0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6096000" y="1723312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lnSpc>
                <a:spcPct val="107000"/>
              </a:lnSpc>
              <a:defRPr/>
            </a:pPr>
            <a:r>
              <a:rPr lang="es-MX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Gran Bretaña, comienzos del S. XVIII, Guerras de independencia (EEUU), Rev. Francesa, Desarrollo de liberalismo </a:t>
            </a:r>
            <a:r>
              <a:rPr lang="es-MX" dirty="0"/>
              <a:t>y la ilustración.</a:t>
            </a: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endParaRPr lang="es-MX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r>
              <a:rPr lang="es-MX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Época de crisis económica: se busca revertir el poder de la nobleza y el clero. </a:t>
            </a: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endParaRPr lang="es-MX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r>
              <a:rPr lang="es-MX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Surge una nueva maquinaria textil para bajar costos de producción.</a:t>
            </a: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endParaRPr lang="es-MX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r>
              <a:rPr lang="es-MX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Burgueses demuestran eficiencia de máquinas y superioridad en la producción de riquezas.</a:t>
            </a: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endParaRPr lang="es-MX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0"/>
              </a:spcBef>
              <a:defRPr/>
            </a:pPr>
            <a:r>
              <a:rPr lang="es-PE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 rompe con el Sistema tradicional mercantilista y agrícola. </a:t>
            </a:r>
            <a:endParaRPr lang="en-US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3" y="1436804"/>
            <a:ext cx="5697415" cy="3810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57" y="1431280"/>
            <a:ext cx="6128067" cy="383004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69480" y="541606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Espacios urbanos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8367933" y="5416062"/>
            <a:ext cx="16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Espacios rurales</a:t>
            </a:r>
            <a:endParaRPr lang="es-PE" dirty="0"/>
          </a:p>
        </p:txBody>
      </p:sp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172279" y="0"/>
            <a:ext cx="11847444" cy="1325563"/>
          </a:xfrm>
        </p:spPr>
        <p:txBody>
          <a:bodyPr>
            <a:normAutofit/>
          </a:bodyPr>
          <a:lstStyle/>
          <a:p>
            <a:r>
              <a:rPr lang="es-MX" sz="3200" dirty="0" smtClean="0"/>
              <a:t>La revolución industrial: </a:t>
            </a:r>
            <a:r>
              <a:rPr lang="es-MX" sz="3200" dirty="0" smtClean="0"/>
              <a:t>transformaciones del entorno/hábitat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4176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25112" y="1817545"/>
            <a:ext cx="6676836" cy="33194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defRPr/>
            </a:pP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Durante el desarrollo de la revolución industrial se </a:t>
            </a: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afirma que </a:t>
            </a:r>
            <a:r>
              <a:rPr lang="es-PE" sz="2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PE" sz="2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velocidad es igual que mayor </a:t>
            </a: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riqueza.</a:t>
            </a:r>
            <a:endParaRPr lang="es-PE" sz="2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defRPr/>
            </a:pP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Pero, </a:t>
            </a:r>
            <a:endParaRPr lang="es-PE" sz="2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defRPr/>
            </a:pP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Quiénes </a:t>
            </a:r>
            <a:r>
              <a:rPr lang="es-PE" sz="2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controlan esa velocidad para </a:t>
            </a:r>
            <a:r>
              <a:rPr lang="es-PE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generar esa riqueza?</a:t>
            </a:r>
          </a:p>
          <a:p>
            <a:pPr lvl="0" algn="ctr">
              <a:lnSpc>
                <a:spcPct val="107000"/>
              </a:lnSpc>
              <a:defRPr/>
            </a:pPr>
            <a:r>
              <a:rPr lang="es-MX" sz="2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¿Quiénes pueden contralarla?</a:t>
            </a:r>
            <a:endParaRPr lang="es-PE" sz="2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737" y="1817545"/>
            <a:ext cx="4241725" cy="3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72279" y="0"/>
            <a:ext cx="11847444" cy="1325563"/>
          </a:xfrm>
        </p:spPr>
        <p:txBody>
          <a:bodyPr>
            <a:normAutofit/>
          </a:bodyPr>
          <a:lstStyle/>
          <a:p>
            <a:r>
              <a:rPr lang="es-MX" sz="3200" dirty="0" smtClean="0"/>
              <a:t>La revolución industrial: </a:t>
            </a:r>
            <a:r>
              <a:rPr lang="es-CO" sz="3200" dirty="0" smtClean="0"/>
              <a:t>cambios en la técnica y la percepción humana</a:t>
            </a:r>
            <a:r>
              <a:rPr lang="es-MX" sz="3200" dirty="0" smtClean="0"/>
              <a:t>. </a:t>
            </a:r>
            <a:endParaRPr lang="es-PE" sz="3200" dirty="0"/>
          </a:p>
        </p:txBody>
      </p:sp>
      <p:pic>
        <p:nvPicPr>
          <p:cNvPr id="1026" name="Picture 2" descr="rev indu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409" y="1120755"/>
            <a:ext cx="8759687" cy="538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98443" y="658574"/>
            <a:ext cx="9087679" cy="1325563"/>
          </a:xfrm>
        </p:spPr>
        <p:txBody>
          <a:bodyPr>
            <a:normAutofit/>
          </a:bodyPr>
          <a:lstStyle/>
          <a:p>
            <a:r>
              <a:rPr lang="es-MX" sz="2800" dirty="0" smtClean="0"/>
              <a:t>El impacto </a:t>
            </a:r>
            <a:r>
              <a:rPr lang="es-MX" sz="2800" dirty="0"/>
              <a:t>de la tecnología en la </a:t>
            </a:r>
            <a:r>
              <a:rPr lang="es-MX" sz="2800" dirty="0" smtClean="0"/>
              <a:t>sociedad</a:t>
            </a:r>
            <a:r>
              <a:rPr lang="es-MX" sz="2800" dirty="0"/>
              <a:t> </a:t>
            </a:r>
            <a:r>
              <a:rPr lang="es-MX" sz="2800" dirty="0" smtClean="0"/>
              <a:t>moderna</a:t>
            </a:r>
            <a:endParaRPr lang="es-PE" sz="28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798443" y="3528022"/>
            <a:ext cx="8544340" cy="1301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Ver:</a:t>
            </a:r>
          </a:p>
          <a:p>
            <a:pPr marL="0" indent="0">
              <a:buNone/>
            </a:pPr>
            <a:r>
              <a:rPr lang="es-MX" dirty="0" smtClean="0"/>
              <a:t>Tiempos </a:t>
            </a:r>
            <a:r>
              <a:rPr lang="es-MX" dirty="0"/>
              <a:t>modernos – Chaplin (1936)</a:t>
            </a:r>
            <a:endParaRPr lang="es-PE" dirty="0" smtClean="0">
              <a:hlinkClick r:id="rId2"/>
            </a:endParaRPr>
          </a:p>
          <a:p>
            <a:r>
              <a:rPr lang="es-PE" dirty="0" smtClean="0">
                <a:hlinkClick r:id="rId2"/>
              </a:rPr>
              <a:t>https</a:t>
            </a:r>
            <a:r>
              <a:rPr lang="es-PE" dirty="0">
                <a:hlinkClick r:id="rId2"/>
              </a:rPr>
              <a:t>://</a:t>
            </a:r>
            <a:r>
              <a:rPr lang="es-PE" dirty="0" smtClean="0">
                <a:hlinkClick r:id="rId2"/>
              </a:rPr>
              <a:t>www.youtube.com/watch?v=kQz1rs8LDGc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695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699</Words>
  <Application>Microsoft Office PowerPoint</Application>
  <PresentationFormat>Panorámica</PresentationFormat>
  <Paragraphs>81</Paragraphs>
  <Slides>13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Tema de Office</vt:lpstr>
      <vt:lpstr>Presentación de PowerPoint</vt:lpstr>
      <vt:lpstr>Objetivo de la sesión</vt:lpstr>
      <vt:lpstr>Presentación de PowerPoint</vt:lpstr>
      <vt:lpstr>Revolución industrial: contexto</vt:lpstr>
      <vt:lpstr>Revolución industrial: contexto</vt:lpstr>
      <vt:lpstr>La revolución industrial: transformaciones del entorno/hábitat</vt:lpstr>
      <vt:lpstr>Presentación de PowerPoint</vt:lpstr>
      <vt:lpstr>La revolución industrial: cambios en la técnica y la percepción humana. </vt:lpstr>
      <vt:lpstr>El impacto de la tecnología en la sociedad moderna</vt:lpstr>
      <vt:lpstr>Actividad grupal: grupos de 5</vt:lpstr>
      <vt:lpstr>Presentación de PowerPoint</vt:lpstr>
      <vt:lpstr>Revolución industrial: transformaciones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Giancarlo</dc:creator>
  <cp:lastModifiedBy>Giancarlo</cp:lastModifiedBy>
  <cp:revision>9</cp:revision>
  <dcterms:created xsi:type="dcterms:W3CDTF">2024-08-26T16:15:00Z</dcterms:created>
  <dcterms:modified xsi:type="dcterms:W3CDTF">2025-01-09T01:08:16Z</dcterms:modified>
</cp:coreProperties>
</file>