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59100-8019-4184-A51D-ABD667FE49DB}" v="99" dt="2022-06-09T12:24:37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6546216" userId="2f4ba56f-d03a-4696-b79f-1bbafc42140c" providerId="ADAL" clId="{34E59100-8019-4184-A51D-ABD667FE49DB}"/>
    <pc:docChg chg="modSld">
      <pc:chgData name="06546216" userId="2f4ba56f-d03a-4696-b79f-1bbafc42140c" providerId="ADAL" clId="{34E59100-8019-4184-A51D-ABD667FE49DB}" dt="2022-06-09T12:24:37.387" v="98" actId="20577"/>
      <pc:docMkLst>
        <pc:docMk/>
      </pc:docMkLst>
      <pc:sldChg chg="modSp mod">
        <pc:chgData name="06546216" userId="2f4ba56f-d03a-4696-b79f-1bbafc42140c" providerId="ADAL" clId="{34E59100-8019-4184-A51D-ABD667FE49DB}" dt="2022-06-09T12:24:37.387" v="98" actId="20577"/>
        <pc:sldMkLst>
          <pc:docMk/>
          <pc:sldMk cId="828809461" sldId="271"/>
        </pc:sldMkLst>
        <pc:graphicFrameChg chg="modGraphic">
          <ac:chgData name="06546216" userId="2f4ba56f-d03a-4696-b79f-1bbafc42140c" providerId="ADAL" clId="{34E59100-8019-4184-A51D-ABD667FE49DB}" dt="2022-06-09T12:24:37.387" v="98" actId="20577"/>
          <ac:graphicFrameMkLst>
            <pc:docMk/>
            <pc:sldMk cId="828809461" sldId="271"/>
            <ac:graphicFrameMk id="4" creationId="{51D2B152-FA22-4818-8758-BAAA2AC4EE72}"/>
          </ac:graphicFrameMkLst>
        </pc:graphicFrameChg>
      </pc:sldChg>
    </pc:docChg>
  </pc:docChgLst>
  <pc:docChgLst>
    <pc:chgData name="來賓使用者" userId="S::urn:spo:anon#31d108e6618391a4b244c043e61df72ff696640ccbc1fc6313ad731f41f51380::" providerId="AD" clId="Web-{B9414554-333C-1326-9D21-9CA5E6C5ADAF}"/>
    <pc:docChg chg="modSld">
      <pc:chgData name="來賓使用者" userId="S::urn:spo:anon#31d108e6618391a4b244c043e61df72ff696640ccbc1fc6313ad731f41f51380::" providerId="AD" clId="Web-{B9414554-333C-1326-9D21-9CA5E6C5ADAF}" dt="2022-06-05T05:57:26.196" v="13"/>
      <pc:docMkLst>
        <pc:docMk/>
      </pc:docMkLst>
      <pc:sldChg chg="modSp">
        <pc:chgData name="來賓使用者" userId="S::urn:spo:anon#31d108e6618391a4b244c043e61df72ff696640ccbc1fc6313ad731f41f51380::" providerId="AD" clId="Web-{B9414554-333C-1326-9D21-9CA5E6C5ADAF}" dt="2022-06-05T05:57:26.196" v="13"/>
        <pc:sldMkLst>
          <pc:docMk/>
          <pc:sldMk cId="828809461" sldId="271"/>
        </pc:sldMkLst>
        <pc:graphicFrameChg chg="mod modGraphic">
          <ac:chgData name="來賓使用者" userId="S::urn:spo:anon#31d108e6618391a4b244c043e61df72ff696640ccbc1fc6313ad731f41f51380::" providerId="AD" clId="Web-{B9414554-333C-1326-9D21-9CA5E6C5ADAF}" dt="2022-06-05T05:57:26.196" v="13"/>
          <ac:graphicFrameMkLst>
            <pc:docMk/>
            <pc:sldMk cId="828809461" sldId="271"/>
            <ac:graphicFrameMk id="4" creationId="{51D2B152-FA22-4818-8758-BAAA2AC4EE72}"/>
          </ac:graphicFrameMkLst>
        </pc:graphicFrameChg>
      </pc:sldChg>
    </pc:docChg>
  </pc:docChgLst>
  <pc:docChgLst>
    <pc:chgData name="來賓使用者" userId="S::urn:spo:anon#31d108e6618391a4b244c043e61df72ff696640ccbc1fc6313ad731f41f51380::" providerId="AD" clId="Web-{E8249E41-2FC1-3FEB-CF10-B25AA5DAB449}"/>
    <pc:docChg chg="modSld">
      <pc:chgData name="來賓使用者" userId="S::urn:spo:anon#31d108e6618391a4b244c043e61df72ff696640ccbc1fc6313ad731f41f51380::" providerId="AD" clId="Web-{E8249E41-2FC1-3FEB-CF10-B25AA5DAB449}" dt="2022-06-05T07:50:44.130" v="29"/>
      <pc:docMkLst>
        <pc:docMk/>
      </pc:docMkLst>
      <pc:sldChg chg="modSp">
        <pc:chgData name="來賓使用者" userId="S::urn:spo:anon#31d108e6618391a4b244c043e61df72ff696640ccbc1fc6313ad731f41f51380::" providerId="AD" clId="Web-{E8249E41-2FC1-3FEB-CF10-B25AA5DAB449}" dt="2022-06-05T07:50:44.130" v="29"/>
        <pc:sldMkLst>
          <pc:docMk/>
          <pc:sldMk cId="828809461" sldId="271"/>
        </pc:sldMkLst>
        <pc:graphicFrameChg chg="mod modGraphic">
          <ac:chgData name="來賓使用者" userId="S::urn:spo:anon#31d108e6618391a4b244c043e61df72ff696640ccbc1fc6313ad731f41f51380::" providerId="AD" clId="Web-{E8249E41-2FC1-3FEB-CF10-B25AA5DAB449}" dt="2022-06-05T07:50:44.130" v="29"/>
          <ac:graphicFrameMkLst>
            <pc:docMk/>
            <pc:sldMk cId="828809461" sldId="271"/>
            <ac:graphicFrameMk id="4" creationId="{51D2B152-FA22-4818-8758-BAAA2AC4EE7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ED394-CBC1-401D-B326-2E6673B7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D27B21-48A9-49A6-803B-E4C915C0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C6D7EB-A53F-4E85-9A2D-7A898D00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DF34A-6A29-4310-BA41-96A6DE3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1E61E3-1847-44BE-A397-EFEB16F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49C6-7D8B-4C05-9ACF-D7586751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05716B-B6C2-475B-B568-92C53FAC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0020A-58D3-4299-9EAF-AE7A80D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91779-7F61-4DD9-902A-8B4A8A53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E39ED-25FE-4901-95B3-7F3F350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73C3A8-664C-4C2C-B67F-C47948C6F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6DD60-1D6A-44F1-90D7-FB04E8C33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1A41F7-E714-4836-B7DF-C5AC9086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357728-EBD4-4A74-8439-51EB12CF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722BB-4537-4F0A-8D87-69A06D88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AF36A-E1D6-4874-983C-725B1595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A05D1-52EA-4DF4-AAF7-0BA74A71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A0677-26BD-409C-B0A5-EA1F822A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8214A-18BD-4BD5-BCC4-BDDDC9B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FE576B-CBBB-4DEE-BE05-8AC7B05D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B0246-0D6F-43EE-A414-4CE53E1A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271AB8-F753-41B6-8802-4D23BC8F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68F41-E23D-426B-93B1-034A0D2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8E4D5-9B2F-4259-AE64-A2338BA3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A8C22-AA1B-4754-996E-92054C92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11F52-B8C2-43FB-B942-E5DE9A25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647-7EC5-4E5D-B639-9ADD6F64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D7B9BF-5D91-47DC-889D-306C5C33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B4770-1A9D-417C-93F6-63D64889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7C9CE9-64F2-4A3F-842E-758C721B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4199AD-DF72-4FB6-886B-718AF662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9ED1-2544-4B93-B3F9-083C9CA9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823CB5-8758-4D23-9CAB-651F7B92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6ED0C4-1597-486B-8EB2-18A74D4F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80A5A-702B-4B0F-91FD-0D2A4900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F7DA29-6FCC-49F0-B5FF-42EB53EA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233BB3-8C0B-412E-9966-91F6899B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D123C6-EA66-41F5-83F8-1692301D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079B3F-9347-404D-AFAA-7153B67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BB65-71E4-4FDD-A909-0B6A3CE0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A7373F-6B58-4C5C-AC9C-F051F2B1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AADBD1-11A9-48D9-B6F5-6225CC6A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E476D4-8B8C-4AB3-9407-04C9913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73FD30-A27A-4420-88CB-508BA759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D56A71-166E-4F00-8406-2AC7E5AC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B50C93-B06F-4CFA-8504-5F3553D8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EDB5D-E83D-4643-8E3E-7929B3C6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6C59B-A617-45BD-A350-701180D5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146969-9992-49FA-AA0B-69A0EBE2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E064D5-3EE0-4E24-8CE7-8F356AD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CCB7E-A7BD-4BC4-A373-98D987D0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5F432-A356-4ABF-8BE2-E9925EAE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C5E99-7C12-4BC6-BACD-370C006E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918956-96B0-421E-AE76-D8A35F635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BE7903-377D-44CC-A839-9047D122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23B8B0-353C-4FDB-B33A-2BF95D5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4043C0-1D83-4BBC-94D4-3B86DD4C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D6AB20-E0A4-4B23-AB15-9BB1CB87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7F7A9C-5D92-400E-B119-51677403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97E228-8262-48A8-88C6-FC4C003F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9627D-D98F-4860-BCC3-AAF81B64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05C5-4C2B-4135-BB46-F5D5652A9B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4936C-D4A1-4FFD-9695-D8AF37726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838CB5-205C-4E29-A1CF-57BF184DD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25F1-E028-422F-86B2-60A066D0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19A5F-D94F-45EE-B696-A37A1390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152061"/>
            <a:ext cx="11688191" cy="419439"/>
          </a:xfrm>
        </p:spPr>
        <p:txBody>
          <a:bodyPr>
            <a:normAutofit fontScale="90000"/>
          </a:bodyPr>
          <a:lstStyle/>
          <a:p>
            <a:r>
              <a:rPr lang="en-US" altLang="zh-TW" sz="4000">
                <a:latin typeface="+mn-lt"/>
                <a:ea typeface="新細明體" panose="02020500000000000000" pitchFamily="18" charset="-120"/>
              </a:rPr>
              <a:t>AI</a:t>
            </a:r>
            <a:r>
              <a:rPr lang="zh-TW" altLang="en-US" sz="4000">
                <a:latin typeface="+mn-lt"/>
                <a:ea typeface="新細明體" panose="02020500000000000000" pitchFamily="18" charset="-120"/>
              </a:rPr>
              <a:t> 專案畫布 </a:t>
            </a:r>
            <a:r>
              <a:rPr lang="en-US" altLang="zh-TW" sz="4000">
                <a:latin typeface="+mn-lt"/>
                <a:ea typeface="新細明體" panose="02020500000000000000" pitchFamily="18" charset="-120"/>
              </a:rPr>
              <a:t>(</a:t>
            </a:r>
            <a:r>
              <a:rPr lang="zh-TW" altLang="en-US" sz="4000">
                <a:latin typeface="+mn-lt"/>
                <a:ea typeface="新細明體" panose="02020500000000000000" pitchFamily="18" charset="-120"/>
              </a:rPr>
              <a:t>房價</a:t>
            </a:r>
            <a:r>
              <a:rPr lang="en-US" altLang="zh-TW" sz="4000">
                <a:latin typeface="+mn-lt"/>
                <a:ea typeface="新細明體" panose="02020500000000000000" pitchFamily="18" charset="-120"/>
              </a:rPr>
              <a:t>):</a:t>
            </a:r>
            <a:r>
              <a:rPr lang="zh-TW" altLang="en-US" sz="4000">
                <a:latin typeface="+mn-lt"/>
                <a:ea typeface="新細明體" panose="02020500000000000000" pitchFamily="18" charset="-120"/>
              </a:rPr>
              <a:t> </a:t>
            </a:r>
            <a:endParaRPr lang="en-US" sz="4000">
              <a:latin typeface="+mn-lt"/>
              <a:ea typeface="新細明體" panose="02020500000000000000" pitchFamily="18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1D2B152-FA22-4818-8758-BAAA2AC4E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42094"/>
              </p:ext>
            </p:extLst>
          </p:nvPr>
        </p:nvGraphicFramePr>
        <p:xfrm>
          <a:off x="251617" y="647700"/>
          <a:ext cx="11688766" cy="57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753">
                  <a:extLst>
                    <a:ext uri="{9D8B030D-6E8A-4147-A177-3AD203B41FA5}">
                      <a16:colId xmlns:a16="http://schemas.microsoft.com/office/drawing/2014/main" val="3715721177"/>
                    </a:ext>
                  </a:extLst>
                </a:gridCol>
                <a:gridCol w="2337753">
                  <a:extLst>
                    <a:ext uri="{9D8B030D-6E8A-4147-A177-3AD203B41FA5}">
                      <a16:colId xmlns:a16="http://schemas.microsoft.com/office/drawing/2014/main" val="242456963"/>
                    </a:ext>
                  </a:extLst>
                </a:gridCol>
                <a:gridCol w="1168877">
                  <a:extLst>
                    <a:ext uri="{9D8B030D-6E8A-4147-A177-3AD203B41FA5}">
                      <a16:colId xmlns:a16="http://schemas.microsoft.com/office/drawing/2014/main" val="1549406526"/>
                    </a:ext>
                  </a:extLst>
                </a:gridCol>
                <a:gridCol w="1168877">
                  <a:extLst>
                    <a:ext uri="{9D8B030D-6E8A-4147-A177-3AD203B41FA5}">
                      <a16:colId xmlns:a16="http://schemas.microsoft.com/office/drawing/2014/main" val="2748777471"/>
                    </a:ext>
                  </a:extLst>
                </a:gridCol>
                <a:gridCol w="2337753">
                  <a:extLst>
                    <a:ext uri="{9D8B030D-6E8A-4147-A177-3AD203B41FA5}">
                      <a16:colId xmlns:a16="http://schemas.microsoft.com/office/drawing/2014/main" val="4075478473"/>
                    </a:ext>
                  </a:extLst>
                </a:gridCol>
                <a:gridCol w="2337753">
                  <a:extLst>
                    <a:ext uri="{9D8B030D-6E8A-4147-A177-3AD203B41FA5}">
                      <a16:colId xmlns:a16="http://schemas.microsoft.com/office/drawing/2014/main" val="3047590229"/>
                    </a:ext>
                  </a:extLst>
                </a:gridCol>
              </a:tblGrid>
              <a:tr h="2613660">
                <a:tc rowSpan="2"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資料集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不動產成交案件實際資訊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每坪成交價格與各項房產資料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TEJ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台灣經濟指標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附近商家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經緯度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未來可補充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地區未來發展性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建案附近生活機能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地區周遭治安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技能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資料清理與合併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(Python)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ML 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模型建立與佈署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(decanter AI)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維護資料與模型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資料視覺化處理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網站建置開發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Domain knowledge: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影響到房價的因素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消費者能夠獲取的房屋資訊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價值主張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預售屋因未完成交易，因此不會被登入實價，當我們買房子時不希望買貴，因此希望透過相同的房型來愈測預售屋的價格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可以了解未來房產的價格趨勢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【ROI】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我們可以省下多少錢、節省多少時間等標準</a:t>
                      </a:r>
                      <a:endParaRPr lang="en-US" altLang="zh-TW" sz="14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未來主張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可以融合更多的資訊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安全、便利與機能性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進入價格的考量，讓使用者可以找到更合適的房子。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整合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整合內政部的房價資料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AIP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與使用者提供的提供的資料來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re-train model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將預測模型整合在網站內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潛在整合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可以整合房仲業者的房源，推薦購房者合適的房型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使用者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購房者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賣房者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建商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房仲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不動產鑑價人員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037550"/>
                  </a:ext>
                </a:extLst>
              </a:tr>
              <a:tr h="1516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產出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每坪價格預測區間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地圖價格表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英國房屋網站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變數與價格的關係表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網頁呈現方便使用者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利益關係人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建商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房仲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銀行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53328"/>
                  </a:ext>
                </a:extLst>
              </a:tr>
              <a:tr h="1013296">
                <a:tc gridSpan="3"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成本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房價預測產品人力成本 </a:t>
                      </a:r>
                      <a:r>
                        <a:rPr lang="en-US" altLang="zh-TW" sz="1400"/>
                        <a:t>(6)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資料庫建置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(server) 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與維護成本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資料收集與處理、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coding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re-train)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專案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fail 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的時間機會成本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營收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向房仲業者、建商與保險業者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(business 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方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收取廣告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向使用者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(customer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方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 收取使用費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可以整合房仲與建商的房源，來做系統推薦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使用者捐贈 (donation, coffee)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履歷增值</a:t>
                      </a:r>
                      <a:endParaRPr lang="en-US" altLang="zh-TW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提供 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open source code 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使更多人才加入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33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F9402B-2C99-43E9-9D01-A7BF8F06D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0871"/>
              </p:ext>
            </p:extLst>
          </p:nvPr>
        </p:nvGraphicFramePr>
        <p:xfrm>
          <a:off x="1545590" y="1821180"/>
          <a:ext cx="9100820" cy="2964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5205">
                  <a:extLst>
                    <a:ext uri="{9D8B030D-6E8A-4147-A177-3AD203B41FA5}">
                      <a16:colId xmlns:a16="http://schemas.microsoft.com/office/drawing/2014/main" val="1866300514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25178535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3864634509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1797998508"/>
                    </a:ext>
                  </a:extLst>
                </a:gridCol>
              </a:tblGrid>
              <a:tr h="798982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雙鑽石</a:t>
                      </a:r>
                      <a:endParaRPr lang="en-US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11487"/>
                  </a:ext>
                </a:extLst>
              </a:tr>
              <a:tr h="507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洞察問題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商業問題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數據命題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解決方案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060235"/>
                  </a:ext>
                </a:extLst>
              </a:tr>
              <a:tr h="16581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新房價格無從考證</a:t>
                      </a:r>
                      <a:endParaRPr lang="en-US" altLang="zh-TW" sz="14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房屋未來漲跌不易得知</a:t>
                      </a:r>
                      <a:endParaRPr lang="en-US" altLang="zh-TW" sz="14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房屋的價值與各項變因間的關係不透明</a:t>
                      </a:r>
                      <a:endParaRPr lang="en-US" altLang="zh-TW" sz="14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Customer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想了解心目中的房型目前在市場上的合理價位</a:t>
                      </a:r>
                      <a:endParaRPr lang="en-US" altLang="zh-TW" sz="140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400"/>
                        <a:t>Business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想要了解自己的房源在市場上應該如何定訂合適的價位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預測給定房型條件下每坪的價格</a:t>
                      </a:r>
                      <a:endParaRPr lang="en-US" altLang="zh-TW" sz="14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說明房價與變因之間的關係，找出對房價有顯著影響的變因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/>
                        <a:t>以網頁的方式提供給使用者查詢，並且記錄資料，定期更新模型。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4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佈景主題</vt:lpstr>
      <vt:lpstr>AI 專案畫布 (房價):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專案畫布 (房價): </dc:title>
  <dc:creator>Allen Shiah</dc:creator>
  <cp:revision>1</cp:revision>
  <dcterms:created xsi:type="dcterms:W3CDTF">2022-05-27T03:57:57Z</dcterms:created>
  <dcterms:modified xsi:type="dcterms:W3CDTF">2022-06-09T12:24:44Z</dcterms:modified>
</cp:coreProperties>
</file>