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58" r:id="rId6"/>
    <p:sldId id="261" r:id="rId7"/>
    <p:sldId id="262" r:id="rId8"/>
    <p:sldId id="263" r:id="rId9"/>
    <p:sldId id="264" r:id="rId10"/>
    <p:sldId id="273" r:id="rId11"/>
    <p:sldId id="274" r:id="rId12"/>
    <p:sldId id="275" r:id="rId13"/>
    <p:sldId id="265" r:id="rId14"/>
    <p:sldId id="267" r:id="rId15"/>
    <p:sldId id="279" r:id="rId16"/>
    <p:sldId id="271" r:id="rId17"/>
    <p:sldId id="266" r:id="rId18"/>
    <p:sldId id="270" r:id="rId19"/>
    <p:sldId id="269" r:id="rId20"/>
    <p:sldId id="272" r:id="rId21"/>
    <p:sldId id="268" r:id="rId22"/>
    <p:sldId id="276" r:id="rId23"/>
    <p:sldId id="27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CB44B-79F8-4FAC-A9E6-5C3E897D1349}"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BB6ED-000F-4225-8E47-4A585F627DEB}" type="slidenum">
              <a:rPr lang="en-US" smtClean="0"/>
              <a:t>‹#›</a:t>
            </a:fld>
            <a:endParaRPr lang="en-US"/>
          </a:p>
        </p:txBody>
      </p:sp>
    </p:spTree>
    <p:extLst>
      <p:ext uri="{BB962C8B-B14F-4D97-AF65-F5344CB8AC3E}">
        <p14:creationId xmlns:p14="http://schemas.microsoft.com/office/powerpoint/2010/main" val="1631186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the functionality on the trees data; towards the end, use the identify tool to show the properties of one single tree point; note the DBH, since we will visualize that in the next segment. Also go to the main file and talk about the attribute table, which lists all the properties for all the points (features).</a:t>
            </a:r>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5</a:t>
            </a:fld>
            <a:endParaRPr lang="en-US"/>
          </a:p>
        </p:txBody>
      </p:sp>
    </p:spTree>
    <p:extLst>
      <p:ext uri="{BB962C8B-B14F-4D97-AF65-F5344CB8AC3E}">
        <p14:creationId xmlns:p14="http://schemas.microsoft.com/office/powerpoint/2010/main" val="1132838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a:t>
            </a:r>
            <a:r>
              <a:rPr lang="en-US" baseline="0" dirty="0" smtClean="0"/>
              <a:t> you can perform scatterplots using ArcMap, but they look like shit or take too much </a:t>
            </a:r>
            <a:r>
              <a:rPr lang="en-US" baseline="0" dirty="0" err="1" smtClean="0"/>
              <a:t>work+we</a:t>
            </a:r>
            <a:r>
              <a:rPr lang="en-US" baseline="0" dirty="0" smtClean="0"/>
              <a:t> want to use Open Source as much </a:t>
            </a:r>
            <a:r>
              <a:rPr lang="en-US" baseline="0" smtClean="0"/>
              <a:t>as possible</a:t>
            </a:r>
            <a:endParaRPr lang="en-US"/>
          </a:p>
        </p:txBody>
      </p:sp>
      <p:sp>
        <p:nvSpPr>
          <p:cNvPr id="4" name="Slide Number Placeholder 3"/>
          <p:cNvSpPr>
            <a:spLocks noGrp="1"/>
          </p:cNvSpPr>
          <p:nvPr>
            <p:ph type="sldNum" sz="quarter" idx="10"/>
          </p:nvPr>
        </p:nvSpPr>
        <p:spPr/>
        <p:txBody>
          <a:bodyPr/>
          <a:lstStyle/>
          <a:p>
            <a:fld id="{66ABB6ED-000F-4225-8E47-4A585F627DEB}" type="slidenum">
              <a:rPr lang="en-US" smtClean="0"/>
              <a:t>21</a:t>
            </a:fld>
            <a:endParaRPr lang="en-US"/>
          </a:p>
        </p:txBody>
      </p:sp>
    </p:spTree>
    <p:extLst>
      <p:ext uri="{BB962C8B-B14F-4D97-AF65-F5344CB8AC3E}">
        <p14:creationId xmlns:p14="http://schemas.microsoft.com/office/powerpoint/2010/main" val="27981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points may be more than the maximum points displayed by default in ArcMap; to fix this, from the graduated colors tab, go to classify&gt;sampling</a:t>
            </a:r>
            <a:r>
              <a:rPr lang="en-US" baseline="0" dirty="0" smtClean="0"/>
              <a:t> and then change the sample size to more than the total samples in the layer (use the attribute table to look at the total number of features in that collection)</a:t>
            </a:r>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6</a:t>
            </a:fld>
            <a:endParaRPr lang="en-US"/>
          </a:p>
        </p:txBody>
      </p:sp>
    </p:spTree>
    <p:extLst>
      <p:ext uri="{BB962C8B-B14F-4D97-AF65-F5344CB8AC3E}">
        <p14:creationId xmlns:p14="http://schemas.microsoft.com/office/powerpoint/2010/main" val="137409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around with the width</a:t>
            </a:r>
            <a:r>
              <a:rPr lang="en-US" baseline="0" dirty="0" smtClean="0"/>
              <a:t> based on the tree data such that you get the line of trees along the roads</a:t>
            </a:r>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8</a:t>
            </a:fld>
            <a:endParaRPr lang="en-US"/>
          </a:p>
        </p:txBody>
      </p:sp>
    </p:spTree>
    <p:extLst>
      <p:ext uri="{BB962C8B-B14F-4D97-AF65-F5344CB8AC3E}">
        <p14:creationId xmlns:p14="http://schemas.microsoft.com/office/powerpoint/2010/main" val="32415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redder values are higher because it is nearer to the center of the city; </a:t>
            </a:r>
          </a:p>
          <a:p>
            <a:r>
              <a:rPr lang="en-US" dirty="0" smtClean="0"/>
              <a:t>while</a:t>
            </a:r>
            <a:r>
              <a:rPr lang="en-US" baseline="0" dirty="0" smtClean="0"/>
              <a:t> trees do locally reduce temperature, the temperature is also dictated by macro factors, in this case, proximity to urban core, and thus, heat built up, anthropogenic heating, etc.</a:t>
            </a:r>
          </a:p>
          <a:p>
            <a:r>
              <a:rPr lang="en-US" baseline="0" dirty="0" smtClean="0"/>
              <a:t>Theoretically, if you had removed those trees from the urban core, the temperature would have been even higher</a:t>
            </a:r>
          </a:p>
          <a:p>
            <a:r>
              <a:rPr lang="en-US" baseline="0" dirty="0" smtClean="0"/>
              <a:t>It’s hard to perform this kind of analysis purely from observations due to the presence of such confounding variables</a:t>
            </a:r>
          </a:p>
        </p:txBody>
      </p:sp>
      <p:sp>
        <p:nvSpPr>
          <p:cNvPr id="4" name="Slide Number Placeholder 3"/>
          <p:cNvSpPr>
            <a:spLocks noGrp="1"/>
          </p:cNvSpPr>
          <p:nvPr>
            <p:ph type="sldNum" sz="quarter" idx="10"/>
          </p:nvPr>
        </p:nvSpPr>
        <p:spPr/>
        <p:txBody>
          <a:bodyPr/>
          <a:lstStyle/>
          <a:p>
            <a:fld id="{66ABB6ED-000F-4225-8E47-4A585F627DEB}" type="slidenum">
              <a:rPr lang="en-US" smtClean="0"/>
              <a:t>11</a:t>
            </a:fld>
            <a:endParaRPr lang="en-US"/>
          </a:p>
        </p:txBody>
      </p:sp>
    </p:spTree>
    <p:extLst>
      <p:ext uri="{BB962C8B-B14F-4D97-AF65-F5344CB8AC3E}">
        <p14:creationId xmlns:p14="http://schemas.microsoft.com/office/powerpoint/2010/main" val="420073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Reserved</a:t>
            </a:r>
            <a:r>
              <a:rPr lang="en-US" baseline="0" dirty="0" smtClean="0"/>
              <a:t> for a comparison slide between </a:t>
            </a:r>
            <a:r>
              <a:rPr lang="en-US" baseline="0" dirty="0" err="1" smtClean="0"/>
              <a:t>Hillhouse</a:t>
            </a:r>
            <a:r>
              <a:rPr lang="en-US" baseline="0" dirty="0" smtClean="0"/>
              <a:t> and Prospect</a:t>
            </a:r>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12</a:t>
            </a:fld>
            <a:endParaRPr lang="en-US"/>
          </a:p>
        </p:txBody>
      </p:sp>
    </p:spTree>
    <p:extLst>
      <p:ext uri="{BB962C8B-B14F-4D97-AF65-F5344CB8AC3E}">
        <p14:creationId xmlns:p14="http://schemas.microsoft.com/office/powerpoint/2010/main" val="267879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NDVI, unless</a:t>
            </a:r>
            <a:r>
              <a:rPr lang="en-US" baseline="0" dirty="0" smtClean="0"/>
              <a:t> you want to do it earlier in the introduction</a:t>
            </a:r>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15</a:t>
            </a:fld>
            <a:endParaRPr lang="en-US"/>
          </a:p>
        </p:txBody>
      </p:sp>
    </p:spTree>
    <p:extLst>
      <p:ext uri="{BB962C8B-B14F-4D97-AF65-F5344CB8AC3E}">
        <p14:creationId xmlns:p14="http://schemas.microsoft.com/office/powerpoint/2010/main" val="313008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17</a:t>
            </a:fld>
            <a:endParaRPr lang="en-US"/>
          </a:p>
        </p:txBody>
      </p:sp>
    </p:spTree>
    <p:extLst>
      <p:ext uri="{BB962C8B-B14F-4D97-AF65-F5344CB8AC3E}">
        <p14:creationId xmlns:p14="http://schemas.microsoft.com/office/powerpoint/2010/main" val="227285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them about editing options to improve the legend;</a:t>
            </a:r>
            <a:r>
              <a:rPr lang="en-US" baseline="0" dirty="0" smtClean="0"/>
              <a:t> like change the default legend ranges; edit the weight and font size of title, etc. </a:t>
            </a:r>
            <a:endParaRPr lang="en-US" dirty="0"/>
          </a:p>
        </p:txBody>
      </p:sp>
      <p:sp>
        <p:nvSpPr>
          <p:cNvPr id="4" name="Slide Number Placeholder 3"/>
          <p:cNvSpPr>
            <a:spLocks noGrp="1"/>
          </p:cNvSpPr>
          <p:nvPr>
            <p:ph type="sldNum" sz="quarter" idx="10"/>
          </p:nvPr>
        </p:nvSpPr>
        <p:spPr/>
        <p:txBody>
          <a:bodyPr/>
          <a:lstStyle/>
          <a:p>
            <a:fld id="{66ABB6ED-000F-4225-8E47-4A585F627DEB}" type="slidenum">
              <a:rPr lang="en-US" smtClean="0"/>
              <a:t>19</a:t>
            </a:fld>
            <a:endParaRPr lang="en-US"/>
          </a:p>
        </p:txBody>
      </p:sp>
    </p:spTree>
    <p:extLst>
      <p:ext uri="{BB962C8B-B14F-4D97-AF65-F5344CB8AC3E}">
        <p14:creationId xmlns:p14="http://schemas.microsoft.com/office/powerpoint/2010/main" val="249847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while classifying the raster for displaying, you get a too many values error, first clip the raster to the NH census tract data</a:t>
            </a:r>
          </a:p>
        </p:txBody>
      </p:sp>
      <p:sp>
        <p:nvSpPr>
          <p:cNvPr id="4" name="Slide Number Placeholder 3"/>
          <p:cNvSpPr>
            <a:spLocks noGrp="1"/>
          </p:cNvSpPr>
          <p:nvPr>
            <p:ph type="sldNum" sz="quarter" idx="10"/>
          </p:nvPr>
        </p:nvSpPr>
        <p:spPr/>
        <p:txBody>
          <a:bodyPr/>
          <a:lstStyle/>
          <a:p>
            <a:fld id="{66ABB6ED-000F-4225-8E47-4A585F627DEB}" type="slidenum">
              <a:rPr lang="en-US" smtClean="0"/>
              <a:t>20</a:t>
            </a:fld>
            <a:endParaRPr lang="en-US"/>
          </a:p>
        </p:txBody>
      </p:sp>
    </p:spTree>
    <p:extLst>
      <p:ext uri="{BB962C8B-B14F-4D97-AF65-F5344CB8AC3E}">
        <p14:creationId xmlns:p14="http://schemas.microsoft.com/office/powerpoint/2010/main" val="407730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2572B4-451D-4F35-9F14-53020CB05472}"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287963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572B4-451D-4F35-9F14-53020CB05472}"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40710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572B4-451D-4F35-9F14-53020CB05472}"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310955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572B4-451D-4F35-9F14-53020CB05472}"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60364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2572B4-451D-4F35-9F14-53020CB05472}"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411697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2572B4-451D-4F35-9F14-53020CB05472}"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279036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2572B4-451D-4F35-9F14-53020CB05472}" type="datetimeFigureOut">
              <a:rPr lang="en-US" smtClean="0"/>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36779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2572B4-451D-4F35-9F14-53020CB05472}" type="datetimeFigureOut">
              <a:rPr lang="en-US" smtClean="0"/>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223236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572B4-451D-4F35-9F14-53020CB05472}" type="datetimeFigureOut">
              <a:rPr lang="en-US" smtClean="0"/>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289585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2572B4-451D-4F35-9F14-53020CB05472}"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146822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2572B4-451D-4F35-9F14-53020CB05472}"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39214-BC7A-4B12-9E60-81BC52C97866}" type="slidenum">
              <a:rPr lang="en-US" smtClean="0"/>
              <a:t>‹#›</a:t>
            </a:fld>
            <a:endParaRPr lang="en-US"/>
          </a:p>
        </p:txBody>
      </p:sp>
    </p:spTree>
    <p:extLst>
      <p:ext uri="{BB962C8B-B14F-4D97-AF65-F5344CB8AC3E}">
        <p14:creationId xmlns:p14="http://schemas.microsoft.com/office/powerpoint/2010/main" val="30050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72B4-451D-4F35-9F14-53020CB05472}" type="datetimeFigureOut">
              <a:rPr lang="en-US" smtClean="0"/>
              <a:t>7/5/2019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39214-BC7A-4B12-9E60-81BC52C97866}" type="slidenum">
              <a:rPr lang="en-US" smtClean="0"/>
              <a:t>‹#›</a:t>
            </a:fld>
            <a:endParaRPr lang="en-US"/>
          </a:p>
        </p:txBody>
      </p:sp>
    </p:spTree>
    <p:extLst>
      <p:ext uri="{BB962C8B-B14F-4D97-AF65-F5344CB8AC3E}">
        <p14:creationId xmlns:p14="http://schemas.microsoft.com/office/powerpoint/2010/main" val="2818610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google.com/maps/@41.3138055,-72.9228059,485m/data=!3m1!1e3"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 MODs GIS tutorial</a:t>
            </a:r>
            <a:endParaRPr lang="en-US" dirty="0"/>
          </a:p>
        </p:txBody>
      </p:sp>
      <p:sp>
        <p:nvSpPr>
          <p:cNvPr id="3" name="Subtitle 2"/>
          <p:cNvSpPr>
            <a:spLocks noGrp="1"/>
          </p:cNvSpPr>
          <p:nvPr>
            <p:ph type="subTitle" idx="1"/>
          </p:nvPr>
        </p:nvSpPr>
        <p:spPr/>
        <p:txBody>
          <a:bodyPr/>
          <a:lstStyle/>
          <a:p>
            <a:r>
              <a:rPr lang="en-US" dirty="0" smtClean="0"/>
              <a:t>Natalie Schultz &amp; TC</a:t>
            </a:r>
            <a:endParaRPr lang="en-US" dirty="0"/>
          </a:p>
        </p:txBody>
      </p:sp>
    </p:spTree>
    <p:extLst>
      <p:ext uri="{BB962C8B-B14F-4D97-AF65-F5344CB8AC3E}">
        <p14:creationId xmlns:p14="http://schemas.microsoft.com/office/powerpoint/2010/main" val="92857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Aggregating data to region of interest</a:t>
            </a:r>
          </a:p>
        </p:txBody>
      </p:sp>
      <p:sp>
        <p:nvSpPr>
          <p:cNvPr id="3" name="Content Placeholder 2"/>
          <p:cNvSpPr>
            <a:spLocks noGrp="1"/>
          </p:cNvSpPr>
          <p:nvPr>
            <p:ph idx="1"/>
          </p:nvPr>
        </p:nvSpPr>
        <p:spPr/>
        <p:txBody>
          <a:bodyPr/>
          <a:lstStyle/>
          <a:p>
            <a:r>
              <a:rPr lang="en-US" dirty="0" smtClean="0"/>
              <a:t>Select the Clip (Data Management) tool</a:t>
            </a:r>
          </a:p>
          <a:p>
            <a:r>
              <a:rPr lang="en-US" dirty="0" smtClean="0"/>
              <a:t>Use the interpolated raster as the input raster</a:t>
            </a:r>
          </a:p>
          <a:p>
            <a:r>
              <a:rPr lang="en-US" dirty="0" smtClean="0"/>
              <a:t>Choose the buffered route as the extent</a:t>
            </a:r>
          </a:p>
          <a:p>
            <a:r>
              <a:rPr lang="en-US" dirty="0" smtClean="0"/>
              <a:t>Check Use input features as clipping geometry to get exact clipping within the buffered route</a:t>
            </a:r>
          </a:p>
          <a:p>
            <a:r>
              <a:rPr lang="en-US" dirty="0" smtClean="0"/>
              <a:t>Run the tool</a:t>
            </a:r>
          </a:p>
          <a:p>
            <a:r>
              <a:rPr lang="en-US" dirty="0" smtClean="0"/>
              <a:t>Select the Clip (Analysis) tool to aggregate the street tree data to the same buffered route</a:t>
            </a:r>
            <a:endParaRPr lang="en-US" dirty="0"/>
          </a:p>
        </p:txBody>
      </p:sp>
    </p:spTree>
    <p:extLst>
      <p:ext uri="{BB962C8B-B14F-4D97-AF65-F5344CB8AC3E}">
        <p14:creationId xmlns:p14="http://schemas.microsoft.com/office/powerpoint/2010/main" val="87118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street tree frequency with air temperature</a:t>
            </a:r>
            <a:endParaRPr lang="en-US"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10651" y="1790298"/>
            <a:ext cx="7679959" cy="2127183"/>
          </a:xfrm>
          <a:prstGeom prst="rect">
            <a:avLst/>
          </a:prstGeom>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95151" y="3965609"/>
            <a:ext cx="7863838" cy="2284391"/>
          </a:xfrm>
          <a:prstGeom prst="rect">
            <a:avLst/>
          </a:prstGeom>
        </p:spPr>
      </p:pic>
      <p:sp>
        <p:nvSpPr>
          <p:cNvPr id="7" name="TextBox 6"/>
          <p:cNvSpPr txBox="1"/>
          <p:nvPr/>
        </p:nvSpPr>
        <p:spPr>
          <a:xfrm>
            <a:off x="3104745" y="6153512"/>
            <a:ext cx="2870273" cy="646331"/>
          </a:xfrm>
          <a:prstGeom prst="rect">
            <a:avLst/>
          </a:prstGeom>
          <a:noFill/>
        </p:spPr>
        <p:txBody>
          <a:bodyPr wrap="none" rtlCol="0">
            <a:spAutoFit/>
          </a:bodyPr>
          <a:lstStyle/>
          <a:p>
            <a:pPr algn="ctr"/>
            <a:r>
              <a:rPr lang="en-US" b="1" dirty="0" smtClean="0"/>
              <a:t>Air temperature </a:t>
            </a:r>
          </a:p>
          <a:p>
            <a:pPr algn="ctr"/>
            <a:r>
              <a:rPr lang="en-US" b="1" dirty="0" smtClean="0"/>
              <a:t>(red indicates higher values)</a:t>
            </a:r>
            <a:endParaRPr lang="en-US" b="1" dirty="0"/>
          </a:p>
        </p:txBody>
      </p:sp>
      <p:sp>
        <p:nvSpPr>
          <p:cNvPr id="9" name="TextBox 8"/>
          <p:cNvSpPr txBox="1"/>
          <p:nvPr/>
        </p:nvSpPr>
        <p:spPr>
          <a:xfrm>
            <a:off x="3480426" y="3832425"/>
            <a:ext cx="2118913" cy="369332"/>
          </a:xfrm>
          <a:prstGeom prst="rect">
            <a:avLst/>
          </a:prstGeom>
          <a:noFill/>
        </p:spPr>
        <p:txBody>
          <a:bodyPr wrap="none" rtlCol="0">
            <a:spAutoFit/>
          </a:bodyPr>
          <a:lstStyle/>
          <a:p>
            <a:pPr algn="ctr"/>
            <a:r>
              <a:rPr lang="en-US" b="1" dirty="0" smtClean="0"/>
              <a:t>Street tree locations</a:t>
            </a:r>
            <a:endParaRPr lang="en-US" b="1" dirty="0"/>
          </a:p>
        </p:txBody>
      </p:sp>
      <p:sp>
        <p:nvSpPr>
          <p:cNvPr id="10" name="Content Placeholder 2"/>
          <p:cNvSpPr>
            <a:spLocks noGrp="1"/>
          </p:cNvSpPr>
          <p:nvPr>
            <p:ph idx="1"/>
          </p:nvPr>
        </p:nvSpPr>
        <p:spPr>
          <a:xfrm>
            <a:off x="9615638" y="1982804"/>
            <a:ext cx="2142422" cy="3395262"/>
          </a:xfrm>
        </p:spPr>
        <p:txBody>
          <a:bodyPr/>
          <a:lstStyle/>
          <a:p>
            <a:r>
              <a:rPr lang="en-US" dirty="0" smtClean="0"/>
              <a:t>Does this make sense?</a:t>
            </a:r>
          </a:p>
          <a:p>
            <a:r>
              <a:rPr lang="en-US" dirty="0" smtClean="0"/>
              <a:t>Why or why not?</a:t>
            </a:r>
          </a:p>
          <a:p>
            <a:r>
              <a:rPr lang="en-US" dirty="0" smtClean="0"/>
              <a:t>Discuss</a:t>
            </a:r>
            <a:endParaRPr lang="en-US" dirty="0"/>
          </a:p>
        </p:txBody>
      </p:sp>
    </p:spTree>
    <p:extLst>
      <p:ext uri="{BB962C8B-B14F-4D97-AF65-F5344CB8AC3E}">
        <p14:creationId xmlns:p14="http://schemas.microsoft.com/office/powerpoint/2010/main" val="28992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apples to apples comparison</a:t>
            </a:r>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0396" y="1915426"/>
            <a:ext cx="4119614" cy="4494999"/>
          </a:xfrm>
          <a:prstGeom prst="rect">
            <a:avLst/>
          </a:prstGeom>
        </p:spPr>
      </p:pic>
      <p:pic>
        <p:nvPicPr>
          <p:cNvPr id="7" name="Picture 6">
            <a:hlinkClick r:id="rId4"/>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122695" y="1535228"/>
            <a:ext cx="3099335" cy="5255393"/>
          </a:xfrm>
          <a:prstGeom prst="rect">
            <a:avLst/>
          </a:prstGeom>
        </p:spPr>
      </p:pic>
    </p:spTree>
    <p:extLst>
      <p:ext uri="{BB962C8B-B14F-4D97-AF65-F5344CB8AC3E}">
        <p14:creationId xmlns:p14="http://schemas.microsoft.com/office/powerpoint/2010/main" val="49999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r="-1"/>
          <a:stretch/>
        </p:blipFill>
        <p:spPr>
          <a:xfrm>
            <a:off x="3811604" y="1366787"/>
            <a:ext cx="8380396" cy="5082139"/>
          </a:xfrm>
          <a:prstGeom prst="rect">
            <a:avLst/>
          </a:prstGeom>
        </p:spPr>
      </p:pic>
      <p:sp>
        <p:nvSpPr>
          <p:cNvPr id="2" name="Title 1"/>
          <p:cNvSpPr>
            <a:spLocks noGrp="1"/>
          </p:cNvSpPr>
          <p:nvPr>
            <p:ph type="title"/>
          </p:nvPr>
        </p:nvSpPr>
        <p:spPr/>
        <p:txBody>
          <a:bodyPr/>
          <a:lstStyle/>
          <a:p>
            <a:r>
              <a:rPr lang="en-US" dirty="0" smtClean="0"/>
              <a:t>Scaling up our analysis using satellite data</a:t>
            </a:r>
            <a:endParaRPr lang="en-US" dirty="0"/>
          </a:p>
        </p:txBody>
      </p:sp>
      <p:sp>
        <p:nvSpPr>
          <p:cNvPr id="3" name="Content Placeholder 2"/>
          <p:cNvSpPr>
            <a:spLocks noGrp="1"/>
          </p:cNvSpPr>
          <p:nvPr>
            <p:ph idx="1"/>
          </p:nvPr>
        </p:nvSpPr>
        <p:spPr/>
        <p:txBody>
          <a:bodyPr>
            <a:normAutofit/>
          </a:bodyPr>
          <a:lstStyle/>
          <a:p>
            <a:r>
              <a:rPr lang="en-US" dirty="0" smtClean="0"/>
              <a:t>Add the </a:t>
            </a:r>
            <a:br>
              <a:rPr lang="en-US" dirty="0" smtClean="0"/>
            </a:br>
            <a:r>
              <a:rPr lang="en-US" dirty="0" err="1" smtClean="0"/>
              <a:t>NH_Census.shp</a:t>
            </a:r>
            <a:r>
              <a:rPr lang="en-US" dirty="0" smtClean="0"/>
              <a:t> data</a:t>
            </a:r>
          </a:p>
          <a:p>
            <a:r>
              <a:rPr lang="en-US" dirty="0" smtClean="0"/>
              <a:t>Load </a:t>
            </a:r>
            <a:br>
              <a:rPr lang="en-US" dirty="0" smtClean="0"/>
            </a:br>
            <a:r>
              <a:rPr lang="en-US" dirty="0" err="1" smtClean="0"/>
              <a:t>NewHaven_Landsat_LST.tif</a:t>
            </a:r>
            <a:endParaRPr lang="en-US" dirty="0" smtClean="0"/>
          </a:p>
          <a:p>
            <a:r>
              <a:rPr lang="en-US" dirty="0" smtClean="0"/>
              <a:t>Improve the visualization </a:t>
            </a:r>
            <a:br>
              <a:rPr lang="en-US" dirty="0" smtClean="0"/>
            </a:br>
            <a:r>
              <a:rPr lang="en-US" dirty="0" smtClean="0"/>
              <a:t>using the </a:t>
            </a:r>
            <a:br>
              <a:rPr lang="en-US" dirty="0" smtClean="0"/>
            </a:br>
            <a:r>
              <a:rPr lang="en-US" dirty="0" smtClean="0"/>
              <a:t>Color Ramp options </a:t>
            </a:r>
            <a:br>
              <a:rPr lang="en-US" dirty="0" smtClean="0"/>
            </a:br>
            <a:r>
              <a:rPr lang="en-US" dirty="0" smtClean="0"/>
              <a:t>(the black and white </a:t>
            </a:r>
            <a:br>
              <a:rPr lang="en-US" dirty="0" smtClean="0"/>
            </a:br>
            <a:r>
              <a:rPr lang="en-US" dirty="0" smtClean="0"/>
              <a:t>gradient bar in the</a:t>
            </a:r>
            <a:br>
              <a:rPr lang="en-US" dirty="0" smtClean="0"/>
            </a:br>
            <a:r>
              <a:rPr lang="en-US" dirty="0" smtClean="0"/>
              <a:t>Table of Contents)</a:t>
            </a:r>
          </a:p>
          <a:p>
            <a:endParaRPr lang="en-US" dirty="0"/>
          </a:p>
        </p:txBody>
      </p:sp>
    </p:spTree>
    <p:extLst>
      <p:ext uri="{BB962C8B-B14F-4D97-AF65-F5344CB8AC3E}">
        <p14:creationId xmlns:p14="http://schemas.microsoft.com/office/powerpoint/2010/main" val="424576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Zonal Statistics</a:t>
            </a:r>
            <a:endParaRPr lang="en-US" dirty="0"/>
          </a:p>
        </p:txBody>
      </p:sp>
      <p:sp>
        <p:nvSpPr>
          <p:cNvPr id="3" name="Content Placeholder 2"/>
          <p:cNvSpPr>
            <a:spLocks noGrp="1"/>
          </p:cNvSpPr>
          <p:nvPr>
            <p:ph idx="1"/>
          </p:nvPr>
        </p:nvSpPr>
        <p:spPr>
          <a:xfrm>
            <a:off x="838200" y="1825625"/>
            <a:ext cx="4946583" cy="4351338"/>
          </a:xfrm>
        </p:spPr>
        <p:txBody>
          <a:bodyPr>
            <a:normAutofit fontScale="85000" lnSpcReduction="20000"/>
          </a:bodyPr>
          <a:lstStyle/>
          <a:p>
            <a:r>
              <a:rPr lang="en-US" dirty="0"/>
              <a:t>Search for Zonal Statistics </a:t>
            </a:r>
            <a:r>
              <a:rPr lang="en-US" dirty="0" smtClean="0"/>
              <a:t>as Table toolbox</a:t>
            </a:r>
          </a:p>
          <a:p>
            <a:r>
              <a:rPr lang="en-US" dirty="0" smtClean="0"/>
              <a:t>Use the Census tract as the feature zone layer</a:t>
            </a:r>
          </a:p>
          <a:p>
            <a:r>
              <a:rPr lang="en-US" dirty="0" smtClean="0"/>
              <a:t>Use the LST data as the Input value raster</a:t>
            </a:r>
          </a:p>
          <a:p>
            <a:r>
              <a:rPr lang="en-US" dirty="0" smtClean="0"/>
              <a:t>The zone field can be any of the columns with unique values</a:t>
            </a:r>
          </a:p>
          <a:p>
            <a:r>
              <a:rPr lang="en-US" dirty="0" smtClean="0"/>
              <a:t>You can change the statistics type if you want (use mean for now)</a:t>
            </a:r>
          </a:p>
          <a:p>
            <a:r>
              <a:rPr lang="en-US" dirty="0" smtClean="0"/>
              <a:t>Run the tool</a:t>
            </a:r>
          </a:p>
          <a:p>
            <a:r>
              <a:rPr lang="en-US" dirty="0" smtClean="0"/>
              <a:t>Repeat </a:t>
            </a:r>
            <a:r>
              <a:rPr lang="en-US" dirty="0"/>
              <a:t>the process with </a:t>
            </a:r>
            <a:r>
              <a:rPr lang="en-US" dirty="0" err="1"/>
              <a:t>NewHaven_Landsat_NDVI.tif</a:t>
            </a:r>
            <a:r>
              <a:rPr lang="en-US" dirty="0"/>
              <a:t> </a:t>
            </a:r>
          </a:p>
          <a:p>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06164" y="1326290"/>
            <a:ext cx="5515277" cy="4957012"/>
          </a:xfrm>
          <a:prstGeom prst="rect">
            <a:avLst/>
          </a:prstGeom>
        </p:spPr>
      </p:pic>
      <p:sp>
        <p:nvSpPr>
          <p:cNvPr id="6" name="TextBox 5"/>
          <p:cNvSpPr txBox="1"/>
          <p:nvPr/>
        </p:nvSpPr>
        <p:spPr>
          <a:xfrm>
            <a:off x="7873465" y="6283302"/>
            <a:ext cx="2708498" cy="369332"/>
          </a:xfrm>
          <a:prstGeom prst="rect">
            <a:avLst/>
          </a:prstGeom>
          <a:noFill/>
        </p:spPr>
        <p:txBody>
          <a:bodyPr wrap="none" rtlCol="0">
            <a:spAutoFit/>
          </a:bodyPr>
          <a:lstStyle/>
          <a:p>
            <a:r>
              <a:rPr lang="en-US" dirty="0" smtClean="0"/>
              <a:t>Result from Zonal Statistics</a:t>
            </a:r>
            <a:endParaRPr lang="en-US" dirty="0"/>
          </a:p>
        </p:txBody>
      </p:sp>
    </p:spTree>
    <p:extLst>
      <p:ext uri="{BB962C8B-B14F-4D97-AF65-F5344CB8AC3E}">
        <p14:creationId xmlns:p14="http://schemas.microsoft.com/office/powerpoint/2010/main" val="192509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NDVI?</a:t>
            </a:r>
            <a:endParaRPr lang="en-US" dirty="0"/>
          </a:p>
        </p:txBody>
      </p:sp>
      <p:sp>
        <p:nvSpPr>
          <p:cNvPr id="3" name="Content Placeholder 2"/>
          <p:cNvSpPr>
            <a:spLocks noGrp="1"/>
          </p:cNvSpPr>
          <p:nvPr>
            <p:ph idx="1"/>
          </p:nvPr>
        </p:nvSpPr>
        <p:spPr/>
        <p:txBody>
          <a:bodyPr/>
          <a:lstStyle/>
          <a:p>
            <a:r>
              <a:rPr lang="en" dirty="0">
                <a:solidFill>
                  <a:schemeClr val="dk1"/>
                </a:solidFill>
                <a:latin typeface="Economica"/>
                <a:ea typeface="Economica"/>
                <a:cs typeface="Economica"/>
                <a:sym typeface="Economica"/>
              </a:rPr>
              <a:t>Normalized Difference Vegetation </a:t>
            </a:r>
            <a:r>
              <a:rPr lang="en" dirty="0" smtClean="0">
                <a:solidFill>
                  <a:schemeClr val="dk1"/>
                </a:solidFill>
                <a:latin typeface="Economica"/>
                <a:ea typeface="Economica"/>
                <a:cs typeface="Economica"/>
                <a:sym typeface="Economica"/>
              </a:rPr>
              <a:t>Index</a:t>
            </a:r>
          </a:p>
          <a:p>
            <a:endParaRPr lang="en" dirty="0">
              <a:solidFill>
                <a:schemeClr val="dk1"/>
              </a:solidFill>
              <a:latin typeface="Economica"/>
              <a:sym typeface="Economica"/>
            </a:endParaRPr>
          </a:p>
          <a:p>
            <a:endParaRPr lang="en-US" dirty="0"/>
          </a:p>
        </p:txBody>
      </p:sp>
      <p:pic>
        <p:nvPicPr>
          <p:cNvPr id="4" name="Google Shape;402;p4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059001" y="2468850"/>
            <a:ext cx="5132999" cy="3843050"/>
          </a:xfrm>
          <a:prstGeom prst="rect">
            <a:avLst/>
          </a:prstGeom>
          <a:noFill/>
          <a:ln>
            <a:noFill/>
          </a:ln>
        </p:spPr>
      </p:pic>
      <p:pic>
        <p:nvPicPr>
          <p:cNvPr id="6" name="Google Shape;408;p50"/>
          <p:cNvPicPr preferRelativeResize="0"/>
          <p:nvPr/>
        </p:nvPicPr>
        <p:blipFill rotWithShape="1">
          <a:blip r:embed="rId4" cstate="email">
            <a:alphaModFix/>
            <a:extLst>
              <a:ext uri="{28A0092B-C50C-407E-A947-70E740481C1C}">
                <a14:useLocalDpi xmlns:a14="http://schemas.microsoft.com/office/drawing/2010/main"/>
              </a:ext>
            </a:extLst>
          </a:blip>
          <a:srcRect t="34556" b="3305"/>
          <a:stretch/>
        </p:blipFill>
        <p:spPr>
          <a:xfrm>
            <a:off x="0" y="2717970"/>
            <a:ext cx="7464906" cy="3344809"/>
          </a:xfrm>
          <a:prstGeom prst="rect">
            <a:avLst/>
          </a:prstGeom>
          <a:noFill/>
          <a:ln>
            <a:noFill/>
          </a:ln>
        </p:spPr>
      </p:pic>
    </p:spTree>
    <p:extLst>
      <p:ext uri="{BB962C8B-B14F-4D97-AF65-F5344CB8AC3E}">
        <p14:creationId xmlns:p14="http://schemas.microsoft.com/office/powerpoint/2010/main" val="360161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fields</a:t>
            </a:r>
            <a:endParaRPr lang="en-US" dirty="0"/>
          </a:p>
        </p:txBody>
      </p:sp>
      <p:sp>
        <p:nvSpPr>
          <p:cNvPr id="3" name="Content Placeholder 2"/>
          <p:cNvSpPr>
            <a:spLocks noGrp="1"/>
          </p:cNvSpPr>
          <p:nvPr>
            <p:ph idx="1"/>
          </p:nvPr>
        </p:nvSpPr>
        <p:spPr/>
        <p:txBody>
          <a:bodyPr/>
          <a:lstStyle/>
          <a:p>
            <a:r>
              <a:rPr lang="en-US" dirty="0" smtClean="0"/>
              <a:t>Since both the NDVI and LST tables have a ‘MEAN’ field, rename them to prevent overwriting for the next step</a:t>
            </a:r>
          </a:p>
          <a:p>
            <a:r>
              <a:rPr lang="en-US" dirty="0" smtClean="0"/>
              <a:t>Right click and open the table</a:t>
            </a:r>
          </a:p>
          <a:p>
            <a:r>
              <a:rPr lang="en-US" dirty="0" smtClean="0"/>
              <a:t>Right click on the ‘MEAN’ field</a:t>
            </a:r>
          </a:p>
          <a:p>
            <a:r>
              <a:rPr lang="en-US" dirty="0" smtClean="0"/>
              <a:t>Click on the properties</a:t>
            </a:r>
          </a:p>
          <a:p>
            <a:r>
              <a:rPr lang="en-US" dirty="0" smtClean="0"/>
              <a:t>Change the MEAN fields to LST_MEAN and LST_NDVI, respectively</a:t>
            </a:r>
            <a:endParaRPr lang="en-US" dirty="0"/>
          </a:p>
        </p:txBody>
      </p:sp>
    </p:spTree>
    <p:extLst>
      <p:ext uri="{BB962C8B-B14F-4D97-AF65-F5344CB8AC3E}">
        <p14:creationId xmlns:p14="http://schemas.microsoft.com/office/powerpoint/2010/main" val="359310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different data types</a:t>
            </a:r>
            <a:endParaRPr lang="en-US" dirty="0"/>
          </a:p>
        </p:txBody>
      </p:sp>
      <p:sp>
        <p:nvSpPr>
          <p:cNvPr id="3" name="Content Placeholder 2"/>
          <p:cNvSpPr>
            <a:spLocks noGrp="1"/>
          </p:cNvSpPr>
          <p:nvPr>
            <p:ph idx="1"/>
          </p:nvPr>
        </p:nvSpPr>
        <p:spPr/>
        <p:txBody>
          <a:bodyPr>
            <a:normAutofit/>
          </a:bodyPr>
          <a:lstStyle/>
          <a:p>
            <a:r>
              <a:rPr lang="en-US" dirty="0" smtClean="0"/>
              <a:t>Right </a:t>
            </a:r>
            <a:r>
              <a:rPr lang="en-US" dirty="0"/>
              <a:t>click on </a:t>
            </a:r>
            <a:r>
              <a:rPr lang="en-US" dirty="0" err="1"/>
              <a:t>NH_Census.shp</a:t>
            </a:r>
            <a:r>
              <a:rPr lang="en-US" dirty="0"/>
              <a:t> and select Join and Relates</a:t>
            </a:r>
          </a:p>
          <a:p>
            <a:r>
              <a:rPr lang="en-US" dirty="0"/>
              <a:t>Click on Join</a:t>
            </a:r>
          </a:p>
          <a:p>
            <a:r>
              <a:rPr lang="en-US" dirty="0"/>
              <a:t>Choose the GEOID10 field from the shapefile </a:t>
            </a:r>
            <a:endParaRPr lang="en-US" dirty="0" smtClean="0"/>
          </a:p>
          <a:p>
            <a:r>
              <a:rPr lang="en-US" dirty="0" smtClean="0"/>
              <a:t>Select the LST table created using the zonal statistics tool</a:t>
            </a:r>
          </a:p>
          <a:p>
            <a:r>
              <a:rPr lang="en-US" dirty="0" smtClean="0"/>
              <a:t>Select its GEOID10 field and perform the join</a:t>
            </a:r>
          </a:p>
          <a:p>
            <a:r>
              <a:rPr lang="en-US" dirty="0" smtClean="0"/>
              <a:t>Do the same for the NDVI table</a:t>
            </a:r>
          </a:p>
          <a:p>
            <a:endParaRPr lang="en-US" dirty="0"/>
          </a:p>
          <a:p>
            <a:endParaRPr lang="en-US" dirty="0"/>
          </a:p>
        </p:txBody>
      </p:sp>
    </p:spTree>
    <p:extLst>
      <p:ext uri="{BB962C8B-B14F-4D97-AF65-F5344CB8AC3E}">
        <p14:creationId xmlns:p14="http://schemas.microsoft.com/office/powerpoint/2010/main" val="378423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income data from an Excel Sheet</a:t>
            </a:r>
            <a:endParaRPr lang="en-US" dirty="0"/>
          </a:p>
        </p:txBody>
      </p:sp>
      <p:sp>
        <p:nvSpPr>
          <p:cNvPr id="3" name="Content Placeholder 2"/>
          <p:cNvSpPr>
            <a:spLocks noGrp="1"/>
          </p:cNvSpPr>
          <p:nvPr>
            <p:ph idx="1"/>
          </p:nvPr>
        </p:nvSpPr>
        <p:spPr/>
        <p:txBody>
          <a:bodyPr/>
          <a:lstStyle/>
          <a:p>
            <a:r>
              <a:rPr lang="en-US" dirty="0"/>
              <a:t>Add the </a:t>
            </a:r>
            <a:r>
              <a:rPr lang="en-US" dirty="0" smtClean="0"/>
              <a:t>Income_cleaned.xlsx </a:t>
            </a:r>
            <a:r>
              <a:rPr lang="en-US" dirty="0"/>
              <a:t>file to </a:t>
            </a:r>
            <a:r>
              <a:rPr lang="en-US" dirty="0" smtClean="0"/>
              <a:t>ArcMap</a:t>
            </a:r>
          </a:p>
          <a:p>
            <a:r>
              <a:rPr lang="en-US" dirty="0" smtClean="0"/>
              <a:t>Select </a:t>
            </a:r>
            <a:r>
              <a:rPr lang="en-US" dirty="0"/>
              <a:t>Join and </a:t>
            </a:r>
            <a:r>
              <a:rPr lang="en-US" dirty="0" smtClean="0"/>
              <a:t>Relates on the New Haven census shapefile</a:t>
            </a:r>
            <a:endParaRPr lang="en-US" dirty="0"/>
          </a:p>
          <a:p>
            <a:r>
              <a:rPr lang="en-US" dirty="0" smtClean="0"/>
              <a:t>Select </a:t>
            </a:r>
            <a:r>
              <a:rPr lang="en-US" dirty="0"/>
              <a:t>the </a:t>
            </a:r>
            <a:r>
              <a:rPr lang="en-US" dirty="0" err="1"/>
              <a:t>xlsx</a:t>
            </a:r>
            <a:r>
              <a:rPr lang="en-US" dirty="0"/>
              <a:t> </a:t>
            </a:r>
            <a:r>
              <a:rPr lang="en-US" dirty="0" smtClean="0"/>
              <a:t>layer to join to this shapefile</a:t>
            </a:r>
            <a:endParaRPr lang="en-US" dirty="0"/>
          </a:p>
          <a:p>
            <a:r>
              <a:rPr lang="en-US" dirty="0"/>
              <a:t>Choose the </a:t>
            </a:r>
            <a:r>
              <a:rPr lang="en-US" dirty="0" smtClean="0"/>
              <a:t>GEO.id2</a:t>
            </a:r>
            <a:r>
              <a:rPr lang="en-US" dirty="0" smtClean="0"/>
              <a:t> </a:t>
            </a:r>
            <a:r>
              <a:rPr lang="en-US" dirty="0"/>
              <a:t>for this </a:t>
            </a:r>
            <a:r>
              <a:rPr lang="en-US" dirty="0" smtClean="0"/>
              <a:t>layer as the join field</a:t>
            </a:r>
            <a:endParaRPr lang="en-US" dirty="0"/>
          </a:p>
          <a:p>
            <a:r>
              <a:rPr lang="en-US" dirty="0"/>
              <a:t>Now you have joined the census data with the census tract feature collection that already contain the mean satellite data</a:t>
            </a:r>
          </a:p>
          <a:p>
            <a:endParaRPr lang="en-US" dirty="0"/>
          </a:p>
          <a:p>
            <a:endParaRPr lang="en-US" dirty="0"/>
          </a:p>
        </p:txBody>
      </p:sp>
    </p:spTree>
    <p:extLst>
      <p:ext uri="{BB962C8B-B14F-4D97-AF65-F5344CB8AC3E}">
        <p14:creationId xmlns:p14="http://schemas.microsoft.com/office/powerpoint/2010/main" val="302480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publishable map</a:t>
            </a:r>
            <a:endParaRPr lang="en-US" dirty="0"/>
          </a:p>
        </p:txBody>
      </p:sp>
      <p:sp>
        <p:nvSpPr>
          <p:cNvPr id="3" name="Content Placeholder 2"/>
          <p:cNvSpPr>
            <a:spLocks noGrp="1"/>
          </p:cNvSpPr>
          <p:nvPr>
            <p:ph idx="1"/>
          </p:nvPr>
        </p:nvSpPr>
        <p:spPr>
          <a:xfrm>
            <a:off x="838200" y="1825625"/>
            <a:ext cx="7449152" cy="4351338"/>
          </a:xfrm>
        </p:spPr>
        <p:txBody>
          <a:bodyPr/>
          <a:lstStyle/>
          <a:p>
            <a:r>
              <a:rPr lang="en-US" dirty="0" smtClean="0"/>
              <a:t>Select the LST or NDVI image</a:t>
            </a:r>
          </a:p>
          <a:p>
            <a:r>
              <a:rPr lang="en-US" dirty="0" smtClean="0"/>
              <a:t>Move from Data View to Layout View</a:t>
            </a:r>
          </a:p>
          <a:p>
            <a:r>
              <a:rPr lang="en-US" dirty="0" smtClean="0"/>
              <a:t>Select Insert option from the upper left corner</a:t>
            </a:r>
          </a:p>
          <a:p>
            <a:r>
              <a:rPr lang="en-US" dirty="0" smtClean="0"/>
              <a:t>Insert Title, Scale bar, North Arrow, and Legend</a:t>
            </a:r>
          </a:p>
          <a:p>
            <a:r>
              <a:rPr lang="en-US" dirty="0" smtClean="0"/>
              <a:t>Classified versus Stretched Legend options</a:t>
            </a:r>
          </a:p>
          <a:p>
            <a:r>
              <a:rPr lang="en-US" dirty="0" smtClean="0"/>
              <a:t>Export Map as a .pdf file</a:t>
            </a:r>
          </a:p>
          <a:p>
            <a:endParaRPr lang="en-US"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45693" y="1613869"/>
            <a:ext cx="2922105" cy="755375"/>
          </a:xfrm>
          <a:prstGeom prst="rect">
            <a:avLst/>
          </a:prstGeom>
        </p:spPr>
      </p:pic>
    </p:spTree>
    <p:extLst>
      <p:ext uri="{BB962C8B-B14F-4D97-AF65-F5344CB8AC3E}">
        <p14:creationId xmlns:p14="http://schemas.microsoft.com/office/powerpoint/2010/main" val="18313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Started…[1/2]</a:t>
            </a:r>
            <a:endParaRPr lang="en-US" dirty="0"/>
          </a:p>
        </p:txBody>
      </p:sp>
      <p:sp>
        <p:nvSpPr>
          <p:cNvPr id="6" name="Content Placeholder 5"/>
          <p:cNvSpPr>
            <a:spLocks noGrp="1"/>
          </p:cNvSpPr>
          <p:nvPr>
            <p:ph idx="1"/>
          </p:nvPr>
        </p:nvSpPr>
        <p:spPr>
          <a:xfrm>
            <a:off x="838200" y="1382862"/>
            <a:ext cx="10515600" cy="4351338"/>
          </a:xfrm>
        </p:spPr>
        <p:txBody>
          <a:bodyPr/>
          <a:lstStyle/>
          <a:p>
            <a:r>
              <a:rPr lang="en-US" dirty="0"/>
              <a:t>Start ArcMap</a:t>
            </a:r>
            <a:r>
              <a:rPr lang="en-US" dirty="0" smtClean="0"/>
              <a:t>.</a:t>
            </a:r>
          </a:p>
          <a:p>
            <a:r>
              <a:rPr lang="en-US" dirty="0"/>
              <a:t>Close the </a:t>
            </a:r>
            <a:r>
              <a:rPr lang="en-US" b="1" dirty="0"/>
              <a:t>ArcMap – </a:t>
            </a:r>
            <a:r>
              <a:rPr lang="en-US" b="1" dirty="0" smtClean="0"/>
              <a:t>Getting </a:t>
            </a:r>
            <a:r>
              <a:rPr lang="en-US" b="1" dirty="0"/>
              <a:t>Started</a:t>
            </a:r>
            <a:r>
              <a:rPr lang="en-US" dirty="0"/>
              <a:t> window.</a:t>
            </a:r>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6391" y="2364117"/>
            <a:ext cx="6541662" cy="4493883"/>
          </a:xfrm>
          <a:prstGeom prst="rect">
            <a:avLst/>
          </a:prstGeom>
        </p:spPr>
      </p:pic>
      <p:sp>
        <p:nvSpPr>
          <p:cNvPr id="3" name="Rectangle 2"/>
          <p:cNvSpPr/>
          <p:nvPr/>
        </p:nvSpPr>
        <p:spPr>
          <a:xfrm>
            <a:off x="1622322" y="5075439"/>
            <a:ext cx="1396181" cy="6587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Table of contents</a:t>
            </a:r>
            <a:endParaRPr lang="en-US" b="1" dirty="0"/>
          </a:p>
        </p:txBody>
      </p:sp>
      <p:sp>
        <p:nvSpPr>
          <p:cNvPr id="10" name="Rectangle 9"/>
          <p:cNvSpPr/>
          <p:nvPr/>
        </p:nvSpPr>
        <p:spPr>
          <a:xfrm>
            <a:off x="4664214" y="5075438"/>
            <a:ext cx="1396181" cy="6587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Frame Window</a:t>
            </a:r>
            <a:endParaRPr lang="en-US" b="1" dirty="0"/>
          </a:p>
        </p:txBody>
      </p:sp>
      <p:sp>
        <p:nvSpPr>
          <p:cNvPr id="11" name="Rectangle 10"/>
          <p:cNvSpPr/>
          <p:nvPr/>
        </p:nvSpPr>
        <p:spPr>
          <a:xfrm>
            <a:off x="5249233" y="2536722"/>
            <a:ext cx="1396181" cy="4814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Tools and Menus</a:t>
            </a:r>
            <a:endParaRPr lang="en-US" b="1" dirty="0"/>
          </a:p>
        </p:txBody>
      </p:sp>
      <p:cxnSp>
        <p:nvCxnSpPr>
          <p:cNvPr id="12" name="Straight Arrow Connector 11"/>
          <p:cNvCxnSpPr/>
          <p:nvPr/>
        </p:nvCxnSpPr>
        <p:spPr>
          <a:xfrm flipH="1">
            <a:off x="4854339" y="2777431"/>
            <a:ext cx="36379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3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8019" y="0"/>
            <a:ext cx="5299364" cy="6858000"/>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863" y="0"/>
            <a:ext cx="5299364" cy="6858000"/>
          </a:xfrm>
          <a:prstGeom prst="rect">
            <a:avLst/>
          </a:prstGeom>
        </p:spPr>
      </p:pic>
    </p:spTree>
    <p:extLst>
      <p:ext uri="{BB962C8B-B14F-4D97-AF65-F5344CB8AC3E}">
        <p14:creationId xmlns:p14="http://schemas.microsoft.com/office/powerpoint/2010/main" val="409876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data and further analysis</a:t>
            </a:r>
            <a:endParaRPr lang="en-US" dirty="0"/>
          </a:p>
        </p:txBody>
      </p:sp>
      <p:sp>
        <p:nvSpPr>
          <p:cNvPr id="3" name="Content Placeholder 2"/>
          <p:cNvSpPr>
            <a:spLocks noGrp="1"/>
          </p:cNvSpPr>
          <p:nvPr>
            <p:ph idx="1"/>
          </p:nvPr>
        </p:nvSpPr>
        <p:spPr/>
        <p:txBody>
          <a:bodyPr/>
          <a:lstStyle/>
          <a:p>
            <a:r>
              <a:rPr lang="en-US" dirty="0" smtClean="0"/>
              <a:t>Search for the Table to Excel toolbox</a:t>
            </a:r>
          </a:p>
          <a:p>
            <a:r>
              <a:rPr lang="en-US" dirty="0" smtClean="0"/>
              <a:t>Save the output file in an accessible location </a:t>
            </a:r>
          </a:p>
          <a:p>
            <a:r>
              <a:rPr lang="en-US" dirty="0" smtClean="0"/>
              <a:t>Open the </a:t>
            </a:r>
            <a:r>
              <a:rPr lang="en-US" dirty="0" err="1" smtClean="0"/>
              <a:t>Linearmodels.R</a:t>
            </a:r>
            <a:r>
              <a:rPr lang="en-US" dirty="0" smtClean="0"/>
              <a:t> </a:t>
            </a:r>
            <a:r>
              <a:rPr lang="en-US" dirty="0" smtClean="0"/>
              <a:t>code in the downloaded directory</a:t>
            </a:r>
          </a:p>
          <a:p>
            <a:endParaRPr lang="en-US" dirty="0"/>
          </a:p>
        </p:txBody>
      </p:sp>
    </p:spTree>
    <p:extLst>
      <p:ext uri="{BB962C8B-B14F-4D97-AF65-F5344CB8AC3E}">
        <p14:creationId xmlns:p14="http://schemas.microsoft.com/office/powerpoint/2010/main" val="19620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different regions of interest:</a:t>
            </a:r>
            <a:br>
              <a:rPr lang="en-US" dirty="0" smtClean="0"/>
            </a:br>
            <a:r>
              <a:rPr lang="en-US" dirty="0" smtClean="0"/>
              <a:t>Redlining case</a:t>
            </a:r>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5642" y="1867301"/>
            <a:ext cx="5293057" cy="49088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95232" y="1787642"/>
            <a:ext cx="4941426" cy="3378970"/>
          </a:xfrm>
          <a:prstGeom prst="rect">
            <a:avLst/>
          </a:prstGeom>
        </p:spPr>
      </p:pic>
      <p:sp>
        <p:nvSpPr>
          <p:cNvPr id="7" name="TextBox 6"/>
          <p:cNvSpPr txBox="1"/>
          <p:nvPr/>
        </p:nvSpPr>
        <p:spPr>
          <a:xfrm>
            <a:off x="6776185" y="5736657"/>
            <a:ext cx="3148106" cy="369332"/>
          </a:xfrm>
          <a:prstGeom prst="rect">
            <a:avLst/>
          </a:prstGeom>
          <a:noFill/>
        </p:spPr>
        <p:txBody>
          <a:bodyPr wrap="none" rtlCol="0">
            <a:spAutoFit/>
          </a:bodyPr>
          <a:lstStyle/>
          <a:p>
            <a:r>
              <a:rPr lang="en-US" dirty="0" smtClean="0"/>
              <a:t>Link to the Dexter Locke paper?</a:t>
            </a:r>
            <a:endParaRPr lang="en-US" dirty="0"/>
          </a:p>
        </p:txBody>
      </p:sp>
    </p:spTree>
    <p:extLst>
      <p:ext uri="{BB962C8B-B14F-4D97-AF65-F5344CB8AC3E}">
        <p14:creationId xmlns:p14="http://schemas.microsoft.com/office/powerpoint/2010/main" val="102327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9;p61"/>
          <p:cNvSpPr txBox="1">
            <a:spLocks noGrp="1"/>
          </p:cNvSpPr>
          <p:nvPr/>
        </p:nvSpPr>
        <p:spPr>
          <a:xfrm>
            <a:off x="353837" y="267561"/>
            <a:ext cx="9923163" cy="83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pPr marL="0" marR="0" lvl="0" indent="0" algn="l" rtl="0">
              <a:lnSpc>
                <a:spcPct val="100000"/>
              </a:lnSpc>
              <a:spcBef>
                <a:spcPts val="0"/>
              </a:spcBef>
              <a:spcAft>
                <a:spcPts val="0"/>
              </a:spcAft>
              <a:buClr>
                <a:schemeClr val="dk1"/>
              </a:buClr>
              <a:buSzPts val="4200"/>
              <a:buFont typeface="Economica"/>
              <a:buNone/>
            </a:pPr>
            <a:r>
              <a:rPr lang="en" sz="4200" b="0" i="0" u="none" strike="noStrike" cap="none" dirty="0">
                <a:solidFill>
                  <a:schemeClr val="dk1"/>
                </a:solidFill>
                <a:latin typeface="Economica"/>
                <a:ea typeface="Economica"/>
                <a:cs typeface="Economica"/>
                <a:sym typeface="Economica"/>
              </a:rPr>
              <a:t>GIS </a:t>
            </a:r>
            <a:r>
              <a:rPr lang="en" sz="4200" b="0" i="0" u="none" strike="noStrike" cap="none" dirty="0" smtClean="0">
                <a:solidFill>
                  <a:schemeClr val="dk1"/>
                </a:solidFill>
                <a:latin typeface="Economica"/>
                <a:ea typeface="Economica"/>
                <a:cs typeface="Economica"/>
                <a:sym typeface="Economica"/>
              </a:rPr>
              <a:t>and RS Platforms </a:t>
            </a:r>
            <a:r>
              <a:rPr lang="en" sz="4200" b="0" i="0" u="none" strike="noStrike" cap="none" dirty="0">
                <a:solidFill>
                  <a:schemeClr val="dk1"/>
                </a:solidFill>
                <a:latin typeface="Economica"/>
                <a:ea typeface="Economica"/>
                <a:cs typeface="Economica"/>
                <a:sym typeface="Economica"/>
              </a:rPr>
              <a:t>and Software</a:t>
            </a:r>
            <a:endParaRPr sz="4200" b="0" i="0" u="none" strike="noStrike" cap="none" dirty="0">
              <a:solidFill>
                <a:schemeClr val="dk1"/>
              </a:solidFill>
              <a:latin typeface="Economica"/>
              <a:ea typeface="Economica"/>
              <a:cs typeface="Economica"/>
              <a:sym typeface="Economica"/>
            </a:endParaRPr>
          </a:p>
        </p:txBody>
      </p:sp>
      <p:pic>
        <p:nvPicPr>
          <p:cNvPr id="5" name="tabl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1093" y="1795831"/>
            <a:ext cx="8362000" cy="3610700"/>
          </a:xfrm>
          <a:prstGeom prst="rect">
            <a:avLst/>
          </a:prstGeom>
        </p:spPr>
      </p:pic>
    </p:spTree>
    <p:extLst>
      <p:ext uri="{BB962C8B-B14F-4D97-AF65-F5344CB8AC3E}">
        <p14:creationId xmlns:p14="http://schemas.microsoft.com/office/powerpoint/2010/main" val="4277211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and RS resources at Yale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601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Started…[2/2]</a:t>
            </a:r>
            <a:endParaRPr lang="en-US" dirty="0"/>
          </a:p>
        </p:txBody>
      </p:sp>
      <p:sp>
        <p:nvSpPr>
          <p:cNvPr id="3" name="Content Placeholder 2"/>
          <p:cNvSpPr>
            <a:spLocks noGrp="1"/>
          </p:cNvSpPr>
          <p:nvPr>
            <p:ph idx="1"/>
          </p:nvPr>
        </p:nvSpPr>
        <p:spPr/>
        <p:txBody>
          <a:bodyPr/>
          <a:lstStyle/>
          <a:p>
            <a:r>
              <a:rPr lang="en-US" dirty="0" smtClean="0"/>
              <a:t>Click on Add Data</a:t>
            </a:r>
            <a:br>
              <a:rPr lang="en-US" dirty="0" smtClean="0"/>
            </a:br>
            <a:endParaRPr lang="en-US" dirty="0" smtClean="0"/>
          </a:p>
          <a:p>
            <a:r>
              <a:rPr lang="en-US" dirty="0" smtClean="0"/>
              <a:t>Choose Connect to Folder </a:t>
            </a:r>
            <a:br>
              <a:rPr lang="en-US" dirty="0" smtClean="0"/>
            </a:br>
            <a:endParaRPr lang="en-US" dirty="0" smtClean="0"/>
          </a:p>
          <a:p>
            <a:r>
              <a:rPr lang="en-US" dirty="0" smtClean="0"/>
              <a:t>Choose the folder where you	</a:t>
            </a:r>
            <a:br>
              <a:rPr lang="en-US" dirty="0" smtClean="0"/>
            </a:br>
            <a:r>
              <a:rPr lang="en-US" dirty="0" smtClean="0"/>
              <a:t>downloaded all the material</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569990" y="365126"/>
            <a:ext cx="4706859" cy="2348258"/>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69990" y="2837529"/>
            <a:ext cx="4860759" cy="3215289"/>
          </a:xfrm>
          <a:prstGeom prst="rect">
            <a:avLst/>
          </a:prstGeom>
        </p:spPr>
      </p:pic>
    </p:spTree>
    <p:extLst>
      <p:ext uri="{BB962C8B-B14F-4D97-AF65-F5344CB8AC3E}">
        <p14:creationId xmlns:p14="http://schemas.microsoft.com/office/powerpoint/2010/main" val="225994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a:t>
            </a:r>
            <a:endParaRPr lang="en-US" dirty="0"/>
          </a:p>
        </p:txBody>
      </p:sp>
      <p:sp>
        <p:nvSpPr>
          <p:cNvPr id="3" name="Content Placeholder 2"/>
          <p:cNvSpPr>
            <a:spLocks noGrp="1"/>
          </p:cNvSpPr>
          <p:nvPr>
            <p:ph idx="1"/>
          </p:nvPr>
        </p:nvSpPr>
        <p:spPr/>
        <p:txBody>
          <a:bodyPr/>
          <a:lstStyle/>
          <a:p>
            <a:r>
              <a:rPr lang="en-US" dirty="0" smtClean="0"/>
              <a:t>Select the </a:t>
            </a:r>
            <a:r>
              <a:rPr lang="en-US" dirty="0" err="1" smtClean="0"/>
              <a:t>Trees_new.shp</a:t>
            </a:r>
            <a:r>
              <a:rPr lang="en-US" dirty="0" smtClean="0"/>
              <a:t> file</a:t>
            </a:r>
          </a:p>
          <a:p>
            <a:r>
              <a:rPr lang="en-US" dirty="0" smtClean="0"/>
              <a:t>Add a </a:t>
            </a:r>
            <a:r>
              <a:rPr lang="en-US" dirty="0" err="1" smtClean="0"/>
              <a:t>basemap</a:t>
            </a:r>
            <a:r>
              <a:rPr lang="en-US" dirty="0" smtClean="0"/>
              <a:t> to your workspace</a:t>
            </a:r>
          </a:p>
          <a:p>
            <a:endParaRPr lang="en-US" dirty="0" smtClean="0"/>
          </a:p>
          <a:p>
            <a:endParaRPr lang="en-US" dirty="0"/>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901314" y="1999238"/>
            <a:ext cx="2704699" cy="2002056"/>
          </a:xfrm>
          <a:prstGeom prst="rect">
            <a:avLst/>
          </a:prstGeom>
        </p:spPr>
      </p:pic>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64656" y="3060834"/>
            <a:ext cx="5051975" cy="3431406"/>
          </a:xfrm>
          <a:prstGeom prst="rect">
            <a:avLst/>
          </a:prstGeom>
        </p:spPr>
      </p:pic>
    </p:spTree>
    <p:extLst>
      <p:ext uri="{BB962C8B-B14F-4D97-AF65-F5344CB8AC3E}">
        <p14:creationId xmlns:p14="http://schemas.microsoft.com/office/powerpoint/2010/main" val="354350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and inspecting data</a:t>
            </a:r>
            <a:endParaRPr lang="en-US" dirty="0"/>
          </a:p>
        </p:txBody>
      </p:sp>
      <p:grpSp>
        <p:nvGrpSpPr>
          <p:cNvPr id="82" name="Group 81"/>
          <p:cNvGrpSpPr/>
          <p:nvPr/>
        </p:nvGrpSpPr>
        <p:grpSpPr>
          <a:xfrm>
            <a:off x="772568" y="1690688"/>
            <a:ext cx="10581232" cy="3999761"/>
            <a:chOff x="772568" y="1690688"/>
            <a:chExt cx="10581232" cy="3999761"/>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980184" y="1690688"/>
              <a:ext cx="6179419" cy="952901"/>
            </a:xfrm>
            <a:prstGeom prst="rect">
              <a:avLst/>
            </a:prstGeom>
          </p:spPr>
        </p:pic>
        <p:cxnSp>
          <p:nvCxnSpPr>
            <p:cNvPr id="4" name="Straight Arrow Connector 3"/>
            <p:cNvCxnSpPr/>
            <p:nvPr/>
          </p:nvCxnSpPr>
          <p:spPr>
            <a:xfrm flipV="1">
              <a:off x="1673834" y="2643592"/>
              <a:ext cx="1440301" cy="450663"/>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0" idx="3"/>
            </p:cNvCxnSpPr>
            <p:nvPr/>
          </p:nvCxnSpPr>
          <p:spPr>
            <a:xfrm flipV="1">
              <a:off x="1706633" y="2643953"/>
              <a:ext cx="1676207" cy="8452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3170" y="2673814"/>
              <a:ext cx="1070998" cy="92267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6" idx="0"/>
            </p:cNvCxnSpPr>
            <p:nvPr/>
          </p:nvCxnSpPr>
          <p:spPr>
            <a:xfrm flipV="1">
              <a:off x="2763080" y="2673813"/>
              <a:ext cx="1040838" cy="132748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597944" y="2702628"/>
              <a:ext cx="474929" cy="179071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841798" y="2702628"/>
              <a:ext cx="447538" cy="181952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65498" y="2710027"/>
              <a:ext cx="109505" cy="1948035"/>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638782" y="2702628"/>
              <a:ext cx="91799" cy="195543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046575" y="2682919"/>
              <a:ext cx="10840" cy="47047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338916" y="2700195"/>
              <a:ext cx="4166" cy="41663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5" idx="0"/>
            </p:cNvCxnSpPr>
            <p:nvPr/>
          </p:nvCxnSpPr>
          <p:spPr>
            <a:xfrm flipH="1" flipV="1">
              <a:off x="5594148" y="2710028"/>
              <a:ext cx="353424" cy="178331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8" idx="0"/>
            </p:cNvCxnSpPr>
            <p:nvPr/>
          </p:nvCxnSpPr>
          <p:spPr>
            <a:xfrm flipH="1" flipV="1">
              <a:off x="5858913" y="2714150"/>
              <a:ext cx="660478" cy="114422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6069893" y="2754196"/>
              <a:ext cx="1579605" cy="176796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72568" y="3084895"/>
              <a:ext cx="934065" cy="8086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Zoom in and out</a:t>
              </a:r>
              <a:endParaRPr lang="en-US" b="1" dirty="0"/>
            </a:p>
          </p:txBody>
        </p:sp>
        <p:sp>
          <p:nvSpPr>
            <p:cNvPr id="44" name="Rectangle 43"/>
            <p:cNvSpPr/>
            <p:nvPr/>
          </p:nvSpPr>
          <p:spPr>
            <a:xfrm>
              <a:off x="1990305" y="3531773"/>
              <a:ext cx="609664" cy="3618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Pan</a:t>
              </a:r>
              <a:endParaRPr lang="en-US" b="1" dirty="0"/>
            </a:p>
          </p:txBody>
        </p:sp>
        <p:sp>
          <p:nvSpPr>
            <p:cNvPr id="46" name="Rectangle 45"/>
            <p:cNvSpPr/>
            <p:nvPr/>
          </p:nvSpPr>
          <p:spPr>
            <a:xfrm>
              <a:off x="2342154" y="4001294"/>
              <a:ext cx="841851" cy="6567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Full </a:t>
              </a:r>
            </a:p>
            <a:p>
              <a:pPr algn="ctr"/>
              <a:r>
                <a:rPr lang="en-US" b="1" dirty="0" smtClean="0"/>
                <a:t>extent</a:t>
              </a:r>
              <a:endParaRPr lang="en-US" b="1" dirty="0"/>
            </a:p>
          </p:txBody>
        </p:sp>
        <p:sp>
          <p:nvSpPr>
            <p:cNvPr id="48" name="Rectangle 47"/>
            <p:cNvSpPr/>
            <p:nvPr/>
          </p:nvSpPr>
          <p:spPr>
            <a:xfrm>
              <a:off x="3238563" y="4493342"/>
              <a:ext cx="934065" cy="10323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Fixed zoom in and out</a:t>
              </a:r>
              <a:endParaRPr lang="en-US" b="1" dirty="0"/>
            </a:p>
          </p:txBody>
        </p:sp>
        <p:sp>
          <p:nvSpPr>
            <p:cNvPr id="56" name="Rectangle 55"/>
            <p:cNvSpPr/>
            <p:nvPr/>
          </p:nvSpPr>
          <p:spPr>
            <a:xfrm>
              <a:off x="4289336" y="4658062"/>
              <a:ext cx="1068369" cy="10323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Switch between extents</a:t>
              </a:r>
              <a:endParaRPr lang="en-US" b="1" dirty="0"/>
            </a:p>
          </p:txBody>
        </p:sp>
        <p:sp>
          <p:nvSpPr>
            <p:cNvPr id="63" name="Rectangle 62"/>
            <p:cNvSpPr/>
            <p:nvPr/>
          </p:nvSpPr>
          <p:spPr>
            <a:xfrm>
              <a:off x="4761673" y="3116826"/>
              <a:ext cx="815739" cy="8955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Select and clear</a:t>
              </a:r>
              <a:endParaRPr lang="en-US" b="1" dirty="0"/>
            </a:p>
          </p:txBody>
        </p:sp>
        <p:sp>
          <p:nvSpPr>
            <p:cNvPr id="65" name="Rectangle 64"/>
            <p:cNvSpPr/>
            <p:nvPr/>
          </p:nvSpPr>
          <p:spPr>
            <a:xfrm>
              <a:off x="5460875" y="4493342"/>
              <a:ext cx="973393" cy="739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Select element</a:t>
              </a:r>
              <a:endParaRPr lang="en-US" b="1" dirty="0"/>
            </a:p>
          </p:txBody>
        </p:sp>
        <p:sp>
          <p:nvSpPr>
            <p:cNvPr id="68" name="Rectangle 67"/>
            <p:cNvSpPr/>
            <p:nvPr/>
          </p:nvSpPr>
          <p:spPr>
            <a:xfrm>
              <a:off x="6031117" y="3858372"/>
              <a:ext cx="976548" cy="51619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Identify</a:t>
              </a:r>
              <a:endParaRPr lang="en-US" b="1" dirty="0"/>
            </a:p>
          </p:txBody>
        </p:sp>
        <p:sp>
          <p:nvSpPr>
            <p:cNvPr id="73" name="Rectangle 72"/>
            <p:cNvSpPr/>
            <p:nvPr/>
          </p:nvSpPr>
          <p:spPr>
            <a:xfrm>
              <a:off x="6732652" y="4522157"/>
              <a:ext cx="1241309" cy="4277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Hyperlink</a:t>
              </a:r>
              <a:endParaRPr lang="en-US" b="1" dirty="0"/>
            </a:p>
          </p:txBody>
        </p:sp>
        <p:sp>
          <p:nvSpPr>
            <p:cNvPr id="77" name="Left Brace 76"/>
            <p:cNvSpPr/>
            <p:nvPr/>
          </p:nvSpPr>
          <p:spPr>
            <a:xfrm rot="16200000">
              <a:off x="6935448" y="1977734"/>
              <a:ext cx="316055" cy="1760976"/>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Arrow Connector 78"/>
            <p:cNvCxnSpPr/>
            <p:nvPr/>
          </p:nvCxnSpPr>
          <p:spPr>
            <a:xfrm flipH="1" flipV="1">
              <a:off x="7128410" y="3181899"/>
              <a:ext cx="1543642" cy="93457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320562" y="4195945"/>
              <a:ext cx="3033238" cy="10373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Html popups, Measure, Find, Find routes, Go to coordinates, Time slider, Create viewer window</a:t>
              </a:r>
              <a:endParaRPr lang="en-US" b="1" dirty="0"/>
            </a:p>
          </p:txBody>
        </p:sp>
      </p:grpSp>
    </p:spTree>
    <p:extLst>
      <p:ext uri="{BB962C8B-B14F-4D97-AF65-F5344CB8AC3E}">
        <p14:creationId xmlns:p14="http://schemas.microsoft.com/office/powerpoint/2010/main" val="412108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a:t>
            </a:r>
            <a:endParaRPr lang="en-US" dirty="0"/>
          </a:p>
        </p:txBody>
      </p:sp>
      <p:sp>
        <p:nvSpPr>
          <p:cNvPr id="3" name="Content Placeholder 2"/>
          <p:cNvSpPr>
            <a:spLocks noGrp="1"/>
          </p:cNvSpPr>
          <p:nvPr>
            <p:ph idx="1"/>
          </p:nvPr>
        </p:nvSpPr>
        <p:spPr>
          <a:xfrm>
            <a:off x="838200" y="1825625"/>
            <a:ext cx="4844845" cy="4351338"/>
          </a:xfrm>
        </p:spPr>
        <p:txBody>
          <a:bodyPr/>
          <a:lstStyle/>
          <a:p>
            <a:r>
              <a:rPr lang="en-US" dirty="0" smtClean="0"/>
              <a:t>Right click on trees layer on the contents window</a:t>
            </a:r>
          </a:p>
          <a:p>
            <a:r>
              <a:rPr lang="en-US" dirty="0" smtClean="0"/>
              <a:t>Go to Layer Properties</a:t>
            </a:r>
          </a:p>
          <a:p>
            <a:r>
              <a:rPr lang="en-US" dirty="0" smtClean="0"/>
              <a:t>Go to </a:t>
            </a:r>
            <a:r>
              <a:rPr lang="en-US" dirty="0" err="1" smtClean="0"/>
              <a:t>Symbology</a:t>
            </a:r>
            <a:r>
              <a:rPr lang="en-US" dirty="0" smtClean="0"/>
              <a:t> tab</a:t>
            </a:r>
          </a:p>
          <a:p>
            <a:r>
              <a:rPr lang="en-US" dirty="0" smtClean="0"/>
              <a:t>Go to Quantities&gt;Graduated Symbols&gt;choose DBH as the value</a:t>
            </a:r>
          </a:p>
          <a:p>
            <a:r>
              <a:rPr lang="en-US" dirty="0" smtClean="0"/>
              <a:t>Apply</a:t>
            </a:r>
            <a:endParaRPr lang="en-US"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419000" y="1690688"/>
            <a:ext cx="6330547" cy="4884914"/>
          </a:xfrm>
          <a:prstGeom prst="rect">
            <a:avLst/>
          </a:prstGeom>
        </p:spPr>
      </p:pic>
    </p:spTree>
    <p:extLst>
      <p:ext uri="{BB962C8B-B14F-4D97-AF65-F5344CB8AC3E}">
        <p14:creationId xmlns:p14="http://schemas.microsoft.com/office/powerpoint/2010/main" val="87441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p:txBody>
          <a:bodyPr/>
          <a:lstStyle/>
          <a:p>
            <a:r>
              <a:rPr lang="en-US" dirty="0" smtClean="0"/>
              <a:t>Open the search tab</a:t>
            </a:r>
          </a:p>
          <a:p>
            <a:r>
              <a:rPr lang="en-US" dirty="0" smtClean="0"/>
              <a:t>Search for KML to Layer</a:t>
            </a:r>
          </a:p>
          <a:p>
            <a:r>
              <a:rPr lang="en-US" dirty="0" smtClean="0"/>
              <a:t>Select one of the route files (.</a:t>
            </a:r>
            <a:r>
              <a:rPr lang="en-US" dirty="0" err="1" smtClean="0"/>
              <a:t>kmz</a:t>
            </a:r>
            <a:r>
              <a:rPr lang="en-US" dirty="0" smtClean="0"/>
              <a:t>)</a:t>
            </a:r>
          </a:p>
          <a:p>
            <a:r>
              <a:rPr lang="en-US" dirty="0" smtClean="0"/>
              <a:t>Run the tool</a:t>
            </a:r>
          </a:p>
          <a:p>
            <a:r>
              <a:rPr lang="en-US" dirty="0" smtClean="0"/>
              <a:t>Right click on created polyline</a:t>
            </a:r>
          </a:p>
          <a:p>
            <a:r>
              <a:rPr lang="en-US" dirty="0" smtClean="0"/>
              <a:t>Go to Data&gt;Export Data</a:t>
            </a:r>
          </a:p>
          <a:p>
            <a:r>
              <a:rPr lang="en-US" dirty="0" smtClean="0"/>
              <a:t>Export as .</a:t>
            </a:r>
            <a:r>
              <a:rPr lang="en-US" dirty="0" err="1" smtClean="0"/>
              <a:t>shp</a:t>
            </a:r>
            <a:r>
              <a:rPr lang="en-US" dirty="0" smtClean="0"/>
              <a:t> file</a:t>
            </a:r>
          </a:p>
          <a:p>
            <a:endParaRPr lang="en-US" dirty="0"/>
          </a:p>
          <a:p>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390147" y="1414914"/>
            <a:ext cx="3176337" cy="1491915"/>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135978" y="1344721"/>
            <a:ext cx="2165685" cy="2656573"/>
          </a:xfrm>
          <a:prstGeom prst="rect">
            <a:avLst/>
          </a:prstGeom>
        </p:spPr>
      </p:pic>
      <p:pic>
        <p:nvPicPr>
          <p:cNvPr id="6" name="Picture 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981297" y="4166298"/>
            <a:ext cx="5713397" cy="2145602"/>
          </a:xfrm>
          <a:prstGeom prst="rect">
            <a:avLst/>
          </a:prstGeom>
        </p:spPr>
      </p:pic>
    </p:spTree>
    <p:extLst>
      <p:ext uri="{BB962C8B-B14F-4D97-AF65-F5344CB8AC3E}">
        <p14:creationId xmlns:p14="http://schemas.microsoft.com/office/powerpoint/2010/main" val="402604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Buffering</a:t>
            </a:r>
            <a:endParaRPr lang="en-US" dirty="0"/>
          </a:p>
        </p:txBody>
      </p:sp>
      <p:sp>
        <p:nvSpPr>
          <p:cNvPr id="3" name="Content Placeholder 2"/>
          <p:cNvSpPr>
            <a:spLocks noGrp="1"/>
          </p:cNvSpPr>
          <p:nvPr>
            <p:ph idx="1"/>
          </p:nvPr>
        </p:nvSpPr>
        <p:spPr/>
        <p:txBody>
          <a:bodyPr/>
          <a:lstStyle/>
          <a:p>
            <a:r>
              <a:rPr lang="en-US" dirty="0" smtClean="0"/>
              <a:t>Search for the buffer tool</a:t>
            </a:r>
          </a:p>
          <a:p>
            <a:r>
              <a:rPr lang="en-US" dirty="0" smtClean="0"/>
              <a:t>Use the shapefile you just created as an Input Feature</a:t>
            </a:r>
          </a:p>
          <a:p>
            <a:r>
              <a:rPr lang="en-US" dirty="0" smtClean="0"/>
              <a:t>Save the output feature as a .</a:t>
            </a:r>
            <a:r>
              <a:rPr lang="en-US" dirty="0" err="1" smtClean="0"/>
              <a:t>shp</a:t>
            </a:r>
            <a:r>
              <a:rPr lang="en-US" dirty="0" smtClean="0"/>
              <a:t> file</a:t>
            </a:r>
          </a:p>
          <a:p>
            <a:r>
              <a:rPr lang="en-US" dirty="0" smtClean="0"/>
              <a:t>Change distance option to 20-50 feet</a:t>
            </a:r>
          </a:p>
          <a:p>
            <a:r>
              <a:rPr lang="en-US" dirty="0" smtClean="0"/>
              <a:t>Change Method to Geodesic</a:t>
            </a:r>
          </a:p>
          <a:p>
            <a:r>
              <a:rPr lang="en-US" dirty="0" smtClean="0"/>
              <a:t>This will be our region of interest for</a:t>
            </a:r>
            <a:r>
              <a:rPr lang="en-US" dirty="0"/>
              <a:t/>
            </a:r>
            <a:br>
              <a:rPr lang="en-US" dirty="0"/>
            </a:br>
            <a:r>
              <a:rPr lang="en-US" dirty="0" smtClean="0"/>
              <a:t>the next exercise</a:t>
            </a: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85547" y="3033715"/>
            <a:ext cx="5134276" cy="3605439"/>
          </a:xfrm>
          <a:prstGeom prst="rect">
            <a:avLst/>
          </a:prstGeom>
        </p:spPr>
      </p:pic>
    </p:spTree>
    <p:extLst>
      <p:ext uri="{BB962C8B-B14F-4D97-AF65-F5344CB8AC3E}">
        <p14:creationId xmlns:p14="http://schemas.microsoft.com/office/powerpoint/2010/main" val="394099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from vectors to </a:t>
            </a:r>
            <a:r>
              <a:rPr lang="en-US" dirty="0" err="1" smtClean="0"/>
              <a:t>rasters</a:t>
            </a:r>
            <a:endParaRPr lang="en-US" dirty="0"/>
          </a:p>
        </p:txBody>
      </p:sp>
      <p:sp>
        <p:nvSpPr>
          <p:cNvPr id="5" name="Content Placeholder 2"/>
          <p:cNvSpPr>
            <a:spLocks noGrp="1"/>
          </p:cNvSpPr>
          <p:nvPr>
            <p:ph idx="1"/>
          </p:nvPr>
        </p:nvSpPr>
        <p:spPr>
          <a:xfrm>
            <a:off x="838199" y="1825625"/>
            <a:ext cx="10769867" cy="4351338"/>
          </a:xfrm>
        </p:spPr>
        <p:txBody>
          <a:bodyPr/>
          <a:lstStyle/>
          <a:p>
            <a:r>
              <a:rPr lang="en-US" dirty="0" smtClean="0"/>
              <a:t>Input the </a:t>
            </a:r>
            <a:r>
              <a:rPr lang="en-US" dirty="0" err="1" smtClean="0"/>
              <a:t>Bike_Temp.shp</a:t>
            </a:r>
            <a:r>
              <a:rPr lang="en-US" dirty="0" smtClean="0"/>
              <a:t> file</a:t>
            </a:r>
          </a:p>
          <a:p>
            <a:r>
              <a:rPr lang="en-US" dirty="0" smtClean="0"/>
              <a:t>Search for IDW (Spatial Analyst) to create a continuous raster surface from the vector data</a:t>
            </a:r>
          </a:p>
          <a:p>
            <a:r>
              <a:rPr lang="en-US" dirty="0" smtClean="0"/>
              <a:t>Input the </a:t>
            </a:r>
            <a:r>
              <a:rPr lang="en-US" dirty="0" err="1" smtClean="0"/>
              <a:t>Bike_Temp</a:t>
            </a:r>
            <a:r>
              <a:rPr lang="en-US" dirty="0" smtClean="0"/>
              <a:t> data as the input features</a:t>
            </a:r>
          </a:p>
          <a:p>
            <a:r>
              <a:rPr lang="en-US" dirty="0" smtClean="0"/>
              <a:t>Choose the temperature column as the Z field value </a:t>
            </a:r>
            <a:r>
              <a:rPr lang="en-US" dirty="0" smtClean="0"/>
              <a:t>(</a:t>
            </a:r>
            <a:r>
              <a:rPr lang="en-US" dirty="0" err="1" smtClean="0"/>
              <a:t>Air_Temperature</a:t>
            </a:r>
            <a:r>
              <a:rPr lang="en-US" dirty="0" smtClean="0"/>
              <a:t>)</a:t>
            </a:r>
            <a:endParaRPr lang="en-US" dirty="0" smtClean="0"/>
          </a:p>
          <a:p>
            <a:r>
              <a:rPr lang="en-US" dirty="0" smtClean="0"/>
              <a:t>Run the tool</a:t>
            </a:r>
          </a:p>
          <a:p>
            <a:r>
              <a:rPr lang="en-US" dirty="0" smtClean="0"/>
              <a:t>Note that we will have large biases away from sampling points</a:t>
            </a:r>
            <a:endParaRPr lang="en-US" dirty="0"/>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03596" y="5174456"/>
            <a:ext cx="8316228" cy="1664294"/>
          </a:xfrm>
          <a:prstGeom prst="rect">
            <a:avLst/>
          </a:prstGeom>
        </p:spPr>
      </p:pic>
    </p:spTree>
    <p:extLst>
      <p:ext uri="{BB962C8B-B14F-4D97-AF65-F5344CB8AC3E}">
        <p14:creationId xmlns:p14="http://schemas.microsoft.com/office/powerpoint/2010/main" val="4048997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1068</Words>
  <Application>Microsoft Office PowerPoint</Application>
  <PresentationFormat>Widescreen</PresentationFormat>
  <Paragraphs>141</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Economica</vt:lpstr>
      <vt:lpstr>Office Theme</vt:lpstr>
      <vt:lpstr>Urban MODs GIS tutorial</vt:lpstr>
      <vt:lpstr>Getting Started…[1/2]</vt:lpstr>
      <vt:lpstr>Getting Started…[2/2]</vt:lpstr>
      <vt:lpstr>Adding data</vt:lpstr>
      <vt:lpstr>Exploring and inspecting data</vt:lpstr>
      <vt:lpstr>Visualizing data</vt:lpstr>
      <vt:lpstr>Converting between data types</vt:lpstr>
      <vt:lpstr>Buffering</vt:lpstr>
      <vt:lpstr>Converting from vectors to rasters</vt:lpstr>
      <vt:lpstr>Aggregating data to region of interest</vt:lpstr>
      <vt:lpstr>Comparing street tree frequency with air temperature</vt:lpstr>
      <vt:lpstr>An apples to apples comparison</vt:lpstr>
      <vt:lpstr>Scaling up our analysis using satellite data</vt:lpstr>
      <vt:lpstr>Zonal Statistics</vt:lpstr>
      <vt:lpstr>What is NDVI?</vt:lpstr>
      <vt:lpstr>Renaming fields</vt:lpstr>
      <vt:lpstr>Joining different data types</vt:lpstr>
      <vt:lpstr>Joining income data from an Excel Sheet</vt:lpstr>
      <vt:lpstr>Creating a publishable map</vt:lpstr>
      <vt:lpstr>PowerPoint Presentation</vt:lpstr>
      <vt:lpstr>Exporting data and further analysis</vt:lpstr>
      <vt:lpstr>Choosing different regions of interest: Redlining case</vt:lpstr>
      <vt:lpstr>PowerPoint Presentation</vt:lpstr>
      <vt:lpstr>GIS and RS resources at Yale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MODs GIS tutorial</dc:title>
  <dc:creator>Tirthankar Chakraborty</dc:creator>
  <cp:lastModifiedBy>Tirthankar Chakraborty</cp:lastModifiedBy>
  <cp:revision>91</cp:revision>
  <dcterms:created xsi:type="dcterms:W3CDTF">2019-06-26T17:18:03Z</dcterms:created>
  <dcterms:modified xsi:type="dcterms:W3CDTF">2019-07-05T08:35:33Z</dcterms:modified>
</cp:coreProperties>
</file>