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60" r:id="rId7"/>
    <p:sldId id="269" r:id="rId8"/>
    <p:sldId id="270" r:id="rId9"/>
    <p:sldId id="272" r:id="rId10"/>
    <p:sldId id="268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9f17396e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9f17396e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f17396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f17396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f17396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f17396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f17396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f17396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29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f17396e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f17396e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f17396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f17396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2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0d18533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0d18533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eh%C3%ADcul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s.wikipedia.org/wiki/Muerte" TargetMode="External"/><Relationship Id="rId4" Type="http://schemas.openxmlformats.org/officeDocument/2006/relationships/hyperlink" Target="https://es.wikipedia.org/wiki/Discapacid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 de distracción en conductores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Acebey Laime Martin Andres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60950" y="1267050"/>
            <a:ext cx="8222100" cy="1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419" dirty="0"/>
              <a:t>GRACIAS</a:t>
            </a:r>
            <a:endParaRPr sz="641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90250" y="840300"/>
            <a:ext cx="5618700" cy="39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 de tránsito:</a:t>
            </a:r>
            <a:br>
              <a:rPr lang="e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Distracción: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26800" y="240000"/>
            <a:ext cx="7226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Puntuaciones</a:t>
            </a:r>
            <a:endParaRPr sz="3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955325" y="1593225"/>
            <a:ext cx="41886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Suceso cuando un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vehículo</a:t>
            </a: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colisiona contra sectores de la vialidad u objetos que no están en la vía ocasionando daños materiales, humanos (lesiones,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discapacidad</a:t>
            </a: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muerte</a:t>
            </a: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55450" y="3173400"/>
            <a:ext cx="4188600" cy="16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La distracción se produce cuando el proceso de la atención es interrumpido por un estímulo que distrae al sujeto de la tarea que realiza.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 el contexto de Bolivia unas 1.420 personas promedio mueren cada año en accidentes de tráfico</a:t>
            </a:r>
            <a:endParaRPr lang="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En Bolivia en el periodo 2008-2019, según el INE, ocurrieron 394.752.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dirty="0"/>
              <a:t>Donde el 2009 ocurrió: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20.814 fueron por causas humanas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113 por el estado de la carretera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 45 por fallas mecánicas.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s-BO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Según estudios realizados por Gonvarri Steel Services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Uso de celular (90%)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Cantar (84%)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Escuchar música muy alta (76%)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Consultar el GPS (74%)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Comer o beber (68%)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Fumar (23%)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Maquillarse o peinarse (17%)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1680300" y="677425"/>
            <a:ext cx="5783400" cy="19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pretende disminuir el impacto del problema?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6710" algn="ctr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Aplicación movil con acceso a la camara y ubicacion </a:t>
            </a:r>
            <a:endParaRPr dirty="0"/>
          </a:p>
          <a:p>
            <a:pPr marL="110490" lvl="0" indent="0" algn="ctr" rtl="0">
              <a:spcBef>
                <a:spcPts val="0"/>
              </a:spcBef>
              <a:spcAft>
                <a:spcPts val="0"/>
              </a:spcAft>
              <a:buSzPct val="1000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1680300" y="677425"/>
            <a:ext cx="5783400" cy="19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 todo esto? Para que o que ? :v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10299-D60B-A4D8-7343-4EFA6F90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61651"/>
            <a:ext cx="2007394" cy="909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Problema</a:t>
            </a:r>
            <a:r>
              <a:rPr lang="en-US" dirty="0"/>
              <a:t> principal</a:t>
            </a:r>
            <a:endParaRPr lang="es-BO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676A556-8CE0-4A62-31CC-72F4AC836630}"/>
              </a:ext>
            </a:extLst>
          </p:cNvPr>
          <p:cNvSpPr txBox="1">
            <a:spLocks/>
          </p:cNvSpPr>
          <p:nvPr/>
        </p:nvSpPr>
        <p:spPr>
          <a:xfrm>
            <a:off x="2308623" y="2984344"/>
            <a:ext cx="2007394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Obj. general</a:t>
            </a:r>
            <a:endParaRPr lang="es-BO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0E35636-CB14-6BF6-D0FA-09E947DC2869}"/>
              </a:ext>
            </a:extLst>
          </p:cNvPr>
          <p:cNvSpPr txBox="1">
            <a:spLocks/>
          </p:cNvSpPr>
          <p:nvPr/>
        </p:nvSpPr>
        <p:spPr>
          <a:xfrm>
            <a:off x="4572000" y="2984344"/>
            <a:ext cx="2846454" cy="5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err="1"/>
              <a:t>Objs</a:t>
            </a:r>
            <a:r>
              <a:rPr lang="en-US" dirty="0"/>
              <a:t>. </a:t>
            </a:r>
            <a:r>
              <a:rPr lang="en-US" dirty="0" err="1"/>
              <a:t>especificos</a:t>
            </a:r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DF801C-AB46-28C7-D1CF-82F885EA3353}"/>
              </a:ext>
            </a:extLst>
          </p:cNvPr>
          <p:cNvSpPr txBox="1"/>
          <p:nvPr/>
        </p:nvSpPr>
        <p:spPr>
          <a:xfrm>
            <a:off x="4827985" y="3503631"/>
            <a:ext cx="2737246" cy="1349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dirty="0">
                <a:solidFill>
                  <a:schemeClr val="accent5"/>
                </a:solidFill>
                <a:latin typeface="Roboto Slab"/>
                <a:ea typeface="Roboto Slab"/>
                <a:sym typeface="Roboto Slab"/>
              </a:rPr>
              <a:t>Monitorear la atención del conductor.</a:t>
            </a:r>
            <a:endParaRPr lang="es-BO" sz="1100" dirty="0">
              <a:solidFill>
                <a:schemeClr val="accent5"/>
              </a:solidFill>
              <a:latin typeface="Roboto Slab"/>
              <a:ea typeface="Roboto Slab"/>
              <a:sym typeface="Roboto Slab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dirty="0">
                <a:solidFill>
                  <a:schemeClr val="accent5"/>
                </a:solidFill>
                <a:latin typeface="Roboto Slab"/>
                <a:ea typeface="Roboto Slab"/>
                <a:sym typeface="Roboto Slab"/>
              </a:rPr>
              <a:t>Desarrollar un programa, para el análisis del comportamiento del conductor.</a:t>
            </a:r>
            <a:endParaRPr lang="es-BO" sz="1100" dirty="0">
              <a:solidFill>
                <a:schemeClr val="accent5"/>
              </a:solidFill>
              <a:latin typeface="Roboto Slab"/>
              <a:ea typeface="Roboto Slab"/>
              <a:sym typeface="Roboto Slab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dirty="0">
                <a:solidFill>
                  <a:schemeClr val="accent5"/>
                </a:solidFill>
                <a:latin typeface="Roboto Slab"/>
                <a:ea typeface="Roboto Slab"/>
                <a:sym typeface="Roboto Slab"/>
              </a:rPr>
              <a:t>Desarrollar un modelo con un mínimo de 85% de precisión</a:t>
            </a:r>
            <a:endParaRPr lang="es-BO" sz="1100" dirty="0">
              <a:solidFill>
                <a:schemeClr val="accent5"/>
              </a:solidFill>
              <a:latin typeface="Roboto Slab"/>
              <a:ea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1307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tecnica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D95F14-91B4-3D4C-88B6-679DF13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5" y="193733"/>
            <a:ext cx="4045200" cy="7222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DATASET</a:t>
            </a:r>
            <a:endParaRPr lang="es-B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C05C5-F14F-02AC-A126-B16FEE7B81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0BC9FD-1856-E7B9-441C-1C5F22EB2E2D}"/>
              </a:ext>
            </a:extLst>
          </p:cNvPr>
          <p:cNvSpPr txBox="1"/>
          <p:nvPr/>
        </p:nvSpPr>
        <p:spPr>
          <a:xfrm>
            <a:off x="367500" y="1127462"/>
            <a:ext cx="377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Usamos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State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Farm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Dataset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que se público el 2016 para entrenar y probar el modelo.</a:t>
            </a:r>
          </a:p>
          <a:p>
            <a:pPr algn="ctr"/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Roboto"/>
            </a:endParaRPr>
          </a:p>
          <a:p>
            <a:pPr algn="ctr"/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El conjunto de datos consta de 22 450 imágenes etiquetadas de 26 sujetos.</a:t>
            </a:r>
          </a:p>
          <a:p>
            <a:pPr algn="ctr"/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</a:t>
            </a:r>
          </a:p>
          <a:p>
            <a:pPr algn="ctr"/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Estos sujetos se usaron para realizar la clasificación de 10 clases, cada imagen está etiquetada con su clase.</a:t>
            </a:r>
            <a:endParaRPr lang="es-BO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2D8D5F-7A84-3AC1-DA9D-F8F7CD913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60" y="0"/>
            <a:ext cx="4472940" cy="50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77B8F5D-3A40-9E83-85C8-56642AA15A8A}"/>
              </a:ext>
            </a:extLst>
          </p:cNvPr>
          <p:cNvSpPr txBox="1"/>
          <p:nvPr/>
        </p:nvSpPr>
        <p:spPr>
          <a:xfrm>
            <a:off x="367500" y="3158787"/>
            <a:ext cx="377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Al cual se sometió a una revisión de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tama</a:t>
            </a:r>
            <a:r>
              <a:rPr lang="es-BO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ño</a:t>
            </a:r>
            <a:r>
              <a:rPr lang="es-BO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, canales, etiquetado y un </a:t>
            </a:r>
            <a:r>
              <a:rPr lang="es-BO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resize</a:t>
            </a:r>
            <a:r>
              <a:rPr lang="es-BO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 para el entrenamiento además de usarlo en data </a:t>
            </a:r>
            <a:r>
              <a:rPr lang="es-BO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sym typeface="Roboto"/>
              </a:rPr>
              <a:t>aumentation</a:t>
            </a:r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140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D95F14-91B4-3D4C-88B6-679DF13C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5" y="86578"/>
            <a:ext cx="4045200" cy="722268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Modelo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93C855-E88C-860B-E78D-0530D4B1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59737" cy="5143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5ED679-A0AA-C1F5-5446-41E0D13C1A4E}"/>
              </a:ext>
            </a:extLst>
          </p:cNvPr>
          <p:cNvSpPr txBox="1"/>
          <p:nvPr/>
        </p:nvSpPr>
        <p:spPr>
          <a:xfrm>
            <a:off x="285750" y="892969"/>
            <a:ext cx="427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 utilizo una CNN con transfer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learning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(para reducer </a:t>
            </a:r>
            <a:r>
              <a:rPr lang="en-U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tiempo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entrenamiento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sin </a:t>
            </a:r>
            <a:r>
              <a:rPr lang="en-U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perder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prescion</a:t>
            </a:r>
            <a:r>
              <a:rPr lang="en-U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las acciones del conductor. Utilizamos: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Funcion</a:t>
            </a:r>
            <a:r>
              <a:rPr lang="es-ES" sz="14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de activación: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ReLU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softmax</a:t>
            </a:r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Optimizadores: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rmsprop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Loss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categorical_corsentropy</a:t>
            </a:r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Epocs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Canales: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Batch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size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Early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stoping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Redimencion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de los datos: 64x64x3</a:t>
            </a:r>
          </a:p>
          <a:p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 realizado data </a:t>
            </a:r>
            <a:r>
              <a:rPr lang="es-ES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aumentation</a:t>
            </a:r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80% entrenamiento y 20% validación.</a:t>
            </a:r>
          </a:p>
          <a:p>
            <a:endParaRPr lang="es-ES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Los experimentos muestran que superan el 90% de precisión, con mejor resultado de 90,05%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2403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8A17862-5166-9C22-BC39-DADDA735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527" y="56088"/>
            <a:ext cx="6129105" cy="853244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Herramientas</a:t>
            </a:r>
            <a:endParaRPr lang="es-BO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0065C-C4BE-8199-2CAF-FC7A9D5B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" y="995176"/>
            <a:ext cx="3811641" cy="13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872332-2661-BAE5-8453-0ED847C7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99" y="3164162"/>
            <a:ext cx="1980973" cy="1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AC83DB-7479-5474-71BC-1608112A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" y="3889941"/>
            <a:ext cx="2128836" cy="11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E2839A-382B-FF28-B751-2B75C8AC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27" y="2430283"/>
            <a:ext cx="1524463" cy="13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72C166-D375-6A93-D514-79D1D3AA6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" y="2430283"/>
            <a:ext cx="1371719" cy="14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5A81234-199F-64A3-2321-468C3B0E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29" y="2964213"/>
            <a:ext cx="1524463" cy="15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69F42CE-279F-24F5-748C-FAB34087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1" y="751485"/>
            <a:ext cx="3679031" cy="2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DD164AB-9BA0-2BD3-7CC6-FEEAE6E6D6CB}"/>
              </a:ext>
            </a:extLst>
          </p:cNvPr>
          <p:cNvCxnSpPr>
            <a:cxnSpLocks/>
          </p:cNvCxnSpPr>
          <p:nvPr/>
        </p:nvCxnSpPr>
        <p:spPr>
          <a:xfrm flipV="1">
            <a:off x="3707606" y="3464719"/>
            <a:ext cx="1328445" cy="50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2979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413</Words>
  <Application>Microsoft Office PowerPoint</Application>
  <PresentationFormat>Presentación en pantalla (16:9)</PresentationFormat>
  <Paragraphs>55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Verdana</vt:lpstr>
      <vt:lpstr>Arial</vt:lpstr>
      <vt:lpstr>Symbol</vt:lpstr>
      <vt:lpstr>Roboto Slab</vt:lpstr>
      <vt:lpstr>Roboto</vt:lpstr>
      <vt:lpstr>Marina</vt:lpstr>
      <vt:lpstr>Monitoreo de distracción en conductores</vt:lpstr>
      <vt:lpstr>Accidente de tránsito:  Distracción:</vt:lpstr>
      <vt:lpstr>Datos</vt:lpstr>
      <vt:lpstr>Como se pretende disminuir el impacto del problema?</vt:lpstr>
      <vt:lpstr>Y todo esto? Para que o que ? :v</vt:lpstr>
      <vt:lpstr>Parte tecnica</vt:lpstr>
      <vt:lpstr>DATASET</vt:lpstr>
      <vt:lpstr>Modelo</vt:lpstr>
      <vt:lpstr>Herramientas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de distracción en conductores</dc:title>
  <cp:lastModifiedBy>MARTIN ANDRES ACEBEY LAIME</cp:lastModifiedBy>
  <cp:revision>3</cp:revision>
  <dcterms:modified xsi:type="dcterms:W3CDTF">2022-07-29T17:22:52Z</dcterms:modified>
</cp:coreProperties>
</file>