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A4EAD-F0CC-4062-BE1E-1C6D68487E3A}">
  <a:tblStyle styleId="{AC5A4EAD-F0CC-4062-BE1E-1C6D68487E3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47a903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547a903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47a903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547a903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547a903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547a903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547a903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547a903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47a903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547a903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47a903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547a903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47a9039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547a9039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7a9039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7a9039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547a903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547a903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547a9039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547a9039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b4460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b4460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7a9039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7a9039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547a9039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547a9039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547a9039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547a9039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547a9039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547a9039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547a9039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547a9039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7a9039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7a9039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47a9039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47a9039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47a9039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547a9039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547a9039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547a9039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47a9039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47a9039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b4a8e1e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b4a8e1e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547a90394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547a90394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547a9039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547a9039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547a903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547a903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547a903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547a903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b4a8e1e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b4a8e1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b4a8e1e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b4a8e1e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547a903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547a903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47a903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47a903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38fca5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38fca5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547a903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547a903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547a9039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547a903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eveloper.android.com/guide/topics/permissions/overview?hl=es-419" TargetMode="External"/><Relationship Id="rId4" Type="http://schemas.openxmlformats.org/officeDocument/2006/relationships/hyperlink" Target="https://developer.android.com/training/permissions/usage-notes?hl=es-419" TargetMode="External"/><Relationship Id="rId5" Type="http://schemas.openxmlformats.org/officeDocument/2006/relationships/hyperlink" Target="https://developer.android.com/training/permissions/usage-notes?hl=es-41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android.com/training/permissions/usage-notes?hl=es-4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Universidad Nacional de La Matanza</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Tipos de permisos</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Permisos especiales</a:t>
            </a:r>
            <a:endParaRPr b="1"/>
          </a:p>
          <a:p>
            <a:pPr indent="-330200" lvl="0" marL="457200" rtl="0" algn="l">
              <a:spcBef>
                <a:spcPts val="1600"/>
              </a:spcBef>
              <a:spcAft>
                <a:spcPts val="0"/>
              </a:spcAft>
              <a:buSzPts val="1600"/>
              <a:buChar char="●"/>
            </a:pPr>
            <a:r>
              <a:rPr lang="en-GB" sz="1600"/>
              <a:t>Un par de permisos no se comportan como normales ni riesgosos. SYSTEM_ALERT_WINDOW y WRITE_SETTINGS</a:t>
            </a:r>
            <a:endParaRPr sz="1600"/>
          </a:p>
          <a:p>
            <a:pPr indent="-330200" lvl="0" marL="457200" rtl="0" algn="l">
              <a:spcBef>
                <a:spcPts val="0"/>
              </a:spcBef>
              <a:spcAft>
                <a:spcPts val="0"/>
              </a:spcAft>
              <a:buSzPts val="1600"/>
              <a:buChar char="●"/>
            </a:pPr>
            <a:r>
              <a:rPr lang="en-GB" sz="1600"/>
              <a:t>Son particularmente sensibles; por ello, la mayoría de las apps no deben usarlos</a:t>
            </a:r>
            <a:endParaRPr sz="16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60950" y="1942800"/>
            <a:ext cx="8222100" cy="13626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Flujos de solicitud de permisos riesgosos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Flujos de solicitud de permisos</a:t>
            </a:r>
            <a:endParaRPr/>
          </a:p>
        </p:txBody>
      </p:sp>
      <p:sp>
        <p:nvSpPr>
          <p:cNvPr id="132" name="Google Shape;132;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Android 5.1.1(API 22) y anteriores o </a:t>
            </a:r>
            <a:r>
              <a:rPr b="1" lang="en-GB">
                <a:solidFill>
                  <a:srgbClr val="3C78D8"/>
                </a:solidFill>
              </a:rPr>
              <a:t>targetSdkVersion</a:t>
            </a:r>
            <a:r>
              <a:rPr b="1" lang="en-GB"/>
              <a:t> 22 o menor</a:t>
            </a:r>
            <a:endParaRPr b="1"/>
          </a:p>
          <a:p>
            <a:pPr indent="-342900" lvl="0" marL="457200" rtl="0" algn="l">
              <a:spcBef>
                <a:spcPts val="1600"/>
              </a:spcBef>
              <a:spcAft>
                <a:spcPts val="0"/>
              </a:spcAft>
              <a:buSzPts val="1800"/>
              <a:buChar char="●"/>
            </a:pPr>
            <a:r>
              <a:rPr lang="en-GB"/>
              <a:t>El sistema le pedirá automáticamente al usuario que </a:t>
            </a:r>
            <a:br>
              <a:rPr lang="en-GB"/>
            </a:br>
            <a:r>
              <a:rPr lang="en-GB"/>
              <a:t>otorgue todos los permisos riesgosos para tu app en el </a:t>
            </a:r>
            <a:br>
              <a:rPr lang="en-GB"/>
            </a:br>
            <a:r>
              <a:rPr lang="en-GB"/>
              <a:t>momento de la instalación</a:t>
            </a:r>
            <a:endParaRPr/>
          </a:p>
        </p:txBody>
      </p:sp>
      <p:pic>
        <p:nvPicPr>
          <p:cNvPr id="133" name="Google Shape;133;p24"/>
          <p:cNvPicPr preferRelativeResize="0"/>
          <p:nvPr/>
        </p:nvPicPr>
        <p:blipFill>
          <a:blip r:embed="rId3">
            <a:alphaModFix/>
          </a:blip>
          <a:stretch>
            <a:fillRect/>
          </a:stretch>
        </p:blipFill>
        <p:spPr>
          <a:xfrm>
            <a:off x="7065325" y="2274550"/>
            <a:ext cx="1628675" cy="27459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Flujos de solicitud de permisos</a:t>
            </a:r>
            <a:endParaRPr/>
          </a:p>
        </p:txBody>
      </p:sp>
      <p:sp>
        <p:nvSpPr>
          <p:cNvPr id="139" name="Google Shape;139;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Android 6.0(API 23) y posterior o </a:t>
            </a:r>
            <a:r>
              <a:rPr b="1" lang="en-GB">
                <a:solidFill>
                  <a:srgbClr val="3C78D8"/>
                </a:solidFill>
              </a:rPr>
              <a:t>targetSdkVersion</a:t>
            </a:r>
            <a:r>
              <a:rPr b="1" lang="en-GB"/>
              <a:t> 23 o mayor</a:t>
            </a:r>
            <a:endParaRPr b="1"/>
          </a:p>
          <a:p>
            <a:pPr indent="-342900" lvl="0" marL="457200" rtl="0" algn="l">
              <a:spcBef>
                <a:spcPts val="1600"/>
              </a:spcBef>
              <a:spcAft>
                <a:spcPts val="0"/>
              </a:spcAft>
              <a:buSzPts val="1800"/>
              <a:buChar char="●"/>
            </a:pPr>
            <a:r>
              <a:rPr lang="en-GB"/>
              <a:t>La app debe pedirle al usuario que otorgue permisos riesgosos durante el tiempo de ejecución</a:t>
            </a:r>
            <a:endParaRPr/>
          </a:p>
          <a:p>
            <a:pPr indent="-342900" lvl="0" marL="457200" rtl="0" algn="l">
              <a:spcBef>
                <a:spcPts val="0"/>
              </a:spcBef>
              <a:spcAft>
                <a:spcPts val="0"/>
              </a:spcAft>
              <a:buSzPts val="1800"/>
              <a:buChar char="●"/>
            </a:pPr>
            <a:r>
              <a:rPr lang="en-GB"/>
              <a:t>Si el usuario rechaza la solicitud de permiso, la próxima vez que la app solicite el permiso, el diálogo incluirá una casilla de verificación que, si se marca, indicará que el usuario no desea que se le vuelva a pedir el permiso</a:t>
            </a:r>
            <a:endParaRPr/>
          </a:p>
          <a:p>
            <a:pPr indent="-342900" lvl="0" marL="457200" rtl="0" algn="l">
              <a:spcBef>
                <a:spcPts val="0"/>
              </a:spcBef>
              <a:spcAft>
                <a:spcPts val="0"/>
              </a:spcAft>
              <a:buSzPts val="1800"/>
              <a:buChar char="●"/>
            </a:pPr>
            <a:r>
              <a:rPr lang="en-GB"/>
              <a:t>Si el usuario marca la casilla </a:t>
            </a:r>
            <a:r>
              <a:rPr b="1" lang="en-GB"/>
              <a:t>No volver a preguntar</a:t>
            </a:r>
            <a:r>
              <a:rPr lang="en-GB"/>
              <a:t> y presiona </a:t>
            </a:r>
            <a:r>
              <a:rPr b="1" lang="en-GB"/>
              <a:t>Denegar</a:t>
            </a:r>
            <a:r>
              <a:rPr lang="en-GB"/>
              <a:t>, el sistema ya no le hará pedidos si vuelves a intentar solicitar el mismo permiso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Flujos de solicitud de permisos</a:t>
            </a:r>
            <a:endParaRPr/>
          </a:p>
        </p:txBody>
      </p:sp>
      <p:sp>
        <p:nvSpPr>
          <p:cNvPr id="145" name="Google Shape;14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Android 6.0(API 23) y posterior o </a:t>
            </a:r>
            <a:r>
              <a:rPr b="1" lang="en-GB">
                <a:solidFill>
                  <a:srgbClr val="3C78D8"/>
                </a:solidFill>
              </a:rPr>
              <a:t>targetSdkVersion</a:t>
            </a:r>
            <a:r>
              <a:rPr b="1" lang="en-GB"/>
              <a:t> 23 o mayor</a:t>
            </a:r>
            <a:endParaRPr b="1"/>
          </a:p>
          <a:p>
            <a:pPr indent="-342900" lvl="0" marL="457200" rtl="0" algn="l">
              <a:spcBef>
                <a:spcPts val="1600"/>
              </a:spcBef>
              <a:spcAft>
                <a:spcPts val="0"/>
              </a:spcAft>
              <a:buSzPts val="1800"/>
              <a:buChar char="●"/>
            </a:pPr>
            <a:r>
              <a:rPr lang="en-GB"/>
              <a:t>Incluso si el usuario le otorga a la app el permiso que solicitó, esto no te garantizará que siempre lo tendrás</a:t>
            </a:r>
            <a:endParaRPr/>
          </a:p>
          <a:p>
            <a:pPr indent="-342900" lvl="0" marL="457200" rtl="0" algn="l">
              <a:spcBef>
                <a:spcPts val="0"/>
              </a:spcBef>
              <a:spcAft>
                <a:spcPts val="0"/>
              </a:spcAft>
              <a:buSzPts val="1800"/>
              <a:buChar char="●"/>
            </a:pPr>
            <a:r>
              <a:rPr lang="en-GB"/>
              <a:t>Siempre se deben revisar los permisos antes de utilizar una función que los requiera, caso contrario el sistema devolverá </a:t>
            </a:r>
            <a:r>
              <a:rPr b="1" lang="en-GB"/>
              <a:t>SecurityException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Flujos de solicitud de permisos</a:t>
            </a:r>
            <a:endParaRPr/>
          </a:p>
        </p:txBody>
      </p:sp>
      <p:sp>
        <p:nvSpPr>
          <p:cNvPr id="151" name="Google Shape;151;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Android 6.0(API 23) y posterior o </a:t>
            </a:r>
            <a:r>
              <a:rPr b="1" lang="en-GB">
                <a:solidFill>
                  <a:srgbClr val="3C78D8"/>
                </a:solidFill>
              </a:rPr>
              <a:t>targetSdkVersion</a:t>
            </a:r>
            <a:r>
              <a:rPr b="1" lang="en-GB"/>
              <a:t> 23 o mayor</a:t>
            </a:r>
            <a:endParaRPr b="1"/>
          </a:p>
          <a:p>
            <a:pPr indent="0" lvl="0" marL="457200" rtl="0" algn="l">
              <a:spcBef>
                <a:spcPts val="1600"/>
              </a:spcBef>
              <a:spcAft>
                <a:spcPts val="1600"/>
              </a:spcAft>
              <a:buNone/>
            </a:pPr>
            <a:r>
              <a:t/>
            </a:r>
            <a:endParaRPr b="1"/>
          </a:p>
        </p:txBody>
      </p:sp>
      <p:pic>
        <p:nvPicPr>
          <p:cNvPr id="152" name="Google Shape;152;p27"/>
          <p:cNvPicPr preferRelativeResize="0"/>
          <p:nvPr/>
        </p:nvPicPr>
        <p:blipFill>
          <a:blip r:embed="rId3">
            <a:alphaModFix/>
          </a:blip>
          <a:stretch>
            <a:fillRect/>
          </a:stretch>
        </p:blipFill>
        <p:spPr>
          <a:xfrm>
            <a:off x="2459920" y="2397200"/>
            <a:ext cx="3432900" cy="2746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Flujos de solicitud de permisos</a:t>
            </a:r>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Android 6.0(API 23) y posterior o </a:t>
            </a:r>
            <a:r>
              <a:rPr b="1" lang="en-GB">
                <a:solidFill>
                  <a:srgbClr val="3C78D8"/>
                </a:solidFill>
              </a:rPr>
              <a:t>targetSdkVersion</a:t>
            </a:r>
            <a:r>
              <a:rPr b="1" lang="en-GB"/>
              <a:t> 23 o mayor</a:t>
            </a:r>
            <a:endParaRPr b="1"/>
          </a:p>
          <a:p>
            <a:pPr indent="0" lvl="0" marL="457200" rtl="0" algn="l">
              <a:spcBef>
                <a:spcPts val="1600"/>
              </a:spcBef>
              <a:spcAft>
                <a:spcPts val="1600"/>
              </a:spcAft>
              <a:buNone/>
            </a:pPr>
            <a:r>
              <a:t/>
            </a:r>
            <a:endParaRPr b="1"/>
          </a:p>
        </p:txBody>
      </p:sp>
      <p:pic>
        <p:nvPicPr>
          <p:cNvPr id="159" name="Google Shape;159;p28"/>
          <p:cNvPicPr preferRelativeResize="0"/>
          <p:nvPr/>
        </p:nvPicPr>
        <p:blipFill>
          <a:blip r:embed="rId3">
            <a:alphaModFix/>
          </a:blip>
          <a:stretch>
            <a:fillRect/>
          </a:stretch>
        </p:blipFill>
        <p:spPr>
          <a:xfrm>
            <a:off x="2459920" y="2397200"/>
            <a:ext cx="3432900" cy="2746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Cambios en Android 11 (API 30)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Cambios en Android 11 (API 30)</a:t>
            </a:r>
            <a:endParaRPr/>
          </a:p>
        </p:txBody>
      </p:sp>
      <p:sp>
        <p:nvSpPr>
          <p:cNvPr id="170" name="Google Shape;170;p30"/>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400"/>
              <a:t>Cada vez que la app solicita un permiso relacionado con la ubicación, el micrófono o la cámara, el diálogo de permisos para el usuario contiene una opción llamada </a:t>
            </a:r>
            <a:r>
              <a:rPr b="1" lang="en-GB" sz="1400"/>
              <a:t>Solo esta vez</a:t>
            </a:r>
            <a:r>
              <a:rPr lang="en-GB" sz="1400"/>
              <a:t>.</a:t>
            </a:r>
            <a:r>
              <a:rPr lang="en-GB"/>
              <a:t> </a:t>
            </a:r>
            <a:endParaRPr/>
          </a:p>
          <a:p>
            <a:pPr indent="-304800" lvl="1" marL="914400" rtl="0" algn="l">
              <a:spcBef>
                <a:spcPts val="0"/>
              </a:spcBef>
              <a:spcAft>
                <a:spcPts val="0"/>
              </a:spcAft>
              <a:buSzPts val="1200"/>
              <a:buChar char="○"/>
            </a:pPr>
            <a:r>
              <a:rPr lang="en-GB" sz="1200"/>
              <a:t>Mientras su actividad sea visible, la app podrá acceder a los datos</a:t>
            </a:r>
            <a:endParaRPr sz="1200"/>
          </a:p>
          <a:p>
            <a:pPr indent="-304800" lvl="1" marL="914400" rtl="0" algn="l">
              <a:spcBef>
                <a:spcPts val="0"/>
              </a:spcBef>
              <a:spcAft>
                <a:spcPts val="0"/>
              </a:spcAft>
              <a:buSzPts val="1200"/>
              <a:buChar char="○"/>
            </a:pPr>
            <a:r>
              <a:rPr lang="en-GB" sz="1200"/>
              <a:t>Si el usuario envía la app a segundo plano, esta podrá seguir accediendo a los datos durante un breve período</a:t>
            </a:r>
            <a:endParaRPr sz="1200"/>
          </a:p>
          <a:p>
            <a:pPr indent="-304800" lvl="1" marL="914400" rtl="0" algn="l">
              <a:spcBef>
                <a:spcPts val="0"/>
              </a:spcBef>
              <a:spcAft>
                <a:spcPts val="0"/>
              </a:spcAft>
              <a:buSzPts val="1200"/>
              <a:buChar char="○"/>
            </a:pPr>
            <a:r>
              <a:rPr lang="en-GB" sz="1200"/>
              <a:t>Si inicias un servicio en primer plano mientras la actividad está visible y el usuario lleva la app a segundo plano, esta puede continuar accediendo a los datos hasta que se detenga ese servicio</a:t>
            </a:r>
            <a:endParaRPr sz="1200"/>
          </a:p>
          <a:p>
            <a:pPr indent="-317500" lvl="1" marL="914400" rtl="0" algn="l">
              <a:spcBef>
                <a:spcPts val="0"/>
              </a:spcBef>
              <a:spcAft>
                <a:spcPts val="0"/>
              </a:spcAft>
              <a:buSzPts val="1400"/>
              <a:buChar char="○"/>
            </a:pPr>
            <a:r>
              <a:rPr lang="en-GB" sz="1200"/>
              <a:t>Si el usuario revoca el permiso único, la app no podrá acceder a los datos, independientemente de si iniciaste un servicio en primer plano. Al igual que con cualquier otro permiso, si el usuario revoca el permiso único de la app, finalizará el proceso</a:t>
            </a:r>
            <a:endParaRPr sz="1200"/>
          </a:p>
          <a:p>
            <a:pPr indent="-317500" lvl="0" marL="457200" rtl="0" algn="l">
              <a:spcBef>
                <a:spcPts val="0"/>
              </a:spcBef>
              <a:spcAft>
                <a:spcPts val="0"/>
              </a:spcAft>
              <a:buSzPts val="1400"/>
              <a:buChar char="●"/>
            </a:pPr>
            <a:r>
              <a:rPr lang="en-GB" sz="1400"/>
              <a:t>La próxima vez que el usuario abra tu app y una función requiera acceso a la ubicación, el micrófono o la cámara, se le solicitará nuevamente el permiso.</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Cómo solicitar permisos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Android</a:t>
            </a:r>
            <a:endParaRPr/>
          </a:p>
        </p:txBody>
      </p:sp>
      <p:sp>
        <p:nvSpPr>
          <p:cNvPr id="74" name="Google Shape;74;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1- Agregar permisos al manifest</a:t>
            </a:r>
            <a:endParaRPr/>
          </a:p>
        </p:txBody>
      </p:sp>
      <p:sp>
        <p:nvSpPr>
          <p:cNvPr id="181" name="Google Shape;181;p32"/>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En todas las versiones de Android, para declarar que la app necesita un permiso, coloca un elemento </a:t>
            </a:r>
            <a:r>
              <a:rPr lang="en-GB" sz="1400">
                <a:solidFill>
                  <a:srgbClr val="E06666"/>
                </a:solidFill>
              </a:rPr>
              <a:t>&lt;uses-permission&gt;</a:t>
            </a:r>
            <a:r>
              <a:rPr lang="en-GB" sz="1400"/>
              <a:t> en el manifiesto como elemento secundario del elemento </a:t>
            </a:r>
            <a:r>
              <a:rPr lang="en-GB" sz="1400">
                <a:solidFill>
                  <a:srgbClr val="E06666"/>
                </a:solidFill>
              </a:rPr>
              <a:t>&lt;manifest&gt;</a:t>
            </a:r>
            <a:r>
              <a:rPr lang="en-GB" sz="1400"/>
              <a:t> de nivel superior.</a:t>
            </a:r>
            <a:endParaRPr sz="1400"/>
          </a:p>
          <a:p>
            <a:pPr indent="0" lvl="0" marL="0" rtl="0" algn="l">
              <a:spcBef>
                <a:spcPts val="1600"/>
              </a:spcBef>
              <a:spcAft>
                <a:spcPts val="1600"/>
              </a:spcAft>
              <a:buNone/>
            </a:pPr>
            <a:r>
              <a:t/>
            </a:r>
            <a:endParaRPr sz="1400"/>
          </a:p>
        </p:txBody>
      </p:sp>
      <p:graphicFrame>
        <p:nvGraphicFramePr>
          <p:cNvPr id="182" name="Google Shape;182;p32"/>
          <p:cNvGraphicFramePr/>
          <p:nvPr/>
        </p:nvGraphicFramePr>
        <p:xfrm>
          <a:off x="529775" y="2731125"/>
          <a:ext cx="3000000" cy="3000000"/>
        </p:xfrm>
        <a:graphic>
          <a:graphicData uri="http://schemas.openxmlformats.org/drawingml/2006/table">
            <a:tbl>
              <a:tblPr>
                <a:noFill/>
                <a:tableStyleId>{AC5A4EAD-F0CC-4062-BE1E-1C6D68487E3A}</a:tableStyleId>
              </a:tblPr>
              <a:tblGrid>
                <a:gridCol w="7939525"/>
              </a:tblGrid>
              <a:tr h="12700">
                <a:tc>
                  <a:txBody>
                    <a:bodyPr/>
                    <a:lstStyle/>
                    <a:p>
                      <a:pPr indent="0" lvl="0" marL="0" rtl="0" algn="l">
                        <a:lnSpc>
                          <a:spcPct val="115000"/>
                        </a:lnSpc>
                        <a:spcBef>
                          <a:spcPts val="0"/>
                        </a:spcBef>
                        <a:spcAft>
                          <a:spcPts val="0"/>
                        </a:spcAft>
                        <a:buNone/>
                      </a:pPr>
                      <a:r>
                        <a:rPr lang="en-GB" sz="1100">
                          <a:solidFill>
                            <a:srgbClr val="A9B7C6"/>
                          </a:solidFill>
                          <a:highlight>
                            <a:srgbClr val="282B2E"/>
                          </a:highlight>
                          <a:latin typeface="Consolas"/>
                          <a:ea typeface="Consolas"/>
                          <a:cs typeface="Consolas"/>
                          <a:sym typeface="Consolas"/>
                        </a:rPr>
                        <a:t>&lt;</a:t>
                      </a:r>
                      <a:r>
                        <a:rPr lang="en-GB" sz="1100">
                          <a:solidFill>
                            <a:srgbClr val="E8BF6A"/>
                          </a:solidFill>
                          <a:highlight>
                            <a:srgbClr val="282B2E"/>
                          </a:highlight>
                          <a:latin typeface="Consolas"/>
                          <a:ea typeface="Consolas"/>
                          <a:cs typeface="Consolas"/>
                          <a:sym typeface="Consolas"/>
                        </a:rPr>
                        <a:t>manifest</a:t>
                      </a:r>
                      <a:r>
                        <a:rPr lang="en-GB" sz="1100">
                          <a:solidFill>
                            <a:srgbClr val="A9B7C6"/>
                          </a:solidFill>
                          <a:highlight>
                            <a:srgbClr val="282B2E"/>
                          </a:highlight>
                          <a:latin typeface="Consolas"/>
                          <a:ea typeface="Consolas"/>
                          <a:cs typeface="Consolas"/>
                          <a:sym typeface="Consolas"/>
                        </a:rPr>
                        <a:t> xmlns:android=</a:t>
                      </a:r>
                      <a:r>
                        <a:rPr lang="en-GB" sz="1100">
                          <a:solidFill>
                            <a:srgbClr val="6A8759"/>
                          </a:solidFill>
                          <a:highlight>
                            <a:srgbClr val="282B2E"/>
                          </a:highlight>
                          <a:latin typeface="Consolas"/>
                          <a:ea typeface="Consolas"/>
                          <a:cs typeface="Consolas"/>
                          <a:sym typeface="Consolas"/>
                        </a:rPr>
                        <a:t>"http://schemas.android.com/apk/res/android"</a:t>
                      </a: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        package=</a:t>
                      </a:r>
                      <a:r>
                        <a:rPr lang="en-GB" sz="1100">
                          <a:solidFill>
                            <a:srgbClr val="6A8759"/>
                          </a:solidFill>
                          <a:highlight>
                            <a:srgbClr val="282B2E"/>
                          </a:highlight>
                          <a:latin typeface="Consolas"/>
                          <a:ea typeface="Consolas"/>
                          <a:cs typeface="Consolas"/>
                          <a:sym typeface="Consolas"/>
                        </a:rPr>
                        <a:t>"com.example.snazzyapp"</a:t>
                      </a:r>
                      <a:r>
                        <a:rPr lang="en-GB" sz="1100">
                          <a:solidFill>
                            <a:srgbClr val="A9B7C6"/>
                          </a:solidFill>
                          <a:highlight>
                            <a:srgbClr val="282B2E"/>
                          </a:highlight>
                          <a:latin typeface="Consolas"/>
                          <a:ea typeface="Consolas"/>
                          <a:cs typeface="Consolas"/>
                          <a:sym typeface="Consolas"/>
                        </a:rPr>
                        <a:t>&gt;</a:t>
                      </a:r>
                      <a:br>
                        <a:rPr lang="en-GB" sz="1100">
                          <a:solidFill>
                            <a:srgbClr val="A9B7C6"/>
                          </a:solidFill>
                          <a:highlight>
                            <a:srgbClr val="282B2E"/>
                          </a:highlight>
                          <a:latin typeface="Consolas"/>
                          <a:ea typeface="Consolas"/>
                          <a:cs typeface="Consolas"/>
                          <a:sym typeface="Consolas"/>
                        </a:rPr>
                      </a:b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    &lt;</a:t>
                      </a:r>
                      <a:r>
                        <a:rPr lang="en-GB" sz="1100">
                          <a:solidFill>
                            <a:srgbClr val="E8BF6A"/>
                          </a:solidFill>
                          <a:highlight>
                            <a:srgbClr val="282B2E"/>
                          </a:highlight>
                          <a:latin typeface="Consolas"/>
                          <a:ea typeface="Consolas"/>
                          <a:cs typeface="Consolas"/>
                          <a:sym typeface="Consolas"/>
                        </a:rPr>
                        <a:t>uses-permission</a:t>
                      </a:r>
                      <a:r>
                        <a:rPr lang="en-GB" sz="1100">
                          <a:solidFill>
                            <a:srgbClr val="A9B7C6"/>
                          </a:solidFill>
                          <a:highlight>
                            <a:srgbClr val="282B2E"/>
                          </a:highlight>
                          <a:latin typeface="Consolas"/>
                          <a:ea typeface="Consolas"/>
                          <a:cs typeface="Consolas"/>
                          <a:sym typeface="Consolas"/>
                        </a:rPr>
                        <a:t> android:name=</a:t>
                      </a:r>
                      <a:r>
                        <a:rPr lang="en-GB" sz="1100">
                          <a:solidFill>
                            <a:srgbClr val="6A8759"/>
                          </a:solidFill>
                          <a:highlight>
                            <a:srgbClr val="282B2E"/>
                          </a:highlight>
                          <a:latin typeface="Consolas"/>
                          <a:ea typeface="Consolas"/>
                          <a:cs typeface="Consolas"/>
                          <a:sym typeface="Consolas"/>
                        </a:rPr>
                        <a:t>"android.permission.INTERNET"</a:t>
                      </a:r>
                      <a:r>
                        <a:rPr lang="en-GB" sz="1100">
                          <a:solidFill>
                            <a:srgbClr val="A9B7C6"/>
                          </a:solidFill>
                          <a:highlight>
                            <a:srgbClr val="282B2E"/>
                          </a:highlight>
                          <a:latin typeface="Consolas"/>
                          <a:ea typeface="Consolas"/>
                          <a:cs typeface="Consolas"/>
                          <a:sym typeface="Consolas"/>
                        </a:rPr>
                        <a:t>/&gt;   </a:t>
                      </a:r>
                      <a:br>
                        <a:rPr lang="en-GB" sz="1100">
                          <a:solidFill>
                            <a:srgbClr val="A9B7C6"/>
                          </a:solidFill>
                          <a:highlight>
                            <a:srgbClr val="282B2E"/>
                          </a:highlight>
                          <a:latin typeface="Consolas"/>
                          <a:ea typeface="Consolas"/>
                          <a:cs typeface="Consolas"/>
                          <a:sym typeface="Consolas"/>
                        </a:rPr>
                      </a:b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    &lt;</a:t>
                      </a:r>
                      <a:r>
                        <a:rPr lang="en-GB" sz="1100">
                          <a:solidFill>
                            <a:srgbClr val="E8BF6A"/>
                          </a:solidFill>
                          <a:highlight>
                            <a:srgbClr val="282B2E"/>
                          </a:highlight>
                          <a:latin typeface="Consolas"/>
                          <a:ea typeface="Consolas"/>
                          <a:cs typeface="Consolas"/>
                          <a:sym typeface="Consolas"/>
                        </a:rPr>
                        <a:t>application</a:t>
                      </a:r>
                      <a:r>
                        <a:rPr lang="en-GB" sz="1100">
                          <a:solidFill>
                            <a:srgbClr val="A9B7C6"/>
                          </a:solidFill>
                          <a:highlight>
                            <a:srgbClr val="282B2E"/>
                          </a:highlight>
                          <a:latin typeface="Consolas"/>
                          <a:ea typeface="Consolas"/>
                          <a:cs typeface="Consolas"/>
                          <a:sym typeface="Consolas"/>
                        </a:rPr>
                        <a:t> ...&gt;</a:t>
                      </a: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        ...</a:t>
                      </a: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    &lt;/</a:t>
                      </a:r>
                      <a:r>
                        <a:rPr lang="en-GB" sz="1100">
                          <a:solidFill>
                            <a:srgbClr val="E8BF6A"/>
                          </a:solidFill>
                          <a:highlight>
                            <a:srgbClr val="282B2E"/>
                          </a:highlight>
                          <a:latin typeface="Consolas"/>
                          <a:ea typeface="Consolas"/>
                          <a:cs typeface="Consolas"/>
                          <a:sym typeface="Consolas"/>
                        </a:rPr>
                        <a:t>application</a:t>
                      </a:r>
                      <a:r>
                        <a:rPr lang="en-GB" sz="1100">
                          <a:solidFill>
                            <a:srgbClr val="A9B7C6"/>
                          </a:solidFill>
                          <a:highlight>
                            <a:srgbClr val="282B2E"/>
                          </a:highlight>
                          <a:latin typeface="Consolas"/>
                          <a:ea typeface="Consolas"/>
                          <a:cs typeface="Consolas"/>
                          <a:sym typeface="Consolas"/>
                        </a:rPr>
                        <a:t>&gt;</a:t>
                      </a:r>
                      <a:br>
                        <a:rPr lang="en-GB" sz="1100">
                          <a:solidFill>
                            <a:srgbClr val="A9B7C6"/>
                          </a:solidFill>
                          <a:highlight>
                            <a:srgbClr val="282B2E"/>
                          </a:highlight>
                          <a:latin typeface="Consolas"/>
                          <a:ea typeface="Consolas"/>
                          <a:cs typeface="Consolas"/>
                          <a:sym typeface="Consolas"/>
                        </a:rPr>
                      </a:br>
                      <a:r>
                        <a:rPr lang="en-GB" sz="1100">
                          <a:solidFill>
                            <a:srgbClr val="A9B7C6"/>
                          </a:solidFill>
                          <a:highlight>
                            <a:srgbClr val="282B2E"/>
                          </a:highlight>
                          <a:latin typeface="Consolas"/>
                          <a:ea typeface="Consolas"/>
                          <a:cs typeface="Consolas"/>
                          <a:sym typeface="Consolas"/>
                        </a:rPr>
                        <a:t>&lt;/</a:t>
                      </a:r>
                      <a:r>
                        <a:rPr lang="en-GB" sz="1100">
                          <a:solidFill>
                            <a:srgbClr val="E8BF6A"/>
                          </a:solidFill>
                          <a:highlight>
                            <a:srgbClr val="282B2E"/>
                          </a:highlight>
                          <a:latin typeface="Consolas"/>
                          <a:ea typeface="Consolas"/>
                          <a:cs typeface="Consolas"/>
                          <a:sym typeface="Consolas"/>
                        </a:rPr>
                        <a:t>manifest</a:t>
                      </a:r>
                      <a:r>
                        <a:rPr lang="en-GB" sz="1100">
                          <a:solidFill>
                            <a:srgbClr val="A9B7C6"/>
                          </a:solidFill>
                          <a:highlight>
                            <a:srgbClr val="282B2E"/>
                          </a:highlight>
                          <a:latin typeface="Consolas"/>
                          <a:ea typeface="Consolas"/>
                          <a:cs typeface="Consolas"/>
                          <a:sym typeface="Consolas"/>
                        </a:rPr>
                        <a:t>&gt;</a:t>
                      </a:r>
                      <a:br>
                        <a:rPr lang="en-GB" sz="1100">
                          <a:solidFill>
                            <a:srgbClr val="A9B7C6"/>
                          </a:solidFill>
                          <a:highlight>
                            <a:srgbClr val="282B2E"/>
                          </a:highlight>
                          <a:latin typeface="Consolas"/>
                          <a:ea typeface="Consolas"/>
                          <a:cs typeface="Consolas"/>
                          <a:sym typeface="Consolas"/>
                        </a:rPr>
                      </a:br>
                      <a:endParaRPr sz="1100"/>
                    </a:p>
                  </a:txBody>
                  <a:tcPr marT="63500" marB="63500" marR="63500" marL="63500">
                    <a:solidFill>
                      <a:srgbClr val="282B2E"/>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2</a:t>
            </a:r>
            <a:r>
              <a:rPr lang="en-GB"/>
              <a:t>- Verificar si la app tiene permisos</a:t>
            </a:r>
            <a:endParaRPr/>
          </a:p>
        </p:txBody>
      </p:sp>
      <p:sp>
        <p:nvSpPr>
          <p:cNvPr id="188" name="Google Shape;188;p33"/>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Determinar si la app ya tiene el permiso</a:t>
            </a:r>
            <a:endParaRPr sz="1400"/>
          </a:p>
          <a:p>
            <a:pPr indent="0" lvl="0" marL="457200" rtl="0" algn="l">
              <a:spcBef>
                <a:spcPts val="1600"/>
              </a:spcBef>
              <a:spcAft>
                <a:spcPts val="0"/>
              </a:spcAft>
              <a:buNone/>
            </a:pPr>
            <a:r>
              <a:rPr lang="en-GB" sz="1400"/>
              <a:t>Para verificar si el usuario ya otorgó un permiso en particular a tu app, pasa ese permiso al método </a:t>
            </a:r>
            <a:r>
              <a:rPr lang="en-GB" sz="1400">
                <a:solidFill>
                  <a:srgbClr val="F1C232"/>
                </a:solidFill>
              </a:rPr>
              <a:t>ContextCompat</a:t>
            </a:r>
            <a:r>
              <a:rPr lang="en-GB" sz="1400"/>
              <a:t>.</a:t>
            </a:r>
            <a:r>
              <a:rPr lang="en-GB" sz="1400">
                <a:solidFill>
                  <a:srgbClr val="3C78D8"/>
                </a:solidFill>
              </a:rPr>
              <a:t>checkSelfPermission()</a:t>
            </a:r>
            <a:r>
              <a:rPr lang="en-GB" sz="1400"/>
              <a:t>. Este método muestra </a:t>
            </a:r>
            <a:r>
              <a:rPr lang="en-GB" sz="1400">
                <a:solidFill>
                  <a:srgbClr val="3C78D8"/>
                </a:solidFill>
              </a:rPr>
              <a:t>PERMISSION_GRANTED</a:t>
            </a:r>
            <a:r>
              <a:rPr lang="en-GB" sz="1400"/>
              <a:t> o </a:t>
            </a:r>
            <a:r>
              <a:rPr lang="en-GB" sz="1400">
                <a:solidFill>
                  <a:srgbClr val="3C78D8"/>
                </a:solidFill>
              </a:rPr>
              <a:t>PERMISSION_DENIED</a:t>
            </a:r>
            <a:r>
              <a:rPr lang="en-GB" sz="1400"/>
              <a:t>, según si tu app tiene el permiso o no</a:t>
            </a:r>
            <a:endParaRPr sz="1400"/>
          </a:p>
          <a:p>
            <a:pPr indent="-317500" lvl="0" marL="457200" rtl="0" algn="l">
              <a:spcBef>
                <a:spcPts val="1600"/>
              </a:spcBef>
              <a:spcAft>
                <a:spcPts val="0"/>
              </a:spcAft>
              <a:buSzPts val="1400"/>
              <a:buAutoNum type="arabicPeriod"/>
            </a:pPr>
            <a:r>
              <a:rPr lang="en-GB" sz="1400"/>
              <a:t>Explicar porque necesitamos el permiso</a:t>
            </a:r>
            <a:endParaRPr sz="1400"/>
          </a:p>
          <a:p>
            <a:pPr indent="0" lvl="0" marL="457200" rtl="0" algn="l">
              <a:spcBef>
                <a:spcPts val="1600"/>
              </a:spcBef>
              <a:spcAft>
                <a:spcPts val="0"/>
              </a:spcAft>
              <a:buNone/>
            </a:pPr>
            <a:r>
              <a:rPr lang="en-GB" sz="1400"/>
              <a:t>Si el método </a:t>
            </a:r>
            <a:r>
              <a:rPr lang="en-GB" sz="1400">
                <a:solidFill>
                  <a:srgbClr val="F1C232"/>
                </a:solidFill>
              </a:rPr>
              <a:t>ContextCompat</a:t>
            </a:r>
            <a:r>
              <a:rPr lang="en-GB" sz="1400"/>
              <a:t>.</a:t>
            </a:r>
            <a:r>
              <a:rPr lang="en-GB" sz="1400">
                <a:solidFill>
                  <a:srgbClr val="3C78D8"/>
                </a:solidFill>
              </a:rPr>
              <a:t>checkSelfPermission()</a:t>
            </a:r>
            <a:r>
              <a:rPr lang="en-GB" sz="1400"/>
              <a:t> muestra </a:t>
            </a:r>
            <a:r>
              <a:rPr lang="en-GB" sz="1400">
                <a:solidFill>
                  <a:srgbClr val="3C78D8"/>
                </a:solidFill>
              </a:rPr>
              <a:t>PERMISSION_DENIED</a:t>
            </a:r>
            <a:r>
              <a:rPr lang="en-GB" sz="1400"/>
              <a:t>, llama a </a:t>
            </a:r>
            <a:r>
              <a:rPr lang="en-GB" sz="1400">
                <a:solidFill>
                  <a:srgbClr val="3C78D8"/>
                </a:solidFill>
              </a:rPr>
              <a:t>shouldShowRequestPermissionRationale()</a:t>
            </a:r>
            <a:r>
              <a:rPr lang="en-GB" sz="1400"/>
              <a:t>. Si este método muestra true, enseña una IU educativa al usuario</a:t>
            </a:r>
            <a:endParaRPr sz="1400"/>
          </a:p>
          <a:p>
            <a:pPr indent="0" lvl="0" marL="0" rtl="0" algn="l">
              <a:spcBef>
                <a:spcPts val="160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a:t>
            </a:r>
            <a:r>
              <a:rPr lang="en-GB"/>
              <a:t>- Solicitar los permisos</a:t>
            </a:r>
            <a:endParaRPr/>
          </a:p>
        </p:txBody>
      </p:sp>
      <p:sp>
        <p:nvSpPr>
          <p:cNvPr id="194" name="Google Shape;194;p34"/>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t>Tenemos dos opciones:</a:t>
            </a:r>
            <a:endParaRPr b="1" sz="1900"/>
          </a:p>
          <a:p>
            <a:pPr indent="-336550" lvl="0" marL="457200" rtl="0" algn="l">
              <a:spcBef>
                <a:spcPts val="1600"/>
              </a:spcBef>
              <a:spcAft>
                <a:spcPts val="0"/>
              </a:spcAft>
              <a:buSzPts val="1700"/>
              <a:buAutoNum type="arabicPeriod"/>
            </a:pPr>
            <a:r>
              <a:rPr lang="en-GB" sz="1700"/>
              <a:t>Código unico de solicitud, generado y controlado por nuestra app.</a:t>
            </a:r>
            <a:endParaRPr sz="1700"/>
          </a:p>
          <a:p>
            <a:pPr indent="-336550" lvl="0" marL="457200" rtl="0" algn="l">
              <a:spcBef>
                <a:spcPts val="0"/>
              </a:spcBef>
              <a:spcAft>
                <a:spcPts val="0"/>
              </a:spcAft>
              <a:buSzPts val="1700"/>
              <a:buAutoNum type="arabicPeriod"/>
            </a:pPr>
            <a:r>
              <a:rPr lang="en-GB" sz="1700"/>
              <a:t>Permitir que el sistema genere y administre el código de solicitud</a:t>
            </a:r>
            <a:endParaRPr sz="1700"/>
          </a:p>
          <a:p>
            <a:pPr indent="0" lvl="0" marL="0" rtl="0" algn="l">
              <a:spcBef>
                <a:spcPts val="1600"/>
              </a:spcBef>
              <a:spcAft>
                <a:spcPts val="16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00" name="Google Shape;200;p35"/>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Se necesita agregar una dependencia en nuestro archivo </a:t>
            </a:r>
            <a:r>
              <a:rPr i="1" lang="en-GB" sz="1700"/>
              <a:t>build.gradle</a:t>
            </a:r>
            <a:endParaRPr i="1" sz="1700"/>
          </a:p>
          <a:p>
            <a:pPr indent="0" lvl="0" marL="0" rtl="0" algn="l">
              <a:spcBef>
                <a:spcPts val="1600"/>
              </a:spcBef>
              <a:spcAft>
                <a:spcPts val="0"/>
              </a:spcAft>
              <a:buNone/>
            </a:pPr>
            <a:r>
              <a:t/>
            </a:r>
            <a:endParaRPr i="1" sz="1700"/>
          </a:p>
          <a:p>
            <a:pPr indent="0" lvl="0" marL="0" rtl="0" algn="l">
              <a:spcBef>
                <a:spcPts val="1600"/>
              </a:spcBef>
              <a:spcAft>
                <a:spcPts val="0"/>
              </a:spcAft>
              <a:buNone/>
            </a:pPr>
            <a:r>
              <a:t/>
            </a:r>
            <a:endParaRPr i="1" sz="1700"/>
          </a:p>
          <a:p>
            <a:pPr indent="0" lvl="0" marL="0" rtl="0" algn="l">
              <a:spcBef>
                <a:spcPts val="1600"/>
              </a:spcBef>
              <a:spcAft>
                <a:spcPts val="0"/>
              </a:spcAft>
              <a:buNone/>
            </a:pPr>
            <a:r>
              <a:rPr lang="en-GB" sz="1700"/>
              <a:t>Luego puedes usar una de las siguientes clases:</a:t>
            </a:r>
            <a:endParaRPr sz="1700"/>
          </a:p>
          <a:p>
            <a:pPr indent="-336550" lvl="0" marL="457200" rtl="0" algn="l">
              <a:spcBef>
                <a:spcPts val="1600"/>
              </a:spcBef>
              <a:spcAft>
                <a:spcPts val="0"/>
              </a:spcAft>
              <a:buSzPts val="1700"/>
              <a:buChar char="●"/>
            </a:pPr>
            <a:r>
              <a:rPr lang="en-GB" sz="1700"/>
              <a:t>Para solicitar un solo permiso, usa </a:t>
            </a:r>
            <a:r>
              <a:rPr lang="en-GB" sz="1700">
                <a:solidFill>
                  <a:srgbClr val="3C78D8"/>
                </a:solidFill>
              </a:rPr>
              <a:t>RequestPermission</a:t>
            </a:r>
            <a:r>
              <a:rPr lang="en-GB" sz="1700"/>
              <a:t>.</a:t>
            </a:r>
            <a:endParaRPr sz="1700"/>
          </a:p>
          <a:p>
            <a:pPr indent="-336550" lvl="0" marL="457200" rtl="0" algn="l">
              <a:spcBef>
                <a:spcPts val="0"/>
              </a:spcBef>
              <a:spcAft>
                <a:spcPts val="0"/>
              </a:spcAft>
              <a:buSzPts val="1700"/>
              <a:buChar char="●"/>
            </a:pPr>
            <a:r>
              <a:rPr lang="en-GB" sz="1700"/>
              <a:t>Para solicitar varios permisos al mismo tiempo, usa </a:t>
            </a:r>
            <a:r>
              <a:rPr lang="en-GB" sz="1700">
                <a:solidFill>
                  <a:srgbClr val="3C78D8"/>
                </a:solidFill>
              </a:rPr>
              <a:t>RequestMultiplePermissions</a:t>
            </a:r>
            <a:r>
              <a:rPr lang="en-GB" sz="1700"/>
              <a:t>.</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01" name="Google Shape;201;p35"/>
          <p:cNvGraphicFramePr/>
          <p:nvPr/>
        </p:nvGraphicFramePr>
        <p:xfrm>
          <a:off x="471888" y="2353775"/>
          <a:ext cx="3000000" cy="3000000"/>
        </p:xfrm>
        <a:graphic>
          <a:graphicData uri="http://schemas.openxmlformats.org/drawingml/2006/table">
            <a:tbl>
              <a:tblPr>
                <a:noFill/>
                <a:tableStyleId>{AC5A4EAD-F0CC-4062-BE1E-1C6D68487E3A}</a:tableStyleId>
              </a:tblPr>
              <a:tblGrid>
                <a:gridCol w="8121225"/>
              </a:tblGrid>
              <a:tr h="12700">
                <a:tc>
                  <a:txBody>
                    <a:bodyPr/>
                    <a:lstStyle/>
                    <a:p>
                      <a:pPr indent="0" lvl="0" marL="0" rtl="0" algn="l">
                        <a:lnSpc>
                          <a:spcPct val="115000"/>
                        </a:lnSpc>
                        <a:spcBef>
                          <a:spcPts val="0"/>
                        </a:spcBef>
                        <a:spcAft>
                          <a:spcPts val="0"/>
                        </a:spcAft>
                        <a:buNone/>
                      </a:pPr>
                      <a:r>
                        <a:rPr lang="en-GB" sz="1050">
                          <a:solidFill>
                            <a:srgbClr val="A9B7C6"/>
                          </a:solidFill>
                          <a:highlight>
                            <a:srgbClr val="282B2E"/>
                          </a:highlight>
                          <a:latin typeface="Consolas"/>
                          <a:ea typeface="Consolas"/>
                          <a:cs typeface="Consolas"/>
                          <a:sym typeface="Consolas"/>
                        </a:rPr>
                        <a:t>dependencies {</a:t>
                      </a:r>
                      <a:br>
                        <a:rPr lang="en-GB" sz="1050">
                          <a:solidFill>
                            <a:srgbClr val="A9B7C6"/>
                          </a:solidFill>
                          <a:highlight>
                            <a:srgbClr val="282B2E"/>
                          </a:highlight>
                          <a:latin typeface="Consolas"/>
                          <a:ea typeface="Consolas"/>
                          <a:cs typeface="Consolas"/>
                          <a:sym typeface="Consolas"/>
                        </a:rPr>
                      </a:br>
                      <a:r>
                        <a:rPr lang="en-GB" sz="1050">
                          <a:solidFill>
                            <a:srgbClr val="A9B7C6"/>
                          </a:solidFill>
                          <a:highlight>
                            <a:srgbClr val="282B2E"/>
                          </a:highlight>
                          <a:latin typeface="Consolas"/>
                          <a:ea typeface="Consolas"/>
                          <a:cs typeface="Consolas"/>
                          <a:sym typeface="Consolas"/>
                        </a:rPr>
                        <a:t>        implementation </a:t>
                      </a:r>
                      <a:r>
                        <a:rPr lang="en-GB" sz="1050">
                          <a:solidFill>
                            <a:srgbClr val="6A8759"/>
                          </a:solidFill>
                          <a:highlight>
                            <a:srgbClr val="282B2E"/>
                          </a:highlight>
                          <a:latin typeface="Consolas"/>
                          <a:ea typeface="Consolas"/>
                          <a:cs typeface="Consolas"/>
                          <a:sym typeface="Consolas"/>
                        </a:rPr>
                        <a:t>"androidx.activity:activity-ktx:1.2.0</a:t>
                      </a:r>
                      <a:r>
                        <a:rPr lang="en-GB" sz="1050">
                          <a:solidFill>
                            <a:srgbClr val="6A8759"/>
                          </a:solidFill>
                          <a:latin typeface="Roboto"/>
                          <a:ea typeface="Roboto"/>
                          <a:cs typeface="Roboto"/>
                          <a:sym typeface="Roboto"/>
                        </a:rPr>
                        <a:t>-beta01</a:t>
                      </a:r>
                      <a:r>
                        <a:rPr lang="en-GB" sz="1050">
                          <a:solidFill>
                            <a:srgbClr val="6A8759"/>
                          </a:solidFill>
                          <a:highlight>
                            <a:srgbClr val="282B2E"/>
                          </a:highlight>
                          <a:latin typeface="Consolas"/>
                          <a:ea typeface="Consolas"/>
                          <a:cs typeface="Consolas"/>
                          <a:sym typeface="Consolas"/>
                        </a:rPr>
                        <a:t>"</a:t>
                      </a:r>
                      <a:endParaRPr sz="1050">
                        <a:solidFill>
                          <a:srgbClr val="6A8759"/>
                        </a:solidFill>
                        <a:highlight>
                          <a:srgbClr val="282B2E"/>
                        </a:highlight>
                        <a:latin typeface="Consolas"/>
                        <a:ea typeface="Consolas"/>
                        <a:cs typeface="Consolas"/>
                        <a:sym typeface="Consolas"/>
                      </a:endParaRPr>
                    </a:p>
                    <a:p>
                      <a:pPr indent="0" lvl="0" marL="0" rtl="0" algn="l">
                        <a:lnSpc>
                          <a:spcPct val="115000"/>
                        </a:lnSpc>
                        <a:spcBef>
                          <a:spcPts val="0"/>
                        </a:spcBef>
                        <a:spcAft>
                          <a:spcPts val="0"/>
                        </a:spcAft>
                        <a:buNone/>
                      </a:pPr>
                      <a:r>
                        <a:rPr lang="en-GB" sz="1050">
                          <a:solidFill>
                            <a:srgbClr val="A9B7C6"/>
                          </a:solidFill>
                          <a:highlight>
                            <a:srgbClr val="282B2E"/>
                          </a:highlight>
                          <a:latin typeface="Consolas"/>
                          <a:ea typeface="Consolas"/>
                          <a:cs typeface="Consolas"/>
                          <a:sym typeface="Consolas"/>
                        </a:rPr>
                        <a:t>        implementation </a:t>
                      </a:r>
                      <a:r>
                        <a:rPr lang="en-GB" sz="1050">
                          <a:solidFill>
                            <a:srgbClr val="6A8759"/>
                          </a:solidFill>
                          <a:highlight>
                            <a:srgbClr val="282B2E"/>
                          </a:highlight>
                          <a:latin typeface="Consolas"/>
                          <a:ea typeface="Consolas"/>
                          <a:cs typeface="Consolas"/>
                          <a:sym typeface="Consolas"/>
                        </a:rPr>
                        <a:t>"androidx.fragment:fragment-ktx:1.3.0</a:t>
                      </a:r>
                      <a:r>
                        <a:rPr lang="en-GB" sz="1050">
                          <a:solidFill>
                            <a:srgbClr val="6A8759"/>
                          </a:solidFill>
                          <a:latin typeface="Roboto"/>
                          <a:ea typeface="Roboto"/>
                          <a:cs typeface="Roboto"/>
                          <a:sym typeface="Roboto"/>
                        </a:rPr>
                        <a:t>-beta01</a:t>
                      </a:r>
                      <a:r>
                        <a:rPr lang="en-GB" sz="1050">
                          <a:solidFill>
                            <a:srgbClr val="6A8759"/>
                          </a:solidFill>
                          <a:highlight>
                            <a:srgbClr val="282B2E"/>
                          </a:highlight>
                          <a:latin typeface="Consolas"/>
                          <a:ea typeface="Consolas"/>
                          <a:cs typeface="Consolas"/>
                          <a:sym typeface="Consolas"/>
                        </a:rPr>
                        <a:t>"</a:t>
                      </a:r>
                      <a:br>
                        <a:rPr lang="en-GB" sz="1050">
                          <a:solidFill>
                            <a:srgbClr val="A9B7C6"/>
                          </a:solidFill>
                          <a:highlight>
                            <a:srgbClr val="282B2E"/>
                          </a:highlight>
                          <a:latin typeface="Consolas"/>
                          <a:ea typeface="Consolas"/>
                          <a:cs typeface="Consolas"/>
                          <a:sym typeface="Consolas"/>
                        </a:rPr>
                      </a:br>
                      <a:r>
                        <a:rPr lang="en-GB" sz="1050">
                          <a:solidFill>
                            <a:srgbClr val="A9B7C6"/>
                          </a:solidFill>
                          <a:highlight>
                            <a:srgbClr val="282B2E"/>
                          </a:highlight>
                          <a:latin typeface="Consolas"/>
                          <a:ea typeface="Consolas"/>
                          <a:cs typeface="Consolas"/>
                          <a:sym typeface="Consolas"/>
                        </a:rPr>
                        <a:t>    }</a:t>
                      </a:r>
                      <a:endParaRPr sz="1050">
                        <a:solidFill>
                          <a:srgbClr val="ECEFF1"/>
                        </a:solidFill>
                        <a:highlight>
                          <a:srgbClr val="283142"/>
                        </a:highlight>
                        <a:latin typeface="Roboto Mono"/>
                        <a:ea typeface="Roboto Mono"/>
                        <a:cs typeface="Roboto Mono"/>
                        <a:sym typeface="Roboto Mono"/>
                      </a:endParaRPr>
                    </a:p>
                  </a:txBody>
                  <a:tcPr marT="63500" marB="63500" marR="63500" marL="63500">
                    <a:solidFill>
                      <a:srgbClr val="282B2E"/>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07" name="Google Shape;207;p36"/>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Con todo esto seteado los pasos nos quedan son</a:t>
            </a:r>
            <a:endParaRPr sz="1700"/>
          </a:p>
          <a:p>
            <a:pPr indent="-336550" lvl="0" marL="457200" rtl="0" algn="l">
              <a:spcBef>
                <a:spcPts val="1600"/>
              </a:spcBef>
              <a:spcAft>
                <a:spcPts val="0"/>
              </a:spcAft>
              <a:buSzPts val="1700"/>
              <a:buAutoNum type="arabicPeriod"/>
            </a:pPr>
            <a:r>
              <a:rPr lang="en-GB" sz="1700"/>
              <a:t>Implementar en nuestro activity </a:t>
            </a:r>
            <a:r>
              <a:rPr lang="en-GB" sz="1700">
                <a:solidFill>
                  <a:srgbClr val="6AA84F"/>
                </a:solidFill>
              </a:rPr>
              <a:t>ActivityResultCallback</a:t>
            </a:r>
            <a:endParaRPr sz="1700">
              <a:solidFill>
                <a:srgbClr val="6AA84F"/>
              </a:solidFill>
            </a:endParaRPr>
          </a:p>
          <a:p>
            <a:pPr indent="-336550" lvl="0" marL="457200" rtl="0" algn="l">
              <a:spcBef>
                <a:spcPts val="0"/>
              </a:spcBef>
              <a:spcAft>
                <a:spcPts val="0"/>
              </a:spcAft>
              <a:buSzPts val="1700"/>
              <a:buAutoNum type="arabicPeriod"/>
            </a:pPr>
            <a:r>
              <a:rPr lang="en-GB" sz="1700"/>
              <a:t>Definir un </a:t>
            </a:r>
            <a:r>
              <a:rPr lang="en-GB" sz="1700">
                <a:solidFill>
                  <a:srgbClr val="9900FF"/>
                </a:solidFill>
              </a:rPr>
              <a:t>val</a:t>
            </a:r>
            <a:r>
              <a:rPr lang="en-GB" sz="1700"/>
              <a:t> con el metodo </a:t>
            </a:r>
            <a:r>
              <a:rPr lang="en-GB" sz="1700">
                <a:solidFill>
                  <a:srgbClr val="3C78D8"/>
                </a:solidFill>
              </a:rPr>
              <a:t>registerForActivityResult()</a:t>
            </a:r>
            <a:endParaRPr sz="1700">
              <a:solidFill>
                <a:srgbClr val="3C78D8"/>
              </a:solidFill>
            </a:endParaRPr>
          </a:p>
          <a:p>
            <a:pPr indent="-336550" lvl="0" marL="457200" rtl="0" algn="l">
              <a:spcBef>
                <a:spcPts val="0"/>
              </a:spcBef>
              <a:spcAft>
                <a:spcPts val="0"/>
              </a:spcAft>
              <a:buSzPts val="1700"/>
              <a:buAutoNum type="arabicPeriod"/>
            </a:pPr>
            <a:r>
              <a:rPr lang="en-GB" sz="1700"/>
              <a:t>Implementar  nuestra lógica para llamar a la solicitud de permisos</a:t>
            </a:r>
            <a:endParaRPr sz="1700"/>
          </a:p>
          <a:p>
            <a:pPr indent="-336550" lvl="0" marL="457200" rtl="0" algn="l">
              <a:spcBef>
                <a:spcPts val="0"/>
              </a:spcBef>
              <a:spcAft>
                <a:spcPts val="0"/>
              </a:spcAft>
              <a:buSzPts val="1700"/>
              <a:buAutoNum type="arabicPeriod"/>
            </a:pPr>
            <a:r>
              <a:rPr lang="en-GB" sz="1700"/>
              <a:t>Implementar la lógica para responder a esa solicitud</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13" name="Google Shape;213;p37"/>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GB" sz="1700"/>
              <a:t>Implementar en nuestro activity </a:t>
            </a:r>
            <a:r>
              <a:rPr lang="en-GB" sz="1700">
                <a:solidFill>
                  <a:srgbClr val="6AA84F"/>
                </a:solidFill>
              </a:rPr>
              <a:t>ActivityResultCallback</a:t>
            </a:r>
            <a:br>
              <a:rPr lang="en-GB" sz="1700">
                <a:solidFill>
                  <a:srgbClr val="6AA84F"/>
                </a:solidFill>
              </a:rPr>
            </a:br>
            <a:r>
              <a:rPr i="1" lang="en-GB" sz="1200">
                <a:solidFill>
                  <a:srgbClr val="C792EA"/>
                </a:solidFill>
                <a:highlight>
                  <a:srgbClr val="263238"/>
                </a:highlight>
                <a:latin typeface="Courier New"/>
                <a:ea typeface="Courier New"/>
                <a:cs typeface="Courier New"/>
                <a:sym typeface="Courier New"/>
              </a:rPr>
              <a:t>class </a:t>
            </a:r>
            <a:r>
              <a:rPr lang="en-GB" sz="1200">
                <a:solidFill>
                  <a:srgbClr val="FFCB6B"/>
                </a:solidFill>
                <a:highlight>
                  <a:srgbClr val="263238"/>
                </a:highlight>
                <a:latin typeface="Courier New"/>
                <a:ea typeface="Courier New"/>
                <a:cs typeface="Courier New"/>
                <a:sym typeface="Courier New"/>
              </a:rPr>
              <a:t>MainActivity </a:t>
            </a:r>
            <a:r>
              <a:rPr lang="en-GB" sz="1200">
                <a:solidFill>
                  <a:srgbClr val="89DDFF"/>
                </a:solidFill>
                <a:highlight>
                  <a:srgbClr val="263238"/>
                </a:highlight>
                <a:latin typeface="Courier New"/>
                <a:ea typeface="Courier New"/>
                <a:cs typeface="Courier New"/>
                <a:sym typeface="Courier New"/>
              </a:rPr>
              <a:t>: </a:t>
            </a:r>
            <a:r>
              <a:rPr lang="en-GB" sz="1200">
                <a:solidFill>
                  <a:srgbClr val="82AAFF"/>
                </a:solidFill>
                <a:highlight>
                  <a:srgbClr val="263238"/>
                </a:highlight>
                <a:latin typeface="Courier New"/>
                <a:ea typeface="Courier New"/>
                <a:cs typeface="Courier New"/>
                <a:sym typeface="Courier New"/>
              </a:rPr>
              <a:t>AppCompatActivity</a:t>
            </a:r>
            <a:r>
              <a:rPr lang="en-GB" sz="1200">
                <a:solidFill>
                  <a:srgbClr val="89DDFF"/>
                </a:solidFill>
                <a:highlight>
                  <a:srgbClr val="263238"/>
                </a:highlight>
                <a:latin typeface="Courier New"/>
                <a:ea typeface="Courier New"/>
                <a:cs typeface="Courier New"/>
                <a:sym typeface="Courier New"/>
              </a:rPr>
              <a:t>(), </a:t>
            </a:r>
            <a:r>
              <a:rPr i="1" lang="en-GB" sz="1200">
                <a:solidFill>
                  <a:srgbClr val="C3E88D"/>
                </a:solidFill>
                <a:highlight>
                  <a:srgbClr val="263238"/>
                </a:highlight>
                <a:latin typeface="Courier New"/>
                <a:ea typeface="Courier New"/>
                <a:cs typeface="Courier New"/>
                <a:sym typeface="Courier New"/>
              </a:rPr>
              <a:t>ActivityResultCallback</a:t>
            </a:r>
            <a:r>
              <a:rPr lang="en-GB" sz="1200">
                <a:solidFill>
                  <a:srgbClr val="89DDFF"/>
                </a:solidFill>
                <a:highlight>
                  <a:srgbClr val="263238"/>
                </a:highlight>
                <a:latin typeface="Courier New"/>
                <a:ea typeface="Courier New"/>
                <a:cs typeface="Courier New"/>
                <a:sym typeface="Courier New"/>
              </a:rPr>
              <a:t>&lt;</a:t>
            </a:r>
            <a:r>
              <a:rPr lang="en-GB" sz="1200">
                <a:solidFill>
                  <a:srgbClr val="FFCB6B"/>
                </a:solidFill>
                <a:highlight>
                  <a:srgbClr val="263238"/>
                </a:highlight>
                <a:latin typeface="Courier New"/>
                <a:ea typeface="Courier New"/>
                <a:cs typeface="Courier New"/>
                <a:sym typeface="Courier New"/>
              </a:rPr>
              <a:t>Any</a:t>
            </a:r>
            <a:r>
              <a:rPr lang="en-GB" sz="1200">
                <a:solidFill>
                  <a:srgbClr val="89DDFF"/>
                </a:solidFill>
                <a:highlight>
                  <a:srgbClr val="263238"/>
                </a:highlight>
                <a:latin typeface="Courier New"/>
                <a:ea typeface="Courier New"/>
                <a:cs typeface="Courier New"/>
                <a:sym typeface="Courier New"/>
              </a:rPr>
              <a:t>&gt;</a:t>
            </a:r>
            <a:endParaRPr sz="1700">
              <a:solidFill>
                <a:srgbClr val="6AA84F"/>
              </a:solidFill>
            </a:endParaRPr>
          </a:p>
          <a:p>
            <a:pPr indent="-336550" lvl="0" marL="457200" rtl="0" algn="l">
              <a:spcBef>
                <a:spcPts val="0"/>
              </a:spcBef>
              <a:spcAft>
                <a:spcPts val="0"/>
              </a:spcAft>
              <a:buSzPts val="1700"/>
              <a:buAutoNum type="arabicPeriod"/>
            </a:pPr>
            <a:r>
              <a:rPr lang="en-GB" sz="1700"/>
              <a:t>Definir un </a:t>
            </a:r>
            <a:r>
              <a:rPr lang="en-GB" sz="1700">
                <a:solidFill>
                  <a:srgbClr val="9900FF"/>
                </a:solidFill>
              </a:rPr>
              <a:t>val</a:t>
            </a:r>
            <a:r>
              <a:rPr lang="en-GB" sz="1700"/>
              <a:t> con el metodo </a:t>
            </a:r>
            <a:r>
              <a:rPr lang="en-GB" sz="1700">
                <a:solidFill>
                  <a:srgbClr val="3C78D8"/>
                </a:solidFill>
              </a:rPr>
              <a:t>registerForActivityResult()</a:t>
            </a:r>
            <a:br>
              <a:rPr lang="en-GB" sz="1700">
                <a:solidFill>
                  <a:srgbClr val="3C78D8"/>
                </a:solidFill>
              </a:rPr>
            </a:br>
            <a:br>
              <a:rPr lang="en-GB" sz="1700">
                <a:solidFill>
                  <a:srgbClr val="6AA84F"/>
                </a:solidFill>
              </a:rPr>
            </a:br>
            <a:endParaRPr sz="1200">
              <a:solidFill>
                <a:srgbClr val="89DDFF"/>
              </a:solidFill>
              <a:highlight>
                <a:srgbClr val="263238"/>
              </a:highlight>
              <a:latin typeface="Courier New"/>
              <a:ea typeface="Courier New"/>
              <a:cs typeface="Courier New"/>
              <a:sym typeface="Courier New"/>
            </a:endParaRPr>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14" name="Google Shape;214;p37"/>
          <p:cNvGraphicFramePr/>
          <p:nvPr/>
        </p:nvGraphicFramePr>
        <p:xfrm>
          <a:off x="1004975" y="2787025"/>
          <a:ext cx="3000000" cy="3000000"/>
        </p:xfrm>
        <a:graphic>
          <a:graphicData uri="http://schemas.openxmlformats.org/drawingml/2006/table">
            <a:tbl>
              <a:tblPr>
                <a:noFill/>
                <a:tableStyleId>{AC5A4EAD-F0CC-4062-BE1E-1C6D68487E3A}</a:tableStyleId>
              </a:tblPr>
              <a:tblGrid>
                <a:gridCol w="5699725"/>
              </a:tblGrid>
              <a:tr h="12700">
                <a:tc>
                  <a:txBody>
                    <a:bodyPr/>
                    <a:lstStyle/>
                    <a:p>
                      <a:pPr indent="0" lvl="0" marL="0" rtl="0" algn="l">
                        <a:lnSpc>
                          <a:spcPct val="115000"/>
                        </a:lnSpc>
                        <a:spcBef>
                          <a:spcPts val="0"/>
                        </a:spcBef>
                        <a:spcAft>
                          <a:spcPts val="0"/>
                        </a:spcAft>
                        <a:buNone/>
                      </a:pPr>
                      <a:r>
                        <a:rPr lang="en-GB" sz="900">
                          <a:solidFill>
                            <a:srgbClr val="CC7832"/>
                          </a:solidFill>
                          <a:highlight>
                            <a:srgbClr val="282B2E"/>
                          </a:highlight>
                          <a:latin typeface="Consolas"/>
                          <a:ea typeface="Consolas"/>
                          <a:cs typeface="Consolas"/>
                          <a:sym typeface="Consolas"/>
                        </a:rPr>
                        <a:t>val</a:t>
                      </a:r>
                      <a:r>
                        <a:rPr lang="en-GB" sz="900">
                          <a:solidFill>
                            <a:srgbClr val="A9B7C6"/>
                          </a:solidFill>
                          <a:highlight>
                            <a:srgbClr val="282B2E"/>
                          </a:highlight>
                          <a:latin typeface="Consolas"/>
                          <a:ea typeface="Consolas"/>
                          <a:cs typeface="Consolas"/>
                          <a:sym typeface="Consolas"/>
                        </a:rPr>
                        <a:t> requestPermissionLauncher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registerForActivityResult(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FFC66D"/>
                          </a:solidFill>
                          <a:highlight>
                            <a:srgbClr val="282B2E"/>
                          </a:highlight>
                          <a:latin typeface="Consolas"/>
                          <a:ea typeface="Consolas"/>
                          <a:cs typeface="Consolas"/>
                          <a:sym typeface="Consolas"/>
                        </a:rPr>
                        <a:t>ActivityResultContracts</a:t>
                      </a:r>
                      <a:r>
                        <a:rPr lang="en-GB" sz="900">
                          <a:solidFill>
                            <a:srgbClr val="A9B7C6"/>
                          </a:solidFill>
                          <a:highlight>
                            <a:srgbClr val="282B2E"/>
                          </a:highlight>
                          <a:latin typeface="Consolas"/>
                          <a:ea typeface="Consolas"/>
                          <a:cs typeface="Consolas"/>
                          <a:sym typeface="Consolas"/>
                        </a:rPr>
                        <a:t>.</a:t>
                      </a:r>
                      <a:r>
                        <a:rPr lang="en-GB" sz="900">
                          <a:solidFill>
                            <a:srgbClr val="FFC66D"/>
                          </a:solidFill>
                          <a:highlight>
                            <a:srgbClr val="282B2E"/>
                          </a:highlight>
                          <a:latin typeface="Consolas"/>
                          <a:ea typeface="Consolas"/>
                          <a:cs typeface="Consolas"/>
                          <a:sym typeface="Consolas"/>
                        </a:rPr>
                        <a:t>RequestPermission</a:t>
                      </a:r>
                      <a:r>
                        <a:rPr lang="en-GB" sz="900">
                          <a:solidFill>
                            <a:srgbClr val="6897BB"/>
                          </a:solidFill>
                          <a:highlight>
                            <a:srgbClr val="282B2E"/>
                          </a:highlight>
                          <a:latin typeface="Consolas"/>
                          <a:ea typeface="Consolas"/>
                          <a:cs typeface="Consolas"/>
                          <a:sym typeface="Consolas"/>
                        </a:rPr>
                        <a: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 { isGranted -&gt;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(isGranted)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setPermissionsText</a:t>
                      </a:r>
                      <a:r>
                        <a:rPr lang="en-GB" sz="900">
                          <a:solidFill>
                            <a:srgbClr val="6897BB"/>
                          </a:solidFill>
                          <a:highlight>
                            <a:srgbClr val="282B2E"/>
                          </a:highlight>
                          <a:latin typeface="Consolas"/>
                          <a:ea typeface="Consolas"/>
                          <a:cs typeface="Consolas"/>
                          <a:sym typeface="Consolas"/>
                        </a:rPr>
                        <a: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20" name="Google Shape;220;p38"/>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Con todo esto seteado los pasos nos quedan son</a:t>
            </a:r>
            <a:endParaRPr sz="1700">
              <a:solidFill>
                <a:srgbClr val="3C78D8"/>
              </a:solidFill>
            </a:endParaRPr>
          </a:p>
          <a:p>
            <a:pPr indent="0" lvl="0" marL="0" rtl="0" algn="l">
              <a:spcBef>
                <a:spcPts val="1600"/>
              </a:spcBef>
              <a:spcAft>
                <a:spcPts val="0"/>
              </a:spcAft>
              <a:buNone/>
            </a:pPr>
            <a:r>
              <a:rPr lang="en-GB" sz="1700"/>
              <a:t>3.  Implementar  nuestra lógica para llamar a la solicitud de permisos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21" name="Google Shape;221;p38"/>
          <p:cNvGraphicFramePr/>
          <p:nvPr/>
        </p:nvGraphicFramePr>
        <p:xfrm>
          <a:off x="851250" y="2696200"/>
          <a:ext cx="3000000" cy="3000000"/>
        </p:xfrm>
        <a:graphic>
          <a:graphicData uri="http://schemas.openxmlformats.org/drawingml/2006/table">
            <a:tbl>
              <a:tblPr>
                <a:noFill/>
                <a:tableStyleId>{AC5A4EAD-F0CC-4062-BE1E-1C6D68487E3A}</a:tableStyleId>
              </a:tblPr>
              <a:tblGrid>
                <a:gridCol w="6311225"/>
              </a:tblGrid>
              <a:tr h="12700">
                <a:tc>
                  <a:txBody>
                    <a:bodyPr/>
                    <a:lstStyle/>
                    <a:p>
                      <a:pPr indent="0" lvl="0" marL="0" rtl="0" algn="l">
                        <a:lnSpc>
                          <a:spcPct val="115000"/>
                        </a:lnSpc>
                        <a:spcBef>
                          <a:spcPts val="0"/>
                        </a:spcBef>
                        <a:spcAft>
                          <a:spcPts val="0"/>
                        </a:spcAft>
                        <a:buNone/>
                      </a:pPr>
                      <a:r>
                        <a:rPr lang="en-GB" sz="900">
                          <a:solidFill>
                            <a:srgbClr val="CC7832"/>
                          </a:solidFill>
                          <a:highlight>
                            <a:srgbClr val="282B2E"/>
                          </a:highlight>
                          <a:latin typeface="Consolas"/>
                          <a:ea typeface="Consolas"/>
                          <a:cs typeface="Consolas"/>
                          <a:sym typeface="Consolas"/>
                        </a:rPr>
                        <a:t>private</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fun</a:t>
                      </a:r>
                      <a:r>
                        <a:rPr lang="en-GB" sz="900">
                          <a:solidFill>
                            <a:srgbClr val="A9B7C6"/>
                          </a:solidFill>
                          <a:highlight>
                            <a:srgbClr val="282B2E"/>
                          </a:highlight>
                          <a:latin typeface="Consolas"/>
                          <a:ea typeface="Consolas"/>
                          <a:cs typeface="Consolas"/>
                          <a:sym typeface="Consolas"/>
                        </a:rPr>
                        <a:t> </a:t>
                      </a:r>
                      <a:r>
                        <a:rPr lang="en-GB" sz="900">
                          <a:solidFill>
                            <a:srgbClr val="FFC66D"/>
                          </a:solidFill>
                          <a:highlight>
                            <a:srgbClr val="282B2E"/>
                          </a:highlight>
                          <a:latin typeface="Consolas"/>
                          <a:ea typeface="Consolas"/>
                          <a:cs typeface="Consolas"/>
                          <a:sym typeface="Consolas"/>
                        </a:rPr>
                        <a:t>requestCameraPermission</a:t>
                      </a: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(!hasCameraPermission())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requestPermissionLauncher.launch(</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Manifest.permission.CAMERA</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27" name="Google Shape;227;p39"/>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6AA84F"/>
              </a:solidFill>
            </a:endParaRPr>
          </a:p>
          <a:p>
            <a:pPr indent="0" lvl="0" marL="457200" rtl="0" algn="l">
              <a:spcBef>
                <a:spcPts val="1600"/>
              </a:spcBef>
              <a:spcAft>
                <a:spcPts val="0"/>
              </a:spcAft>
              <a:buNone/>
            </a:pPr>
            <a:r>
              <a:rPr lang="en-GB" sz="1700"/>
              <a:t>4. Implementar la lógica para responder a esa solicitud EJ:</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28" name="Google Shape;228;p39"/>
          <p:cNvGraphicFramePr/>
          <p:nvPr/>
        </p:nvGraphicFramePr>
        <p:xfrm>
          <a:off x="872200" y="2877875"/>
          <a:ext cx="3000000" cy="3000000"/>
        </p:xfrm>
        <a:graphic>
          <a:graphicData uri="http://schemas.openxmlformats.org/drawingml/2006/table">
            <a:tbl>
              <a:tblPr>
                <a:noFill/>
                <a:tableStyleId>{AC5A4EAD-F0CC-4062-BE1E-1C6D68487E3A}</a:tableStyleId>
              </a:tblPr>
              <a:tblGrid>
                <a:gridCol w="6828375"/>
              </a:tblGrid>
              <a:tr h="12700">
                <a:tc>
                  <a:txBody>
                    <a:bodyPr/>
                    <a:lstStyle/>
                    <a:p>
                      <a:pPr indent="0" lvl="0" marL="0" rtl="0" algn="l">
                        <a:lnSpc>
                          <a:spcPct val="115000"/>
                        </a:lnSpc>
                        <a:spcBef>
                          <a:spcPts val="0"/>
                        </a:spcBef>
                        <a:spcAft>
                          <a:spcPts val="0"/>
                        </a:spcAft>
                        <a:buNone/>
                      </a:pPr>
                      <a:r>
                        <a:rPr lang="en-GB" sz="900">
                          <a:solidFill>
                            <a:srgbClr val="A9B7C6"/>
                          </a:solidFill>
                          <a:highlight>
                            <a:srgbClr val="282B2E"/>
                          </a:highlight>
                          <a:latin typeface="Consolas"/>
                          <a:ea typeface="Consolas"/>
                          <a:cs typeface="Consolas"/>
                          <a:sym typeface="Consolas"/>
                        </a:rPr>
                        <a:t>private fun setPermissionsText()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.hasCamera.text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(hasCameraPermission())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.hasLocation.text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(hasLocationPermission())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.hasAudio.text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(hasAudioPermission())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de solicitud administrado</a:t>
            </a:r>
            <a:endParaRPr sz="1800"/>
          </a:p>
        </p:txBody>
      </p:sp>
      <p:sp>
        <p:nvSpPr>
          <p:cNvPr id="234" name="Google Shape;234;p40"/>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GB" sz="1700"/>
              <a:t>Sobreescribir el método </a:t>
            </a:r>
            <a:r>
              <a:rPr lang="en-GB" sz="1700">
                <a:solidFill>
                  <a:srgbClr val="3C78D8"/>
                </a:solidFill>
              </a:rPr>
              <a:t>onRequestPermissionsResult()</a:t>
            </a:r>
            <a:endParaRPr sz="1700">
              <a:solidFill>
                <a:srgbClr val="3C78D8"/>
              </a:solidFill>
            </a:endParaRPr>
          </a:p>
          <a:p>
            <a:pPr indent="-336550" lvl="0" marL="457200" rtl="0" algn="l">
              <a:spcBef>
                <a:spcPts val="0"/>
              </a:spcBef>
              <a:spcAft>
                <a:spcPts val="0"/>
              </a:spcAft>
              <a:buSzPts val="1700"/>
              <a:buAutoNum type="arabicPeriod"/>
            </a:pPr>
            <a:r>
              <a:rPr lang="en-GB" sz="1700"/>
              <a:t>Implementar  nuestra lógica para llamar a la solicitud de permisos</a:t>
            </a:r>
            <a:endParaRPr sz="1700"/>
          </a:p>
          <a:p>
            <a:pPr indent="-336550" lvl="0" marL="457200" rtl="0" algn="l">
              <a:spcBef>
                <a:spcPts val="0"/>
              </a:spcBef>
              <a:spcAft>
                <a:spcPts val="0"/>
              </a:spcAft>
              <a:buSzPts val="1700"/>
              <a:buAutoNum type="arabicPeriod"/>
            </a:pPr>
            <a:r>
              <a:rPr lang="en-GB" sz="1700"/>
              <a:t>Implementar la lógica para responder a esa solicitud</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de solicitud administrado</a:t>
            </a:r>
            <a:endParaRPr sz="1800"/>
          </a:p>
        </p:txBody>
      </p:sp>
      <p:sp>
        <p:nvSpPr>
          <p:cNvPr id="240" name="Google Shape;240;p41"/>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GB" sz="1700"/>
              <a:t>Sobreescribir el método </a:t>
            </a:r>
            <a:r>
              <a:rPr lang="en-GB" sz="1700">
                <a:solidFill>
                  <a:srgbClr val="3C78D8"/>
                </a:solidFill>
              </a:rPr>
              <a:t>onRequestPermissionsResult()</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41" name="Google Shape;241;p41"/>
          <p:cNvGraphicFramePr/>
          <p:nvPr/>
        </p:nvGraphicFramePr>
        <p:xfrm>
          <a:off x="553313" y="2200025"/>
          <a:ext cx="3000000" cy="3000000"/>
        </p:xfrm>
        <a:graphic>
          <a:graphicData uri="http://schemas.openxmlformats.org/drawingml/2006/table">
            <a:tbl>
              <a:tblPr>
                <a:noFill/>
                <a:tableStyleId>{AC5A4EAD-F0CC-4062-BE1E-1C6D68487E3A}</a:tableStyleId>
              </a:tblPr>
              <a:tblGrid>
                <a:gridCol w="8037375"/>
              </a:tblGrid>
              <a:tr h="12700">
                <a:tc>
                  <a:txBody>
                    <a:bodyPr/>
                    <a:lstStyle/>
                    <a:p>
                      <a:pPr indent="0" lvl="0" marL="0" rtl="0" algn="l">
                        <a:lnSpc>
                          <a:spcPct val="115000"/>
                        </a:lnSpc>
                        <a:spcBef>
                          <a:spcPts val="0"/>
                        </a:spcBef>
                        <a:spcAft>
                          <a:spcPts val="0"/>
                        </a:spcAft>
                        <a:buNone/>
                      </a:pPr>
                      <a:r>
                        <a:rPr lang="en-GB" sz="900">
                          <a:solidFill>
                            <a:srgbClr val="CC7832"/>
                          </a:solidFill>
                          <a:highlight>
                            <a:srgbClr val="282B2E"/>
                          </a:highlight>
                          <a:latin typeface="Consolas"/>
                          <a:ea typeface="Consolas"/>
                          <a:cs typeface="Consolas"/>
                          <a:sym typeface="Consolas"/>
                        </a:rPr>
                        <a:t>override</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fun</a:t>
                      </a:r>
                      <a:r>
                        <a:rPr lang="en-GB" sz="900">
                          <a:solidFill>
                            <a:srgbClr val="A9B7C6"/>
                          </a:solidFill>
                          <a:highlight>
                            <a:srgbClr val="282B2E"/>
                          </a:highlight>
                          <a:latin typeface="Consolas"/>
                          <a:ea typeface="Consolas"/>
                          <a:cs typeface="Consolas"/>
                          <a:sym typeface="Consolas"/>
                        </a:rPr>
                        <a:t> </a:t>
                      </a:r>
                      <a:r>
                        <a:rPr lang="en-GB" sz="900">
                          <a:solidFill>
                            <a:srgbClr val="FFC66D"/>
                          </a:solidFill>
                          <a:highlight>
                            <a:srgbClr val="282B2E"/>
                          </a:highlight>
                          <a:latin typeface="Consolas"/>
                          <a:ea typeface="Consolas"/>
                          <a:cs typeface="Consolas"/>
                          <a:sym typeface="Consolas"/>
                        </a:rPr>
                        <a:t>onRequestPermissionsResult</a:t>
                      </a:r>
                      <a:r>
                        <a:rPr lang="en-GB" sz="900">
                          <a:solidFill>
                            <a:srgbClr val="A9B7C6"/>
                          </a:solidFill>
                          <a:highlight>
                            <a:srgbClr val="282B2E"/>
                          </a:highlight>
                          <a:latin typeface="Consolas"/>
                          <a:ea typeface="Consolas"/>
                          <a:cs typeface="Consolas"/>
                          <a:sym typeface="Consolas"/>
                        </a:rPr>
                        <a: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requestCode: </a:t>
                      </a:r>
                      <a:r>
                        <a:rPr lang="en-GB" sz="900">
                          <a:solidFill>
                            <a:srgbClr val="FFC66D"/>
                          </a:solidFill>
                          <a:highlight>
                            <a:srgbClr val="282B2E"/>
                          </a:highlight>
                          <a:latin typeface="Consolas"/>
                          <a:ea typeface="Consolas"/>
                          <a:cs typeface="Consolas"/>
                          <a:sym typeface="Consolas"/>
                        </a:rPr>
                        <a:t>Int</a:t>
                      </a:r>
                      <a:r>
                        <a:rPr lang="en-GB" sz="900">
                          <a:solidFill>
                            <a:srgbClr val="A9B7C6"/>
                          </a:solidFill>
                          <a:highlight>
                            <a:srgbClr val="282B2E"/>
                          </a:highlight>
                          <a:latin typeface="Consolas"/>
                          <a:ea typeface="Consolas"/>
                          <a:cs typeface="Consolas"/>
                          <a:sym typeface="Consolas"/>
                        </a:rPr>
                        <a: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permissions: </a:t>
                      </a:r>
                      <a:r>
                        <a:rPr lang="en-GB" sz="900">
                          <a:solidFill>
                            <a:srgbClr val="FFC66D"/>
                          </a:solidFill>
                          <a:highlight>
                            <a:srgbClr val="282B2E"/>
                          </a:highlight>
                          <a:latin typeface="Consolas"/>
                          <a:ea typeface="Consolas"/>
                          <a:cs typeface="Consolas"/>
                          <a:sym typeface="Consolas"/>
                        </a:rPr>
                        <a:t>Array</a:t>
                      </a:r>
                      <a:r>
                        <a:rPr lang="en-GB" sz="900">
                          <a:solidFill>
                            <a:srgbClr val="A9B7C6"/>
                          </a:solidFill>
                          <a:highlight>
                            <a:srgbClr val="282B2E"/>
                          </a:highlight>
                          <a:latin typeface="Consolas"/>
                          <a:ea typeface="Consolas"/>
                          <a:cs typeface="Consolas"/>
                          <a:sym typeface="Consolas"/>
                        </a:rPr>
                        <a:t>&lt;</a:t>
                      </a:r>
                      <a:r>
                        <a:rPr lang="en-GB" sz="900">
                          <a:solidFill>
                            <a:srgbClr val="FFC66D"/>
                          </a:solidFill>
                          <a:highlight>
                            <a:srgbClr val="282B2E"/>
                          </a:highlight>
                          <a:latin typeface="Consolas"/>
                          <a:ea typeface="Consolas"/>
                          <a:cs typeface="Consolas"/>
                          <a:sym typeface="Consolas"/>
                        </a:rPr>
                        <a:t>String</a:t>
                      </a:r>
                      <a:r>
                        <a:rPr lang="en-GB" sz="900">
                          <a:solidFill>
                            <a:srgbClr val="A9B7C6"/>
                          </a:solidFill>
                          <a:highlight>
                            <a:srgbClr val="282B2E"/>
                          </a:highlight>
                          <a:latin typeface="Consolas"/>
                          <a:ea typeface="Consolas"/>
                          <a:cs typeface="Consolas"/>
                          <a:sym typeface="Consolas"/>
                        </a:rPr>
                        <a:t>&gt;, grantResults: </a:t>
                      </a:r>
                      <a:r>
                        <a:rPr lang="en-GB" sz="900">
                          <a:solidFill>
                            <a:srgbClr val="FFC66D"/>
                          </a:solidFill>
                          <a:highlight>
                            <a:srgbClr val="282B2E"/>
                          </a:highlight>
                          <a:latin typeface="Consolas"/>
                          <a:ea typeface="Consolas"/>
                          <a:cs typeface="Consolas"/>
                          <a:sym typeface="Consolas"/>
                        </a:rPr>
                        <a:t>IntArray</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when</a:t>
                      </a:r>
                      <a:r>
                        <a:rPr lang="en-GB" sz="900">
                          <a:solidFill>
                            <a:srgbClr val="A9B7C6"/>
                          </a:solidFill>
                          <a:highlight>
                            <a:srgbClr val="282B2E"/>
                          </a:highlight>
                          <a:latin typeface="Consolas"/>
                          <a:ea typeface="Consolas"/>
                          <a:cs typeface="Consolas"/>
                          <a:sym typeface="Consolas"/>
                        </a:rPr>
                        <a:t> (requestCode)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REQUEST_CODE -&gt;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((grantResults.isNotEmpty() &amp;&amp;</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grantResults[</a:t>
                      </a:r>
                      <a:r>
                        <a:rPr lang="en-GB" sz="900">
                          <a:solidFill>
                            <a:srgbClr val="6897BB"/>
                          </a:solidFill>
                          <a:highlight>
                            <a:srgbClr val="282B2E"/>
                          </a:highlight>
                          <a:latin typeface="Consolas"/>
                          <a:ea typeface="Consolas"/>
                          <a:cs typeface="Consolas"/>
                          <a:sym typeface="Consolas"/>
                        </a:rPr>
                        <a:t>0</a:t>
                      </a:r>
                      <a:r>
                        <a:rPr lang="en-GB" sz="900">
                          <a:solidFill>
                            <a:srgbClr val="A9B7C6"/>
                          </a:solidFill>
                          <a:highlight>
                            <a:srgbClr val="282B2E"/>
                          </a:highlight>
                          <a:latin typeface="Consolas"/>
                          <a:ea typeface="Consolas"/>
                          <a:cs typeface="Consolas"/>
                          <a:sym typeface="Consolas"/>
                        </a:rPr>
                        <a:t>] == PackageManager.PERMISSION_GRANTED)</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setPermissionsText()</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return</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super</a:t>
                      </a:r>
                      <a:r>
                        <a:rPr lang="en-GB" sz="900">
                          <a:solidFill>
                            <a:srgbClr val="A9B7C6"/>
                          </a:solidFill>
                          <a:highlight>
                            <a:srgbClr val="282B2E"/>
                          </a:highlight>
                          <a:latin typeface="Consolas"/>
                          <a:ea typeface="Consolas"/>
                          <a:cs typeface="Consolas"/>
                          <a:sym typeface="Consolas"/>
                        </a:rPr>
                        <a:t>.onRequestPermissionsResult(requestCode, permissions, grantResults)</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¿Qué son los permisos?</a:t>
            </a:r>
            <a:endParaRPr/>
          </a:p>
          <a:p>
            <a:pPr indent="-342900" lvl="0" marL="457200" rtl="0" algn="l">
              <a:spcBef>
                <a:spcPts val="0"/>
              </a:spcBef>
              <a:spcAft>
                <a:spcPts val="0"/>
              </a:spcAft>
              <a:buSzPts val="1800"/>
              <a:buChar char="●"/>
            </a:pPr>
            <a:r>
              <a:rPr lang="en-GB"/>
              <a:t>Tipos de permisos</a:t>
            </a:r>
            <a:endParaRPr/>
          </a:p>
          <a:p>
            <a:pPr indent="-342900" lvl="0" marL="457200" rtl="0" algn="l">
              <a:spcBef>
                <a:spcPts val="0"/>
              </a:spcBef>
              <a:spcAft>
                <a:spcPts val="0"/>
              </a:spcAft>
              <a:buSzPts val="1800"/>
              <a:buChar char="●"/>
            </a:pPr>
            <a:r>
              <a:rPr lang="en-GB"/>
              <a:t>Flujos de solicitud de permisos riesgosos</a:t>
            </a:r>
            <a:endParaRPr/>
          </a:p>
          <a:p>
            <a:pPr indent="-342900" lvl="0" marL="457200" rtl="0" algn="l">
              <a:spcBef>
                <a:spcPts val="0"/>
              </a:spcBef>
              <a:spcAft>
                <a:spcPts val="0"/>
              </a:spcAft>
              <a:buSzPts val="1800"/>
              <a:buChar char="●"/>
            </a:pPr>
            <a:r>
              <a:rPr lang="en-GB"/>
              <a:t>Acceder a información sensible del usuario</a:t>
            </a:r>
            <a:endParaRPr/>
          </a:p>
          <a:p>
            <a:pPr indent="-342900" lvl="0" marL="457200" rtl="0" algn="l">
              <a:spcBef>
                <a:spcPts val="0"/>
              </a:spcBef>
              <a:spcAft>
                <a:spcPts val="0"/>
              </a:spcAft>
              <a:buSzPts val="1800"/>
              <a:buChar char="●"/>
            </a:pPr>
            <a:r>
              <a:rPr lang="en-GB"/>
              <a:t>Cambios en Android 11 (API 30)</a:t>
            </a:r>
            <a:endParaRPr/>
          </a:p>
          <a:p>
            <a:pPr indent="-342900" lvl="0" marL="457200" rtl="0" algn="l">
              <a:spcBef>
                <a:spcPts val="0"/>
              </a:spcBef>
              <a:spcAft>
                <a:spcPts val="0"/>
              </a:spcAft>
              <a:buSzPts val="1800"/>
              <a:buChar char="●"/>
            </a:pPr>
            <a:r>
              <a:rPr lang="en-GB"/>
              <a:t>Cómo</a:t>
            </a:r>
            <a:r>
              <a:rPr lang="en-GB"/>
              <a:t> solicitar permisos</a:t>
            </a:r>
            <a:endParaRPr/>
          </a:p>
          <a:p>
            <a:pPr indent="0" lvl="0" marL="457200" rtl="0" algn="l">
              <a:spcBef>
                <a:spcPts val="1600"/>
              </a:spcBef>
              <a:spcAft>
                <a:spcPts val="1600"/>
              </a:spcAft>
              <a:buNone/>
            </a:pPr>
            <a:r>
              <a:t/>
            </a:r>
            <a:endParaRPr/>
          </a:p>
        </p:txBody>
      </p:sp>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de solicitud administrado</a:t>
            </a:r>
            <a:endParaRPr sz="1800"/>
          </a:p>
        </p:txBody>
      </p:sp>
      <p:sp>
        <p:nvSpPr>
          <p:cNvPr id="247" name="Google Shape;247;p42"/>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2. </a:t>
            </a:r>
            <a:r>
              <a:rPr lang="en-GB" sz="1700"/>
              <a:t>Implementar  nuestra lógica para llamar a la solicitud de permisos</a:t>
            </a:r>
            <a:endParaRPr sz="1700"/>
          </a:p>
          <a:p>
            <a:pPr indent="0" lvl="0" marL="0" rtl="0" algn="l">
              <a:spcBef>
                <a:spcPts val="1600"/>
              </a:spcBef>
              <a:spcAft>
                <a:spcPts val="0"/>
              </a:spcAft>
              <a:buNone/>
            </a:pPr>
            <a:r>
              <a:t/>
            </a:r>
            <a:endParaRPr sz="17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48" name="Google Shape;248;p42"/>
          <p:cNvGraphicFramePr/>
          <p:nvPr/>
        </p:nvGraphicFramePr>
        <p:xfrm>
          <a:off x="1431300" y="2689200"/>
          <a:ext cx="3000000" cy="3000000"/>
        </p:xfrm>
        <a:graphic>
          <a:graphicData uri="http://schemas.openxmlformats.org/drawingml/2006/table">
            <a:tbl>
              <a:tblPr>
                <a:noFill/>
                <a:tableStyleId>{AC5A4EAD-F0CC-4062-BE1E-1C6D68487E3A}</a:tableStyleId>
              </a:tblPr>
              <a:tblGrid>
                <a:gridCol w="5633350"/>
              </a:tblGrid>
              <a:tr h="12700">
                <a:tc>
                  <a:txBody>
                    <a:bodyPr/>
                    <a:lstStyle/>
                    <a:p>
                      <a:pPr indent="0" lvl="0" marL="0" rtl="0" algn="l">
                        <a:lnSpc>
                          <a:spcPct val="115000"/>
                        </a:lnSpc>
                        <a:spcBef>
                          <a:spcPts val="0"/>
                        </a:spcBef>
                        <a:spcAft>
                          <a:spcPts val="0"/>
                        </a:spcAft>
                        <a:buNone/>
                      </a:pPr>
                      <a:r>
                        <a:rPr lang="en-GB" sz="900">
                          <a:solidFill>
                            <a:srgbClr val="BBB529"/>
                          </a:solidFill>
                          <a:highlight>
                            <a:srgbClr val="282B2E"/>
                          </a:highlight>
                          <a:latin typeface="Consolas"/>
                          <a:ea typeface="Consolas"/>
                          <a:cs typeface="Consolas"/>
                          <a:sym typeface="Consolas"/>
                        </a:rPr>
                        <a:t>@RequiresApi(Build.VERSION_CODES.M)</a:t>
                      </a:r>
                      <a:br>
                        <a:rPr lang="en-GB" sz="900">
                          <a:solidFill>
                            <a:srgbClr val="A9B7C6"/>
                          </a:solidFill>
                          <a:highlight>
                            <a:srgbClr val="282B2E"/>
                          </a:highlight>
                          <a:latin typeface="Consolas"/>
                          <a:ea typeface="Consolas"/>
                          <a:cs typeface="Consolas"/>
                          <a:sym typeface="Consolas"/>
                        </a:rPr>
                      </a:br>
                      <a:r>
                        <a:rPr lang="en-GB" sz="900">
                          <a:solidFill>
                            <a:srgbClr val="CC7832"/>
                          </a:solidFill>
                          <a:highlight>
                            <a:srgbClr val="282B2E"/>
                          </a:highlight>
                          <a:latin typeface="Consolas"/>
                          <a:ea typeface="Consolas"/>
                          <a:cs typeface="Consolas"/>
                          <a:sym typeface="Consolas"/>
                        </a:rPr>
                        <a:t>private</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fun</a:t>
                      </a:r>
                      <a:r>
                        <a:rPr lang="en-GB" sz="900">
                          <a:solidFill>
                            <a:srgbClr val="A9B7C6"/>
                          </a:solidFill>
                          <a:highlight>
                            <a:srgbClr val="282B2E"/>
                          </a:highlight>
                          <a:latin typeface="Consolas"/>
                          <a:ea typeface="Consolas"/>
                          <a:cs typeface="Consolas"/>
                          <a:sym typeface="Consolas"/>
                        </a:rPr>
                        <a:t> </a:t>
                      </a:r>
                      <a:r>
                        <a:rPr lang="en-GB" sz="900">
                          <a:solidFill>
                            <a:srgbClr val="FFC66D"/>
                          </a:solidFill>
                          <a:highlight>
                            <a:srgbClr val="282B2E"/>
                          </a:highlight>
                          <a:latin typeface="Consolas"/>
                          <a:ea typeface="Consolas"/>
                          <a:cs typeface="Consolas"/>
                          <a:sym typeface="Consolas"/>
                        </a:rPr>
                        <a:t>requestCameraPermission</a:t>
                      </a: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(!hasCameraPermission())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requestPermissions(</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arrayOf(Manifest.permission.CAMERA),</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REQUEST_CODE</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3- Solicitar los permisos</a:t>
            </a:r>
            <a:br>
              <a:rPr lang="en-GB"/>
            </a:br>
            <a:r>
              <a:rPr lang="en-GB" sz="1800"/>
              <a:t>Código generado por el sistema</a:t>
            </a:r>
            <a:endParaRPr sz="1800"/>
          </a:p>
        </p:txBody>
      </p:sp>
      <p:sp>
        <p:nvSpPr>
          <p:cNvPr id="254" name="Google Shape;254;p43"/>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6AA84F"/>
              </a:solidFill>
            </a:endParaRPr>
          </a:p>
          <a:p>
            <a:pPr indent="0" lvl="0" marL="457200" rtl="0" algn="l">
              <a:spcBef>
                <a:spcPts val="1600"/>
              </a:spcBef>
              <a:spcAft>
                <a:spcPts val="0"/>
              </a:spcAft>
              <a:buNone/>
            </a:pPr>
            <a:r>
              <a:rPr lang="en-GB" sz="1700"/>
              <a:t>3</a:t>
            </a:r>
            <a:r>
              <a:rPr lang="en-GB" sz="1700"/>
              <a:t>. Implementar la lógica para responder a esa solicitud EJ:</a:t>
            </a:r>
            <a:endParaRPr sz="1700"/>
          </a:p>
          <a:p>
            <a:pPr indent="0" lvl="0" marL="0" rtl="0" algn="l">
              <a:spcBef>
                <a:spcPts val="1600"/>
              </a:spcBef>
              <a:spcAft>
                <a:spcPts val="0"/>
              </a:spcAft>
              <a:buNone/>
            </a:pPr>
            <a:r>
              <a:t/>
            </a:r>
            <a:endParaRPr i="1" sz="1700"/>
          </a:p>
          <a:p>
            <a:pPr indent="0" lvl="0" marL="0" rtl="0" algn="l">
              <a:spcBef>
                <a:spcPts val="1600"/>
              </a:spcBef>
              <a:spcAft>
                <a:spcPts val="1600"/>
              </a:spcAft>
              <a:buNone/>
            </a:pPr>
            <a:r>
              <a:t/>
            </a:r>
            <a:endParaRPr sz="1400"/>
          </a:p>
        </p:txBody>
      </p:sp>
      <p:graphicFrame>
        <p:nvGraphicFramePr>
          <p:cNvPr id="255" name="Google Shape;255;p43"/>
          <p:cNvGraphicFramePr/>
          <p:nvPr/>
        </p:nvGraphicFramePr>
        <p:xfrm>
          <a:off x="872200" y="2877875"/>
          <a:ext cx="3000000" cy="3000000"/>
        </p:xfrm>
        <a:graphic>
          <a:graphicData uri="http://schemas.openxmlformats.org/drawingml/2006/table">
            <a:tbl>
              <a:tblPr>
                <a:noFill/>
                <a:tableStyleId>{AC5A4EAD-F0CC-4062-BE1E-1C6D68487E3A}</a:tableStyleId>
              </a:tblPr>
              <a:tblGrid>
                <a:gridCol w="6828375"/>
              </a:tblGrid>
              <a:tr h="12700">
                <a:tc>
                  <a:txBody>
                    <a:bodyPr/>
                    <a:lstStyle/>
                    <a:p>
                      <a:pPr indent="0" lvl="0" marL="0" rtl="0" algn="l">
                        <a:lnSpc>
                          <a:spcPct val="115000"/>
                        </a:lnSpc>
                        <a:spcBef>
                          <a:spcPts val="0"/>
                        </a:spcBef>
                        <a:spcAft>
                          <a:spcPts val="0"/>
                        </a:spcAft>
                        <a:buNone/>
                      </a:pPr>
                      <a:r>
                        <a:rPr lang="en-GB" sz="900">
                          <a:solidFill>
                            <a:srgbClr val="A9B7C6"/>
                          </a:solidFill>
                          <a:highlight>
                            <a:srgbClr val="282B2E"/>
                          </a:highlight>
                          <a:latin typeface="Consolas"/>
                          <a:ea typeface="Consolas"/>
                          <a:cs typeface="Consolas"/>
                          <a:sym typeface="Consolas"/>
                        </a:rPr>
                        <a:t>private fun setPermissionsText() {</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.hasCamera.text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(hasCameraPermission())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.hasLocation.text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(hasLocationPermission())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   binding</a:t>
                      </a:r>
                      <a:r>
                        <a:rPr lang="en-GB" sz="900">
                          <a:solidFill>
                            <a:srgbClr val="E8BF6A"/>
                          </a:solidFill>
                          <a:highlight>
                            <a:srgbClr val="282B2E"/>
                          </a:highlight>
                          <a:latin typeface="Consolas"/>
                          <a:ea typeface="Consolas"/>
                          <a:cs typeface="Consolas"/>
                          <a:sym typeface="Consolas"/>
                        </a:rPr>
                        <a:t>.hasAudio.text</a:t>
                      </a:r>
                      <a:r>
                        <a:rPr lang="en-GB" sz="900">
                          <a:solidFill>
                            <a:srgbClr val="A9B7C6"/>
                          </a:solidFill>
                          <a:highlight>
                            <a:srgbClr val="282B2E"/>
                          </a:highlight>
                          <a:latin typeface="Consolas"/>
                          <a:ea typeface="Consolas"/>
                          <a:cs typeface="Consolas"/>
                          <a:sym typeface="Consolas"/>
                        </a:rPr>
                        <a:t> = </a:t>
                      </a:r>
                      <a:r>
                        <a:rPr lang="en-GB" sz="900">
                          <a:solidFill>
                            <a:srgbClr val="CC7832"/>
                          </a:solidFill>
                          <a:highlight>
                            <a:srgbClr val="282B2E"/>
                          </a:highlight>
                          <a:latin typeface="Consolas"/>
                          <a:ea typeface="Consolas"/>
                          <a:cs typeface="Consolas"/>
                          <a:sym typeface="Consolas"/>
                        </a:rPr>
                        <a:t>if</a:t>
                      </a:r>
                      <a:r>
                        <a:rPr lang="en-GB" sz="900">
                          <a:solidFill>
                            <a:srgbClr val="A9B7C6"/>
                          </a:solidFill>
                          <a:highlight>
                            <a:srgbClr val="282B2E"/>
                          </a:highlight>
                          <a:latin typeface="Consolas"/>
                          <a:ea typeface="Consolas"/>
                          <a:cs typeface="Consolas"/>
                          <a:sym typeface="Consolas"/>
                        </a:rPr>
                        <a:t> (hasAudioPermission()) </a:t>
                      </a:r>
                      <a:r>
                        <a:rPr lang="en-GB" sz="900">
                          <a:solidFill>
                            <a:srgbClr val="6A8759"/>
                          </a:solidFill>
                          <a:highlight>
                            <a:srgbClr val="282B2E"/>
                          </a:highlight>
                          <a:latin typeface="Consolas"/>
                          <a:ea typeface="Consolas"/>
                          <a:cs typeface="Consolas"/>
                          <a:sym typeface="Consolas"/>
                        </a:rPr>
                        <a:t>"SI"</a:t>
                      </a:r>
                      <a:r>
                        <a:rPr lang="en-GB" sz="900">
                          <a:solidFill>
                            <a:srgbClr val="A9B7C6"/>
                          </a:solidFill>
                          <a:highlight>
                            <a:srgbClr val="282B2E"/>
                          </a:highlight>
                          <a:latin typeface="Consolas"/>
                          <a:ea typeface="Consolas"/>
                          <a:cs typeface="Consolas"/>
                          <a:sym typeface="Consolas"/>
                        </a:rPr>
                        <a:t> </a:t>
                      </a:r>
                      <a:r>
                        <a:rPr lang="en-GB" sz="900">
                          <a:solidFill>
                            <a:srgbClr val="CC7832"/>
                          </a:solidFill>
                          <a:highlight>
                            <a:srgbClr val="282B2E"/>
                          </a:highlight>
                          <a:latin typeface="Consolas"/>
                          <a:ea typeface="Consolas"/>
                          <a:cs typeface="Consolas"/>
                          <a:sym typeface="Consolas"/>
                        </a:rPr>
                        <a:t>else</a:t>
                      </a:r>
                      <a:r>
                        <a:rPr lang="en-GB" sz="900">
                          <a:solidFill>
                            <a:srgbClr val="A9B7C6"/>
                          </a:solidFill>
                          <a:highlight>
                            <a:srgbClr val="282B2E"/>
                          </a:highlight>
                          <a:latin typeface="Consolas"/>
                          <a:ea typeface="Consolas"/>
                          <a:cs typeface="Consolas"/>
                          <a:sym typeface="Consolas"/>
                        </a:rPr>
                        <a:t> </a:t>
                      </a:r>
                      <a:r>
                        <a:rPr lang="en-GB" sz="900">
                          <a:solidFill>
                            <a:srgbClr val="6A8759"/>
                          </a:solidFill>
                          <a:highlight>
                            <a:srgbClr val="282B2E"/>
                          </a:highlight>
                          <a:latin typeface="Consolas"/>
                          <a:ea typeface="Consolas"/>
                          <a:cs typeface="Consolas"/>
                          <a:sym typeface="Consolas"/>
                        </a:rPr>
                        <a:t>"NO"</a:t>
                      </a:r>
                      <a:br>
                        <a:rPr lang="en-GB" sz="900">
                          <a:solidFill>
                            <a:srgbClr val="A9B7C6"/>
                          </a:solidFill>
                          <a:highlight>
                            <a:srgbClr val="282B2E"/>
                          </a:highlight>
                          <a:latin typeface="Consolas"/>
                          <a:ea typeface="Consolas"/>
                          <a:cs typeface="Consolas"/>
                          <a:sym typeface="Consolas"/>
                        </a:rPr>
                      </a:br>
                      <a:r>
                        <a:rPr lang="en-GB" sz="900">
                          <a:solidFill>
                            <a:srgbClr val="A9B7C6"/>
                          </a:solidFill>
                          <a:highlight>
                            <a:srgbClr val="282B2E"/>
                          </a:highlight>
                          <a:latin typeface="Consolas"/>
                          <a:ea typeface="Consolas"/>
                          <a:cs typeface="Consolas"/>
                          <a:sym typeface="Consolas"/>
                        </a:rPr>
                        <a:t>}</a:t>
                      </a:r>
                      <a:endParaRPr sz="900">
                        <a:solidFill>
                          <a:srgbClr val="89DDFF"/>
                        </a:solidFill>
                        <a:highlight>
                          <a:srgbClr val="263238"/>
                        </a:highlight>
                        <a:latin typeface="Courier New"/>
                        <a:ea typeface="Courier New"/>
                        <a:cs typeface="Courier New"/>
                        <a:sym typeface="Courier New"/>
                      </a:endParaRPr>
                    </a:p>
                  </a:txBody>
                  <a:tcPr marT="63500" marB="63500" marR="63500" marL="63500">
                    <a:solidFill>
                      <a:srgbClr val="282B2E"/>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¿Preguntas?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500" u="sng">
                <a:solidFill>
                  <a:schemeClr val="hlink"/>
                </a:solidFill>
                <a:hlinkClick r:id="rId3"/>
              </a:rPr>
              <a:t>Descripción de permisos</a:t>
            </a:r>
            <a:endParaRPr b="1" sz="1500"/>
          </a:p>
          <a:p>
            <a:pPr indent="0" lvl="0" marL="457200" rtl="0" algn="l">
              <a:spcBef>
                <a:spcPts val="1600"/>
              </a:spcBef>
              <a:spcAft>
                <a:spcPts val="0"/>
              </a:spcAft>
              <a:buNone/>
            </a:pPr>
            <a:r>
              <a:rPr lang="en-GB" sz="1500" u="sng">
                <a:solidFill>
                  <a:schemeClr val="hlink"/>
                </a:solidFill>
                <a:hlinkClick r:id="rId4"/>
              </a:rPr>
              <a:t>Cómo solicitar permisos</a:t>
            </a:r>
            <a:endParaRPr sz="1500"/>
          </a:p>
          <a:p>
            <a:pPr indent="0" lvl="0" marL="457200" rtl="0" algn="l">
              <a:spcBef>
                <a:spcPts val="1600"/>
              </a:spcBef>
              <a:spcAft>
                <a:spcPts val="1600"/>
              </a:spcAft>
              <a:buNone/>
            </a:pPr>
            <a:r>
              <a:rPr lang="en-GB" sz="1500" u="sng">
                <a:solidFill>
                  <a:schemeClr val="hlink"/>
                </a:solidFill>
                <a:hlinkClick r:id="rId5"/>
              </a:rPr>
              <a:t>Prácticas recomendadas</a:t>
            </a:r>
            <a:endParaRPr sz="1500"/>
          </a:p>
        </p:txBody>
      </p:sp>
      <p:sp>
        <p:nvSpPr>
          <p:cNvPr id="266" name="Google Shape;266;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Links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¿Qué son los permisos?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Los permisos en android le permiten al sistema operativa administrar y controlar que pueden o no hacer las apps.</a:t>
            </a:r>
            <a:endParaRPr sz="1500"/>
          </a:p>
          <a:p>
            <a:pPr indent="0" lvl="0" marL="0" rtl="0" algn="l">
              <a:spcBef>
                <a:spcPts val="1600"/>
              </a:spcBef>
              <a:spcAft>
                <a:spcPts val="0"/>
              </a:spcAft>
              <a:buNone/>
            </a:pPr>
            <a:r>
              <a:rPr lang="en-GB" sz="1500"/>
              <a:t>Existen diferentes tipos de permisos, pero si una app no declara cuales va a utilizar no </a:t>
            </a:r>
            <a:r>
              <a:rPr lang="en-GB" sz="1500"/>
              <a:t>podrá</a:t>
            </a:r>
            <a:r>
              <a:rPr lang="en-GB" sz="1500"/>
              <a:t> hacer uso de la funcionalidad que requiera esos permisos.</a:t>
            </a:r>
            <a:endParaRPr sz="1500"/>
          </a:p>
          <a:p>
            <a:pPr indent="0" lvl="0" marL="0" rtl="0" algn="l">
              <a:spcBef>
                <a:spcPts val="1600"/>
              </a:spcBef>
              <a:spcAft>
                <a:spcPts val="0"/>
              </a:spcAft>
              <a:buNone/>
            </a:pPr>
            <a:r>
              <a:rPr lang="en-GB" sz="1500"/>
              <a:t>A lo largo de las diferentes versiones de android el sistema de permisos se fue mejorando, por lo tanto es recomendable seguir las </a:t>
            </a:r>
            <a:r>
              <a:rPr lang="en-GB" sz="1500" u="sng">
                <a:solidFill>
                  <a:schemeClr val="hlink"/>
                </a:solidFill>
                <a:hlinkClick r:id="rId3"/>
              </a:rPr>
              <a:t>prácticas recomendadas</a:t>
            </a:r>
            <a:r>
              <a:rPr lang="en-GB" sz="1500"/>
              <a:t> para minimizar el costo de adaptarse a nuevos cambios.</a:t>
            </a:r>
            <a:endParaRPr sz="1500"/>
          </a:p>
          <a:p>
            <a:pPr indent="0" lvl="0" marL="0" rtl="0" algn="l">
              <a:spcBef>
                <a:spcPts val="1600"/>
              </a:spcBef>
              <a:spcAft>
                <a:spcPts val="0"/>
              </a:spcAft>
              <a:buNone/>
            </a:pPr>
            <a:r>
              <a:rPr lang="en-GB" sz="1500"/>
              <a:t>Igualmente android contempla retrocompatibilidad cada vez que realiza actualizaciones a su sistema de permisos.</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¿Qué son los permisos?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Algunas consideraciones:</a:t>
            </a:r>
            <a:endParaRPr/>
          </a:p>
          <a:p>
            <a:pPr indent="-342900" lvl="0" marL="457200" rtl="0" algn="l">
              <a:spcBef>
                <a:spcPts val="1600"/>
              </a:spcBef>
              <a:spcAft>
                <a:spcPts val="0"/>
              </a:spcAft>
              <a:buSzPts val="1800"/>
              <a:buChar char="●"/>
            </a:pPr>
            <a:r>
              <a:rPr lang="en-GB"/>
              <a:t>El objetivo de un permiso es proteger la privacidad del usuario de Android</a:t>
            </a:r>
            <a:endParaRPr/>
          </a:p>
          <a:p>
            <a:pPr indent="-342900" lvl="0" marL="457200" rtl="0" algn="l">
              <a:spcBef>
                <a:spcPts val="0"/>
              </a:spcBef>
              <a:spcAft>
                <a:spcPts val="0"/>
              </a:spcAft>
              <a:buSzPts val="1800"/>
              <a:buChar char="●"/>
            </a:pPr>
            <a:r>
              <a:rPr lang="en-GB"/>
              <a:t>Un punto central del diseño de la arquitectura de seguridad de Android consiste en que ninguna app, de forma predeterminada, tiene permiso para realizar operaciones que pudieran tener consecuencias negativas para otras apps, el sistema operativo o el usuario</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Tipos de permisos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Tipos de permisos</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Permisos normales</a:t>
            </a:r>
            <a:endParaRPr b="1"/>
          </a:p>
          <a:p>
            <a:pPr indent="-330200" lvl="0" marL="457200" rtl="0" algn="l">
              <a:spcBef>
                <a:spcPts val="1600"/>
              </a:spcBef>
              <a:spcAft>
                <a:spcPts val="0"/>
              </a:spcAft>
              <a:buSzPts val="1600"/>
              <a:buChar char="●"/>
            </a:pPr>
            <a:r>
              <a:rPr lang="en-GB" sz="1600"/>
              <a:t>Los permisos normales abarcan áreas en las cuales tu app tiene que acceder a datos o recursos</a:t>
            </a:r>
            <a:endParaRPr sz="1600"/>
          </a:p>
          <a:p>
            <a:pPr indent="-330200" lvl="0" marL="457200" rtl="0" algn="l">
              <a:spcBef>
                <a:spcPts val="0"/>
              </a:spcBef>
              <a:spcAft>
                <a:spcPts val="0"/>
              </a:spcAft>
              <a:buSzPts val="1600"/>
              <a:buChar char="●"/>
            </a:pPr>
            <a:r>
              <a:rPr lang="en-GB" sz="1600"/>
              <a:t>Si una app declara que necesita un permiso normal, el sistema le otorgará automáticamente el permiso</a:t>
            </a:r>
            <a:endParaRPr sz="1600"/>
          </a:p>
          <a:p>
            <a:pPr indent="-330200" lvl="0" marL="457200" rtl="0" algn="l">
              <a:spcBef>
                <a:spcPts val="0"/>
              </a:spcBef>
              <a:spcAft>
                <a:spcPts val="0"/>
              </a:spcAft>
              <a:buSzPts val="1600"/>
              <a:buChar char="●"/>
            </a:pPr>
            <a:r>
              <a:rPr lang="en-GB" sz="1600"/>
              <a:t>El sistema no le solicita al usuario que otorgue permisos normales y los usuarios no pueden revocar estos permisos</a:t>
            </a:r>
            <a:endParaRPr sz="16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Tipos de permisos</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Permisos de firma</a:t>
            </a:r>
            <a:endParaRPr b="1"/>
          </a:p>
          <a:p>
            <a:pPr indent="-330200" lvl="0" marL="457200" rtl="0" algn="l">
              <a:spcBef>
                <a:spcPts val="1600"/>
              </a:spcBef>
              <a:spcAft>
                <a:spcPts val="0"/>
              </a:spcAft>
              <a:buSzPts val="1600"/>
              <a:buChar char="●"/>
            </a:pPr>
            <a:r>
              <a:rPr lang="en-GB" sz="1600"/>
              <a:t>El sistema otorga estos permisos en el momento de la instalación, pero solo cuando la app que intenta usar un permiso tiene la firma del mismo certificado que la app que define el permiso. Esto es común entre apps de un mismo desarrollador.</a:t>
            </a:r>
            <a:endParaRPr sz="16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Tipos de permisos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Permisos riesgosos</a:t>
            </a:r>
            <a:endParaRPr b="1"/>
          </a:p>
          <a:p>
            <a:pPr indent="-330200" lvl="0" marL="457200" rtl="0" algn="l">
              <a:spcBef>
                <a:spcPts val="1600"/>
              </a:spcBef>
              <a:spcAft>
                <a:spcPts val="0"/>
              </a:spcAft>
              <a:buSzPts val="1600"/>
              <a:buChar char="●"/>
            </a:pPr>
            <a:r>
              <a:rPr lang="en-GB" sz="1600"/>
              <a:t>Los permisos riesgosos abarcan áreas en las cuales la app requiere datos o recursos que incluyen información privada del usuario, o bien que podrían afectar los datos almacenados del usuario o el funcionamiento de otras apps</a:t>
            </a:r>
            <a:endParaRPr sz="1600"/>
          </a:p>
          <a:p>
            <a:pPr indent="-330200" lvl="0" marL="457200" rtl="0" algn="l">
              <a:spcBef>
                <a:spcPts val="0"/>
              </a:spcBef>
              <a:spcAft>
                <a:spcPts val="0"/>
              </a:spcAft>
              <a:buSzPts val="1600"/>
              <a:buChar char="●"/>
            </a:pPr>
            <a:r>
              <a:rPr lang="en-GB" sz="1600"/>
              <a:t>Si una app declara que necesita un permiso riesgoso, el usuario tiene que otorgarle explícitamente el permiso</a:t>
            </a:r>
            <a:endParaRPr sz="1600"/>
          </a:p>
          <a:p>
            <a:pPr indent="-330200" lvl="0" marL="457200" rtl="0" algn="l">
              <a:spcBef>
                <a:spcPts val="0"/>
              </a:spcBef>
              <a:spcAft>
                <a:spcPts val="0"/>
              </a:spcAft>
              <a:buSzPts val="1600"/>
              <a:buChar char="●"/>
            </a:pPr>
            <a:r>
              <a:rPr lang="en-GB" sz="1600"/>
              <a:t>La app debe solicitar al usuario que otorgue el permiso durante el tiempo de ejecución</a:t>
            </a:r>
            <a:endParaRPr sz="16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