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J6YsenGwimB+wOM+Dz3XTV5dU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98fd821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98fd821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6b11b37560888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6b11b37560888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8353f8d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8353f8d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 problema irresuelto en la industria del desarrollo informático es el de la pertinencia y eficiencia de los productos que elabora. Como se puede apreciar, los porcentajes de entrega de valor, en tiempo, forma y presupuesto son bastante malos.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98fd821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98fd821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98fd821d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98fd821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Scrum es quizá el concepto más conocido de Agile. Pero en realidad Agile abarca una serie de conceptos con alcances muy dispares. Por ejemplo: Extreme Programming propone otro esquema de trabajo como Scrum pero más rígido pensando en equipos pequeños de trabajo. Pragmatic Programmer hace hincapié en las cuestiones a tener en cuenta por un programador en su trabajo diario. Test Driven Development propone un modo de desarrollo partiendo desde testings. Y así podemos nombrar muchos más. Inclusive, varios de estos conceptos son pre existentes al Manifiesto Agile que veremos más adelante. Precisamente son los autores de estas ideas los que han construido al manifiesto.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6eea8a2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6eea8a2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 manifiesto en sí propone una serie de valoraciones a tener en cuenta:</a:t>
            </a:r>
            <a:endParaRPr/>
          </a:p>
          <a:p>
            <a:pPr indent="0" lvl="0" marL="0" rtl="0" algn="l">
              <a:spcBef>
                <a:spcPts val="0"/>
              </a:spcBef>
              <a:spcAft>
                <a:spcPts val="0"/>
              </a:spcAft>
              <a:buNone/>
            </a:pPr>
            <a:r>
              <a:rPr lang="en-GB"/>
              <a:t>Priorizar individuos e interacciones por sobre procesos y herramientas implica no dejar de tener procesos herramientas sino que estas estén en función al equipo, a los individuos que lo componen y a la interacción entre estos. Es más importante conseguir buena sinergia en un equipo que a obligarlos a emplear herramientas o procesos de cualquier índole. Estos procesos y herramientas deben de acompañar a los individuos y facilitar las relaciones.</a:t>
            </a:r>
            <a:endParaRPr/>
          </a:p>
          <a:p>
            <a:pPr indent="0" lvl="0" marL="0" rtl="0" algn="l">
              <a:spcBef>
                <a:spcPts val="0"/>
              </a:spcBef>
              <a:spcAft>
                <a:spcPts val="0"/>
              </a:spcAft>
              <a:buNone/>
            </a:pPr>
            <a:r>
              <a:rPr lang="en-GB"/>
              <a:t>Software Funcional por sobre documentación comprensiva hace hincapié en que la documentación no debe de entorpecer el desarrollo. No es necesario escribir un manual antes de salir a codear porque incluso ese manual es probable que quede detrás del desarrollo. Esto no quita que la documentación deba de ser descartada de cuajo sino que sea funcional al desarrollo. Ejemplos de esto pueden ser diagramas de arquitectura, secuencia, casos de uso</a:t>
            </a:r>
            <a:r>
              <a:rPr lang="en-GB"/>
              <a:t>. Es documentación que debiera de representar una fracción menor de lo que implica el desarrollo pero que facilite a próximos desarrolladores a aportar sus granos de arena. Es decir es documentación que facilita desarrollos, no que los frena.</a:t>
            </a:r>
            <a:endParaRPr/>
          </a:p>
          <a:p>
            <a:pPr indent="0" lvl="0" marL="0" rtl="0" algn="l">
              <a:spcBef>
                <a:spcPts val="0"/>
              </a:spcBef>
              <a:spcAft>
                <a:spcPts val="0"/>
              </a:spcAft>
              <a:buNone/>
            </a:pPr>
            <a:r>
              <a:rPr lang="en-GB"/>
              <a:t>Colaboración del cliente por sobre negociación de contrato hace hincapié en que se espera que el cliente de la aplicación colabora activamente con el desarrollo de la misma. Esto se consigue con feedback temprano, conversaciones, demos, maquetas etcétera.</a:t>
            </a:r>
            <a:endParaRPr/>
          </a:p>
          <a:p>
            <a:pPr indent="0" lvl="0" marL="0" rtl="0" algn="l">
              <a:spcBef>
                <a:spcPts val="0"/>
              </a:spcBef>
              <a:spcAft>
                <a:spcPts val="0"/>
              </a:spcAft>
              <a:buNone/>
            </a:pPr>
            <a:r>
              <a:rPr lang="en-GB"/>
              <a:t>Responder a un cambio es más importante que poder seguir un plan porque los planes nunca se cumplen. Cuando se genera un producto es dificil discernir previamente cuál es la forma final que este va a tener. Porque la forma final nos lo va a dar la propia interacción con los usuarios/clientes. Ser capaz de adaptarse a correcciones es más importante que construir un plan minucioso. </a:t>
            </a:r>
            <a:endParaRPr/>
          </a:p>
          <a:p>
            <a:pPr indent="0" lvl="0" marL="0" rtl="0" algn="l">
              <a:spcBef>
                <a:spcPts val="0"/>
              </a:spcBef>
              <a:spcAft>
                <a:spcPts val="0"/>
              </a:spcAft>
              <a:buNone/>
            </a:pPr>
            <a:r>
              <a:rPr lang="en-GB"/>
              <a:t>Es importante entender que el manifiesto no propone una cosa o la otra. Sino que hay que entender que los valores de la derecha no deben de entorpecer a los de la izquierda sino que deben de potenciarlos.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98fd821d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98fd821d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98fd821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98fd821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5"/>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5"/>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5"/>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34"/>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34"/>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2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28"/>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8"/>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9"/>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9"/>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30"/>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0"/>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1"/>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2"/>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32"/>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3"/>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3"/>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2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Universidad Nacional de La Matanza</a:t>
            </a:r>
            <a:endParaRPr/>
          </a:p>
        </p:txBody>
      </p:sp>
      <p:sp>
        <p:nvSpPr>
          <p:cNvPr id="68" name="Google Shape;68;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498fd821d3_0_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Ciclo de Vida Evolutivo</a:t>
            </a:r>
            <a:endParaRPr/>
          </a:p>
        </p:txBody>
      </p:sp>
      <p:pic>
        <p:nvPicPr>
          <p:cNvPr id="133" name="Google Shape;133;g1498fd821d3_0_1"/>
          <p:cNvPicPr preferRelativeResize="0"/>
          <p:nvPr/>
        </p:nvPicPr>
        <p:blipFill>
          <a:blip r:embed="rId3">
            <a:alphaModFix/>
          </a:blip>
          <a:stretch>
            <a:fillRect/>
          </a:stretch>
        </p:blipFill>
        <p:spPr>
          <a:xfrm>
            <a:off x="1214150" y="1048425"/>
            <a:ext cx="6594801" cy="369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a6b11b375608888_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g1a6b11b375608888_0"/>
          <p:cNvPicPr preferRelativeResize="0"/>
          <p:nvPr/>
        </p:nvPicPr>
        <p:blipFill>
          <a:blip r:embed="rId3">
            <a:alphaModFix/>
          </a:blip>
          <a:stretch>
            <a:fillRect/>
          </a:stretch>
        </p:blipFill>
        <p:spPr>
          <a:xfrm>
            <a:off x="1745250" y="729994"/>
            <a:ext cx="5653512" cy="421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¿Preguntas?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Agile</a:t>
            </a:r>
            <a:endParaRPr/>
          </a:p>
        </p:txBody>
      </p:sp>
      <p:sp>
        <p:nvSpPr>
          <p:cNvPr id="74" name="Google Shape;74;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GB"/>
              <a:t>Gestión de proyectos en tiempo y forma</a:t>
            </a:r>
            <a:endParaRPr/>
          </a:p>
        </p:txBody>
      </p:sp>
      <p:sp>
        <p:nvSpPr>
          <p:cNvPr id="75" name="Google Shape;75;p2"/>
          <p:cNvSpPr txBox="1"/>
          <p:nvPr/>
        </p:nvSpPr>
        <p:spPr>
          <a:xfrm>
            <a:off x="0" y="4682750"/>
            <a:ext cx="624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1"/>
                </a:solidFill>
                <a:latin typeface="Roboto"/>
                <a:ea typeface="Roboto"/>
                <a:cs typeface="Roboto"/>
                <a:sym typeface="Roboto"/>
              </a:rPr>
              <a:t>Autor: Maximiliano De Pietro</a:t>
            </a:r>
            <a:endParaRPr sz="10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Estado de la industria</a:t>
            </a:r>
            <a:endParaRPr/>
          </a:p>
          <a:p>
            <a:pPr indent="-342900" lvl="0" marL="457200" rtl="0" algn="l">
              <a:lnSpc>
                <a:spcPct val="115000"/>
              </a:lnSpc>
              <a:spcBef>
                <a:spcPts val="0"/>
              </a:spcBef>
              <a:spcAft>
                <a:spcPts val="0"/>
              </a:spcAft>
              <a:buSzPts val="1800"/>
              <a:buChar char="●"/>
            </a:pPr>
            <a:r>
              <a:rPr lang="en-GB"/>
              <a:t>¿Qué es Agile?</a:t>
            </a:r>
            <a:endParaRPr/>
          </a:p>
          <a:p>
            <a:pPr indent="-342900" lvl="0" marL="457200" rtl="0" algn="l">
              <a:lnSpc>
                <a:spcPct val="115000"/>
              </a:lnSpc>
              <a:spcBef>
                <a:spcPts val="0"/>
              </a:spcBef>
              <a:spcAft>
                <a:spcPts val="0"/>
              </a:spcAft>
              <a:buSzPts val="1800"/>
              <a:buChar char="●"/>
            </a:pPr>
            <a:r>
              <a:rPr lang="en-GB"/>
              <a:t>Ciclos ágiles</a:t>
            </a:r>
            <a:endParaRPr/>
          </a:p>
          <a:p>
            <a:pPr indent="-342900" lvl="0" marL="457200" rtl="0" algn="l">
              <a:lnSpc>
                <a:spcPct val="115000"/>
              </a:lnSpc>
              <a:spcBef>
                <a:spcPts val="0"/>
              </a:spcBef>
              <a:spcAft>
                <a:spcPts val="0"/>
              </a:spcAft>
              <a:buSzPts val="1800"/>
              <a:buChar char="●"/>
            </a:pPr>
            <a:r>
              <a:rPr lang="en-GB"/>
              <a:t>SCRUM</a:t>
            </a:r>
            <a:endParaRPr/>
          </a:p>
          <a:p>
            <a:pPr indent="-342900" lvl="0" marL="457200" rtl="0" algn="l">
              <a:lnSpc>
                <a:spcPct val="115000"/>
              </a:lnSpc>
              <a:spcBef>
                <a:spcPts val="0"/>
              </a:spcBef>
              <a:spcAft>
                <a:spcPts val="0"/>
              </a:spcAft>
              <a:buSzPts val="1800"/>
              <a:buChar char="●"/>
            </a:pPr>
            <a:r>
              <a:rPr lang="en-GB"/>
              <a:t>Ceremonias</a:t>
            </a:r>
            <a:endParaRPr/>
          </a:p>
          <a:p>
            <a:pPr indent="-342900" lvl="0" marL="457200" rtl="0" algn="l">
              <a:lnSpc>
                <a:spcPct val="115000"/>
              </a:lnSpc>
              <a:spcBef>
                <a:spcPts val="0"/>
              </a:spcBef>
              <a:spcAft>
                <a:spcPts val="0"/>
              </a:spcAft>
              <a:buSzPts val="1800"/>
              <a:buChar char="●"/>
            </a:pPr>
            <a:r>
              <a:rPr lang="en-GB"/>
              <a:t>Adopción</a:t>
            </a:r>
            <a:endParaRPr/>
          </a:p>
          <a:p>
            <a:pPr indent="-342900" lvl="0" marL="457200" rtl="0" algn="l">
              <a:lnSpc>
                <a:spcPct val="115000"/>
              </a:lnSpc>
              <a:spcBef>
                <a:spcPts val="0"/>
              </a:spcBef>
              <a:spcAft>
                <a:spcPts val="0"/>
              </a:spcAft>
              <a:buSzPts val="1800"/>
              <a:buChar char="●"/>
            </a:pPr>
            <a:r>
              <a:rPr lang="en-GB"/>
              <a:t>Nuestro SCRUM</a:t>
            </a:r>
            <a:endParaRPr/>
          </a:p>
        </p:txBody>
      </p:sp>
      <p:sp>
        <p:nvSpPr>
          <p:cNvPr id="81" name="Google Shape;81;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38353f8d7a_0_1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Estado de la Industria </a:t>
            </a:r>
            <a:r>
              <a:rPr lang="en-GB"/>
              <a:t>🏭</a:t>
            </a:r>
            <a:endParaRPr/>
          </a:p>
        </p:txBody>
      </p:sp>
      <p:pic>
        <p:nvPicPr>
          <p:cNvPr id="87" name="Google Shape;87;g138353f8d7a_0_11"/>
          <p:cNvPicPr preferRelativeResize="0"/>
          <p:nvPr/>
        </p:nvPicPr>
        <p:blipFill>
          <a:blip r:embed="rId3">
            <a:alphaModFix/>
          </a:blip>
          <a:stretch>
            <a:fillRect/>
          </a:stretch>
        </p:blipFill>
        <p:spPr>
          <a:xfrm>
            <a:off x="331050" y="915113"/>
            <a:ext cx="4189924" cy="3530474"/>
          </a:xfrm>
          <a:prstGeom prst="rect">
            <a:avLst/>
          </a:prstGeom>
          <a:noFill/>
          <a:ln>
            <a:noFill/>
          </a:ln>
        </p:spPr>
      </p:pic>
      <p:pic>
        <p:nvPicPr>
          <p:cNvPr id="88" name="Google Shape;88;g138353f8d7a_0_11"/>
          <p:cNvPicPr preferRelativeResize="0"/>
          <p:nvPr/>
        </p:nvPicPr>
        <p:blipFill>
          <a:blip r:embed="rId4">
            <a:alphaModFix/>
          </a:blip>
          <a:stretch>
            <a:fillRect/>
          </a:stretch>
        </p:blipFill>
        <p:spPr>
          <a:xfrm>
            <a:off x="4917825" y="771450"/>
            <a:ext cx="4073774" cy="3817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498fd821d3_0_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Agile</a:t>
            </a:r>
            <a:endParaRPr/>
          </a:p>
        </p:txBody>
      </p:sp>
      <p:sp>
        <p:nvSpPr>
          <p:cNvPr id="94" name="Google Shape;94;g1498fd821d3_0_6"/>
          <p:cNvSpPr txBox="1"/>
          <p:nvPr/>
        </p:nvSpPr>
        <p:spPr>
          <a:xfrm>
            <a:off x="1600650" y="959563"/>
            <a:ext cx="594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En 2001 se reunieron desarrolladores de software que eran autores de herramientas y guías de desarrollo muy influyentes de décadas previas. Con el objetivo de sentar una guía conceptual tomando los elementos comunes a esas estrategias. </a:t>
            </a:r>
            <a:endParaRPr>
              <a:latin typeface="Roboto"/>
              <a:ea typeface="Roboto"/>
              <a:cs typeface="Roboto"/>
              <a:sym typeface="Roboto"/>
            </a:endParaRPr>
          </a:p>
        </p:txBody>
      </p:sp>
      <p:sp>
        <p:nvSpPr>
          <p:cNvPr id="95" name="Google Shape;95;g1498fd821d3_0_6"/>
          <p:cNvSpPr txBox="1"/>
          <p:nvPr/>
        </p:nvSpPr>
        <p:spPr>
          <a:xfrm>
            <a:off x="1718150" y="2355200"/>
            <a:ext cx="55431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Es por ello que el manifiesto no es en sí mismo una guía metodológica sino una de una orientación, un norte.</a:t>
            </a:r>
            <a:endParaRPr>
              <a:latin typeface="Roboto"/>
              <a:ea typeface="Roboto"/>
              <a:cs typeface="Roboto"/>
              <a:sym typeface="Roboto"/>
            </a:endParaRPr>
          </a:p>
        </p:txBody>
      </p:sp>
      <p:sp>
        <p:nvSpPr>
          <p:cNvPr id="96" name="Google Shape;96;g1498fd821d3_0_6"/>
          <p:cNvSpPr txBox="1"/>
          <p:nvPr/>
        </p:nvSpPr>
        <p:spPr>
          <a:xfrm>
            <a:off x="1981500" y="3347938"/>
            <a:ext cx="518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Las metodologías ágiles son aquellas que materializan este manifiesto. La mayoría son pre existentes puesto a que sus autores formaron el manifiesto.</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498fd821d3_0_1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Metodologías</a:t>
            </a:r>
            <a:endParaRPr/>
          </a:p>
        </p:txBody>
      </p:sp>
      <p:sp>
        <p:nvSpPr>
          <p:cNvPr id="102" name="Google Shape;102;g1498fd821d3_0_13"/>
          <p:cNvSpPr txBox="1"/>
          <p:nvPr/>
        </p:nvSpPr>
        <p:spPr>
          <a:xfrm>
            <a:off x="1462175" y="1377550"/>
            <a:ext cx="23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Extreme Programming - XP</a:t>
            </a:r>
            <a:endParaRPr>
              <a:latin typeface="Roboto"/>
              <a:ea typeface="Roboto"/>
              <a:cs typeface="Roboto"/>
              <a:sym typeface="Roboto"/>
            </a:endParaRPr>
          </a:p>
        </p:txBody>
      </p:sp>
      <p:sp>
        <p:nvSpPr>
          <p:cNvPr id="103" name="Google Shape;103;g1498fd821d3_0_13"/>
          <p:cNvSpPr txBox="1"/>
          <p:nvPr/>
        </p:nvSpPr>
        <p:spPr>
          <a:xfrm>
            <a:off x="2659750" y="2282600"/>
            <a:ext cx="7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SCRUM</a:t>
            </a:r>
            <a:endParaRPr>
              <a:latin typeface="Roboto"/>
              <a:ea typeface="Roboto"/>
              <a:cs typeface="Roboto"/>
              <a:sym typeface="Roboto"/>
            </a:endParaRPr>
          </a:p>
        </p:txBody>
      </p:sp>
      <p:sp>
        <p:nvSpPr>
          <p:cNvPr id="104" name="Google Shape;104;g1498fd821d3_0_13"/>
          <p:cNvSpPr txBox="1"/>
          <p:nvPr/>
        </p:nvSpPr>
        <p:spPr>
          <a:xfrm>
            <a:off x="5049400" y="1758375"/>
            <a:ext cx="27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Adaptative Programming</a:t>
            </a:r>
            <a:endParaRPr>
              <a:latin typeface="Roboto"/>
              <a:ea typeface="Roboto"/>
              <a:cs typeface="Roboto"/>
              <a:sym typeface="Roboto"/>
            </a:endParaRPr>
          </a:p>
        </p:txBody>
      </p:sp>
      <p:sp>
        <p:nvSpPr>
          <p:cNvPr id="105" name="Google Shape;105;g1498fd821d3_0_13"/>
          <p:cNvSpPr txBox="1"/>
          <p:nvPr/>
        </p:nvSpPr>
        <p:spPr>
          <a:xfrm>
            <a:off x="4569925" y="2708100"/>
            <a:ext cx="27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Rapid Application Development</a:t>
            </a:r>
            <a:endParaRPr>
              <a:latin typeface="Roboto"/>
              <a:ea typeface="Roboto"/>
              <a:cs typeface="Roboto"/>
              <a:sym typeface="Roboto"/>
            </a:endParaRPr>
          </a:p>
        </p:txBody>
      </p:sp>
      <p:sp>
        <p:nvSpPr>
          <p:cNvPr id="106" name="Google Shape;106;g1498fd821d3_0_13"/>
          <p:cNvSpPr txBox="1"/>
          <p:nvPr/>
        </p:nvSpPr>
        <p:spPr>
          <a:xfrm>
            <a:off x="2270850" y="3187650"/>
            <a:ext cx="27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Test Driven Development</a:t>
            </a:r>
            <a:endParaRPr>
              <a:latin typeface="Roboto"/>
              <a:ea typeface="Roboto"/>
              <a:cs typeface="Roboto"/>
              <a:sym typeface="Roboto"/>
            </a:endParaRPr>
          </a:p>
        </p:txBody>
      </p:sp>
      <p:sp>
        <p:nvSpPr>
          <p:cNvPr id="107" name="Google Shape;107;g1498fd821d3_0_13"/>
          <p:cNvSpPr txBox="1"/>
          <p:nvPr/>
        </p:nvSpPr>
        <p:spPr>
          <a:xfrm>
            <a:off x="5275150" y="3512050"/>
            <a:ext cx="27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Pragmatic Programmer</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46eea8a2a2_0_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Manifiesto</a:t>
            </a:r>
            <a:endParaRPr/>
          </a:p>
        </p:txBody>
      </p:sp>
      <p:sp>
        <p:nvSpPr>
          <p:cNvPr id="113" name="Google Shape;113;g146eea8a2a2_0_0"/>
          <p:cNvSpPr txBox="1"/>
          <p:nvPr/>
        </p:nvSpPr>
        <p:spPr>
          <a:xfrm>
            <a:off x="1417200" y="1386600"/>
            <a:ext cx="6188700" cy="23703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GB" sz="2200">
                <a:latin typeface="Roboto"/>
                <a:ea typeface="Roboto"/>
                <a:cs typeface="Roboto"/>
                <a:sym typeface="Roboto"/>
              </a:rPr>
              <a:t>Valorar</a:t>
            </a:r>
            <a:endParaRPr sz="2200">
              <a:latin typeface="Roboto"/>
              <a:ea typeface="Roboto"/>
              <a:cs typeface="Roboto"/>
              <a:sym typeface="Roboto"/>
            </a:endParaRPr>
          </a:p>
          <a:p>
            <a:pPr indent="0" lvl="0" marL="0" rtl="0" algn="ctr">
              <a:lnSpc>
                <a:spcPct val="200000"/>
              </a:lnSpc>
              <a:spcBef>
                <a:spcPts val="0"/>
              </a:spcBef>
              <a:spcAft>
                <a:spcPts val="0"/>
              </a:spcAft>
              <a:buNone/>
            </a:pPr>
            <a:r>
              <a:rPr b="1" lang="en-GB">
                <a:latin typeface="Roboto"/>
                <a:ea typeface="Roboto"/>
                <a:cs typeface="Roboto"/>
                <a:sym typeface="Roboto"/>
              </a:rPr>
              <a:t>Individuos e interacciones</a:t>
            </a:r>
            <a:r>
              <a:rPr lang="en-GB">
                <a:latin typeface="Roboto"/>
                <a:ea typeface="Roboto"/>
                <a:cs typeface="Roboto"/>
                <a:sym typeface="Roboto"/>
              </a:rPr>
              <a:t> por sobre procesos y herramientas</a:t>
            </a:r>
            <a:endParaRPr>
              <a:latin typeface="Roboto"/>
              <a:ea typeface="Roboto"/>
              <a:cs typeface="Roboto"/>
              <a:sym typeface="Roboto"/>
            </a:endParaRPr>
          </a:p>
          <a:p>
            <a:pPr indent="0" lvl="0" marL="0" rtl="0" algn="ctr">
              <a:lnSpc>
                <a:spcPct val="200000"/>
              </a:lnSpc>
              <a:spcBef>
                <a:spcPts val="0"/>
              </a:spcBef>
              <a:spcAft>
                <a:spcPts val="0"/>
              </a:spcAft>
              <a:buNone/>
            </a:pPr>
            <a:r>
              <a:rPr b="1" lang="en-GB">
                <a:latin typeface="Roboto"/>
                <a:ea typeface="Roboto"/>
                <a:cs typeface="Roboto"/>
                <a:sym typeface="Roboto"/>
              </a:rPr>
              <a:t>Software funcional</a:t>
            </a:r>
            <a:r>
              <a:rPr lang="en-GB">
                <a:latin typeface="Roboto"/>
                <a:ea typeface="Roboto"/>
                <a:cs typeface="Roboto"/>
                <a:sym typeface="Roboto"/>
              </a:rPr>
              <a:t> por sobre documentación comprensiva</a:t>
            </a:r>
            <a:endParaRPr>
              <a:latin typeface="Roboto"/>
              <a:ea typeface="Roboto"/>
              <a:cs typeface="Roboto"/>
              <a:sym typeface="Roboto"/>
            </a:endParaRPr>
          </a:p>
          <a:p>
            <a:pPr indent="0" lvl="0" marL="0" rtl="0" algn="ctr">
              <a:lnSpc>
                <a:spcPct val="200000"/>
              </a:lnSpc>
              <a:spcBef>
                <a:spcPts val="0"/>
              </a:spcBef>
              <a:spcAft>
                <a:spcPts val="0"/>
              </a:spcAft>
              <a:buNone/>
            </a:pPr>
            <a:r>
              <a:rPr b="1" lang="en-GB">
                <a:latin typeface="Roboto"/>
                <a:ea typeface="Roboto"/>
                <a:cs typeface="Roboto"/>
                <a:sym typeface="Roboto"/>
              </a:rPr>
              <a:t>Colaboración del cliente</a:t>
            </a:r>
            <a:r>
              <a:rPr lang="en-GB">
                <a:latin typeface="Roboto"/>
                <a:ea typeface="Roboto"/>
                <a:cs typeface="Roboto"/>
                <a:sym typeface="Roboto"/>
              </a:rPr>
              <a:t> por sobre negociación de contrato</a:t>
            </a:r>
            <a:endParaRPr>
              <a:latin typeface="Roboto"/>
              <a:ea typeface="Roboto"/>
              <a:cs typeface="Roboto"/>
              <a:sym typeface="Roboto"/>
            </a:endParaRPr>
          </a:p>
          <a:p>
            <a:pPr indent="0" lvl="0" marL="0" rtl="0" algn="ctr">
              <a:lnSpc>
                <a:spcPct val="200000"/>
              </a:lnSpc>
              <a:spcBef>
                <a:spcPts val="0"/>
              </a:spcBef>
              <a:spcAft>
                <a:spcPts val="0"/>
              </a:spcAft>
              <a:buNone/>
            </a:pPr>
            <a:r>
              <a:rPr b="1" lang="en-GB">
                <a:latin typeface="Roboto"/>
                <a:ea typeface="Roboto"/>
                <a:cs typeface="Roboto"/>
                <a:sym typeface="Roboto"/>
              </a:rPr>
              <a:t>Responder a un cambio</a:t>
            </a:r>
            <a:r>
              <a:rPr lang="en-GB">
                <a:latin typeface="Roboto"/>
                <a:ea typeface="Roboto"/>
                <a:cs typeface="Roboto"/>
                <a:sym typeface="Roboto"/>
              </a:rPr>
              <a:t> por sobre seguir un plan</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498fd821d3_0_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Scrum - Framework</a:t>
            </a:r>
            <a:endParaRPr/>
          </a:p>
        </p:txBody>
      </p:sp>
      <p:pic>
        <p:nvPicPr>
          <p:cNvPr id="119" name="Google Shape;119;g1498fd821d3_0_23"/>
          <p:cNvPicPr preferRelativeResize="0"/>
          <p:nvPr/>
        </p:nvPicPr>
        <p:blipFill>
          <a:blip r:embed="rId3">
            <a:alphaModFix/>
          </a:blip>
          <a:stretch>
            <a:fillRect/>
          </a:stretch>
        </p:blipFill>
        <p:spPr>
          <a:xfrm>
            <a:off x="1207388" y="766725"/>
            <a:ext cx="6729226" cy="3746625"/>
          </a:xfrm>
          <a:prstGeom prst="rect">
            <a:avLst/>
          </a:prstGeom>
          <a:noFill/>
          <a:ln>
            <a:noFill/>
          </a:ln>
        </p:spPr>
      </p:pic>
      <p:sp>
        <p:nvSpPr>
          <p:cNvPr id="120" name="Google Shape;120;g1498fd821d3_0_23"/>
          <p:cNvSpPr txBox="1"/>
          <p:nvPr/>
        </p:nvSpPr>
        <p:spPr>
          <a:xfrm>
            <a:off x="344775" y="4688475"/>
            <a:ext cx="7892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latin typeface="Roboto"/>
                <a:ea typeface="Roboto"/>
                <a:cs typeface="Roboto"/>
                <a:sym typeface="Roboto"/>
              </a:rPr>
              <a:t>By Dr ian mitchell - Own work, CC BY-SA 4.0, https://commons.wikimedia.org/w/index.php?curid=44894952</a:t>
            </a:r>
            <a:endParaRPr sz="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498fd821d3_0_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Scrum - Proceso</a:t>
            </a:r>
            <a:endParaRPr/>
          </a:p>
        </p:txBody>
      </p:sp>
      <p:pic>
        <p:nvPicPr>
          <p:cNvPr id="126" name="Google Shape;126;g1498fd821d3_0_30"/>
          <p:cNvPicPr preferRelativeResize="0"/>
          <p:nvPr/>
        </p:nvPicPr>
        <p:blipFill>
          <a:blip r:embed="rId3">
            <a:alphaModFix/>
          </a:blip>
          <a:stretch>
            <a:fillRect/>
          </a:stretch>
        </p:blipFill>
        <p:spPr>
          <a:xfrm>
            <a:off x="291900" y="686425"/>
            <a:ext cx="8439301" cy="4219651"/>
          </a:xfrm>
          <a:prstGeom prst="rect">
            <a:avLst/>
          </a:prstGeom>
          <a:noFill/>
          <a:ln>
            <a:noFill/>
          </a:ln>
        </p:spPr>
      </p:pic>
      <p:sp>
        <p:nvSpPr>
          <p:cNvPr id="127" name="Google Shape;127;g1498fd821d3_0_30"/>
          <p:cNvSpPr txBox="1"/>
          <p:nvPr/>
        </p:nvSpPr>
        <p:spPr>
          <a:xfrm>
            <a:off x="344775" y="4688475"/>
            <a:ext cx="7892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latin typeface="Roboto"/>
                <a:ea typeface="Roboto"/>
                <a:cs typeface="Roboto"/>
                <a:sym typeface="Roboto"/>
              </a:rPr>
              <a:t>By Lakeworks - Own work, CC BY-SA 4.0, https://commons.wikimedia.org/w/index.php?curid=3526338</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