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1870273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1870273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1870273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1870273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f8a5b71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f8a5b71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f18702734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f18702734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18702734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18702734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f1870273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f1870273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18702734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18702734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1870273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1870273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18702734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18702734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18702734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18702734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b44602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b44602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187027346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187027346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a547a9039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a547a9039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b34bb044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ab34bb044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db4a8e1e6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db4a8e1e6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b4a8e1e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b4a8e1e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b34bb0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b34bb0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db4a8e1e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db4a8e1e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1870273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1870273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18702734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18702734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1870273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1870273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f1870273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f1870273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android.com/guide/topics/manifest/manifest-intro?hl=es-419" TargetMode="External"/><Relationship Id="rId4" Type="http://schemas.openxmlformats.org/officeDocument/2006/relationships/hyperlink" Target="https://developer.android.com/reference/android/content/Intent?hl=es-419"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eveloper.android.com/reference/android/content/Intent?hl=es-41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eveloper.android.com/reference/android/net/Uri?hl=es-419" TargetMode="External"/><Relationship Id="rId4" Type="http://schemas.openxmlformats.org/officeDocument/2006/relationships/hyperlink" Target="https://developer.android.com/reference/android/net/Uri?hl=es-419" TargetMode="External"/><Relationship Id="rId5" Type="http://schemas.openxmlformats.org/officeDocument/2006/relationships/hyperlink" Target="https://developer.android.com/reference/android/content/Intent?hl=es-419#Intent(java.lang.String,%20android.net.Uri)"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eveloper.android.com/reference/android/content/Intent?hl=es-419#putExtra(java.lang.String,%20java.lang.St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eveloper.android.com/reference/android/content/Intent?hl=es-419" TargetMode="External"/><Relationship Id="rId4" Type="http://schemas.openxmlformats.org/officeDocument/2006/relationships/hyperlink" Target="https://developer.android.com/guide/components/fundamentals?hl=es-419#Compon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eveloper.android.com/reference/android/app/Activity?hl=es-419" TargetMode="External"/><Relationship Id="rId4" Type="http://schemas.openxmlformats.org/officeDocument/2006/relationships/hyperlink" Target="https://developer.android.com/reference/android/content/Intent?hl=es-419" TargetMode="External"/><Relationship Id="rId5" Type="http://schemas.openxmlformats.org/officeDocument/2006/relationships/hyperlink" Target="https://developer.android.com/reference/android/content/Context?hl=es-419#startActivity(android.content.Intent)" TargetMode="External"/><Relationship Id="rId6" Type="http://schemas.openxmlformats.org/officeDocument/2006/relationships/hyperlink" Target="https://developer.android.com/reference/android/app/Activity?hl=es-419#startActivityForResult(android.content.Intent,%20int)" TargetMode="External"/><Relationship Id="rId7" Type="http://schemas.openxmlformats.org/officeDocument/2006/relationships/hyperlink" Target="https://developer.android.com/reference/android/content/Intent?hl=es-419" TargetMode="External"/><Relationship Id="rId8" Type="http://schemas.openxmlformats.org/officeDocument/2006/relationships/hyperlink" Target="https://developer.android.com/reference/android/app/Activity?hl=es-419#onActivityResult(int,%20int,%20android.content.Inten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eveloper.android.com/reference/android/content/Intent?hl=es-419" TargetMode="External"/><Relationship Id="rId4" Type="http://schemas.openxmlformats.org/officeDocument/2006/relationships/hyperlink" Target="https://developer.android.com/reference/android/content/Context?hl=es-419#startService(android.content.Intent)" TargetMode="External"/><Relationship Id="rId5" Type="http://schemas.openxmlformats.org/officeDocument/2006/relationships/hyperlink" Target="https://developer.android.com/reference/android/content/Intent?hl=es-419" TargetMode="External"/><Relationship Id="rId6" Type="http://schemas.openxmlformats.org/officeDocument/2006/relationships/hyperlink" Target="https://developer.android.com/reference/android/content/Context?hl=es-419#bindService(android.content.Intent,%20android.content.ServiceConnection,%20i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eveloper.android.com/reference/android/content/Intent?hl=es-419" TargetMode="External"/><Relationship Id="rId4" Type="http://schemas.openxmlformats.org/officeDocument/2006/relationships/hyperlink" Target="https://developer.android.com/reference/android/content/Context?hl=es-419#sendBroadcast(android.content.Intent)" TargetMode="External"/><Relationship Id="rId5" Type="http://schemas.openxmlformats.org/officeDocument/2006/relationships/hyperlink" Target="https://developer.android.com/reference/android/content/Context?hl=es-419#sendOrderedBroadcast(android.content.Intent,%20java.lang.St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Universidad Nacional de La Matanza</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Filtros</a:t>
            </a:r>
            <a:endParaRPr/>
          </a:p>
        </p:txBody>
      </p:sp>
      <p:sp>
        <p:nvSpPr>
          <p:cNvPr id="121" name="Google Shape;121;p22"/>
          <p:cNvSpPr txBox="1"/>
          <p:nvPr>
            <p:ph idx="1" type="body"/>
          </p:nvPr>
        </p:nvSpPr>
        <p:spPr>
          <a:xfrm>
            <a:off x="74375" y="1795100"/>
            <a:ext cx="47097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Cuando usas una intent implícita, el sistema Android busca el componente apropiado para iniciar comparando el contenido de la intent con los filtros de intents declarados en el </a:t>
            </a:r>
            <a:r>
              <a:rPr lang="en-GB" sz="1500">
                <a:uFill>
                  <a:noFill/>
                </a:uFill>
                <a:hlinkClick r:id="rId3"/>
              </a:rPr>
              <a:t>archivo de manifiesto</a:t>
            </a:r>
            <a:r>
              <a:rPr lang="en-GB" sz="1500"/>
              <a:t> de otras aplicaciones en el dispositivo.</a:t>
            </a:r>
            <a:endParaRPr sz="1500"/>
          </a:p>
          <a:p>
            <a:pPr indent="0" lvl="0" marL="0" rtl="0" algn="l">
              <a:spcBef>
                <a:spcPts val="1600"/>
              </a:spcBef>
              <a:spcAft>
                <a:spcPts val="0"/>
              </a:spcAft>
              <a:buNone/>
            </a:pPr>
            <a:r>
              <a:rPr lang="en-GB" sz="1500"/>
              <a:t>Si la intent coincide con un filtro de intents, el sistema inicia ese componente y le entrega el objeto </a:t>
            </a:r>
            <a:r>
              <a:rPr lang="en-GB" sz="1500">
                <a:uFill>
                  <a:noFill/>
                </a:uFill>
                <a:hlinkClick r:id="rId4"/>
              </a:rPr>
              <a:t>Intent</a:t>
            </a:r>
            <a:r>
              <a:rPr lang="en-GB" sz="1500"/>
              <a:t>. Si varios filtros de intents son compatibles, el sistema muestra un cuadro de diálogo para que el usuario pueda elegir la aplicación que se debe usar.</a:t>
            </a:r>
            <a:endParaRPr sz="1500"/>
          </a:p>
          <a:p>
            <a:pPr indent="0" lvl="0" marL="0" rtl="0" algn="l">
              <a:spcBef>
                <a:spcPts val="1600"/>
              </a:spcBef>
              <a:spcAft>
                <a:spcPts val="1600"/>
              </a:spcAft>
              <a:buNone/>
            </a:pPr>
            <a:r>
              <a:t/>
            </a:r>
            <a:endParaRPr sz="1500"/>
          </a:p>
        </p:txBody>
      </p:sp>
      <p:pic>
        <p:nvPicPr>
          <p:cNvPr id="122" name="Google Shape;122;p22"/>
          <p:cNvPicPr preferRelativeResize="0"/>
          <p:nvPr/>
        </p:nvPicPr>
        <p:blipFill>
          <a:blip r:embed="rId5">
            <a:alphaModFix/>
          </a:blip>
          <a:stretch>
            <a:fillRect/>
          </a:stretch>
        </p:blipFill>
        <p:spPr>
          <a:xfrm>
            <a:off x="4742775" y="2043038"/>
            <a:ext cx="4312201" cy="246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Filtros</a:t>
            </a:r>
            <a:endParaRPr/>
          </a:p>
        </p:txBody>
      </p:sp>
      <p:sp>
        <p:nvSpPr>
          <p:cNvPr id="128" name="Google Shape;128;p23"/>
          <p:cNvSpPr txBox="1"/>
          <p:nvPr>
            <p:ph idx="1" type="body"/>
          </p:nvPr>
        </p:nvSpPr>
        <p:spPr>
          <a:xfrm>
            <a:off x="74375" y="1795100"/>
            <a:ext cx="8799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Un filtro de intents es una expresión en el archivo de manifiesto de una aplicación que especifica el tipo de intent que el componente podría recibir. Por ejemplo, declarar un filtro de intents para una actividad permite que otras aplicaciones la inicien directamente con un tipo de intent específico. Asimismo, si no declaras ningún filtro de intent para una actividad, esta solo se puede iniciar con una intent explícita.</a:t>
            </a:r>
            <a:endParaRPr sz="1500"/>
          </a:p>
          <a:p>
            <a:pPr indent="0" lvl="0" marL="0" rtl="0" algn="l">
              <a:spcBef>
                <a:spcPts val="1600"/>
              </a:spcBef>
              <a:spcAft>
                <a:spcPts val="16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Interacción con apps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Enviar al usuario a otra app</a:t>
            </a:r>
            <a:endParaRPr/>
          </a:p>
        </p:txBody>
      </p:sp>
      <p:sp>
        <p:nvSpPr>
          <p:cNvPr id="139" name="Google Shape;139;p25"/>
          <p:cNvSpPr txBox="1"/>
          <p:nvPr>
            <p:ph idx="1" type="body"/>
          </p:nvPr>
        </p:nvSpPr>
        <p:spPr>
          <a:xfrm>
            <a:off x="74375" y="1795100"/>
            <a:ext cx="8799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Una de las funciones más importantes de Android es la capacidad que tiene una app de enviar al usuario a otra en función de una "acción" que le gustaría realizar.</a:t>
            </a:r>
            <a:endParaRPr sz="1500"/>
          </a:p>
          <a:p>
            <a:pPr indent="0" lvl="0" marL="0" rtl="0" algn="l">
              <a:spcBef>
                <a:spcPts val="1600"/>
              </a:spcBef>
              <a:spcAft>
                <a:spcPts val="0"/>
              </a:spcAft>
              <a:buNone/>
            </a:pPr>
            <a:r>
              <a:rPr lang="en-GB" sz="1500"/>
              <a:t>Por ejemplo, si tu app tiene la dirección de una empresa que quieres mostrar en un mapa, no necesitas compilar una actividad en tu app para mostrar el mapa. En su lugar, puedes crear una solicitud para ver la dirección mediante un </a:t>
            </a:r>
            <a:r>
              <a:rPr lang="en-GB" sz="1500">
                <a:uFill>
                  <a:noFill/>
                </a:uFill>
                <a:hlinkClick r:id="rId3"/>
              </a:rPr>
              <a:t>Intent</a:t>
            </a:r>
            <a:r>
              <a:rPr lang="en-GB" sz="1500"/>
              <a:t>. Luego, el sistema Android inicia una app que puede mostrar la dirección en un mapa.</a:t>
            </a:r>
            <a:endParaRPr sz="1500"/>
          </a:p>
          <a:p>
            <a:pPr indent="0" lvl="0" marL="0" rtl="0" algn="l">
              <a:spcBef>
                <a:spcPts val="1600"/>
              </a:spcBef>
              <a:spcAft>
                <a:spcPts val="0"/>
              </a:spcAft>
              <a:buNone/>
            </a:pPr>
            <a:r>
              <a:rPr lang="en-GB" sz="1500"/>
              <a:t> Si quieres que otra app realice una acción, como "mostrar un mapa", debes usar un intent implícito.</a:t>
            </a:r>
            <a:endParaRPr sz="1500"/>
          </a:p>
          <a:p>
            <a:pPr indent="0" lvl="0" marL="0" rtl="0" algn="l">
              <a:spcBef>
                <a:spcPts val="160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Como crear un intent </a:t>
            </a:r>
            <a:r>
              <a:rPr lang="en-GB"/>
              <a:t>implícito</a:t>
            </a:r>
            <a:endParaRPr/>
          </a:p>
        </p:txBody>
      </p:sp>
      <p:sp>
        <p:nvSpPr>
          <p:cNvPr id="145" name="Google Shape;145;p26"/>
          <p:cNvSpPr txBox="1"/>
          <p:nvPr>
            <p:ph idx="1" type="body"/>
          </p:nvPr>
        </p:nvSpPr>
        <p:spPr>
          <a:xfrm>
            <a:off x="74375" y="1795100"/>
            <a:ext cx="87996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N</a:t>
            </a:r>
            <a:r>
              <a:rPr lang="en-GB" sz="1500"/>
              <a:t>o declaran el nombre de clase del componente que se iniciará, sino que declaran una acción que se llevará a cabo.</a:t>
            </a:r>
            <a:endParaRPr sz="1500"/>
          </a:p>
          <a:p>
            <a:pPr indent="0" lvl="0" marL="0" rtl="0" algn="l">
              <a:spcBef>
                <a:spcPts val="1600"/>
              </a:spcBef>
              <a:spcAft>
                <a:spcPts val="0"/>
              </a:spcAft>
              <a:buNone/>
            </a:pPr>
            <a:r>
              <a:rPr lang="en-GB" sz="1500"/>
              <a:t>Los intents también suelen incluir datos asociados con la acción, como la dirección que quieres ver o el mensaje de correo electrónico que quieres enviar. Según el intent que quieras crear, los datos pueden ser un </a:t>
            </a:r>
            <a:r>
              <a:rPr lang="en-GB" sz="1500">
                <a:uFill>
                  <a:noFill/>
                </a:uFill>
                <a:hlinkClick r:id="rId3"/>
              </a:rPr>
              <a:t>Uri</a:t>
            </a:r>
            <a:r>
              <a:rPr lang="en-GB" sz="1500"/>
              <a:t> o uno de varios tipos de datos diferentes. También es posible que el intent no necesite ningún dato.</a:t>
            </a:r>
            <a:endParaRPr sz="1500"/>
          </a:p>
          <a:p>
            <a:pPr indent="0" lvl="0" marL="0" rtl="0" algn="l">
              <a:spcBef>
                <a:spcPts val="1200"/>
              </a:spcBef>
              <a:spcAft>
                <a:spcPts val="0"/>
              </a:spcAft>
              <a:buNone/>
            </a:pPr>
            <a:r>
              <a:rPr lang="en-GB" sz="1500"/>
              <a:t>Si tus datos son un </a:t>
            </a:r>
            <a:r>
              <a:rPr lang="en-GB" sz="1500">
                <a:uFill>
                  <a:noFill/>
                </a:uFill>
                <a:hlinkClick r:id="rId4"/>
              </a:rPr>
              <a:t>Uri</a:t>
            </a:r>
            <a:r>
              <a:rPr lang="en-GB" sz="1500"/>
              <a:t>, existe un simple constructor </a:t>
            </a:r>
            <a:r>
              <a:rPr lang="en-GB" sz="1500">
                <a:uFill>
                  <a:noFill/>
                </a:uFill>
                <a:hlinkClick r:id="rId5"/>
              </a:rPr>
              <a:t>Intent()</a:t>
            </a:r>
            <a:r>
              <a:rPr lang="en-GB" sz="1500"/>
              <a:t> que puedes usar para definir la acción y los datos.</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Iniciar una llamada </a:t>
            </a:r>
            <a:r>
              <a:rPr lang="en-GB"/>
              <a:t>telefónica</a:t>
            </a:r>
            <a:endParaRPr/>
          </a:p>
        </p:txBody>
      </p:sp>
      <p:sp>
        <p:nvSpPr>
          <p:cNvPr id="151" name="Google Shape;151;p27"/>
          <p:cNvSpPr txBox="1"/>
          <p:nvPr>
            <p:ph idx="1" type="body"/>
          </p:nvPr>
        </p:nvSpPr>
        <p:spPr>
          <a:xfrm>
            <a:off x="86750" y="1807500"/>
            <a:ext cx="87996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pic>
        <p:nvPicPr>
          <p:cNvPr id="152" name="Google Shape;152;p27"/>
          <p:cNvPicPr preferRelativeResize="0"/>
          <p:nvPr/>
        </p:nvPicPr>
        <p:blipFill>
          <a:blip r:embed="rId3">
            <a:alphaModFix/>
          </a:blip>
          <a:stretch>
            <a:fillRect/>
          </a:stretch>
        </p:blipFill>
        <p:spPr>
          <a:xfrm>
            <a:off x="921150" y="2533363"/>
            <a:ext cx="7524750" cy="1514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Ver un mapa</a:t>
            </a:r>
            <a:endParaRPr/>
          </a:p>
        </p:txBody>
      </p:sp>
      <p:sp>
        <p:nvSpPr>
          <p:cNvPr id="158" name="Google Shape;158;p28"/>
          <p:cNvSpPr txBox="1"/>
          <p:nvPr>
            <p:ph idx="1" type="body"/>
          </p:nvPr>
        </p:nvSpPr>
        <p:spPr>
          <a:xfrm>
            <a:off x="86750" y="1807500"/>
            <a:ext cx="87996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pic>
        <p:nvPicPr>
          <p:cNvPr id="159" name="Google Shape;159;p28"/>
          <p:cNvPicPr preferRelativeResize="0"/>
          <p:nvPr/>
        </p:nvPicPr>
        <p:blipFill>
          <a:blip r:embed="rId3">
            <a:alphaModFix/>
          </a:blip>
          <a:stretch>
            <a:fillRect/>
          </a:stretch>
        </p:blipFill>
        <p:spPr>
          <a:xfrm>
            <a:off x="719400" y="2257363"/>
            <a:ext cx="7534275" cy="2562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Ver pagina web</a:t>
            </a:r>
            <a:endParaRPr/>
          </a:p>
        </p:txBody>
      </p:sp>
      <p:sp>
        <p:nvSpPr>
          <p:cNvPr id="165" name="Google Shape;165;p29"/>
          <p:cNvSpPr txBox="1"/>
          <p:nvPr>
            <p:ph idx="1" type="body"/>
          </p:nvPr>
        </p:nvSpPr>
        <p:spPr>
          <a:xfrm>
            <a:off x="86750" y="1807500"/>
            <a:ext cx="87996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pic>
        <p:nvPicPr>
          <p:cNvPr id="166" name="Google Shape;166;p29"/>
          <p:cNvPicPr preferRelativeResize="0"/>
          <p:nvPr/>
        </p:nvPicPr>
        <p:blipFill>
          <a:blip r:embed="rId3">
            <a:alphaModFix/>
          </a:blip>
          <a:stretch>
            <a:fillRect/>
          </a:stretch>
        </p:blipFill>
        <p:spPr>
          <a:xfrm>
            <a:off x="795325" y="2410125"/>
            <a:ext cx="7553325" cy="150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Agregar datos adicionales</a:t>
            </a:r>
            <a:endParaRPr/>
          </a:p>
        </p:txBody>
      </p:sp>
      <p:sp>
        <p:nvSpPr>
          <p:cNvPr id="172" name="Google Shape;172;p30"/>
          <p:cNvSpPr txBox="1"/>
          <p:nvPr>
            <p:ph idx="1" type="body"/>
          </p:nvPr>
        </p:nvSpPr>
        <p:spPr>
          <a:xfrm>
            <a:off x="86750" y="1857075"/>
            <a:ext cx="87996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500"/>
              <a:t>Otros tipos de intents implícitos requieren datos "adicionales" que proporcionan diferentes tipos de datos, como una string. Puedes agregar uno o más datos adicionales usando los diferentes métodos </a:t>
            </a:r>
            <a:r>
              <a:rPr lang="en-GB" sz="1500">
                <a:uFill>
                  <a:noFill/>
                </a:uFill>
                <a:hlinkClick r:id="rId3"/>
              </a:rPr>
              <a:t>putExtra()</a:t>
            </a:r>
            <a:r>
              <a:rPr lang="en-GB" sz="1500"/>
              <a:t>.</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Enviar correo con adjunto</a:t>
            </a:r>
            <a:endParaRPr/>
          </a:p>
        </p:txBody>
      </p:sp>
      <p:sp>
        <p:nvSpPr>
          <p:cNvPr id="178" name="Google Shape;178;p31"/>
          <p:cNvSpPr txBox="1"/>
          <p:nvPr>
            <p:ph idx="1" type="body"/>
          </p:nvPr>
        </p:nvSpPr>
        <p:spPr>
          <a:xfrm>
            <a:off x="86750" y="1857075"/>
            <a:ext cx="87996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pic>
        <p:nvPicPr>
          <p:cNvPr id="179" name="Google Shape;179;p31"/>
          <p:cNvPicPr preferRelativeResize="0"/>
          <p:nvPr/>
        </p:nvPicPr>
        <p:blipFill>
          <a:blip r:embed="rId3">
            <a:alphaModFix/>
          </a:blip>
          <a:stretch>
            <a:fillRect/>
          </a:stretch>
        </p:blipFill>
        <p:spPr>
          <a:xfrm>
            <a:off x="782475" y="2059125"/>
            <a:ext cx="7600950" cy="268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Android</a:t>
            </a:r>
            <a:endParaRPr/>
          </a:p>
        </p:txBody>
      </p:sp>
      <p:sp>
        <p:nvSpPr>
          <p:cNvPr id="74" name="Google Shape;74;p14"/>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Interacción</a:t>
            </a:r>
            <a:r>
              <a:rPr lang="en-GB"/>
              <a:t> con apps default y de terceros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261200" y="21817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Evento en el calendario</a:t>
            </a:r>
            <a:endParaRPr/>
          </a:p>
        </p:txBody>
      </p:sp>
      <p:sp>
        <p:nvSpPr>
          <p:cNvPr id="185" name="Google Shape;185;p32"/>
          <p:cNvSpPr txBox="1"/>
          <p:nvPr>
            <p:ph idx="1" type="body"/>
          </p:nvPr>
        </p:nvSpPr>
        <p:spPr>
          <a:xfrm>
            <a:off x="86750" y="1857075"/>
            <a:ext cx="8799600" cy="27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600"/>
              </a:spcBef>
              <a:spcAft>
                <a:spcPts val="1600"/>
              </a:spcAft>
              <a:buNone/>
            </a:pPr>
            <a:r>
              <a:t/>
            </a:r>
            <a:endParaRPr sz="1500"/>
          </a:p>
        </p:txBody>
      </p:sp>
      <p:pic>
        <p:nvPicPr>
          <p:cNvPr id="186" name="Google Shape;186;p32"/>
          <p:cNvPicPr preferRelativeResize="0"/>
          <p:nvPr/>
        </p:nvPicPr>
        <p:blipFill>
          <a:blip r:embed="rId3">
            <a:alphaModFix/>
          </a:blip>
          <a:stretch>
            <a:fillRect/>
          </a:stretch>
        </p:blipFill>
        <p:spPr>
          <a:xfrm>
            <a:off x="1135486" y="985886"/>
            <a:ext cx="6873025" cy="3889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¿Preguntas?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Links</a:t>
            </a:r>
            <a:endParaRPr/>
          </a:p>
        </p:txBody>
      </p:sp>
      <p:sp>
        <p:nvSpPr>
          <p:cNvPr id="197" name="Google Shape;197;p34"/>
          <p:cNvSpPr txBox="1"/>
          <p:nvPr>
            <p:ph idx="1" type="body"/>
          </p:nvPr>
        </p:nvSpPr>
        <p:spPr>
          <a:xfrm>
            <a:off x="471900" y="1919075"/>
            <a:ext cx="8222100" cy="4445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https://developer.android.com/training/basics/intents/sending?hl=es-419</a:t>
            </a:r>
            <a:br>
              <a:rPr lang="en-GB"/>
            </a:b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Intents y filtros</a:t>
            </a:r>
            <a:endParaRPr/>
          </a:p>
          <a:p>
            <a:pPr indent="-342900" lvl="0" marL="457200" rtl="0" algn="l">
              <a:spcBef>
                <a:spcPts val="0"/>
              </a:spcBef>
              <a:spcAft>
                <a:spcPts val="0"/>
              </a:spcAft>
              <a:buSzPts val="1800"/>
              <a:buChar char="●"/>
            </a:pPr>
            <a:r>
              <a:rPr lang="en-GB"/>
              <a:t>Interacción con apps</a:t>
            </a:r>
            <a:endParaRPr/>
          </a:p>
          <a:p>
            <a:pPr indent="-342900" lvl="0" marL="457200" rtl="0" algn="l">
              <a:spcBef>
                <a:spcPts val="0"/>
              </a:spcBef>
              <a:spcAft>
                <a:spcPts val="0"/>
              </a:spcAft>
              <a:buSzPts val="1800"/>
              <a:buChar char="●"/>
            </a:pPr>
            <a:r>
              <a:rPr lang="en-GB"/>
              <a:t>Ejemplos</a:t>
            </a:r>
            <a:endParaRPr/>
          </a:p>
          <a:p>
            <a:pPr indent="0" lvl="0" marL="457200" rtl="0" algn="l">
              <a:spcBef>
                <a:spcPts val="1600"/>
              </a:spcBef>
              <a:spcAft>
                <a:spcPts val="1600"/>
              </a:spcAft>
              <a:buNone/>
            </a:pPr>
            <a:r>
              <a:t/>
            </a:r>
            <a:endParaRPr/>
          </a:p>
        </p:txBody>
      </p:sp>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Agenda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60950" y="2065350"/>
            <a:ext cx="8222100" cy="10128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Intents y filtros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¿Qué es intent?</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Una </a:t>
            </a:r>
            <a:r>
              <a:rPr lang="en-GB" sz="1500">
                <a:uFill>
                  <a:noFill/>
                </a:uFill>
                <a:hlinkClick r:id="rId3"/>
              </a:rPr>
              <a:t>Intent</a:t>
            </a:r>
            <a:r>
              <a:rPr lang="en-GB" sz="1500"/>
              <a:t> es un objeto de mensajería que puedes usar para solicitar una acción de otro </a:t>
            </a:r>
            <a:r>
              <a:rPr lang="en-GB" sz="1500">
                <a:uFill>
                  <a:noFill/>
                </a:uFill>
                <a:hlinkClick r:id="rId4"/>
              </a:rPr>
              <a:t>componente de una app</a:t>
            </a:r>
            <a:r>
              <a:rPr lang="en-GB" sz="1500"/>
              <a:t>.  Facilitan la comunicación entre componentes.</a:t>
            </a:r>
            <a:endParaRPr sz="1500"/>
          </a:p>
          <a:p>
            <a:pPr indent="0" lvl="0" marL="0" rtl="0" algn="l">
              <a:spcBef>
                <a:spcPts val="1600"/>
              </a:spcBef>
              <a:spcAft>
                <a:spcPts val="0"/>
              </a:spcAft>
              <a:buNone/>
            </a:pPr>
            <a:r>
              <a:rPr lang="en-GB" sz="1500"/>
              <a:t>Casos de uso:</a:t>
            </a:r>
            <a:endParaRPr sz="1500"/>
          </a:p>
          <a:p>
            <a:pPr indent="-323850" lvl="0" marL="457200" rtl="0" algn="l">
              <a:spcBef>
                <a:spcPts val="1600"/>
              </a:spcBef>
              <a:spcAft>
                <a:spcPts val="0"/>
              </a:spcAft>
              <a:buSzPts val="1500"/>
              <a:buChar char="●"/>
            </a:pPr>
            <a:r>
              <a:rPr lang="en-GB" sz="1500"/>
              <a:t>Iniciar una actividad</a:t>
            </a:r>
            <a:endParaRPr sz="1500"/>
          </a:p>
          <a:p>
            <a:pPr indent="-323850" lvl="0" marL="457200" rtl="0" algn="l">
              <a:spcBef>
                <a:spcPts val="0"/>
              </a:spcBef>
              <a:spcAft>
                <a:spcPts val="0"/>
              </a:spcAft>
              <a:buSzPts val="1500"/>
              <a:buChar char="●"/>
            </a:pPr>
            <a:r>
              <a:rPr lang="en-GB" sz="1500"/>
              <a:t>Iniciar un servicio</a:t>
            </a:r>
            <a:endParaRPr sz="1500"/>
          </a:p>
          <a:p>
            <a:pPr indent="-323850" lvl="0" marL="457200" rtl="0" algn="l">
              <a:spcBef>
                <a:spcPts val="0"/>
              </a:spcBef>
              <a:spcAft>
                <a:spcPts val="0"/>
              </a:spcAft>
              <a:buSzPts val="1500"/>
              <a:buChar char="●"/>
            </a:pPr>
            <a:r>
              <a:rPr lang="en-GB" sz="1500"/>
              <a:t>Transmitir una emisión</a:t>
            </a:r>
            <a:endParaRPr sz="1500"/>
          </a:p>
          <a:p>
            <a:pPr indent="0" lvl="0" marL="457200" rtl="0" algn="l">
              <a:spcBef>
                <a:spcPts val="1600"/>
              </a:spcBef>
              <a:spcAft>
                <a:spcPts val="16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Iniciar una actividad</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Puedes iniciar una nueva instancia de una </a:t>
            </a:r>
            <a:r>
              <a:rPr lang="en-GB" sz="1500">
                <a:uFill>
                  <a:noFill/>
                </a:uFill>
                <a:hlinkClick r:id="rId3"/>
              </a:rPr>
              <a:t>Activity</a:t>
            </a:r>
            <a:r>
              <a:rPr lang="en-GB" sz="1500"/>
              <a:t> pasando una </a:t>
            </a:r>
            <a:r>
              <a:rPr lang="en-GB" sz="1500">
                <a:uFill>
                  <a:noFill/>
                </a:uFill>
                <a:hlinkClick r:id="rId4"/>
              </a:rPr>
              <a:t>Intent</a:t>
            </a:r>
            <a:r>
              <a:rPr lang="en-GB" sz="1500"/>
              <a:t> a </a:t>
            </a:r>
            <a:r>
              <a:rPr lang="en-GB" sz="1500">
                <a:uFill>
                  <a:noFill/>
                </a:uFill>
                <a:hlinkClick r:id="rId5"/>
              </a:rPr>
              <a:t>startActivity()</a:t>
            </a:r>
            <a:r>
              <a:rPr lang="en-GB" sz="1500"/>
              <a:t>.</a:t>
            </a:r>
            <a:endParaRPr sz="1500"/>
          </a:p>
          <a:p>
            <a:pPr indent="0" lvl="0" marL="0" rtl="0" algn="l">
              <a:spcBef>
                <a:spcPts val="1600"/>
              </a:spcBef>
              <a:spcAft>
                <a:spcPts val="0"/>
              </a:spcAft>
              <a:buNone/>
            </a:pPr>
            <a:r>
              <a:rPr lang="en-GB" sz="1500"/>
              <a:t>Si deseas recibir un resultado de la actividad cuando finalice, llama a </a:t>
            </a:r>
            <a:r>
              <a:rPr lang="en-GB" sz="1500">
                <a:uFill>
                  <a:noFill/>
                </a:uFill>
                <a:hlinkClick r:id="rId6"/>
              </a:rPr>
              <a:t>startActivityForResult()</a:t>
            </a:r>
            <a:r>
              <a:rPr lang="en-GB" sz="1500"/>
              <a:t>. La actividad recibe el resultado como un objeto </a:t>
            </a:r>
            <a:r>
              <a:rPr lang="en-GB" sz="1500">
                <a:uFill>
                  <a:noFill/>
                </a:uFill>
                <a:hlinkClick r:id="rId7"/>
              </a:rPr>
              <a:t>Intent</a:t>
            </a:r>
            <a:r>
              <a:rPr lang="en-GB" sz="1500"/>
              <a:t> separado en la devolución de llamada de </a:t>
            </a:r>
            <a:r>
              <a:rPr lang="en-GB" sz="1500">
                <a:uFill>
                  <a:noFill/>
                </a:uFill>
                <a:hlinkClick r:id="rId8"/>
              </a:rPr>
              <a:t>onActivityResult()</a:t>
            </a:r>
            <a:r>
              <a:rPr lang="en-GB" sz="1500"/>
              <a:t> de la actividad.</a:t>
            </a:r>
            <a:r>
              <a:rPr lang="en-GB" sz="1200">
                <a:solidFill>
                  <a:srgbClr val="202124"/>
                </a:solidFill>
                <a:highlight>
                  <a:srgbClr val="FFFFFF"/>
                </a:highlight>
              </a:rPr>
              <a:t> </a:t>
            </a:r>
            <a:endParaRPr sz="1500"/>
          </a:p>
          <a:p>
            <a:pPr indent="0" lvl="0" marL="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Iniciar un servicio</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Puedes iniciar un servicio para realizar una operación única (como descargar un archivo) pasando una </a:t>
            </a:r>
            <a:r>
              <a:rPr lang="en-GB" sz="1500">
                <a:uFill>
                  <a:noFill/>
                </a:uFill>
                <a:hlinkClick r:id="rId3"/>
              </a:rPr>
              <a:t>Intent</a:t>
            </a:r>
            <a:r>
              <a:rPr lang="en-GB" sz="1500"/>
              <a:t> a </a:t>
            </a:r>
            <a:r>
              <a:rPr lang="en-GB" sz="1500">
                <a:uFill>
                  <a:noFill/>
                </a:uFill>
                <a:hlinkClick r:id="rId4"/>
              </a:rPr>
              <a:t>startService()</a:t>
            </a:r>
            <a:r>
              <a:rPr lang="en-GB" sz="1500"/>
              <a:t>.</a:t>
            </a:r>
            <a:endParaRPr sz="1500"/>
          </a:p>
          <a:p>
            <a:pPr indent="0" lvl="0" marL="0" rtl="0" algn="l">
              <a:spcBef>
                <a:spcPts val="1600"/>
              </a:spcBef>
              <a:spcAft>
                <a:spcPts val="0"/>
              </a:spcAft>
              <a:buNone/>
            </a:pPr>
            <a:r>
              <a:rPr lang="en-GB" sz="1500"/>
              <a:t>Si el servicio está diseñado con una interfaz cliente-servidor, puedes establecer un enlace con el servicio de otro componente pasando una </a:t>
            </a:r>
            <a:r>
              <a:rPr lang="en-GB" sz="1500">
                <a:uFill>
                  <a:noFill/>
                </a:uFill>
                <a:hlinkClick r:id="rId5"/>
              </a:rPr>
              <a:t>Intent</a:t>
            </a:r>
            <a:r>
              <a:rPr lang="en-GB" sz="1500"/>
              <a:t> a </a:t>
            </a:r>
            <a:r>
              <a:rPr lang="en-GB" sz="1500">
                <a:uFill>
                  <a:noFill/>
                </a:uFill>
                <a:hlinkClick r:id="rId6"/>
              </a:rPr>
              <a:t>bindService()</a:t>
            </a:r>
            <a:r>
              <a:rPr lang="en-GB" sz="1500"/>
              <a:t>.</a:t>
            </a:r>
            <a:r>
              <a:rPr lang="en-GB" sz="1200">
                <a:solidFill>
                  <a:srgbClr val="202124"/>
                </a:solidFill>
                <a:highlight>
                  <a:srgbClr val="FFFFFF"/>
                </a:highlight>
              </a:rPr>
              <a:t>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Transmitir una emisión</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Una emisión es un aviso que cualquier aplicación puede recibir. El sistema transmite varias emisiones de eventos, como cuando se inicia el sistema o comienza a cargarse el dispositivo. Puedes transmitir una emisión a otras apps pasando una </a:t>
            </a:r>
            <a:r>
              <a:rPr lang="en-GB" sz="1500">
                <a:uFill>
                  <a:noFill/>
                </a:uFill>
                <a:hlinkClick r:id="rId3"/>
              </a:rPr>
              <a:t>Intent</a:t>
            </a:r>
            <a:r>
              <a:rPr lang="en-GB" sz="1500"/>
              <a:t> a </a:t>
            </a:r>
            <a:r>
              <a:rPr lang="en-GB" sz="1500">
                <a:uFill>
                  <a:noFill/>
                </a:uFill>
                <a:hlinkClick r:id="rId4"/>
              </a:rPr>
              <a:t>sendBroadcast()</a:t>
            </a:r>
            <a:r>
              <a:rPr lang="en-GB" sz="1500"/>
              <a:t> o </a:t>
            </a:r>
            <a:r>
              <a:rPr lang="en-GB" sz="1500">
                <a:uFill>
                  <a:noFill/>
                </a:uFill>
                <a:hlinkClick r:id="rId5"/>
              </a:rPr>
              <a:t>sendOrderedBroadcast()</a:t>
            </a:r>
            <a:r>
              <a:rPr lang="en-GB" sz="1500"/>
              <a:t>.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457200" rtl="0" algn="l">
              <a:spcBef>
                <a:spcPts val="1600"/>
              </a:spcBef>
              <a:spcAft>
                <a:spcPts val="16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Tipos de</a:t>
            </a:r>
            <a:r>
              <a:rPr lang="en-GB"/>
              <a:t> intents</a:t>
            </a:r>
            <a:endParaRPr/>
          </a:p>
        </p:txBody>
      </p:sp>
      <p:sp>
        <p:nvSpPr>
          <p:cNvPr id="115" name="Google Shape;115;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GB" sz="1500"/>
              <a:t>Implicitas</a:t>
            </a:r>
            <a:r>
              <a:rPr lang="en-GB" sz="1500"/>
              <a:t>: especifican qué aplicación las administrará, ya sea incluyendo el nombre del paquete de la app de destino o el nombre de clase del componente completamente calificado.</a:t>
            </a:r>
            <a:endParaRPr sz="1500"/>
          </a:p>
          <a:p>
            <a:pPr indent="0" lvl="0" marL="0" rtl="0" algn="l">
              <a:spcBef>
                <a:spcPts val="1600"/>
              </a:spcBef>
              <a:spcAft>
                <a:spcPts val="0"/>
              </a:spcAft>
              <a:buNone/>
            </a:pPr>
            <a:r>
              <a:t/>
            </a:r>
            <a:endParaRPr sz="1500"/>
          </a:p>
          <a:p>
            <a:pPr indent="-323850" lvl="0" marL="457200" rtl="0" algn="l">
              <a:spcBef>
                <a:spcPts val="1600"/>
              </a:spcBef>
              <a:spcAft>
                <a:spcPts val="0"/>
              </a:spcAft>
              <a:buSzPts val="1500"/>
              <a:buChar char="●"/>
            </a:pPr>
            <a:r>
              <a:rPr b="1" lang="en-GB" sz="1500"/>
              <a:t>Explicitas</a:t>
            </a:r>
            <a:r>
              <a:rPr lang="en-GB" sz="1500"/>
              <a:t>: </a:t>
            </a:r>
            <a:r>
              <a:rPr lang="en-GB" sz="1500"/>
              <a:t>no nombran el componente específico, pero, en cambio, declaran una acción general para realizar, lo cual permite que un componente de otra aplicación la maneje.</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