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7" name="Google Shape;87;p1: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8" name="Google Shape;88;p1: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Introducción a la administración de proyectos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200"/>
              <a:buFont typeface="Calibri"/>
              <a:buNone/>
            </a:pPr>
            <a:r>
              <a:rPr b="0" i="0" lang="es-AR" sz="1200" u="none" cap="none" strike="noStrike">
                <a:solidFill>
                  <a:schemeClr val="dk1"/>
                </a:solidFill>
                <a:latin typeface="Calibri"/>
                <a:ea typeface="Calibri"/>
                <a:cs typeface="Calibri"/>
                <a:sym typeface="Calibri"/>
              </a:rPr>
              <a:t>La tabla de riesgos le proporciona al jefe de desarrollo una sencilla técnica para la proyección del riesgo.</a:t>
            </a:r>
            <a:endParaRPr/>
          </a:p>
          <a:p>
            <a:pPr indent="-228600" lvl="0" marL="228600" marR="0" rtl="0" algn="l">
              <a:lnSpc>
                <a:spcPct val="90000"/>
              </a:lnSpc>
              <a:spcBef>
                <a:spcPts val="0"/>
              </a:spcBef>
              <a:spcAft>
                <a:spcPts val="0"/>
              </a:spcAft>
              <a:buClr>
                <a:schemeClr val="dk1"/>
              </a:buClr>
              <a:buSzPts val="1200"/>
              <a:buFont typeface="Calibri"/>
              <a:buAutoNum type="arabicPeriod"/>
            </a:pPr>
            <a:r>
              <a:rPr b="0" i="0" lang="es-AR" sz="1200" u="none" cap="none" strike="noStrike">
                <a:solidFill>
                  <a:schemeClr val="dk1"/>
                </a:solidFill>
                <a:latin typeface="Calibri"/>
                <a:ea typeface="Calibri"/>
                <a:cs typeface="Calibri"/>
                <a:sym typeface="Calibri"/>
              </a:rPr>
              <a:t>Se comienza listando todos los riesgos identificados, sin importar lo remoto que pueda parecer.</a:t>
            </a:r>
            <a:endParaRPr/>
          </a:p>
          <a:p>
            <a:pPr indent="-228600" lvl="0" marL="228600" marR="0" rtl="0" algn="l">
              <a:lnSpc>
                <a:spcPct val="90000"/>
              </a:lnSpc>
              <a:spcBef>
                <a:spcPts val="0"/>
              </a:spcBef>
              <a:spcAft>
                <a:spcPts val="0"/>
              </a:spcAft>
              <a:buClr>
                <a:schemeClr val="dk1"/>
              </a:buClr>
              <a:buSzPts val="1200"/>
              <a:buFont typeface="Calibri"/>
              <a:buAutoNum type="arabicPeriod"/>
            </a:pPr>
            <a:r>
              <a:rPr b="0" i="0" lang="es-AR" sz="1200" u="none" cap="none" strike="noStrike">
                <a:solidFill>
                  <a:schemeClr val="dk1"/>
                </a:solidFill>
                <a:latin typeface="Calibri"/>
                <a:ea typeface="Calibri"/>
                <a:cs typeface="Calibri"/>
                <a:sym typeface="Calibri"/>
              </a:rPr>
              <a:t>Cada riesgo es categorizado en la segunda columna</a:t>
            </a:r>
            <a:endParaRPr/>
          </a:p>
          <a:p>
            <a:pPr indent="0" lvl="0" marL="0" marR="0" rtl="0" algn="l">
              <a:lnSpc>
                <a:spcPct val="9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200"/>
              <a:buFont typeface="Calibri"/>
              <a:buNone/>
            </a:pPr>
            <a:r>
              <a:rPr b="0" i="0" lang="es-AR" sz="1200" u="none" cap="none" strike="noStrike">
                <a:solidFill>
                  <a:schemeClr val="dk1"/>
                </a:solidFill>
                <a:latin typeface="Calibri"/>
                <a:ea typeface="Calibri"/>
                <a:cs typeface="Calibri"/>
                <a:sym typeface="Calibri"/>
              </a:rPr>
              <a:t>Categorías:</a:t>
            </a:r>
            <a:endParaRPr/>
          </a:p>
          <a:p>
            <a:pPr indent="0" lvl="0" marL="0" marR="0" rtl="0" algn="l">
              <a:lnSpc>
                <a:spcPct val="90000"/>
              </a:lnSpc>
              <a:spcBef>
                <a:spcPts val="0"/>
              </a:spcBef>
              <a:spcAft>
                <a:spcPts val="0"/>
              </a:spcAft>
              <a:buClr>
                <a:schemeClr val="dk1"/>
              </a:buClr>
              <a:buSzPts val="1200"/>
              <a:buFont typeface="Calibri"/>
              <a:buNone/>
            </a:pPr>
            <a:r>
              <a:rPr b="0" i="0" lang="es-AR" sz="1200" u="none" cap="none" strike="noStrike">
                <a:solidFill>
                  <a:schemeClr val="dk1"/>
                </a:solidFill>
                <a:latin typeface="Calibri"/>
                <a:ea typeface="Calibri"/>
                <a:cs typeface="Calibri"/>
                <a:sym typeface="Calibri"/>
              </a:rPr>
              <a:t>PS: Product Size. Tamaño del producto.</a:t>
            </a:r>
            <a:endParaRPr/>
          </a:p>
          <a:p>
            <a:pPr indent="0" lvl="0" marL="0" marR="0" rtl="0" algn="l">
              <a:lnSpc>
                <a:spcPct val="90000"/>
              </a:lnSpc>
              <a:spcBef>
                <a:spcPts val="0"/>
              </a:spcBef>
              <a:spcAft>
                <a:spcPts val="0"/>
              </a:spcAft>
              <a:buClr>
                <a:schemeClr val="dk1"/>
              </a:buClr>
              <a:buSzPts val="1200"/>
              <a:buFont typeface="Calibri"/>
              <a:buNone/>
            </a:pPr>
            <a:r>
              <a:rPr b="0" i="0" lang="es-AR" sz="1200" u="none" cap="none" strike="noStrike">
                <a:solidFill>
                  <a:schemeClr val="dk1"/>
                </a:solidFill>
                <a:latin typeface="Calibri"/>
                <a:ea typeface="Calibri"/>
                <a:cs typeface="Calibri"/>
                <a:sym typeface="Calibri"/>
              </a:rPr>
              <a:t>BU: Business. Impacto en el negocio.</a:t>
            </a:r>
            <a:endParaRPr/>
          </a:p>
          <a:p>
            <a:pPr indent="0" lvl="0" marL="0" marR="0" rtl="0" algn="l">
              <a:lnSpc>
                <a:spcPct val="90000"/>
              </a:lnSpc>
              <a:spcBef>
                <a:spcPts val="0"/>
              </a:spcBef>
              <a:spcAft>
                <a:spcPts val="0"/>
              </a:spcAft>
              <a:buClr>
                <a:schemeClr val="dk1"/>
              </a:buClr>
              <a:buSzPts val="1200"/>
              <a:buFont typeface="Calibri"/>
              <a:buNone/>
            </a:pPr>
            <a:r>
              <a:rPr b="0" i="0" lang="es-AR" sz="1200" u="none" cap="none" strike="noStrike">
                <a:solidFill>
                  <a:schemeClr val="dk1"/>
                </a:solidFill>
                <a:latin typeface="Calibri"/>
                <a:ea typeface="Calibri"/>
                <a:cs typeface="Calibri"/>
                <a:sym typeface="Calibri"/>
              </a:rPr>
              <a:t>CU: ¿Características del cliente? Pérdida de presupuesto entraría dentro de la categoría riesgos de negocio.</a:t>
            </a:r>
            <a:endParaRPr/>
          </a:p>
          <a:p>
            <a:pPr indent="0" lvl="0" marL="0" marR="0" rtl="0" algn="l">
              <a:lnSpc>
                <a:spcPct val="90000"/>
              </a:lnSpc>
              <a:spcBef>
                <a:spcPts val="0"/>
              </a:spcBef>
              <a:spcAft>
                <a:spcPts val="0"/>
              </a:spcAft>
              <a:buClr>
                <a:schemeClr val="dk1"/>
              </a:buClr>
              <a:buSzPts val="1200"/>
              <a:buFont typeface="Calibri"/>
              <a:buNone/>
            </a:pPr>
            <a:r>
              <a:rPr b="0" i="0" lang="es-AR" sz="1200" u="none" cap="none" strike="noStrike">
                <a:solidFill>
                  <a:schemeClr val="dk1"/>
                </a:solidFill>
                <a:latin typeface="Calibri"/>
                <a:ea typeface="Calibri"/>
                <a:cs typeface="Calibri"/>
                <a:sym typeface="Calibri"/>
              </a:rPr>
              <a:t>TE: Riesgos tecnológicos</a:t>
            </a:r>
            <a:endParaRPr/>
          </a:p>
          <a:p>
            <a:pPr indent="0" lvl="0" marL="0" marR="0" rtl="0" algn="l">
              <a:lnSpc>
                <a:spcPct val="90000"/>
              </a:lnSpc>
              <a:spcBef>
                <a:spcPts val="0"/>
              </a:spcBef>
              <a:spcAft>
                <a:spcPts val="0"/>
              </a:spcAft>
              <a:buClr>
                <a:schemeClr val="dk1"/>
              </a:buClr>
              <a:buSzPts val="1200"/>
              <a:buFont typeface="Calibri"/>
              <a:buNone/>
            </a:pPr>
            <a:r>
              <a:rPr b="0" i="0" lang="es-AR" sz="1200" u="none" cap="none" strike="noStrike">
                <a:solidFill>
                  <a:schemeClr val="dk1"/>
                </a:solidFill>
                <a:latin typeface="Calibri"/>
                <a:ea typeface="Calibri"/>
                <a:cs typeface="Calibri"/>
                <a:sym typeface="Calibri"/>
              </a:rPr>
              <a:t>DE: Riesgos de entorno de desarrollo</a:t>
            </a:r>
            <a:endParaRPr/>
          </a:p>
          <a:p>
            <a:pPr indent="0" lvl="0" marL="0" marR="0" rtl="0" algn="l">
              <a:lnSpc>
                <a:spcPct val="90000"/>
              </a:lnSpc>
              <a:spcBef>
                <a:spcPts val="0"/>
              </a:spcBef>
              <a:spcAft>
                <a:spcPts val="0"/>
              </a:spcAft>
              <a:buClr>
                <a:schemeClr val="dk1"/>
              </a:buClr>
              <a:buSzPts val="1200"/>
              <a:buFont typeface="Calibri"/>
              <a:buNone/>
            </a:pPr>
            <a:r>
              <a:rPr b="0" i="0" lang="es-AR" sz="1200" u="none" cap="none" strike="noStrike">
                <a:solidFill>
                  <a:schemeClr val="dk1"/>
                </a:solidFill>
                <a:latin typeface="Calibri"/>
                <a:ea typeface="Calibri"/>
                <a:cs typeface="Calibri"/>
                <a:sym typeface="Calibri"/>
              </a:rPr>
              <a:t>ST: Riesgos asociados con el tamaño de la plantilla del personal y su experiencia</a:t>
            </a:r>
            <a:endParaRPr/>
          </a:p>
          <a:p>
            <a:pPr indent="0" lvl="0" marL="0" marR="0" rtl="0" algn="l">
              <a:lnSpc>
                <a:spcPct val="9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200"/>
              <a:buFont typeface="Calibri"/>
              <a:buNone/>
            </a:pPr>
            <a:r>
              <a:rPr b="0" i="0" lang="es-AR" sz="1200" u="none" cap="none" strike="noStrike">
                <a:solidFill>
                  <a:schemeClr val="dk1"/>
                </a:solidFill>
                <a:latin typeface="Calibri"/>
                <a:ea typeface="Calibri"/>
                <a:cs typeface="Calibri"/>
                <a:sym typeface="Calibri"/>
              </a:rPr>
              <a:t>La tabla de riesgos debe ordenarse por probabilidad e impacto. Una vez ordenada, se establece un alínea de corte la cual determinará qué riesgos recibirán atención (ningún equipo tiene la capacidad de atender el 100% de los riesgos posibles).</a:t>
            </a:r>
            <a:endParaRPr/>
          </a:p>
          <a:p>
            <a:pPr indent="0" lvl="0" marL="0" marR="0" rtl="0" algn="l">
              <a:lnSpc>
                <a:spcPct val="9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200"/>
              <a:buFont typeface="Calibri"/>
              <a:buNone/>
            </a:pPr>
            <a:r>
              <a:rPr b="0" i="0" lang="es-AR" sz="1200" u="none" cap="none" strike="noStrike">
                <a:solidFill>
                  <a:schemeClr val="dk1"/>
                </a:solidFill>
                <a:latin typeface="Calibri"/>
                <a:ea typeface="Calibri"/>
                <a:cs typeface="Calibri"/>
                <a:sym typeface="Calibri"/>
              </a:rPr>
              <a:t>Todos los riesgos que se encuentran por encima de la línea de corte deben tener un plan de mitigación, monitoreo y manejo de riesgo.</a:t>
            </a:r>
            <a:endParaRPr/>
          </a:p>
        </p:txBody>
      </p:sp>
      <p:sp>
        <p:nvSpPr>
          <p:cNvPr id="216" name="Google Shape;216;p10: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17" name="Google Shape;217;p10: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s-AR" sz="1200">
                <a:solidFill>
                  <a:schemeClr val="dk1"/>
                </a:solidFill>
                <a:latin typeface="Calibri"/>
                <a:ea typeface="Calibri"/>
                <a:cs typeface="Calibri"/>
                <a:sym typeface="Calibri"/>
              </a:rPr>
              <a:t>Introducción a la administración de proyectos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1200"/>
              <a:buFont typeface="Calibri"/>
              <a:buAutoNum type="arabicPeriod"/>
            </a:pPr>
            <a:r>
              <a:rPr b="0" i="0" lang="es-AR" sz="1200" u="none" cap="none" strike="noStrike">
                <a:solidFill>
                  <a:schemeClr val="dk1"/>
                </a:solidFill>
                <a:latin typeface="Calibri"/>
                <a:ea typeface="Calibri"/>
                <a:cs typeface="Calibri"/>
                <a:sym typeface="Calibri"/>
              </a:rPr>
              <a:t>Mitigar: El plan de mitigación busca evitar el riesgo. Por ejemplo ante un riesgo de alta probabilidad e impacto crítico, supongamos rotación de personal, se desarrolla un plan de mitigación que consiste en:</a:t>
            </a:r>
            <a:endParaRPr/>
          </a:p>
          <a:p>
            <a:pPr indent="-228600" lvl="1" marL="685800" marR="0" rtl="0" algn="l">
              <a:lnSpc>
                <a:spcPct val="90000"/>
              </a:lnSpc>
              <a:spcBef>
                <a:spcPts val="0"/>
              </a:spcBef>
              <a:spcAft>
                <a:spcPts val="0"/>
              </a:spcAft>
              <a:buClr>
                <a:schemeClr val="dk1"/>
              </a:buClr>
              <a:buSzPts val="1200"/>
              <a:buFont typeface="Calibri"/>
              <a:buAutoNum type="alphaLcPeriod"/>
            </a:pPr>
            <a:r>
              <a:rPr b="0" i="0" lang="es-AR" sz="1200" u="none" cap="none" strike="noStrike">
                <a:solidFill>
                  <a:schemeClr val="dk1"/>
                </a:solidFill>
                <a:latin typeface="Calibri"/>
                <a:ea typeface="Calibri"/>
                <a:cs typeface="Calibri"/>
                <a:sym typeface="Calibri"/>
              </a:rPr>
              <a:t>Reunirse con el personal actual para determinar las causas de la rotación</a:t>
            </a:r>
            <a:endParaRPr/>
          </a:p>
          <a:p>
            <a:pPr indent="-228600" lvl="1" marL="685800" marR="0" rtl="0" algn="l">
              <a:lnSpc>
                <a:spcPct val="90000"/>
              </a:lnSpc>
              <a:spcBef>
                <a:spcPts val="0"/>
              </a:spcBef>
              <a:spcAft>
                <a:spcPts val="0"/>
              </a:spcAft>
              <a:buClr>
                <a:schemeClr val="dk1"/>
              </a:buClr>
              <a:buSzPts val="1200"/>
              <a:buFont typeface="Calibri"/>
              <a:buAutoNum type="alphaLcPeriod"/>
            </a:pPr>
            <a:r>
              <a:rPr b="0" i="0" lang="es-AR" sz="1200" u="none" cap="none" strike="noStrike">
                <a:solidFill>
                  <a:schemeClr val="dk1"/>
                </a:solidFill>
                <a:latin typeface="Calibri"/>
                <a:ea typeface="Calibri"/>
                <a:cs typeface="Calibri"/>
                <a:sym typeface="Calibri"/>
              </a:rPr>
              <a:t>Se mitigan aquellas causas que están bajo su control</a:t>
            </a:r>
            <a:endParaRPr/>
          </a:p>
          <a:p>
            <a:pPr indent="-228600" lvl="1" marL="685800" marR="0" rtl="0" algn="l">
              <a:lnSpc>
                <a:spcPct val="90000"/>
              </a:lnSpc>
              <a:spcBef>
                <a:spcPts val="0"/>
              </a:spcBef>
              <a:spcAft>
                <a:spcPts val="0"/>
              </a:spcAft>
              <a:buClr>
                <a:schemeClr val="dk1"/>
              </a:buClr>
              <a:buSzPts val="1200"/>
              <a:buFont typeface="Calibri"/>
              <a:buAutoNum type="alphaLcPeriod"/>
            </a:pPr>
            <a:r>
              <a:rPr b="0" i="0" lang="es-AR" sz="1200" u="none" cap="none" strike="noStrike">
                <a:solidFill>
                  <a:schemeClr val="dk1"/>
                </a:solidFill>
                <a:latin typeface="Calibri"/>
                <a:ea typeface="Calibri"/>
                <a:cs typeface="Calibri"/>
                <a:sym typeface="Calibri"/>
              </a:rPr>
              <a:t>Se organizan los equipos para que la información sea compartida y no recaiga en una única persona</a:t>
            </a:r>
            <a:endParaRPr/>
          </a:p>
          <a:p>
            <a:pPr indent="-228600" lvl="1" marL="685800" marR="0" rtl="0" algn="l">
              <a:lnSpc>
                <a:spcPct val="90000"/>
              </a:lnSpc>
              <a:spcBef>
                <a:spcPts val="0"/>
              </a:spcBef>
              <a:spcAft>
                <a:spcPts val="0"/>
              </a:spcAft>
              <a:buClr>
                <a:schemeClr val="dk1"/>
              </a:buClr>
              <a:buSzPts val="1200"/>
              <a:buFont typeface="Calibri"/>
              <a:buAutoNum type="alphaLcPeriod"/>
            </a:pPr>
            <a:r>
              <a:rPr b="0" i="0" lang="es-AR" sz="1200" u="none" cap="none" strike="noStrike">
                <a:solidFill>
                  <a:schemeClr val="dk1"/>
                </a:solidFill>
                <a:latin typeface="Calibri"/>
                <a:ea typeface="Calibri"/>
                <a:cs typeface="Calibri"/>
                <a:sym typeface="Calibri"/>
              </a:rPr>
              <a:t>Se asigna una persona de respaldo para cada técnico crítico</a:t>
            </a:r>
            <a:endParaRPr/>
          </a:p>
          <a:p>
            <a:pPr indent="-228600" lvl="1" marL="685800" marR="0" rtl="0" algn="l">
              <a:lnSpc>
                <a:spcPct val="90000"/>
              </a:lnSpc>
              <a:spcBef>
                <a:spcPts val="0"/>
              </a:spcBef>
              <a:spcAft>
                <a:spcPts val="0"/>
              </a:spcAft>
              <a:buClr>
                <a:schemeClr val="dk1"/>
              </a:buClr>
              <a:buSzPts val="1200"/>
              <a:buFont typeface="Calibri"/>
              <a:buAutoNum type="alphaLcPeriod"/>
            </a:pPr>
            <a:r>
              <a:rPr b="0" i="0" lang="es-AR" sz="1200" u="none" cap="none" strike="noStrike">
                <a:solidFill>
                  <a:schemeClr val="dk1"/>
                </a:solidFill>
                <a:latin typeface="Calibri"/>
                <a:ea typeface="Calibri"/>
                <a:cs typeface="Calibri"/>
                <a:sym typeface="Calibri"/>
              </a:rPr>
              <a:t>Se establecen mecanismos para asegurar una buena documentación</a:t>
            </a:r>
            <a:endParaRPr/>
          </a:p>
          <a:p>
            <a:pPr indent="-228600" lvl="0" marL="228600" marR="0" rtl="0" algn="l">
              <a:lnSpc>
                <a:spcPct val="90000"/>
              </a:lnSpc>
              <a:spcBef>
                <a:spcPts val="0"/>
              </a:spcBef>
              <a:spcAft>
                <a:spcPts val="0"/>
              </a:spcAft>
              <a:buClr>
                <a:schemeClr val="dk1"/>
              </a:buClr>
              <a:buSzPts val="1200"/>
              <a:buFont typeface="Calibri"/>
              <a:buAutoNum type="arabicPeriod"/>
            </a:pPr>
            <a:r>
              <a:rPr b="0" i="0" lang="es-AR" sz="1200" u="none" cap="none" strike="noStrike">
                <a:solidFill>
                  <a:schemeClr val="dk1"/>
                </a:solidFill>
                <a:latin typeface="Calibri"/>
                <a:ea typeface="Calibri"/>
                <a:cs typeface="Calibri"/>
                <a:sym typeface="Calibri"/>
              </a:rPr>
              <a:t>Monitorear: Se monitorean factores que pueden proporcionar indicios de si el resto se vuelve mas o menos probable. En el caso de la rotación del personal se monitorean la actitud general de los miembros del equipo, las relaciones interpersonales, disponibilidad de empleo dentro y fuera de la compañía, etc. Dentro del monitoreo, también se debe observar la efectividad de los pasos de mitigación.</a:t>
            </a:r>
            <a:endParaRPr/>
          </a:p>
          <a:p>
            <a:pPr indent="-228600" lvl="0" marL="228600" marR="0" rtl="0" algn="l">
              <a:lnSpc>
                <a:spcPct val="90000"/>
              </a:lnSpc>
              <a:spcBef>
                <a:spcPts val="0"/>
              </a:spcBef>
              <a:spcAft>
                <a:spcPts val="0"/>
              </a:spcAft>
              <a:buClr>
                <a:schemeClr val="dk1"/>
              </a:buClr>
              <a:buSzPts val="1200"/>
              <a:buFont typeface="Calibri"/>
              <a:buAutoNum type="arabicPeriod"/>
            </a:pPr>
            <a:r>
              <a:rPr b="0" i="0" lang="es-AR" sz="1200" u="none" cap="none" strike="noStrike">
                <a:solidFill>
                  <a:schemeClr val="dk1"/>
                </a:solidFill>
                <a:latin typeface="Calibri"/>
                <a:ea typeface="Calibri"/>
                <a:cs typeface="Calibri"/>
                <a:sym typeface="Calibri"/>
              </a:rPr>
              <a:t>Manejo del riesgo y planificación de la contingencia: supone que los esfuerzos de mitigación fracasaron y que el riesgo se convirtió en realidad. Continuando con el ejemplo, el proyecto ya está en marcha y algunas personas anuncian que renunciarán al mismo. Si se siguió la estrategia de mitigación, está disponible el respaldo, la información se documentó y el conocimiento se dispersó a través del equipo. Además, puede cambiar temporalmente el foco de los recursos (y reajustar el calendario del proyecto) hacia aquellas funciones que tengan personal completo, lo que permitirá “ponerse al día” a los recién llegados que deban agregarse al equipo. A los individuos que se retiran se les pide detener todo el trabajo y pasar sus últimas semanas en “modo de transferencia de conocimiento”. Esto puede incluir captura de conocimiento en video, desarrollo de “documentos comentados” y/o reuniones con otros miembros del equipo que permanecerán en el proyecto. </a:t>
            </a:r>
            <a:endParaRPr/>
          </a:p>
        </p:txBody>
      </p:sp>
      <p:sp>
        <p:nvSpPr>
          <p:cNvPr id="229" name="Google Shape;229;p11: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30" name="Google Shape;230;p11: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s-AR" sz="1200">
                <a:solidFill>
                  <a:schemeClr val="dk1"/>
                </a:solidFill>
                <a:latin typeface="Calibri"/>
                <a:ea typeface="Calibri"/>
                <a:cs typeface="Calibri"/>
                <a:sym typeface="Calibri"/>
              </a:rPr>
              <a:t>Introducción a la administración de proyectos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Resumen sobre los pasos a realizar para llevar a cabo una buena planificación.</a:t>
            </a:r>
            <a:endParaRPr b="0" i="0" sz="1200" u="none" cap="none" strike="noStrike">
              <a:solidFill>
                <a:schemeClr val="dk1"/>
              </a:solidFill>
              <a:latin typeface="Calibri"/>
              <a:ea typeface="Calibri"/>
              <a:cs typeface="Calibri"/>
              <a:sym typeface="Calibri"/>
            </a:endParaRPr>
          </a:p>
        </p:txBody>
      </p:sp>
      <p:sp>
        <p:nvSpPr>
          <p:cNvPr id="242" name="Google Shape;242;p12: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43" name="Google Shape;243;p12: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s-AR" sz="1200">
                <a:solidFill>
                  <a:schemeClr val="dk1"/>
                </a:solidFill>
                <a:latin typeface="Calibri"/>
                <a:ea typeface="Calibri"/>
                <a:cs typeface="Calibri"/>
                <a:sym typeface="Calibri"/>
              </a:rPr>
              <a:t>Introducción a la administración de proyectos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fd57722b2e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fd57722b2e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Resumen sobre los pasos a realizar para llevar a cabo una buena planificación.</a:t>
            </a:r>
            <a:endParaRPr b="0" i="0" sz="1200" u="none" cap="none" strike="noStrike">
              <a:solidFill>
                <a:schemeClr val="dk1"/>
              </a:solidFill>
              <a:latin typeface="Calibri"/>
              <a:ea typeface="Calibri"/>
              <a:cs typeface="Calibri"/>
              <a:sym typeface="Calibri"/>
            </a:endParaRPr>
          </a:p>
        </p:txBody>
      </p:sp>
      <p:sp>
        <p:nvSpPr>
          <p:cNvPr id="268" name="Google Shape;268;gfd57722b2e_0_18: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69" name="Google Shape;269;gfd57722b2e_0_18: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s-AR" sz="1200">
                <a:solidFill>
                  <a:schemeClr val="dk1"/>
                </a:solidFill>
                <a:latin typeface="Calibri"/>
                <a:ea typeface="Calibri"/>
                <a:cs typeface="Calibri"/>
                <a:sym typeface="Calibri"/>
              </a:rPr>
              <a:t>Introducción a la administración de proyectos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93" name="Google Shape;293;p13: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94" name="Google Shape;294;p13: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s-AR" sz="1200">
                <a:solidFill>
                  <a:schemeClr val="dk1"/>
                </a:solidFill>
                <a:latin typeface="Calibri"/>
                <a:ea typeface="Calibri"/>
                <a:cs typeface="Calibri"/>
                <a:sym typeface="Calibri"/>
              </a:rPr>
              <a:t>Introducción a la administración de proyectos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152400" lvl="0" marL="22860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96" name="Google Shape;96;p2: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7" name="Google Shape;97;p2: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Introducción a la administración de proyectos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1200"/>
              <a:buFont typeface="Calibri"/>
              <a:buAutoNum type="arabicPeriod"/>
            </a:pPr>
            <a:r>
              <a:rPr b="0" i="0" lang="es-AR" sz="1200" u="none" cap="none" strike="noStrike">
                <a:solidFill>
                  <a:schemeClr val="dk1"/>
                </a:solidFill>
                <a:latin typeface="Calibri"/>
                <a:ea typeface="Calibri"/>
                <a:cs typeface="Calibri"/>
                <a:sym typeface="Calibri"/>
              </a:rPr>
              <a:t>Risk is the possibility of suffering loss“ </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s-AR" sz="1200" u="none" cap="none" strike="noStrike">
                <a:solidFill>
                  <a:schemeClr val="dk1"/>
                </a:solidFill>
                <a:latin typeface="Calibri"/>
                <a:ea typeface="Calibri"/>
                <a:cs typeface="Calibri"/>
                <a:sym typeface="Calibri"/>
              </a:rPr>
              <a:t>"Risk in itself is not bad; risk is essential to progress, and failure is often a key part of learning. But we must learn to balance the possible negative consequences of risk against the potential benefits of its associated opportunity</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s-AR" sz="1200" u="none" cap="none" strike="noStrike">
                <a:solidFill>
                  <a:schemeClr val="dk1"/>
                </a:solidFill>
                <a:latin typeface="Calibri"/>
                <a:ea typeface="Calibri"/>
                <a:cs typeface="Calibri"/>
                <a:sym typeface="Calibri"/>
              </a:rPr>
              <a:t>Opportunity, Not Problem</a:t>
            </a:r>
            <a:endParaRPr b="0" i="0" sz="1200" u="none" cap="none" strike="noStrike">
              <a:solidFill>
                <a:schemeClr val="dk1"/>
              </a:solidFill>
              <a:latin typeface="Calibri"/>
              <a:ea typeface="Calibri"/>
              <a:cs typeface="Calibri"/>
              <a:sym typeface="Calibri"/>
            </a:endParaRPr>
          </a:p>
        </p:txBody>
      </p:sp>
      <p:sp>
        <p:nvSpPr>
          <p:cNvPr id="107" name="Google Shape;107;p3: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8" name="Google Shape;108;p3: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Introducción a la administración de proyectos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41300" lvl="0" marL="228600" marR="0" rtl="0" algn="l">
              <a:lnSpc>
                <a:spcPct val="100000"/>
              </a:lnSpc>
              <a:spcBef>
                <a:spcPts val="0"/>
              </a:spcBef>
              <a:spcAft>
                <a:spcPts val="0"/>
              </a:spcAft>
              <a:buClr>
                <a:schemeClr val="dk1"/>
              </a:buClr>
              <a:buSzPts val="1400"/>
              <a:buFont typeface="Calibri"/>
              <a:buAutoNum type="arabicPeriod"/>
            </a:pPr>
            <a:r>
              <a:rPr b="0" i="0" lang="es-AR" sz="1400" u="none" cap="none" strike="noStrike">
                <a:solidFill>
                  <a:schemeClr val="dk1"/>
                </a:solidFill>
                <a:latin typeface="Calibri"/>
                <a:ea typeface="Calibri"/>
                <a:cs typeface="Calibri"/>
                <a:sym typeface="Calibri"/>
              </a:rPr>
              <a:t>Tienen relación con el futuro: ¿Qué riesgos pueden hacer que el proyecto de software salga defectuoso?</a:t>
            </a:r>
            <a:endParaRPr sz="1400"/>
          </a:p>
          <a:p>
            <a:pPr indent="-241300" lvl="0" marL="228600" marR="0" rtl="0" algn="l">
              <a:lnSpc>
                <a:spcPct val="100000"/>
              </a:lnSpc>
              <a:spcBef>
                <a:spcPts val="0"/>
              </a:spcBef>
              <a:spcAft>
                <a:spcPts val="0"/>
              </a:spcAft>
              <a:buClr>
                <a:schemeClr val="dk1"/>
              </a:buClr>
              <a:buSzPts val="1400"/>
              <a:buFont typeface="Calibri"/>
              <a:buAutoNum type="arabicPeriod"/>
            </a:pPr>
            <a:r>
              <a:rPr b="0" i="0" lang="es-AR" sz="1400" u="none" cap="none" strike="noStrike">
                <a:solidFill>
                  <a:schemeClr val="dk1"/>
                </a:solidFill>
                <a:latin typeface="Calibri"/>
                <a:ea typeface="Calibri"/>
                <a:cs typeface="Calibri"/>
                <a:sym typeface="Calibri"/>
              </a:rPr>
              <a:t>Implican cambios: ¿Cómo afectan en los cronogramas y en el éxito global los cambios que pueden haber en los requisitos del cliente, en las tecnologías de desarrollo, y en todas las otras entidades conectadas con el proyecto?</a:t>
            </a:r>
            <a:endParaRPr sz="1400"/>
          </a:p>
          <a:p>
            <a:pPr indent="-241300" lvl="0" marL="228600" marR="0" rtl="0" algn="l">
              <a:lnSpc>
                <a:spcPct val="100000"/>
              </a:lnSpc>
              <a:spcBef>
                <a:spcPts val="0"/>
              </a:spcBef>
              <a:spcAft>
                <a:spcPts val="0"/>
              </a:spcAft>
              <a:buClr>
                <a:schemeClr val="dk1"/>
              </a:buClr>
              <a:buSzPts val="1400"/>
              <a:buFont typeface="Calibri"/>
              <a:buAutoNum type="arabicPeriod"/>
            </a:pPr>
            <a:r>
              <a:rPr b="0" i="0" lang="es-AR" sz="1400" u="none" cap="none" strike="noStrike">
                <a:solidFill>
                  <a:schemeClr val="dk1"/>
                </a:solidFill>
                <a:latin typeface="Calibri"/>
                <a:ea typeface="Calibri"/>
                <a:cs typeface="Calibri"/>
                <a:sym typeface="Calibri"/>
              </a:rPr>
              <a:t>Conllevan incertidumbre: El riesgo puede ocurrir o no. Si ocurre trae aparejadas pérdidas. Va a ser muy importante cuantificar el nivel de incertidumbre y el grado de pérdida asociados con cada riesgo.</a:t>
            </a:r>
            <a:endParaRPr sz="1400"/>
          </a:p>
        </p:txBody>
      </p:sp>
      <p:sp>
        <p:nvSpPr>
          <p:cNvPr id="117" name="Google Shape;117;p4: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8" name="Google Shape;118;p4: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s-AR" sz="1200" u="none" cap="none" strike="noStrike">
                <a:solidFill>
                  <a:schemeClr val="dk1"/>
                </a:solidFill>
                <a:latin typeface="Calibri"/>
                <a:ea typeface="Calibri"/>
                <a:cs typeface="Calibri"/>
                <a:sym typeface="Calibri"/>
              </a:rPr>
              <a:t>Introducción a la administración de proyectos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1200"/>
              <a:buFont typeface="Calibri"/>
              <a:buAutoNum type="arabicPeriod"/>
            </a:pPr>
            <a:r>
              <a:rPr b="0" i="0" lang="es-AR" sz="1200" u="none" cap="none" strike="noStrike">
                <a:solidFill>
                  <a:schemeClr val="dk1"/>
                </a:solidFill>
                <a:latin typeface="Calibri"/>
                <a:ea typeface="Calibri"/>
                <a:cs typeface="Calibri"/>
                <a:sym typeface="Calibri"/>
              </a:rPr>
              <a:t>Reactivo: El gerente del proyecto toma acciones una vez que el riesgo se convierte en un problema. Como mucho, en una estrategia reactiva, se monitorea el proyecto para evaluar riesgos altamente probables. (Tristemente un gran número de managers se comporta de esa manera)</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s-AR" sz="1200" u="none" cap="none" strike="noStrike">
                <a:solidFill>
                  <a:schemeClr val="dk1"/>
                </a:solidFill>
                <a:latin typeface="Calibri"/>
                <a:ea typeface="Calibri"/>
                <a:cs typeface="Calibri"/>
                <a:sym typeface="Calibri"/>
              </a:rPr>
              <a:t>Proactivo: Una estrategia proactiva comienza mucho antes de comenzar el trabajo técnico. Los riesgos potenciales se identifican, su probabilidad e impacto se valoran y se clasifican por importancia. Luego, el equipo de software establece un plan para gestionar el riesgo. El objetivo principal es evitarlo, pero, dado que no todos los riesgos son evitables, el equipo trabaja para desarrollar un plan de contingencia que le permitirá responder en forma controlada y efectiva.</a:t>
            </a:r>
            <a:endParaRPr/>
          </a:p>
        </p:txBody>
      </p:sp>
      <p:sp>
        <p:nvSpPr>
          <p:cNvPr id="127" name="Google Shape;127;p5: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28" name="Google Shape;128;p5: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s-AR" sz="1200">
                <a:solidFill>
                  <a:schemeClr val="dk1"/>
                </a:solidFill>
                <a:latin typeface="Calibri"/>
                <a:ea typeface="Calibri"/>
                <a:cs typeface="Calibri"/>
                <a:sym typeface="Calibri"/>
              </a:rPr>
              <a:t>Introducción a la administración de proyectos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1110"/>
              <a:buFont typeface="Calibri"/>
              <a:buAutoNum type="arabicPeriod"/>
            </a:pPr>
            <a:r>
              <a:rPr b="0" i="0" lang="es-AR" sz="1110" u="none" cap="none" strike="noStrike">
                <a:solidFill>
                  <a:schemeClr val="dk1"/>
                </a:solidFill>
                <a:latin typeface="Calibri"/>
                <a:ea typeface="Calibri"/>
                <a:cs typeface="Calibri"/>
                <a:sym typeface="Calibri"/>
              </a:rPr>
              <a:t>Los riesgos del proyecto amenazan al plan del proyecto. Es decir, si los riesgos del proyecto se hacen realidad, es probable que la planificación temporal del proyecto se retrase y que los costos aumenten. Los riesgos del proyecto identifican los problemas potenciales de presupuesto, planificación temporal, personal (asignación y organización), recursos, cliente y requisitos y su impacto en un proyecto de software.</a:t>
            </a:r>
            <a:endParaRPr/>
          </a:p>
          <a:p>
            <a:pPr indent="-228600" lvl="0" marL="228600" marR="0" rtl="0" algn="l">
              <a:lnSpc>
                <a:spcPct val="90000"/>
              </a:lnSpc>
              <a:spcBef>
                <a:spcPts val="0"/>
              </a:spcBef>
              <a:spcAft>
                <a:spcPts val="0"/>
              </a:spcAft>
              <a:buClr>
                <a:schemeClr val="dk1"/>
              </a:buClr>
              <a:buSzPts val="1110"/>
              <a:buFont typeface="Calibri"/>
              <a:buAutoNum type="arabicPeriod"/>
            </a:pPr>
            <a:r>
              <a:rPr b="0" i="0" lang="es-AR" sz="1110" u="none" cap="none" strike="noStrike">
                <a:solidFill>
                  <a:schemeClr val="dk1"/>
                </a:solidFill>
                <a:latin typeface="Calibri"/>
                <a:ea typeface="Calibri"/>
                <a:cs typeface="Calibri"/>
                <a:sym typeface="Calibri"/>
              </a:rPr>
              <a:t>Los riesgos técnicos amenazan la calidad y la temporalidad del software que hay que producir. Si un riesgo técnico se convierte en realidad, la implementación puede llegar a ser difícil o imposible. Los riesgos técnicos identifican problemas potenciales de diseño, implementación, de interfaz, verificación y de mantenimiento.</a:t>
            </a:r>
            <a:endParaRPr/>
          </a:p>
          <a:p>
            <a:pPr indent="-228600" lvl="0" marL="228600" marR="0" rtl="0" algn="l">
              <a:lnSpc>
                <a:spcPct val="90000"/>
              </a:lnSpc>
              <a:spcBef>
                <a:spcPts val="0"/>
              </a:spcBef>
              <a:spcAft>
                <a:spcPts val="0"/>
              </a:spcAft>
              <a:buClr>
                <a:schemeClr val="dk1"/>
              </a:buClr>
              <a:buSzPts val="1110"/>
              <a:buFont typeface="Calibri"/>
              <a:buAutoNum type="arabicPeriod"/>
            </a:pPr>
            <a:r>
              <a:rPr b="0" i="0" lang="es-AR" sz="1110" u="none" cap="none" strike="noStrike">
                <a:solidFill>
                  <a:schemeClr val="dk1"/>
                </a:solidFill>
                <a:latin typeface="Calibri"/>
                <a:ea typeface="Calibri"/>
                <a:cs typeface="Calibri"/>
                <a:sym typeface="Calibri"/>
              </a:rPr>
              <a:t>Los riesgos del negocio amenazan la viabilidad del software a construir. Los riesgos del negocio a menudo ponen en peligro el proyecto o el producto. Los candidatos para los cinco principales riesgos del negocio son (1) construir un producto o sistema excelente que no quiere nadie en realidad (riesgo de mercado), (2) construir un producto que no encaja en la estrategia comercial general de la compañía (riesgo estratégico), (3) construir un producto que el departamento de ventas no sabe cómo vender, (4) perder el apoyo de una gestión experta debido a cambios de enfoque o a cambios de personal (riesgo de </a:t>
            </a:r>
            <a:r>
              <a:rPr lang="es-AR" sz="1110"/>
              <a:t>direccion</a:t>
            </a:r>
            <a:r>
              <a:rPr b="0" i="0" lang="es-AR" sz="1110" u="none" cap="none" strike="noStrike">
                <a:solidFill>
                  <a:schemeClr val="dk1"/>
                </a:solidFill>
                <a:latin typeface="Calibri"/>
                <a:ea typeface="Calibri"/>
                <a:cs typeface="Calibri"/>
                <a:sym typeface="Calibri"/>
              </a:rPr>
              <a:t>), y (5) perder presupuesto o personal asignado (riesgos de presupuesto)</a:t>
            </a:r>
            <a:endParaRPr/>
          </a:p>
          <a:p>
            <a:pPr indent="-158115" lvl="0" marL="228600" marR="0" rtl="0" algn="l">
              <a:lnSpc>
                <a:spcPct val="90000"/>
              </a:lnSpc>
              <a:spcBef>
                <a:spcPts val="0"/>
              </a:spcBef>
              <a:spcAft>
                <a:spcPts val="0"/>
              </a:spcAft>
              <a:buClr>
                <a:schemeClr val="dk1"/>
              </a:buClr>
              <a:buSzPts val="1110"/>
              <a:buFont typeface="Calibri"/>
              <a:buNone/>
            </a:pPr>
            <a:r>
              <a:t/>
            </a:r>
            <a:endParaRPr b="0" i="0" sz="1110" u="none" cap="none" strike="noStrike">
              <a:solidFill>
                <a:schemeClr val="dk1"/>
              </a:solidFill>
              <a:latin typeface="Calibri"/>
              <a:ea typeface="Calibri"/>
              <a:cs typeface="Calibri"/>
              <a:sym typeface="Calibri"/>
            </a:endParaRPr>
          </a:p>
          <a:p>
            <a:pPr indent="-228600" lvl="0" marL="228600" marR="0" rtl="0" algn="l">
              <a:lnSpc>
                <a:spcPct val="90000"/>
              </a:lnSpc>
              <a:spcBef>
                <a:spcPts val="0"/>
              </a:spcBef>
              <a:spcAft>
                <a:spcPts val="0"/>
              </a:spcAft>
              <a:buClr>
                <a:schemeClr val="dk1"/>
              </a:buClr>
              <a:buSzPts val="1110"/>
              <a:buFont typeface="Calibri"/>
              <a:buAutoNum type="arabicPeriod"/>
            </a:pPr>
            <a:r>
              <a:rPr b="0" i="0" lang="es-AR" sz="1110" u="none" cap="none" strike="noStrike">
                <a:solidFill>
                  <a:schemeClr val="dk1"/>
                </a:solidFill>
                <a:latin typeface="Calibri"/>
                <a:ea typeface="Calibri"/>
                <a:cs typeface="Calibri"/>
                <a:sym typeface="Calibri"/>
              </a:rPr>
              <a:t>Impredecibles: Son muy difíciles de identificar.</a:t>
            </a:r>
            <a:endParaRPr/>
          </a:p>
          <a:p>
            <a:pPr indent="-228600" lvl="0" marL="228600" marR="0" rtl="0" algn="l">
              <a:lnSpc>
                <a:spcPct val="90000"/>
              </a:lnSpc>
              <a:spcBef>
                <a:spcPts val="0"/>
              </a:spcBef>
              <a:spcAft>
                <a:spcPts val="0"/>
              </a:spcAft>
              <a:buClr>
                <a:schemeClr val="dk1"/>
              </a:buClr>
              <a:buSzPts val="1110"/>
              <a:buFont typeface="Calibri"/>
              <a:buAutoNum type="arabicPeriod"/>
            </a:pPr>
            <a:r>
              <a:rPr b="0" i="0" lang="es-AR" sz="1110" u="none" cap="none" strike="noStrike">
                <a:solidFill>
                  <a:schemeClr val="dk1"/>
                </a:solidFill>
                <a:latin typeface="Calibri"/>
                <a:ea typeface="Calibri"/>
                <a:cs typeface="Calibri"/>
                <a:sym typeface="Calibri"/>
              </a:rPr>
              <a:t>Predecibles: Surgen del análisis de proyectos anteriores de similares características.</a:t>
            </a:r>
            <a:endParaRPr/>
          </a:p>
          <a:p>
            <a:pPr indent="-228600" lvl="0" marL="228600" marR="0" rtl="0" algn="l">
              <a:lnSpc>
                <a:spcPct val="90000"/>
              </a:lnSpc>
              <a:spcBef>
                <a:spcPts val="0"/>
              </a:spcBef>
              <a:spcAft>
                <a:spcPts val="0"/>
              </a:spcAft>
              <a:buClr>
                <a:schemeClr val="dk1"/>
              </a:buClr>
              <a:buSzPts val="1110"/>
              <a:buFont typeface="Calibri"/>
              <a:buAutoNum type="arabicPeriod"/>
            </a:pPr>
            <a:r>
              <a:rPr b="0" i="0" lang="es-AR" sz="1110" u="none" cap="none" strike="noStrike">
                <a:solidFill>
                  <a:schemeClr val="dk1"/>
                </a:solidFill>
                <a:latin typeface="Calibri"/>
                <a:ea typeface="Calibri"/>
                <a:cs typeface="Calibri"/>
                <a:sym typeface="Calibri"/>
              </a:rPr>
              <a:t>Conocidos: Todos aquellos que se encontraron luego de analizar el proyecto.</a:t>
            </a:r>
            <a:endParaRPr/>
          </a:p>
          <a:p>
            <a:pPr indent="-158115" lvl="0" marL="228600" marR="0" rtl="0" algn="l">
              <a:lnSpc>
                <a:spcPct val="90000"/>
              </a:lnSpc>
              <a:spcBef>
                <a:spcPts val="0"/>
              </a:spcBef>
              <a:spcAft>
                <a:spcPts val="0"/>
              </a:spcAft>
              <a:buClr>
                <a:schemeClr val="dk1"/>
              </a:buClr>
              <a:buSzPts val="1110"/>
              <a:buFont typeface="Calibri"/>
              <a:buNone/>
            </a:pPr>
            <a:r>
              <a:t/>
            </a:r>
            <a:endParaRPr b="0" i="0" sz="1110" u="none" cap="none" strike="noStrike">
              <a:solidFill>
                <a:schemeClr val="dk1"/>
              </a:solidFill>
              <a:latin typeface="Calibri"/>
              <a:ea typeface="Calibri"/>
              <a:cs typeface="Calibri"/>
              <a:sym typeface="Calibri"/>
            </a:endParaRPr>
          </a:p>
          <a:p>
            <a:pPr indent="-158115" lvl="0" marL="228600" marR="0" rtl="0" algn="l">
              <a:lnSpc>
                <a:spcPct val="90000"/>
              </a:lnSpc>
              <a:spcBef>
                <a:spcPts val="0"/>
              </a:spcBef>
              <a:spcAft>
                <a:spcPts val="0"/>
              </a:spcAft>
              <a:buClr>
                <a:schemeClr val="dk1"/>
              </a:buClr>
              <a:buSzPts val="1110"/>
              <a:buFont typeface="Calibri"/>
              <a:buNone/>
            </a:pPr>
            <a:r>
              <a:t/>
            </a:r>
            <a:endParaRPr b="0" i="0" sz="1110" u="none" cap="none" strike="noStrike">
              <a:solidFill>
                <a:schemeClr val="dk1"/>
              </a:solidFill>
              <a:latin typeface="Calibri"/>
              <a:ea typeface="Calibri"/>
              <a:cs typeface="Calibri"/>
              <a:sym typeface="Calibri"/>
            </a:endParaRPr>
          </a:p>
        </p:txBody>
      </p:sp>
      <p:sp>
        <p:nvSpPr>
          <p:cNvPr id="140" name="Google Shape;140;p6: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1" name="Google Shape;141;p6: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s-AR" sz="1200">
                <a:solidFill>
                  <a:schemeClr val="dk1"/>
                </a:solidFill>
                <a:latin typeface="Calibri"/>
                <a:ea typeface="Calibri"/>
                <a:cs typeface="Calibri"/>
                <a:sym typeface="Calibri"/>
              </a:rPr>
              <a:t>Introducción a la administración de proyectos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1200"/>
              <a:buFont typeface="Calibri"/>
              <a:buAutoNum type="arabicPeriod"/>
            </a:pPr>
            <a:r>
              <a:rPr b="0" i="0" lang="es-AR" sz="1200" u="none" cap="none" strike="noStrike">
                <a:solidFill>
                  <a:schemeClr val="dk1"/>
                </a:solidFill>
                <a:latin typeface="Calibri"/>
                <a:ea typeface="Calibri"/>
                <a:cs typeface="Calibri"/>
                <a:sym typeface="Calibri"/>
              </a:rPr>
              <a:t>Identificación: Identificamos todos los riesgos por mas remotos que parezcan</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s-AR" sz="1200" u="none" cap="none" strike="noStrike">
                <a:solidFill>
                  <a:schemeClr val="dk1"/>
                </a:solidFill>
                <a:latin typeface="Calibri"/>
                <a:ea typeface="Calibri"/>
                <a:cs typeface="Calibri"/>
                <a:sym typeface="Calibri"/>
              </a:rPr>
              <a:t>Proyección: Hacemos una estimación y análisis de riesgos</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s-AR" sz="1200" u="none" cap="none" strike="noStrike">
                <a:solidFill>
                  <a:schemeClr val="dk1"/>
                </a:solidFill>
                <a:latin typeface="Calibri"/>
                <a:ea typeface="Calibri"/>
                <a:cs typeface="Calibri"/>
                <a:sym typeface="Calibri"/>
              </a:rPr>
              <a:t>Supervición / Gestión: Monitoreamos y armamos planes de contingencia para los riesgos</a:t>
            </a:r>
            <a:endParaRPr/>
          </a:p>
        </p:txBody>
      </p:sp>
      <p:sp>
        <p:nvSpPr>
          <p:cNvPr id="151" name="Google Shape;151;p7: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52" name="Google Shape;152;p7: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s-AR" sz="1200">
                <a:solidFill>
                  <a:schemeClr val="dk1"/>
                </a:solidFill>
                <a:latin typeface="Calibri"/>
                <a:ea typeface="Calibri"/>
                <a:cs typeface="Calibri"/>
                <a:sym typeface="Calibri"/>
              </a:rPr>
              <a:t>Introducción a la administración de proyectos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0" i="0" lang="es-AR" u="none" cap="none" strike="noStrike">
                <a:solidFill>
                  <a:schemeClr val="dk1"/>
                </a:solidFill>
                <a:latin typeface="Calibri"/>
                <a:ea typeface="Calibri"/>
                <a:cs typeface="Calibri"/>
                <a:sym typeface="Calibri"/>
              </a:rPr>
              <a:t>Intento sistemático por especificar amenazas al plan de proyecto (estimaciones, calendario, carga de recursos, etc.)</a:t>
            </a:r>
            <a:endParaRPr/>
          </a:p>
          <a:p>
            <a:pPr indent="0" lvl="0" marL="0" marR="0" rtl="0" algn="l">
              <a:lnSpc>
                <a:spcPct val="80000"/>
              </a:lnSpc>
              <a:spcBef>
                <a:spcPts val="0"/>
              </a:spcBef>
              <a:spcAft>
                <a:spcPts val="0"/>
              </a:spcAft>
              <a:buNone/>
            </a:pPr>
            <a:r>
              <a:rPr b="0" i="0" lang="es-AR" u="none" cap="none" strike="noStrike">
                <a:solidFill>
                  <a:schemeClr val="dk1"/>
                </a:solidFill>
                <a:latin typeface="Calibri"/>
                <a:ea typeface="Calibri"/>
                <a:cs typeface="Calibri"/>
                <a:sym typeface="Calibri"/>
              </a:rPr>
              <a:t>Se identifican riesgos conocidos y predecibles</a:t>
            </a:r>
            <a:endParaRPr/>
          </a:p>
          <a:p>
            <a:pPr indent="0" lvl="0" marL="0" marR="0" rtl="0" algn="l">
              <a:lnSpc>
                <a:spcPct val="80000"/>
              </a:lnSpc>
              <a:spcBef>
                <a:spcPts val="0"/>
              </a:spcBef>
              <a:spcAft>
                <a:spcPts val="0"/>
              </a:spcAft>
              <a:buNone/>
            </a:pPr>
            <a:r>
              <a:rPr b="0" i="0" lang="es-AR" u="none" cap="none" strike="noStrike">
                <a:solidFill>
                  <a:schemeClr val="dk1"/>
                </a:solidFill>
                <a:latin typeface="Calibri"/>
                <a:ea typeface="Calibri"/>
                <a:cs typeface="Calibri"/>
                <a:sym typeface="Calibri"/>
              </a:rPr>
              <a:t>Se utiliza una lista de comprobación de elementos de riesgo</a:t>
            </a:r>
            <a:endParaRPr/>
          </a:p>
          <a:p>
            <a:pPr indent="0" lvl="0" marL="0" marR="0" rtl="0" algn="l">
              <a:lnSpc>
                <a:spcPct val="80000"/>
              </a:lnSpc>
              <a:spcBef>
                <a:spcPts val="0"/>
              </a:spcBef>
              <a:spcAft>
                <a:spcPts val="0"/>
              </a:spcAft>
              <a:buClr>
                <a:schemeClr val="dk1"/>
              </a:buClr>
              <a:buSzPts val="930"/>
              <a:buFont typeface="Calibri"/>
              <a:buNone/>
            </a:pPr>
            <a:r>
              <a:rPr b="0" i="0" lang="es-AR" u="none" cap="none" strike="noStrike">
                <a:solidFill>
                  <a:schemeClr val="dk1"/>
                </a:solidFill>
                <a:latin typeface="Calibri"/>
                <a:ea typeface="Calibri"/>
                <a:cs typeface="Calibri"/>
                <a:sym typeface="Calibri"/>
              </a:rPr>
              <a:t> </a:t>
            </a:r>
            <a:endParaRPr/>
          </a:p>
          <a:p>
            <a:pPr indent="-245745" lvl="0" marL="228600" marR="0" rtl="0" algn="l">
              <a:lnSpc>
                <a:spcPct val="80000"/>
              </a:lnSpc>
              <a:spcBef>
                <a:spcPts val="0"/>
              </a:spcBef>
              <a:spcAft>
                <a:spcPts val="0"/>
              </a:spcAft>
              <a:buClr>
                <a:schemeClr val="dk1"/>
              </a:buClr>
              <a:buSzPts val="1200"/>
              <a:buFont typeface="Calibri"/>
              <a:buAutoNum type="arabicPeriod"/>
            </a:pPr>
            <a:r>
              <a:rPr b="0" i="0" lang="es-AR" u="none" cap="none" strike="noStrike">
                <a:solidFill>
                  <a:schemeClr val="dk1"/>
                </a:solidFill>
                <a:latin typeface="Calibri"/>
                <a:ea typeface="Calibri"/>
                <a:cs typeface="Calibri"/>
                <a:sym typeface="Calibri"/>
              </a:rPr>
              <a:t>Tamaño del producto: riesgos asociados con el tamaño global del software que se va a construir o a modificar. </a:t>
            </a:r>
            <a:endParaRPr/>
          </a:p>
          <a:p>
            <a:pPr indent="-245745" lvl="0" marL="228600" marR="0" rtl="0" algn="l">
              <a:lnSpc>
                <a:spcPct val="80000"/>
              </a:lnSpc>
              <a:spcBef>
                <a:spcPts val="0"/>
              </a:spcBef>
              <a:spcAft>
                <a:spcPts val="0"/>
              </a:spcAft>
              <a:buClr>
                <a:schemeClr val="dk1"/>
              </a:buClr>
              <a:buSzPts val="1200"/>
              <a:buFont typeface="Calibri"/>
              <a:buAutoNum type="arabicPeriod"/>
            </a:pPr>
            <a:r>
              <a:rPr b="0" i="0" lang="es-AR" u="none" cap="none" strike="noStrike">
                <a:solidFill>
                  <a:schemeClr val="dk1"/>
                </a:solidFill>
                <a:latin typeface="Calibri"/>
                <a:ea typeface="Calibri"/>
                <a:cs typeface="Calibri"/>
                <a:sym typeface="Calibri"/>
              </a:rPr>
              <a:t>Impacto empresarial: riesgos asociados con restricciones impuestas por la administración o por el mercado. </a:t>
            </a:r>
            <a:endParaRPr/>
          </a:p>
          <a:p>
            <a:pPr indent="-245745" lvl="0" marL="228600" marR="0" rtl="0" algn="l">
              <a:lnSpc>
                <a:spcPct val="80000"/>
              </a:lnSpc>
              <a:spcBef>
                <a:spcPts val="0"/>
              </a:spcBef>
              <a:spcAft>
                <a:spcPts val="0"/>
              </a:spcAft>
              <a:buClr>
                <a:schemeClr val="dk1"/>
              </a:buClr>
              <a:buSzPts val="1200"/>
              <a:buFont typeface="Calibri"/>
              <a:buAutoNum type="arabicPeriod"/>
            </a:pPr>
            <a:r>
              <a:rPr b="0" i="0" lang="es-AR" u="none" cap="none" strike="noStrike">
                <a:solidFill>
                  <a:schemeClr val="dk1"/>
                </a:solidFill>
                <a:latin typeface="Calibri"/>
                <a:ea typeface="Calibri"/>
                <a:cs typeface="Calibri"/>
                <a:sym typeface="Calibri"/>
              </a:rPr>
              <a:t>Características de los participantes: riesgos asociados con la sofisticación de los participantes y con la habilidad de los desarrolladores para comunicarse con los participantes en forma oportuna. </a:t>
            </a:r>
            <a:endParaRPr/>
          </a:p>
          <a:p>
            <a:pPr indent="-245745" lvl="0" marL="228600" marR="0" rtl="0" algn="l">
              <a:lnSpc>
                <a:spcPct val="80000"/>
              </a:lnSpc>
              <a:spcBef>
                <a:spcPts val="0"/>
              </a:spcBef>
              <a:spcAft>
                <a:spcPts val="0"/>
              </a:spcAft>
              <a:buClr>
                <a:schemeClr val="dk1"/>
              </a:buClr>
              <a:buSzPts val="1200"/>
              <a:buFont typeface="Calibri"/>
              <a:buAutoNum type="arabicPeriod"/>
            </a:pPr>
            <a:r>
              <a:rPr b="0" i="0" lang="es-AR" u="none" cap="none" strike="noStrike">
                <a:solidFill>
                  <a:schemeClr val="dk1"/>
                </a:solidFill>
                <a:latin typeface="Calibri"/>
                <a:ea typeface="Calibri"/>
                <a:cs typeface="Calibri"/>
                <a:sym typeface="Calibri"/>
              </a:rPr>
              <a:t>Definición del proceso: riesgos asociados con el grado en el que se definió el proceso de software y la manera como se sigue por parte de la organización desarrolladora. </a:t>
            </a:r>
            <a:endParaRPr/>
          </a:p>
          <a:p>
            <a:pPr indent="-245745" lvl="0" marL="228600" marR="0" rtl="0" algn="l">
              <a:lnSpc>
                <a:spcPct val="80000"/>
              </a:lnSpc>
              <a:spcBef>
                <a:spcPts val="0"/>
              </a:spcBef>
              <a:spcAft>
                <a:spcPts val="0"/>
              </a:spcAft>
              <a:buClr>
                <a:schemeClr val="dk1"/>
              </a:buClr>
              <a:buSzPts val="1200"/>
              <a:buFont typeface="Calibri"/>
              <a:buAutoNum type="arabicPeriod"/>
            </a:pPr>
            <a:r>
              <a:rPr b="0" i="0" lang="es-AR" u="none" cap="none" strike="noStrike">
                <a:solidFill>
                  <a:schemeClr val="dk1"/>
                </a:solidFill>
                <a:latin typeface="Calibri"/>
                <a:ea typeface="Calibri"/>
                <a:cs typeface="Calibri"/>
                <a:sym typeface="Calibri"/>
              </a:rPr>
              <a:t>Entorno de desarrollo: riesgos asociados con la disponibilidad y calidad de las herramientas por usar para construir el producto. </a:t>
            </a:r>
            <a:endParaRPr/>
          </a:p>
          <a:p>
            <a:pPr indent="-245745" lvl="0" marL="228600" marR="0" rtl="0" algn="l">
              <a:lnSpc>
                <a:spcPct val="80000"/>
              </a:lnSpc>
              <a:spcBef>
                <a:spcPts val="0"/>
              </a:spcBef>
              <a:spcAft>
                <a:spcPts val="0"/>
              </a:spcAft>
              <a:buClr>
                <a:schemeClr val="dk1"/>
              </a:buClr>
              <a:buSzPts val="1200"/>
              <a:buFont typeface="Calibri"/>
              <a:buAutoNum type="arabicPeriod"/>
            </a:pPr>
            <a:r>
              <a:rPr b="0" i="0" lang="es-AR" u="none" cap="none" strike="noStrike">
                <a:solidFill>
                  <a:schemeClr val="dk1"/>
                </a:solidFill>
                <a:latin typeface="Calibri"/>
                <a:ea typeface="Calibri"/>
                <a:cs typeface="Calibri"/>
                <a:sym typeface="Calibri"/>
              </a:rPr>
              <a:t>Tecnología por construir: riesgos asociados con la complejidad del sistema que se va a construir y con lo “novedoso” de la tecnología que se incluye en el sistema. </a:t>
            </a:r>
            <a:endParaRPr/>
          </a:p>
          <a:p>
            <a:pPr indent="-245745" lvl="0" marL="228600" marR="0" rtl="0" algn="l">
              <a:lnSpc>
                <a:spcPct val="80000"/>
              </a:lnSpc>
              <a:spcBef>
                <a:spcPts val="0"/>
              </a:spcBef>
              <a:spcAft>
                <a:spcPts val="0"/>
              </a:spcAft>
              <a:buClr>
                <a:schemeClr val="dk1"/>
              </a:buClr>
              <a:buSzPts val="1200"/>
              <a:buFont typeface="Calibri"/>
              <a:buAutoNum type="arabicPeriod"/>
            </a:pPr>
            <a:r>
              <a:rPr b="0" i="0" lang="es-AR" u="none" cap="none" strike="noStrike">
                <a:solidFill>
                  <a:schemeClr val="dk1"/>
                </a:solidFill>
                <a:latin typeface="Calibri"/>
                <a:ea typeface="Calibri"/>
                <a:cs typeface="Calibri"/>
                <a:sym typeface="Calibri"/>
              </a:rPr>
              <a:t>Tamaño y experiencia del personal: riesgos asociados con la experiencia técnica y de proyecto global de los ingenieros de software que harán el trabajo.</a:t>
            </a:r>
            <a:endParaRPr/>
          </a:p>
          <a:p>
            <a:pPr indent="-169545" lvl="0" marL="228600" marR="0" rtl="0" algn="l">
              <a:lnSpc>
                <a:spcPct val="80000"/>
              </a:lnSpc>
              <a:spcBef>
                <a:spcPts val="0"/>
              </a:spcBef>
              <a:spcAft>
                <a:spcPts val="0"/>
              </a:spcAft>
              <a:buClr>
                <a:schemeClr val="dk1"/>
              </a:buClr>
              <a:buSzPts val="930"/>
              <a:buFont typeface="Calibri"/>
              <a:buNone/>
            </a:pPr>
            <a:r>
              <a:t/>
            </a:r>
            <a:endParaRPr b="0" i="0" u="none" cap="none" strike="noStrike">
              <a:solidFill>
                <a:schemeClr val="dk1"/>
              </a:solidFill>
              <a:latin typeface="Calibri"/>
              <a:ea typeface="Calibri"/>
              <a:cs typeface="Calibri"/>
              <a:sym typeface="Calibri"/>
            </a:endParaRPr>
          </a:p>
          <a:p>
            <a:pPr indent="0" lvl="0" marL="0" marR="0" rtl="0" algn="l">
              <a:lnSpc>
                <a:spcPct val="80000"/>
              </a:lnSpc>
              <a:spcBef>
                <a:spcPts val="0"/>
              </a:spcBef>
              <a:spcAft>
                <a:spcPts val="0"/>
              </a:spcAft>
              <a:buClr>
                <a:schemeClr val="dk1"/>
              </a:buClr>
              <a:buSzPts val="930"/>
              <a:buFont typeface="Calibri"/>
              <a:buNone/>
            </a:pPr>
            <a:r>
              <a:rPr b="0" i="0" lang="es-AR" u="none" cap="none" strike="noStrike">
                <a:solidFill>
                  <a:schemeClr val="dk1"/>
                </a:solidFill>
                <a:latin typeface="Calibri"/>
                <a:ea typeface="Calibri"/>
                <a:cs typeface="Calibri"/>
                <a:sym typeface="Calibri"/>
              </a:rPr>
              <a:t>Componentes de riesgo</a:t>
            </a:r>
            <a:endParaRPr/>
          </a:p>
          <a:p>
            <a:pPr indent="0" lvl="0" marL="0" marR="0" rtl="0" algn="l">
              <a:lnSpc>
                <a:spcPct val="80000"/>
              </a:lnSpc>
              <a:spcBef>
                <a:spcPts val="0"/>
              </a:spcBef>
              <a:spcAft>
                <a:spcPts val="0"/>
              </a:spcAft>
              <a:buClr>
                <a:schemeClr val="dk1"/>
              </a:buClr>
              <a:buSzPts val="930"/>
              <a:buFont typeface="Calibri"/>
              <a:buNone/>
            </a:pPr>
            <a:r>
              <a:rPr b="0" i="0" lang="es-AR" u="none" cap="none" strike="noStrike">
                <a:solidFill>
                  <a:schemeClr val="dk1"/>
                </a:solidFill>
                <a:latin typeface="Calibri"/>
                <a:ea typeface="Calibri"/>
                <a:cs typeface="Calibri"/>
                <a:sym typeface="Calibri"/>
              </a:rPr>
              <a:t>Aquellos que se ven afectados por los riesgos</a:t>
            </a:r>
            <a:endParaRPr/>
          </a:p>
          <a:p>
            <a:pPr indent="0" lvl="0" marL="0" marR="0" rtl="0" algn="l">
              <a:lnSpc>
                <a:spcPct val="80000"/>
              </a:lnSpc>
              <a:spcBef>
                <a:spcPts val="0"/>
              </a:spcBef>
              <a:spcAft>
                <a:spcPts val="0"/>
              </a:spcAft>
              <a:buClr>
                <a:schemeClr val="dk1"/>
              </a:buClr>
              <a:buSzPts val="930"/>
              <a:buFont typeface="Calibri"/>
              <a:buNone/>
            </a:pPr>
            <a:r>
              <a:t/>
            </a:r>
            <a:endParaRPr b="0" i="0" u="none" cap="none" strike="noStrike">
              <a:solidFill>
                <a:schemeClr val="dk1"/>
              </a:solidFill>
              <a:latin typeface="Calibri"/>
              <a:ea typeface="Calibri"/>
              <a:cs typeface="Calibri"/>
              <a:sym typeface="Calibri"/>
            </a:endParaRPr>
          </a:p>
          <a:p>
            <a:pPr indent="0" lvl="0" marL="0" marR="0" rtl="0" algn="l">
              <a:lnSpc>
                <a:spcPct val="80000"/>
              </a:lnSpc>
              <a:spcBef>
                <a:spcPts val="0"/>
              </a:spcBef>
              <a:spcAft>
                <a:spcPts val="0"/>
              </a:spcAft>
              <a:buClr>
                <a:schemeClr val="dk1"/>
              </a:buClr>
              <a:buSzPts val="930"/>
              <a:buFont typeface="Calibri"/>
              <a:buNone/>
            </a:pPr>
            <a:r>
              <a:rPr b="0" i="0" lang="es-AR" u="none" cap="none" strike="noStrike">
                <a:solidFill>
                  <a:schemeClr val="dk1"/>
                </a:solidFill>
                <a:latin typeface="Calibri"/>
                <a:ea typeface="Calibri"/>
                <a:cs typeface="Calibri"/>
                <a:sym typeface="Calibri"/>
              </a:rPr>
              <a:t>Riesgo de rendimiento: grado de incertidumbre de que el producto satisfará sus requisitos y se ajustará al uso pretendido. </a:t>
            </a:r>
            <a:endParaRPr/>
          </a:p>
          <a:p>
            <a:pPr indent="0" lvl="0" marL="0" marR="0" rtl="0" algn="l">
              <a:lnSpc>
                <a:spcPct val="80000"/>
              </a:lnSpc>
              <a:spcBef>
                <a:spcPts val="0"/>
              </a:spcBef>
              <a:spcAft>
                <a:spcPts val="0"/>
              </a:spcAft>
              <a:buClr>
                <a:schemeClr val="dk1"/>
              </a:buClr>
              <a:buSzPts val="930"/>
              <a:buFont typeface="Calibri"/>
              <a:buNone/>
            </a:pPr>
            <a:r>
              <a:rPr b="0" i="0" lang="es-AR" u="none" cap="none" strike="noStrike">
                <a:solidFill>
                  <a:schemeClr val="dk1"/>
                </a:solidFill>
                <a:latin typeface="Calibri"/>
                <a:ea typeface="Calibri"/>
                <a:cs typeface="Calibri"/>
                <a:sym typeface="Calibri"/>
              </a:rPr>
              <a:t>Riesgo de costo: grado de incertidumbre de que el presupuesto del proyecto se mantendrá. </a:t>
            </a:r>
            <a:endParaRPr/>
          </a:p>
          <a:p>
            <a:pPr indent="0" lvl="0" marL="0" marR="0" rtl="0" algn="l">
              <a:lnSpc>
                <a:spcPct val="80000"/>
              </a:lnSpc>
              <a:spcBef>
                <a:spcPts val="0"/>
              </a:spcBef>
              <a:spcAft>
                <a:spcPts val="0"/>
              </a:spcAft>
              <a:buClr>
                <a:schemeClr val="dk1"/>
              </a:buClr>
              <a:buSzPts val="930"/>
              <a:buFont typeface="Calibri"/>
              <a:buNone/>
            </a:pPr>
            <a:r>
              <a:rPr b="0" i="0" lang="es-AR" u="none" cap="none" strike="noStrike">
                <a:solidFill>
                  <a:schemeClr val="dk1"/>
                </a:solidFill>
                <a:latin typeface="Calibri"/>
                <a:ea typeface="Calibri"/>
                <a:cs typeface="Calibri"/>
                <a:sym typeface="Calibri"/>
              </a:rPr>
              <a:t>Riesgo de soporte: grado de incertidumbre de que el software resultante será fácil de corregir, adaptar y mejorar. </a:t>
            </a:r>
            <a:endParaRPr/>
          </a:p>
          <a:p>
            <a:pPr indent="0" lvl="0" marL="0" marR="0" rtl="0" algn="l">
              <a:lnSpc>
                <a:spcPct val="80000"/>
              </a:lnSpc>
              <a:spcBef>
                <a:spcPts val="0"/>
              </a:spcBef>
              <a:spcAft>
                <a:spcPts val="0"/>
              </a:spcAft>
              <a:buClr>
                <a:schemeClr val="dk1"/>
              </a:buClr>
              <a:buSzPts val="930"/>
              <a:buFont typeface="Calibri"/>
              <a:buNone/>
            </a:pPr>
            <a:r>
              <a:rPr b="0" i="0" lang="es-AR" u="none" cap="none" strike="noStrike">
                <a:solidFill>
                  <a:schemeClr val="dk1"/>
                </a:solidFill>
                <a:latin typeface="Calibri"/>
                <a:ea typeface="Calibri"/>
                <a:cs typeface="Calibri"/>
                <a:sym typeface="Calibri"/>
              </a:rPr>
              <a:t>Riesgo de calendario: grado de incertidumbre de que el calendario del proyecto se mantendrá y de que el producto se entregará a tiempo.</a:t>
            </a:r>
            <a:endParaRPr/>
          </a:p>
          <a:p>
            <a:pPr indent="0" lvl="0" marL="0" marR="0" rtl="0" algn="l">
              <a:lnSpc>
                <a:spcPct val="80000"/>
              </a:lnSpc>
              <a:spcBef>
                <a:spcPts val="0"/>
              </a:spcBef>
              <a:spcAft>
                <a:spcPts val="0"/>
              </a:spcAft>
              <a:buClr>
                <a:schemeClr val="dk1"/>
              </a:buClr>
              <a:buSzPts val="930"/>
              <a:buFont typeface="Calibri"/>
              <a:buNone/>
            </a:pPr>
            <a:r>
              <a:t/>
            </a:r>
            <a:endParaRPr b="0" i="0" u="none" cap="none" strike="noStrike">
              <a:solidFill>
                <a:schemeClr val="dk1"/>
              </a:solidFill>
              <a:latin typeface="Calibri"/>
              <a:ea typeface="Calibri"/>
              <a:cs typeface="Calibri"/>
              <a:sym typeface="Calibri"/>
            </a:endParaRPr>
          </a:p>
          <a:p>
            <a:pPr indent="0" lvl="0" marL="0" marR="0" rtl="0" algn="l">
              <a:lnSpc>
                <a:spcPct val="80000"/>
              </a:lnSpc>
              <a:spcBef>
                <a:spcPts val="0"/>
              </a:spcBef>
              <a:spcAft>
                <a:spcPts val="0"/>
              </a:spcAft>
              <a:buClr>
                <a:schemeClr val="dk1"/>
              </a:buClr>
              <a:buSzPts val="930"/>
              <a:buFont typeface="Calibri"/>
              <a:buNone/>
            </a:pPr>
            <a:r>
              <a:t/>
            </a:r>
            <a:endParaRPr b="0" i="0" u="none" cap="none" strike="noStrike">
              <a:solidFill>
                <a:schemeClr val="dk1"/>
              </a:solidFill>
              <a:latin typeface="Calibri"/>
              <a:ea typeface="Calibri"/>
              <a:cs typeface="Calibri"/>
              <a:sym typeface="Calibri"/>
            </a:endParaRPr>
          </a:p>
          <a:p>
            <a:pPr indent="0" lvl="0" marL="0" marR="0" rtl="0" algn="l">
              <a:lnSpc>
                <a:spcPct val="80000"/>
              </a:lnSpc>
              <a:spcBef>
                <a:spcPts val="0"/>
              </a:spcBef>
              <a:spcAft>
                <a:spcPts val="0"/>
              </a:spcAft>
              <a:buClr>
                <a:schemeClr val="dk1"/>
              </a:buClr>
              <a:buSzPts val="930"/>
              <a:buFont typeface="Calibri"/>
              <a:buNone/>
            </a:pPr>
            <a:r>
              <a:t/>
            </a:r>
            <a:endParaRPr b="0" i="0" u="none" cap="none" strike="noStrike">
              <a:solidFill>
                <a:schemeClr val="dk1"/>
              </a:solidFill>
              <a:latin typeface="Calibri"/>
              <a:ea typeface="Calibri"/>
              <a:cs typeface="Calibri"/>
              <a:sym typeface="Calibri"/>
            </a:endParaRPr>
          </a:p>
        </p:txBody>
      </p:sp>
      <p:sp>
        <p:nvSpPr>
          <p:cNvPr id="161" name="Google Shape;161;p8: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62" name="Google Shape;162;p8: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s-AR" sz="1200">
                <a:solidFill>
                  <a:schemeClr val="dk1"/>
                </a:solidFill>
                <a:latin typeface="Calibri"/>
                <a:ea typeface="Calibri"/>
                <a:cs typeface="Calibri"/>
                <a:sym typeface="Calibri"/>
              </a:rPr>
              <a:t>Introducción a la administración de proyectos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s-AR" sz="1200" u="none" cap="none" strike="noStrike">
                <a:solidFill>
                  <a:schemeClr val="dk1"/>
                </a:solidFill>
                <a:latin typeface="Calibri"/>
                <a:ea typeface="Calibri"/>
                <a:cs typeface="Calibri"/>
                <a:sym typeface="Calibri"/>
              </a:rPr>
              <a:t>La proyección del riesgo, también llamada estimación del riesgo, intenta calificar cada riesgo en dos formas:</a:t>
            </a:r>
            <a:endParaRPr/>
          </a:p>
          <a:p>
            <a:pPr indent="0" lvl="0" marL="0" marR="0" rtl="0" algn="l">
              <a:lnSpc>
                <a:spcPct val="100000"/>
              </a:lnSpc>
              <a:spcBef>
                <a:spcPts val="0"/>
              </a:spcBef>
              <a:spcAft>
                <a:spcPts val="0"/>
              </a:spcAft>
              <a:buClr>
                <a:schemeClr val="dk1"/>
              </a:buClr>
              <a:buSzPts val="1200"/>
              <a:buFont typeface="Calibri"/>
              <a:buNone/>
            </a:pPr>
            <a:r>
              <a:rPr b="0" i="0" lang="es-AR" sz="1200" u="none" cap="none" strike="noStrike">
                <a:solidFill>
                  <a:schemeClr val="dk1"/>
                </a:solidFill>
                <a:latin typeface="Calibri"/>
                <a:ea typeface="Calibri"/>
                <a:cs typeface="Calibri"/>
                <a:sym typeface="Calibri"/>
              </a:rPr>
              <a:t>1) La posibilidad o probabilidad de que el riesgo sea real y</a:t>
            </a:r>
            <a:endParaRPr/>
          </a:p>
          <a:p>
            <a:pPr indent="0" lvl="0" marL="0" marR="0" rtl="0" algn="l">
              <a:lnSpc>
                <a:spcPct val="100000"/>
              </a:lnSpc>
              <a:spcBef>
                <a:spcPts val="0"/>
              </a:spcBef>
              <a:spcAft>
                <a:spcPts val="0"/>
              </a:spcAft>
              <a:buClr>
                <a:schemeClr val="dk1"/>
              </a:buClr>
              <a:buSzPts val="1200"/>
              <a:buFont typeface="Calibri"/>
              <a:buNone/>
            </a:pPr>
            <a:r>
              <a:rPr b="0" i="0" lang="es-AR" sz="1200" u="none" cap="none" strike="noStrike">
                <a:solidFill>
                  <a:schemeClr val="dk1"/>
                </a:solidFill>
                <a:latin typeface="Calibri"/>
                <a:ea typeface="Calibri"/>
                <a:cs typeface="Calibri"/>
                <a:sym typeface="Calibri"/>
              </a:rPr>
              <a:t>2) las consecuencias de los problemas asociados con el riesgo, en caso de que ocurra.</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b="0" i="0" lang="es-AR" sz="1200" u="none" cap="none" strike="noStrike">
                <a:solidFill>
                  <a:schemeClr val="dk1"/>
                </a:solidFill>
                <a:latin typeface="Calibri"/>
                <a:ea typeface="Calibri"/>
                <a:cs typeface="Calibri"/>
                <a:sym typeface="Calibri"/>
              </a:rPr>
              <a:t>Los pasos son:</a:t>
            </a:r>
            <a:endParaRPr/>
          </a:p>
          <a:p>
            <a:pPr indent="-514350" lvl="0" marL="514350" marR="0" rtl="0" algn="l">
              <a:spcBef>
                <a:spcPts val="0"/>
              </a:spcBef>
              <a:spcAft>
                <a:spcPts val="0"/>
              </a:spcAft>
              <a:buClr>
                <a:schemeClr val="dk1"/>
              </a:buClr>
              <a:buSzPts val="1200"/>
              <a:buFont typeface="Calibri"/>
              <a:buAutoNum type="arabicPeriod"/>
            </a:pPr>
            <a:r>
              <a:rPr b="0" i="0" lang="es-AR" sz="1200" u="none" cap="none" strike="noStrike">
                <a:solidFill>
                  <a:schemeClr val="dk1"/>
                </a:solidFill>
                <a:latin typeface="Calibri"/>
                <a:ea typeface="Calibri"/>
                <a:cs typeface="Calibri"/>
                <a:sym typeface="Calibri"/>
              </a:rPr>
              <a:t>Establecer una escala que refleje la probabilidad percibida</a:t>
            </a:r>
            <a:endParaRPr/>
          </a:p>
          <a:p>
            <a:pPr indent="-514350" lvl="0" marL="514350" marR="0" rtl="0" algn="l">
              <a:spcBef>
                <a:spcPts val="0"/>
              </a:spcBef>
              <a:spcAft>
                <a:spcPts val="0"/>
              </a:spcAft>
              <a:buClr>
                <a:schemeClr val="dk1"/>
              </a:buClr>
              <a:buSzPts val="1200"/>
              <a:buFont typeface="Calibri"/>
              <a:buAutoNum type="arabicPeriod"/>
            </a:pPr>
            <a:r>
              <a:rPr b="0" i="0" lang="es-AR" sz="1200" u="none" cap="none" strike="noStrike">
                <a:solidFill>
                  <a:schemeClr val="dk1"/>
                </a:solidFill>
                <a:latin typeface="Calibri"/>
                <a:ea typeface="Calibri"/>
                <a:cs typeface="Calibri"/>
                <a:sym typeface="Calibri"/>
              </a:rPr>
              <a:t>Determinar las consecuencias</a:t>
            </a:r>
            <a:endParaRPr/>
          </a:p>
          <a:p>
            <a:pPr indent="-514350" lvl="0" marL="514350" marR="0" rtl="0" algn="l">
              <a:spcBef>
                <a:spcPts val="0"/>
              </a:spcBef>
              <a:spcAft>
                <a:spcPts val="0"/>
              </a:spcAft>
              <a:buClr>
                <a:schemeClr val="dk1"/>
              </a:buClr>
              <a:buSzPts val="1200"/>
              <a:buFont typeface="Calibri"/>
              <a:buAutoNum type="arabicPeriod"/>
            </a:pPr>
            <a:r>
              <a:rPr b="0" i="0" lang="es-AR" sz="1200" u="none" cap="none" strike="noStrike">
                <a:solidFill>
                  <a:schemeClr val="dk1"/>
                </a:solidFill>
                <a:latin typeface="Calibri"/>
                <a:ea typeface="Calibri"/>
                <a:cs typeface="Calibri"/>
                <a:sym typeface="Calibri"/>
              </a:rPr>
              <a:t>Estimar el impacto sobre el proyecto y el producto</a:t>
            </a:r>
            <a:endParaRPr/>
          </a:p>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s-AR" sz="1200" u="none" cap="none" strike="noStrike">
                <a:solidFill>
                  <a:schemeClr val="dk1"/>
                </a:solidFill>
                <a:latin typeface="Calibri"/>
                <a:ea typeface="Calibri"/>
                <a:cs typeface="Calibri"/>
                <a:sym typeface="Calibri"/>
              </a:rPr>
              <a:t>La intención de estos pasos es considerar los riesgos de manera que conduzcan a una priorización. Ningún equipo de software tiene los recursos para abordar todo riesgo posible con el mismo grado de rigor. Al priorizar los riesgos es posible asignar recursos donde tendrán mas impacto.</a:t>
            </a:r>
            <a:endParaRPr/>
          </a:p>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03" name="Google Shape;203;p9: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04" name="Google Shape;204;p9: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s-AR" sz="1200">
                <a:solidFill>
                  <a:schemeClr val="dk1"/>
                </a:solidFill>
                <a:latin typeface="Calibri"/>
                <a:ea typeface="Calibri"/>
                <a:cs typeface="Calibri"/>
                <a:sym typeface="Calibri"/>
              </a:rPr>
              <a:t>Introducción a la administración de proyectos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 name="Google Shape;30;p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Google Shape;36;p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7" name="Google Shape;37;p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Google Shape;45;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ctrTitle"/>
          </p:nvPr>
        </p:nvSpPr>
        <p:spPr>
          <a:xfrm>
            <a:off x="1708492" y="2556423"/>
            <a:ext cx="8595300" cy="1394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b="0" i="0" lang="es-AR" sz="6000" u="none" cap="none" strike="noStrike">
                <a:solidFill>
                  <a:schemeClr val="dk1"/>
                </a:solidFill>
                <a:latin typeface="Calibri"/>
                <a:ea typeface="Calibri"/>
                <a:cs typeface="Calibri"/>
                <a:sym typeface="Calibri"/>
              </a:rPr>
              <a:t>Riesgos</a:t>
            </a:r>
            <a:endParaRPr/>
          </a:p>
        </p:txBody>
      </p:sp>
      <p:sp>
        <p:nvSpPr>
          <p:cNvPr id="91" name="Google Shape;91;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AR" sz="1600" u="none" cap="none" strike="noStrike">
                <a:solidFill>
                  <a:srgbClr val="888888"/>
                </a:solidFill>
                <a:latin typeface="Calibri"/>
                <a:ea typeface="Calibri"/>
                <a:cs typeface="Calibri"/>
                <a:sym typeface="Calibri"/>
              </a:rPr>
              <a:t>Introducción a la administración de proyectos</a:t>
            </a:r>
            <a:endParaRPr/>
          </a:p>
        </p:txBody>
      </p:sp>
      <p:pic>
        <p:nvPicPr>
          <p:cNvPr id="92" name="Google Shape;92;p13"/>
          <p:cNvPicPr preferRelativeResize="0"/>
          <p:nvPr/>
        </p:nvPicPr>
        <p:blipFill rotWithShape="1">
          <a:blip r:embed="rId3">
            <a:alphaModFix/>
          </a:blip>
          <a:srcRect b="0" l="0" r="0" t="0"/>
          <a:stretch/>
        </p:blipFill>
        <p:spPr>
          <a:xfrm>
            <a:off x="0" y="0"/>
            <a:ext cx="12191999" cy="102728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2"/>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br>
              <a:rPr b="0" i="0" lang="es-AR" sz="4400" u="none" cap="none" strike="noStrike">
                <a:solidFill>
                  <a:schemeClr val="dk1"/>
                </a:solidFill>
                <a:latin typeface="Calibri"/>
                <a:ea typeface="Calibri"/>
                <a:cs typeface="Calibri"/>
                <a:sym typeface="Calibri"/>
              </a:rPr>
            </a:br>
            <a:r>
              <a:rPr b="0" i="0" lang="es-AR" sz="4400" u="none" cap="none" strike="noStrike">
                <a:solidFill>
                  <a:schemeClr val="dk1"/>
                </a:solidFill>
                <a:latin typeface="Calibri"/>
                <a:ea typeface="Calibri"/>
                <a:cs typeface="Calibri"/>
                <a:sym typeface="Calibri"/>
              </a:rPr>
              <a:t>2. Proyección o estimación de riesgos</a:t>
            </a:r>
            <a:endParaRPr/>
          </a:p>
        </p:txBody>
      </p:sp>
      <p:sp>
        <p:nvSpPr>
          <p:cNvPr id="220" name="Google Shape;220;p22"/>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s-AR" sz="2400" u="none" cap="none" strike="noStrike">
                <a:solidFill>
                  <a:schemeClr val="dk1"/>
                </a:solidFill>
                <a:latin typeface="Calibri"/>
                <a:ea typeface="Calibri"/>
                <a:cs typeface="Calibri"/>
                <a:sym typeface="Calibri"/>
              </a:rPr>
              <a:t>Tabla de riesgos</a:t>
            </a:r>
            <a:endParaRPr/>
          </a:p>
        </p:txBody>
      </p:sp>
      <p:sp>
        <p:nvSpPr>
          <p:cNvPr id="221" name="Google Shape;221;p22"/>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s-AR" sz="2400" u="none" cap="none" strike="noStrike">
                <a:solidFill>
                  <a:schemeClr val="dk1"/>
                </a:solidFill>
                <a:latin typeface="Calibri"/>
                <a:ea typeface="Calibri"/>
                <a:cs typeface="Calibri"/>
                <a:sym typeface="Calibri"/>
              </a:rPr>
              <a:t>Valoración de impacto</a:t>
            </a:r>
            <a:endParaRPr/>
          </a:p>
        </p:txBody>
      </p:sp>
      <p:pic>
        <p:nvPicPr>
          <p:cNvPr id="222" name="Google Shape;222;p22"/>
          <p:cNvPicPr preferRelativeResize="0"/>
          <p:nvPr>
            <p:ph idx="4" type="body"/>
          </p:nvPr>
        </p:nvPicPr>
        <p:blipFill rotWithShape="1">
          <a:blip r:embed="rId3">
            <a:alphaModFix/>
          </a:blip>
          <a:srcRect b="5478" l="39896" r="26779" t="38445"/>
          <a:stretch/>
        </p:blipFill>
        <p:spPr>
          <a:xfrm>
            <a:off x="5893749" y="1981815"/>
            <a:ext cx="4141200" cy="3738300"/>
          </a:xfrm>
          <a:prstGeom prst="rect">
            <a:avLst/>
          </a:prstGeom>
          <a:noFill/>
          <a:ln>
            <a:noFill/>
          </a:ln>
        </p:spPr>
      </p:pic>
      <p:sp>
        <p:nvSpPr>
          <p:cNvPr id="223" name="Google Shape;223;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AR" sz="1600">
                <a:solidFill>
                  <a:srgbClr val="888888"/>
                </a:solidFill>
                <a:latin typeface="Calibri"/>
                <a:ea typeface="Calibri"/>
                <a:cs typeface="Calibri"/>
                <a:sym typeface="Calibri"/>
              </a:rPr>
              <a:t>Introducción a la administración de proyectos</a:t>
            </a:r>
            <a:endParaRPr b="1" sz="1600">
              <a:solidFill>
                <a:srgbClr val="888888"/>
              </a:solidFill>
              <a:latin typeface="Calibri"/>
              <a:ea typeface="Calibri"/>
              <a:cs typeface="Calibri"/>
              <a:sym typeface="Calibri"/>
            </a:endParaRPr>
          </a:p>
        </p:txBody>
      </p:sp>
      <p:pic>
        <p:nvPicPr>
          <p:cNvPr id="224" name="Google Shape;224;p22"/>
          <p:cNvPicPr preferRelativeResize="0"/>
          <p:nvPr/>
        </p:nvPicPr>
        <p:blipFill rotWithShape="1">
          <a:blip r:embed="rId4">
            <a:alphaModFix/>
          </a:blip>
          <a:srcRect b="0" l="0" r="0" t="0"/>
          <a:stretch/>
        </p:blipFill>
        <p:spPr>
          <a:xfrm>
            <a:off x="0" y="0"/>
            <a:ext cx="12191999" cy="1027289"/>
          </a:xfrm>
          <a:prstGeom prst="rect">
            <a:avLst/>
          </a:prstGeom>
          <a:noFill/>
          <a:ln>
            <a:noFill/>
          </a:ln>
        </p:spPr>
      </p:pic>
      <p:pic>
        <p:nvPicPr>
          <p:cNvPr id="225" name="Google Shape;225;p22"/>
          <p:cNvPicPr preferRelativeResize="0"/>
          <p:nvPr>
            <p:ph idx="2" type="body"/>
          </p:nvPr>
        </p:nvPicPr>
        <p:blipFill rotWithShape="1">
          <a:blip r:embed="rId5">
            <a:alphaModFix/>
          </a:blip>
          <a:srcRect b="19469" l="31199" r="29472" t="44065"/>
          <a:stretch/>
        </p:blipFill>
        <p:spPr>
          <a:xfrm>
            <a:off x="1413575" y="3158850"/>
            <a:ext cx="6643800" cy="330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3"/>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br>
              <a:rPr b="0" i="0" lang="es-AR" sz="4400" u="none" cap="none" strike="noStrike">
                <a:solidFill>
                  <a:schemeClr val="dk1"/>
                </a:solidFill>
                <a:latin typeface="Calibri"/>
                <a:ea typeface="Calibri"/>
                <a:cs typeface="Calibri"/>
                <a:sym typeface="Calibri"/>
              </a:rPr>
            </a:br>
            <a:r>
              <a:rPr b="0" i="0" lang="es-AR" sz="4400" u="none" cap="none" strike="noStrike">
                <a:solidFill>
                  <a:schemeClr val="dk1"/>
                </a:solidFill>
                <a:latin typeface="Calibri"/>
                <a:ea typeface="Calibri"/>
                <a:cs typeface="Calibri"/>
                <a:sym typeface="Calibri"/>
              </a:rPr>
              <a:t>3. Supervisión</a:t>
            </a:r>
            <a:endParaRPr/>
          </a:p>
        </p:txBody>
      </p:sp>
      <p:sp>
        <p:nvSpPr>
          <p:cNvPr id="233" name="Google Shape;233;p23"/>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s-AR" sz="2400" u="none" cap="none" strike="noStrike">
                <a:solidFill>
                  <a:schemeClr val="dk1"/>
                </a:solidFill>
                <a:latin typeface="Calibri"/>
                <a:ea typeface="Calibri"/>
                <a:cs typeface="Calibri"/>
                <a:sym typeface="Calibri"/>
              </a:rPr>
              <a:t>Estrategia para:</a:t>
            </a:r>
            <a:endParaRPr/>
          </a:p>
        </p:txBody>
      </p:sp>
      <p:sp>
        <p:nvSpPr>
          <p:cNvPr id="234" name="Google Shape;234;p23"/>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chemeClr val="dk1"/>
              </a:buClr>
              <a:buSzPts val="2800"/>
              <a:buFont typeface="Calibri"/>
              <a:buAutoNum type="arabicPeriod"/>
            </a:pPr>
            <a:r>
              <a:rPr b="0" i="0" lang="es-AR" sz="2800" u="none" cap="none" strike="noStrike">
                <a:solidFill>
                  <a:schemeClr val="dk1"/>
                </a:solidFill>
                <a:latin typeface="Calibri"/>
                <a:ea typeface="Calibri"/>
                <a:cs typeface="Calibri"/>
                <a:sym typeface="Calibri"/>
              </a:rPr>
              <a:t>Mitigar </a:t>
            </a:r>
            <a:endParaRPr/>
          </a:p>
          <a:p>
            <a:pPr indent="-514350" lvl="0" marL="514350" marR="0" rtl="0" algn="l">
              <a:lnSpc>
                <a:spcPct val="90000"/>
              </a:lnSpc>
              <a:spcBef>
                <a:spcPts val="1000"/>
              </a:spcBef>
              <a:spcAft>
                <a:spcPts val="0"/>
              </a:spcAft>
              <a:buClr>
                <a:schemeClr val="dk1"/>
              </a:buClr>
              <a:buSzPts val="2800"/>
              <a:buFont typeface="Calibri"/>
              <a:buAutoNum type="arabicPeriod"/>
            </a:pPr>
            <a:r>
              <a:rPr b="0" i="0" lang="es-AR" sz="2800" u="none" cap="none" strike="noStrike">
                <a:solidFill>
                  <a:schemeClr val="dk1"/>
                </a:solidFill>
                <a:latin typeface="Calibri"/>
                <a:ea typeface="Calibri"/>
                <a:cs typeface="Calibri"/>
                <a:sym typeface="Calibri"/>
              </a:rPr>
              <a:t>Monitorear</a:t>
            </a:r>
            <a:endParaRPr/>
          </a:p>
          <a:p>
            <a:pPr indent="-514350" lvl="0" marL="514350" marR="0" rtl="0" algn="l">
              <a:lnSpc>
                <a:spcPct val="90000"/>
              </a:lnSpc>
              <a:spcBef>
                <a:spcPts val="1000"/>
              </a:spcBef>
              <a:spcAft>
                <a:spcPts val="0"/>
              </a:spcAft>
              <a:buClr>
                <a:schemeClr val="dk1"/>
              </a:buClr>
              <a:buSzPts val="2800"/>
              <a:buFont typeface="Calibri"/>
              <a:buAutoNum type="arabicPeriod"/>
            </a:pPr>
            <a:r>
              <a:rPr b="0" i="0" lang="es-AR" sz="2800" u="none" cap="none" strike="noStrike">
                <a:solidFill>
                  <a:schemeClr val="dk1"/>
                </a:solidFill>
                <a:latin typeface="Calibri"/>
                <a:ea typeface="Calibri"/>
                <a:cs typeface="Calibri"/>
                <a:sym typeface="Calibri"/>
              </a:rPr>
              <a:t>Gestionar el riesgo y planificar la contingencia</a:t>
            </a:r>
            <a:endParaRPr/>
          </a:p>
        </p:txBody>
      </p:sp>
      <p:sp>
        <p:nvSpPr>
          <p:cNvPr id="235" name="Google Shape;235;p23"/>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s-AR" sz="2400" u="none" cap="none" strike="noStrike">
                <a:solidFill>
                  <a:schemeClr val="dk1"/>
                </a:solidFill>
                <a:latin typeface="Calibri"/>
                <a:ea typeface="Calibri"/>
                <a:cs typeface="Calibri"/>
                <a:sym typeface="Calibri"/>
              </a:rPr>
              <a:t>Pasos</a:t>
            </a:r>
            <a:endParaRPr/>
          </a:p>
        </p:txBody>
      </p:sp>
      <p:sp>
        <p:nvSpPr>
          <p:cNvPr id="236" name="Google Shape;236;p23"/>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chemeClr val="dk1"/>
              </a:buClr>
              <a:buSzPts val="2800"/>
              <a:buFont typeface="Calibri"/>
              <a:buAutoNum type="arabicPeriod"/>
            </a:pPr>
            <a:r>
              <a:rPr b="0" i="0" lang="es-AR" sz="2800" u="none" cap="none" strike="noStrike">
                <a:solidFill>
                  <a:schemeClr val="dk1"/>
                </a:solidFill>
                <a:latin typeface="Calibri"/>
                <a:ea typeface="Calibri"/>
                <a:cs typeface="Calibri"/>
                <a:sym typeface="Calibri"/>
              </a:rPr>
              <a:t>Establecer una escala que refleje la probabilidad percibida</a:t>
            </a:r>
            <a:endParaRPr/>
          </a:p>
          <a:p>
            <a:pPr indent="-514350" lvl="0" marL="514350" marR="0" rtl="0" algn="l">
              <a:lnSpc>
                <a:spcPct val="90000"/>
              </a:lnSpc>
              <a:spcBef>
                <a:spcPts val="1000"/>
              </a:spcBef>
              <a:spcAft>
                <a:spcPts val="0"/>
              </a:spcAft>
              <a:buClr>
                <a:schemeClr val="dk1"/>
              </a:buClr>
              <a:buSzPts val="2800"/>
              <a:buFont typeface="Calibri"/>
              <a:buAutoNum type="arabicPeriod"/>
            </a:pPr>
            <a:r>
              <a:rPr b="0" i="0" lang="es-AR" sz="2800" u="none" cap="none" strike="noStrike">
                <a:solidFill>
                  <a:schemeClr val="dk1"/>
                </a:solidFill>
                <a:latin typeface="Calibri"/>
                <a:ea typeface="Calibri"/>
                <a:cs typeface="Calibri"/>
                <a:sym typeface="Calibri"/>
              </a:rPr>
              <a:t>Determinar las consecuencias</a:t>
            </a:r>
            <a:endParaRPr/>
          </a:p>
          <a:p>
            <a:pPr indent="-514350" lvl="0" marL="514350" marR="0" rtl="0" algn="l">
              <a:lnSpc>
                <a:spcPct val="90000"/>
              </a:lnSpc>
              <a:spcBef>
                <a:spcPts val="1000"/>
              </a:spcBef>
              <a:spcAft>
                <a:spcPts val="0"/>
              </a:spcAft>
              <a:buClr>
                <a:schemeClr val="dk1"/>
              </a:buClr>
              <a:buSzPts val="2800"/>
              <a:buFont typeface="Calibri"/>
              <a:buAutoNum type="arabicPeriod"/>
            </a:pPr>
            <a:r>
              <a:rPr b="0" i="0" lang="es-AR" sz="2800" u="none" cap="none" strike="noStrike">
                <a:solidFill>
                  <a:schemeClr val="dk1"/>
                </a:solidFill>
                <a:latin typeface="Calibri"/>
                <a:ea typeface="Calibri"/>
                <a:cs typeface="Calibri"/>
                <a:sym typeface="Calibri"/>
              </a:rPr>
              <a:t>Estimar el impacto sobre el proyecto y el producto</a:t>
            </a:r>
            <a:endParaRPr/>
          </a:p>
        </p:txBody>
      </p:sp>
      <p:sp>
        <p:nvSpPr>
          <p:cNvPr id="237" name="Google Shape;237;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AR" sz="1600">
                <a:solidFill>
                  <a:srgbClr val="888888"/>
                </a:solidFill>
                <a:latin typeface="Calibri"/>
                <a:ea typeface="Calibri"/>
                <a:cs typeface="Calibri"/>
                <a:sym typeface="Calibri"/>
              </a:rPr>
              <a:t>Introducción a la administración de proyectos</a:t>
            </a:r>
            <a:endParaRPr b="1" sz="1600">
              <a:solidFill>
                <a:srgbClr val="888888"/>
              </a:solidFill>
              <a:latin typeface="Calibri"/>
              <a:ea typeface="Calibri"/>
              <a:cs typeface="Calibri"/>
              <a:sym typeface="Calibri"/>
            </a:endParaRPr>
          </a:p>
        </p:txBody>
      </p:sp>
      <p:pic>
        <p:nvPicPr>
          <p:cNvPr id="238" name="Google Shape;238;p23"/>
          <p:cNvPicPr preferRelativeResize="0"/>
          <p:nvPr/>
        </p:nvPicPr>
        <p:blipFill rotWithShape="1">
          <a:blip r:embed="rId3">
            <a:alphaModFix/>
          </a:blip>
          <a:srcRect b="0" l="0" r="0" t="0"/>
          <a:stretch/>
        </p:blipFill>
        <p:spPr>
          <a:xfrm>
            <a:off x="0" y="0"/>
            <a:ext cx="12191999" cy="102728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AR" sz="1600">
                <a:solidFill>
                  <a:srgbClr val="888888"/>
                </a:solidFill>
                <a:latin typeface="Calibri"/>
                <a:ea typeface="Calibri"/>
                <a:cs typeface="Calibri"/>
                <a:sym typeface="Calibri"/>
              </a:rPr>
              <a:t>Introducción a la administración de proyectos</a:t>
            </a:r>
            <a:endParaRPr/>
          </a:p>
        </p:txBody>
      </p:sp>
      <p:pic>
        <p:nvPicPr>
          <p:cNvPr id="246" name="Google Shape;246;p24"/>
          <p:cNvPicPr preferRelativeResize="0"/>
          <p:nvPr/>
        </p:nvPicPr>
        <p:blipFill rotWithShape="1">
          <a:blip r:embed="rId3">
            <a:alphaModFix/>
          </a:blip>
          <a:srcRect b="0" l="0" r="0" t="0"/>
          <a:stretch/>
        </p:blipFill>
        <p:spPr>
          <a:xfrm>
            <a:off x="0" y="0"/>
            <a:ext cx="12191999" cy="1190625"/>
          </a:xfrm>
          <a:prstGeom prst="rect">
            <a:avLst/>
          </a:prstGeom>
          <a:noFill/>
          <a:ln>
            <a:noFill/>
          </a:ln>
        </p:spPr>
      </p:pic>
      <p:cxnSp>
        <p:nvCxnSpPr>
          <p:cNvPr id="247" name="Google Shape;247;p24"/>
          <p:cNvCxnSpPr/>
          <p:nvPr/>
        </p:nvCxnSpPr>
        <p:spPr>
          <a:xfrm>
            <a:off x="2454400" y="1747400"/>
            <a:ext cx="39900" cy="409500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24"/>
          <p:cNvCxnSpPr/>
          <p:nvPr/>
        </p:nvCxnSpPr>
        <p:spPr>
          <a:xfrm>
            <a:off x="2507775" y="5882575"/>
            <a:ext cx="6589500" cy="13200"/>
          </a:xfrm>
          <a:prstGeom prst="straightConnector1">
            <a:avLst/>
          </a:prstGeom>
          <a:noFill/>
          <a:ln cap="flat" cmpd="sng" w="9525">
            <a:solidFill>
              <a:schemeClr val="dk2"/>
            </a:solidFill>
            <a:prstDash val="solid"/>
            <a:round/>
            <a:headEnd len="med" w="med" type="none"/>
            <a:tailEnd len="med" w="med" type="none"/>
          </a:ln>
        </p:spPr>
      </p:cxnSp>
      <p:sp>
        <p:nvSpPr>
          <p:cNvPr id="249" name="Google Shape;249;p24"/>
          <p:cNvSpPr txBox="1"/>
          <p:nvPr/>
        </p:nvSpPr>
        <p:spPr>
          <a:xfrm>
            <a:off x="693625" y="1600675"/>
            <a:ext cx="100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a:latin typeface="Calibri"/>
                <a:ea typeface="Calibri"/>
                <a:cs typeface="Calibri"/>
                <a:sym typeface="Calibri"/>
              </a:rPr>
              <a:t>Impacto</a:t>
            </a:r>
            <a:endParaRPr>
              <a:latin typeface="Calibri"/>
              <a:ea typeface="Calibri"/>
              <a:cs typeface="Calibri"/>
              <a:sym typeface="Calibri"/>
            </a:endParaRPr>
          </a:p>
        </p:txBody>
      </p:sp>
      <p:sp>
        <p:nvSpPr>
          <p:cNvPr id="250" name="Google Shape;250;p24"/>
          <p:cNvSpPr txBox="1"/>
          <p:nvPr/>
        </p:nvSpPr>
        <p:spPr>
          <a:xfrm>
            <a:off x="9097275" y="5882575"/>
            <a:ext cx="137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a:latin typeface="Calibri"/>
                <a:ea typeface="Calibri"/>
                <a:cs typeface="Calibri"/>
                <a:sym typeface="Calibri"/>
              </a:rPr>
              <a:t>Probabilidad</a:t>
            </a:r>
            <a:endParaRPr>
              <a:latin typeface="Calibri"/>
              <a:ea typeface="Calibri"/>
              <a:cs typeface="Calibri"/>
              <a:sym typeface="Calibri"/>
            </a:endParaRPr>
          </a:p>
        </p:txBody>
      </p:sp>
      <p:sp>
        <p:nvSpPr>
          <p:cNvPr id="251" name="Google Shape;251;p24"/>
          <p:cNvSpPr/>
          <p:nvPr/>
        </p:nvSpPr>
        <p:spPr>
          <a:xfrm>
            <a:off x="3054675" y="5242300"/>
            <a:ext cx="240000" cy="24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4"/>
          <p:cNvSpPr/>
          <p:nvPr/>
        </p:nvSpPr>
        <p:spPr>
          <a:xfrm>
            <a:off x="3367150" y="3780650"/>
            <a:ext cx="240000" cy="24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4"/>
          <p:cNvSpPr/>
          <p:nvPr/>
        </p:nvSpPr>
        <p:spPr>
          <a:xfrm>
            <a:off x="4946850" y="4119800"/>
            <a:ext cx="240000" cy="24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4"/>
          <p:cNvSpPr/>
          <p:nvPr/>
        </p:nvSpPr>
        <p:spPr>
          <a:xfrm>
            <a:off x="7967175" y="5499300"/>
            <a:ext cx="240000" cy="24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4"/>
          <p:cNvSpPr/>
          <p:nvPr/>
        </p:nvSpPr>
        <p:spPr>
          <a:xfrm>
            <a:off x="8092900" y="2343675"/>
            <a:ext cx="240000" cy="24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4"/>
          <p:cNvSpPr/>
          <p:nvPr/>
        </p:nvSpPr>
        <p:spPr>
          <a:xfrm>
            <a:off x="7138150" y="2496075"/>
            <a:ext cx="240000" cy="2400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4"/>
          <p:cNvSpPr/>
          <p:nvPr/>
        </p:nvSpPr>
        <p:spPr>
          <a:xfrm>
            <a:off x="7327000" y="3061975"/>
            <a:ext cx="240000" cy="24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4"/>
          <p:cNvSpPr/>
          <p:nvPr/>
        </p:nvSpPr>
        <p:spPr>
          <a:xfrm>
            <a:off x="6096000" y="3189000"/>
            <a:ext cx="240000" cy="2400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9" name="Google Shape;259;p24"/>
          <p:cNvCxnSpPr/>
          <p:nvPr/>
        </p:nvCxnSpPr>
        <p:spPr>
          <a:xfrm>
            <a:off x="2521100" y="2160950"/>
            <a:ext cx="6202800" cy="3081300"/>
          </a:xfrm>
          <a:prstGeom prst="straightConnector1">
            <a:avLst/>
          </a:prstGeom>
          <a:noFill/>
          <a:ln cap="flat" cmpd="sng" w="9525">
            <a:solidFill>
              <a:schemeClr val="dk2"/>
            </a:solidFill>
            <a:prstDash val="solid"/>
            <a:round/>
            <a:headEnd len="med" w="med" type="none"/>
            <a:tailEnd len="med" w="med" type="none"/>
          </a:ln>
        </p:spPr>
      </p:cxnSp>
      <p:sp>
        <p:nvSpPr>
          <p:cNvPr id="260" name="Google Shape;260;p24"/>
          <p:cNvSpPr/>
          <p:nvPr/>
        </p:nvSpPr>
        <p:spPr>
          <a:xfrm>
            <a:off x="2814675" y="2103675"/>
            <a:ext cx="240000" cy="24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4"/>
          <p:cNvSpPr/>
          <p:nvPr/>
        </p:nvSpPr>
        <p:spPr>
          <a:xfrm>
            <a:off x="8207175" y="3581600"/>
            <a:ext cx="240000" cy="2400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4"/>
          <p:cNvSpPr/>
          <p:nvPr/>
        </p:nvSpPr>
        <p:spPr>
          <a:xfrm>
            <a:off x="9733525" y="1747400"/>
            <a:ext cx="240000" cy="2400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
          <p:cNvSpPr/>
          <p:nvPr/>
        </p:nvSpPr>
        <p:spPr>
          <a:xfrm>
            <a:off x="9733525" y="2160950"/>
            <a:ext cx="240000" cy="2400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p:nvPr/>
        </p:nvSpPr>
        <p:spPr>
          <a:xfrm>
            <a:off x="9733525" y="2574500"/>
            <a:ext cx="240000" cy="2400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AR" sz="1600">
                <a:solidFill>
                  <a:srgbClr val="888888"/>
                </a:solidFill>
                <a:latin typeface="Calibri"/>
                <a:ea typeface="Calibri"/>
                <a:cs typeface="Calibri"/>
                <a:sym typeface="Calibri"/>
              </a:rPr>
              <a:t>Introducción a la administración de proyectos</a:t>
            </a:r>
            <a:endParaRPr/>
          </a:p>
        </p:txBody>
      </p:sp>
      <p:pic>
        <p:nvPicPr>
          <p:cNvPr id="272" name="Google Shape;272;p25"/>
          <p:cNvPicPr preferRelativeResize="0"/>
          <p:nvPr/>
        </p:nvPicPr>
        <p:blipFill rotWithShape="1">
          <a:blip r:embed="rId3">
            <a:alphaModFix/>
          </a:blip>
          <a:srcRect b="0" l="0" r="0" t="0"/>
          <a:stretch/>
        </p:blipFill>
        <p:spPr>
          <a:xfrm>
            <a:off x="0" y="0"/>
            <a:ext cx="12191999" cy="1190625"/>
          </a:xfrm>
          <a:prstGeom prst="rect">
            <a:avLst/>
          </a:prstGeom>
          <a:noFill/>
          <a:ln>
            <a:noFill/>
          </a:ln>
        </p:spPr>
      </p:pic>
      <p:cxnSp>
        <p:nvCxnSpPr>
          <p:cNvPr id="273" name="Google Shape;273;p25"/>
          <p:cNvCxnSpPr/>
          <p:nvPr/>
        </p:nvCxnSpPr>
        <p:spPr>
          <a:xfrm>
            <a:off x="2454400" y="1747400"/>
            <a:ext cx="39900" cy="4095000"/>
          </a:xfrm>
          <a:prstGeom prst="straightConnector1">
            <a:avLst/>
          </a:prstGeom>
          <a:noFill/>
          <a:ln cap="flat" cmpd="sng" w="9525">
            <a:solidFill>
              <a:schemeClr val="dk2"/>
            </a:solidFill>
            <a:prstDash val="solid"/>
            <a:round/>
            <a:headEnd len="med" w="med" type="none"/>
            <a:tailEnd len="med" w="med" type="none"/>
          </a:ln>
        </p:spPr>
      </p:cxnSp>
      <p:cxnSp>
        <p:nvCxnSpPr>
          <p:cNvPr id="274" name="Google Shape;274;p25"/>
          <p:cNvCxnSpPr/>
          <p:nvPr/>
        </p:nvCxnSpPr>
        <p:spPr>
          <a:xfrm>
            <a:off x="2507775" y="5882575"/>
            <a:ext cx="6589500" cy="13200"/>
          </a:xfrm>
          <a:prstGeom prst="straightConnector1">
            <a:avLst/>
          </a:prstGeom>
          <a:noFill/>
          <a:ln cap="flat" cmpd="sng" w="9525">
            <a:solidFill>
              <a:schemeClr val="dk2"/>
            </a:solidFill>
            <a:prstDash val="solid"/>
            <a:round/>
            <a:headEnd len="med" w="med" type="none"/>
            <a:tailEnd len="med" w="med" type="none"/>
          </a:ln>
        </p:spPr>
      </p:cxnSp>
      <p:sp>
        <p:nvSpPr>
          <p:cNvPr id="275" name="Google Shape;275;p25"/>
          <p:cNvSpPr txBox="1"/>
          <p:nvPr/>
        </p:nvSpPr>
        <p:spPr>
          <a:xfrm>
            <a:off x="693625" y="1600675"/>
            <a:ext cx="100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a:latin typeface="Calibri"/>
                <a:ea typeface="Calibri"/>
                <a:cs typeface="Calibri"/>
                <a:sym typeface="Calibri"/>
              </a:rPr>
              <a:t>Impacto</a:t>
            </a:r>
            <a:endParaRPr>
              <a:latin typeface="Calibri"/>
              <a:ea typeface="Calibri"/>
              <a:cs typeface="Calibri"/>
              <a:sym typeface="Calibri"/>
            </a:endParaRPr>
          </a:p>
        </p:txBody>
      </p:sp>
      <p:sp>
        <p:nvSpPr>
          <p:cNvPr id="276" name="Google Shape;276;p25"/>
          <p:cNvSpPr txBox="1"/>
          <p:nvPr/>
        </p:nvSpPr>
        <p:spPr>
          <a:xfrm>
            <a:off x="9097275" y="5882575"/>
            <a:ext cx="137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a:latin typeface="Calibri"/>
                <a:ea typeface="Calibri"/>
                <a:cs typeface="Calibri"/>
                <a:sym typeface="Calibri"/>
              </a:rPr>
              <a:t>Probabilidad</a:t>
            </a:r>
            <a:endParaRPr>
              <a:latin typeface="Calibri"/>
              <a:ea typeface="Calibri"/>
              <a:cs typeface="Calibri"/>
              <a:sym typeface="Calibri"/>
            </a:endParaRPr>
          </a:p>
        </p:txBody>
      </p:sp>
      <p:sp>
        <p:nvSpPr>
          <p:cNvPr id="277" name="Google Shape;277;p25"/>
          <p:cNvSpPr/>
          <p:nvPr/>
        </p:nvSpPr>
        <p:spPr>
          <a:xfrm>
            <a:off x="3054675" y="5242300"/>
            <a:ext cx="240000" cy="24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a:off x="3367150" y="3780650"/>
            <a:ext cx="240000" cy="24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a:off x="5627150" y="2665850"/>
            <a:ext cx="240000" cy="24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a:off x="6713300" y="3429000"/>
            <a:ext cx="240000" cy="24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a:off x="8092900" y="2343675"/>
            <a:ext cx="240000" cy="24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a:off x="7138150" y="2496075"/>
            <a:ext cx="240000" cy="2400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a:off x="7327000" y="3061975"/>
            <a:ext cx="240000" cy="24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4" name="Google Shape;284;p25"/>
          <p:cNvCxnSpPr/>
          <p:nvPr/>
        </p:nvCxnSpPr>
        <p:spPr>
          <a:xfrm>
            <a:off x="2521100" y="2160950"/>
            <a:ext cx="6202800" cy="3081300"/>
          </a:xfrm>
          <a:prstGeom prst="straightConnector1">
            <a:avLst/>
          </a:prstGeom>
          <a:noFill/>
          <a:ln cap="flat" cmpd="sng" w="9525">
            <a:solidFill>
              <a:schemeClr val="dk2"/>
            </a:solidFill>
            <a:prstDash val="solid"/>
            <a:round/>
            <a:headEnd len="med" w="med" type="none"/>
            <a:tailEnd len="med" w="med" type="none"/>
          </a:ln>
        </p:spPr>
      </p:cxnSp>
      <p:sp>
        <p:nvSpPr>
          <p:cNvPr id="285" name="Google Shape;285;p25"/>
          <p:cNvSpPr/>
          <p:nvPr/>
        </p:nvSpPr>
        <p:spPr>
          <a:xfrm>
            <a:off x="4108575" y="4571425"/>
            <a:ext cx="240000" cy="24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5"/>
          <p:cNvSpPr/>
          <p:nvPr/>
        </p:nvSpPr>
        <p:spPr>
          <a:xfrm>
            <a:off x="8207175" y="3581600"/>
            <a:ext cx="240000" cy="2400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5"/>
          <p:cNvSpPr/>
          <p:nvPr/>
        </p:nvSpPr>
        <p:spPr>
          <a:xfrm>
            <a:off x="9733525" y="1747400"/>
            <a:ext cx="240000" cy="2400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5"/>
          <p:cNvSpPr/>
          <p:nvPr/>
        </p:nvSpPr>
        <p:spPr>
          <a:xfrm>
            <a:off x="9733525" y="2160950"/>
            <a:ext cx="240000" cy="2400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5"/>
          <p:cNvSpPr/>
          <p:nvPr/>
        </p:nvSpPr>
        <p:spPr>
          <a:xfrm>
            <a:off x="9733525" y="2574500"/>
            <a:ext cx="240000" cy="2400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AR" sz="1600">
                <a:solidFill>
                  <a:srgbClr val="888888"/>
                </a:solidFill>
                <a:latin typeface="Calibri"/>
                <a:ea typeface="Calibri"/>
                <a:cs typeface="Calibri"/>
                <a:sym typeface="Calibri"/>
              </a:rPr>
              <a:t>Introducción a la administración de proyectos</a:t>
            </a:r>
            <a:endParaRPr/>
          </a:p>
        </p:txBody>
      </p:sp>
      <p:pic>
        <p:nvPicPr>
          <p:cNvPr id="297" name="Google Shape;297;p26"/>
          <p:cNvPicPr preferRelativeResize="0"/>
          <p:nvPr/>
        </p:nvPicPr>
        <p:blipFill rotWithShape="1">
          <a:blip r:embed="rId3">
            <a:alphaModFix/>
          </a:blip>
          <a:srcRect b="0" l="0" r="0" t="0"/>
          <a:stretch/>
        </p:blipFill>
        <p:spPr>
          <a:xfrm>
            <a:off x="0" y="0"/>
            <a:ext cx="12191999" cy="1190625"/>
          </a:xfrm>
          <a:prstGeom prst="rect">
            <a:avLst/>
          </a:prstGeom>
          <a:noFill/>
          <a:ln>
            <a:noFill/>
          </a:ln>
        </p:spPr>
      </p:pic>
      <p:pic>
        <p:nvPicPr>
          <p:cNvPr descr="Resultado de imagen para preguntas png" id="298" name="Google Shape;298;p26"/>
          <p:cNvPicPr preferRelativeResize="0"/>
          <p:nvPr/>
        </p:nvPicPr>
        <p:blipFill rotWithShape="1">
          <a:blip r:embed="rId4">
            <a:alphaModFix/>
          </a:blip>
          <a:srcRect b="0" l="0" r="0" t="0"/>
          <a:stretch/>
        </p:blipFill>
        <p:spPr>
          <a:xfrm>
            <a:off x="3707475" y="1321319"/>
            <a:ext cx="4987638" cy="49876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br>
              <a:rPr b="0" i="0" lang="es-AR" sz="4400" u="none" cap="none" strike="noStrike">
                <a:solidFill>
                  <a:schemeClr val="dk1"/>
                </a:solidFill>
                <a:latin typeface="Calibri"/>
                <a:ea typeface="Calibri"/>
                <a:cs typeface="Calibri"/>
                <a:sym typeface="Calibri"/>
              </a:rPr>
            </a:br>
            <a:r>
              <a:rPr b="0" i="0" lang="es-AR" sz="4400" u="none" cap="none" strike="noStrike">
                <a:solidFill>
                  <a:schemeClr val="dk1"/>
                </a:solidFill>
                <a:latin typeface="Calibri"/>
                <a:ea typeface="Calibri"/>
                <a:cs typeface="Calibri"/>
                <a:sym typeface="Calibri"/>
              </a:rPr>
              <a:t>Introducción – Repaso IEEE 1074</a:t>
            </a:r>
            <a:endParaRPr/>
          </a:p>
        </p:txBody>
      </p:sp>
      <p:sp>
        <p:nvSpPr>
          <p:cNvPr id="100" name="Google Shape;100;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AR" sz="1600" u="none" cap="none" strike="noStrike">
                <a:solidFill>
                  <a:srgbClr val="888888"/>
                </a:solidFill>
                <a:latin typeface="Calibri"/>
                <a:ea typeface="Calibri"/>
                <a:cs typeface="Calibri"/>
                <a:sym typeface="Calibri"/>
              </a:rPr>
              <a:t>Introducción a la administración de proyectos</a:t>
            </a:r>
            <a:endParaRPr/>
          </a:p>
        </p:txBody>
      </p:sp>
      <p:pic>
        <p:nvPicPr>
          <p:cNvPr id="101" name="Google Shape;101;p14"/>
          <p:cNvPicPr preferRelativeResize="0"/>
          <p:nvPr/>
        </p:nvPicPr>
        <p:blipFill rotWithShape="1">
          <a:blip r:embed="rId3">
            <a:alphaModFix/>
          </a:blip>
          <a:srcRect b="0" l="0" r="0" t="0"/>
          <a:stretch/>
        </p:blipFill>
        <p:spPr>
          <a:xfrm>
            <a:off x="0" y="0"/>
            <a:ext cx="12191999" cy="1027289"/>
          </a:xfrm>
          <a:prstGeom prst="rect">
            <a:avLst/>
          </a:prstGeom>
          <a:noFill/>
          <a:ln>
            <a:noFill/>
          </a:ln>
        </p:spPr>
      </p:pic>
      <p:pic>
        <p:nvPicPr>
          <p:cNvPr id="102" name="Google Shape;102;p14"/>
          <p:cNvPicPr preferRelativeResize="0"/>
          <p:nvPr>
            <p:ph idx="1" type="body"/>
          </p:nvPr>
        </p:nvPicPr>
        <p:blipFill rotWithShape="1">
          <a:blip r:embed="rId4">
            <a:alphaModFix/>
          </a:blip>
          <a:srcRect b="11126" l="24634" r="24634" t="20781"/>
          <a:stretch/>
        </p:blipFill>
        <p:spPr>
          <a:xfrm>
            <a:off x="2544416" y="1654009"/>
            <a:ext cx="6530400" cy="4702200"/>
          </a:xfrm>
          <a:prstGeom prst="rect">
            <a:avLst/>
          </a:prstGeom>
          <a:noFill/>
          <a:ln>
            <a:noFill/>
          </a:ln>
        </p:spPr>
      </p:pic>
      <p:sp>
        <p:nvSpPr>
          <p:cNvPr id="103" name="Google Shape;103;p14"/>
          <p:cNvSpPr/>
          <p:nvPr/>
        </p:nvSpPr>
        <p:spPr>
          <a:xfrm>
            <a:off x="2709333" y="3273778"/>
            <a:ext cx="1467600" cy="2020800"/>
          </a:xfrm>
          <a:prstGeom prst="rect">
            <a:avLst/>
          </a:prstGeom>
          <a:noFill/>
          <a:ln cap="flat" cmpd="sng" w="762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br>
              <a:rPr b="0" i="0" lang="es-AR" sz="4400" u="none" cap="none" strike="noStrike">
                <a:solidFill>
                  <a:schemeClr val="dk1"/>
                </a:solidFill>
                <a:latin typeface="Calibri"/>
                <a:ea typeface="Calibri"/>
                <a:cs typeface="Calibri"/>
                <a:sym typeface="Calibri"/>
              </a:rPr>
            </a:br>
            <a:r>
              <a:rPr b="0" i="0" lang="es-AR" sz="4400" u="none" cap="none" strike="noStrike">
                <a:solidFill>
                  <a:schemeClr val="dk1"/>
                </a:solidFill>
                <a:latin typeface="Calibri"/>
                <a:ea typeface="Calibri"/>
                <a:cs typeface="Calibri"/>
                <a:sym typeface="Calibri"/>
              </a:rPr>
              <a:t>Introducción</a:t>
            </a:r>
            <a:endParaRPr/>
          </a:p>
        </p:txBody>
      </p:sp>
      <p:sp>
        <p:nvSpPr>
          <p:cNvPr id="111" name="Google Shape;111;p15"/>
          <p:cNvSpPr txBox="1"/>
          <p:nvPr>
            <p:ph idx="2" type="body"/>
          </p:nvPr>
        </p:nvSpPr>
        <p:spPr>
          <a:xfrm>
            <a:off x="838200" y="1828799"/>
            <a:ext cx="10515600" cy="4348200"/>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s-AR" sz="2800" u="none" cap="none" strike="noStrike">
                <a:solidFill>
                  <a:schemeClr val="dk1"/>
                </a:solidFill>
                <a:latin typeface="Calibri"/>
                <a:ea typeface="Calibri"/>
                <a:cs typeface="Calibri"/>
                <a:sym typeface="Calibri"/>
              </a:rPr>
              <a:t>¿Qué son los riesgos?</a:t>
            </a:r>
            <a:endParaRPr/>
          </a:p>
          <a:p>
            <a:pPr indent="-228600" lvl="0" marL="228600" marR="0" rtl="0" algn="l">
              <a:lnSpc>
                <a:spcPct val="90000"/>
              </a:lnSpc>
              <a:spcBef>
                <a:spcPts val="1000"/>
              </a:spcBef>
              <a:spcAft>
                <a:spcPts val="0"/>
              </a:spcAft>
              <a:buClr>
                <a:schemeClr val="dk1"/>
              </a:buClr>
              <a:buSzPts val="2800"/>
              <a:buFont typeface="Arial"/>
              <a:buChar char="•"/>
            </a:pPr>
            <a:r>
              <a:rPr b="0" i="0" lang="es-AR" sz="2800" u="none" cap="none" strike="noStrike">
                <a:solidFill>
                  <a:schemeClr val="dk1"/>
                </a:solidFill>
                <a:latin typeface="Calibri"/>
                <a:ea typeface="Calibri"/>
                <a:cs typeface="Calibri"/>
                <a:sym typeface="Calibri"/>
              </a:rPr>
              <a:t>¿Son los riesgos un problema?</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12" name="Google Shape;112;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AR" sz="1600" u="none" cap="none" strike="noStrike">
                <a:solidFill>
                  <a:srgbClr val="888888"/>
                </a:solidFill>
                <a:latin typeface="Calibri"/>
                <a:ea typeface="Calibri"/>
                <a:cs typeface="Calibri"/>
                <a:sym typeface="Calibri"/>
              </a:rPr>
              <a:t>Introducción a la administración de proyectos</a:t>
            </a:r>
            <a:endParaRPr b="1" i="0" sz="1600" u="none" cap="none" strike="noStrike">
              <a:solidFill>
                <a:srgbClr val="888888"/>
              </a:solidFill>
              <a:latin typeface="Calibri"/>
              <a:ea typeface="Calibri"/>
              <a:cs typeface="Calibri"/>
              <a:sym typeface="Calibri"/>
            </a:endParaRPr>
          </a:p>
        </p:txBody>
      </p:sp>
      <p:pic>
        <p:nvPicPr>
          <p:cNvPr id="113" name="Google Shape;113;p15"/>
          <p:cNvPicPr preferRelativeResize="0"/>
          <p:nvPr/>
        </p:nvPicPr>
        <p:blipFill rotWithShape="1">
          <a:blip r:embed="rId3">
            <a:alphaModFix/>
          </a:blip>
          <a:srcRect b="0" l="0" r="0" t="0"/>
          <a:stretch/>
        </p:blipFill>
        <p:spPr>
          <a:xfrm>
            <a:off x="0" y="0"/>
            <a:ext cx="12191999" cy="102728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br>
              <a:rPr b="0" i="0" lang="es-AR" sz="4400" u="none" cap="none" strike="noStrike">
                <a:solidFill>
                  <a:schemeClr val="dk1"/>
                </a:solidFill>
                <a:latin typeface="Calibri"/>
                <a:ea typeface="Calibri"/>
                <a:cs typeface="Calibri"/>
                <a:sym typeface="Calibri"/>
              </a:rPr>
            </a:br>
            <a:r>
              <a:rPr b="0" i="0" lang="es-AR" sz="4400" u="none" cap="none" strike="noStrike">
                <a:solidFill>
                  <a:schemeClr val="dk1"/>
                </a:solidFill>
                <a:latin typeface="Calibri"/>
                <a:ea typeface="Calibri"/>
                <a:cs typeface="Calibri"/>
                <a:sym typeface="Calibri"/>
              </a:rPr>
              <a:t>Riesgos</a:t>
            </a:r>
            <a:endParaRPr/>
          </a:p>
        </p:txBody>
      </p:sp>
      <p:sp>
        <p:nvSpPr>
          <p:cNvPr id="121" name="Google Shape;121;p16"/>
          <p:cNvSpPr txBox="1"/>
          <p:nvPr>
            <p:ph idx="2" type="body"/>
          </p:nvPr>
        </p:nvSpPr>
        <p:spPr>
          <a:xfrm>
            <a:off x="838200" y="1828799"/>
            <a:ext cx="10515600" cy="4348200"/>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s-AR" sz="2800" u="none" cap="none" strike="noStrike">
                <a:solidFill>
                  <a:schemeClr val="dk1"/>
                </a:solidFill>
                <a:latin typeface="Calibri"/>
                <a:ea typeface="Calibri"/>
                <a:cs typeface="Calibri"/>
                <a:sym typeface="Calibri"/>
              </a:rPr>
              <a:t>Tienen relación con el futuro</a:t>
            </a:r>
            <a:endParaRPr/>
          </a:p>
          <a:p>
            <a:pPr indent="-228600" lvl="0" marL="228600" marR="0" rtl="0" algn="l">
              <a:lnSpc>
                <a:spcPct val="90000"/>
              </a:lnSpc>
              <a:spcBef>
                <a:spcPts val="1000"/>
              </a:spcBef>
              <a:spcAft>
                <a:spcPts val="0"/>
              </a:spcAft>
              <a:buClr>
                <a:schemeClr val="dk1"/>
              </a:buClr>
              <a:buSzPts val="2800"/>
              <a:buFont typeface="Arial"/>
              <a:buChar char="•"/>
            </a:pPr>
            <a:r>
              <a:rPr b="0" i="0" lang="es-AR" sz="2800" u="none" cap="none" strike="noStrike">
                <a:solidFill>
                  <a:schemeClr val="dk1"/>
                </a:solidFill>
                <a:latin typeface="Calibri"/>
                <a:ea typeface="Calibri"/>
                <a:cs typeface="Calibri"/>
                <a:sym typeface="Calibri"/>
              </a:rPr>
              <a:t>Implican cambios</a:t>
            </a:r>
            <a:endParaRPr/>
          </a:p>
          <a:p>
            <a:pPr indent="-228600" lvl="0" marL="228600" marR="0" rtl="0" algn="l">
              <a:lnSpc>
                <a:spcPct val="90000"/>
              </a:lnSpc>
              <a:spcBef>
                <a:spcPts val="1000"/>
              </a:spcBef>
              <a:spcAft>
                <a:spcPts val="0"/>
              </a:spcAft>
              <a:buClr>
                <a:schemeClr val="dk1"/>
              </a:buClr>
              <a:buSzPts val="2800"/>
              <a:buFont typeface="Arial"/>
              <a:buChar char="•"/>
            </a:pPr>
            <a:r>
              <a:rPr b="0" i="0" lang="es-AR" sz="2800" u="none" cap="none" strike="noStrike">
                <a:solidFill>
                  <a:schemeClr val="dk1"/>
                </a:solidFill>
                <a:latin typeface="Calibri"/>
                <a:ea typeface="Calibri"/>
                <a:cs typeface="Calibri"/>
                <a:sym typeface="Calibri"/>
              </a:rPr>
              <a:t>Conllevan incertidumbre</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22" name="Google Shape;122;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AR" sz="1600" u="none" cap="none" strike="noStrike">
                <a:solidFill>
                  <a:srgbClr val="888888"/>
                </a:solidFill>
                <a:latin typeface="Calibri"/>
                <a:ea typeface="Calibri"/>
                <a:cs typeface="Calibri"/>
                <a:sym typeface="Calibri"/>
              </a:rPr>
              <a:t>Introducción a la administración de proyectos</a:t>
            </a:r>
            <a:endParaRPr b="1" i="0" sz="1600" u="none" cap="none" strike="noStrike">
              <a:solidFill>
                <a:srgbClr val="888888"/>
              </a:solidFill>
              <a:latin typeface="Calibri"/>
              <a:ea typeface="Calibri"/>
              <a:cs typeface="Calibri"/>
              <a:sym typeface="Calibri"/>
            </a:endParaRPr>
          </a:p>
        </p:txBody>
      </p:sp>
      <p:pic>
        <p:nvPicPr>
          <p:cNvPr id="123" name="Google Shape;123;p16"/>
          <p:cNvPicPr preferRelativeResize="0"/>
          <p:nvPr/>
        </p:nvPicPr>
        <p:blipFill rotWithShape="1">
          <a:blip r:embed="rId3">
            <a:alphaModFix/>
          </a:blip>
          <a:srcRect b="0" l="0" r="0" t="0"/>
          <a:stretch/>
        </p:blipFill>
        <p:spPr>
          <a:xfrm>
            <a:off x="0" y="0"/>
            <a:ext cx="12191999" cy="102728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br>
              <a:rPr b="0" i="0" lang="es-AR" sz="4400" u="none" cap="none" strike="noStrike">
                <a:solidFill>
                  <a:schemeClr val="dk1"/>
                </a:solidFill>
                <a:latin typeface="Calibri"/>
                <a:ea typeface="Calibri"/>
                <a:cs typeface="Calibri"/>
                <a:sym typeface="Calibri"/>
              </a:rPr>
            </a:br>
            <a:r>
              <a:rPr b="0" i="0" lang="es-AR" sz="4400" u="none" cap="none" strike="noStrike">
                <a:solidFill>
                  <a:schemeClr val="dk1"/>
                </a:solidFill>
                <a:latin typeface="Calibri"/>
                <a:ea typeface="Calibri"/>
                <a:cs typeface="Calibri"/>
                <a:sym typeface="Calibri"/>
              </a:rPr>
              <a:t>Estrategias</a:t>
            </a:r>
            <a:endParaRPr/>
          </a:p>
        </p:txBody>
      </p:sp>
      <p:sp>
        <p:nvSpPr>
          <p:cNvPr id="131" name="Google Shape;131;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AR" sz="1600" u="none" cap="none" strike="noStrike">
                <a:solidFill>
                  <a:srgbClr val="888888"/>
                </a:solidFill>
                <a:latin typeface="Calibri"/>
                <a:ea typeface="Calibri"/>
                <a:cs typeface="Calibri"/>
                <a:sym typeface="Calibri"/>
              </a:rPr>
              <a:t>Introducción a la administración de proyectos</a:t>
            </a:r>
            <a:endParaRPr b="1" i="0" sz="1600" u="none" cap="none" strike="noStrike">
              <a:solidFill>
                <a:srgbClr val="888888"/>
              </a:solidFill>
              <a:latin typeface="Calibri"/>
              <a:ea typeface="Calibri"/>
              <a:cs typeface="Calibri"/>
              <a:sym typeface="Calibri"/>
            </a:endParaRPr>
          </a:p>
        </p:txBody>
      </p:sp>
      <p:pic>
        <p:nvPicPr>
          <p:cNvPr id="132" name="Google Shape;132;p17"/>
          <p:cNvPicPr preferRelativeResize="0"/>
          <p:nvPr/>
        </p:nvPicPr>
        <p:blipFill rotWithShape="1">
          <a:blip r:embed="rId3">
            <a:alphaModFix/>
          </a:blip>
          <a:srcRect b="0" l="0" r="0" t="0"/>
          <a:stretch/>
        </p:blipFill>
        <p:spPr>
          <a:xfrm>
            <a:off x="0" y="0"/>
            <a:ext cx="12191999" cy="1027289"/>
          </a:xfrm>
          <a:prstGeom prst="rect">
            <a:avLst/>
          </a:prstGeom>
          <a:noFill/>
          <a:ln>
            <a:noFill/>
          </a:ln>
        </p:spPr>
      </p:pic>
      <p:sp>
        <p:nvSpPr>
          <p:cNvPr id="133" name="Google Shape;133;p17"/>
          <p:cNvSpPr txBox="1"/>
          <p:nvPr/>
        </p:nvSpPr>
        <p:spPr>
          <a:xfrm>
            <a:off x="959556" y="2116414"/>
            <a:ext cx="45606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AR" sz="3200" u="none" cap="none" strike="noStrike">
                <a:solidFill>
                  <a:schemeClr val="dk1"/>
                </a:solidFill>
                <a:latin typeface="Calibri"/>
                <a:ea typeface="Calibri"/>
                <a:cs typeface="Calibri"/>
                <a:sym typeface="Calibri"/>
              </a:rPr>
              <a:t>Reactiva</a:t>
            </a:r>
            <a:endParaRPr/>
          </a:p>
        </p:txBody>
      </p:sp>
      <p:sp>
        <p:nvSpPr>
          <p:cNvPr id="134" name="Google Shape;134;p17"/>
          <p:cNvSpPr txBox="1"/>
          <p:nvPr/>
        </p:nvSpPr>
        <p:spPr>
          <a:xfrm>
            <a:off x="6875215" y="2133188"/>
            <a:ext cx="45606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3200">
                <a:solidFill>
                  <a:schemeClr val="dk1"/>
                </a:solidFill>
                <a:latin typeface="Calibri"/>
                <a:ea typeface="Calibri"/>
                <a:cs typeface="Calibri"/>
                <a:sym typeface="Calibri"/>
              </a:rPr>
              <a:t>Proactiva</a:t>
            </a:r>
            <a:endParaRPr/>
          </a:p>
        </p:txBody>
      </p:sp>
      <p:pic>
        <p:nvPicPr>
          <p:cNvPr descr="A picture containing toy&#10;&#10;Description generated with high confidence" id="135" name="Google Shape;135;p17"/>
          <p:cNvPicPr preferRelativeResize="0"/>
          <p:nvPr>
            <p:ph idx="1" type="body"/>
          </p:nvPr>
        </p:nvPicPr>
        <p:blipFill rotWithShape="1">
          <a:blip r:embed="rId4">
            <a:alphaModFix/>
          </a:blip>
          <a:srcRect b="0" l="0" r="0" t="0"/>
          <a:stretch/>
        </p:blipFill>
        <p:spPr>
          <a:xfrm>
            <a:off x="1944546" y="2952465"/>
            <a:ext cx="2595600" cy="3167700"/>
          </a:xfrm>
          <a:prstGeom prst="rect">
            <a:avLst/>
          </a:prstGeom>
          <a:noFill/>
          <a:ln>
            <a:noFill/>
          </a:ln>
        </p:spPr>
      </p:pic>
      <p:pic>
        <p:nvPicPr>
          <p:cNvPr id="136" name="Google Shape;136;p17"/>
          <p:cNvPicPr preferRelativeResize="0"/>
          <p:nvPr>
            <p:ph idx="2" type="body"/>
          </p:nvPr>
        </p:nvPicPr>
        <p:blipFill rotWithShape="1">
          <a:blip r:embed="rId5">
            <a:alphaModFix/>
          </a:blip>
          <a:srcRect b="0" l="0" r="0" t="0"/>
          <a:stretch/>
        </p:blipFill>
        <p:spPr>
          <a:xfrm>
            <a:off x="6745459" y="2929731"/>
            <a:ext cx="3089100" cy="3089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br>
              <a:rPr b="0" i="0" lang="es-AR" sz="4400" u="none" cap="none" strike="noStrike">
                <a:solidFill>
                  <a:schemeClr val="dk1"/>
                </a:solidFill>
                <a:latin typeface="Calibri"/>
                <a:ea typeface="Calibri"/>
                <a:cs typeface="Calibri"/>
                <a:sym typeface="Calibri"/>
              </a:rPr>
            </a:br>
            <a:r>
              <a:rPr b="0" i="0" lang="es-AR" sz="4400" u="none" cap="none" strike="noStrike">
                <a:solidFill>
                  <a:schemeClr val="dk1"/>
                </a:solidFill>
                <a:latin typeface="Calibri"/>
                <a:ea typeface="Calibri"/>
                <a:cs typeface="Calibri"/>
                <a:sym typeface="Calibri"/>
              </a:rPr>
              <a:t>Tipos de riesgos</a:t>
            </a:r>
            <a:endParaRPr/>
          </a:p>
        </p:txBody>
      </p:sp>
      <p:sp>
        <p:nvSpPr>
          <p:cNvPr id="144" name="Google Shape;144;p1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s-AR" sz="2800" u="none" cap="none" strike="noStrike">
                <a:solidFill>
                  <a:schemeClr val="dk1"/>
                </a:solidFill>
                <a:latin typeface="Calibri"/>
                <a:ea typeface="Calibri"/>
                <a:cs typeface="Calibri"/>
                <a:sym typeface="Calibri"/>
              </a:rPr>
              <a:t>Riesgos del proyecto</a:t>
            </a:r>
            <a:endParaRPr/>
          </a:p>
          <a:p>
            <a:pPr indent="-228600" lvl="0" marL="228600" marR="0" rtl="0" algn="l">
              <a:lnSpc>
                <a:spcPct val="90000"/>
              </a:lnSpc>
              <a:spcBef>
                <a:spcPts val="1000"/>
              </a:spcBef>
              <a:spcAft>
                <a:spcPts val="0"/>
              </a:spcAft>
              <a:buClr>
                <a:schemeClr val="dk1"/>
              </a:buClr>
              <a:buSzPts val="2800"/>
              <a:buFont typeface="Arial"/>
              <a:buChar char="•"/>
            </a:pPr>
            <a:r>
              <a:rPr b="0" i="0" lang="es-AR" sz="2800" u="none" cap="none" strike="noStrike">
                <a:solidFill>
                  <a:schemeClr val="dk1"/>
                </a:solidFill>
                <a:latin typeface="Calibri"/>
                <a:ea typeface="Calibri"/>
                <a:cs typeface="Calibri"/>
                <a:sym typeface="Calibri"/>
              </a:rPr>
              <a:t>Riesgos técnicos</a:t>
            </a:r>
            <a:endParaRPr/>
          </a:p>
          <a:p>
            <a:pPr indent="-228600" lvl="0" marL="228600" marR="0" rtl="0" algn="l">
              <a:lnSpc>
                <a:spcPct val="90000"/>
              </a:lnSpc>
              <a:spcBef>
                <a:spcPts val="1000"/>
              </a:spcBef>
              <a:spcAft>
                <a:spcPts val="0"/>
              </a:spcAft>
              <a:buClr>
                <a:schemeClr val="dk1"/>
              </a:buClr>
              <a:buSzPts val="2800"/>
              <a:buFont typeface="Arial"/>
              <a:buChar char="•"/>
            </a:pPr>
            <a:r>
              <a:rPr b="0" i="0" lang="es-AR" sz="2800" u="none" cap="none" strike="noStrike">
                <a:solidFill>
                  <a:schemeClr val="dk1"/>
                </a:solidFill>
                <a:latin typeface="Calibri"/>
                <a:ea typeface="Calibri"/>
                <a:cs typeface="Calibri"/>
                <a:sym typeface="Calibri"/>
              </a:rPr>
              <a:t>Riesgos del negocio</a:t>
            </a:r>
            <a:endParaRPr/>
          </a:p>
        </p:txBody>
      </p:sp>
      <p:sp>
        <p:nvSpPr>
          <p:cNvPr id="145" name="Google Shape;145;p1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s-AR" sz="2800" u="none" cap="none" strike="noStrike">
                <a:solidFill>
                  <a:schemeClr val="dk1"/>
                </a:solidFill>
                <a:latin typeface="Calibri"/>
                <a:ea typeface="Calibri"/>
                <a:cs typeface="Calibri"/>
                <a:sym typeface="Calibri"/>
              </a:rPr>
              <a:t>Impredecibles</a:t>
            </a:r>
            <a:endParaRPr/>
          </a:p>
          <a:p>
            <a:pPr indent="-228600" lvl="0" marL="228600" marR="0" rtl="0" algn="l">
              <a:lnSpc>
                <a:spcPct val="90000"/>
              </a:lnSpc>
              <a:spcBef>
                <a:spcPts val="1000"/>
              </a:spcBef>
              <a:spcAft>
                <a:spcPts val="0"/>
              </a:spcAft>
              <a:buClr>
                <a:schemeClr val="dk1"/>
              </a:buClr>
              <a:buSzPts val="2800"/>
              <a:buFont typeface="Arial"/>
              <a:buChar char="•"/>
            </a:pPr>
            <a:r>
              <a:rPr b="0" i="0" lang="es-AR" sz="2800" u="none" cap="none" strike="noStrike">
                <a:solidFill>
                  <a:schemeClr val="dk1"/>
                </a:solidFill>
                <a:latin typeface="Calibri"/>
                <a:ea typeface="Calibri"/>
                <a:cs typeface="Calibri"/>
                <a:sym typeface="Calibri"/>
              </a:rPr>
              <a:t>Predecibles</a:t>
            </a:r>
            <a:endParaRPr/>
          </a:p>
          <a:p>
            <a:pPr indent="-228600" lvl="0" marL="228600" marR="0" rtl="0" algn="l">
              <a:lnSpc>
                <a:spcPct val="90000"/>
              </a:lnSpc>
              <a:spcBef>
                <a:spcPts val="1000"/>
              </a:spcBef>
              <a:spcAft>
                <a:spcPts val="0"/>
              </a:spcAft>
              <a:buClr>
                <a:schemeClr val="dk1"/>
              </a:buClr>
              <a:buSzPts val="2800"/>
              <a:buFont typeface="Arial"/>
              <a:buChar char="•"/>
            </a:pPr>
            <a:r>
              <a:rPr b="0" i="0" lang="es-AR" sz="2800" u="none" cap="none" strike="noStrike">
                <a:solidFill>
                  <a:schemeClr val="dk1"/>
                </a:solidFill>
                <a:latin typeface="Calibri"/>
                <a:ea typeface="Calibri"/>
                <a:cs typeface="Calibri"/>
                <a:sym typeface="Calibri"/>
              </a:rPr>
              <a:t>Conocidos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46" name="Google Shape;146;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AR" sz="1600">
                <a:solidFill>
                  <a:srgbClr val="888888"/>
                </a:solidFill>
                <a:latin typeface="Calibri"/>
                <a:ea typeface="Calibri"/>
                <a:cs typeface="Calibri"/>
                <a:sym typeface="Calibri"/>
              </a:rPr>
              <a:t>Introducción a la administración de proyectos</a:t>
            </a:r>
            <a:endParaRPr b="1" sz="1600">
              <a:solidFill>
                <a:srgbClr val="888888"/>
              </a:solidFill>
              <a:latin typeface="Calibri"/>
              <a:ea typeface="Calibri"/>
              <a:cs typeface="Calibri"/>
              <a:sym typeface="Calibri"/>
            </a:endParaRPr>
          </a:p>
        </p:txBody>
      </p:sp>
      <p:pic>
        <p:nvPicPr>
          <p:cNvPr id="147" name="Google Shape;147;p18"/>
          <p:cNvPicPr preferRelativeResize="0"/>
          <p:nvPr/>
        </p:nvPicPr>
        <p:blipFill rotWithShape="1">
          <a:blip r:embed="rId3">
            <a:alphaModFix/>
          </a:blip>
          <a:srcRect b="0" l="0" r="0" t="0"/>
          <a:stretch/>
        </p:blipFill>
        <p:spPr>
          <a:xfrm>
            <a:off x="0" y="0"/>
            <a:ext cx="12191999" cy="10272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br>
              <a:rPr b="0" i="0" lang="es-AR" sz="4400" u="none" cap="none" strike="noStrike">
                <a:solidFill>
                  <a:schemeClr val="dk1"/>
                </a:solidFill>
                <a:latin typeface="Calibri"/>
                <a:ea typeface="Calibri"/>
                <a:cs typeface="Calibri"/>
                <a:sym typeface="Calibri"/>
              </a:rPr>
            </a:br>
            <a:r>
              <a:rPr b="0" i="0" lang="es-AR" sz="4400" u="none" cap="none" strike="noStrike">
                <a:solidFill>
                  <a:schemeClr val="dk1"/>
                </a:solidFill>
                <a:latin typeface="Calibri"/>
                <a:ea typeface="Calibri"/>
                <a:cs typeface="Calibri"/>
                <a:sym typeface="Calibri"/>
              </a:rPr>
              <a:t>Actividades</a:t>
            </a:r>
            <a:endParaRPr/>
          </a:p>
        </p:txBody>
      </p:sp>
      <p:sp>
        <p:nvSpPr>
          <p:cNvPr id="155" name="Google Shape;155;p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chemeClr val="dk1"/>
              </a:buClr>
              <a:buSzPts val="2800"/>
              <a:buFont typeface="Calibri"/>
              <a:buAutoNum type="arabicPeriod"/>
            </a:pPr>
            <a:r>
              <a:rPr b="0" i="0" lang="es-AR" sz="2800" u="none" cap="none" strike="noStrike">
                <a:solidFill>
                  <a:schemeClr val="dk1"/>
                </a:solidFill>
                <a:latin typeface="Calibri"/>
                <a:ea typeface="Calibri"/>
                <a:cs typeface="Calibri"/>
                <a:sym typeface="Calibri"/>
              </a:rPr>
              <a:t>Identificación/</a:t>
            </a:r>
            <a:r>
              <a:rPr lang="es-AR"/>
              <a:t>Análisis</a:t>
            </a:r>
            <a:endParaRPr/>
          </a:p>
          <a:p>
            <a:pPr indent="-514350" lvl="0" marL="514350" marR="0" rtl="0" algn="l">
              <a:lnSpc>
                <a:spcPct val="90000"/>
              </a:lnSpc>
              <a:spcBef>
                <a:spcPts val="1000"/>
              </a:spcBef>
              <a:spcAft>
                <a:spcPts val="0"/>
              </a:spcAft>
              <a:buClr>
                <a:schemeClr val="dk1"/>
              </a:buClr>
              <a:buSzPts val="2800"/>
              <a:buFont typeface="Calibri"/>
              <a:buAutoNum type="arabicPeriod"/>
            </a:pPr>
            <a:r>
              <a:rPr b="0" i="0" lang="es-AR" sz="2800" u="none" cap="none" strike="noStrike">
                <a:solidFill>
                  <a:schemeClr val="dk1"/>
                </a:solidFill>
                <a:latin typeface="Calibri"/>
                <a:ea typeface="Calibri"/>
                <a:cs typeface="Calibri"/>
                <a:sym typeface="Calibri"/>
              </a:rPr>
              <a:t>Proyección</a:t>
            </a:r>
            <a:endParaRPr b="0" i="0" sz="2800" u="none" cap="none" strike="noStrike">
              <a:solidFill>
                <a:schemeClr val="dk1"/>
              </a:solidFill>
              <a:latin typeface="Calibri"/>
              <a:ea typeface="Calibri"/>
              <a:cs typeface="Calibri"/>
              <a:sym typeface="Calibri"/>
            </a:endParaRPr>
          </a:p>
          <a:p>
            <a:pPr indent="-514350" lvl="0" marL="514350" marR="0" rtl="0" algn="l">
              <a:lnSpc>
                <a:spcPct val="90000"/>
              </a:lnSpc>
              <a:spcBef>
                <a:spcPts val="1000"/>
              </a:spcBef>
              <a:spcAft>
                <a:spcPts val="0"/>
              </a:spcAft>
              <a:buClr>
                <a:schemeClr val="dk1"/>
              </a:buClr>
              <a:buSzPts val="2800"/>
              <a:buFont typeface="Calibri"/>
              <a:buAutoNum type="arabicPeriod"/>
            </a:pPr>
            <a:r>
              <a:rPr lang="es-AR"/>
              <a:t>Evaluación</a:t>
            </a:r>
            <a:endParaRPr/>
          </a:p>
          <a:p>
            <a:pPr indent="-514350" lvl="0" marL="514350" marR="0" rtl="0" algn="l">
              <a:lnSpc>
                <a:spcPct val="90000"/>
              </a:lnSpc>
              <a:spcBef>
                <a:spcPts val="1000"/>
              </a:spcBef>
              <a:spcAft>
                <a:spcPts val="0"/>
              </a:spcAft>
              <a:buClr>
                <a:schemeClr val="dk1"/>
              </a:buClr>
              <a:buSzPts val="2800"/>
              <a:buFont typeface="Calibri"/>
              <a:buAutoNum type="arabicPeriod"/>
            </a:pPr>
            <a:r>
              <a:rPr b="0" i="0" lang="es-AR" sz="2800" u="none" cap="none" strike="noStrike">
                <a:solidFill>
                  <a:schemeClr val="dk1"/>
                </a:solidFill>
                <a:latin typeface="Calibri"/>
                <a:ea typeface="Calibri"/>
                <a:cs typeface="Calibri"/>
                <a:sym typeface="Calibri"/>
              </a:rPr>
              <a:t>Supervisión</a:t>
            </a:r>
            <a:endParaRPr/>
          </a:p>
        </p:txBody>
      </p:sp>
      <p:sp>
        <p:nvSpPr>
          <p:cNvPr id="156" name="Google Shape;156;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AR" sz="1600">
                <a:solidFill>
                  <a:srgbClr val="888888"/>
                </a:solidFill>
                <a:latin typeface="Calibri"/>
                <a:ea typeface="Calibri"/>
                <a:cs typeface="Calibri"/>
                <a:sym typeface="Calibri"/>
              </a:rPr>
              <a:t>Introducción a la administración de proyectos</a:t>
            </a:r>
            <a:endParaRPr b="1" sz="1600">
              <a:solidFill>
                <a:srgbClr val="888888"/>
              </a:solidFill>
              <a:latin typeface="Calibri"/>
              <a:ea typeface="Calibri"/>
              <a:cs typeface="Calibri"/>
              <a:sym typeface="Calibri"/>
            </a:endParaRPr>
          </a:p>
        </p:txBody>
      </p:sp>
      <p:pic>
        <p:nvPicPr>
          <p:cNvPr id="157" name="Google Shape;157;p19"/>
          <p:cNvPicPr preferRelativeResize="0"/>
          <p:nvPr/>
        </p:nvPicPr>
        <p:blipFill rotWithShape="1">
          <a:blip r:embed="rId3">
            <a:alphaModFix/>
          </a:blip>
          <a:srcRect b="0" l="0" r="0" t="0"/>
          <a:stretch/>
        </p:blipFill>
        <p:spPr>
          <a:xfrm>
            <a:off x="0" y="0"/>
            <a:ext cx="12191999" cy="102728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0"/>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br>
              <a:rPr b="0" i="0" lang="es-AR" sz="4400" u="none" cap="none" strike="noStrike">
                <a:solidFill>
                  <a:schemeClr val="dk1"/>
                </a:solidFill>
                <a:latin typeface="Calibri"/>
                <a:ea typeface="Calibri"/>
                <a:cs typeface="Calibri"/>
                <a:sym typeface="Calibri"/>
              </a:rPr>
            </a:br>
            <a:r>
              <a:rPr b="0" i="0" lang="es-AR" sz="4400" u="none" cap="none" strike="noStrike">
                <a:solidFill>
                  <a:schemeClr val="dk1"/>
                </a:solidFill>
                <a:latin typeface="Calibri"/>
                <a:ea typeface="Calibri"/>
                <a:cs typeface="Calibri"/>
                <a:sym typeface="Calibri"/>
              </a:rPr>
              <a:t>1. Identificación de riesgos</a:t>
            </a:r>
            <a:endParaRPr/>
          </a:p>
        </p:txBody>
      </p:sp>
      <p:sp>
        <p:nvSpPr>
          <p:cNvPr id="165" name="Google Shape;165;p20"/>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rPr b="1" i="0" lang="es-AR" sz="2400" u="none" cap="none" strike="noStrike">
                <a:solidFill>
                  <a:schemeClr val="dk1"/>
                </a:solidFill>
                <a:latin typeface="Calibri"/>
                <a:ea typeface="Calibri"/>
                <a:cs typeface="Calibri"/>
                <a:sym typeface="Calibri"/>
              </a:rPr>
              <a:t>Lista de comprobación de elementos de riesgo</a:t>
            </a:r>
            <a:endParaRPr/>
          </a:p>
        </p:txBody>
      </p:sp>
      <p:sp>
        <p:nvSpPr>
          <p:cNvPr id="166" name="Google Shape;166;p20"/>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rPr b="1" i="0" lang="es-AR" sz="2400" u="none" cap="none" strike="noStrike">
                <a:solidFill>
                  <a:schemeClr val="dk1"/>
                </a:solidFill>
                <a:latin typeface="Calibri"/>
                <a:ea typeface="Calibri"/>
                <a:cs typeface="Calibri"/>
                <a:sym typeface="Calibri"/>
              </a:rPr>
              <a:t>Componentes de riesgo</a:t>
            </a:r>
            <a:endParaRPr/>
          </a:p>
        </p:txBody>
      </p:sp>
      <p:sp>
        <p:nvSpPr>
          <p:cNvPr id="167" name="Google Shape;167;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AR" sz="1600">
                <a:solidFill>
                  <a:srgbClr val="888888"/>
                </a:solidFill>
                <a:latin typeface="Calibri"/>
                <a:ea typeface="Calibri"/>
                <a:cs typeface="Calibri"/>
                <a:sym typeface="Calibri"/>
              </a:rPr>
              <a:t>Introducción a la administración de proyectos</a:t>
            </a:r>
            <a:endParaRPr b="1" sz="1600">
              <a:solidFill>
                <a:srgbClr val="888888"/>
              </a:solidFill>
              <a:latin typeface="Calibri"/>
              <a:ea typeface="Calibri"/>
              <a:cs typeface="Calibri"/>
              <a:sym typeface="Calibri"/>
            </a:endParaRPr>
          </a:p>
        </p:txBody>
      </p:sp>
      <p:pic>
        <p:nvPicPr>
          <p:cNvPr id="168" name="Google Shape;168;p20"/>
          <p:cNvPicPr preferRelativeResize="0"/>
          <p:nvPr/>
        </p:nvPicPr>
        <p:blipFill rotWithShape="1">
          <a:blip r:embed="rId3">
            <a:alphaModFix/>
          </a:blip>
          <a:srcRect b="0" l="0" r="0" t="0"/>
          <a:stretch/>
        </p:blipFill>
        <p:spPr>
          <a:xfrm>
            <a:off x="0" y="0"/>
            <a:ext cx="12191999" cy="1027289"/>
          </a:xfrm>
          <a:prstGeom prst="rect">
            <a:avLst/>
          </a:prstGeom>
          <a:noFill/>
          <a:ln>
            <a:noFill/>
          </a:ln>
        </p:spPr>
      </p:pic>
      <p:grpSp>
        <p:nvGrpSpPr>
          <p:cNvPr id="169" name="Google Shape;169;p20"/>
          <p:cNvGrpSpPr/>
          <p:nvPr/>
        </p:nvGrpSpPr>
        <p:grpSpPr>
          <a:xfrm>
            <a:off x="7110188" y="3177762"/>
            <a:ext cx="3595995" cy="2226152"/>
            <a:chOff x="439" y="18813"/>
            <a:chExt cx="3595995" cy="2226152"/>
          </a:xfrm>
        </p:grpSpPr>
        <p:sp>
          <p:nvSpPr>
            <p:cNvPr id="170" name="Google Shape;170;p20"/>
            <p:cNvSpPr/>
            <p:nvPr/>
          </p:nvSpPr>
          <p:spPr>
            <a:xfrm>
              <a:off x="439" y="18813"/>
              <a:ext cx="1712400" cy="1027500"/>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txBox="1"/>
            <p:nvPr/>
          </p:nvSpPr>
          <p:spPr>
            <a:xfrm>
              <a:off x="439" y="18813"/>
              <a:ext cx="1712400" cy="1027500"/>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Clr>
                  <a:schemeClr val="lt1"/>
                </a:buClr>
                <a:buSzPts val="2300"/>
                <a:buFont typeface="Calibri"/>
                <a:buNone/>
              </a:pPr>
              <a:r>
                <a:rPr lang="es-AR" sz="2300">
                  <a:solidFill>
                    <a:schemeClr val="lt1"/>
                  </a:solidFill>
                  <a:latin typeface="Calibri"/>
                  <a:ea typeface="Calibri"/>
                  <a:cs typeface="Calibri"/>
                  <a:sym typeface="Calibri"/>
                </a:rPr>
                <a:t>Rendimiento</a:t>
              </a:r>
              <a:endParaRPr sz="2300">
                <a:solidFill>
                  <a:schemeClr val="lt1"/>
                </a:solidFill>
                <a:latin typeface="Calibri"/>
                <a:ea typeface="Calibri"/>
                <a:cs typeface="Calibri"/>
                <a:sym typeface="Calibri"/>
              </a:endParaRPr>
            </a:p>
          </p:txBody>
        </p:sp>
        <p:sp>
          <p:nvSpPr>
            <p:cNvPr id="172" name="Google Shape;172;p20"/>
            <p:cNvSpPr/>
            <p:nvPr/>
          </p:nvSpPr>
          <p:spPr>
            <a:xfrm>
              <a:off x="1884034" y="18813"/>
              <a:ext cx="1712400" cy="1027500"/>
            </a:xfrm>
            <a:prstGeom prst="rect">
              <a:avLst/>
            </a:prstGeom>
            <a:solidFill>
              <a:srgbClr val="43BCB8"/>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txBox="1"/>
            <p:nvPr/>
          </p:nvSpPr>
          <p:spPr>
            <a:xfrm>
              <a:off x="1884034" y="18813"/>
              <a:ext cx="1712400" cy="1027500"/>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Clr>
                  <a:schemeClr val="lt1"/>
                </a:buClr>
                <a:buSzPts val="2300"/>
                <a:buFont typeface="Calibri"/>
                <a:buNone/>
              </a:pPr>
              <a:r>
                <a:rPr lang="es-AR" sz="2300">
                  <a:solidFill>
                    <a:schemeClr val="lt1"/>
                  </a:solidFill>
                  <a:latin typeface="Calibri"/>
                  <a:ea typeface="Calibri"/>
                  <a:cs typeface="Calibri"/>
                  <a:sym typeface="Calibri"/>
                </a:rPr>
                <a:t>Costo</a:t>
              </a:r>
              <a:endParaRPr sz="2300">
                <a:solidFill>
                  <a:schemeClr val="lt1"/>
                </a:solidFill>
                <a:latin typeface="Calibri"/>
                <a:ea typeface="Calibri"/>
                <a:cs typeface="Calibri"/>
                <a:sym typeface="Calibri"/>
              </a:endParaRPr>
            </a:p>
          </p:txBody>
        </p:sp>
        <p:sp>
          <p:nvSpPr>
            <p:cNvPr id="174" name="Google Shape;174;p20"/>
            <p:cNvSpPr/>
            <p:nvPr/>
          </p:nvSpPr>
          <p:spPr>
            <a:xfrm>
              <a:off x="439" y="1217465"/>
              <a:ext cx="1712400" cy="1027500"/>
            </a:xfrm>
            <a:prstGeom prst="rect">
              <a:avLst/>
            </a:prstGeom>
            <a:solidFill>
              <a:srgbClr val="45B36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txBox="1"/>
            <p:nvPr/>
          </p:nvSpPr>
          <p:spPr>
            <a:xfrm>
              <a:off x="439" y="1217465"/>
              <a:ext cx="1712400" cy="1027500"/>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Clr>
                  <a:schemeClr val="lt1"/>
                </a:buClr>
                <a:buSzPts val="2300"/>
                <a:buFont typeface="Calibri"/>
                <a:buNone/>
              </a:pPr>
              <a:r>
                <a:rPr lang="es-AR" sz="2300">
                  <a:solidFill>
                    <a:schemeClr val="lt1"/>
                  </a:solidFill>
                  <a:latin typeface="Calibri"/>
                  <a:ea typeface="Calibri"/>
                  <a:cs typeface="Calibri"/>
                  <a:sym typeface="Calibri"/>
                </a:rPr>
                <a:t>Soporte</a:t>
              </a:r>
              <a:endParaRPr sz="2300">
                <a:solidFill>
                  <a:schemeClr val="lt1"/>
                </a:solidFill>
                <a:latin typeface="Calibri"/>
                <a:ea typeface="Calibri"/>
                <a:cs typeface="Calibri"/>
                <a:sym typeface="Calibri"/>
              </a:endParaRPr>
            </a:p>
          </p:txBody>
        </p:sp>
        <p:sp>
          <p:nvSpPr>
            <p:cNvPr id="176" name="Google Shape;176;p20"/>
            <p:cNvSpPr/>
            <p:nvPr/>
          </p:nvSpPr>
          <p:spPr>
            <a:xfrm>
              <a:off x="1884034" y="1217465"/>
              <a:ext cx="1712400" cy="1027500"/>
            </a:xfrm>
            <a:prstGeom prst="rect">
              <a:avLst/>
            </a:prstGeom>
            <a:solidFill>
              <a:srgbClr val="6FAA4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
            <p:cNvSpPr txBox="1"/>
            <p:nvPr/>
          </p:nvSpPr>
          <p:spPr>
            <a:xfrm>
              <a:off x="1884034" y="1217465"/>
              <a:ext cx="1712400" cy="1027500"/>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Clr>
                  <a:schemeClr val="lt1"/>
                </a:buClr>
                <a:buSzPts val="2300"/>
                <a:buFont typeface="Calibri"/>
                <a:buNone/>
              </a:pPr>
              <a:r>
                <a:rPr lang="es-AR" sz="2300">
                  <a:solidFill>
                    <a:schemeClr val="lt1"/>
                  </a:solidFill>
                  <a:latin typeface="Calibri"/>
                  <a:ea typeface="Calibri"/>
                  <a:cs typeface="Calibri"/>
                  <a:sym typeface="Calibri"/>
                </a:rPr>
                <a:t>Calendario</a:t>
              </a:r>
              <a:endParaRPr sz="2300">
                <a:solidFill>
                  <a:schemeClr val="lt1"/>
                </a:solidFill>
                <a:latin typeface="Calibri"/>
                <a:ea typeface="Calibri"/>
                <a:cs typeface="Calibri"/>
                <a:sym typeface="Calibri"/>
              </a:endParaRPr>
            </a:p>
          </p:txBody>
        </p:sp>
      </p:grpSp>
      <p:grpSp>
        <p:nvGrpSpPr>
          <p:cNvPr id="178" name="Google Shape;178;p20"/>
          <p:cNvGrpSpPr/>
          <p:nvPr/>
        </p:nvGrpSpPr>
        <p:grpSpPr>
          <a:xfrm>
            <a:off x="839788" y="2630708"/>
            <a:ext cx="5157900" cy="3433320"/>
            <a:chOff x="0" y="125633"/>
            <a:chExt cx="5157900" cy="3433320"/>
          </a:xfrm>
        </p:grpSpPr>
        <p:sp>
          <p:nvSpPr>
            <p:cNvPr id="179" name="Google Shape;179;p20"/>
            <p:cNvSpPr/>
            <p:nvPr/>
          </p:nvSpPr>
          <p:spPr>
            <a:xfrm>
              <a:off x="0" y="287993"/>
              <a:ext cx="5157900" cy="277200"/>
            </a:xfrm>
            <a:prstGeom prst="rect">
              <a:avLst/>
            </a:prstGeom>
            <a:solidFill>
              <a:schemeClr val="lt1">
                <a:alpha val="89800"/>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a:off x="257889" y="125633"/>
              <a:ext cx="3610500" cy="324600"/>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txBox="1"/>
            <p:nvPr/>
          </p:nvSpPr>
          <p:spPr>
            <a:xfrm>
              <a:off x="273741" y="141485"/>
              <a:ext cx="3578700" cy="293100"/>
            </a:xfrm>
            <a:prstGeom prst="rect">
              <a:avLst/>
            </a:prstGeom>
            <a:noFill/>
            <a:ln>
              <a:noFill/>
            </a:ln>
          </p:spPr>
          <p:txBody>
            <a:bodyPr anchorCtr="0" anchor="ctr" bIns="0" lIns="136450" spcFirstLastPara="1" rIns="136450" wrap="square" tIns="0">
              <a:noAutofit/>
            </a:bodyPr>
            <a:lstStyle/>
            <a:p>
              <a:pPr indent="0" lvl="0" marL="0" marR="0" rtl="0" algn="l">
                <a:lnSpc>
                  <a:spcPct val="90000"/>
                </a:lnSpc>
                <a:spcBef>
                  <a:spcPts val="0"/>
                </a:spcBef>
                <a:spcAft>
                  <a:spcPts val="0"/>
                </a:spcAft>
                <a:buClr>
                  <a:schemeClr val="lt1"/>
                </a:buClr>
                <a:buSzPts val="1100"/>
                <a:buFont typeface="Calibri"/>
                <a:buNone/>
              </a:pPr>
              <a:r>
                <a:rPr lang="es-AR" sz="1100">
                  <a:solidFill>
                    <a:schemeClr val="lt1"/>
                  </a:solidFill>
                  <a:latin typeface="Calibri"/>
                  <a:ea typeface="Calibri"/>
                  <a:cs typeface="Calibri"/>
                  <a:sym typeface="Calibri"/>
                </a:rPr>
                <a:t>Tamaño del producto</a:t>
              </a:r>
              <a:endParaRPr sz="1100">
                <a:solidFill>
                  <a:schemeClr val="lt1"/>
                </a:solidFill>
                <a:latin typeface="Calibri"/>
                <a:ea typeface="Calibri"/>
                <a:cs typeface="Calibri"/>
                <a:sym typeface="Calibri"/>
              </a:endParaRPr>
            </a:p>
          </p:txBody>
        </p:sp>
        <p:sp>
          <p:nvSpPr>
            <p:cNvPr id="182" name="Google Shape;182;p20"/>
            <p:cNvSpPr/>
            <p:nvPr/>
          </p:nvSpPr>
          <p:spPr>
            <a:xfrm>
              <a:off x="0" y="786953"/>
              <a:ext cx="5157900" cy="277200"/>
            </a:xfrm>
            <a:prstGeom prst="rect">
              <a:avLst/>
            </a:prstGeom>
            <a:solidFill>
              <a:schemeClr val="lt1">
                <a:alpha val="89800"/>
              </a:schemeClr>
            </a:solidFill>
            <a:ln cap="flat" cmpd="sng" w="12700">
              <a:solidFill>
                <a:srgbClr val="439AB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p:nvPr/>
          </p:nvSpPr>
          <p:spPr>
            <a:xfrm>
              <a:off x="257889" y="624594"/>
              <a:ext cx="3610500" cy="324600"/>
            </a:xfrm>
            <a:prstGeom prst="roundRect">
              <a:avLst>
                <a:gd fmla="val 16667" name="adj"/>
              </a:avLst>
            </a:prstGeom>
            <a:solidFill>
              <a:srgbClr val="439ABF"/>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txBox="1"/>
            <p:nvPr/>
          </p:nvSpPr>
          <p:spPr>
            <a:xfrm>
              <a:off x="273741" y="640446"/>
              <a:ext cx="3578700" cy="293100"/>
            </a:xfrm>
            <a:prstGeom prst="rect">
              <a:avLst/>
            </a:prstGeom>
            <a:noFill/>
            <a:ln>
              <a:noFill/>
            </a:ln>
          </p:spPr>
          <p:txBody>
            <a:bodyPr anchorCtr="0" anchor="ctr" bIns="0" lIns="136450" spcFirstLastPara="1" rIns="136450" wrap="square" tIns="0">
              <a:noAutofit/>
            </a:bodyPr>
            <a:lstStyle/>
            <a:p>
              <a:pPr indent="0" lvl="0" marL="0" marR="0" rtl="0" algn="l">
                <a:lnSpc>
                  <a:spcPct val="90000"/>
                </a:lnSpc>
                <a:spcBef>
                  <a:spcPts val="0"/>
                </a:spcBef>
                <a:spcAft>
                  <a:spcPts val="0"/>
                </a:spcAft>
                <a:buClr>
                  <a:schemeClr val="lt1"/>
                </a:buClr>
                <a:buSzPts val="1100"/>
                <a:buFont typeface="Calibri"/>
                <a:buNone/>
              </a:pPr>
              <a:r>
                <a:rPr lang="es-AR" sz="1100">
                  <a:solidFill>
                    <a:schemeClr val="lt1"/>
                  </a:solidFill>
                  <a:latin typeface="Calibri"/>
                  <a:ea typeface="Calibri"/>
                  <a:cs typeface="Calibri"/>
                  <a:sym typeface="Calibri"/>
                </a:rPr>
                <a:t>Impacto empresarial</a:t>
              </a:r>
              <a:endParaRPr sz="1100">
                <a:solidFill>
                  <a:schemeClr val="lt1"/>
                </a:solidFill>
                <a:latin typeface="Calibri"/>
                <a:ea typeface="Calibri"/>
                <a:cs typeface="Calibri"/>
                <a:sym typeface="Calibri"/>
              </a:endParaRPr>
            </a:p>
          </p:txBody>
        </p:sp>
        <p:sp>
          <p:nvSpPr>
            <p:cNvPr id="185" name="Google Shape;185;p20"/>
            <p:cNvSpPr/>
            <p:nvPr/>
          </p:nvSpPr>
          <p:spPr>
            <a:xfrm>
              <a:off x="0" y="1285914"/>
              <a:ext cx="5157900" cy="277200"/>
            </a:xfrm>
            <a:prstGeom prst="rect">
              <a:avLst/>
            </a:prstGeom>
            <a:solidFill>
              <a:schemeClr val="lt1">
                <a:alpha val="89800"/>
              </a:schemeClr>
            </a:solidFill>
            <a:ln cap="flat" cmpd="sng" w="12700">
              <a:solidFill>
                <a:srgbClr val="43BCB8"/>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a:off x="257889" y="1123554"/>
              <a:ext cx="3610500" cy="324600"/>
            </a:xfrm>
            <a:prstGeom prst="roundRect">
              <a:avLst>
                <a:gd fmla="val 16667" name="adj"/>
              </a:avLst>
            </a:prstGeom>
            <a:solidFill>
              <a:srgbClr val="43BCB8"/>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txBox="1"/>
            <p:nvPr/>
          </p:nvSpPr>
          <p:spPr>
            <a:xfrm>
              <a:off x="273741" y="1139406"/>
              <a:ext cx="3578700" cy="293100"/>
            </a:xfrm>
            <a:prstGeom prst="rect">
              <a:avLst/>
            </a:prstGeom>
            <a:noFill/>
            <a:ln>
              <a:noFill/>
            </a:ln>
          </p:spPr>
          <p:txBody>
            <a:bodyPr anchorCtr="0" anchor="ctr" bIns="0" lIns="136450" spcFirstLastPara="1" rIns="136450" wrap="square" tIns="0">
              <a:noAutofit/>
            </a:bodyPr>
            <a:lstStyle/>
            <a:p>
              <a:pPr indent="0" lvl="0" marL="0" marR="0" rtl="0" algn="l">
                <a:lnSpc>
                  <a:spcPct val="90000"/>
                </a:lnSpc>
                <a:spcBef>
                  <a:spcPts val="0"/>
                </a:spcBef>
                <a:spcAft>
                  <a:spcPts val="0"/>
                </a:spcAft>
                <a:buClr>
                  <a:schemeClr val="lt1"/>
                </a:buClr>
                <a:buSzPts val="1100"/>
                <a:buFont typeface="Calibri"/>
                <a:buNone/>
              </a:pPr>
              <a:r>
                <a:rPr lang="es-AR" sz="1100">
                  <a:solidFill>
                    <a:schemeClr val="lt1"/>
                  </a:solidFill>
                  <a:latin typeface="Calibri"/>
                  <a:ea typeface="Calibri"/>
                  <a:cs typeface="Calibri"/>
                  <a:sym typeface="Calibri"/>
                </a:rPr>
                <a:t>Características de los participantes</a:t>
              </a:r>
              <a:endParaRPr sz="1100">
                <a:solidFill>
                  <a:schemeClr val="lt1"/>
                </a:solidFill>
                <a:latin typeface="Calibri"/>
                <a:ea typeface="Calibri"/>
                <a:cs typeface="Calibri"/>
                <a:sym typeface="Calibri"/>
              </a:endParaRPr>
            </a:p>
          </p:txBody>
        </p:sp>
        <p:sp>
          <p:nvSpPr>
            <p:cNvPr id="188" name="Google Shape;188;p20"/>
            <p:cNvSpPr/>
            <p:nvPr/>
          </p:nvSpPr>
          <p:spPr>
            <a:xfrm>
              <a:off x="0" y="1784874"/>
              <a:ext cx="5157900" cy="277200"/>
            </a:xfrm>
            <a:prstGeom prst="rect">
              <a:avLst/>
            </a:prstGeom>
            <a:solidFill>
              <a:schemeClr val="lt1">
                <a:alpha val="89800"/>
              </a:schemeClr>
            </a:solidFill>
            <a:ln cap="flat" cmpd="sng" w="12700">
              <a:solidFill>
                <a:srgbClr val="44B78C"/>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a:off x="257889" y="1622514"/>
              <a:ext cx="3610500" cy="324600"/>
            </a:xfrm>
            <a:prstGeom prst="roundRect">
              <a:avLst>
                <a:gd fmla="val 16667" name="adj"/>
              </a:avLst>
            </a:prstGeom>
            <a:solidFill>
              <a:srgbClr val="44B78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txBox="1"/>
            <p:nvPr/>
          </p:nvSpPr>
          <p:spPr>
            <a:xfrm>
              <a:off x="273741" y="1638366"/>
              <a:ext cx="3578700" cy="293100"/>
            </a:xfrm>
            <a:prstGeom prst="rect">
              <a:avLst/>
            </a:prstGeom>
            <a:noFill/>
            <a:ln>
              <a:noFill/>
            </a:ln>
          </p:spPr>
          <p:txBody>
            <a:bodyPr anchorCtr="0" anchor="ctr" bIns="0" lIns="136450" spcFirstLastPara="1" rIns="136450" wrap="square" tIns="0">
              <a:noAutofit/>
            </a:bodyPr>
            <a:lstStyle/>
            <a:p>
              <a:pPr indent="0" lvl="0" marL="0" marR="0" rtl="0" algn="l">
                <a:lnSpc>
                  <a:spcPct val="90000"/>
                </a:lnSpc>
                <a:spcBef>
                  <a:spcPts val="0"/>
                </a:spcBef>
                <a:spcAft>
                  <a:spcPts val="0"/>
                </a:spcAft>
                <a:buClr>
                  <a:schemeClr val="lt1"/>
                </a:buClr>
                <a:buSzPts val="1100"/>
                <a:buFont typeface="Calibri"/>
                <a:buNone/>
              </a:pPr>
              <a:r>
                <a:rPr lang="es-AR" sz="1100">
                  <a:solidFill>
                    <a:schemeClr val="lt1"/>
                  </a:solidFill>
                  <a:latin typeface="Calibri"/>
                  <a:ea typeface="Calibri"/>
                  <a:cs typeface="Calibri"/>
                  <a:sym typeface="Calibri"/>
                </a:rPr>
                <a:t>Definición del proceso</a:t>
              </a:r>
              <a:endParaRPr sz="1100">
                <a:solidFill>
                  <a:schemeClr val="lt1"/>
                </a:solidFill>
                <a:latin typeface="Calibri"/>
                <a:ea typeface="Calibri"/>
                <a:cs typeface="Calibri"/>
                <a:sym typeface="Calibri"/>
              </a:endParaRPr>
            </a:p>
          </p:txBody>
        </p:sp>
        <p:sp>
          <p:nvSpPr>
            <p:cNvPr id="191" name="Google Shape;191;p20"/>
            <p:cNvSpPr/>
            <p:nvPr/>
          </p:nvSpPr>
          <p:spPr>
            <a:xfrm>
              <a:off x="0" y="2283834"/>
              <a:ext cx="5157900" cy="277200"/>
            </a:xfrm>
            <a:prstGeom prst="rect">
              <a:avLst/>
            </a:prstGeom>
            <a:solidFill>
              <a:schemeClr val="lt1">
                <a:alpha val="89800"/>
              </a:schemeClr>
            </a:solidFill>
            <a:ln cap="flat" cmpd="sng" w="12700">
              <a:solidFill>
                <a:srgbClr val="45B36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p:nvPr/>
          </p:nvSpPr>
          <p:spPr>
            <a:xfrm>
              <a:off x="257889" y="2121474"/>
              <a:ext cx="3610500" cy="324600"/>
            </a:xfrm>
            <a:prstGeom prst="roundRect">
              <a:avLst>
                <a:gd fmla="val 16667" name="adj"/>
              </a:avLst>
            </a:prstGeom>
            <a:solidFill>
              <a:srgbClr val="45B36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txBox="1"/>
            <p:nvPr/>
          </p:nvSpPr>
          <p:spPr>
            <a:xfrm>
              <a:off x="273741" y="2137326"/>
              <a:ext cx="3578700" cy="293100"/>
            </a:xfrm>
            <a:prstGeom prst="rect">
              <a:avLst/>
            </a:prstGeom>
            <a:noFill/>
            <a:ln>
              <a:noFill/>
            </a:ln>
          </p:spPr>
          <p:txBody>
            <a:bodyPr anchorCtr="0" anchor="ctr" bIns="0" lIns="136450" spcFirstLastPara="1" rIns="136450" wrap="square" tIns="0">
              <a:noAutofit/>
            </a:bodyPr>
            <a:lstStyle/>
            <a:p>
              <a:pPr indent="0" lvl="0" marL="0" marR="0" rtl="0" algn="l">
                <a:lnSpc>
                  <a:spcPct val="90000"/>
                </a:lnSpc>
                <a:spcBef>
                  <a:spcPts val="0"/>
                </a:spcBef>
                <a:spcAft>
                  <a:spcPts val="0"/>
                </a:spcAft>
                <a:buClr>
                  <a:schemeClr val="lt1"/>
                </a:buClr>
                <a:buSzPts val="1100"/>
                <a:buFont typeface="Calibri"/>
                <a:buNone/>
              </a:pPr>
              <a:r>
                <a:rPr lang="es-AR" sz="1100">
                  <a:solidFill>
                    <a:schemeClr val="lt1"/>
                  </a:solidFill>
                  <a:latin typeface="Calibri"/>
                  <a:ea typeface="Calibri"/>
                  <a:cs typeface="Calibri"/>
                  <a:sym typeface="Calibri"/>
                </a:rPr>
                <a:t>Entorno de desarrollo</a:t>
              </a:r>
              <a:endParaRPr sz="1100">
                <a:solidFill>
                  <a:schemeClr val="lt1"/>
                </a:solidFill>
                <a:latin typeface="Calibri"/>
                <a:ea typeface="Calibri"/>
                <a:cs typeface="Calibri"/>
                <a:sym typeface="Calibri"/>
              </a:endParaRPr>
            </a:p>
          </p:txBody>
        </p:sp>
        <p:sp>
          <p:nvSpPr>
            <p:cNvPr id="194" name="Google Shape;194;p20"/>
            <p:cNvSpPr/>
            <p:nvPr/>
          </p:nvSpPr>
          <p:spPr>
            <a:xfrm>
              <a:off x="0" y="2782794"/>
              <a:ext cx="5157900" cy="277200"/>
            </a:xfrm>
            <a:prstGeom prst="rect">
              <a:avLst/>
            </a:prstGeom>
            <a:solidFill>
              <a:schemeClr val="lt1">
                <a:alpha val="89800"/>
              </a:schemeClr>
            </a:solidFill>
            <a:ln cap="flat" cmpd="sng" w="12700">
              <a:solidFill>
                <a:srgbClr val="4CAF4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
            <p:cNvSpPr/>
            <p:nvPr/>
          </p:nvSpPr>
          <p:spPr>
            <a:xfrm>
              <a:off x="257889" y="2620434"/>
              <a:ext cx="3610500" cy="324600"/>
            </a:xfrm>
            <a:prstGeom prst="roundRect">
              <a:avLst>
                <a:gd fmla="val 16667" name="adj"/>
              </a:avLst>
            </a:prstGeom>
            <a:solidFill>
              <a:srgbClr val="4CAF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txBox="1"/>
            <p:nvPr/>
          </p:nvSpPr>
          <p:spPr>
            <a:xfrm>
              <a:off x="273741" y="2636286"/>
              <a:ext cx="3578700" cy="293100"/>
            </a:xfrm>
            <a:prstGeom prst="rect">
              <a:avLst/>
            </a:prstGeom>
            <a:noFill/>
            <a:ln>
              <a:noFill/>
            </a:ln>
          </p:spPr>
          <p:txBody>
            <a:bodyPr anchorCtr="0" anchor="ctr" bIns="0" lIns="136450" spcFirstLastPara="1" rIns="136450" wrap="square" tIns="0">
              <a:noAutofit/>
            </a:bodyPr>
            <a:lstStyle/>
            <a:p>
              <a:pPr indent="0" lvl="0" marL="0" marR="0" rtl="0" algn="l">
                <a:lnSpc>
                  <a:spcPct val="90000"/>
                </a:lnSpc>
                <a:spcBef>
                  <a:spcPts val="0"/>
                </a:spcBef>
                <a:spcAft>
                  <a:spcPts val="0"/>
                </a:spcAft>
                <a:buClr>
                  <a:schemeClr val="lt1"/>
                </a:buClr>
                <a:buSzPts val="1100"/>
                <a:buFont typeface="Calibri"/>
                <a:buNone/>
              </a:pPr>
              <a:r>
                <a:rPr lang="es-AR" sz="1100">
                  <a:solidFill>
                    <a:schemeClr val="lt1"/>
                  </a:solidFill>
                  <a:latin typeface="Calibri"/>
                  <a:ea typeface="Calibri"/>
                  <a:cs typeface="Calibri"/>
                  <a:sym typeface="Calibri"/>
                </a:rPr>
                <a:t>Tecnología por construir</a:t>
              </a:r>
              <a:endParaRPr sz="1100">
                <a:solidFill>
                  <a:schemeClr val="lt1"/>
                </a:solidFill>
                <a:latin typeface="Calibri"/>
                <a:ea typeface="Calibri"/>
                <a:cs typeface="Calibri"/>
                <a:sym typeface="Calibri"/>
              </a:endParaRPr>
            </a:p>
          </p:txBody>
        </p:sp>
        <p:sp>
          <p:nvSpPr>
            <p:cNvPr id="197" name="Google Shape;197;p20"/>
            <p:cNvSpPr/>
            <p:nvPr/>
          </p:nvSpPr>
          <p:spPr>
            <a:xfrm>
              <a:off x="0" y="3281753"/>
              <a:ext cx="5157900" cy="277200"/>
            </a:xfrm>
            <a:prstGeom prst="rect">
              <a:avLst/>
            </a:prstGeom>
            <a:solidFill>
              <a:schemeClr val="lt1">
                <a:alpha val="89800"/>
              </a:schemeClr>
            </a:solidFill>
            <a:ln cap="flat" cmpd="sng" w="12700">
              <a:solidFill>
                <a:srgbClr val="6FAA47"/>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257889" y="3119394"/>
              <a:ext cx="3610500" cy="324600"/>
            </a:xfrm>
            <a:prstGeom prst="roundRect">
              <a:avLst>
                <a:gd fmla="val 16667" name="adj"/>
              </a:avLst>
            </a:prstGeom>
            <a:solidFill>
              <a:srgbClr val="6FAA4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0"/>
            <p:cNvSpPr txBox="1"/>
            <p:nvPr/>
          </p:nvSpPr>
          <p:spPr>
            <a:xfrm>
              <a:off x="273741" y="3135246"/>
              <a:ext cx="3578700" cy="293100"/>
            </a:xfrm>
            <a:prstGeom prst="rect">
              <a:avLst/>
            </a:prstGeom>
            <a:noFill/>
            <a:ln>
              <a:noFill/>
            </a:ln>
          </p:spPr>
          <p:txBody>
            <a:bodyPr anchorCtr="0" anchor="ctr" bIns="0" lIns="136450" spcFirstLastPara="1" rIns="136450" wrap="square" tIns="0">
              <a:noAutofit/>
            </a:bodyPr>
            <a:lstStyle/>
            <a:p>
              <a:pPr indent="0" lvl="0" marL="0" marR="0" rtl="0" algn="l">
                <a:lnSpc>
                  <a:spcPct val="90000"/>
                </a:lnSpc>
                <a:spcBef>
                  <a:spcPts val="0"/>
                </a:spcBef>
                <a:spcAft>
                  <a:spcPts val="0"/>
                </a:spcAft>
                <a:buClr>
                  <a:schemeClr val="lt1"/>
                </a:buClr>
                <a:buSzPts val="1100"/>
                <a:buFont typeface="Calibri"/>
                <a:buNone/>
              </a:pPr>
              <a:r>
                <a:rPr lang="es-AR" sz="1100">
                  <a:solidFill>
                    <a:schemeClr val="lt1"/>
                  </a:solidFill>
                  <a:latin typeface="Calibri"/>
                  <a:ea typeface="Calibri"/>
                  <a:cs typeface="Calibri"/>
                  <a:sym typeface="Calibri"/>
                </a:rPr>
                <a:t>Tamaño y experiencia del personal</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br>
              <a:rPr b="0" i="0" lang="es-AR" sz="4400" u="none" cap="none" strike="noStrike">
                <a:solidFill>
                  <a:schemeClr val="dk1"/>
                </a:solidFill>
                <a:latin typeface="Calibri"/>
                <a:ea typeface="Calibri"/>
                <a:cs typeface="Calibri"/>
                <a:sym typeface="Calibri"/>
              </a:rPr>
            </a:br>
            <a:r>
              <a:rPr b="0" i="0" lang="es-AR" sz="4400" u="none" cap="none" strike="noStrike">
                <a:solidFill>
                  <a:schemeClr val="dk1"/>
                </a:solidFill>
                <a:latin typeface="Calibri"/>
                <a:ea typeface="Calibri"/>
                <a:cs typeface="Calibri"/>
                <a:sym typeface="Calibri"/>
              </a:rPr>
              <a:t>2. Proyección o estimación de riesgos</a:t>
            </a:r>
            <a:endParaRPr/>
          </a:p>
        </p:txBody>
      </p:sp>
      <p:sp>
        <p:nvSpPr>
          <p:cNvPr id="207" name="Google Shape;207;p21"/>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s-AR" sz="2400" u="none" cap="none" strike="noStrike">
                <a:solidFill>
                  <a:schemeClr val="dk1"/>
                </a:solidFill>
                <a:latin typeface="Calibri"/>
                <a:ea typeface="Calibri"/>
                <a:cs typeface="Calibri"/>
                <a:sym typeface="Calibri"/>
              </a:rPr>
              <a:t>Calificar el riesgo</a:t>
            </a:r>
            <a:endParaRPr/>
          </a:p>
        </p:txBody>
      </p:sp>
      <p:sp>
        <p:nvSpPr>
          <p:cNvPr id="208" name="Google Shape;208;p21"/>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chemeClr val="dk1"/>
              </a:buClr>
              <a:buSzPts val="2800"/>
              <a:buFont typeface="Calibri"/>
              <a:buAutoNum type="arabicPeriod"/>
            </a:pPr>
            <a:r>
              <a:rPr b="0" i="0" lang="es-AR" sz="2800" u="none" cap="none" strike="noStrike">
                <a:solidFill>
                  <a:schemeClr val="dk1"/>
                </a:solidFill>
                <a:latin typeface="Calibri"/>
                <a:ea typeface="Calibri"/>
                <a:cs typeface="Calibri"/>
                <a:sym typeface="Calibri"/>
              </a:rPr>
              <a:t>Probabilidad</a:t>
            </a:r>
            <a:endParaRPr/>
          </a:p>
          <a:p>
            <a:pPr indent="-514350" lvl="0" marL="514350" marR="0" rtl="0" algn="l">
              <a:lnSpc>
                <a:spcPct val="90000"/>
              </a:lnSpc>
              <a:spcBef>
                <a:spcPts val="1000"/>
              </a:spcBef>
              <a:spcAft>
                <a:spcPts val="0"/>
              </a:spcAft>
              <a:buClr>
                <a:schemeClr val="dk1"/>
              </a:buClr>
              <a:buSzPts val="2800"/>
              <a:buFont typeface="Calibri"/>
              <a:buAutoNum type="arabicPeriod"/>
            </a:pPr>
            <a:r>
              <a:rPr b="0" i="0" lang="es-AR" sz="2800" u="none" cap="none" strike="noStrike">
                <a:solidFill>
                  <a:schemeClr val="dk1"/>
                </a:solidFill>
                <a:latin typeface="Calibri"/>
                <a:ea typeface="Calibri"/>
                <a:cs typeface="Calibri"/>
                <a:sym typeface="Calibri"/>
              </a:rPr>
              <a:t>Impacto</a:t>
            </a:r>
            <a:endParaRPr/>
          </a:p>
        </p:txBody>
      </p:sp>
      <p:sp>
        <p:nvSpPr>
          <p:cNvPr id="209" name="Google Shape;209;p21"/>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s-AR" sz="2400" u="none" cap="none" strike="noStrike">
                <a:solidFill>
                  <a:schemeClr val="dk1"/>
                </a:solidFill>
                <a:latin typeface="Calibri"/>
                <a:ea typeface="Calibri"/>
                <a:cs typeface="Calibri"/>
                <a:sym typeface="Calibri"/>
              </a:rPr>
              <a:t>Pasos</a:t>
            </a:r>
            <a:endParaRPr/>
          </a:p>
        </p:txBody>
      </p:sp>
      <p:sp>
        <p:nvSpPr>
          <p:cNvPr id="210" name="Google Shape;210;p21"/>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chemeClr val="dk1"/>
              </a:buClr>
              <a:buSzPts val="2800"/>
              <a:buFont typeface="Calibri"/>
              <a:buAutoNum type="arabicPeriod"/>
            </a:pPr>
            <a:r>
              <a:rPr b="0" i="0" lang="es-AR" sz="2800" u="none" cap="none" strike="noStrike">
                <a:solidFill>
                  <a:schemeClr val="dk1"/>
                </a:solidFill>
                <a:latin typeface="Calibri"/>
                <a:ea typeface="Calibri"/>
                <a:cs typeface="Calibri"/>
                <a:sym typeface="Calibri"/>
              </a:rPr>
              <a:t>Establecer una escala que refleje la probabilidad percibida</a:t>
            </a:r>
            <a:endParaRPr/>
          </a:p>
          <a:p>
            <a:pPr indent="-514350" lvl="0" marL="514350" marR="0" rtl="0" algn="l">
              <a:lnSpc>
                <a:spcPct val="90000"/>
              </a:lnSpc>
              <a:spcBef>
                <a:spcPts val="1000"/>
              </a:spcBef>
              <a:spcAft>
                <a:spcPts val="0"/>
              </a:spcAft>
              <a:buClr>
                <a:schemeClr val="dk1"/>
              </a:buClr>
              <a:buSzPts val="2800"/>
              <a:buFont typeface="Calibri"/>
              <a:buAutoNum type="arabicPeriod"/>
            </a:pPr>
            <a:r>
              <a:rPr b="0" i="0" lang="es-AR" sz="2800" u="none" cap="none" strike="noStrike">
                <a:solidFill>
                  <a:schemeClr val="dk1"/>
                </a:solidFill>
                <a:latin typeface="Calibri"/>
                <a:ea typeface="Calibri"/>
                <a:cs typeface="Calibri"/>
                <a:sym typeface="Calibri"/>
              </a:rPr>
              <a:t>Determinar las consecuencias</a:t>
            </a:r>
            <a:endParaRPr/>
          </a:p>
          <a:p>
            <a:pPr indent="-514350" lvl="0" marL="514350" marR="0" rtl="0" algn="l">
              <a:lnSpc>
                <a:spcPct val="90000"/>
              </a:lnSpc>
              <a:spcBef>
                <a:spcPts val="1000"/>
              </a:spcBef>
              <a:spcAft>
                <a:spcPts val="0"/>
              </a:spcAft>
              <a:buClr>
                <a:schemeClr val="dk1"/>
              </a:buClr>
              <a:buSzPts val="2800"/>
              <a:buFont typeface="Calibri"/>
              <a:buAutoNum type="arabicPeriod"/>
            </a:pPr>
            <a:r>
              <a:rPr b="0" i="0" lang="es-AR" sz="2800" u="none" cap="none" strike="noStrike">
                <a:solidFill>
                  <a:schemeClr val="dk1"/>
                </a:solidFill>
                <a:latin typeface="Calibri"/>
                <a:ea typeface="Calibri"/>
                <a:cs typeface="Calibri"/>
                <a:sym typeface="Calibri"/>
              </a:rPr>
              <a:t>Estimar el impacto sobre el proyecto y el producto</a:t>
            </a:r>
            <a:endParaRPr/>
          </a:p>
        </p:txBody>
      </p:sp>
      <p:sp>
        <p:nvSpPr>
          <p:cNvPr id="211" name="Google Shape;211;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AR" sz="1600">
                <a:solidFill>
                  <a:srgbClr val="888888"/>
                </a:solidFill>
                <a:latin typeface="Calibri"/>
                <a:ea typeface="Calibri"/>
                <a:cs typeface="Calibri"/>
                <a:sym typeface="Calibri"/>
              </a:rPr>
              <a:t>Introducción a la administración de proyectos</a:t>
            </a:r>
            <a:endParaRPr b="1" sz="1600">
              <a:solidFill>
                <a:srgbClr val="888888"/>
              </a:solidFill>
              <a:latin typeface="Calibri"/>
              <a:ea typeface="Calibri"/>
              <a:cs typeface="Calibri"/>
              <a:sym typeface="Calibri"/>
            </a:endParaRPr>
          </a:p>
        </p:txBody>
      </p:sp>
      <p:pic>
        <p:nvPicPr>
          <p:cNvPr id="212" name="Google Shape;212;p21"/>
          <p:cNvPicPr preferRelativeResize="0"/>
          <p:nvPr/>
        </p:nvPicPr>
        <p:blipFill rotWithShape="1">
          <a:blip r:embed="rId3">
            <a:alphaModFix/>
          </a:blip>
          <a:srcRect b="0" l="0" r="0" t="0"/>
          <a:stretch/>
        </p:blipFill>
        <p:spPr>
          <a:xfrm>
            <a:off x="0" y="0"/>
            <a:ext cx="12191999" cy="102728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