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y="5143500" cx="9144000"/>
  <p:notesSz cx="6858000" cy="9144000"/>
  <p:embeddedFontLst>
    <p:embeddedFont>
      <p:font typeface="Roboto"/>
      <p:regular r:id="rId70"/>
      <p:bold r:id="rId71"/>
      <p:italic r:id="rId72"/>
      <p:boldItalic r:id="rId73"/>
    </p:embeddedFont>
    <p:embeddedFont>
      <p:font typeface="Roboto Mono"/>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8" roundtripDataSignature="AMtx7mhPR6DKIo5Kk95rGoz1Xsuje8oZm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Maximilano De Pietr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2AE99B-6FFB-4D09-B475-A62AF6E017CD}">
  <a:tblStyle styleId="{722AE99B-6FFB-4D09-B475-A62AF6E017C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boldItalic.fntdata"/><Relationship Id="rId72" Type="http://schemas.openxmlformats.org/officeDocument/2006/relationships/font" Target="fonts/Roboto-italic.fntdata"/><Relationship Id="rId31" Type="http://schemas.openxmlformats.org/officeDocument/2006/relationships/slide" Target="slides/slide25.xml"/><Relationship Id="rId75" Type="http://schemas.openxmlformats.org/officeDocument/2006/relationships/font" Target="fonts/RobotoMono-bold.fntdata"/><Relationship Id="rId30" Type="http://schemas.openxmlformats.org/officeDocument/2006/relationships/slide" Target="slides/slide24.xml"/><Relationship Id="rId74" Type="http://schemas.openxmlformats.org/officeDocument/2006/relationships/font" Target="fonts/RobotoMono-regular.fntdata"/><Relationship Id="rId33" Type="http://schemas.openxmlformats.org/officeDocument/2006/relationships/slide" Target="slides/slide27.xml"/><Relationship Id="rId77" Type="http://schemas.openxmlformats.org/officeDocument/2006/relationships/font" Target="fonts/RobotoMono-boldItalic.fntdata"/><Relationship Id="rId32" Type="http://schemas.openxmlformats.org/officeDocument/2006/relationships/slide" Target="slides/slide26.xml"/><Relationship Id="rId76" Type="http://schemas.openxmlformats.org/officeDocument/2006/relationships/font" Target="fonts/RobotoMono-italic.fntdata"/><Relationship Id="rId35" Type="http://schemas.openxmlformats.org/officeDocument/2006/relationships/slide" Target="slides/slide29.xml"/><Relationship Id="rId34" Type="http://schemas.openxmlformats.org/officeDocument/2006/relationships/slide" Target="slides/slide28.xml"/><Relationship Id="rId78" Type="http://customschemas.google.com/relationships/presentationmetadata" Target="metadata"/><Relationship Id="rId71" Type="http://schemas.openxmlformats.org/officeDocument/2006/relationships/font" Target="fonts/Roboto-bold.fntdata"/><Relationship Id="rId70" Type="http://schemas.openxmlformats.org/officeDocument/2006/relationships/font" Target="fonts/Roboto-regular.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3-09T21:35:57.502">
    <p:pos x="6000" y="0"/>
    <p:text>¿Podemos llevar esto directamente a Android Studio?</p:text>
    <p:extLst>
      <p:ext uri="{C676402C-5697-4E1C-873F-D02D1690AC5C}">
        <p15:threadingInfo timeZoneBias="0"/>
      </p:ext>
      <p:ext uri="http://customooxmlschemas.google.com/">
        <go:slidesCustomData xmlns:go="http://customooxmlschemas.google.com/" commentPostId="AAAAIAXb4wQ"/>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1-03-25T21:22:22.596">
    <p:pos x="196" y="852"/>
    <p:text>Hay traducción al español de esto?</p:text>
    <p:extLst>
      <p:ext uri="{C676402C-5697-4E1C-873F-D02D1690AC5C}">
        <p15:threadingInfo timeZoneBias="0"/>
      </p:ext>
      <p:ext uri="http://customooxmlschemas.google.com/">
        <go:slidesCustomData xmlns:go="http://customooxmlschemas.google.com/" commentPostId="AAAAL2fW8F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ppt/slides/slide12.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ranges/"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kotlinlang.org/byExample/02_control_flow/01_When"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null-safety.html#elvis-operator"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6a8357f3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6a8357f3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GB"/>
              <a:t>Select </a:t>
            </a:r>
            <a:r>
              <a:rPr b="1" lang="en-GB"/>
              <a:t>Tools &gt; Kotlin &gt; Kotlin REPL</a:t>
            </a:r>
            <a:r>
              <a:rPr lang="en-GB"/>
              <a:t> to open the REPL.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a8357f3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a8357f3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GB">
                <a:solidFill>
                  <a:schemeClr val="dk1"/>
                </a:solidFill>
                <a:latin typeface="Roboto"/>
                <a:ea typeface="Roboto"/>
                <a:cs typeface="Roboto"/>
                <a:sym typeface="Roboto"/>
              </a:rPr>
              <a:t>Enter the code below into the REPL:</a:t>
            </a:r>
            <a:endParaRPr>
              <a:solidFill>
                <a:schemeClr val="dk1"/>
              </a:solidFill>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GB">
                <a:solidFill>
                  <a:schemeClr val="dk1"/>
                </a:solidFill>
                <a:latin typeface="Consolas"/>
                <a:ea typeface="Consolas"/>
                <a:cs typeface="Consolas"/>
                <a:sym typeface="Consolas"/>
              </a:rPr>
              <a:t>fun printHello() {</a:t>
            </a:r>
            <a:endParaRPr>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GB">
                <a:solidFill>
                  <a:schemeClr val="dk1"/>
                </a:solidFill>
                <a:latin typeface="Consolas"/>
                <a:ea typeface="Consolas"/>
                <a:cs typeface="Consolas"/>
                <a:sym typeface="Consolas"/>
              </a:rPr>
              <a:t>    println("Hello World")</a:t>
            </a:r>
            <a:endParaRPr>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GB">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GB">
                <a:solidFill>
                  <a:schemeClr val="dk1"/>
                </a:solidFill>
                <a:latin typeface="Roboto"/>
                <a:ea typeface="Roboto"/>
                <a:cs typeface="Roboto"/>
                <a:sym typeface="Roboto"/>
              </a:rPr>
              <a:t>Commands that you type into the REPL are interpreted as soon as you press </a:t>
            </a:r>
            <a:r>
              <a:rPr b="1" lang="en-GB">
                <a:solidFill>
                  <a:schemeClr val="dk1"/>
                </a:solidFill>
                <a:latin typeface="Roboto"/>
                <a:ea typeface="Roboto"/>
                <a:cs typeface="Roboto"/>
                <a:sym typeface="Roboto"/>
              </a:rPr>
              <a:t>Ctl+Enter</a:t>
            </a:r>
            <a:r>
              <a:rPr lang="en-GB">
                <a:solidFill>
                  <a:schemeClr val="dk1"/>
                </a:solidFill>
                <a:latin typeface="Roboto"/>
                <a:ea typeface="Roboto"/>
                <a:cs typeface="Roboto"/>
                <a:sym typeface="Roboto"/>
              </a:rPr>
              <a:t> (</a:t>
            </a:r>
            <a:r>
              <a:rPr b="1" lang="en-GB">
                <a:solidFill>
                  <a:schemeClr val="dk1"/>
                </a:solidFill>
                <a:latin typeface="Roboto"/>
                <a:ea typeface="Roboto"/>
                <a:cs typeface="Roboto"/>
                <a:sym typeface="Roboto"/>
              </a:rPr>
              <a:t>Cmd+Enter</a:t>
            </a:r>
            <a:r>
              <a:rPr lang="en-GB">
                <a:solidFill>
                  <a:schemeClr val="dk1"/>
                </a:solidFill>
                <a:latin typeface="Roboto"/>
                <a:ea typeface="Roboto"/>
                <a:cs typeface="Roboto"/>
                <a:sym typeface="Roboto"/>
              </a:rPr>
              <a:t> on a Mac). Let's take a quick look at the Kotlin code in this slide. </a:t>
            </a:r>
            <a:endParaRPr>
              <a:solidFill>
                <a:schemeClr val="dk1"/>
              </a:solidFill>
              <a:latin typeface="Roboto"/>
              <a:ea typeface="Roboto"/>
              <a:cs typeface="Roboto"/>
              <a:sym typeface="Roboto"/>
            </a:endParaRPr>
          </a:p>
          <a:p>
            <a:pPr indent="-317500" lvl="0" marL="457200" rtl="0" algn="l">
              <a:lnSpc>
                <a:spcPct val="115000"/>
              </a:lnSpc>
              <a:spcBef>
                <a:spcPts val="1000"/>
              </a:spcBef>
              <a:spcAft>
                <a:spcPts val="0"/>
              </a:spcAft>
              <a:buClr>
                <a:schemeClr val="dk1"/>
              </a:buClr>
              <a:buSzPts val="1400"/>
              <a:buChar char="●"/>
            </a:pPr>
            <a:r>
              <a:rPr lang="en-GB">
                <a:solidFill>
                  <a:schemeClr val="dk1"/>
                </a:solidFill>
                <a:latin typeface="Roboto"/>
                <a:ea typeface="Roboto"/>
                <a:cs typeface="Roboto"/>
                <a:sym typeface="Roboto"/>
              </a:rPr>
              <a:t>The </a:t>
            </a:r>
            <a:r>
              <a:rPr lang="en-GB">
                <a:solidFill>
                  <a:schemeClr val="dk1"/>
                </a:solidFill>
                <a:latin typeface="Courier New"/>
                <a:ea typeface="Courier New"/>
                <a:cs typeface="Courier New"/>
                <a:sym typeface="Courier New"/>
              </a:rPr>
              <a:t>fun</a:t>
            </a:r>
            <a:r>
              <a:rPr lang="en-GB">
                <a:solidFill>
                  <a:schemeClr val="dk1"/>
                </a:solidFill>
                <a:latin typeface="Roboto"/>
                <a:ea typeface="Roboto"/>
                <a:cs typeface="Roboto"/>
                <a:sym typeface="Roboto"/>
              </a:rPr>
              <a:t> keyword designates a function, followed by the name. </a:t>
            </a:r>
            <a:endParaRPr>
              <a:solidFill>
                <a:schemeClr val="dk1"/>
              </a:solidFill>
              <a:latin typeface="Roboto"/>
              <a:ea typeface="Roboto"/>
              <a:cs typeface="Roboto"/>
              <a:sym typeface="Roboto"/>
            </a:endParaRPr>
          </a:p>
          <a:p>
            <a:pPr indent="-317500" lvl="0" marL="457200" rtl="0" algn="l">
              <a:lnSpc>
                <a:spcPct val="115000"/>
              </a:lnSpc>
              <a:spcBef>
                <a:spcPts val="1000"/>
              </a:spcBef>
              <a:spcAft>
                <a:spcPts val="0"/>
              </a:spcAft>
              <a:buClr>
                <a:schemeClr val="dk1"/>
              </a:buClr>
              <a:buSzPts val="1400"/>
              <a:buFont typeface="Roboto"/>
              <a:buChar char="●"/>
            </a:pPr>
            <a:r>
              <a:rPr lang="en-GB">
                <a:solidFill>
                  <a:schemeClr val="dk1"/>
                </a:solidFill>
                <a:latin typeface="Roboto"/>
                <a:ea typeface="Roboto"/>
                <a:cs typeface="Roboto"/>
                <a:sym typeface="Roboto"/>
              </a:rPr>
              <a:t>As with other programming languages, the parentheses are for function arguments, if any, and the curly braces frame the code for the function. </a:t>
            </a:r>
            <a:endParaRPr>
              <a:solidFill>
                <a:schemeClr val="dk1"/>
              </a:solidFill>
              <a:latin typeface="Roboto"/>
              <a:ea typeface="Roboto"/>
              <a:cs typeface="Roboto"/>
              <a:sym typeface="Roboto"/>
            </a:endParaRPr>
          </a:p>
          <a:p>
            <a:pPr indent="-317500" lvl="0" marL="457200" rtl="0" algn="l">
              <a:lnSpc>
                <a:spcPct val="115000"/>
              </a:lnSpc>
              <a:spcBef>
                <a:spcPts val="1000"/>
              </a:spcBef>
              <a:spcAft>
                <a:spcPts val="0"/>
              </a:spcAft>
              <a:buClr>
                <a:schemeClr val="dk1"/>
              </a:buClr>
              <a:buSzPts val="1400"/>
              <a:buFont typeface="Roboto"/>
              <a:buChar char="●"/>
            </a:pPr>
            <a:r>
              <a:rPr lang="en-GB">
                <a:solidFill>
                  <a:schemeClr val="dk1"/>
                </a:solidFill>
                <a:latin typeface="Roboto"/>
                <a:ea typeface="Roboto"/>
                <a:cs typeface="Roboto"/>
                <a:sym typeface="Roboto"/>
              </a:rPr>
              <a:t>There is no return type because the function doesn't return anything. </a:t>
            </a:r>
            <a:endParaRPr>
              <a:solidFill>
                <a:schemeClr val="dk1"/>
              </a:solidFill>
            </a:endParaRPr>
          </a:p>
          <a:p>
            <a:pPr indent="-317500" lvl="0" marL="457200" rtl="0" algn="l">
              <a:lnSpc>
                <a:spcPct val="115000"/>
              </a:lnSpc>
              <a:spcBef>
                <a:spcPts val="1000"/>
              </a:spcBef>
              <a:spcAft>
                <a:spcPts val="0"/>
              </a:spcAft>
              <a:buClr>
                <a:schemeClr val="dk1"/>
              </a:buClr>
              <a:buSzPts val="1400"/>
              <a:buFont typeface="Roboto"/>
              <a:buChar char="●"/>
            </a:pPr>
            <a:r>
              <a:rPr lang="en-GB"/>
              <a:t>Note that there are no semicolons at the ends of lines. If you're used to adding them, that's OK. You can either add them or leave them out.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a8357f3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a8357f3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6a8357f3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a8357f3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Exploremos Kotlin mirando sus elementos principales, empezando por los operadores numéricos. Como en otros lenguajes, Kotlin usa +, -, * / y &amp; para sumar, restar, multiplicar, dividir y módulo (o resto). Hay otros operadores de crecimiento y decrecimiento, comparación, asignación e igualdad.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6a8357f3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6a8357f3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Las operaciones matemáticas son similares a las de cualquier otro lenguaje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6a8357f3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6a8357f3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6a8357f3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6a8357f3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Kotlin soporta diferentes tipos de números como Int, Long, Double y Float. Nótese que todos comienzan en mayúscula en la salida (output). Anqe</a:t>
            </a:r>
            <a:r>
              <a:rPr lang="en-GB">
                <a:solidFill>
                  <a:schemeClr val="dk1"/>
                </a:solidFill>
              </a:rPr>
              <a:t>Kotlin supports different number types, such as </a:t>
            </a:r>
            <a:r>
              <a:rPr b="1" lang="en-GB">
                <a:solidFill>
                  <a:schemeClr val="dk1"/>
                </a:solidFill>
              </a:rPr>
              <a:t>Int</a:t>
            </a:r>
            <a:r>
              <a:rPr lang="en-GB">
                <a:solidFill>
                  <a:schemeClr val="dk1"/>
                </a:solidFill>
              </a:rPr>
              <a:t>, </a:t>
            </a:r>
            <a:r>
              <a:rPr b="1" lang="en-GB">
                <a:solidFill>
                  <a:schemeClr val="dk1"/>
                </a:solidFill>
              </a:rPr>
              <a:t>Long</a:t>
            </a:r>
            <a:r>
              <a:rPr lang="en-GB">
                <a:solidFill>
                  <a:schemeClr val="dk1"/>
                </a:solidFill>
              </a:rPr>
              <a:t>, </a:t>
            </a:r>
            <a:r>
              <a:rPr b="1" lang="en-GB">
                <a:solidFill>
                  <a:schemeClr val="dk1"/>
                </a:solidFill>
              </a:rPr>
              <a:t>Double</a:t>
            </a:r>
            <a:r>
              <a:rPr lang="en-GB">
                <a:solidFill>
                  <a:schemeClr val="dk1"/>
                </a:solidFill>
              </a:rPr>
              <a:t>, and </a:t>
            </a:r>
            <a:r>
              <a:rPr b="1" lang="en-GB">
                <a:solidFill>
                  <a:schemeClr val="dk1"/>
                </a:solidFill>
              </a:rPr>
              <a:t>Float</a:t>
            </a:r>
            <a:r>
              <a:rPr lang="en-GB">
                <a:solidFill>
                  <a:schemeClr val="dk1"/>
                </a:solidFill>
              </a:rPr>
              <a:t>. Notice that they all start with an initial cap in the output. Although they </a:t>
            </a:r>
            <a:r>
              <a:rPr lang="en-GB" sz="1050">
                <a:solidFill>
                  <a:srgbClr val="3C4043"/>
                </a:solidFill>
                <a:highlight>
                  <a:srgbClr val="FFFFFF"/>
                </a:highlight>
                <a:latin typeface="Roboto"/>
                <a:ea typeface="Roboto"/>
                <a:cs typeface="Roboto"/>
                <a:sym typeface="Roboto"/>
              </a:rPr>
              <a:t>may not </a:t>
            </a:r>
            <a:r>
              <a:rPr lang="en-GB">
                <a:highlight>
                  <a:srgbClr val="FFFFFF"/>
                </a:highlight>
              </a:rPr>
              <a:t>be objects in the internal representation, </a:t>
            </a:r>
            <a:r>
              <a:rPr lang="en-GB"/>
              <a:t>they are </a:t>
            </a:r>
            <a:r>
              <a:rPr lang="en-GB">
                <a:solidFill>
                  <a:schemeClr val="dk1"/>
                </a:solidFill>
              </a:rPr>
              <a:t>objects in the sense that we can call member functions and properties on them, and </a:t>
            </a:r>
            <a:r>
              <a:rPr b="1" lang="en-GB">
                <a:solidFill>
                  <a:schemeClr val="dk1"/>
                </a:solidFill>
              </a:rPr>
              <a:t>Kotlin represents objects using initial caps</a:t>
            </a:r>
            <a:r>
              <a:rPr lang="en-GB">
                <a:solidFill>
                  <a:schemeClr val="dk1"/>
                </a:solidFill>
              </a:rPr>
              <a:t>. More on this later.</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c6a8357f3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c6a8357f3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ab2f95e0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ab2f95e0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ab2f95e0b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ab2f95e0b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Integer types in Kotlin are the same standard size as other languages.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ab2f95e0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ab2f95e0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Let's look at the non-integer numeric types: </a:t>
            </a:r>
            <a:r>
              <a:rPr b="1" lang="en-GB"/>
              <a:t>Double</a:t>
            </a:r>
            <a:r>
              <a:rPr lang="en-GB"/>
              <a:t>, </a:t>
            </a:r>
            <a:r>
              <a:rPr b="1" lang="en-GB"/>
              <a:t>Float</a:t>
            </a:r>
            <a:r>
              <a:rPr lang="en-GB"/>
              <a:t>, </a:t>
            </a:r>
            <a:r>
              <a:rPr b="1" lang="en-GB"/>
              <a:t>Char</a:t>
            </a:r>
            <a:r>
              <a:rPr lang="en-GB"/>
              <a:t>, and </a:t>
            </a:r>
            <a:r>
              <a:rPr b="1" lang="en-GB"/>
              <a:t>Boolean</a:t>
            </a:r>
            <a:r>
              <a:rPr lang="en-GB"/>
              <a:t> (including the boolean operators).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ab2f95e0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cab2f95e0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El resultado de una operación mantiene el tipo de los operandos. Entonces ½ = 0, pero 1.0/2.0 = 0.5</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cab2f95e0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cab2f95e0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Kotlin no convierte implícitamente entre tipos de números. Entonces no puedes asignar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Kotlin no convierte implícitamente entre tipós de números. Entonces no puedes asignar </a:t>
            </a:r>
            <a:r>
              <a:rPr lang="en-GB">
                <a:solidFill>
                  <a:schemeClr val="dk1"/>
                </a:solidFill>
                <a:latin typeface="Courier New"/>
                <a:ea typeface="Courier New"/>
                <a:cs typeface="Courier New"/>
                <a:sym typeface="Courier New"/>
              </a:rPr>
              <a:t>Short</a:t>
            </a:r>
            <a:r>
              <a:rPr lang="en-GB">
                <a:solidFill>
                  <a:schemeClr val="dk1"/>
                </a:solidFill>
              </a:rPr>
              <a:t> directamente a una variable </a:t>
            </a:r>
            <a:r>
              <a:rPr lang="en-GB">
                <a:solidFill>
                  <a:schemeClr val="dk1"/>
                </a:solidFill>
                <a:latin typeface="Courier New"/>
                <a:ea typeface="Courier New"/>
                <a:cs typeface="Courier New"/>
                <a:sym typeface="Courier New"/>
              </a:rPr>
              <a:t>Lon</a:t>
            </a:r>
            <a:r>
              <a:rPr lang="en-GB">
                <a:solidFill>
                  <a:schemeClr val="dk1"/>
                </a:solidFill>
                <a:latin typeface="Courier New"/>
                <a:ea typeface="Courier New"/>
                <a:cs typeface="Courier New"/>
                <a:sym typeface="Courier New"/>
              </a:rPr>
              <a:t>g</a:t>
            </a:r>
            <a:r>
              <a:rPr lang="en-GB">
                <a:solidFill>
                  <a:schemeClr val="dk1"/>
                </a:solidFill>
              </a:rPr>
              <a:t>, or un </a:t>
            </a:r>
            <a:r>
              <a:rPr lang="en-GB">
                <a:solidFill>
                  <a:schemeClr val="dk1"/>
                </a:solidFill>
                <a:latin typeface="Courier New"/>
                <a:ea typeface="Courier New"/>
                <a:cs typeface="Courier New"/>
                <a:sym typeface="Courier New"/>
              </a:rPr>
              <a:t>Byte</a:t>
            </a:r>
            <a:r>
              <a:rPr lang="en-GB">
                <a:solidFill>
                  <a:schemeClr val="dk1"/>
                </a:solidFill>
              </a:rPr>
              <a:t> a un </a:t>
            </a:r>
            <a:r>
              <a:rPr lang="en-GB">
                <a:solidFill>
                  <a:schemeClr val="dk1"/>
                </a:solidFill>
                <a:latin typeface="Courier New"/>
                <a:ea typeface="Courier New"/>
                <a:cs typeface="Courier New"/>
                <a:sym typeface="Courier New"/>
              </a:rPr>
              <a:t>Int</a:t>
            </a:r>
            <a:r>
              <a:rPr lang="en-GB">
                <a:solidFill>
                  <a:schemeClr val="dk1"/>
                </a:solidFill>
              </a:rPr>
              <a:t>. La conversión implícita es una fuente de error común en los programas, pero puedes evitarla asignando valores de diferentes tipos con casteo.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Aquí creamos una variable y primero mostramos qué sucede si se intenta reasignarla con un tipo no coincidente. Entonces usamos </a:t>
            </a:r>
            <a:r>
              <a:rPr lang="en-GB">
                <a:solidFill>
                  <a:schemeClr val="dk1"/>
                </a:solidFill>
                <a:latin typeface="Courier New"/>
                <a:ea typeface="Courier New"/>
                <a:cs typeface="Courier New"/>
                <a:sym typeface="Courier New"/>
              </a:rPr>
              <a:t>toByte()</a:t>
            </a:r>
            <a:r>
              <a:rPr lang="en-GB">
                <a:solidFill>
                  <a:schemeClr val="dk1"/>
                </a:solidFill>
              </a:rPr>
              <a:t> para castearla e imprimirla sin problemas.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cab2f95e0b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cab2f95e0b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cab2f95e0b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cab2f95e0b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a:t>Strings son cualquier secuencia de caracteres encerrados por comillas dobles que también pueden contener espacios y números. Los strings son inmutables.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Cuando un string aparece literal en el código fuente, es conocido como un string literal o anónimo. Kotlin tiene dos tipos de strings literales: “escapads” que no pueden tener caracteres escapados dentro y strings crudos que pueden contener nuevas líneas y texto arbitrario. Un texto “crudo” es delimitado por una comilla doble triple </a:t>
            </a:r>
            <a:r>
              <a:rPr lang="en-GB">
                <a:solidFill>
                  <a:schemeClr val="dk1"/>
                </a:solidFill>
                <a:latin typeface="Courier New"/>
                <a:ea typeface="Courier New"/>
                <a:cs typeface="Courier New"/>
                <a:sym typeface="Courier New"/>
              </a:rPr>
              <a:t>("""</a:t>
            </a:r>
            <a:r>
              <a:rPr lang="en-GB">
                <a:solidFill>
                  <a:schemeClr val="dk1"/>
                </a:solidFill>
              </a:rPr>
              <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cab2f95e0b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cab2f95e0b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Los strings en Kotlin trabajan muy parecido a los strings de cualquier lenguaje de programación usando </a:t>
            </a:r>
            <a:r>
              <a:rPr lang="en-GB">
                <a:solidFill>
                  <a:schemeClr val="dk1"/>
                </a:solidFill>
                <a:latin typeface="Courier New"/>
                <a:ea typeface="Courier New"/>
                <a:cs typeface="Courier New"/>
                <a:sym typeface="Courier New"/>
              </a:rPr>
              <a:t>"</a:t>
            </a:r>
            <a:r>
              <a:rPr lang="en-GB"/>
              <a:t> para strings y ‘ para caracteres simples. Puedes concatenar strings con el operador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Strings in Kotlin work pretty much like strings in any other programming language using </a:t>
            </a:r>
            <a:r>
              <a:rPr lang="en-GB">
                <a:latin typeface="Courier New"/>
                <a:ea typeface="Courier New"/>
                <a:cs typeface="Courier New"/>
                <a:sym typeface="Courier New"/>
              </a:rPr>
              <a:t>"</a:t>
            </a:r>
            <a:r>
              <a:rPr lang="en-GB"/>
              <a:t> for strings and </a:t>
            </a:r>
            <a:r>
              <a:rPr lang="en-GB">
                <a:latin typeface="Courier New"/>
                <a:ea typeface="Courier New"/>
                <a:cs typeface="Courier New"/>
                <a:sym typeface="Courier New"/>
              </a:rPr>
              <a:t>'</a:t>
            </a:r>
            <a:r>
              <a:rPr lang="en-GB"/>
              <a:t> for single characters, and you can concatenate strings with the </a:t>
            </a:r>
            <a:r>
              <a:rPr lang="en-GB">
                <a:latin typeface="Courier New"/>
                <a:ea typeface="Courier New"/>
                <a:cs typeface="Courier New"/>
                <a:sym typeface="Courier New"/>
              </a:rPr>
              <a:t>+</a:t>
            </a:r>
            <a:r>
              <a:rPr lang="en-GB"/>
              <a:t> operator.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Puedes crear templates de strings combinandolós con valores. En el ejemplo</a:t>
            </a:r>
            <a:r>
              <a:rPr lang="en-GB">
                <a:solidFill>
                  <a:schemeClr val="dk1"/>
                </a:solidFill>
              </a:rPr>
              <a:t>, </a:t>
            </a:r>
            <a:r>
              <a:rPr lang="en-GB">
                <a:solidFill>
                  <a:schemeClr val="dk1"/>
                </a:solidFill>
                <a:latin typeface="Courier New"/>
                <a:ea typeface="Courier New"/>
                <a:cs typeface="Courier New"/>
                <a:sym typeface="Courier New"/>
              </a:rPr>
              <a:t>$numberOfDogs </a:t>
            </a:r>
            <a:r>
              <a:rPr lang="en-GB">
                <a:solidFill>
                  <a:schemeClr val="dk1"/>
                </a:solidFill>
              </a:rPr>
              <a:t>y</a:t>
            </a:r>
            <a:r>
              <a:rPr lang="en-GB">
                <a:solidFill>
                  <a:schemeClr val="dk1"/>
                </a:solidFill>
              </a:rPr>
              <a:t> </a:t>
            </a:r>
            <a:r>
              <a:rPr lang="en-GB">
                <a:solidFill>
                  <a:schemeClr val="dk1"/>
                </a:solidFill>
                <a:latin typeface="Courier New"/>
                <a:ea typeface="Courier New"/>
                <a:cs typeface="Courier New"/>
                <a:sym typeface="Courier New"/>
              </a:rPr>
              <a:t>$numberOfCats</a:t>
            </a:r>
            <a:r>
              <a:rPr lang="en-GB">
                <a:solidFill>
                  <a:schemeClr val="dk1"/>
                </a:solidFill>
              </a:rPr>
              <a:t> son reemplazados con los calores de esas variables. Esto se llama “interpolación de variables”.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cab2f95e0b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cab2f95e0b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rPr>
              <a:t>Transition: 1 click</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Los literales Strings pueden contener expresiones de template; piezas de código que son evaluadas y cuyo resultado será concatenado al string.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ab2f95e0b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ab2f95e0b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Como en otros lenguajes, un valor puede ser el resultado de una expresión. Usar llaves {} para definir esa expresión.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cab2f95e0b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cab2f95e0b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cab2f95e0b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cab2f95e0b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Kotlin tiene una inferencia de tipo poderosa y usualmente solo deberías de dejar que el compilador haga su trabajo infiriéndola. De todos modos, puedes explícitamente declarar el tipo de una variable. Kotlin no obliga a la inmutabilidad pero la recomienda. En </a:t>
            </a:r>
            <a:r>
              <a:rPr lang="en-GB">
                <a:solidFill>
                  <a:schemeClr val="dk1"/>
                </a:solidFill>
              </a:rPr>
              <a:t>esencia</a:t>
            </a:r>
            <a:r>
              <a:rPr lang="en-GB">
                <a:solidFill>
                  <a:schemeClr val="dk1"/>
                </a:solidFill>
              </a:rPr>
              <a:t>, usa val por encima de var.</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cab2f95e0b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cab2f95e0b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El tipo que se almacena en una variable es inferido cuando el compilador puede darse cuenta por contexto. Si quieres, podés especificar el tipo de variable explícitamente usando la notación de dos puntos (:).</a:t>
            </a:r>
            <a:r>
              <a:rPr lang="en-GB"/>
              <a:t> </a:t>
            </a:r>
            <a:endParaRPr/>
          </a:p>
          <a:p>
            <a:pPr indent="0" lvl="0" marL="0" rtl="0" algn="l">
              <a:spcBef>
                <a:spcPts val="1000"/>
              </a:spcBef>
              <a:spcAft>
                <a:spcPts val="0"/>
              </a:spcAft>
              <a:buClr>
                <a:schemeClr val="dk1"/>
              </a:buClr>
              <a:buSzPts val="1100"/>
              <a:buFont typeface="Arial"/>
              <a:buNone/>
            </a:pPr>
            <a:r>
              <a:rPr lang="en-GB"/>
              <a:t>Algunas cosas a tener en cuenta sobre la notación de dos puntos:</a:t>
            </a:r>
            <a:endParaRPr/>
          </a:p>
          <a:p>
            <a:pPr indent="-317500" lvl="0" marL="457200" rtl="0" algn="l">
              <a:spcBef>
                <a:spcPts val="1000"/>
              </a:spcBef>
              <a:spcAft>
                <a:spcPts val="0"/>
              </a:spcAft>
              <a:buSzPts val="1400"/>
              <a:buChar char="●"/>
            </a:pPr>
            <a:r>
              <a:rPr lang="en-GB">
                <a:solidFill>
                  <a:schemeClr val="dk1"/>
                </a:solidFill>
              </a:rPr>
              <a:t>El tipo de dato viene después del nombre de la variable</a:t>
            </a:r>
            <a:endParaRPr/>
          </a:p>
          <a:p>
            <a:pPr indent="-317500" lvl="0" marL="457200" rtl="0" algn="l">
              <a:spcBef>
                <a:spcPts val="0"/>
              </a:spcBef>
              <a:spcAft>
                <a:spcPts val="0"/>
              </a:spcAft>
              <a:buSzPts val="1400"/>
              <a:buChar char="●"/>
            </a:pPr>
            <a:r>
              <a:rPr lang="en-GB"/>
              <a:t>Poner siempre un espacio después de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ab2f95e0b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ab2f95e0b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Kotlin soporta dos tipos de variables: cambiables y no cambiables. Con </a:t>
            </a:r>
            <a:r>
              <a:rPr lang="en-GB">
                <a:solidFill>
                  <a:schemeClr val="dk1"/>
                </a:solidFill>
                <a:latin typeface="Courier New"/>
                <a:ea typeface="Courier New"/>
                <a:cs typeface="Courier New"/>
                <a:sym typeface="Courier New"/>
              </a:rPr>
              <a:t>var</a:t>
            </a:r>
            <a:r>
              <a:rPr lang="en-GB">
                <a:solidFill>
                  <a:schemeClr val="dk1"/>
                </a:solidFill>
              </a:rPr>
              <a:t>, podés asignar un valor, luego cambiar el valor más adelante en el programa. Con </a:t>
            </a:r>
            <a:r>
              <a:rPr lang="en-GB">
                <a:solidFill>
                  <a:schemeClr val="dk1"/>
                </a:solidFill>
                <a:latin typeface="Courier New"/>
                <a:ea typeface="Courier New"/>
                <a:cs typeface="Courier New"/>
                <a:sym typeface="Courier New"/>
              </a:rPr>
              <a:t>val</a:t>
            </a:r>
            <a:r>
              <a:rPr lang="en-GB">
                <a:solidFill>
                  <a:schemeClr val="dk1"/>
                </a:solidFill>
              </a:rPr>
              <a:t>, se puede asignar el valor una sola vez. Si se quiere cambiar se emitirá un error.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Kotlin no obliga la inmutabilidad aunque la recomienda. En esencia usar </a:t>
            </a:r>
            <a:r>
              <a:rPr lang="en-GB">
                <a:solidFill>
                  <a:schemeClr val="dk1"/>
                </a:solidFill>
                <a:latin typeface="Courier New"/>
                <a:ea typeface="Courier New"/>
                <a:cs typeface="Courier New"/>
                <a:sym typeface="Courier New"/>
              </a:rPr>
              <a:t>val</a:t>
            </a:r>
            <a:r>
              <a:rPr lang="en-GB">
                <a:solidFill>
                  <a:schemeClr val="dk1"/>
                </a:solidFill>
              </a:rPr>
              <a:t> por sobre </a:t>
            </a:r>
            <a:r>
              <a:rPr lang="en-GB">
                <a:solidFill>
                  <a:schemeClr val="dk1"/>
                </a:solidFill>
                <a:latin typeface="Courier New"/>
                <a:ea typeface="Courier New"/>
                <a:cs typeface="Courier New"/>
                <a:sym typeface="Courier New"/>
              </a:rPr>
              <a:t>var</a:t>
            </a:r>
            <a:r>
              <a:rPr lang="en-GB">
                <a:solidFill>
                  <a:schemeClr val="dk1"/>
                </a:solidFill>
              </a:rPr>
              <a:t>.</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cab2f95e0b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cab2f95e0b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Veamos un ejemplo. Podés asignar a la variable</a:t>
            </a:r>
            <a:r>
              <a:rPr lang="en-GB">
                <a:solidFill>
                  <a:schemeClr val="dk1"/>
                </a:solidFill>
              </a:rPr>
              <a:t> </a:t>
            </a:r>
            <a:r>
              <a:rPr lang="en-GB">
                <a:solidFill>
                  <a:schemeClr val="dk1"/>
                </a:solidFill>
                <a:latin typeface="Courier New"/>
                <a:ea typeface="Courier New"/>
                <a:cs typeface="Courier New"/>
                <a:sym typeface="Courier New"/>
              </a:rPr>
              <a:t>count</a:t>
            </a:r>
            <a:r>
              <a:rPr lang="en-GB">
                <a:solidFill>
                  <a:schemeClr val="dk1"/>
                </a:solidFill>
              </a:rPr>
              <a:t> un valor, luego asignar a otro valor porque está definido con </a:t>
            </a:r>
            <a:r>
              <a:rPr b="1" lang="en-GB">
                <a:solidFill>
                  <a:schemeClr val="dk1"/>
                </a:solidFill>
              </a:rPr>
              <a:t>var</a:t>
            </a:r>
            <a:r>
              <a:rPr lang="en-GB">
                <a:solidFill>
                  <a:schemeClr val="dk1"/>
                </a:solidFill>
              </a:rPr>
              <a:t>. Intentar asignar un nuevo valor a tamaño emite error porque está definido con </a:t>
            </a:r>
            <a:r>
              <a:rPr b="1" lang="en-GB">
                <a:solidFill>
                  <a:schemeClr val="dk1"/>
                </a:solidFill>
              </a:rPr>
              <a:t>val</a:t>
            </a:r>
            <a:r>
              <a:rPr lang="en-GB">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Nota que, por defecto, las variables no pueden ser nulas. Hablaremos de salvedad de nulos más adelante.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cab2f95e0b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cab2f95e0b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cab2f95e0b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cab2f95e0b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cab2f95e0b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cab2f95e0b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highlight>
                  <a:srgbClr val="FFFFFF"/>
                </a:highlight>
              </a:rPr>
              <a:t>El condicional más </a:t>
            </a:r>
            <a:r>
              <a:rPr lang="en-GB">
                <a:solidFill>
                  <a:schemeClr val="dk1"/>
                </a:solidFill>
                <a:highlight>
                  <a:srgbClr val="FFFFFF"/>
                </a:highlight>
              </a:rPr>
              <a:t>común</a:t>
            </a:r>
            <a:r>
              <a:rPr lang="en-GB">
                <a:solidFill>
                  <a:schemeClr val="dk1"/>
                </a:solidFill>
                <a:highlight>
                  <a:srgbClr val="FFFFFF"/>
                </a:highlight>
              </a:rPr>
              <a:t> es el la sentencia </a:t>
            </a:r>
            <a:r>
              <a:rPr lang="en-GB">
                <a:solidFill>
                  <a:schemeClr val="dk1"/>
                </a:solidFill>
                <a:highlight>
                  <a:srgbClr val="FFFFFF"/>
                </a:highlight>
                <a:latin typeface="Courier New"/>
                <a:ea typeface="Courier New"/>
                <a:cs typeface="Courier New"/>
                <a:sym typeface="Courier New"/>
              </a:rPr>
              <a:t>if/else</a:t>
            </a:r>
            <a:r>
              <a:rPr lang="en-GB">
                <a:solidFill>
                  <a:schemeClr val="dk1"/>
                </a:solidFill>
                <a:highlight>
                  <a:srgbClr val="FFFFFF"/>
                </a:highlight>
              </a:rPr>
              <a:t>. Setencias </a:t>
            </a:r>
            <a:r>
              <a:rPr lang="en-GB">
                <a:solidFill>
                  <a:schemeClr val="dk1"/>
                </a:solidFill>
                <a:highlight>
                  <a:srgbClr val="FFFFFF"/>
                </a:highlight>
                <a:latin typeface="Courier New"/>
                <a:ea typeface="Courier New"/>
                <a:cs typeface="Courier New"/>
                <a:sym typeface="Courier New"/>
              </a:rPr>
              <a:t>If</a:t>
            </a:r>
            <a:r>
              <a:rPr lang="en-GB">
                <a:solidFill>
                  <a:schemeClr val="dk1"/>
                </a:solidFill>
                <a:highlight>
                  <a:srgbClr val="FFFFFF"/>
                </a:highlight>
              </a:rPr>
              <a:t> permiten especificar un bloque de código, (el código dentro de las llaves posterior al if) que es ejecutado solo si un condicional dado es </a:t>
            </a:r>
            <a:r>
              <a:rPr lang="en-GB">
                <a:solidFill>
                  <a:schemeClr val="dk1"/>
                </a:solidFill>
                <a:highlight>
                  <a:srgbClr val="FFFFFF"/>
                </a:highlight>
                <a:latin typeface="Courier New"/>
                <a:ea typeface="Courier New"/>
                <a:cs typeface="Courier New"/>
                <a:sym typeface="Courier New"/>
              </a:rPr>
              <a:t>true</a:t>
            </a:r>
            <a:r>
              <a:rPr lang="en-GB">
                <a:solidFill>
                  <a:schemeClr val="dk1"/>
                </a:solidFill>
                <a:highlight>
                  <a:srgbClr val="FFFFFF"/>
                </a:highlight>
              </a:rPr>
              <a:t>. Si el condicional es </a:t>
            </a:r>
            <a:r>
              <a:rPr lang="en-GB">
                <a:solidFill>
                  <a:schemeClr val="dk1"/>
                </a:solidFill>
                <a:highlight>
                  <a:srgbClr val="FFFFFF"/>
                </a:highlight>
                <a:latin typeface="Courier New"/>
                <a:ea typeface="Courier New"/>
                <a:cs typeface="Courier New"/>
                <a:sym typeface="Courier New"/>
              </a:rPr>
              <a:t>false</a:t>
            </a:r>
            <a:r>
              <a:rPr lang="en-GB">
                <a:solidFill>
                  <a:schemeClr val="dk1"/>
                </a:solidFill>
                <a:highlight>
                  <a:srgbClr val="FFFFFF"/>
                </a:highlight>
              </a:rPr>
              <a:t>, entonces el código especificado por un </a:t>
            </a:r>
            <a:r>
              <a:rPr lang="en-GB">
                <a:solidFill>
                  <a:schemeClr val="dk1"/>
                </a:solidFill>
                <a:highlight>
                  <a:srgbClr val="FFFFFF"/>
                </a:highlight>
                <a:latin typeface="Courier New"/>
                <a:ea typeface="Courier New"/>
                <a:cs typeface="Courier New"/>
                <a:sym typeface="Courier New"/>
              </a:rPr>
              <a:t>else</a:t>
            </a:r>
            <a:r>
              <a:rPr lang="en-GB">
                <a:solidFill>
                  <a:schemeClr val="dk1"/>
                </a:solidFill>
                <a:highlight>
                  <a:srgbClr val="FFFFFF"/>
                </a:highlight>
              </a:rPr>
              <a:t> será ejecutado. Nótese que el bloque </a:t>
            </a:r>
            <a:r>
              <a:rPr lang="en-GB">
                <a:solidFill>
                  <a:schemeClr val="dk1"/>
                </a:solidFill>
                <a:highlight>
                  <a:srgbClr val="FFFFFF"/>
                </a:highlight>
                <a:latin typeface="Courier New"/>
                <a:ea typeface="Courier New"/>
                <a:cs typeface="Courier New"/>
                <a:sym typeface="Courier New"/>
              </a:rPr>
              <a:t>else</a:t>
            </a:r>
            <a:r>
              <a:rPr lang="en-GB">
                <a:solidFill>
                  <a:schemeClr val="dk1"/>
                </a:solidFill>
                <a:highlight>
                  <a:srgbClr val="FFFFFF"/>
                </a:highlight>
              </a:rPr>
              <a:t> no es requerido.</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cab2f95e0b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cab2f95e0b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Como en otros lenguajes, podés tener múltiples casos usando </a:t>
            </a:r>
            <a:r>
              <a:rPr lang="en-GB">
                <a:latin typeface="Courier New"/>
                <a:ea typeface="Courier New"/>
                <a:cs typeface="Courier New"/>
                <a:sym typeface="Courier New"/>
              </a:rPr>
              <a:t>else if</a:t>
            </a:r>
            <a:r>
              <a:rPr lang="en-GB"/>
              <a:t>. Nótese que podés usar cualquier comparador u operador de igualdad en las condiciones </a:t>
            </a:r>
            <a:r>
              <a:rPr lang="en-GB">
                <a:latin typeface="Courier New"/>
                <a:ea typeface="Courier New"/>
                <a:cs typeface="Courier New"/>
                <a:sym typeface="Courier New"/>
              </a:rPr>
              <a:t>if</a:t>
            </a:r>
            <a:r>
              <a:rPr lang="en-GB"/>
              <a:t> / </a:t>
            </a:r>
            <a:r>
              <a:rPr lang="en-GB">
                <a:latin typeface="Courier New"/>
                <a:ea typeface="Courier New"/>
                <a:cs typeface="Courier New"/>
                <a:sym typeface="Courier New"/>
              </a:rPr>
              <a:t>else</a:t>
            </a:r>
            <a:r>
              <a:rPr lang="en-GB"/>
              <a:t>, no solo </a:t>
            </a:r>
            <a:r>
              <a:rPr lang="en-GB">
                <a:latin typeface="Courier New"/>
                <a:ea typeface="Courier New"/>
                <a:cs typeface="Courier New"/>
                <a:sym typeface="Courier New"/>
              </a:rPr>
              <a:t>==</a:t>
            </a:r>
            <a:r>
              <a:rPr lang="en-GB"/>
              <a:t> o </a:t>
            </a:r>
            <a:r>
              <a:rPr lang="en-GB">
                <a:latin typeface="Courier New"/>
                <a:ea typeface="Courier New"/>
                <a:cs typeface="Courier New"/>
                <a:sym typeface="Courier New"/>
              </a:rPr>
              <a:t>&lt;</a:t>
            </a:r>
            <a:r>
              <a:rPr lang="en-GB"/>
              <a:t> como se muestra en el ejemplo. Podés tener también operadores lógicos</a:t>
            </a:r>
            <a:r>
              <a:rPr lang="en-GB">
                <a:solidFill>
                  <a:schemeClr val="dk1"/>
                </a:solidFill>
              </a:rPr>
              <a:t> </a:t>
            </a:r>
            <a:r>
              <a:rPr i="1" lang="en-GB">
                <a:solidFill>
                  <a:schemeClr val="dk1"/>
                </a:solidFill>
              </a:rPr>
              <a:t>y</a:t>
            </a:r>
            <a:r>
              <a:rPr lang="en-GB">
                <a:solidFill>
                  <a:schemeClr val="dk1"/>
                </a:solidFill>
              </a:rPr>
              <a:t> ("</a:t>
            </a:r>
            <a:r>
              <a:rPr lang="en-GB">
                <a:solidFill>
                  <a:schemeClr val="dk1"/>
                </a:solidFill>
                <a:latin typeface="Courier New"/>
                <a:ea typeface="Courier New"/>
                <a:cs typeface="Courier New"/>
                <a:sym typeface="Courier New"/>
              </a:rPr>
              <a:t>&amp;&amp;</a:t>
            </a:r>
            <a:r>
              <a:rPr lang="en-GB">
                <a:solidFill>
                  <a:schemeClr val="dk1"/>
                </a:solidFill>
              </a:rPr>
              <a:t>"), y lógico </a:t>
            </a:r>
            <a:r>
              <a:rPr i="1" lang="en-GB">
                <a:solidFill>
                  <a:schemeClr val="dk1"/>
                </a:solidFill>
              </a:rPr>
              <a:t>o</a:t>
            </a:r>
            <a:r>
              <a:rPr lang="en-GB">
                <a:solidFill>
                  <a:schemeClr val="dk1"/>
                </a:solidFill>
              </a:rPr>
              <a:t> ("</a:t>
            </a:r>
            <a:r>
              <a:rPr lang="en-GB">
                <a:solidFill>
                  <a:schemeClr val="dk1"/>
                </a:solidFill>
                <a:latin typeface="Courier New"/>
                <a:ea typeface="Courier New"/>
                <a:cs typeface="Courier New"/>
                <a:sym typeface="Courier New"/>
              </a:rPr>
              <a:t>||</a:t>
            </a:r>
            <a:r>
              <a:rPr lang="en-GB">
                <a:solidFill>
                  <a:schemeClr val="dk1"/>
                </a:solidFill>
              </a:rPr>
              <a:t>"). </a:t>
            </a:r>
            <a:r>
              <a:rPr lang="en-GB"/>
              <a:t>Ver en</a:t>
            </a:r>
            <a:r>
              <a:rPr lang="en-GB"/>
              <a:t> </a:t>
            </a:r>
            <a:r>
              <a:rPr lang="en-GB" u="sng">
                <a:solidFill>
                  <a:schemeClr val="hlink"/>
                </a:solidFill>
                <a:hlinkClick action="ppaction://hlinksldjump" r:id="rId2"/>
              </a:rPr>
              <a:t>Operadores</a:t>
            </a:r>
            <a:r>
              <a:rPr lang="en-GB"/>
              <a:t> para más información.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cab2f95e0b_1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cab2f95e0b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Un rango o intervalo define los límites inclusivos alrededor de un lapso de valores contínuos de un tipo comparables como </a:t>
            </a:r>
            <a:r>
              <a:rPr lang="en-GB">
                <a:solidFill>
                  <a:schemeClr val="dk1"/>
                </a:solidFill>
                <a:latin typeface="Courier New"/>
                <a:ea typeface="Courier New"/>
                <a:cs typeface="Courier New"/>
                <a:sym typeface="Courier New"/>
              </a:rPr>
              <a:t>intRange</a:t>
            </a:r>
            <a:r>
              <a:rPr lang="en-GB">
                <a:solidFill>
                  <a:schemeClr val="dk1"/>
                </a:solidFill>
              </a:rPr>
              <a:t> (por ejemplo, enteros del 1 al 100 inclusive). El primer número es el punto de partida, el segundo es el de finalización.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Todos los rangos tienen límites. El lado izquierdo siempre es menor o igual (&lt;=) al derecho.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Aunque la implementación es inmutable, no hay restricción para que los objetos almacenados sean también inmutables. Si un objeto mutable es almacenado, entonces el rango efectivamente se vuelve mutable.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cab2f95e0b_1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cab2f95e0b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En</a:t>
            </a:r>
            <a:r>
              <a:rPr lang="en-GB">
                <a:solidFill>
                  <a:schemeClr val="dk1"/>
                </a:solidFill>
              </a:rPr>
              <a:t> Kotlin, la condición que se prueba puede usar rangos también. Rangos permiten especificar un subset de un grupo mayor, entonces aquí por ejemplo, solo nos preocupamos por los enteros entre 1 y 100. (ej., un rango de valores de tipo </a:t>
            </a:r>
            <a:r>
              <a:rPr lang="en-GB">
                <a:solidFill>
                  <a:schemeClr val="dk1"/>
                </a:solidFill>
                <a:latin typeface="Courier New"/>
                <a:ea typeface="Courier New"/>
                <a:cs typeface="Courier New"/>
                <a:sym typeface="Courier New"/>
              </a:rPr>
              <a:t>Int</a:t>
            </a:r>
            <a:r>
              <a:rPr lang="en-GB">
                <a:solidFill>
                  <a:schemeClr val="dk1"/>
                </a:solidFill>
              </a:rPr>
              <a:t>, o </a:t>
            </a:r>
            <a:r>
              <a:rPr lang="en-GB">
                <a:solidFill>
                  <a:schemeClr val="dk1"/>
                </a:solidFill>
                <a:latin typeface="Courier New"/>
                <a:ea typeface="Courier New"/>
                <a:cs typeface="Courier New"/>
                <a:sym typeface="Courier New"/>
              </a:rPr>
              <a:t>IntRange</a:t>
            </a:r>
            <a:r>
              <a:rPr lang="en-GB">
                <a:solidFill>
                  <a:schemeClr val="dk1"/>
                </a:solidFill>
              </a:rPr>
              <a:t>). Hay clases equivalentes a </a:t>
            </a:r>
            <a:r>
              <a:rPr lang="en-GB">
                <a:solidFill>
                  <a:schemeClr val="dk1"/>
                </a:solidFill>
                <a:latin typeface="Courier New"/>
                <a:ea typeface="Courier New"/>
                <a:cs typeface="Courier New"/>
                <a:sym typeface="Courier New"/>
              </a:rPr>
              <a:t>IntRange</a:t>
            </a:r>
            <a:r>
              <a:rPr lang="en-GB">
                <a:solidFill>
                  <a:schemeClr val="dk1"/>
                </a:solidFill>
              </a:rPr>
              <a:t> para cada tipo de otras clases como </a:t>
            </a:r>
            <a:r>
              <a:rPr lang="en-GB">
                <a:solidFill>
                  <a:schemeClr val="dk1"/>
                </a:solidFill>
                <a:latin typeface="Courier New"/>
                <a:ea typeface="Courier New"/>
                <a:cs typeface="Courier New"/>
                <a:sym typeface="Courier New"/>
              </a:rPr>
              <a:t>CharRange</a:t>
            </a:r>
            <a:r>
              <a:rPr lang="en-GB">
                <a:solidFill>
                  <a:schemeClr val="dk1"/>
                </a:solidFill>
              </a:rPr>
              <a:t> y </a:t>
            </a:r>
            <a:r>
              <a:rPr lang="en-GB">
                <a:solidFill>
                  <a:schemeClr val="dk1"/>
                </a:solidFill>
                <a:latin typeface="Courier New"/>
                <a:ea typeface="Courier New"/>
                <a:cs typeface="Courier New"/>
                <a:sym typeface="Courier New"/>
              </a:rPr>
              <a:t>LongRange</a:t>
            </a:r>
            <a:r>
              <a:rPr lang="en-GB">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GB">
                <a:solidFill>
                  <a:schemeClr val="dk1"/>
                </a:solidFill>
              </a:rPr>
              <a:t>Opcional</a:t>
            </a:r>
            <a:endParaRPr b="1">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También podés definir el tamaño de un paso entre elementos limitados de un rango. Por ejemplo en 1..8, si definimos un paso de tamaño 2, nuestroo rango incluirá los elementos 1, 3, 5, 7</a:t>
            </a:r>
            <a:r>
              <a:rPr lang="en-GB">
                <a:solidFill>
                  <a:schemeClr val="dk1"/>
                </a:solidFill>
              </a:rPr>
              <a:t>. (see </a:t>
            </a:r>
            <a:r>
              <a:rPr lang="en-GB" u="sng">
                <a:solidFill>
                  <a:schemeClr val="hlink"/>
                </a:solidFill>
                <a:hlinkClick r:id="rId2"/>
              </a:rPr>
              <a:t>Ranges</a:t>
            </a:r>
            <a:r>
              <a:rPr lang="en-GB">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GB">
                <a:solidFill>
                  <a:schemeClr val="dk1"/>
                </a:solidFill>
              </a:rPr>
              <a:t>Ejemplo</a:t>
            </a:r>
            <a:r>
              <a:rPr b="1" lang="en-GB">
                <a:solidFill>
                  <a:schemeClr val="dk1"/>
                </a:solidFill>
              </a:rPr>
              <a:t>:</a:t>
            </a:r>
            <a:endParaRPr b="1">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latin typeface="Courier New"/>
                <a:ea typeface="Courier New"/>
                <a:cs typeface="Courier New"/>
                <a:sym typeface="Courier New"/>
              </a:rPr>
              <a:t>for (i in 1..8 step 2) print(i)</a:t>
            </a:r>
            <a:endParaRPr>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a:solidFill>
                  <a:srgbClr val="1155CC"/>
                </a:solidFill>
                <a:latin typeface="Courier New"/>
                <a:ea typeface="Courier New"/>
                <a:cs typeface="Courier New"/>
                <a:sym typeface="Courier New"/>
              </a:rPr>
              <a:t>=&gt;1357</a:t>
            </a:r>
            <a:endParaRPr>
              <a:solidFill>
                <a:srgbClr val="1155C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cab2f95e0b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cab2f95e0b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Hay una forma más linda de escribir una serie de sentencias </a:t>
            </a:r>
            <a:r>
              <a:rPr lang="en-GB">
                <a:latin typeface="Courier New"/>
                <a:ea typeface="Courier New"/>
                <a:cs typeface="Courier New"/>
                <a:sym typeface="Courier New"/>
              </a:rPr>
              <a:t>if</a:t>
            </a:r>
            <a:r>
              <a:rPr lang="en-GB"/>
              <a:t>/</a:t>
            </a:r>
            <a:r>
              <a:rPr lang="en-GB">
                <a:latin typeface="Courier New"/>
                <a:ea typeface="Courier New"/>
                <a:cs typeface="Courier New"/>
                <a:sym typeface="Courier New"/>
              </a:rPr>
              <a:t>else</a:t>
            </a:r>
            <a:r>
              <a:rPr lang="en-GB"/>
              <a:t> en Kotlin, usando la sentencia </a:t>
            </a:r>
            <a:r>
              <a:rPr lang="en-GB">
                <a:latin typeface="Courier New"/>
                <a:ea typeface="Courier New"/>
                <a:cs typeface="Courier New"/>
                <a:sym typeface="Courier New"/>
              </a:rPr>
              <a:t>when</a:t>
            </a:r>
            <a:r>
              <a:rPr lang="en-GB"/>
              <a:t>. Es un poco como la sentencia "switch"en otros lenguajes. Las condiciones dentro de una sentencia  </a:t>
            </a:r>
            <a:r>
              <a:rPr lang="en-GB">
                <a:latin typeface="Courier New"/>
                <a:ea typeface="Courier New"/>
                <a:cs typeface="Courier New"/>
                <a:sym typeface="Courier New"/>
              </a:rPr>
              <a:t>when</a:t>
            </a:r>
            <a:r>
              <a:rPr lang="en-GB"/>
              <a:t> también pueden usar rangos.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GB">
                <a:solidFill>
                  <a:schemeClr val="dk1"/>
                </a:solidFill>
              </a:rPr>
              <a:t>Resource:</a:t>
            </a:r>
            <a:endParaRPr b="1">
              <a:solidFill>
                <a:schemeClr val="dk1"/>
              </a:solidFill>
            </a:endParaRPr>
          </a:p>
          <a:p>
            <a:pPr indent="-317500" lvl="0" marL="457200" rtl="0" algn="l">
              <a:spcBef>
                <a:spcPts val="0"/>
              </a:spcBef>
              <a:spcAft>
                <a:spcPts val="0"/>
              </a:spcAft>
              <a:buSzPts val="1400"/>
              <a:buChar char="●"/>
            </a:pPr>
            <a:r>
              <a:rPr lang="en-GB">
                <a:solidFill>
                  <a:schemeClr val="dk1"/>
                </a:solidFill>
              </a:rPr>
              <a:t>See </a:t>
            </a:r>
            <a:r>
              <a:rPr lang="en-GB" u="sng">
                <a:solidFill>
                  <a:schemeClr val="accent5"/>
                </a:solidFill>
                <a:hlinkClick r:id="rId2">
                  <a:extLst>
                    <a:ext uri="{A12FA001-AC4F-418D-AE19-62706E023703}">
                      <ahyp:hlinkClr val="tx"/>
                    </a:ext>
                  </a:extLst>
                </a:hlinkClick>
              </a:rPr>
              <a:t>When Expression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cab2f95e0b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cab2f95e0b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Kotlin soporta </a:t>
            </a:r>
            <a:r>
              <a:rPr lang="en-GB">
                <a:latin typeface="Courier New"/>
                <a:ea typeface="Courier New"/>
                <a:cs typeface="Courier New"/>
                <a:sym typeface="Courier New"/>
              </a:rPr>
              <a:t>for</a:t>
            </a:r>
            <a:r>
              <a:rPr lang="en-GB"/>
              <a:t> loops, </a:t>
            </a:r>
            <a:r>
              <a:rPr lang="en-GB">
                <a:latin typeface="Courier New"/>
                <a:ea typeface="Courier New"/>
                <a:cs typeface="Courier New"/>
                <a:sym typeface="Courier New"/>
              </a:rPr>
              <a:t>while</a:t>
            </a:r>
            <a:r>
              <a:rPr lang="en-GB"/>
              <a:t> loops, </a:t>
            </a:r>
            <a:r>
              <a:rPr lang="en-GB">
                <a:latin typeface="Courier New"/>
                <a:ea typeface="Courier New"/>
                <a:cs typeface="Courier New"/>
                <a:sym typeface="Courier New"/>
              </a:rPr>
              <a:t>do-while</a:t>
            </a:r>
            <a:r>
              <a:rPr lang="en-GB"/>
              <a:t> loops. Veamos el ejemplo de cada uno empezando por los loops for.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Aquí, usamos</a:t>
            </a:r>
            <a:r>
              <a:rPr lang="en-GB">
                <a:solidFill>
                  <a:schemeClr val="dk1"/>
                </a:solidFill>
              </a:rPr>
              <a:t> </a:t>
            </a:r>
            <a:r>
              <a:rPr lang="en-GB">
                <a:solidFill>
                  <a:schemeClr val="dk1"/>
                </a:solidFill>
                <a:latin typeface="Courier New"/>
                <a:ea typeface="Courier New"/>
                <a:cs typeface="Courier New"/>
                <a:sym typeface="Courier New"/>
              </a:rPr>
              <a:t>for</a:t>
            </a:r>
            <a:r>
              <a:rPr lang="en-GB">
                <a:solidFill>
                  <a:schemeClr val="dk1"/>
                </a:solidFill>
              </a:rPr>
              <a:t> loop para iterar a través de un array e imprimir los elementos</a:t>
            </a:r>
            <a:r>
              <a:rPr lang="en-GB"/>
              <a: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cab2f95e0b_1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cab2f95e0b_1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a:t>
            </a:r>
            <a:r>
              <a:rPr lang="en-GB"/>
              <a:t> Kotlin, se pueden hacer loops a través de elementos e índices al mismo tiempo.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cab2f95e0b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cab2f95e0b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 pueden especificar rangos de números o caracteres, alfabéticamente. Como en otros lenguajes no hay que avanzar de a 1. Se puede definir el tamaño del paso. También se puede retroceder usando </a:t>
            </a:r>
            <a:r>
              <a:rPr lang="en-GB">
                <a:latin typeface="Courier New"/>
                <a:ea typeface="Courier New"/>
                <a:cs typeface="Courier New"/>
                <a:sym typeface="Courier New"/>
              </a:rPr>
              <a:t>downTo</a:t>
            </a:r>
            <a:r>
              <a:rPr lang="en-GB"/>
              <a: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cab2f95e0b_1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cab2f95e0b_1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a:solidFill>
                  <a:schemeClr val="dk1"/>
                </a:solidFill>
              </a:rPr>
              <a:t>Transition: 1 click</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Como en otros lenguajes, Kotlin tiene </a:t>
            </a:r>
            <a:r>
              <a:rPr lang="en-GB">
                <a:solidFill>
                  <a:schemeClr val="dk1"/>
                </a:solidFill>
                <a:latin typeface="Courier New"/>
                <a:ea typeface="Courier New"/>
                <a:cs typeface="Courier New"/>
                <a:sym typeface="Courier New"/>
              </a:rPr>
              <a:t>while</a:t>
            </a:r>
            <a:r>
              <a:rPr lang="en-GB">
                <a:solidFill>
                  <a:schemeClr val="dk1"/>
                </a:solidFill>
              </a:rPr>
              <a:t> loops, </a:t>
            </a:r>
            <a:r>
              <a:rPr lang="en-GB">
                <a:solidFill>
                  <a:schemeClr val="dk1"/>
                </a:solidFill>
                <a:latin typeface="Courier New"/>
                <a:ea typeface="Courier New"/>
                <a:cs typeface="Courier New"/>
                <a:sym typeface="Courier New"/>
              </a:rPr>
              <a:t>do...while</a:t>
            </a:r>
            <a:r>
              <a:rPr lang="en-GB">
                <a:solidFill>
                  <a:schemeClr val="dk1"/>
                </a:solidFill>
              </a:rPr>
              <a:t> loops, y </a:t>
            </a:r>
            <a:r>
              <a:rPr lang="en-GB">
                <a:solidFill>
                  <a:schemeClr val="dk1"/>
                </a:solidFill>
                <a:latin typeface="Courier New"/>
                <a:ea typeface="Courier New"/>
                <a:cs typeface="Courier New"/>
                <a:sym typeface="Courier New"/>
              </a:rPr>
              <a:t>++</a:t>
            </a:r>
            <a:r>
              <a:rPr lang="en-GB">
                <a:solidFill>
                  <a:schemeClr val="dk1"/>
                </a:solidFill>
              </a:rPr>
              <a:t> y </a:t>
            </a:r>
            <a:r>
              <a:rPr lang="en-GB">
                <a:solidFill>
                  <a:schemeClr val="dk1"/>
                </a:solidFill>
                <a:latin typeface="Courier New"/>
                <a:ea typeface="Courier New"/>
                <a:cs typeface="Courier New"/>
                <a:sym typeface="Courier New"/>
              </a:rPr>
              <a:t>--</a:t>
            </a:r>
            <a:r>
              <a:rPr lang="en-GB">
                <a:solidFill>
                  <a:schemeClr val="dk1"/>
                </a:solidFill>
              </a:rPr>
              <a:t> operators.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cab2f95e0b_1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cab2f95e0b_1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También tiene loops</a:t>
            </a:r>
            <a:r>
              <a:rPr lang="en-GB">
                <a:solidFill>
                  <a:schemeClr val="dk1"/>
                </a:solidFill>
              </a:rPr>
              <a:t> </a:t>
            </a:r>
            <a:r>
              <a:rPr lang="en-GB">
                <a:solidFill>
                  <a:schemeClr val="dk1"/>
                </a:solidFill>
                <a:latin typeface="Courier New"/>
                <a:ea typeface="Courier New"/>
                <a:cs typeface="Courier New"/>
                <a:sym typeface="Courier New"/>
              </a:rPr>
              <a:t>repeat</a:t>
            </a:r>
            <a:r>
              <a:rPr lang="en-GB">
                <a:solidFill>
                  <a:schemeClr val="dk1"/>
                </a:solidFill>
              </a:rPr>
              <a:t> loops que te permiten repetir un bloque de código que sigue en las llaves siguientes. El número en paréntesis es el número de veces que debería ser repetido. Este comando print será ejecutado dos veces.</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cab2f95e0b_1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cab2f95e0b_1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cab2f95e0b_1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cab2f95e0b_1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cab2f95e0b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cab2f95e0b_1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Listas creadas con </a:t>
            </a:r>
            <a:r>
              <a:rPr lang="en-GB">
                <a:latin typeface="Courier New"/>
                <a:ea typeface="Courier New"/>
                <a:cs typeface="Courier New"/>
                <a:sym typeface="Courier New"/>
              </a:rPr>
              <a:t>listOf()</a:t>
            </a:r>
            <a:r>
              <a:rPr lang="en-GB"/>
              <a:t> no pueden ser cambiadas (immutable).</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cab2f95e0b_1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cab2f95e0b_1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continuación, usamos </a:t>
            </a:r>
            <a:r>
              <a:rPr lang="en-GB"/>
              <a:t> </a:t>
            </a:r>
            <a:r>
              <a:rPr lang="en-GB">
                <a:latin typeface="Courier New"/>
                <a:ea typeface="Courier New"/>
                <a:cs typeface="Courier New"/>
                <a:sym typeface="Courier New"/>
              </a:rPr>
              <a:t>mutableListOf</a:t>
            </a:r>
            <a:r>
              <a:rPr lang="en-GB"/>
              <a:t> para crear una lista que pueda ser cambiada. En el ejemplo el método </a:t>
            </a:r>
            <a:r>
              <a:rPr lang="en-GB">
                <a:latin typeface="Courier New"/>
                <a:ea typeface="Courier New"/>
                <a:cs typeface="Courier New"/>
                <a:sym typeface="Courier New"/>
              </a:rPr>
              <a:t>remove()</a:t>
            </a:r>
            <a:r>
              <a:rPr lang="en-GB"/>
              <a:t>retorna true cuando efectivamente remueve el elemento que recibe.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highlight>
                  <a:srgbClr val="FFFF00"/>
                </a:highlight>
              </a:rPr>
              <a:t>Nota que en el resultado ("kotlin.Boolean"), </a:t>
            </a:r>
            <a:r>
              <a:rPr lang="en-GB">
                <a:solidFill>
                  <a:schemeClr val="dk1"/>
                </a:solidFill>
                <a:highlight>
                  <a:srgbClr val="FFFF00"/>
                </a:highlight>
              </a:rPr>
              <a:t>Boolean</a:t>
            </a:r>
            <a:r>
              <a:rPr lang="en-GB">
                <a:highlight>
                  <a:srgbClr val="FFFF00"/>
                </a:highlight>
              </a:rPr>
              <a:t> empieza en mayúscula porque es un objeto. Aunque lo verás en REPL, para los slides posteriores lo omitiremos en pos de la claridad</a:t>
            </a:r>
            <a:r>
              <a:rPr lang="en-GB"/>
              <a: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cab2f95e0b_1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cab2f95e0b_1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Los arrays son usados para organizar datos de modo que un set relacionado de valores pueda ser fácilmente buscado u ordenado.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cab2f95e0b_1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cab2f95e0b_1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Como en otros lenguajes</a:t>
            </a:r>
            <a:r>
              <a:rPr lang="en-GB"/>
              <a:t> Kotlin tiene arrays. A diferencia de las listas en Kotlin, que tienen versiones mutables e inmutables, </a:t>
            </a:r>
            <a:r>
              <a:rPr b="1" lang="en-GB"/>
              <a:t>no hay versión mutable de un Array</a:t>
            </a:r>
            <a:r>
              <a:rPr lang="en-GB"/>
              <a:t>. Una vez que creás un array, el tamaño es fijo</a:t>
            </a:r>
            <a:r>
              <a:rPr lang="en-GB"/>
              <a:t>. No podés agregar o quitar elementos, excepto copiarlos a un nuevo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Declara un array de strings usando </a:t>
            </a:r>
            <a:r>
              <a:rPr lang="en-GB">
                <a:latin typeface="Courier New"/>
                <a:ea typeface="Courier New"/>
                <a:cs typeface="Courier New"/>
                <a:sym typeface="Courier New"/>
              </a:rPr>
              <a:t>arrayOf()</a:t>
            </a:r>
            <a:r>
              <a:rPr lang="en-GB"/>
              <a:t>. Usa la herramienta de Array </a:t>
            </a:r>
            <a:r>
              <a:rPr lang="en-GB">
                <a:latin typeface="Courier New"/>
                <a:ea typeface="Courier New"/>
                <a:cs typeface="Courier New"/>
                <a:sym typeface="Courier New"/>
              </a:rPr>
              <a:t>java.util.Arrays.toString()</a:t>
            </a:r>
            <a:r>
              <a:rPr lang="en-GB"/>
              <a:t> para imprimirlo.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Nota que también podés añadir "</a:t>
            </a:r>
            <a:r>
              <a:rPr lang="en-GB">
                <a:solidFill>
                  <a:schemeClr val="dk1"/>
                </a:solidFill>
                <a:latin typeface="Courier New"/>
                <a:ea typeface="Courier New"/>
                <a:cs typeface="Courier New"/>
                <a:sym typeface="Courier New"/>
              </a:rPr>
              <a:t>import java.util.Arrays</a:t>
            </a:r>
            <a:r>
              <a:rPr lang="en-GB">
                <a:solidFill>
                  <a:schemeClr val="dk1"/>
                </a:solidFill>
                <a:latin typeface="Consolas"/>
                <a:ea typeface="Consolas"/>
                <a:cs typeface="Consolas"/>
                <a:sym typeface="Consolas"/>
              </a:rPr>
              <a:t>" y luego usar</a:t>
            </a:r>
            <a:r>
              <a:rPr lang="en-GB"/>
              <a:t> "</a:t>
            </a:r>
            <a:r>
              <a:rPr lang="en-GB">
                <a:latin typeface="Courier New"/>
                <a:ea typeface="Courier New"/>
                <a:cs typeface="Courier New"/>
                <a:sym typeface="Courier New"/>
              </a:rPr>
              <a:t>println(</a:t>
            </a:r>
            <a:r>
              <a:rPr lang="en-GB">
                <a:solidFill>
                  <a:schemeClr val="dk1"/>
                </a:solidFill>
                <a:latin typeface="Courier New"/>
                <a:ea typeface="Courier New"/>
                <a:cs typeface="Courier New"/>
                <a:sym typeface="Courier New"/>
              </a:rPr>
              <a:t>Arrays.toString(school)</a:t>
            </a:r>
            <a:r>
              <a:rPr lang="en-GB">
                <a:solidFill>
                  <a:schemeClr val="dk1"/>
                </a:solidFill>
                <a:latin typeface="Consolas"/>
                <a:ea typeface="Consolas"/>
                <a:cs typeface="Consolas"/>
                <a:sym typeface="Consolas"/>
              </a:rPr>
              <a:t>" para impriumirlo.</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Las reglas sobre el uso de </a:t>
            </a:r>
            <a:r>
              <a:rPr lang="en-GB">
                <a:latin typeface="Courier New"/>
                <a:ea typeface="Courier New"/>
                <a:cs typeface="Courier New"/>
                <a:sym typeface="Courier New"/>
              </a:rPr>
              <a:t>val</a:t>
            </a:r>
            <a:r>
              <a:rPr lang="en-GB"/>
              <a:t> y </a:t>
            </a:r>
            <a:r>
              <a:rPr lang="en-GB">
                <a:latin typeface="Courier New"/>
                <a:ea typeface="Courier New"/>
                <a:cs typeface="Courier New"/>
                <a:sym typeface="Courier New"/>
              </a:rPr>
              <a:t>var</a:t>
            </a:r>
            <a:r>
              <a:rPr lang="en-GB"/>
              <a:t> son las mismas tanto como para listas como para Arrays.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cab2f95e0b_1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cab2f95e0b_1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 pueden declarar Arrays con tipos mixtos o un solo tipo para todos los elementos. En el segundo ejemplo, definimos un arreglo de solo enteros usando</a:t>
            </a:r>
            <a:r>
              <a:rPr lang="en-GB"/>
              <a:t>g</a:t>
            </a:r>
            <a:r>
              <a:rPr lang="en-GB"/>
              <a:t> </a:t>
            </a:r>
            <a:r>
              <a:rPr lang="en-GB">
                <a:latin typeface="Courier New"/>
                <a:ea typeface="Courier New"/>
                <a:cs typeface="Courier New"/>
                <a:sym typeface="Courier New"/>
              </a:rPr>
              <a:t>intArrayOf()</a:t>
            </a:r>
            <a:r>
              <a:rPr lang="en-GB"/>
              <a:t>. Hay builders o funciones de instanciación correspondientes para arrays y otros tipos.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cab2f95e0b_1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cab2f95e0b_1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 este ejemplo, combinamos dos arrays y luego </a:t>
            </a:r>
            <a:r>
              <a:rPr lang="en-GB">
                <a:latin typeface="Consolas"/>
                <a:ea typeface="Consolas"/>
                <a:cs typeface="Consolas"/>
                <a:sym typeface="Consolas"/>
              </a:rPr>
              <a:t>println</a:t>
            </a:r>
            <a:r>
              <a:rPr lang="en-GB"/>
              <a:t> el array resultante.</a:t>
            </a:r>
            <a:endParaRPr/>
          </a:p>
          <a:p>
            <a:pPr indent="0" lvl="0" marL="0" rtl="0" algn="l">
              <a:spcBef>
                <a:spcPts val="0"/>
              </a:spcBef>
              <a:spcAft>
                <a:spcPts val="0"/>
              </a:spcAft>
              <a:buNone/>
            </a:pPr>
            <a:r>
              <a:rPr lang="en-GB"/>
              <a:t>Asegurate de añadir </a:t>
            </a:r>
            <a:r>
              <a:rPr lang="en-GB">
                <a:latin typeface="Courier New"/>
                <a:ea typeface="Courier New"/>
                <a:cs typeface="Courier New"/>
                <a:sym typeface="Courier New"/>
              </a:rPr>
              <a:t>import java.util.Arrays</a:t>
            </a:r>
            <a:r>
              <a:rPr lang="en-GB"/>
              <a:t> si aún no lo haz hecho.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Nota que se sucede una sobrecarga de operador en el fondo y que + está llamando al operador  </a:t>
            </a:r>
            <a:r>
              <a:rPr lang="en-GB">
                <a:latin typeface="Courier New"/>
                <a:ea typeface="Courier New"/>
                <a:cs typeface="Courier New"/>
                <a:sym typeface="Courier New"/>
              </a:rPr>
              <a:t>fun plus(other:IntArray) : IntArray</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latin typeface="Courier New"/>
                <a:ea typeface="Courier New"/>
                <a:cs typeface="Courier New"/>
                <a:sym typeface="Courier New"/>
              </a:rPr>
              <a:t>numbers2.plus(numbers)</a:t>
            </a:r>
            <a:r>
              <a:rPr lang="en-GB"/>
              <a:t> generaría el mismo resultado que</a:t>
            </a:r>
            <a:r>
              <a:rPr lang="en-GB">
                <a:latin typeface="Courier New"/>
                <a:ea typeface="Courier New"/>
                <a:cs typeface="Courier New"/>
                <a:sym typeface="Courier New"/>
              </a:rPr>
              <a:t> numbers2 + numbers</a:t>
            </a:r>
            <a:endParaRPr>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cab2f95e0b_1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cab2f95e0b_1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cab2f95e0b_1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cab2f95e0b_1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 punto clave de Kotlin es intentar eliminar el peligro de referencias nulas en el código. Las referencias nulas ocurren cuando el código intenta acceder a una variable que no refiere a nada, potencialmente deteniendo la ejecución del código y causando un </a:t>
            </a:r>
            <a:r>
              <a:rPr lang="en-GB">
                <a:solidFill>
                  <a:schemeClr val="dk1"/>
                </a:solidFill>
                <a:latin typeface="Courier New"/>
                <a:ea typeface="Courier New"/>
                <a:cs typeface="Courier New"/>
                <a:sym typeface="Courier New"/>
              </a:rPr>
              <a:t>NullPointerException</a:t>
            </a:r>
            <a:r>
              <a:rPr lang="en-GB">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cab2f95e0b_1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cab2f95e0b_1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Hablemos de variables nulleables versos no nulleables</a:t>
            </a:r>
            <a:r>
              <a:rPr lang="en-GB"/>
              <a:t>. Errores de programación que involucran nulos han sido fuente de incontables bugs. Kotlin busca reducir estos bugs introduciendo variables no nuleables. Porque las variables no pueden ser nulas por defecto hay menos riesgo de fallo de código debido a </a:t>
            </a:r>
            <a:r>
              <a:rPr lang="en-GB">
                <a:solidFill>
                  <a:schemeClr val="dk1"/>
                </a:solidFill>
                <a:latin typeface="Courier New"/>
                <a:ea typeface="Courier New"/>
                <a:cs typeface="Courier New"/>
                <a:sym typeface="Courier New"/>
              </a:rPr>
              <a:t>NullPointerExceptions</a:t>
            </a:r>
            <a:r>
              <a:rPr lang="en-GB">
                <a:solidFill>
                  <a:schemeClr val="dk1"/>
                </a:solidFill>
              </a:rPr>
              <a:t>. La línea de código de arriba, por ejemplo, no es permitida por el compilador.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cab2f95e0b_1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cab2f95e0b_1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Esto se hará cargo del error</a:t>
            </a:r>
            <a:r>
              <a:rPr lang="en-GB"/>
              <a:t>. Cuando tienes tipos de datos complejos como en la lista:</a:t>
            </a:r>
            <a:endParaRPr/>
          </a:p>
          <a:p>
            <a:pPr indent="-317500" lvl="0" marL="457200" rtl="0" algn="l">
              <a:spcBef>
                <a:spcPts val="0"/>
              </a:spcBef>
              <a:spcAft>
                <a:spcPts val="0"/>
              </a:spcAft>
              <a:buSzPts val="1400"/>
              <a:buChar char="●"/>
            </a:pPr>
            <a:r>
              <a:rPr lang="en-GB"/>
              <a:t>Podés permitir elementos de una lista para que sean nulos.</a:t>
            </a:r>
            <a:endParaRPr/>
          </a:p>
          <a:p>
            <a:pPr indent="-317500" lvl="0" marL="457200" rtl="0" algn="l">
              <a:spcBef>
                <a:spcPts val="0"/>
              </a:spcBef>
              <a:spcAft>
                <a:spcPts val="0"/>
              </a:spcAft>
              <a:buSzPts val="1400"/>
              <a:buChar char="●"/>
            </a:pPr>
            <a:r>
              <a:rPr lang="en-GB"/>
              <a:t>Podés permitir que la lista sea nula, pero si no es nula sus elementos no pueden ser nulos.</a:t>
            </a:r>
            <a:endParaRPr/>
          </a:p>
          <a:p>
            <a:pPr indent="-317500" lvl="0" marL="457200" rtl="0" algn="l">
              <a:spcBef>
                <a:spcPts val="0"/>
              </a:spcBef>
              <a:spcAft>
                <a:spcPts val="0"/>
              </a:spcAft>
              <a:buSzPts val="1400"/>
              <a:buChar char="●"/>
            </a:pPr>
            <a:r>
              <a:rPr lang="en-GB"/>
              <a:t>Podés permitir que ambos, lista y elementos, sean nulos.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cab2f95e0b_1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cab2f95e0b_1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GB"/>
              <a:t>You can test for null with the </a:t>
            </a:r>
            <a:r>
              <a:rPr lang="en-GB">
                <a:latin typeface="Courier New"/>
                <a:ea typeface="Courier New"/>
                <a:cs typeface="Courier New"/>
                <a:sym typeface="Courier New"/>
              </a:rPr>
              <a:t>?</a:t>
            </a:r>
            <a:r>
              <a:rPr lang="en-GB"/>
              <a:t> operator, saving you the pain of writing many </a:t>
            </a:r>
            <a:r>
              <a:rPr lang="en-GB">
                <a:latin typeface="Courier New"/>
                <a:ea typeface="Courier New"/>
                <a:cs typeface="Courier New"/>
                <a:sym typeface="Courier New"/>
              </a:rPr>
              <a:t>if/else</a:t>
            </a:r>
            <a:r>
              <a:rPr lang="en-GB"/>
              <a:t> statements.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Although the first example is written in Kotlin, it's more the way you might test for null in Java or other languages. It's still in Kotlin, but it's not the idiomatic Kotlin way to do it. The last line of code in the example simply says "call dec() on </a:t>
            </a:r>
            <a:r>
              <a:rPr lang="en-GB">
                <a:latin typeface="Courier New"/>
                <a:ea typeface="Courier New"/>
                <a:cs typeface="Courier New"/>
                <a:sym typeface="Courier New"/>
              </a:rPr>
              <a:t>numberOfBooks</a:t>
            </a:r>
            <a:r>
              <a:rPr lang="en-GB"/>
              <a:t> if it's not null."</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cab2f95e0b_1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cab2f95e0b_1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Si realmente amás </a:t>
            </a:r>
            <a:r>
              <a:rPr lang="en-GB">
                <a:latin typeface="Courier New"/>
                <a:ea typeface="Courier New"/>
                <a:cs typeface="Courier New"/>
                <a:sym typeface="Courier New"/>
              </a:rPr>
              <a:t>NullPointerExceptions</a:t>
            </a:r>
            <a:r>
              <a:rPr lang="en-GB"/>
              <a:t>, Kotlin te permite conservarlo. El operador de aserción no nula, </a:t>
            </a:r>
            <a:r>
              <a:rPr lang="en-GB">
                <a:latin typeface="Courier New"/>
                <a:ea typeface="Courier New"/>
                <a:cs typeface="Courier New"/>
                <a:sym typeface="Courier New"/>
              </a:rPr>
              <a:t>!!</a:t>
            </a:r>
            <a:r>
              <a:rPr lang="en-GB"/>
              <a:t> (double-bang), convierte cualquier valor en un valor de tipo no nulo y tira una excepción si el valor es nulo.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solidFill>
                  <a:schemeClr val="dk1"/>
                </a:solidFill>
              </a:rPr>
              <a:t>En la jerga de programación</a:t>
            </a:r>
            <a:r>
              <a:rPr lang="en-GB">
                <a:solidFill>
                  <a:schemeClr val="dk1"/>
                </a:solidFill>
              </a:rPr>
              <a:t>, el símbolo de exclamación es a menudo llamado "bang," entonces el operador de aserción no nula so the not-null es llamado a veces operador "double-bang" o "bang bang".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GB">
                <a:solidFill>
                  <a:schemeClr val="dk1"/>
                </a:solidFill>
                <a:latin typeface="Roboto"/>
                <a:ea typeface="Roboto"/>
                <a:cs typeface="Roboto"/>
                <a:sym typeface="Roboto"/>
              </a:rPr>
              <a:t>Precaución: </a:t>
            </a:r>
            <a:r>
              <a:rPr lang="en-GB">
                <a:solidFill>
                  <a:schemeClr val="dk1"/>
                </a:solidFill>
                <a:latin typeface="Roboto"/>
                <a:ea typeface="Roboto"/>
                <a:cs typeface="Roboto"/>
                <a:sym typeface="Roboto"/>
              </a:rPr>
              <a:t> Porque !! tirará una excepción, debería de ser usado solo cuando es excepcional tener un valor nulo.</a:t>
            </a:r>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cab2f95e0b_1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cab2f95e0b_1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El ejemplo es un atajo para</a:t>
            </a:r>
            <a:r>
              <a:rPr lang="en-GB"/>
              <a: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"Si </a:t>
            </a:r>
            <a:r>
              <a:rPr lang="en-GB">
                <a:latin typeface="Courier New"/>
                <a:ea typeface="Courier New"/>
                <a:cs typeface="Courier New"/>
                <a:sym typeface="Courier New"/>
              </a:rPr>
              <a:t>numberOfBooks</a:t>
            </a:r>
            <a:r>
              <a:rPr lang="en-GB"/>
              <a:t> no es nulo, decrementalo y usalo; sino, usa el valor después del </a:t>
            </a:r>
            <a:r>
              <a:rPr lang="en-GB">
                <a:latin typeface="Courier New"/>
                <a:ea typeface="Courier New"/>
                <a:cs typeface="Courier New"/>
                <a:sym typeface="Courier New"/>
              </a:rPr>
              <a:t>?:</a:t>
            </a:r>
            <a:r>
              <a:rPr lang="en-GB"/>
              <a:t>, el cual es </a:t>
            </a:r>
            <a:r>
              <a:rPr lang="en-GB">
                <a:latin typeface="Courier New"/>
                <a:ea typeface="Courier New"/>
                <a:cs typeface="Courier New"/>
                <a:sym typeface="Courier New"/>
              </a:rPr>
              <a:t>0</a:t>
            </a:r>
            <a:r>
              <a:rPr lang="en-GB"/>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Si </a:t>
            </a:r>
            <a:r>
              <a:rPr lang="en-GB">
                <a:latin typeface="Courier New"/>
                <a:ea typeface="Courier New"/>
                <a:cs typeface="Courier New"/>
                <a:sym typeface="Courier New"/>
              </a:rPr>
              <a:t>numberOfBooks</a:t>
            </a:r>
            <a:r>
              <a:rPr lang="en-GB"/>
              <a:t> es nulo, la operación se detiene y no se llama a </a:t>
            </a:r>
            <a:r>
              <a:rPr lang="en-GB">
                <a:latin typeface="Courier New"/>
                <a:ea typeface="Courier New"/>
                <a:cs typeface="Courier New"/>
                <a:sym typeface="Courier New"/>
              </a:rPr>
              <a:t>dec(</a:t>
            </a:r>
            <a:r>
              <a:rPr lang="en-GB">
                <a:latin typeface="Courier New"/>
                <a:ea typeface="Courier New"/>
                <a:cs typeface="Courier New"/>
                <a:sym typeface="Courier New"/>
              </a:rPr>
              <a:t>)</a:t>
            </a:r>
            <a:r>
              <a:rPr lang="en-GB"/>
              <a:t>. Combinar las evaluaciones nulas con el operador elvis los reduce a una sola lína en vez de tener una sentencia </a:t>
            </a:r>
            <a:r>
              <a:rPr lang="en-GB">
                <a:latin typeface="Courier New"/>
                <a:ea typeface="Courier New"/>
                <a:cs typeface="Courier New"/>
                <a:sym typeface="Courier New"/>
              </a:rPr>
              <a:t>if/else</a:t>
            </a:r>
            <a:r>
              <a:rPr lang="en-GB"/>
              <a:t> más larga.</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GB">
                <a:solidFill>
                  <a:schemeClr val="dk1"/>
                </a:solidFill>
              </a:rPr>
              <a:t>Resource:</a:t>
            </a:r>
            <a:endParaRPr b="1">
              <a:solidFill>
                <a:schemeClr val="dk1"/>
              </a:solidFill>
            </a:endParaRPr>
          </a:p>
          <a:p>
            <a:pPr indent="-317500" lvl="0" marL="457200" rtl="0" algn="l">
              <a:spcBef>
                <a:spcPts val="0"/>
              </a:spcBef>
              <a:spcAft>
                <a:spcPts val="0"/>
              </a:spcAft>
              <a:buSzPts val="1400"/>
              <a:buChar char="●"/>
            </a:pPr>
            <a:r>
              <a:rPr lang="en-GB" u="sng">
                <a:solidFill>
                  <a:schemeClr val="hlink"/>
                </a:solidFill>
                <a:hlinkClick r:id="rId2"/>
              </a:rPr>
              <a:t>Elvis Operator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6" name="Google Shape;57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1" name="Google Shape;581;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7" name="Google Shape;587;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a8357f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a8357f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GB"/>
              <a:t>Click </a:t>
            </a:r>
            <a:r>
              <a:rPr b="1" lang="en-GB"/>
              <a:t>+ Create New Project</a:t>
            </a:r>
            <a:r>
              <a:rPr lang="en-GB"/>
              <a:t> to start a new project.</a:t>
            </a:r>
            <a:endParaRPr/>
          </a:p>
          <a:p>
            <a:pPr indent="0" lvl="0" marL="0" rtl="0" algn="l">
              <a:lnSpc>
                <a:spcPct val="115000"/>
              </a:lnSpc>
              <a:spcBef>
                <a:spcPts val="1000"/>
              </a:spcBef>
              <a:spcAft>
                <a:spcPts val="0"/>
              </a:spcAft>
              <a:buClr>
                <a:schemeClr val="dk1"/>
              </a:buClr>
              <a:buSzPts val="1100"/>
              <a:buFont typeface="Arial"/>
              <a:buNone/>
            </a:pPr>
            <a:r>
              <a:t/>
            </a:r>
            <a:endParaRPr/>
          </a:p>
          <a:p>
            <a:pPr indent="0" lvl="0" marL="0" rtl="0" algn="l">
              <a:lnSpc>
                <a:spcPct val="115000"/>
              </a:lnSpc>
              <a:spcBef>
                <a:spcPts val="10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6a8357f3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6a8357f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a:t>Select </a:t>
            </a:r>
            <a:r>
              <a:rPr b="1" lang="en-GB"/>
              <a:t>Kotlin</a:t>
            </a:r>
            <a:r>
              <a:rPr lang="en-GB"/>
              <a:t> and </a:t>
            </a:r>
            <a:r>
              <a:rPr b="1" lang="en-GB"/>
              <a:t>JVM | IDEA</a:t>
            </a:r>
            <a:r>
              <a:rPr lang="en-GB"/>
              <a:t>, and click </a:t>
            </a:r>
            <a:r>
              <a:rPr b="1" lang="en-GB"/>
              <a:t>Next.</a:t>
            </a:r>
            <a:endParaRPr b="1"/>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c6a8357f3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c6a8357f3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a:t>Name the project and click </a:t>
            </a:r>
            <a:r>
              <a:rPr b="1" lang="en-GB"/>
              <a:t>Next</a:t>
            </a:r>
            <a:r>
              <a:rPr lang="en-GB"/>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3"/>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3"/>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3"/>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 name="Google Shape;13;p43"/>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4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52"/>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9" name="Google Shape;59;p52"/>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0" name="Google Shape;60;p5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5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9" name="Google Shape;19;p4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4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45"/>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23" name="Google Shape;23;p4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46"/>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8" name="Google Shape;28;p46"/>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46"/>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4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47"/>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5" name="Google Shape;35;p4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48"/>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8"/>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8"/>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48"/>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1" name="Google Shape;41;p4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49"/>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4" name="Google Shape;44;p4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50"/>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0"/>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9" name="Google Shape;49;p50"/>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5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1" name="Google Shape;51;p5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51"/>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51"/>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51"/>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5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42"/>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4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comments" Target="../comments/commen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hyperlink" Target="https://kotlinlang.org/docs/reference/basic-syntax.html" TargetMode="External"/><Relationship Id="rId4" Type="http://schemas.openxmlformats.org/officeDocument/2006/relationships/hyperlink" Target="https://developer.android.com/kotlin?hl=es" TargetMode="External"/><Relationship Id="rId5" Type="http://schemas.openxmlformats.org/officeDocument/2006/relationships/hyperlink" Target="https://play.kotlinlang.org/koans/overview"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GB"/>
              <a:t>Universidad Nacional de La Matanza</a:t>
            </a:r>
            <a:endParaRPr/>
          </a:p>
        </p:txBody>
      </p:sp>
      <p:sp>
        <p:nvSpPr>
          <p:cNvPr id="68" name="Google Shape;68;p1"/>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c6a8357f3b_0_1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Abrir</a:t>
            </a:r>
            <a:r>
              <a:rPr lang="en-GB"/>
              <a:t> REPL (Read-Eval-Print-Loop)</a:t>
            </a:r>
            <a:endParaRPr/>
          </a:p>
        </p:txBody>
      </p:sp>
      <p:sp>
        <p:nvSpPr>
          <p:cNvPr id="126" name="Google Shape;126;gc6a8357f3b_0_19"/>
          <p:cNvSpPr txBox="1"/>
          <p:nvPr>
            <p:ph idx="4294967295" type="body"/>
          </p:nvPr>
        </p:nvSpPr>
        <p:spPr>
          <a:xfrm>
            <a:off x="311700" y="923875"/>
            <a:ext cx="8520600" cy="3862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sz="1800">
              <a:solidFill>
                <a:schemeClr val="dk1"/>
              </a:solidFill>
            </a:endParaRPr>
          </a:p>
          <a:p>
            <a:pPr indent="0" lvl="0" marL="457200" rtl="0" algn="l">
              <a:spcBef>
                <a:spcPts val="0"/>
              </a:spcBef>
              <a:spcAft>
                <a:spcPts val="0"/>
              </a:spcAft>
              <a:buClr>
                <a:schemeClr val="dk1"/>
              </a:buClr>
              <a:buSzPts val="1100"/>
              <a:buFont typeface="Arial"/>
              <a:buNone/>
            </a:pPr>
            <a:r>
              <a:t/>
            </a:r>
            <a:endParaRPr/>
          </a:p>
        </p:txBody>
      </p:sp>
      <p:sp>
        <p:nvSpPr>
          <p:cNvPr id="127" name="Google Shape;127;gc6a8357f3b_0_1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128" name="Google Shape;128;gc6a8357f3b_0_19"/>
          <p:cNvSpPr txBox="1"/>
          <p:nvPr/>
        </p:nvSpPr>
        <p:spPr>
          <a:xfrm>
            <a:off x="6304800" y="2904775"/>
            <a:ext cx="2389500" cy="13959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3C4043"/>
                </a:solidFill>
                <a:latin typeface="Roboto"/>
                <a:ea typeface="Roboto"/>
                <a:cs typeface="Roboto"/>
                <a:sym typeface="Roboto"/>
              </a:rPr>
              <a:t>Pueden tardar unos momentos hasta que el menú de Kotlin aparezca en</a:t>
            </a:r>
            <a:r>
              <a:rPr lang="en-GB" sz="1800">
                <a:solidFill>
                  <a:srgbClr val="3C4043"/>
                </a:solidFill>
                <a:latin typeface="Roboto"/>
                <a:ea typeface="Roboto"/>
                <a:cs typeface="Roboto"/>
                <a:sym typeface="Roboto"/>
              </a:rPr>
              <a:t> </a:t>
            </a:r>
            <a:r>
              <a:rPr b="1" lang="en-GB" sz="1800">
                <a:solidFill>
                  <a:srgbClr val="3C4043"/>
                </a:solidFill>
                <a:latin typeface="Roboto"/>
                <a:ea typeface="Roboto"/>
                <a:cs typeface="Roboto"/>
                <a:sym typeface="Roboto"/>
              </a:rPr>
              <a:t>Tools</a:t>
            </a:r>
            <a:r>
              <a:rPr lang="en-GB" sz="1800">
                <a:solidFill>
                  <a:srgbClr val="3C4043"/>
                </a:solidFill>
                <a:latin typeface="Roboto"/>
                <a:ea typeface="Roboto"/>
                <a:cs typeface="Roboto"/>
                <a:sym typeface="Roboto"/>
              </a:rPr>
              <a:t>.</a:t>
            </a:r>
            <a:endParaRPr sz="1800">
              <a:solidFill>
                <a:srgbClr val="3C4043"/>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pic>
        <p:nvPicPr>
          <p:cNvPr id="129" name="Google Shape;129;gc6a8357f3b_0_19"/>
          <p:cNvPicPr preferRelativeResize="0"/>
          <p:nvPr/>
        </p:nvPicPr>
        <p:blipFill>
          <a:blip r:embed="rId3">
            <a:alphaModFix/>
          </a:blip>
          <a:stretch>
            <a:fillRect/>
          </a:stretch>
        </p:blipFill>
        <p:spPr>
          <a:xfrm>
            <a:off x="734713" y="1287488"/>
            <a:ext cx="4375499" cy="30132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c6a8357f3b_0_2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Crear una función</a:t>
            </a:r>
            <a:r>
              <a:rPr lang="en-GB"/>
              <a:t> printHello()</a:t>
            </a:r>
            <a:endParaRPr/>
          </a:p>
        </p:txBody>
      </p:sp>
      <p:sp>
        <p:nvSpPr>
          <p:cNvPr id="135" name="Google Shape;135;gc6a8357f3b_0_27"/>
          <p:cNvSpPr txBox="1"/>
          <p:nvPr>
            <p:ph idx="4294967295" type="body"/>
          </p:nvPr>
        </p:nvSpPr>
        <p:spPr>
          <a:xfrm>
            <a:off x="311700" y="923875"/>
            <a:ext cx="8520600" cy="38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400"/>
          </a:p>
          <a:p>
            <a:pPr indent="0" lvl="0" marL="914400" rtl="0" algn="l">
              <a:spcBef>
                <a:spcPts val="0"/>
              </a:spcBef>
              <a:spcAft>
                <a:spcPts val="0"/>
              </a:spcAft>
              <a:buNone/>
            </a:pPr>
            <a:r>
              <a:t/>
            </a:r>
            <a:endParaRPr sz="1400"/>
          </a:p>
        </p:txBody>
      </p:sp>
      <p:sp>
        <p:nvSpPr>
          <p:cNvPr id="136" name="Google Shape;136;gc6a8357f3b_0_2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pic>
        <p:nvPicPr>
          <p:cNvPr id="137" name="Google Shape;137;gc6a8357f3b_0_27"/>
          <p:cNvPicPr preferRelativeResize="0"/>
          <p:nvPr/>
        </p:nvPicPr>
        <p:blipFill rotWithShape="1">
          <a:blip r:embed="rId3">
            <a:alphaModFix/>
          </a:blip>
          <a:srcRect b="0" l="0" r="2467" t="0"/>
          <a:stretch/>
        </p:blipFill>
        <p:spPr>
          <a:xfrm>
            <a:off x="311694" y="1457050"/>
            <a:ext cx="4828451" cy="2749050"/>
          </a:xfrm>
          <a:prstGeom prst="rect">
            <a:avLst/>
          </a:prstGeom>
          <a:noFill/>
          <a:ln>
            <a:noFill/>
          </a:ln>
        </p:spPr>
      </p:pic>
      <p:sp>
        <p:nvSpPr>
          <p:cNvPr id="138" name="Google Shape;138;gc6a8357f3b_0_27"/>
          <p:cNvSpPr txBox="1"/>
          <p:nvPr/>
        </p:nvSpPr>
        <p:spPr>
          <a:xfrm>
            <a:off x="6196575" y="3489925"/>
            <a:ext cx="2689200" cy="7161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3C4043"/>
                </a:solidFill>
                <a:latin typeface="Roboto"/>
                <a:ea typeface="Roboto"/>
                <a:cs typeface="Roboto"/>
                <a:sym typeface="Roboto"/>
              </a:rPr>
              <a:t>Presionar</a:t>
            </a:r>
            <a:r>
              <a:rPr lang="en-GB" sz="1800">
                <a:solidFill>
                  <a:srgbClr val="3C4043"/>
                </a:solidFill>
                <a:latin typeface="Roboto"/>
                <a:ea typeface="Roboto"/>
                <a:cs typeface="Roboto"/>
                <a:sym typeface="Roboto"/>
              </a:rPr>
              <a:t> </a:t>
            </a:r>
            <a:r>
              <a:rPr b="1" lang="en-GB" sz="1800">
                <a:solidFill>
                  <a:srgbClr val="3C4043"/>
                </a:solidFill>
                <a:latin typeface="Roboto"/>
                <a:ea typeface="Roboto"/>
                <a:cs typeface="Roboto"/>
                <a:sym typeface="Roboto"/>
              </a:rPr>
              <a:t>Control+Enter</a:t>
            </a:r>
            <a:r>
              <a:rPr lang="en-GB" sz="1800">
                <a:solidFill>
                  <a:srgbClr val="3C4043"/>
                </a:solidFill>
                <a:latin typeface="Roboto"/>
                <a:ea typeface="Roboto"/>
                <a:cs typeface="Roboto"/>
                <a:sym typeface="Roboto"/>
              </a:rPr>
              <a:t> para ejecutar.</a:t>
            </a:r>
            <a:r>
              <a:rPr lang="en-GB" sz="1800">
                <a:latin typeface="Roboto"/>
                <a:ea typeface="Roboto"/>
                <a:cs typeface="Roboto"/>
                <a:sym typeface="Roboto"/>
              </a:rPr>
              <a:t> </a:t>
            </a:r>
            <a:endParaRPr sz="18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c6a8357f3b_0_61"/>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Operadores</a:t>
            </a:r>
            <a:endParaRPr sz="4200"/>
          </a:p>
        </p:txBody>
      </p:sp>
      <p:sp>
        <p:nvSpPr>
          <p:cNvPr id="144" name="Google Shape;144;gc6a8357f3b_0_6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c6a8357f3b_0_6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Operadores</a:t>
            </a:r>
            <a:endParaRPr/>
          </a:p>
        </p:txBody>
      </p:sp>
      <p:sp>
        <p:nvSpPr>
          <p:cNvPr id="150" name="Google Shape;150;gc6a8357f3b_0_66"/>
          <p:cNvSpPr txBox="1"/>
          <p:nvPr>
            <p:ph idx="4294967295" type="body"/>
          </p:nvPr>
        </p:nvSpPr>
        <p:spPr>
          <a:xfrm>
            <a:off x="311700" y="1076275"/>
            <a:ext cx="8520600" cy="72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Operadores matemáticos</a:t>
            </a:r>
            <a:endParaRPr/>
          </a:p>
        </p:txBody>
      </p:sp>
      <p:sp>
        <p:nvSpPr>
          <p:cNvPr id="151" name="Google Shape;151;gc6a8357f3b_0_6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152" name="Google Shape;152;gc6a8357f3b_0_66"/>
          <p:cNvSpPr txBox="1"/>
          <p:nvPr/>
        </p:nvSpPr>
        <p:spPr>
          <a:xfrm>
            <a:off x="6310600" y="996375"/>
            <a:ext cx="3000000" cy="6426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chemeClr val="dk1"/>
              </a:buClr>
              <a:buSzPts val="2400"/>
              <a:buFont typeface="Consolas"/>
              <a:buChar char="+"/>
            </a:pPr>
            <a:r>
              <a:rPr lang="en-GB" sz="2400">
                <a:solidFill>
                  <a:schemeClr val="dk1"/>
                </a:solidFill>
                <a:latin typeface="Consolas"/>
                <a:ea typeface="Consolas"/>
                <a:cs typeface="Consolas"/>
                <a:sym typeface="Consolas"/>
              </a:rPr>
              <a:t>- * / %</a:t>
            </a:r>
            <a:endParaRPr>
              <a:latin typeface="Consolas"/>
              <a:ea typeface="Consolas"/>
              <a:cs typeface="Consolas"/>
              <a:sym typeface="Consolas"/>
            </a:endParaRPr>
          </a:p>
        </p:txBody>
      </p:sp>
      <p:sp>
        <p:nvSpPr>
          <p:cNvPr id="153" name="Google Shape;153;gc6a8357f3b_0_66"/>
          <p:cNvSpPr txBox="1"/>
          <p:nvPr>
            <p:ph idx="4294967295" type="body"/>
          </p:nvPr>
        </p:nvSpPr>
        <p:spPr>
          <a:xfrm>
            <a:off x="306050" y="2882375"/>
            <a:ext cx="8520600" cy="72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Operador de asignación</a:t>
            </a:r>
            <a:endParaRPr/>
          </a:p>
        </p:txBody>
      </p:sp>
      <p:sp>
        <p:nvSpPr>
          <p:cNvPr id="154" name="Google Shape;154;gc6a8357f3b_0_66"/>
          <p:cNvSpPr txBox="1"/>
          <p:nvPr/>
        </p:nvSpPr>
        <p:spPr>
          <a:xfrm>
            <a:off x="6310600" y="282517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sz="2400">
                <a:solidFill>
                  <a:schemeClr val="dk1"/>
                </a:solidFill>
                <a:latin typeface="Consolas"/>
                <a:ea typeface="Consolas"/>
                <a:cs typeface="Consolas"/>
                <a:sym typeface="Consolas"/>
              </a:rPr>
              <a:t>=</a:t>
            </a:r>
            <a:endParaRPr sz="2400">
              <a:latin typeface="Consolas"/>
              <a:ea typeface="Consolas"/>
              <a:cs typeface="Consolas"/>
              <a:sym typeface="Consolas"/>
            </a:endParaRPr>
          </a:p>
        </p:txBody>
      </p:sp>
      <p:sp>
        <p:nvSpPr>
          <p:cNvPr id="155" name="Google Shape;155;gc6a8357f3b_0_66"/>
          <p:cNvSpPr txBox="1"/>
          <p:nvPr>
            <p:ph idx="4294967295" type="body"/>
          </p:nvPr>
        </p:nvSpPr>
        <p:spPr>
          <a:xfrm>
            <a:off x="306050" y="3557750"/>
            <a:ext cx="8520600" cy="72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Operadores de igualdad</a:t>
            </a:r>
            <a:endParaRPr/>
          </a:p>
        </p:txBody>
      </p:sp>
      <p:sp>
        <p:nvSpPr>
          <p:cNvPr id="156" name="Google Shape;156;gc6a8357f3b_0_66"/>
          <p:cNvSpPr txBox="1"/>
          <p:nvPr/>
        </p:nvSpPr>
        <p:spPr>
          <a:xfrm>
            <a:off x="6310600" y="351097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sz="2400">
                <a:solidFill>
                  <a:schemeClr val="dk1"/>
                </a:solidFill>
                <a:latin typeface="Consolas"/>
                <a:ea typeface="Consolas"/>
                <a:cs typeface="Consolas"/>
                <a:sym typeface="Consolas"/>
              </a:rPr>
              <a:t>== !=</a:t>
            </a:r>
            <a:endParaRPr sz="2400">
              <a:latin typeface="Consolas"/>
              <a:ea typeface="Consolas"/>
              <a:cs typeface="Consolas"/>
              <a:sym typeface="Consolas"/>
            </a:endParaRPr>
          </a:p>
        </p:txBody>
      </p:sp>
      <p:sp>
        <p:nvSpPr>
          <p:cNvPr id="157" name="Google Shape;157;gc6a8357f3b_0_66"/>
          <p:cNvSpPr txBox="1"/>
          <p:nvPr>
            <p:ph idx="4294967295" type="body"/>
          </p:nvPr>
        </p:nvSpPr>
        <p:spPr>
          <a:xfrm>
            <a:off x="336375" y="1638975"/>
            <a:ext cx="8520600" cy="72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Operadores de crecimiento y decrecimiento</a:t>
            </a:r>
            <a:endParaRPr/>
          </a:p>
        </p:txBody>
      </p:sp>
      <p:sp>
        <p:nvSpPr>
          <p:cNvPr id="158" name="Google Shape;158;gc6a8357f3b_0_66"/>
          <p:cNvSpPr txBox="1"/>
          <p:nvPr/>
        </p:nvSpPr>
        <p:spPr>
          <a:xfrm>
            <a:off x="6310600" y="1605975"/>
            <a:ext cx="3000000" cy="88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sz="2400">
                <a:solidFill>
                  <a:schemeClr val="dk1"/>
                </a:solidFill>
                <a:latin typeface="Consolas"/>
                <a:ea typeface="Consolas"/>
                <a:cs typeface="Consolas"/>
                <a:sym typeface="Consolas"/>
              </a:rPr>
              <a:t>++ --</a:t>
            </a:r>
            <a:endParaRPr sz="2400">
              <a:latin typeface="Consolas"/>
              <a:ea typeface="Consolas"/>
              <a:cs typeface="Consolas"/>
              <a:sym typeface="Consolas"/>
            </a:endParaRPr>
          </a:p>
        </p:txBody>
      </p:sp>
      <p:sp>
        <p:nvSpPr>
          <p:cNvPr id="159" name="Google Shape;159;gc6a8357f3b_0_66"/>
          <p:cNvSpPr txBox="1"/>
          <p:nvPr>
            <p:ph idx="4294967295" type="body"/>
          </p:nvPr>
        </p:nvSpPr>
        <p:spPr>
          <a:xfrm>
            <a:off x="336375" y="2248575"/>
            <a:ext cx="8520600" cy="72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Operadores de comparación</a:t>
            </a:r>
            <a:endParaRPr/>
          </a:p>
        </p:txBody>
      </p:sp>
      <p:sp>
        <p:nvSpPr>
          <p:cNvPr id="160" name="Google Shape;160;gc6a8357f3b_0_66"/>
          <p:cNvSpPr txBox="1"/>
          <p:nvPr/>
        </p:nvSpPr>
        <p:spPr>
          <a:xfrm>
            <a:off x="6310600" y="2088075"/>
            <a:ext cx="3000000" cy="88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sz="2400">
                <a:solidFill>
                  <a:schemeClr val="dk1"/>
                </a:solidFill>
                <a:latin typeface="Consolas"/>
                <a:ea typeface="Consolas"/>
                <a:cs typeface="Consolas"/>
                <a:sym typeface="Consolas"/>
              </a:rPr>
              <a:t>&lt; &lt;=  &gt; &gt;=</a:t>
            </a:r>
            <a:endParaRPr sz="24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c6a8357f3b_0_8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Operaciones con enteros</a:t>
            </a:r>
            <a:endParaRPr/>
          </a:p>
        </p:txBody>
      </p:sp>
      <p:sp>
        <p:nvSpPr>
          <p:cNvPr id="166" name="Google Shape;166;gc6a8357f3b_0_8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167" name="Google Shape;167;gc6a8357f3b_0_81"/>
          <p:cNvSpPr txBox="1"/>
          <p:nvPr>
            <p:ph idx="4294967295" type="body"/>
          </p:nvPr>
        </p:nvSpPr>
        <p:spPr>
          <a:xfrm>
            <a:off x="382250" y="1089200"/>
            <a:ext cx="8520600" cy="8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1 + </a:t>
            </a:r>
            <a:r>
              <a:rPr lang="en-GB">
                <a:latin typeface="Consolas"/>
                <a:ea typeface="Consolas"/>
                <a:cs typeface="Consolas"/>
                <a:sym typeface="Consolas"/>
                <a:extLst>
                  <a:ext uri="http://customooxmlschemas.google.com/">
                    <go:slidesCustomData xmlns:go="http://customooxmlschemas.google.com/" textRoundtripDataId="0"/>
                  </a:ext>
                </a:extLst>
              </a:rPr>
              <a:t>1</a:t>
            </a:r>
            <a:r>
              <a:rPr lang="en-GB">
                <a:latin typeface="Consolas"/>
                <a:ea typeface="Consolas"/>
                <a:cs typeface="Consolas"/>
                <a:sym typeface="Consolas"/>
              </a:rPr>
              <a:t>     </a:t>
            </a:r>
            <a:r>
              <a:rPr lang="en-GB">
                <a:latin typeface="Consolas"/>
                <a:ea typeface="Consolas"/>
                <a:cs typeface="Consolas"/>
                <a:sym typeface="Consolas"/>
                <a:extLst>
                  <a:ext uri="http://customooxmlschemas.google.com/">
                    <go:slidesCustomData xmlns:go="http://customooxmlschemas.google.com/" textRoundtripDataId="1"/>
                  </a:ext>
                </a:extLst>
              </a:rPr>
              <a:t>=&gt;</a:t>
            </a:r>
            <a:endParaRPr>
              <a:latin typeface="Consolas"/>
              <a:ea typeface="Consolas"/>
              <a:cs typeface="Consolas"/>
              <a:sym typeface="Consolas"/>
            </a:endParaRPr>
          </a:p>
        </p:txBody>
      </p:sp>
      <p:sp>
        <p:nvSpPr>
          <p:cNvPr id="168" name="Google Shape;168;gc6a8357f3b_0_81"/>
          <p:cNvSpPr txBox="1"/>
          <p:nvPr>
            <p:ph idx="4294967295" type="body"/>
          </p:nvPr>
        </p:nvSpPr>
        <p:spPr>
          <a:xfrm>
            <a:off x="3289925" y="1089200"/>
            <a:ext cx="2418600" cy="8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2</a:t>
            </a:r>
            <a:endParaRPr>
              <a:latin typeface="Consolas"/>
              <a:ea typeface="Consolas"/>
              <a:cs typeface="Consolas"/>
              <a:sym typeface="Consolas"/>
            </a:endParaRPr>
          </a:p>
        </p:txBody>
      </p:sp>
      <p:sp>
        <p:nvSpPr>
          <p:cNvPr id="169" name="Google Shape;169;gc6a8357f3b_0_81"/>
          <p:cNvSpPr txBox="1"/>
          <p:nvPr>
            <p:ph idx="4294967295" type="body"/>
          </p:nvPr>
        </p:nvSpPr>
        <p:spPr>
          <a:xfrm>
            <a:off x="382250" y="1927400"/>
            <a:ext cx="8520600" cy="8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53 - 3    </a:t>
            </a:r>
            <a:r>
              <a:rPr lang="en-GB">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70" name="Google Shape;170;gc6a8357f3b_0_81"/>
          <p:cNvSpPr txBox="1"/>
          <p:nvPr>
            <p:ph idx="4294967295" type="body"/>
          </p:nvPr>
        </p:nvSpPr>
        <p:spPr>
          <a:xfrm>
            <a:off x="3289925" y="1927400"/>
            <a:ext cx="2143200" cy="8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50</a:t>
            </a:r>
            <a:endParaRPr>
              <a:latin typeface="Consolas"/>
              <a:ea typeface="Consolas"/>
              <a:cs typeface="Consolas"/>
              <a:sym typeface="Consolas"/>
            </a:endParaRPr>
          </a:p>
        </p:txBody>
      </p:sp>
      <p:sp>
        <p:nvSpPr>
          <p:cNvPr id="171" name="Google Shape;171;gc6a8357f3b_0_81"/>
          <p:cNvSpPr txBox="1"/>
          <p:nvPr>
            <p:ph idx="4294967295" type="body"/>
          </p:nvPr>
        </p:nvSpPr>
        <p:spPr>
          <a:xfrm>
            <a:off x="382250" y="2765600"/>
            <a:ext cx="8520600" cy="8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50 / 10   </a:t>
            </a:r>
            <a:r>
              <a:rPr lang="en-GB">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72" name="Google Shape;172;gc6a8357f3b_0_81"/>
          <p:cNvSpPr txBox="1"/>
          <p:nvPr>
            <p:ph idx="4294967295" type="body"/>
          </p:nvPr>
        </p:nvSpPr>
        <p:spPr>
          <a:xfrm>
            <a:off x="3289925" y="2765600"/>
            <a:ext cx="2143200" cy="8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5</a:t>
            </a:r>
            <a:endParaRPr>
              <a:latin typeface="Consolas"/>
              <a:ea typeface="Consolas"/>
              <a:cs typeface="Consolas"/>
              <a:sym typeface="Consolas"/>
            </a:endParaRPr>
          </a:p>
        </p:txBody>
      </p:sp>
      <p:sp>
        <p:nvSpPr>
          <p:cNvPr id="173" name="Google Shape;173;gc6a8357f3b_0_81"/>
          <p:cNvSpPr txBox="1"/>
          <p:nvPr>
            <p:ph idx="4294967295" type="body"/>
          </p:nvPr>
        </p:nvSpPr>
        <p:spPr>
          <a:xfrm>
            <a:off x="382250" y="3603800"/>
            <a:ext cx="8520600" cy="8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9 % 3     </a:t>
            </a:r>
            <a:r>
              <a:rPr lang="en-GB">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74" name="Google Shape;174;gc6a8357f3b_0_81"/>
          <p:cNvSpPr txBox="1"/>
          <p:nvPr>
            <p:ph idx="4294967295" type="body"/>
          </p:nvPr>
        </p:nvSpPr>
        <p:spPr>
          <a:xfrm>
            <a:off x="3289925" y="3603800"/>
            <a:ext cx="1375500" cy="8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0</a:t>
            </a:r>
            <a:endParaRPr>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c6a8357f3b_0_9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Operaciones con decimales</a:t>
            </a:r>
            <a:endParaRPr/>
          </a:p>
        </p:txBody>
      </p:sp>
      <p:sp>
        <p:nvSpPr>
          <p:cNvPr id="180" name="Google Shape;180;gc6a8357f3b_0_9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181" name="Google Shape;181;gc6a8357f3b_0_94"/>
          <p:cNvSpPr txBox="1"/>
          <p:nvPr>
            <p:ph idx="4294967295" type="body"/>
          </p:nvPr>
        </p:nvSpPr>
        <p:spPr>
          <a:xfrm>
            <a:off x="382250" y="1555325"/>
            <a:ext cx="4112400" cy="8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1.0 / 2.0   </a:t>
            </a:r>
            <a:r>
              <a:rPr lang="en-GB">
                <a:latin typeface="Consolas"/>
                <a:ea typeface="Consolas"/>
                <a:cs typeface="Consolas"/>
                <a:sym typeface="Consolas"/>
                <a:extLst>
                  <a:ext uri="http://customooxmlschemas.google.com/">
                    <go:slidesCustomData xmlns:go="http://customooxmlschemas.google.com/" textRoundtripDataId="2"/>
                  </a:ext>
                </a:extLst>
              </a:rPr>
              <a:t>=&gt;</a:t>
            </a:r>
            <a:endParaRPr>
              <a:latin typeface="Consolas"/>
              <a:ea typeface="Consolas"/>
              <a:cs typeface="Consolas"/>
              <a:sym typeface="Consolas"/>
            </a:endParaRPr>
          </a:p>
        </p:txBody>
      </p:sp>
      <p:sp>
        <p:nvSpPr>
          <p:cNvPr id="182" name="Google Shape;182;gc6a8357f3b_0_94"/>
          <p:cNvSpPr txBox="1"/>
          <p:nvPr>
            <p:ph idx="4294967295" type="body"/>
          </p:nvPr>
        </p:nvSpPr>
        <p:spPr>
          <a:xfrm>
            <a:off x="3289925" y="1555325"/>
            <a:ext cx="1410300" cy="8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0.5</a:t>
            </a:r>
            <a:endParaRPr>
              <a:latin typeface="Consolas"/>
              <a:ea typeface="Consolas"/>
              <a:cs typeface="Consolas"/>
              <a:sym typeface="Consolas"/>
            </a:endParaRPr>
          </a:p>
        </p:txBody>
      </p:sp>
      <p:sp>
        <p:nvSpPr>
          <p:cNvPr id="183" name="Google Shape;183;gc6a8357f3b_0_94"/>
          <p:cNvSpPr txBox="1"/>
          <p:nvPr>
            <p:ph idx="4294967295" type="body"/>
          </p:nvPr>
        </p:nvSpPr>
        <p:spPr>
          <a:xfrm>
            <a:off x="382250" y="2393525"/>
            <a:ext cx="3883800" cy="8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2.0 * 3.5   </a:t>
            </a:r>
            <a:r>
              <a:rPr lang="en-GB">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84" name="Google Shape;184;gc6a8357f3b_0_94"/>
          <p:cNvSpPr txBox="1"/>
          <p:nvPr>
            <p:ph idx="4294967295" type="body"/>
          </p:nvPr>
        </p:nvSpPr>
        <p:spPr>
          <a:xfrm>
            <a:off x="3289925" y="2393525"/>
            <a:ext cx="891000" cy="8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7.0</a:t>
            </a:r>
            <a:endParaRPr>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c6a8357f3b_0_103"/>
          <p:cNvSpPr txBox="1"/>
          <p:nvPr>
            <p:ph idx="4294967295" type="body"/>
          </p:nvPr>
        </p:nvSpPr>
        <p:spPr>
          <a:xfrm>
            <a:off x="323375" y="1066600"/>
            <a:ext cx="2676600" cy="101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800"/>
          </a:p>
          <a:p>
            <a:pPr indent="0" lvl="0" marL="0" rtl="0" algn="l">
              <a:lnSpc>
                <a:spcPct val="100000"/>
              </a:lnSpc>
              <a:spcBef>
                <a:spcPts val="600"/>
              </a:spcBef>
              <a:spcAft>
                <a:spcPts val="0"/>
              </a:spcAft>
              <a:buNone/>
            </a:pPr>
            <a:r>
              <a:rPr lang="en-GB" sz="1800">
                <a:latin typeface="Consolas"/>
                <a:ea typeface="Consolas"/>
                <a:cs typeface="Consolas"/>
                <a:sym typeface="Consolas"/>
                <a:extLst>
                  <a:ext uri="http://customooxmlschemas.google.com/">
                    <go:slidesCustomData xmlns:go="http://customooxmlschemas.google.com/" textRoundtripDataId="3"/>
                  </a:ext>
                </a:extLst>
              </a:rPr>
              <a:t>1+1</a:t>
            </a:r>
            <a:endParaRPr sz="1800">
              <a:latin typeface="Consolas"/>
              <a:ea typeface="Consolas"/>
              <a:cs typeface="Consolas"/>
              <a:sym typeface="Consolas"/>
            </a:endParaRPr>
          </a:p>
          <a:p>
            <a:pPr indent="0" lvl="0" marL="0" rtl="0" algn="l">
              <a:lnSpc>
                <a:spcPct val="100000"/>
              </a:lnSpc>
              <a:spcBef>
                <a:spcPts val="600"/>
              </a:spcBef>
              <a:spcAft>
                <a:spcPts val="0"/>
              </a:spcAft>
              <a:buNone/>
            </a:pPr>
            <a:r>
              <a:rPr lang="en-GB" sz="1800">
                <a:solidFill>
                  <a:srgbClr val="1155CC"/>
                </a:solidFill>
                <a:latin typeface="Consolas"/>
                <a:ea typeface="Consolas"/>
                <a:cs typeface="Consolas"/>
                <a:sym typeface="Consolas"/>
                <a:extLst>
                  <a:ext uri="http://customooxmlschemas.google.com/">
                    <go:slidesCustomData xmlns:go="http://customooxmlschemas.google.com/" textRoundtripDataId="4"/>
                  </a:ext>
                </a:extLst>
              </a:rPr>
              <a:t>⇒</a:t>
            </a:r>
            <a:r>
              <a:rPr lang="en-GB" sz="1800">
                <a:solidFill>
                  <a:srgbClr val="1155CC"/>
                </a:solidFill>
                <a:latin typeface="Consolas"/>
                <a:ea typeface="Consolas"/>
                <a:cs typeface="Consolas"/>
                <a:sym typeface="Consolas"/>
              </a:rPr>
              <a:t> kotlin.Int = 2</a:t>
            </a:r>
            <a:endParaRPr sz="1800">
              <a:solidFill>
                <a:srgbClr val="1155CC"/>
              </a:solidFill>
              <a:latin typeface="Consolas"/>
              <a:ea typeface="Consolas"/>
              <a:cs typeface="Consolas"/>
              <a:sym typeface="Consolas"/>
            </a:endParaRPr>
          </a:p>
          <a:p>
            <a:pPr indent="0" lvl="0" marL="0" rtl="0" algn="l">
              <a:lnSpc>
                <a:spcPct val="100000"/>
              </a:lnSpc>
              <a:spcBef>
                <a:spcPts val="600"/>
              </a:spcBef>
              <a:spcAft>
                <a:spcPts val="0"/>
              </a:spcAft>
              <a:buNone/>
            </a:pPr>
            <a:r>
              <a:t/>
            </a:r>
            <a:endParaRPr sz="1400">
              <a:solidFill>
                <a:srgbClr val="1155CC"/>
              </a:solidFill>
              <a:latin typeface="Courier New"/>
              <a:ea typeface="Courier New"/>
              <a:cs typeface="Courier New"/>
              <a:sym typeface="Courier New"/>
            </a:endParaRPr>
          </a:p>
          <a:p>
            <a:pPr indent="0" lvl="0" marL="0" rtl="0" algn="l">
              <a:lnSpc>
                <a:spcPct val="100000"/>
              </a:lnSpc>
              <a:spcBef>
                <a:spcPts val="600"/>
              </a:spcBef>
              <a:spcAft>
                <a:spcPts val="600"/>
              </a:spcAft>
              <a:buNone/>
            </a:pPr>
            <a:r>
              <a:t/>
            </a:r>
            <a:endParaRPr sz="1400">
              <a:solidFill>
                <a:srgbClr val="1155CC"/>
              </a:solidFill>
              <a:latin typeface="Courier New"/>
              <a:ea typeface="Courier New"/>
              <a:cs typeface="Courier New"/>
              <a:sym typeface="Courier New"/>
            </a:endParaRPr>
          </a:p>
        </p:txBody>
      </p:sp>
      <p:sp>
        <p:nvSpPr>
          <p:cNvPr id="190" name="Google Shape;190;gc6a8357f3b_0_10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191" name="Google Shape;191;gc6a8357f3b_0_103"/>
          <p:cNvSpPr txBox="1"/>
          <p:nvPr/>
        </p:nvSpPr>
        <p:spPr>
          <a:xfrm>
            <a:off x="6664275" y="2571750"/>
            <a:ext cx="2273400" cy="17319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solidFill>
                  <a:srgbClr val="1155CC"/>
                </a:solidFill>
                <a:latin typeface="Roboto"/>
                <a:ea typeface="Roboto"/>
                <a:cs typeface="Roboto"/>
                <a:sym typeface="Roboto"/>
                <a:extLst>
                  <a:ext uri="http://customooxmlschemas.google.com/">
                    <go:slidesCustomData xmlns:go="http://customooxmlschemas.google.com/" textRoundtripDataId="5"/>
                  </a:ext>
                </a:extLst>
              </a:rPr>
              <a:t>⇒</a:t>
            </a:r>
            <a:r>
              <a:rPr b="1" lang="en-GB" sz="1800">
                <a:solidFill>
                  <a:schemeClr val="dk1"/>
                </a:solidFill>
                <a:latin typeface="Roboto"/>
                <a:ea typeface="Roboto"/>
                <a:cs typeface="Roboto"/>
                <a:sym typeface="Roboto"/>
                <a:extLst>
                  <a:ext uri="http://customooxmlschemas.google.com/">
                    <go:slidesCustomData xmlns:go="http://customooxmlschemas.google.com/" textRoundtripDataId="6"/>
                  </a:ext>
                </a:extLst>
              </a:rPr>
              <a:t> </a:t>
            </a:r>
            <a:r>
              <a:rPr lang="en-GB" sz="1800">
                <a:solidFill>
                  <a:srgbClr val="3C4043"/>
                </a:solidFill>
                <a:latin typeface="Roboto"/>
                <a:ea typeface="Roboto"/>
                <a:cs typeface="Roboto"/>
                <a:sym typeface="Roboto"/>
                <a:extLst>
                  <a:ext uri="http://customooxmlschemas.google.com/">
                    <go:slidesCustomData xmlns:go="http://customooxmlschemas.google.com/" textRoundtripDataId="7"/>
                  </a:ext>
                </a:extLst>
              </a:rPr>
              <a:t>indicates output from your code. </a:t>
            </a:r>
            <a:endParaRPr sz="1800">
              <a:solidFill>
                <a:srgbClr val="3C404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rgbClr val="3C404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800">
                <a:solidFill>
                  <a:srgbClr val="3C4043"/>
                </a:solidFill>
                <a:latin typeface="Roboto"/>
                <a:ea typeface="Roboto"/>
                <a:cs typeface="Roboto"/>
                <a:sym typeface="Roboto"/>
              </a:rPr>
              <a:t>Result includes the type (</a:t>
            </a:r>
            <a:r>
              <a:rPr b="1" lang="en-GB" sz="1800">
                <a:solidFill>
                  <a:srgbClr val="1155CC"/>
                </a:solidFill>
                <a:latin typeface="Courier New"/>
                <a:ea typeface="Courier New"/>
                <a:cs typeface="Courier New"/>
                <a:sym typeface="Courier New"/>
              </a:rPr>
              <a:t>kotlin.Int</a:t>
            </a:r>
            <a:r>
              <a:rPr lang="en-GB" sz="1800">
                <a:solidFill>
                  <a:srgbClr val="3C4043"/>
                </a:solidFill>
                <a:latin typeface="Roboto"/>
                <a:ea typeface="Roboto"/>
                <a:cs typeface="Roboto"/>
                <a:sym typeface="Roboto"/>
              </a:rPr>
              <a:t>).</a:t>
            </a:r>
            <a:endParaRPr sz="1800">
              <a:solidFill>
                <a:srgbClr val="3C4043"/>
              </a:solidFill>
              <a:latin typeface="Roboto"/>
              <a:ea typeface="Roboto"/>
              <a:cs typeface="Roboto"/>
              <a:sym typeface="Roboto"/>
            </a:endParaRPr>
          </a:p>
        </p:txBody>
      </p:sp>
      <p:sp>
        <p:nvSpPr>
          <p:cNvPr id="192" name="Google Shape;192;gc6a8357f3b_0_10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Operadores matemáticos</a:t>
            </a:r>
            <a:endParaRPr/>
          </a:p>
        </p:txBody>
      </p:sp>
      <p:sp>
        <p:nvSpPr>
          <p:cNvPr id="193" name="Google Shape;193;gc6a8357f3b_0_103"/>
          <p:cNvSpPr txBox="1"/>
          <p:nvPr/>
        </p:nvSpPr>
        <p:spPr>
          <a:xfrm>
            <a:off x="3557001" y="2569840"/>
            <a:ext cx="2916900" cy="6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Consolas"/>
                <a:ea typeface="Consolas"/>
                <a:cs typeface="Consolas"/>
                <a:sym typeface="Consolas"/>
              </a:rPr>
              <a:t>2.0*3.5</a:t>
            </a:r>
            <a:endParaRPr sz="1800">
              <a:solidFill>
                <a:schemeClr val="dk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 kotlin.Double = 7.0</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latin typeface="Roboto"/>
              <a:ea typeface="Roboto"/>
              <a:cs typeface="Roboto"/>
              <a:sym typeface="Roboto"/>
            </a:endParaRPr>
          </a:p>
        </p:txBody>
      </p:sp>
      <p:sp>
        <p:nvSpPr>
          <p:cNvPr id="194" name="Google Shape;194;gc6a8357f3b_0_103"/>
          <p:cNvSpPr txBox="1"/>
          <p:nvPr/>
        </p:nvSpPr>
        <p:spPr>
          <a:xfrm>
            <a:off x="3529100" y="1410288"/>
            <a:ext cx="2972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Consolas"/>
                <a:ea typeface="Consolas"/>
                <a:cs typeface="Consolas"/>
                <a:sym typeface="Consolas"/>
              </a:rPr>
              <a:t>1.0/2.0</a:t>
            </a:r>
            <a:endParaRPr sz="1800">
              <a:solidFill>
                <a:schemeClr val="dk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 kotlin.Double = 0.5</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latin typeface="Roboto"/>
              <a:ea typeface="Roboto"/>
              <a:cs typeface="Roboto"/>
              <a:sym typeface="Roboto"/>
            </a:endParaRPr>
          </a:p>
        </p:txBody>
      </p:sp>
      <p:sp>
        <p:nvSpPr>
          <p:cNvPr id="195" name="Google Shape;195;gc6a8357f3b_0_103"/>
          <p:cNvSpPr txBox="1"/>
          <p:nvPr/>
        </p:nvSpPr>
        <p:spPr>
          <a:xfrm>
            <a:off x="311700" y="3620963"/>
            <a:ext cx="2676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Consolas"/>
                <a:ea typeface="Consolas"/>
                <a:cs typeface="Consolas"/>
                <a:sym typeface="Consolas"/>
              </a:rPr>
              <a:t>50/10</a:t>
            </a:r>
            <a:endParaRPr sz="1800">
              <a:solidFill>
                <a:schemeClr val="dk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 kotlin.Int = 5</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latin typeface="Roboto"/>
              <a:ea typeface="Roboto"/>
              <a:cs typeface="Roboto"/>
              <a:sym typeface="Roboto"/>
            </a:endParaRPr>
          </a:p>
        </p:txBody>
      </p:sp>
      <p:sp>
        <p:nvSpPr>
          <p:cNvPr id="196" name="Google Shape;196;gc6a8357f3b_0_103"/>
          <p:cNvSpPr txBox="1"/>
          <p:nvPr/>
        </p:nvSpPr>
        <p:spPr>
          <a:xfrm>
            <a:off x="311700" y="2564146"/>
            <a:ext cx="246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Consolas"/>
                <a:ea typeface="Consolas"/>
                <a:cs typeface="Consolas"/>
                <a:sym typeface="Consolas"/>
                <a:extLst>
                  <a:ext uri="http://customooxmlschemas.google.com/">
                    <go:slidesCustomData xmlns:go="http://customooxmlschemas.google.com/" textRoundtripDataId="8"/>
                  </a:ext>
                </a:extLst>
              </a:rPr>
              <a:t>53-3</a:t>
            </a:r>
            <a:endParaRPr sz="1800">
              <a:solidFill>
                <a:schemeClr val="dk1"/>
              </a:solidFill>
              <a:latin typeface="Consolas"/>
              <a:ea typeface="Consolas"/>
              <a:cs typeface="Consolas"/>
              <a:sym typeface="Consolas"/>
            </a:endParaRPr>
          </a:p>
          <a:p>
            <a:pPr indent="0" lvl="0" marL="0" rtl="0" algn="l">
              <a:spcBef>
                <a:spcPts val="600"/>
              </a:spcBef>
              <a:spcAft>
                <a:spcPts val="600"/>
              </a:spcAft>
              <a:buClr>
                <a:schemeClr val="dk1"/>
              </a:buClr>
              <a:buSzPts val="1100"/>
              <a:buFont typeface="Arial"/>
              <a:buNone/>
            </a:pPr>
            <a:r>
              <a:rPr lang="en-GB" sz="1800">
                <a:solidFill>
                  <a:srgbClr val="1155CC"/>
                </a:solidFill>
                <a:latin typeface="Consolas"/>
                <a:ea typeface="Consolas"/>
                <a:cs typeface="Consolas"/>
                <a:sym typeface="Consolas"/>
              </a:rPr>
              <a:t>⇒ kotlin.Int = 50</a:t>
            </a:r>
            <a:endParaRPr sz="18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c6a8357f3b_0_114"/>
          <p:cNvSpPr txBox="1"/>
          <p:nvPr>
            <p:ph idx="4294967295" type="body"/>
          </p:nvPr>
        </p:nvSpPr>
        <p:spPr>
          <a:xfrm>
            <a:off x="311700" y="1042725"/>
            <a:ext cx="8520600" cy="82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2000"/>
              <a:t>Kotling mantiene a los números como primitivos. Pero deja llamar métodos a estos números como si fuesen objetos.</a:t>
            </a:r>
            <a:endParaRPr sz="2000"/>
          </a:p>
          <a:p>
            <a:pPr indent="0" lvl="0" marL="0" rtl="0" algn="l">
              <a:lnSpc>
                <a:spcPct val="115000"/>
              </a:lnSpc>
              <a:spcBef>
                <a:spcPts val="1000"/>
              </a:spcBef>
              <a:spcAft>
                <a:spcPts val="0"/>
              </a:spcAft>
              <a:buNone/>
            </a:pPr>
            <a:r>
              <a:t/>
            </a:r>
            <a:endParaRPr sz="2000">
              <a:solidFill>
                <a:srgbClr val="1155CC"/>
              </a:solidFill>
            </a:endParaRPr>
          </a:p>
          <a:p>
            <a:pPr indent="0" lvl="0" marL="0" rtl="0" algn="l">
              <a:lnSpc>
                <a:spcPct val="115000"/>
              </a:lnSpc>
              <a:spcBef>
                <a:spcPts val="1000"/>
              </a:spcBef>
              <a:spcAft>
                <a:spcPts val="0"/>
              </a:spcAft>
              <a:buClr>
                <a:srgbClr val="000000"/>
              </a:buClr>
              <a:buSzPts val="1100"/>
              <a:buFont typeface="Arial"/>
              <a:buNone/>
            </a:pPr>
            <a:r>
              <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t/>
            </a:r>
            <a:endParaRPr sz="2000"/>
          </a:p>
        </p:txBody>
      </p:sp>
      <p:sp>
        <p:nvSpPr>
          <p:cNvPr id="202" name="Google Shape;202;gc6a8357f3b_0_1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203" name="Google Shape;203;gc6a8357f3b_0_1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Numeric operator methods</a:t>
            </a:r>
            <a:endParaRPr/>
          </a:p>
        </p:txBody>
      </p:sp>
      <p:sp>
        <p:nvSpPr>
          <p:cNvPr id="204" name="Google Shape;204;gc6a8357f3b_0_114"/>
          <p:cNvSpPr txBox="1"/>
          <p:nvPr/>
        </p:nvSpPr>
        <p:spPr>
          <a:xfrm>
            <a:off x="339049" y="3759850"/>
            <a:ext cx="31038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Clr>
                <a:schemeClr val="dk1"/>
              </a:buClr>
              <a:buSzPts val="1100"/>
              <a:buFont typeface="Arial"/>
              <a:buNone/>
            </a:pPr>
            <a:r>
              <a:rPr lang="en-GB" sz="1800">
                <a:solidFill>
                  <a:schemeClr val="dk1"/>
                </a:solidFill>
                <a:latin typeface="Consolas"/>
                <a:ea typeface="Consolas"/>
                <a:cs typeface="Consolas"/>
                <a:sym typeface="Consolas"/>
              </a:rPr>
              <a:t>  2.4.div(2)</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  ⇒ kotlin.Double = 1.2</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05" name="Google Shape;205;gc6a8357f3b_0_114"/>
          <p:cNvSpPr txBox="1"/>
          <p:nvPr/>
        </p:nvSpPr>
        <p:spPr>
          <a:xfrm>
            <a:off x="339050" y="2839525"/>
            <a:ext cx="3279600" cy="7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Clr>
                <a:schemeClr val="dk1"/>
              </a:buClr>
              <a:buSzPts val="1100"/>
              <a:buFont typeface="Arial"/>
              <a:buNone/>
            </a:pPr>
            <a:r>
              <a:rPr lang="en-GB" sz="1800">
                <a:solidFill>
                  <a:schemeClr val="dk1"/>
                </a:solidFill>
                <a:latin typeface="Consolas"/>
                <a:ea typeface="Consolas"/>
                <a:cs typeface="Consolas"/>
                <a:sym typeface="Consolas"/>
              </a:rPr>
              <a:t>  3.5.</a:t>
            </a:r>
            <a:r>
              <a:rPr lang="en-GB" sz="1800">
                <a:solidFill>
                  <a:schemeClr val="dk1"/>
                </a:solidFill>
                <a:latin typeface="Consolas"/>
                <a:ea typeface="Consolas"/>
                <a:cs typeface="Consolas"/>
                <a:sym typeface="Consolas"/>
                <a:extLst>
                  <a:ext uri="http://customooxmlschemas.google.com/">
                    <go:slidesCustomData xmlns:go="http://customooxmlschemas.google.com/" textRoundtripDataId="9"/>
                  </a:ext>
                </a:extLst>
              </a:rPr>
              <a:t>plus</a:t>
            </a:r>
            <a:r>
              <a:rPr lang="en-GB" sz="1800">
                <a:solidFill>
                  <a:schemeClr val="dk1"/>
                </a:solidFill>
                <a:latin typeface="Consolas"/>
                <a:ea typeface="Consolas"/>
                <a:cs typeface="Consolas"/>
                <a:sym typeface="Consolas"/>
              </a:rPr>
              <a:t>(4)</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  ⇒ kotlin.Double = 7.5</a:t>
            </a:r>
            <a:endParaRPr sz="1800">
              <a:latin typeface="Consolas"/>
              <a:ea typeface="Consolas"/>
              <a:cs typeface="Consolas"/>
              <a:sym typeface="Consolas"/>
            </a:endParaRPr>
          </a:p>
        </p:txBody>
      </p:sp>
      <p:sp>
        <p:nvSpPr>
          <p:cNvPr id="206" name="Google Shape;206;gc6a8357f3b_0_114"/>
          <p:cNvSpPr txBox="1"/>
          <p:nvPr/>
        </p:nvSpPr>
        <p:spPr>
          <a:xfrm>
            <a:off x="339044" y="1958150"/>
            <a:ext cx="31884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1"/>
                </a:solidFill>
                <a:latin typeface="Consolas"/>
                <a:ea typeface="Consolas"/>
                <a:cs typeface="Consolas"/>
                <a:sym typeface="Consolas"/>
              </a:rPr>
              <a:t>  2.times(3)</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  ⇒ kotlin.Int = 6</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07" name="Google Shape;207;gc6a8357f3b_0_11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cab2f95e0b_1_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4200"/>
              <a:t>Data types</a:t>
            </a:r>
            <a:endParaRPr sz="4200"/>
          </a:p>
        </p:txBody>
      </p:sp>
      <p:sp>
        <p:nvSpPr>
          <p:cNvPr id="213" name="Google Shape;213;gcab2f95e0b_1_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cab2f95e0b_1_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Tipos de Enteros</a:t>
            </a:r>
            <a:endParaRPr/>
          </a:p>
        </p:txBody>
      </p:sp>
      <p:sp>
        <p:nvSpPr>
          <p:cNvPr id="219" name="Google Shape;219;gcab2f95e0b_1_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graphicFrame>
        <p:nvGraphicFramePr>
          <p:cNvPr id="220" name="Google Shape;220;gcab2f95e0b_1_9"/>
          <p:cNvGraphicFramePr/>
          <p:nvPr/>
        </p:nvGraphicFramePr>
        <p:xfrm>
          <a:off x="395675" y="1165800"/>
          <a:ext cx="3000000" cy="3000000"/>
        </p:xfrm>
        <a:graphic>
          <a:graphicData uri="http://schemas.openxmlformats.org/drawingml/2006/table">
            <a:tbl>
              <a:tblPr>
                <a:noFill/>
                <a:tableStyleId>{722AE99B-6FFB-4D09-B475-A62AF6E017CD}</a:tableStyleId>
              </a:tblPr>
              <a:tblGrid>
                <a:gridCol w="1845225"/>
                <a:gridCol w="1187475"/>
                <a:gridCol w="5227200"/>
              </a:tblGrid>
              <a:tr h="648750">
                <a:tc>
                  <a:txBody>
                    <a:bodyPr/>
                    <a:lstStyle/>
                    <a:p>
                      <a:pPr indent="0" lvl="0" marL="0" rtl="0" algn="l">
                        <a:spcBef>
                          <a:spcPts val="0"/>
                        </a:spcBef>
                        <a:spcAft>
                          <a:spcPts val="0"/>
                        </a:spcAft>
                        <a:buNone/>
                      </a:pPr>
                      <a:r>
                        <a:rPr b="1" lang="en-GB" sz="2200">
                          <a:latin typeface="Roboto"/>
                          <a:ea typeface="Roboto"/>
                          <a:cs typeface="Roboto"/>
                          <a:sym typeface="Roboto"/>
                        </a:rPr>
                        <a:t>Type</a:t>
                      </a:r>
                      <a:endParaRPr b="1"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GB" sz="2200">
                          <a:latin typeface="Roboto"/>
                          <a:ea typeface="Roboto"/>
                          <a:cs typeface="Roboto"/>
                          <a:sym typeface="Roboto"/>
                        </a:rPr>
                        <a:t>Bits</a:t>
                      </a:r>
                      <a:endParaRPr b="1"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GB" sz="2200">
                          <a:latin typeface="Roboto"/>
                          <a:ea typeface="Roboto"/>
                          <a:cs typeface="Roboto"/>
                          <a:sym typeface="Roboto"/>
                        </a:rPr>
                        <a:t>Notes</a:t>
                      </a:r>
                      <a:endParaRPr b="1"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648750">
                <a:tc>
                  <a:txBody>
                    <a:bodyPr/>
                    <a:lstStyle/>
                    <a:p>
                      <a:pPr indent="0" lvl="0" marL="0" rtl="0" algn="l">
                        <a:spcBef>
                          <a:spcPts val="0"/>
                        </a:spcBef>
                        <a:spcAft>
                          <a:spcPts val="0"/>
                        </a:spcAft>
                        <a:buNone/>
                      </a:pPr>
                      <a:r>
                        <a:rPr lang="en-GB" sz="2200">
                          <a:latin typeface="Roboto"/>
                          <a:ea typeface="Roboto"/>
                          <a:cs typeface="Roboto"/>
                          <a:sym typeface="Roboto"/>
                        </a:rPr>
                        <a:t>Long</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GB" sz="2200">
                          <a:latin typeface="Roboto"/>
                          <a:ea typeface="Roboto"/>
                          <a:cs typeface="Roboto"/>
                          <a:sym typeface="Roboto"/>
                        </a:rPr>
                        <a:t>64</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GB" sz="2200">
                          <a:latin typeface="Roboto"/>
                          <a:ea typeface="Roboto"/>
                          <a:cs typeface="Roboto"/>
                          <a:sym typeface="Roboto"/>
                        </a:rPr>
                        <a:t>From </a:t>
                      </a:r>
                      <a:r>
                        <a:rPr lang="en-GB" sz="2200">
                          <a:solidFill>
                            <a:schemeClr val="dk1"/>
                          </a:solidFill>
                          <a:latin typeface="Roboto"/>
                          <a:ea typeface="Roboto"/>
                          <a:cs typeface="Roboto"/>
                          <a:sym typeface="Roboto"/>
                        </a:rPr>
                        <a:t>-2</a:t>
                      </a:r>
                      <a:r>
                        <a:rPr baseline="30000" lang="en-GB" sz="2200">
                          <a:solidFill>
                            <a:schemeClr val="dk1"/>
                          </a:solidFill>
                          <a:latin typeface="Roboto"/>
                          <a:ea typeface="Roboto"/>
                          <a:cs typeface="Roboto"/>
                          <a:sym typeface="Roboto"/>
                        </a:rPr>
                        <a:t>63</a:t>
                      </a:r>
                      <a:r>
                        <a:rPr lang="en-GB" sz="2200">
                          <a:solidFill>
                            <a:schemeClr val="dk1"/>
                          </a:solidFill>
                          <a:latin typeface="Roboto"/>
                          <a:ea typeface="Roboto"/>
                          <a:cs typeface="Roboto"/>
                          <a:sym typeface="Roboto"/>
                        </a:rPr>
                        <a:t> to 2</a:t>
                      </a:r>
                      <a:r>
                        <a:rPr baseline="30000" lang="en-GB" sz="2200">
                          <a:solidFill>
                            <a:schemeClr val="dk1"/>
                          </a:solidFill>
                          <a:latin typeface="Roboto"/>
                          <a:ea typeface="Roboto"/>
                          <a:cs typeface="Roboto"/>
                          <a:sym typeface="Roboto"/>
                        </a:rPr>
                        <a:t>63</a:t>
                      </a:r>
                      <a:r>
                        <a:rPr lang="en-GB" sz="2200">
                          <a:solidFill>
                            <a:schemeClr val="dk1"/>
                          </a:solidFill>
                          <a:latin typeface="Roboto"/>
                          <a:ea typeface="Roboto"/>
                          <a:cs typeface="Roboto"/>
                          <a:sym typeface="Roboto"/>
                        </a:rPr>
                        <a:t>-1</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8750">
                <a:tc>
                  <a:txBody>
                    <a:bodyPr/>
                    <a:lstStyle/>
                    <a:p>
                      <a:pPr indent="0" lvl="0" marL="0" rtl="0" algn="l">
                        <a:spcBef>
                          <a:spcPts val="0"/>
                        </a:spcBef>
                        <a:spcAft>
                          <a:spcPts val="0"/>
                        </a:spcAft>
                        <a:buNone/>
                      </a:pPr>
                      <a:r>
                        <a:rPr lang="en-GB" sz="2200">
                          <a:latin typeface="Roboto"/>
                          <a:ea typeface="Roboto"/>
                          <a:cs typeface="Roboto"/>
                          <a:sym typeface="Roboto"/>
                        </a:rPr>
                        <a:t>Int</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GB" sz="2200">
                          <a:latin typeface="Roboto"/>
                          <a:ea typeface="Roboto"/>
                          <a:cs typeface="Roboto"/>
                          <a:sym typeface="Roboto"/>
                        </a:rPr>
                        <a:t>32</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GB" sz="2200">
                          <a:latin typeface="Roboto"/>
                          <a:ea typeface="Roboto"/>
                          <a:cs typeface="Roboto"/>
                          <a:sym typeface="Roboto"/>
                        </a:rPr>
                        <a:t>From -2</a:t>
                      </a:r>
                      <a:r>
                        <a:rPr baseline="30000" lang="en-GB" sz="2200">
                          <a:latin typeface="Roboto"/>
                          <a:ea typeface="Roboto"/>
                          <a:cs typeface="Roboto"/>
                          <a:sym typeface="Roboto"/>
                        </a:rPr>
                        <a:t>31</a:t>
                      </a:r>
                      <a:r>
                        <a:rPr lang="en-GB" sz="2200">
                          <a:latin typeface="Roboto"/>
                          <a:ea typeface="Roboto"/>
                          <a:cs typeface="Roboto"/>
                          <a:sym typeface="Roboto"/>
                        </a:rPr>
                        <a:t> to </a:t>
                      </a:r>
                      <a:r>
                        <a:rPr lang="en-GB" sz="2200">
                          <a:solidFill>
                            <a:schemeClr val="dk1"/>
                          </a:solidFill>
                          <a:latin typeface="Roboto"/>
                          <a:ea typeface="Roboto"/>
                          <a:cs typeface="Roboto"/>
                          <a:sym typeface="Roboto"/>
                        </a:rPr>
                        <a:t>2</a:t>
                      </a:r>
                      <a:r>
                        <a:rPr baseline="30000" lang="en-GB" sz="2200">
                          <a:solidFill>
                            <a:schemeClr val="dk1"/>
                          </a:solidFill>
                          <a:latin typeface="Roboto"/>
                          <a:ea typeface="Roboto"/>
                          <a:cs typeface="Roboto"/>
                          <a:sym typeface="Roboto"/>
                        </a:rPr>
                        <a:t>31</a:t>
                      </a:r>
                      <a:r>
                        <a:rPr lang="en-GB" sz="2200">
                          <a:solidFill>
                            <a:schemeClr val="dk1"/>
                          </a:solidFill>
                          <a:latin typeface="Roboto"/>
                          <a:ea typeface="Roboto"/>
                          <a:cs typeface="Roboto"/>
                          <a:sym typeface="Roboto"/>
                        </a:rPr>
                        <a:t>-1</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8750">
                <a:tc>
                  <a:txBody>
                    <a:bodyPr/>
                    <a:lstStyle/>
                    <a:p>
                      <a:pPr indent="0" lvl="0" marL="0" rtl="0" algn="l">
                        <a:spcBef>
                          <a:spcPts val="0"/>
                        </a:spcBef>
                        <a:spcAft>
                          <a:spcPts val="0"/>
                        </a:spcAft>
                        <a:buNone/>
                      </a:pPr>
                      <a:r>
                        <a:rPr lang="en-GB" sz="2200">
                          <a:latin typeface="Roboto"/>
                          <a:ea typeface="Roboto"/>
                          <a:cs typeface="Roboto"/>
                          <a:sym typeface="Roboto"/>
                        </a:rPr>
                        <a:t>Short</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GB" sz="2200">
                          <a:latin typeface="Roboto"/>
                          <a:ea typeface="Roboto"/>
                          <a:cs typeface="Roboto"/>
                          <a:sym typeface="Roboto"/>
                        </a:rPr>
                        <a:t>16</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GB" sz="2200">
                          <a:latin typeface="Roboto"/>
                          <a:ea typeface="Roboto"/>
                          <a:cs typeface="Roboto"/>
                          <a:sym typeface="Roboto"/>
                        </a:rPr>
                        <a:t>From -32768 to </a:t>
                      </a:r>
                      <a:r>
                        <a:rPr lang="en-GB" sz="2200">
                          <a:solidFill>
                            <a:schemeClr val="dk1"/>
                          </a:solidFill>
                          <a:latin typeface="Roboto"/>
                          <a:ea typeface="Roboto"/>
                          <a:cs typeface="Roboto"/>
                          <a:sym typeface="Roboto"/>
                        </a:rPr>
                        <a:t>32767</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8750">
                <a:tc>
                  <a:txBody>
                    <a:bodyPr/>
                    <a:lstStyle/>
                    <a:p>
                      <a:pPr indent="0" lvl="0" marL="0" rtl="0" algn="l">
                        <a:spcBef>
                          <a:spcPts val="0"/>
                        </a:spcBef>
                        <a:spcAft>
                          <a:spcPts val="0"/>
                        </a:spcAft>
                        <a:buNone/>
                      </a:pPr>
                      <a:r>
                        <a:rPr lang="en-GB" sz="2200">
                          <a:latin typeface="Roboto"/>
                          <a:ea typeface="Roboto"/>
                          <a:cs typeface="Roboto"/>
                          <a:sym typeface="Roboto"/>
                        </a:rPr>
                        <a:t>Byte</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GB" sz="2200">
                          <a:latin typeface="Roboto"/>
                          <a:ea typeface="Roboto"/>
                          <a:cs typeface="Roboto"/>
                          <a:sym typeface="Roboto"/>
                        </a:rPr>
                        <a:t>8</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GB" sz="2200">
                          <a:latin typeface="Roboto"/>
                          <a:ea typeface="Roboto"/>
                          <a:cs typeface="Roboto"/>
                          <a:sym typeface="Roboto"/>
                        </a:rPr>
                        <a:t>From -128 to </a:t>
                      </a:r>
                      <a:r>
                        <a:rPr lang="en-GB" sz="2200">
                          <a:solidFill>
                            <a:schemeClr val="dk1"/>
                          </a:solidFill>
                          <a:latin typeface="Roboto"/>
                          <a:ea typeface="Roboto"/>
                          <a:cs typeface="Roboto"/>
                          <a:sym typeface="Roboto"/>
                        </a:rPr>
                        <a:t>127</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2"/>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GB"/>
              <a:t>Kotlin</a:t>
            </a:r>
            <a:endParaRPr/>
          </a:p>
        </p:txBody>
      </p:sp>
      <p:sp>
        <p:nvSpPr>
          <p:cNvPr id="74" name="Google Shape;74;p2"/>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i="1" lang="en-GB"/>
              <a:t>Introducción y primeros pasos</a:t>
            </a:r>
            <a:endParaRPr i="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cab2f95e0b_1_15"/>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Decimales y otros tipos numéricos</a:t>
            </a:r>
            <a:endParaRPr/>
          </a:p>
        </p:txBody>
      </p:sp>
      <p:sp>
        <p:nvSpPr>
          <p:cNvPr id="226" name="Google Shape;226;gcab2f95e0b_1_1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graphicFrame>
        <p:nvGraphicFramePr>
          <p:cNvPr id="227" name="Google Shape;227;gcab2f95e0b_1_15"/>
          <p:cNvGraphicFramePr/>
          <p:nvPr/>
        </p:nvGraphicFramePr>
        <p:xfrm>
          <a:off x="391750" y="1122825"/>
          <a:ext cx="3000000" cy="3000000"/>
        </p:xfrm>
        <a:graphic>
          <a:graphicData uri="http://schemas.openxmlformats.org/drawingml/2006/table">
            <a:tbl>
              <a:tblPr>
                <a:noFill/>
                <a:tableStyleId>{722AE99B-6FFB-4D09-B475-A62AF6E017CD}</a:tableStyleId>
              </a:tblPr>
              <a:tblGrid>
                <a:gridCol w="1867700"/>
                <a:gridCol w="1201925"/>
                <a:gridCol w="5290875"/>
              </a:tblGrid>
              <a:tr h="573475">
                <a:tc>
                  <a:txBody>
                    <a:bodyPr/>
                    <a:lstStyle/>
                    <a:p>
                      <a:pPr indent="0" lvl="0" marL="0" rtl="0" algn="l">
                        <a:spcBef>
                          <a:spcPts val="0"/>
                        </a:spcBef>
                        <a:spcAft>
                          <a:spcPts val="0"/>
                        </a:spcAft>
                        <a:buNone/>
                      </a:pPr>
                      <a:r>
                        <a:rPr b="1" lang="en-GB" sz="2000">
                          <a:latin typeface="Roboto"/>
                          <a:ea typeface="Roboto"/>
                          <a:cs typeface="Roboto"/>
                          <a:sym typeface="Roboto"/>
                        </a:rPr>
                        <a:t>Type</a:t>
                      </a:r>
                      <a:endParaRPr b="1" sz="20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GB" sz="2000">
                          <a:latin typeface="Roboto"/>
                          <a:ea typeface="Roboto"/>
                          <a:cs typeface="Roboto"/>
                          <a:sym typeface="Roboto"/>
                        </a:rPr>
                        <a:t>Bits</a:t>
                      </a:r>
                      <a:endParaRPr b="1" sz="20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GB" sz="2000">
                          <a:latin typeface="Roboto"/>
                          <a:ea typeface="Roboto"/>
                          <a:cs typeface="Roboto"/>
                          <a:sym typeface="Roboto"/>
                        </a:rPr>
                        <a:t>Notes</a:t>
                      </a:r>
                      <a:endParaRPr b="1" sz="20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487250">
                <a:tc>
                  <a:txBody>
                    <a:bodyPr/>
                    <a:lstStyle/>
                    <a:p>
                      <a:pPr indent="0" lvl="0" marL="0" rtl="0" algn="l">
                        <a:spcBef>
                          <a:spcPts val="0"/>
                        </a:spcBef>
                        <a:spcAft>
                          <a:spcPts val="0"/>
                        </a:spcAft>
                        <a:buNone/>
                      </a:pPr>
                      <a:r>
                        <a:rPr lang="en-GB" sz="2000">
                          <a:latin typeface="Roboto"/>
                          <a:ea typeface="Roboto"/>
                          <a:cs typeface="Roboto"/>
                          <a:sym typeface="Roboto"/>
                        </a:rPr>
                        <a:t>Double</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GB" sz="2000">
                          <a:latin typeface="Roboto"/>
                          <a:ea typeface="Roboto"/>
                          <a:cs typeface="Roboto"/>
                          <a:sym typeface="Roboto"/>
                        </a:rPr>
                        <a:t>64</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GB" sz="2000">
                          <a:latin typeface="Roboto"/>
                          <a:ea typeface="Roboto"/>
                          <a:cs typeface="Roboto"/>
                          <a:sym typeface="Roboto"/>
                        </a:rPr>
                        <a:t>16 - 17 dígitos significantes</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58275">
                <a:tc>
                  <a:txBody>
                    <a:bodyPr/>
                    <a:lstStyle/>
                    <a:p>
                      <a:pPr indent="0" lvl="0" marL="0" rtl="0" algn="l">
                        <a:spcBef>
                          <a:spcPts val="0"/>
                        </a:spcBef>
                        <a:spcAft>
                          <a:spcPts val="0"/>
                        </a:spcAft>
                        <a:buNone/>
                      </a:pPr>
                      <a:r>
                        <a:rPr lang="en-GB" sz="2000">
                          <a:latin typeface="Roboto"/>
                          <a:ea typeface="Roboto"/>
                          <a:cs typeface="Roboto"/>
                          <a:sym typeface="Roboto"/>
                        </a:rPr>
                        <a:t>Float</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GB" sz="2000">
                          <a:latin typeface="Roboto"/>
                          <a:ea typeface="Roboto"/>
                          <a:cs typeface="Roboto"/>
                          <a:sym typeface="Roboto"/>
                        </a:rPr>
                        <a:t>32</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GB" sz="2000">
                          <a:latin typeface="Roboto"/>
                          <a:ea typeface="Roboto"/>
                          <a:cs typeface="Roboto"/>
                          <a:sym typeface="Roboto"/>
                        </a:rPr>
                        <a:t>6 - 7 </a:t>
                      </a:r>
                      <a:r>
                        <a:rPr lang="en-GB" sz="2000">
                          <a:latin typeface="Roboto"/>
                          <a:ea typeface="Roboto"/>
                          <a:cs typeface="Roboto"/>
                          <a:sym typeface="Roboto"/>
                        </a:rPr>
                        <a:t>dígitos significantes</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29050">
                <a:tc>
                  <a:txBody>
                    <a:bodyPr/>
                    <a:lstStyle/>
                    <a:p>
                      <a:pPr indent="0" lvl="0" marL="0" rtl="0" algn="l">
                        <a:spcBef>
                          <a:spcPts val="0"/>
                        </a:spcBef>
                        <a:spcAft>
                          <a:spcPts val="0"/>
                        </a:spcAft>
                        <a:buNone/>
                      </a:pPr>
                      <a:r>
                        <a:rPr lang="en-GB" sz="2000">
                          <a:latin typeface="Roboto"/>
                          <a:ea typeface="Roboto"/>
                          <a:cs typeface="Roboto"/>
                          <a:sym typeface="Roboto"/>
                        </a:rPr>
                        <a:t>Char</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GB" sz="2000">
                          <a:latin typeface="Roboto"/>
                          <a:ea typeface="Roboto"/>
                          <a:cs typeface="Roboto"/>
                          <a:sym typeface="Roboto"/>
                        </a:rPr>
                        <a:t>16</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GB" sz="2000">
                          <a:solidFill>
                            <a:schemeClr val="dk1"/>
                          </a:solidFill>
                          <a:latin typeface="Roboto"/>
                          <a:ea typeface="Roboto"/>
                          <a:cs typeface="Roboto"/>
                          <a:sym typeface="Roboto"/>
                        </a:rPr>
                        <a:t>16-bit Unicode character</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115675">
                <a:tc>
                  <a:txBody>
                    <a:bodyPr/>
                    <a:lstStyle/>
                    <a:p>
                      <a:pPr indent="0" lvl="0" marL="0" rtl="0" algn="l">
                        <a:spcBef>
                          <a:spcPts val="0"/>
                        </a:spcBef>
                        <a:spcAft>
                          <a:spcPts val="0"/>
                        </a:spcAft>
                        <a:buNone/>
                      </a:pPr>
                      <a:r>
                        <a:rPr lang="en-GB" sz="2000">
                          <a:latin typeface="Roboto"/>
                          <a:ea typeface="Roboto"/>
                          <a:cs typeface="Roboto"/>
                          <a:sym typeface="Roboto"/>
                        </a:rPr>
                        <a:t>Boolean</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GB" sz="2000">
                          <a:latin typeface="Roboto"/>
                          <a:ea typeface="Roboto"/>
                          <a:cs typeface="Roboto"/>
                          <a:sym typeface="Roboto"/>
                        </a:rPr>
                        <a:t>8</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GB" sz="2000">
                          <a:latin typeface="Roboto"/>
                          <a:ea typeface="Roboto"/>
                          <a:cs typeface="Roboto"/>
                          <a:sym typeface="Roboto"/>
                        </a:rPr>
                        <a:t>True or false. Las operaciones incluyen: </a:t>
                      </a:r>
                      <a:endParaRPr sz="2000">
                        <a:latin typeface="Roboto"/>
                        <a:ea typeface="Roboto"/>
                        <a:cs typeface="Roboto"/>
                        <a:sym typeface="Roboto"/>
                      </a:endParaRPr>
                    </a:p>
                    <a:p>
                      <a:pPr indent="0" lvl="0" marL="0" rtl="0" algn="l">
                        <a:spcBef>
                          <a:spcPts val="0"/>
                        </a:spcBef>
                        <a:spcAft>
                          <a:spcPts val="0"/>
                        </a:spcAft>
                        <a:buNone/>
                      </a:pPr>
                      <a:r>
                        <a:rPr lang="en-GB" sz="2000">
                          <a:latin typeface="Consolas"/>
                          <a:ea typeface="Consolas"/>
                          <a:cs typeface="Consolas"/>
                          <a:sym typeface="Consolas"/>
                        </a:rPr>
                        <a:t>||</a:t>
                      </a:r>
                      <a:r>
                        <a:rPr lang="en-GB" sz="2000">
                          <a:latin typeface="Roboto"/>
                          <a:ea typeface="Roboto"/>
                          <a:cs typeface="Roboto"/>
                          <a:sym typeface="Roboto"/>
                        </a:rPr>
                        <a:t> - lazy disjunction, </a:t>
                      </a:r>
                      <a:r>
                        <a:rPr lang="en-GB" sz="2000">
                          <a:latin typeface="Consolas"/>
                          <a:ea typeface="Consolas"/>
                          <a:cs typeface="Consolas"/>
                          <a:sym typeface="Consolas"/>
                        </a:rPr>
                        <a:t>&amp;&amp;</a:t>
                      </a:r>
                      <a:r>
                        <a:rPr lang="en-GB" sz="2000">
                          <a:latin typeface="Roboto"/>
                          <a:ea typeface="Roboto"/>
                          <a:cs typeface="Roboto"/>
                          <a:sym typeface="Roboto"/>
                        </a:rPr>
                        <a:t> - lazy conjunction, </a:t>
                      </a:r>
                      <a:endParaRPr sz="2000">
                        <a:latin typeface="Roboto"/>
                        <a:ea typeface="Roboto"/>
                        <a:cs typeface="Roboto"/>
                        <a:sym typeface="Roboto"/>
                      </a:endParaRPr>
                    </a:p>
                    <a:p>
                      <a:pPr indent="0" lvl="0" marL="0" rtl="0" algn="l">
                        <a:spcBef>
                          <a:spcPts val="0"/>
                        </a:spcBef>
                        <a:spcAft>
                          <a:spcPts val="0"/>
                        </a:spcAft>
                        <a:buNone/>
                      </a:pPr>
                      <a:r>
                        <a:rPr lang="en-GB" sz="2000">
                          <a:latin typeface="Consolas"/>
                          <a:ea typeface="Consolas"/>
                          <a:cs typeface="Consolas"/>
                          <a:sym typeface="Consolas"/>
                        </a:rPr>
                        <a:t>!</a:t>
                      </a:r>
                      <a:r>
                        <a:rPr lang="en-GB" sz="2000">
                          <a:latin typeface="Roboto"/>
                          <a:ea typeface="Roboto"/>
                          <a:cs typeface="Roboto"/>
                          <a:sym typeface="Roboto"/>
                        </a:rPr>
                        <a:t> - negation</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cab2f95e0b_1_21"/>
          <p:cNvSpPr txBox="1"/>
          <p:nvPr>
            <p:ph idx="4294967295" type="body"/>
          </p:nvPr>
        </p:nvSpPr>
        <p:spPr>
          <a:xfrm>
            <a:off x="311700" y="1076275"/>
            <a:ext cx="8520600" cy="8907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GB" sz="2100">
                <a:solidFill>
                  <a:schemeClr val="dk1"/>
                </a:solidFill>
                <a:highlight>
                  <a:srgbClr val="FFFFFF"/>
                </a:highlight>
              </a:rPr>
              <a:t>El resultado de una operación mantiene el tipo de los operandos</a:t>
            </a:r>
            <a:endParaRPr sz="1500">
              <a:latin typeface="Courier New"/>
              <a:ea typeface="Courier New"/>
              <a:cs typeface="Courier New"/>
              <a:sym typeface="Courier New"/>
            </a:endParaRPr>
          </a:p>
        </p:txBody>
      </p:sp>
      <p:sp>
        <p:nvSpPr>
          <p:cNvPr id="233" name="Google Shape;233;gcab2f95e0b_1_2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234" name="Google Shape;234;gcab2f95e0b_1_2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Tipos de operandos</a:t>
            </a:r>
            <a:endParaRPr/>
          </a:p>
        </p:txBody>
      </p:sp>
      <p:sp>
        <p:nvSpPr>
          <p:cNvPr id="235" name="Google Shape;235;gcab2f95e0b_1_21"/>
          <p:cNvSpPr txBox="1"/>
          <p:nvPr/>
        </p:nvSpPr>
        <p:spPr>
          <a:xfrm>
            <a:off x="247175" y="3529750"/>
            <a:ext cx="3360300" cy="64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1"/>
                </a:solidFill>
                <a:latin typeface="Consolas"/>
                <a:ea typeface="Consolas"/>
                <a:cs typeface="Consolas"/>
                <a:sym typeface="Consolas"/>
              </a:rPr>
              <a:t>6.0*50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 kotlin.Double = 300.0</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36" name="Google Shape;236;gcab2f95e0b_1_21"/>
          <p:cNvSpPr txBox="1"/>
          <p:nvPr/>
        </p:nvSpPr>
        <p:spPr>
          <a:xfrm>
            <a:off x="283100" y="2618500"/>
            <a:ext cx="3267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1"/>
                </a:solidFill>
                <a:latin typeface="Consolas"/>
                <a:ea typeface="Consolas"/>
                <a:cs typeface="Consolas"/>
                <a:sym typeface="Consolas"/>
              </a:rPr>
              <a:t>6.0*50.0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 kotlin.Double = 300.0</a:t>
            </a:r>
            <a:endParaRPr sz="1800">
              <a:latin typeface="Consolas"/>
              <a:ea typeface="Consolas"/>
              <a:cs typeface="Consolas"/>
              <a:sym typeface="Consolas"/>
            </a:endParaRPr>
          </a:p>
        </p:txBody>
      </p:sp>
      <p:sp>
        <p:nvSpPr>
          <p:cNvPr id="237" name="Google Shape;237;gcab2f95e0b_1_21"/>
          <p:cNvSpPr txBox="1"/>
          <p:nvPr/>
        </p:nvSpPr>
        <p:spPr>
          <a:xfrm>
            <a:off x="323375" y="1680600"/>
            <a:ext cx="2748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1"/>
                </a:solidFill>
                <a:latin typeface="Consolas"/>
                <a:ea typeface="Consolas"/>
                <a:cs typeface="Consolas"/>
                <a:sym typeface="Consolas"/>
              </a:rPr>
              <a:t>6*50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 kotlin.Int = 300</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38" name="Google Shape;238;gcab2f95e0b_1_21"/>
          <p:cNvSpPr txBox="1"/>
          <p:nvPr/>
        </p:nvSpPr>
        <p:spPr>
          <a:xfrm>
            <a:off x="4338175" y="1690125"/>
            <a:ext cx="2748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1"/>
                </a:solidFill>
                <a:latin typeface="Consolas"/>
                <a:ea typeface="Consolas"/>
                <a:cs typeface="Consolas"/>
                <a:sym typeface="Consolas"/>
              </a:rPr>
              <a:t>1/2</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 kotlin.Int = 0</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39" name="Google Shape;239;gcab2f95e0b_1_21"/>
          <p:cNvSpPr txBox="1"/>
          <p:nvPr/>
        </p:nvSpPr>
        <p:spPr>
          <a:xfrm>
            <a:off x="4338175" y="2622369"/>
            <a:ext cx="31164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1"/>
                </a:solidFill>
                <a:latin typeface="Consolas"/>
                <a:ea typeface="Consolas"/>
                <a:cs typeface="Consolas"/>
                <a:sym typeface="Consolas"/>
              </a:rPr>
              <a:t>1.0*2.0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 kotlin.Double = 0.5</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cab2f95e0b_1_3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Casto de tipo</a:t>
            </a:r>
            <a:endParaRPr/>
          </a:p>
        </p:txBody>
      </p:sp>
      <p:sp>
        <p:nvSpPr>
          <p:cNvPr id="245" name="Google Shape;245;gcab2f95e0b_1_32"/>
          <p:cNvSpPr txBox="1"/>
          <p:nvPr>
            <p:ph idx="4294967295" type="body"/>
          </p:nvPr>
        </p:nvSpPr>
        <p:spPr>
          <a:xfrm>
            <a:off x="311700" y="1076275"/>
            <a:ext cx="8442900" cy="474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t>Asignar</a:t>
            </a:r>
            <a:r>
              <a:rPr lang="en-GB" sz="1800"/>
              <a:t> </a:t>
            </a:r>
            <a:r>
              <a:rPr lang="en-GB" sz="1800">
                <a:latin typeface="Courier New"/>
                <a:ea typeface="Courier New"/>
                <a:cs typeface="Courier New"/>
                <a:sym typeface="Courier New"/>
              </a:rPr>
              <a:t>Int</a:t>
            </a:r>
            <a:r>
              <a:rPr lang="en-GB" sz="1800"/>
              <a:t> a </a:t>
            </a:r>
            <a:r>
              <a:rPr lang="en-GB" sz="1800">
                <a:latin typeface="Courier New"/>
                <a:ea typeface="Courier New"/>
                <a:cs typeface="Courier New"/>
                <a:sym typeface="Courier New"/>
              </a:rPr>
              <a:t>Byte</a:t>
            </a:r>
            <a:endParaRPr sz="1800">
              <a:latin typeface="Courier New"/>
              <a:ea typeface="Courier New"/>
              <a:cs typeface="Courier New"/>
              <a:sym typeface="Courier New"/>
            </a:endParaRPr>
          </a:p>
        </p:txBody>
      </p:sp>
      <p:sp>
        <p:nvSpPr>
          <p:cNvPr id="246" name="Google Shape;246;gcab2f95e0b_1_3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247" name="Google Shape;247;gcab2f95e0b_1_32"/>
          <p:cNvSpPr txBox="1"/>
          <p:nvPr/>
        </p:nvSpPr>
        <p:spPr>
          <a:xfrm>
            <a:off x="540300" y="3289200"/>
            <a:ext cx="83031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3F51B5"/>
                </a:solidFill>
                <a:latin typeface="Consolas"/>
                <a:ea typeface="Consolas"/>
                <a:cs typeface="Consolas"/>
                <a:sym typeface="Consolas"/>
              </a:rPr>
              <a:t>val</a:t>
            </a:r>
            <a:r>
              <a:rPr lang="en-GB" sz="1800">
                <a:solidFill>
                  <a:schemeClr val="dk1"/>
                </a:solidFill>
                <a:latin typeface="Consolas"/>
                <a:ea typeface="Consolas"/>
                <a:cs typeface="Consolas"/>
                <a:sym typeface="Consolas"/>
              </a:rPr>
              <a:t> i: Int = </a:t>
            </a:r>
            <a:r>
              <a:rPr lang="en-GB" sz="1800">
                <a:solidFill>
                  <a:srgbClr val="C53929"/>
                </a:solidFill>
                <a:latin typeface="Consolas"/>
                <a:ea typeface="Consolas"/>
                <a:cs typeface="Consolas"/>
                <a:sym typeface="Consolas"/>
              </a:rPr>
              <a:t>6</a:t>
            </a:r>
            <a:endParaRPr sz="1800">
              <a:solidFill>
                <a:srgbClr val="C53929"/>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48" name="Google Shape;248;gcab2f95e0b_1_32"/>
          <p:cNvSpPr txBox="1"/>
          <p:nvPr/>
        </p:nvSpPr>
        <p:spPr>
          <a:xfrm>
            <a:off x="540300" y="3621427"/>
            <a:ext cx="5209800" cy="47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1"/>
                </a:solidFill>
                <a:latin typeface="Consolas"/>
                <a:ea typeface="Consolas"/>
                <a:cs typeface="Consolas"/>
                <a:sym typeface="Consolas"/>
              </a:rPr>
              <a:t>println(</a:t>
            </a:r>
            <a:r>
              <a:rPr lang="en-GB" sz="1800">
                <a:solidFill>
                  <a:schemeClr val="dk1"/>
                </a:solidFill>
                <a:latin typeface="Consolas"/>
                <a:ea typeface="Consolas"/>
                <a:cs typeface="Consolas"/>
                <a:sym typeface="Consolas"/>
                <a:extLst>
                  <a:ext uri="http://customooxmlschemas.google.com/">
                    <go:slidesCustomData xmlns:go="http://customooxmlschemas.google.com/" textRoundtripDataId="10"/>
                  </a:ext>
                </a:extLst>
              </a:rPr>
              <a:t>i.toByte()</a:t>
            </a:r>
            <a:r>
              <a:rPr lang="en-GB"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
        <p:nvSpPr>
          <p:cNvPr id="249" name="Google Shape;249;gcab2f95e0b_1_32"/>
          <p:cNvSpPr txBox="1"/>
          <p:nvPr/>
        </p:nvSpPr>
        <p:spPr>
          <a:xfrm>
            <a:off x="692702" y="4106481"/>
            <a:ext cx="1221600" cy="26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 6</a:t>
            </a:r>
            <a:endParaRPr sz="1800">
              <a:latin typeface="Consolas"/>
              <a:ea typeface="Consolas"/>
              <a:cs typeface="Consolas"/>
              <a:sym typeface="Consolas"/>
            </a:endParaRPr>
          </a:p>
        </p:txBody>
      </p:sp>
      <p:sp>
        <p:nvSpPr>
          <p:cNvPr id="250" name="Google Shape;250;gcab2f95e0b_1_32"/>
          <p:cNvSpPr txBox="1"/>
          <p:nvPr/>
        </p:nvSpPr>
        <p:spPr>
          <a:xfrm>
            <a:off x="586900" y="1414568"/>
            <a:ext cx="3027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3F51B5"/>
                </a:solidFill>
                <a:latin typeface="Consolas"/>
                <a:ea typeface="Consolas"/>
                <a:cs typeface="Consolas"/>
                <a:sym typeface="Consolas"/>
              </a:rPr>
              <a:t>val</a:t>
            </a:r>
            <a:r>
              <a:rPr lang="en-GB" sz="1800">
                <a:solidFill>
                  <a:schemeClr val="dk1"/>
                </a:solidFill>
                <a:latin typeface="Consolas"/>
                <a:ea typeface="Consolas"/>
                <a:cs typeface="Consolas"/>
                <a:sym typeface="Consolas"/>
              </a:rPr>
              <a:t> i: Int = </a:t>
            </a:r>
            <a:r>
              <a:rPr lang="en-GB" sz="1800">
                <a:solidFill>
                  <a:srgbClr val="C53929"/>
                </a:solidFill>
                <a:latin typeface="Consolas"/>
                <a:ea typeface="Consolas"/>
                <a:cs typeface="Consolas"/>
                <a:sym typeface="Consolas"/>
              </a:rPr>
              <a:t>6</a:t>
            </a:r>
            <a:endParaRPr sz="1800">
              <a:solidFill>
                <a:srgbClr val="C53929"/>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51" name="Google Shape;251;gcab2f95e0b_1_32"/>
          <p:cNvSpPr txBox="1"/>
          <p:nvPr/>
        </p:nvSpPr>
        <p:spPr>
          <a:xfrm>
            <a:off x="586900" y="1699895"/>
            <a:ext cx="26628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3F51B5"/>
                </a:solidFill>
                <a:latin typeface="Consolas"/>
                <a:ea typeface="Consolas"/>
                <a:cs typeface="Consolas"/>
                <a:sym typeface="Consolas"/>
              </a:rPr>
              <a:t>val</a:t>
            </a:r>
            <a:r>
              <a:rPr lang="en-GB" sz="1800">
                <a:solidFill>
                  <a:schemeClr val="dk1"/>
                </a:solidFill>
                <a:latin typeface="Consolas"/>
                <a:ea typeface="Consolas"/>
                <a:cs typeface="Consolas"/>
                <a:sym typeface="Consolas"/>
              </a:rPr>
              <a:t> b: Byte = i</a:t>
            </a:r>
            <a:endParaRPr sz="1800">
              <a:latin typeface="Consolas"/>
              <a:ea typeface="Consolas"/>
              <a:cs typeface="Consolas"/>
              <a:sym typeface="Consolas"/>
            </a:endParaRPr>
          </a:p>
        </p:txBody>
      </p:sp>
      <p:sp>
        <p:nvSpPr>
          <p:cNvPr id="252" name="Google Shape;252;gcab2f95e0b_1_32"/>
          <p:cNvSpPr txBox="1"/>
          <p:nvPr/>
        </p:nvSpPr>
        <p:spPr>
          <a:xfrm>
            <a:off x="626625" y="2463521"/>
            <a:ext cx="8520600" cy="26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n-GB" sz="1800">
                <a:solidFill>
                  <a:srgbClr val="1155CC"/>
                </a:solidFill>
                <a:latin typeface="Consolas"/>
                <a:ea typeface="Consolas"/>
                <a:cs typeface="Consolas"/>
                <a:sym typeface="Consolas"/>
              </a:rPr>
              <a:t>⇒ error: type mismatch: inferred type is Int but Byte was expected</a:t>
            </a:r>
            <a:endParaRPr sz="1800">
              <a:latin typeface="Consolas"/>
              <a:ea typeface="Consolas"/>
              <a:cs typeface="Consolas"/>
              <a:sym typeface="Consolas"/>
            </a:endParaRPr>
          </a:p>
        </p:txBody>
      </p:sp>
      <p:sp>
        <p:nvSpPr>
          <p:cNvPr id="253" name="Google Shape;253;gcab2f95e0b_1_32"/>
          <p:cNvSpPr txBox="1"/>
          <p:nvPr>
            <p:ph idx="4294967295" type="body"/>
          </p:nvPr>
        </p:nvSpPr>
        <p:spPr>
          <a:xfrm>
            <a:off x="274350" y="2914166"/>
            <a:ext cx="8442900" cy="474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t>Convertir </a:t>
            </a:r>
            <a:r>
              <a:rPr lang="en-GB" sz="1800">
                <a:latin typeface="Courier New"/>
                <a:ea typeface="Courier New"/>
                <a:cs typeface="Courier New"/>
                <a:sym typeface="Courier New"/>
              </a:rPr>
              <a:t>Int</a:t>
            </a:r>
            <a:r>
              <a:rPr lang="en-GB" sz="1800"/>
              <a:t> </a:t>
            </a:r>
            <a:r>
              <a:rPr lang="en-GB"/>
              <a:t>a</a:t>
            </a:r>
            <a:r>
              <a:rPr lang="en-GB" sz="1800"/>
              <a:t> </a:t>
            </a:r>
            <a:r>
              <a:rPr lang="en-GB" sz="1800">
                <a:latin typeface="Courier New"/>
                <a:ea typeface="Courier New"/>
                <a:cs typeface="Courier New"/>
                <a:sym typeface="Courier New"/>
              </a:rPr>
              <a:t>Byte</a:t>
            </a:r>
            <a:r>
              <a:rPr lang="en-GB" sz="1800"/>
              <a:t> </a:t>
            </a:r>
            <a:r>
              <a:rPr lang="en-GB"/>
              <a:t>mediante casteo</a:t>
            </a:r>
            <a:endParaRPr sz="1800"/>
          </a:p>
        </p:txBody>
      </p:sp>
      <p:sp>
        <p:nvSpPr>
          <p:cNvPr id="254" name="Google Shape;254;gcab2f95e0b_1_32"/>
          <p:cNvSpPr txBox="1"/>
          <p:nvPr/>
        </p:nvSpPr>
        <p:spPr>
          <a:xfrm>
            <a:off x="577975" y="2012000"/>
            <a:ext cx="2960400" cy="2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Consolas"/>
                <a:ea typeface="Consolas"/>
                <a:cs typeface="Consolas"/>
                <a:sym typeface="Consolas"/>
              </a:rPr>
              <a:t>println(b)</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cab2f95e0b_1_4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Guiones bajos para números largos</a:t>
            </a:r>
            <a:endParaRPr/>
          </a:p>
        </p:txBody>
      </p:sp>
      <p:sp>
        <p:nvSpPr>
          <p:cNvPr id="260" name="Google Shape;260;gcab2f95e0b_1_46"/>
          <p:cNvSpPr txBox="1"/>
          <p:nvPr>
            <p:ph idx="4294967295" type="body"/>
          </p:nvPr>
        </p:nvSpPr>
        <p:spPr>
          <a:xfrm>
            <a:off x="336550" y="1393500"/>
            <a:ext cx="8520600" cy="2626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sz="2000">
                <a:solidFill>
                  <a:schemeClr val="dk1"/>
                </a:solidFill>
              </a:rPr>
              <a:t>Usa guiones bajos para hacer constantes de números largos más legibles</a:t>
            </a:r>
            <a:endParaRPr b="1" sz="1600">
              <a:solidFill>
                <a:schemeClr val="dk1"/>
              </a:solidFill>
            </a:endParaRPr>
          </a:p>
          <a:p>
            <a:pPr indent="0" lvl="0" marL="0" rtl="0" algn="l">
              <a:lnSpc>
                <a:spcPct val="150000"/>
              </a:lnSpc>
              <a:spcBef>
                <a:spcPts val="1400"/>
              </a:spcBef>
              <a:spcAft>
                <a:spcPts val="0"/>
              </a:spcAft>
              <a:buNone/>
            </a:pPr>
            <a:r>
              <a:rPr lang="en-GB" sz="1800">
                <a:latin typeface="Consolas"/>
                <a:ea typeface="Consolas"/>
                <a:cs typeface="Consolas"/>
                <a:sym typeface="Consolas"/>
              </a:rPr>
              <a:t>  </a:t>
            </a:r>
            <a:r>
              <a:rPr lang="en-GB" sz="1800">
                <a:solidFill>
                  <a:srgbClr val="3F51B5"/>
                </a:solidFill>
                <a:latin typeface="Consolas"/>
                <a:ea typeface="Consolas"/>
                <a:cs typeface="Consolas"/>
                <a:sym typeface="Consolas"/>
                <a:extLst>
                  <a:ext uri="http://customooxmlschemas.google.com/">
                    <go:slidesCustomData xmlns:go="http://customooxmlschemas.google.com/" textRoundtripDataId="11"/>
                  </a:ext>
                </a:extLst>
              </a:rPr>
              <a:t>val</a:t>
            </a:r>
            <a:r>
              <a:rPr lang="en-GB" sz="1800">
                <a:latin typeface="Consolas"/>
                <a:ea typeface="Consolas"/>
                <a:cs typeface="Consolas"/>
                <a:sym typeface="Consolas"/>
                <a:extLst>
                  <a:ext uri="http://customooxmlschemas.google.com/">
                    <go:slidesCustomData xmlns:go="http://customooxmlschemas.google.com/" textRoundtripDataId="12"/>
                  </a:ext>
                </a:extLst>
              </a:rPr>
              <a:t> oneMillion = </a:t>
            </a:r>
            <a:r>
              <a:rPr lang="en-GB" sz="1800">
                <a:solidFill>
                  <a:srgbClr val="C53929"/>
                </a:solidFill>
                <a:latin typeface="Consolas"/>
                <a:ea typeface="Consolas"/>
                <a:cs typeface="Consolas"/>
                <a:sym typeface="Consolas"/>
                <a:extLst>
                  <a:ext uri="http://customooxmlschemas.google.com/">
                    <go:slidesCustomData xmlns:go="http://customooxmlschemas.google.com/" textRoundtripDataId="13"/>
                  </a:ext>
                </a:extLst>
              </a:rPr>
              <a:t>1_000_000</a:t>
            </a:r>
            <a:endParaRPr sz="1800">
              <a:solidFill>
                <a:srgbClr val="C53929"/>
              </a:solidFill>
              <a:latin typeface="Consolas"/>
              <a:ea typeface="Consolas"/>
              <a:cs typeface="Consolas"/>
              <a:sym typeface="Consolas"/>
            </a:endParaRPr>
          </a:p>
          <a:p>
            <a:pPr indent="0" lvl="0" marL="0" rtl="0" algn="l">
              <a:lnSpc>
                <a:spcPct val="150000"/>
              </a:lnSpc>
              <a:spcBef>
                <a:spcPts val="400"/>
              </a:spcBef>
              <a:spcAft>
                <a:spcPts val="0"/>
              </a:spcAft>
              <a:buNone/>
            </a:pPr>
            <a:r>
              <a:rPr lang="en-GB" sz="1800">
                <a:latin typeface="Consolas"/>
                <a:ea typeface="Consolas"/>
                <a:cs typeface="Consolas"/>
                <a:sym typeface="Consolas"/>
              </a:rPr>
              <a:t>  </a:t>
            </a:r>
            <a:r>
              <a:rPr lang="en-GB" sz="1800">
                <a:solidFill>
                  <a:srgbClr val="3F51B5"/>
                </a:solidFill>
                <a:latin typeface="Consolas"/>
                <a:ea typeface="Consolas"/>
                <a:cs typeface="Consolas"/>
                <a:sym typeface="Consolas"/>
              </a:rPr>
              <a:t>val</a:t>
            </a:r>
            <a:r>
              <a:rPr lang="en-GB" sz="1800">
                <a:latin typeface="Consolas"/>
                <a:ea typeface="Consolas"/>
                <a:cs typeface="Consolas"/>
                <a:sym typeface="Consolas"/>
              </a:rPr>
              <a:t> idNumber = </a:t>
            </a:r>
            <a:r>
              <a:rPr lang="en-GB" sz="1800">
                <a:solidFill>
                  <a:srgbClr val="C53929"/>
                </a:solidFill>
                <a:latin typeface="Consolas"/>
                <a:ea typeface="Consolas"/>
                <a:cs typeface="Consolas"/>
                <a:sym typeface="Consolas"/>
              </a:rPr>
              <a:t>999_99_9999L</a:t>
            </a:r>
            <a:endParaRPr sz="1800">
              <a:solidFill>
                <a:srgbClr val="C53929"/>
              </a:solidFill>
              <a:latin typeface="Consolas"/>
              <a:ea typeface="Consolas"/>
              <a:cs typeface="Consolas"/>
              <a:sym typeface="Consolas"/>
            </a:endParaRPr>
          </a:p>
          <a:p>
            <a:pPr indent="0" lvl="0" marL="0" rtl="0" algn="l">
              <a:lnSpc>
                <a:spcPct val="150000"/>
              </a:lnSpc>
              <a:spcBef>
                <a:spcPts val="400"/>
              </a:spcBef>
              <a:spcAft>
                <a:spcPts val="0"/>
              </a:spcAft>
              <a:buNone/>
            </a:pPr>
            <a:r>
              <a:rPr lang="en-GB" sz="1800">
                <a:latin typeface="Consolas"/>
                <a:ea typeface="Consolas"/>
                <a:cs typeface="Consolas"/>
                <a:sym typeface="Consolas"/>
              </a:rPr>
              <a:t>  </a:t>
            </a:r>
            <a:r>
              <a:rPr lang="en-GB" sz="1800">
                <a:solidFill>
                  <a:srgbClr val="3F51B5"/>
                </a:solidFill>
                <a:latin typeface="Consolas"/>
                <a:ea typeface="Consolas"/>
                <a:cs typeface="Consolas"/>
                <a:sym typeface="Consolas"/>
              </a:rPr>
              <a:t>val</a:t>
            </a:r>
            <a:r>
              <a:rPr lang="en-GB" sz="1800">
                <a:latin typeface="Consolas"/>
                <a:ea typeface="Consolas"/>
                <a:cs typeface="Consolas"/>
                <a:sym typeface="Consolas"/>
              </a:rPr>
              <a:t> hexBytes = </a:t>
            </a:r>
            <a:r>
              <a:rPr lang="en-GB" sz="1800">
                <a:solidFill>
                  <a:srgbClr val="C53929"/>
                </a:solidFill>
                <a:latin typeface="Consolas"/>
                <a:ea typeface="Consolas"/>
                <a:cs typeface="Consolas"/>
                <a:sym typeface="Consolas"/>
              </a:rPr>
              <a:t>0xFF_EC_DE_5E</a:t>
            </a:r>
            <a:endParaRPr sz="1800">
              <a:solidFill>
                <a:srgbClr val="C53929"/>
              </a:solidFill>
              <a:latin typeface="Consolas"/>
              <a:ea typeface="Consolas"/>
              <a:cs typeface="Consolas"/>
              <a:sym typeface="Consolas"/>
            </a:endParaRPr>
          </a:p>
          <a:p>
            <a:pPr indent="0" lvl="0" marL="0" rtl="0" algn="l">
              <a:lnSpc>
                <a:spcPct val="150000"/>
              </a:lnSpc>
              <a:spcBef>
                <a:spcPts val="400"/>
              </a:spcBef>
              <a:spcAft>
                <a:spcPts val="0"/>
              </a:spcAft>
              <a:buNone/>
            </a:pPr>
            <a:r>
              <a:rPr lang="en-GB" sz="1800">
                <a:latin typeface="Consolas"/>
                <a:ea typeface="Consolas"/>
                <a:cs typeface="Consolas"/>
                <a:sym typeface="Consolas"/>
              </a:rPr>
              <a:t>  </a:t>
            </a:r>
            <a:r>
              <a:rPr lang="en-GB" sz="1800">
                <a:solidFill>
                  <a:srgbClr val="3F51B5"/>
                </a:solidFill>
                <a:latin typeface="Consolas"/>
                <a:ea typeface="Consolas"/>
                <a:cs typeface="Consolas"/>
                <a:sym typeface="Consolas"/>
              </a:rPr>
              <a:t>val</a:t>
            </a:r>
            <a:r>
              <a:rPr lang="en-GB" sz="1800">
                <a:latin typeface="Consolas"/>
                <a:ea typeface="Consolas"/>
                <a:cs typeface="Consolas"/>
                <a:sym typeface="Consolas"/>
              </a:rPr>
              <a:t> bytes = </a:t>
            </a:r>
            <a:r>
              <a:rPr lang="en-GB" sz="1800">
                <a:solidFill>
                  <a:srgbClr val="C53929"/>
                </a:solidFill>
                <a:latin typeface="Consolas"/>
                <a:ea typeface="Consolas"/>
                <a:cs typeface="Consolas"/>
                <a:sym typeface="Consolas"/>
              </a:rPr>
              <a:t>0b11010010_01101001_10010100_10010010</a:t>
            </a:r>
            <a:endParaRPr sz="1800">
              <a:solidFill>
                <a:srgbClr val="C53929"/>
              </a:solidFill>
              <a:latin typeface="Consolas"/>
              <a:ea typeface="Consolas"/>
              <a:cs typeface="Consolas"/>
              <a:sym typeface="Consolas"/>
            </a:endParaRPr>
          </a:p>
          <a:p>
            <a:pPr indent="0" lvl="0" marL="0" rtl="0" algn="l">
              <a:lnSpc>
                <a:spcPct val="115000"/>
              </a:lnSpc>
              <a:spcBef>
                <a:spcPts val="1000"/>
              </a:spcBef>
              <a:spcAft>
                <a:spcPts val="0"/>
              </a:spcAft>
              <a:buNone/>
            </a:pPr>
            <a:r>
              <a:t/>
            </a:r>
            <a:endParaRPr sz="1200"/>
          </a:p>
          <a:p>
            <a:pPr indent="0" lvl="0" marL="45720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200">
              <a:latin typeface="Courier New"/>
              <a:ea typeface="Courier New"/>
              <a:cs typeface="Courier New"/>
              <a:sym typeface="Courier New"/>
            </a:endParaRPr>
          </a:p>
        </p:txBody>
      </p:sp>
      <p:sp>
        <p:nvSpPr>
          <p:cNvPr id="261" name="Google Shape;261;gcab2f95e0b_1_4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cab2f95e0b_1_5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Strings</a:t>
            </a:r>
            <a:endParaRPr/>
          </a:p>
        </p:txBody>
      </p:sp>
      <p:sp>
        <p:nvSpPr>
          <p:cNvPr id="267" name="Google Shape;267;gcab2f95e0b_1_52"/>
          <p:cNvSpPr txBox="1"/>
          <p:nvPr>
            <p:ph idx="4294967295" type="body"/>
          </p:nvPr>
        </p:nvSpPr>
        <p:spPr>
          <a:xfrm>
            <a:off x="311700" y="1353200"/>
            <a:ext cx="8569200" cy="31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Strings son cualquier secuencia de caracteres encerrad</a:t>
            </a:r>
            <a:r>
              <a:rPr lang="en-GB"/>
              <a:t>os por comillas dobles</a:t>
            </a:r>
            <a:r>
              <a:rPr lang="en-GB" sz="1800"/>
              <a:t>.</a:t>
            </a:r>
            <a:endParaRPr sz="1800"/>
          </a:p>
          <a:p>
            <a:pPr indent="0" lvl="0" marL="0" rtl="0" algn="l">
              <a:spcBef>
                <a:spcPts val="0"/>
              </a:spcBef>
              <a:spcAft>
                <a:spcPts val="0"/>
              </a:spcAft>
              <a:buNone/>
            </a:pPr>
            <a:r>
              <a:rPr lang="en-GB" sz="1800">
                <a:solidFill>
                  <a:schemeClr val="dk1"/>
                </a:solidFill>
                <a:latin typeface="Consolas"/>
                <a:ea typeface="Consolas"/>
                <a:cs typeface="Consolas"/>
                <a:sym typeface="Consolas"/>
              </a:rPr>
              <a:t>  </a:t>
            </a:r>
            <a:r>
              <a:rPr lang="en-GB" sz="1800">
                <a:solidFill>
                  <a:srgbClr val="3F51B5"/>
                </a:solidFill>
                <a:latin typeface="Consolas"/>
                <a:ea typeface="Consolas"/>
                <a:cs typeface="Consolas"/>
                <a:sym typeface="Consolas"/>
              </a:rPr>
              <a:t>val</a:t>
            </a:r>
            <a:r>
              <a:rPr lang="en-GB" sz="1800">
                <a:solidFill>
                  <a:schemeClr val="dk1"/>
                </a:solidFill>
                <a:latin typeface="Consolas"/>
                <a:ea typeface="Consolas"/>
                <a:cs typeface="Consolas"/>
                <a:sym typeface="Consolas"/>
              </a:rPr>
              <a:t> s1 = </a:t>
            </a:r>
            <a:r>
              <a:rPr lang="en-GB" sz="1800">
                <a:solidFill>
                  <a:srgbClr val="388E3C"/>
                </a:solidFill>
                <a:latin typeface="Consolas"/>
                <a:ea typeface="Consolas"/>
                <a:cs typeface="Consolas"/>
                <a:sym typeface="Consolas"/>
              </a:rPr>
              <a:t>"Hello world!"</a:t>
            </a:r>
            <a:endParaRPr sz="1800">
              <a:solidFill>
                <a:srgbClr val="388E3C"/>
              </a:solidFill>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rPr lang="en-GB" sz="1800">
                <a:solidFill>
                  <a:schemeClr val="dk1"/>
                </a:solidFill>
              </a:rPr>
              <a:t>String literals </a:t>
            </a:r>
            <a:r>
              <a:rPr lang="en-GB">
                <a:solidFill>
                  <a:schemeClr val="dk1"/>
                </a:solidFill>
              </a:rPr>
              <a:t>pueden tener </a:t>
            </a:r>
            <a:r>
              <a:rPr lang="en-GB">
                <a:solidFill>
                  <a:schemeClr val="dk1"/>
                </a:solidFill>
                <a:extLst>
                  <a:ext uri="http://customooxmlschemas.google.com/">
                    <go:slidesCustomData xmlns:go="http://customooxmlschemas.google.com/" textRoundtripDataId="14"/>
                  </a:ext>
                </a:extLst>
              </a:rPr>
              <a:t>‘escape characters’</a:t>
            </a:r>
            <a:endParaRPr sz="1800">
              <a:solidFill>
                <a:schemeClr val="dk1"/>
              </a:solidFill>
            </a:endParaRPr>
          </a:p>
          <a:p>
            <a:pPr indent="0" lvl="0" marL="0" rtl="0" algn="l">
              <a:spcBef>
                <a:spcPts val="0"/>
              </a:spcBef>
              <a:spcAft>
                <a:spcPts val="0"/>
              </a:spcAft>
              <a:buNone/>
            </a:pPr>
            <a:r>
              <a:rPr lang="en-GB" sz="1800">
                <a:latin typeface="Consolas"/>
                <a:ea typeface="Consolas"/>
                <a:cs typeface="Consolas"/>
                <a:sym typeface="Consolas"/>
              </a:rPr>
              <a:t>  </a:t>
            </a:r>
            <a:r>
              <a:rPr lang="en-GB" sz="1800">
                <a:solidFill>
                  <a:srgbClr val="3F51B5"/>
                </a:solidFill>
                <a:latin typeface="Consolas"/>
                <a:ea typeface="Consolas"/>
                <a:cs typeface="Consolas"/>
                <a:sym typeface="Consolas"/>
              </a:rPr>
              <a:t>val</a:t>
            </a:r>
            <a:r>
              <a:rPr lang="en-GB" sz="1800">
                <a:latin typeface="Consolas"/>
                <a:ea typeface="Consolas"/>
                <a:cs typeface="Consolas"/>
                <a:sym typeface="Consolas"/>
              </a:rPr>
              <a:t> s2 = </a:t>
            </a:r>
            <a:r>
              <a:rPr lang="en-GB" sz="1800">
                <a:solidFill>
                  <a:srgbClr val="388E3C"/>
                </a:solidFill>
                <a:latin typeface="Consolas"/>
                <a:ea typeface="Consolas"/>
                <a:cs typeface="Consolas"/>
                <a:sym typeface="Consolas"/>
              </a:rPr>
              <a:t>"Hello world!\n"</a:t>
            </a:r>
            <a:endParaRPr sz="1800">
              <a:solidFill>
                <a:srgbClr val="388E3C"/>
              </a:solidFill>
              <a:latin typeface="Consolas"/>
              <a:ea typeface="Consolas"/>
              <a:cs typeface="Consolas"/>
              <a:sym typeface="Consolas"/>
            </a:endParaRPr>
          </a:p>
          <a:p>
            <a:pPr indent="0" lvl="0" marL="0" rtl="0" algn="l">
              <a:spcBef>
                <a:spcPts val="1600"/>
              </a:spcBef>
              <a:spcAft>
                <a:spcPts val="0"/>
              </a:spcAft>
              <a:buNone/>
            </a:pPr>
            <a:r>
              <a:rPr lang="en-GB"/>
              <a:t>O cualquier texto arbitrario delimitado por triple comillas dobles </a:t>
            </a:r>
            <a:r>
              <a:rPr lang="en-GB" sz="1800"/>
              <a:t>(</a:t>
            </a:r>
            <a:r>
              <a:rPr lang="en-GB" sz="1800">
                <a:latin typeface="Courier New"/>
                <a:ea typeface="Courier New"/>
                <a:cs typeface="Courier New"/>
                <a:sym typeface="Courier New"/>
              </a:rPr>
              <a:t>"""</a:t>
            </a:r>
            <a:r>
              <a:rPr lang="en-GB" sz="1800"/>
              <a:t>)</a:t>
            </a:r>
            <a:endParaRPr sz="1800"/>
          </a:p>
          <a:p>
            <a:pPr indent="0" lvl="0" marL="0" rtl="0" algn="l">
              <a:spcBef>
                <a:spcPts val="0"/>
              </a:spcBef>
              <a:spcAft>
                <a:spcPts val="0"/>
              </a:spcAft>
              <a:buNone/>
            </a:pPr>
            <a:r>
              <a:rPr lang="en-GB" sz="1800">
                <a:latin typeface="Consolas"/>
                <a:ea typeface="Consolas"/>
                <a:cs typeface="Consolas"/>
                <a:sym typeface="Consolas"/>
              </a:rPr>
              <a:t>  </a:t>
            </a:r>
            <a:r>
              <a:rPr lang="en-GB" sz="1800">
                <a:solidFill>
                  <a:srgbClr val="3F51B5"/>
                </a:solidFill>
                <a:latin typeface="Consolas"/>
                <a:ea typeface="Consolas"/>
                <a:cs typeface="Consolas"/>
                <a:sym typeface="Consolas"/>
              </a:rPr>
              <a:t>val</a:t>
            </a:r>
            <a:r>
              <a:rPr lang="en-GB" sz="1800">
                <a:latin typeface="Consolas"/>
                <a:ea typeface="Consolas"/>
                <a:cs typeface="Consolas"/>
                <a:sym typeface="Consolas"/>
              </a:rPr>
              <a:t> text = </a:t>
            </a:r>
            <a:r>
              <a:rPr lang="en-GB"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457200" lvl="0" marL="0" rtl="0" algn="l">
              <a:spcBef>
                <a:spcPts val="0"/>
              </a:spcBef>
              <a:spcAft>
                <a:spcPts val="0"/>
              </a:spcAft>
              <a:buNone/>
            </a:pPr>
            <a:r>
              <a:rPr lang="en-GB" sz="1800">
                <a:solidFill>
                  <a:srgbClr val="388E3C"/>
                </a:solidFill>
                <a:latin typeface="Consolas"/>
                <a:ea typeface="Consolas"/>
                <a:cs typeface="Consolas"/>
                <a:sym typeface="Consolas"/>
              </a:rPr>
              <a:t>  var bikes = 50 </a:t>
            </a:r>
            <a:endParaRPr sz="18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GB" sz="1800">
                <a:solidFill>
                  <a:srgbClr val="388E3C"/>
                </a:solidFill>
                <a:latin typeface="Consolas"/>
                <a:ea typeface="Consolas"/>
                <a:cs typeface="Consolas"/>
                <a:sym typeface="Consolas"/>
              </a:rPr>
              <a:t>  """</a:t>
            </a:r>
            <a:endParaRPr sz="1350">
              <a:solidFill>
                <a:srgbClr val="388E3C"/>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latin typeface="Consolas"/>
              <a:ea typeface="Consolas"/>
              <a:cs typeface="Consolas"/>
              <a:sym typeface="Consolas"/>
            </a:endParaRPr>
          </a:p>
        </p:txBody>
      </p:sp>
      <p:sp>
        <p:nvSpPr>
          <p:cNvPr id="268" name="Google Shape;268;gcab2f95e0b_1_5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cab2f95e0b_1_58"/>
          <p:cNvSpPr txBox="1"/>
          <p:nvPr>
            <p:ph idx="4294967295" type="body"/>
          </p:nvPr>
        </p:nvSpPr>
        <p:spPr>
          <a:xfrm>
            <a:off x="463275" y="1364900"/>
            <a:ext cx="8439600" cy="860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800">
                <a:solidFill>
                  <a:srgbClr val="3F51B5"/>
                </a:solidFill>
                <a:latin typeface="Consolas"/>
                <a:ea typeface="Consolas"/>
                <a:cs typeface="Consolas"/>
                <a:sym typeface="Consolas"/>
              </a:rPr>
              <a:t>val</a:t>
            </a:r>
            <a:r>
              <a:rPr lang="en-GB" sz="1800">
                <a:solidFill>
                  <a:schemeClr val="dk1"/>
                </a:solidFill>
                <a:latin typeface="Consolas"/>
                <a:ea typeface="Consolas"/>
                <a:cs typeface="Consolas"/>
                <a:sym typeface="Consolas"/>
              </a:rPr>
              <a:t> numberOfDogs = </a:t>
            </a:r>
            <a:r>
              <a:rPr lang="en-GB" sz="1800">
                <a:solidFill>
                  <a:srgbClr val="C53929"/>
                </a:solidFill>
                <a:latin typeface="Consolas"/>
                <a:ea typeface="Consolas"/>
                <a:cs typeface="Consolas"/>
                <a:sym typeface="Consolas"/>
              </a:rPr>
              <a:t>3  </a:t>
            </a:r>
            <a:endParaRPr sz="1800">
              <a:solidFill>
                <a:srgbClr val="C53929"/>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800">
                <a:solidFill>
                  <a:srgbClr val="3F51B5"/>
                </a:solidFill>
                <a:latin typeface="Consolas"/>
                <a:ea typeface="Consolas"/>
                <a:cs typeface="Consolas"/>
                <a:sym typeface="Consolas"/>
              </a:rPr>
              <a:t>val</a:t>
            </a:r>
            <a:r>
              <a:rPr lang="en-GB" sz="1800">
                <a:solidFill>
                  <a:schemeClr val="dk1"/>
                </a:solidFill>
                <a:latin typeface="Consolas"/>
                <a:ea typeface="Consolas"/>
                <a:cs typeface="Consolas"/>
                <a:sym typeface="Consolas"/>
              </a:rPr>
              <a:t> numberOfCats = </a:t>
            </a:r>
            <a:r>
              <a:rPr lang="en-GB" sz="1800">
                <a:solidFill>
                  <a:srgbClr val="C53929"/>
                </a:solidFill>
                <a:latin typeface="Consolas"/>
                <a:ea typeface="Consolas"/>
                <a:cs typeface="Consolas"/>
                <a:sym typeface="Consolas"/>
                <a:extLst>
                  <a:ext uri="http://customooxmlschemas.google.com/">
                    <go:slidesCustomData xmlns:go="http://customooxmlschemas.google.com/" textRoundtripDataId="15"/>
                  </a:ext>
                </a:extLst>
              </a:rPr>
              <a:t>2</a:t>
            </a:r>
            <a:endParaRPr sz="1800">
              <a:solidFill>
                <a:srgbClr val="C53929"/>
              </a:solidFill>
              <a:latin typeface="Consolas"/>
              <a:ea typeface="Consolas"/>
              <a:cs typeface="Consolas"/>
              <a:sym typeface="Consolas"/>
            </a:endParaRPr>
          </a:p>
        </p:txBody>
      </p:sp>
      <p:sp>
        <p:nvSpPr>
          <p:cNvPr id="274" name="Google Shape;274;gcab2f95e0b_1_5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275" name="Google Shape;275;gcab2f95e0b_1_5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Concatenación de strings</a:t>
            </a:r>
            <a:endParaRPr/>
          </a:p>
        </p:txBody>
      </p:sp>
      <p:sp>
        <p:nvSpPr>
          <p:cNvPr id="276" name="Google Shape;276;gcab2f95e0b_1_58"/>
          <p:cNvSpPr/>
          <p:nvPr/>
        </p:nvSpPr>
        <p:spPr>
          <a:xfrm>
            <a:off x="463275" y="3156725"/>
            <a:ext cx="79731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rgbClr val="1155CC"/>
                </a:solidFill>
                <a:latin typeface="Consolas"/>
                <a:ea typeface="Consolas"/>
                <a:cs typeface="Consolas"/>
                <a:sym typeface="Consolas"/>
              </a:rPr>
              <a:t>=&gt; I have 3 dogs and 2 cats</a:t>
            </a:r>
            <a:endParaRPr sz="1800">
              <a:solidFill>
                <a:srgbClr val="1155CC"/>
              </a:solidFill>
              <a:latin typeface="Consolas"/>
              <a:ea typeface="Consolas"/>
              <a:cs typeface="Consolas"/>
              <a:sym typeface="Consolas"/>
            </a:endParaRPr>
          </a:p>
        </p:txBody>
      </p:sp>
      <p:sp>
        <p:nvSpPr>
          <p:cNvPr id="277" name="Google Shape;277;gcab2f95e0b_1_58"/>
          <p:cNvSpPr txBox="1"/>
          <p:nvPr/>
        </p:nvSpPr>
        <p:spPr>
          <a:xfrm>
            <a:off x="464100" y="2480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GB" sz="1800">
                <a:solidFill>
                  <a:srgbClr val="388E3C"/>
                </a:solidFill>
                <a:latin typeface="Consolas"/>
                <a:ea typeface="Consolas"/>
                <a:cs typeface="Consolas"/>
                <a:sym typeface="Consolas"/>
              </a:rPr>
              <a:t>"I have </a:t>
            </a:r>
            <a:r>
              <a:rPr b="1" lang="en-GB" sz="1800">
                <a:solidFill>
                  <a:srgbClr val="C53929"/>
                </a:solidFill>
                <a:latin typeface="Consolas"/>
                <a:ea typeface="Consolas"/>
                <a:cs typeface="Consolas"/>
                <a:sym typeface="Consolas"/>
              </a:rPr>
              <a:t>$numberOfDogs</a:t>
            </a:r>
            <a:r>
              <a:rPr lang="en-GB" sz="1800">
                <a:solidFill>
                  <a:srgbClr val="388E3C"/>
                </a:solidFill>
                <a:latin typeface="Consolas"/>
                <a:ea typeface="Consolas"/>
                <a:cs typeface="Consolas"/>
                <a:sym typeface="Consolas"/>
              </a:rPr>
              <a:t> dogs" + " and </a:t>
            </a:r>
            <a:r>
              <a:rPr b="1" lang="en-GB" sz="1800">
                <a:solidFill>
                  <a:srgbClr val="C53929"/>
                </a:solidFill>
                <a:latin typeface="Consolas"/>
                <a:ea typeface="Consolas"/>
                <a:cs typeface="Consolas"/>
                <a:sym typeface="Consolas"/>
              </a:rPr>
              <a:t>$numberOfCats</a:t>
            </a:r>
            <a:r>
              <a:rPr lang="en-GB" sz="1800">
                <a:solidFill>
                  <a:srgbClr val="388E3C"/>
                </a:solidFill>
                <a:latin typeface="Consolas"/>
                <a:ea typeface="Consolas"/>
                <a:cs typeface="Consolas"/>
                <a:sym typeface="Consolas"/>
              </a:rPr>
              <a:t> cats"</a:t>
            </a:r>
            <a:endParaRPr sz="1800">
              <a:solidFill>
                <a:srgbClr val="388E3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cab2f95e0b_1_66"/>
          <p:cNvSpPr txBox="1"/>
          <p:nvPr>
            <p:ph idx="4294967295" type="body"/>
          </p:nvPr>
        </p:nvSpPr>
        <p:spPr>
          <a:xfrm>
            <a:off x="311775" y="962265"/>
            <a:ext cx="8591100" cy="18057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GB"/>
              <a:t>Una expresión de template empieza con el signo $ y puede ser un valor simple</a:t>
            </a:r>
            <a:r>
              <a:rPr lang="en-GB" sz="1800"/>
              <a:t>:</a:t>
            </a:r>
            <a:endParaRPr sz="1800"/>
          </a:p>
          <a:p>
            <a:pPr indent="457200" lvl="0" marL="0" rtl="0" algn="l">
              <a:lnSpc>
                <a:spcPct val="150000"/>
              </a:lnSpc>
              <a:spcBef>
                <a:spcPts val="1000"/>
              </a:spcBef>
              <a:spcAft>
                <a:spcPts val="0"/>
              </a:spcAft>
              <a:buNone/>
            </a:pPr>
            <a:r>
              <a:rPr lang="en-GB" sz="1800">
                <a:solidFill>
                  <a:srgbClr val="3F51B5"/>
                </a:solidFill>
                <a:latin typeface="Consolas"/>
                <a:ea typeface="Consolas"/>
                <a:cs typeface="Consolas"/>
                <a:sym typeface="Consolas"/>
              </a:rPr>
              <a:t>val</a:t>
            </a:r>
            <a:r>
              <a:rPr lang="en-GB" sz="1800">
                <a:latin typeface="Consolas"/>
                <a:ea typeface="Consolas"/>
                <a:cs typeface="Consolas"/>
                <a:sym typeface="Consolas"/>
              </a:rPr>
              <a:t> i = </a:t>
            </a:r>
            <a:r>
              <a:rPr lang="en-GB" sz="1800">
                <a:solidFill>
                  <a:srgbClr val="C53929"/>
                </a:solidFill>
                <a:latin typeface="Consolas"/>
                <a:ea typeface="Consolas"/>
                <a:cs typeface="Consolas"/>
                <a:sym typeface="Consolas"/>
              </a:rPr>
              <a:t>10</a:t>
            </a:r>
            <a:endParaRPr sz="1800">
              <a:solidFill>
                <a:srgbClr val="C53929"/>
              </a:solidFill>
              <a:latin typeface="Consolas"/>
              <a:ea typeface="Consolas"/>
              <a:cs typeface="Consolas"/>
              <a:sym typeface="Consolas"/>
            </a:endParaRPr>
          </a:p>
          <a:p>
            <a:pPr indent="457200" lvl="0" marL="0" rtl="0" algn="l">
              <a:lnSpc>
                <a:spcPct val="150000"/>
              </a:lnSpc>
              <a:spcBef>
                <a:spcPts val="0"/>
              </a:spcBef>
              <a:spcAft>
                <a:spcPts val="0"/>
              </a:spcAft>
              <a:buNone/>
            </a:pPr>
            <a:r>
              <a:rPr lang="en-GB" sz="1800">
                <a:latin typeface="Consolas"/>
                <a:ea typeface="Consolas"/>
                <a:cs typeface="Consolas"/>
                <a:sym typeface="Consolas"/>
              </a:rPr>
              <a:t>println(</a:t>
            </a:r>
            <a:r>
              <a:rPr lang="en-GB" sz="1800">
                <a:solidFill>
                  <a:srgbClr val="388E3C"/>
                </a:solidFill>
                <a:latin typeface="Consolas"/>
                <a:ea typeface="Consolas"/>
                <a:cs typeface="Consolas"/>
                <a:sym typeface="Consolas"/>
              </a:rPr>
              <a:t>"i =</a:t>
            </a:r>
            <a:r>
              <a:rPr lang="en-GB" sz="1800">
                <a:latin typeface="Consolas"/>
                <a:ea typeface="Consolas"/>
                <a:cs typeface="Consolas"/>
                <a:sym typeface="Consolas"/>
              </a:rPr>
              <a:t> </a:t>
            </a:r>
            <a:r>
              <a:rPr b="1" lang="en-GB" sz="1800">
                <a:solidFill>
                  <a:srgbClr val="C53929"/>
                </a:solidFill>
                <a:latin typeface="Consolas"/>
                <a:ea typeface="Consolas"/>
                <a:cs typeface="Consolas"/>
                <a:sym typeface="Consolas"/>
                <a:extLst>
                  <a:ext uri="http://customooxmlschemas.google.com/">
                    <go:slidesCustomData xmlns:go="http://customooxmlschemas.google.com/" textRoundtripDataId="16"/>
                  </a:ext>
                </a:extLst>
              </a:rPr>
              <a:t>$</a:t>
            </a:r>
            <a:r>
              <a:rPr lang="en-GB" sz="1800">
                <a:solidFill>
                  <a:srgbClr val="C53929"/>
                </a:solidFill>
                <a:latin typeface="Consolas"/>
                <a:ea typeface="Consolas"/>
                <a:cs typeface="Consolas"/>
                <a:sym typeface="Consolas"/>
                <a:extLst>
                  <a:ext uri="http://customooxmlschemas.google.com/">
                    <go:slidesCustomData xmlns:go="http://customooxmlschemas.google.com/" textRoundtripDataId="17"/>
                  </a:ext>
                </a:extLst>
              </a:rPr>
              <a:t>i</a:t>
            </a:r>
            <a:r>
              <a:rPr lang="en-GB" sz="1800">
                <a:solidFill>
                  <a:srgbClr val="388E3C"/>
                </a:solidFill>
                <a:latin typeface="Consolas"/>
                <a:ea typeface="Consolas"/>
                <a:cs typeface="Consolas"/>
                <a:sym typeface="Consolas"/>
              </a:rPr>
              <a:t>"</a:t>
            </a:r>
            <a:r>
              <a:rPr lang="en-GB" sz="1800">
                <a:latin typeface="Consolas"/>
                <a:ea typeface="Consolas"/>
                <a:cs typeface="Consolas"/>
                <a:sym typeface="Consolas"/>
              </a:rPr>
              <a:t>)</a:t>
            </a:r>
            <a:endParaRPr sz="1800">
              <a:latin typeface="Consolas"/>
              <a:ea typeface="Consolas"/>
              <a:cs typeface="Consolas"/>
              <a:sym typeface="Consolas"/>
            </a:endParaRPr>
          </a:p>
          <a:p>
            <a:pPr indent="457200" lvl="0" marL="0" rtl="0" algn="l">
              <a:lnSpc>
                <a:spcPct val="150000"/>
              </a:lnSpc>
              <a:spcBef>
                <a:spcPts val="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=&gt; i = 10</a:t>
            </a:r>
            <a:endParaRPr sz="2000">
              <a:latin typeface="Consolas"/>
              <a:ea typeface="Consolas"/>
              <a:cs typeface="Consolas"/>
              <a:sym typeface="Consolas"/>
            </a:endParaRPr>
          </a:p>
        </p:txBody>
      </p:sp>
      <p:sp>
        <p:nvSpPr>
          <p:cNvPr id="283" name="Google Shape;283;gcab2f95e0b_1_6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284" name="Google Shape;284;gcab2f95e0b_1_6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String templates</a:t>
            </a:r>
            <a:endParaRPr/>
          </a:p>
        </p:txBody>
      </p:sp>
      <p:sp>
        <p:nvSpPr>
          <p:cNvPr id="285" name="Google Shape;285;gcab2f95e0b_1_66"/>
          <p:cNvSpPr/>
          <p:nvPr/>
        </p:nvSpPr>
        <p:spPr>
          <a:xfrm>
            <a:off x="311775" y="3487300"/>
            <a:ext cx="81246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latin typeface="Consolas"/>
              <a:ea typeface="Consolas"/>
              <a:cs typeface="Consolas"/>
              <a:sym typeface="Consolas"/>
            </a:endParaRPr>
          </a:p>
        </p:txBody>
      </p:sp>
      <p:sp>
        <p:nvSpPr>
          <p:cNvPr id="286" name="Google Shape;286;gcab2f95e0b_1_66"/>
          <p:cNvSpPr txBox="1"/>
          <p:nvPr/>
        </p:nvSpPr>
        <p:spPr>
          <a:xfrm>
            <a:off x="311700" y="2852175"/>
            <a:ext cx="85206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O una expresión dentro de llaves:</a:t>
            </a:r>
            <a:endParaRPr sz="1800">
              <a:solidFill>
                <a:schemeClr val="dk1"/>
              </a:solidFill>
              <a:latin typeface="Roboto"/>
              <a:ea typeface="Roboto"/>
              <a:cs typeface="Roboto"/>
              <a:sym typeface="Roboto"/>
            </a:endParaRPr>
          </a:p>
          <a:p>
            <a:pPr indent="0" lvl="0" marL="457200" rtl="0" algn="l">
              <a:lnSpc>
                <a:spcPct val="150000"/>
              </a:lnSpc>
              <a:spcBef>
                <a:spcPts val="600"/>
              </a:spcBef>
              <a:spcAft>
                <a:spcPts val="0"/>
              </a:spcAft>
              <a:buClr>
                <a:schemeClr val="dk1"/>
              </a:buClr>
              <a:buSzPts val="1100"/>
              <a:buFont typeface="Arial"/>
              <a:buNone/>
            </a:pPr>
            <a:r>
              <a:rPr lang="en-GB" sz="1800">
                <a:solidFill>
                  <a:srgbClr val="3F51B5"/>
                </a:solidFill>
                <a:latin typeface="Consolas"/>
                <a:ea typeface="Consolas"/>
                <a:cs typeface="Consolas"/>
                <a:sym typeface="Consolas"/>
              </a:rPr>
              <a:t>val</a:t>
            </a:r>
            <a:r>
              <a:rPr lang="en-GB" sz="1800">
                <a:solidFill>
                  <a:srgbClr val="37474F"/>
                </a:solidFill>
                <a:latin typeface="Consolas"/>
                <a:ea typeface="Consolas"/>
                <a:cs typeface="Consolas"/>
                <a:sym typeface="Consolas"/>
              </a:rPr>
              <a:t> s = </a:t>
            </a:r>
            <a:r>
              <a:rPr lang="en-GB" sz="1800">
                <a:solidFill>
                  <a:srgbClr val="388E3C"/>
                </a:solidFill>
                <a:latin typeface="Consolas"/>
                <a:ea typeface="Consolas"/>
                <a:cs typeface="Consolas"/>
                <a:sym typeface="Consolas"/>
              </a:rPr>
              <a:t>"abc"</a:t>
            </a:r>
            <a:endParaRPr sz="1800">
              <a:solidFill>
                <a:schemeClr val="dk1"/>
              </a:solidFill>
              <a:latin typeface="Consolas"/>
              <a:ea typeface="Consolas"/>
              <a:cs typeface="Consolas"/>
              <a:sym typeface="Consolas"/>
            </a:endParaRPr>
          </a:p>
          <a:p>
            <a:pPr indent="457200" lvl="0" marL="0" rtl="0" algn="l">
              <a:lnSpc>
                <a:spcPct val="150000"/>
              </a:lnSpc>
              <a:spcBef>
                <a:spcPts val="0"/>
              </a:spcBef>
              <a:spcAft>
                <a:spcPts val="0"/>
              </a:spcAft>
              <a:buClr>
                <a:schemeClr val="dk1"/>
              </a:buClr>
              <a:buSzPts val="1100"/>
              <a:buFont typeface="Arial"/>
              <a:buNone/>
            </a:pPr>
            <a:r>
              <a:rPr lang="en-GB" sz="1800">
                <a:solidFill>
                  <a:srgbClr val="37474F"/>
                </a:solidFill>
                <a:latin typeface="Consolas"/>
                <a:ea typeface="Consolas"/>
                <a:cs typeface="Consolas"/>
                <a:sym typeface="Consolas"/>
              </a:rPr>
              <a:t>println(</a:t>
            </a:r>
            <a:r>
              <a:rPr lang="en-GB" sz="1800">
                <a:solidFill>
                  <a:srgbClr val="388E3C"/>
                </a:solidFill>
                <a:latin typeface="Consolas"/>
                <a:ea typeface="Consolas"/>
                <a:cs typeface="Consolas"/>
                <a:sym typeface="Consolas"/>
              </a:rPr>
              <a:t>"</a:t>
            </a:r>
            <a:r>
              <a:rPr lang="en-GB" sz="1800">
                <a:solidFill>
                  <a:srgbClr val="C53929"/>
                </a:solidFill>
                <a:latin typeface="Consolas"/>
                <a:ea typeface="Consolas"/>
                <a:cs typeface="Consolas"/>
                <a:sym typeface="Consolas"/>
              </a:rPr>
              <a:t>$s</a:t>
            </a:r>
            <a:r>
              <a:rPr lang="en-GB" sz="1800">
                <a:solidFill>
                  <a:srgbClr val="388E3C"/>
                </a:solidFill>
                <a:latin typeface="Consolas"/>
                <a:ea typeface="Consolas"/>
                <a:cs typeface="Consolas"/>
                <a:sym typeface="Consolas"/>
              </a:rPr>
              <a:t>.length is </a:t>
            </a:r>
            <a:r>
              <a:rPr lang="en-GB" sz="1800">
                <a:solidFill>
                  <a:srgbClr val="C53929"/>
                </a:solidFill>
                <a:latin typeface="Consolas"/>
                <a:ea typeface="Consolas"/>
                <a:cs typeface="Consolas"/>
                <a:sym typeface="Consolas"/>
              </a:rPr>
              <a:t>${</a:t>
            </a:r>
            <a:r>
              <a:rPr lang="en-GB" sz="1800">
                <a:solidFill>
                  <a:srgbClr val="388E3C"/>
                </a:solidFill>
                <a:latin typeface="Consolas"/>
                <a:ea typeface="Consolas"/>
                <a:cs typeface="Consolas"/>
                <a:sym typeface="Consolas"/>
              </a:rPr>
              <a:t>s</a:t>
            </a:r>
            <a:r>
              <a:rPr lang="en-GB" sz="1800">
                <a:solidFill>
                  <a:srgbClr val="37474F"/>
                </a:solidFill>
                <a:latin typeface="Consolas"/>
                <a:ea typeface="Consolas"/>
                <a:cs typeface="Consolas"/>
                <a:sym typeface="Consolas"/>
              </a:rPr>
              <a:t>.</a:t>
            </a:r>
            <a:r>
              <a:rPr lang="en-GB" sz="1800">
                <a:solidFill>
                  <a:srgbClr val="388E3C"/>
                </a:solidFill>
                <a:latin typeface="Consolas"/>
                <a:ea typeface="Consolas"/>
                <a:cs typeface="Consolas"/>
                <a:sym typeface="Consolas"/>
              </a:rPr>
              <a:t>length</a:t>
            </a:r>
            <a:r>
              <a:rPr lang="en-GB" sz="1800">
                <a:solidFill>
                  <a:srgbClr val="C53929"/>
                </a:solidFill>
                <a:latin typeface="Consolas"/>
                <a:ea typeface="Consolas"/>
                <a:cs typeface="Consolas"/>
                <a:sym typeface="Consolas"/>
              </a:rPr>
              <a:t>}</a:t>
            </a:r>
            <a:r>
              <a:rPr lang="en-GB" sz="1800">
                <a:solidFill>
                  <a:srgbClr val="388E3C"/>
                </a:solidFill>
                <a:latin typeface="Consolas"/>
                <a:ea typeface="Consolas"/>
                <a:cs typeface="Consolas"/>
                <a:sym typeface="Consolas"/>
              </a:rPr>
              <a:t>"</a:t>
            </a:r>
            <a:r>
              <a:rPr lang="en-GB"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457200" lvl="0" marL="0" rtl="0" algn="l">
              <a:lnSpc>
                <a:spcPct val="150000"/>
              </a:lnSpc>
              <a:spcBef>
                <a:spcPts val="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=&gt;</a:t>
            </a:r>
            <a:r>
              <a:rPr lang="en-GB" sz="1800">
                <a:solidFill>
                  <a:schemeClr val="dk1"/>
                </a:solidFill>
                <a:latin typeface="Consolas"/>
                <a:ea typeface="Consolas"/>
                <a:cs typeface="Consolas"/>
                <a:sym typeface="Consolas"/>
              </a:rPr>
              <a:t> </a:t>
            </a:r>
            <a:r>
              <a:rPr lang="en-GB" sz="1800">
                <a:solidFill>
                  <a:srgbClr val="1155CC"/>
                </a:solidFill>
                <a:latin typeface="Consolas"/>
                <a:ea typeface="Consolas"/>
                <a:cs typeface="Consolas"/>
                <a:sym typeface="Consolas"/>
              </a:rPr>
              <a:t>abc.length is 3</a:t>
            </a:r>
            <a:endParaRPr sz="1800">
              <a:solidFill>
                <a:srgbClr val="1155CC"/>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cab2f95e0b_1_74"/>
          <p:cNvSpPr txBox="1"/>
          <p:nvPr>
            <p:ph idx="4294967295" type="body"/>
          </p:nvPr>
        </p:nvSpPr>
        <p:spPr>
          <a:xfrm>
            <a:off x="311775" y="1477800"/>
            <a:ext cx="8480700" cy="93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800">
                <a:solidFill>
                  <a:srgbClr val="3F51B5"/>
                </a:solidFill>
                <a:latin typeface="Consolas"/>
                <a:ea typeface="Consolas"/>
                <a:cs typeface="Consolas"/>
                <a:sym typeface="Consolas"/>
              </a:rPr>
              <a:t>val</a:t>
            </a:r>
            <a:r>
              <a:rPr lang="en-GB" sz="1800">
                <a:solidFill>
                  <a:srgbClr val="37474F"/>
                </a:solidFill>
                <a:latin typeface="Consolas"/>
                <a:ea typeface="Consolas"/>
                <a:cs typeface="Consolas"/>
                <a:sym typeface="Consolas"/>
              </a:rPr>
              <a:t> </a:t>
            </a:r>
            <a:r>
              <a:rPr lang="en-GB" sz="1800">
                <a:solidFill>
                  <a:schemeClr val="dk1"/>
                </a:solidFill>
                <a:latin typeface="Consolas"/>
                <a:ea typeface="Consolas"/>
                <a:cs typeface="Consolas"/>
                <a:sym typeface="Consolas"/>
              </a:rPr>
              <a:t>numberOfShirts</a:t>
            </a:r>
            <a:r>
              <a:rPr lang="en-GB" sz="1800">
                <a:solidFill>
                  <a:srgbClr val="37474F"/>
                </a:solidFill>
                <a:latin typeface="Consolas"/>
                <a:ea typeface="Consolas"/>
                <a:cs typeface="Consolas"/>
                <a:sym typeface="Consolas"/>
              </a:rPr>
              <a:t> = </a:t>
            </a:r>
            <a:r>
              <a:rPr lang="en-GB" sz="1800">
                <a:solidFill>
                  <a:srgbClr val="C53929"/>
                </a:solidFill>
                <a:latin typeface="Consolas"/>
                <a:ea typeface="Consolas"/>
                <a:cs typeface="Consolas"/>
                <a:sym typeface="Consolas"/>
              </a:rPr>
              <a:t>10</a:t>
            </a:r>
            <a:endParaRPr sz="2100">
              <a:latin typeface="Consolas"/>
              <a:ea typeface="Consolas"/>
              <a:cs typeface="Consolas"/>
              <a:sym typeface="Consolas"/>
            </a:endParaRPr>
          </a:p>
          <a:p>
            <a:pPr indent="0" lvl="0" marL="0" rtl="0" algn="l">
              <a:lnSpc>
                <a:spcPct val="150000"/>
              </a:lnSpc>
              <a:spcBef>
                <a:spcPts val="0"/>
              </a:spcBef>
              <a:spcAft>
                <a:spcPts val="0"/>
              </a:spcAft>
              <a:buNone/>
            </a:pPr>
            <a:r>
              <a:rPr lang="en-GB" sz="1800">
                <a:solidFill>
                  <a:srgbClr val="3F51B5"/>
                </a:solidFill>
                <a:latin typeface="Consolas"/>
                <a:ea typeface="Consolas"/>
                <a:cs typeface="Consolas"/>
                <a:sym typeface="Consolas"/>
              </a:rPr>
              <a:t>val</a:t>
            </a:r>
            <a:r>
              <a:rPr lang="en-GB" sz="1800">
                <a:latin typeface="Consolas"/>
                <a:ea typeface="Consolas"/>
                <a:cs typeface="Consolas"/>
                <a:sym typeface="Consolas"/>
              </a:rPr>
              <a:t> numberOfPants = </a:t>
            </a:r>
            <a:r>
              <a:rPr lang="en-GB" sz="1800">
                <a:solidFill>
                  <a:srgbClr val="C53929"/>
                </a:solidFill>
                <a:latin typeface="Consolas"/>
                <a:ea typeface="Consolas"/>
                <a:cs typeface="Consolas"/>
                <a:sym typeface="Consolas"/>
              </a:rPr>
              <a:t>5</a:t>
            </a:r>
            <a:endParaRPr sz="1800">
              <a:solidFill>
                <a:srgbClr val="C53929"/>
              </a:solidFill>
              <a:latin typeface="Consolas"/>
              <a:ea typeface="Consolas"/>
              <a:cs typeface="Consolas"/>
              <a:sym typeface="Consolas"/>
            </a:endParaRPr>
          </a:p>
          <a:p>
            <a:pPr indent="0" lvl="0" marL="0" rtl="0" algn="l">
              <a:lnSpc>
                <a:spcPct val="200000"/>
              </a:lnSpc>
              <a:spcBef>
                <a:spcPts val="0"/>
              </a:spcBef>
              <a:spcAft>
                <a:spcPts val="0"/>
              </a:spcAft>
              <a:buNone/>
            </a:pPr>
            <a:r>
              <a:t/>
            </a:r>
            <a:endParaRPr sz="1800">
              <a:latin typeface="Consolas"/>
              <a:ea typeface="Consolas"/>
              <a:cs typeface="Consolas"/>
              <a:sym typeface="Consolas"/>
            </a:endParaRPr>
          </a:p>
          <a:p>
            <a:pPr indent="0" lvl="0" marL="0" rtl="0" algn="l">
              <a:lnSpc>
                <a:spcPct val="200000"/>
              </a:lnSpc>
              <a:spcBef>
                <a:spcPts val="0"/>
              </a:spcBef>
              <a:spcAft>
                <a:spcPts val="0"/>
              </a:spcAft>
              <a:buNone/>
            </a:pPr>
            <a:r>
              <a:t/>
            </a:r>
            <a:endParaRPr sz="1800">
              <a:latin typeface="Consolas"/>
              <a:ea typeface="Consolas"/>
              <a:cs typeface="Consolas"/>
              <a:sym typeface="Consolas"/>
            </a:endParaRPr>
          </a:p>
        </p:txBody>
      </p:sp>
      <p:sp>
        <p:nvSpPr>
          <p:cNvPr id="292" name="Google Shape;292;gcab2f95e0b_1_7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293" name="Google Shape;293;gcab2f95e0b_1_7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String template expressions</a:t>
            </a:r>
            <a:endParaRPr/>
          </a:p>
        </p:txBody>
      </p:sp>
      <p:sp>
        <p:nvSpPr>
          <p:cNvPr id="294" name="Google Shape;294;gcab2f95e0b_1_74"/>
          <p:cNvSpPr/>
          <p:nvPr/>
        </p:nvSpPr>
        <p:spPr>
          <a:xfrm>
            <a:off x="323935" y="2943350"/>
            <a:ext cx="81246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rgbClr val="1155CC"/>
                </a:solidFill>
                <a:latin typeface="Consolas"/>
                <a:ea typeface="Consolas"/>
                <a:cs typeface="Consolas"/>
                <a:sym typeface="Consolas"/>
              </a:rPr>
              <a:t>=&gt; I have 15 items of clothing</a:t>
            </a:r>
            <a:endParaRPr sz="1800">
              <a:solidFill>
                <a:srgbClr val="1155CC"/>
              </a:solidFill>
              <a:latin typeface="Consolas"/>
              <a:ea typeface="Consolas"/>
              <a:cs typeface="Consolas"/>
              <a:sym typeface="Consolas"/>
            </a:endParaRPr>
          </a:p>
        </p:txBody>
      </p:sp>
      <p:sp>
        <p:nvSpPr>
          <p:cNvPr id="295" name="Google Shape;295;gcab2f95e0b_1_74"/>
          <p:cNvSpPr txBox="1"/>
          <p:nvPr/>
        </p:nvSpPr>
        <p:spPr>
          <a:xfrm>
            <a:off x="228900" y="2412300"/>
            <a:ext cx="89154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800">
                <a:solidFill>
                  <a:srgbClr val="388E3C"/>
                </a:solidFill>
                <a:latin typeface="Consolas"/>
                <a:ea typeface="Consolas"/>
                <a:cs typeface="Consolas"/>
                <a:sym typeface="Consolas"/>
              </a:rPr>
              <a:t>"I have </a:t>
            </a:r>
            <a:r>
              <a:rPr lang="en-GB" sz="1800">
                <a:solidFill>
                  <a:srgbClr val="C53929"/>
                </a:solidFill>
                <a:latin typeface="Consolas"/>
                <a:ea typeface="Consolas"/>
                <a:cs typeface="Consolas"/>
                <a:sym typeface="Consolas"/>
              </a:rPr>
              <a:t>${</a:t>
            </a:r>
            <a:r>
              <a:rPr b="1" lang="en-GB" sz="1800">
                <a:solidFill>
                  <a:srgbClr val="388E3C"/>
                </a:solidFill>
                <a:latin typeface="Consolas"/>
                <a:ea typeface="Consolas"/>
                <a:cs typeface="Consolas"/>
                <a:sym typeface="Consolas"/>
              </a:rPr>
              <a:t>numberOfShirts</a:t>
            </a:r>
            <a:r>
              <a:rPr lang="en-GB" sz="1800">
                <a:solidFill>
                  <a:srgbClr val="388E3C"/>
                </a:solidFill>
                <a:latin typeface="Consolas"/>
                <a:ea typeface="Consolas"/>
                <a:cs typeface="Consolas"/>
                <a:sym typeface="Consolas"/>
              </a:rPr>
              <a:t> </a:t>
            </a:r>
            <a:r>
              <a:rPr lang="en-GB" sz="1800">
                <a:solidFill>
                  <a:srgbClr val="37474F"/>
                </a:solidFill>
                <a:latin typeface="Consolas"/>
                <a:ea typeface="Consolas"/>
                <a:cs typeface="Consolas"/>
                <a:sym typeface="Consolas"/>
              </a:rPr>
              <a:t>+</a:t>
            </a:r>
            <a:r>
              <a:rPr lang="en-GB" sz="1800">
                <a:solidFill>
                  <a:srgbClr val="388E3C"/>
                </a:solidFill>
                <a:latin typeface="Consolas"/>
                <a:ea typeface="Consolas"/>
                <a:cs typeface="Consolas"/>
                <a:sym typeface="Consolas"/>
              </a:rPr>
              <a:t> </a:t>
            </a:r>
            <a:r>
              <a:rPr b="1" lang="en-GB" sz="1800">
                <a:solidFill>
                  <a:srgbClr val="388E3C"/>
                </a:solidFill>
                <a:latin typeface="Consolas"/>
                <a:ea typeface="Consolas"/>
                <a:cs typeface="Consolas"/>
                <a:sym typeface="Consolas"/>
              </a:rPr>
              <a:t>numberOfPants</a:t>
            </a:r>
            <a:r>
              <a:rPr lang="en-GB" sz="1800">
                <a:solidFill>
                  <a:srgbClr val="C53929"/>
                </a:solidFill>
                <a:latin typeface="Consolas"/>
                <a:ea typeface="Consolas"/>
                <a:cs typeface="Consolas"/>
                <a:sym typeface="Consolas"/>
              </a:rPr>
              <a:t>}</a:t>
            </a:r>
            <a:r>
              <a:rPr lang="en-GB" sz="1800">
                <a:solidFill>
                  <a:srgbClr val="388E3C"/>
                </a:solidFill>
                <a:latin typeface="Consolas"/>
                <a:ea typeface="Consolas"/>
                <a:cs typeface="Consolas"/>
                <a:sym typeface="Consolas"/>
              </a:rPr>
              <a:t> items of clothing"</a:t>
            </a:r>
            <a:endParaRPr sz="1800">
              <a:solidFill>
                <a:schemeClr val="dk1"/>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cab2f95e0b_1_107"/>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4200"/>
              <a:t>Variables</a:t>
            </a:r>
            <a:endParaRPr sz="4200"/>
          </a:p>
        </p:txBody>
      </p:sp>
      <p:sp>
        <p:nvSpPr>
          <p:cNvPr id="301" name="Google Shape;301;gcab2f95e0b_1_10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cab2f95e0b_1_1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307" name="Google Shape;307;gcab2f95e0b_1_11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Variables</a:t>
            </a:r>
            <a:endParaRPr/>
          </a:p>
        </p:txBody>
      </p:sp>
      <p:sp>
        <p:nvSpPr>
          <p:cNvPr id="308" name="Google Shape;308;gcab2f95e0b_1_112"/>
          <p:cNvSpPr txBox="1"/>
          <p:nvPr>
            <p:ph idx="4294967295" type="body"/>
          </p:nvPr>
        </p:nvSpPr>
        <p:spPr>
          <a:xfrm>
            <a:off x="387825" y="1157800"/>
            <a:ext cx="8431200" cy="5874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GB" sz="2200"/>
              <a:t>Inferencia de tipo “poderosa”</a:t>
            </a:r>
            <a:endParaRPr sz="2200"/>
          </a:p>
        </p:txBody>
      </p:sp>
      <p:sp>
        <p:nvSpPr>
          <p:cNvPr id="309" name="Google Shape;309;gcab2f95e0b_1_112"/>
          <p:cNvSpPr txBox="1"/>
          <p:nvPr>
            <p:ph idx="4294967295" type="body"/>
          </p:nvPr>
        </p:nvSpPr>
        <p:spPr>
          <a:xfrm>
            <a:off x="444559" y="2406300"/>
            <a:ext cx="8520600" cy="6765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GB" sz="2200"/>
              <a:t>Variables mutables e inmutables</a:t>
            </a:r>
            <a:endParaRPr sz="2200">
              <a:latin typeface="Consolas"/>
              <a:ea typeface="Consolas"/>
              <a:cs typeface="Consolas"/>
              <a:sym typeface="Consolas"/>
            </a:endParaRPr>
          </a:p>
        </p:txBody>
      </p:sp>
      <p:sp>
        <p:nvSpPr>
          <p:cNvPr id="310" name="Google Shape;310;gcab2f95e0b_1_112"/>
          <p:cNvSpPr txBox="1"/>
          <p:nvPr/>
        </p:nvSpPr>
        <p:spPr>
          <a:xfrm>
            <a:off x="738925" y="1668875"/>
            <a:ext cx="7834200" cy="676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GB" sz="2200">
                <a:latin typeface="Roboto"/>
                <a:ea typeface="Roboto"/>
                <a:cs typeface="Roboto"/>
                <a:sym typeface="Roboto"/>
              </a:rPr>
              <a:t>Permite al compilador inferir el tipo</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GB" sz="2200">
                <a:latin typeface="Roboto"/>
                <a:ea typeface="Roboto"/>
                <a:cs typeface="Roboto"/>
                <a:sym typeface="Roboto"/>
              </a:rPr>
              <a:t>Se puede declarar el tipo explícitamente si es necesario</a:t>
            </a:r>
            <a:endParaRPr sz="2200">
              <a:latin typeface="Roboto"/>
              <a:ea typeface="Roboto"/>
              <a:cs typeface="Roboto"/>
              <a:sym typeface="Roboto"/>
            </a:endParaRPr>
          </a:p>
        </p:txBody>
      </p:sp>
      <p:sp>
        <p:nvSpPr>
          <p:cNvPr id="311" name="Google Shape;311;gcab2f95e0b_1_112"/>
          <p:cNvSpPr txBox="1"/>
          <p:nvPr/>
        </p:nvSpPr>
        <p:spPr>
          <a:xfrm>
            <a:off x="796875" y="2921825"/>
            <a:ext cx="7636800" cy="572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GB" sz="2200">
                <a:latin typeface="Roboto"/>
                <a:ea typeface="Roboto"/>
                <a:cs typeface="Roboto"/>
                <a:sym typeface="Roboto"/>
              </a:rPr>
              <a:t>La inmutabilidad no es obligada, pero sí recomendada</a:t>
            </a:r>
            <a:endParaRPr sz="2200">
              <a:latin typeface="Roboto"/>
              <a:ea typeface="Roboto"/>
              <a:cs typeface="Roboto"/>
              <a:sym typeface="Roboto"/>
            </a:endParaRPr>
          </a:p>
        </p:txBody>
      </p:sp>
      <p:sp>
        <p:nvSpPr>
          <p:cNvPr id="312" name="Google Shape;312;gcab2f95e0b_1_112"/>
          <p:cNvSpPr txBox="1"/>
          <p:nvPr/>
        </p:nvSpPr>
        <p:spPr>
          <a:xfrm>
            <a:off x="540225" y="3708225"/>
            <a:ext cx="8032800" cy="7305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a:ea typeface="Roboto"/>
                <a:cs typeface="Roboto"/>
                <a:sym typeface="Roboto"/>
              </a:rPr>
              <a:t>Kotlin es un lenguaje estáticamente tipado. El tipo es resuelto durante tiempo de compilación y nunca cambia.</a:t>
            </a:r>
            <a:endParaRPr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Agenda</a:t>
            </a:r>
            <a:endParaRPr/>
          </a:p>
        </p:txBody>
      </p:sp>
      <p:sp>
        <p:nvSpPr>
          <p:cNvPr id="80" name="Google Shape;80;p3"/>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Sobre el lenguaje</a:t>
            </a:r>
            <a:endParaRPr/>
          </a:p>
          <a:p>
            <a:pPr indent="-342900" lvl="0" marL="457200" rtl="0" algn="l">
              <a:lnSpc>
                <a:spcPct val="115000"/>
              </a:lnSpc>
              <a:spcBef>
                <a:spcPts val="0"/>
              </a:spcBef>
              <a:spcAft>
                <a:spcPts val="0"/>
              </a:spcAft>
              <a:buSzPts val="1800"/>
              <a:buChar char="●"/>
            </a:pPr>
            <a:r>
              <a:rPr lang="en-GB"/>
              <a:t>Funciones</a:t>
            </a:r>
            <a:endParaRPr/>
          </a:p>
          <a:p>
            <a:pPr indent="-342900" lvl="0" marL="457200" rtl="0" algn="l">
              <a:lnSpc>
                <a:spcPct val="115000"/>
              </a:lnSpc>
              <a:spcBef>
                <a:spcPts val="0"/>
              </a:spcBef>
              <a:spcAft>
                <a:spcPts val="0"/>
              </a:spcAft>
              <a:buSzPts val="1800"/>
              <a:buChar char="●"/>
            </a:pPr>
            <a:r>
              <a:rPr lang="en-GB"/>
              <a:t>Variables mutables e inmutables</a:t>
            </a:r>
            <a:endParaRPr/>
          </a:p>
          <a:p>
            <a:pPr indent="-342900" lvl="0" marL="457200" rtl="0" algn="l">
              <a:lnSpc>
                <a:spcPct val="115000"/>
              </a:lnSpc>
              <a:spcBef>
                <a:spcPts val="0"/>
              </a:spcBef>
              <a:spcAft>
                <a:spcPts val="0"/>
              </a:spcAft>
              <a:buSzPts val="1800"/>
              <a:buChar char="●"/>
            </a:pPr>
            <a:r>
              <a:rPr lang="en-GB"/>
              <a:t>Strings</a:t>
            </a:r>
            <a:endParaRPr/>
          </a:p>
          <a:p>
            <a:pPr indent="-342900" lvl="0" marL="457200" rtl="0" algn="l">
              <a:lnSpc>
                <a:spcPct val="115000"/>
              </a:lnSpc>
              <a:spcBef>
                <a:spcPts val="0"/>
              </a:spcBef>
              <a:spcAft>
                <a:spcPts val="0"/>
              </a:spcAft>
              <a:buSzPts val="1800"/>
              <a:buChar char="●"/>
            </a:pPr>
            <a:r>
              <a:rPr lang="en-GB"/>
              <a:t>Condicionales</a:t>
            </a:r>
            <a:endParaRPr/>
          </a:p>
          <a:p>
            <a:pPr indent="-342900" lvl="0" marL="457200" rtl="0" algn="l">
              <a:lnSpc>
                <a:spcPct val="115000"/>
              </a:lnSpc>
              <a:spcBef>
                <a:spcPts val="0"/>
              </a:spcBef>
              <a:spcAft>
                <a:spcPts val="0"/>
              </a:spcAft>
              <a:buSzPts val="1800"/>
              <a:buChar char="●"/>
            </a:pPr>
            <a:r>
              <a:rPr lang="en-GB"/>
              <a:t>Estructuras de repetición</a:t>
            </a:r>
            <a:endParaRPr/>
          </a:p>
          <a:p>
            <a:pPr indent="-342900" lvl="0" marL="457200" rtl="0" algn="l">
              <a:lnSpc>
                <a:spcPct val="115000"/>
              </a:lnSpc>
              <a:spcBef>
                <a:spcPts val="0"/>
              </a:spcBef>
              <a:spcAft>
                <a:spcPts val="0"/>
              </a:spcAft>
              <a:buSzPts val="1800"/>
              <a:buChar char="●"/>
            </a:pPr>
            <a:r>
              <a:rPr lang="en-GB"/>
              <a:t>Clases</a:t>
            </a:r>
            <a:endParaRPr/>
          </a:p>
          <a:p>
            <a:pPr indent="-342900" lvl="0" marL="457200" rtl="0" algn="l">
              <a:lnSpc>
                <a:spcPct val="115000"/>
              </a:lnSpc>
              <a:spcBef>
                <a:spcPts val="0"/>
              </a:spcBef>
              <a:spcAft>
                <a:spcPts val="0"/>
              </a:spcAft>
              <a:buSzPts val="1800"/>
              <a:buChar char="●"/>
            </a:pPr>
            <a:r>
              <a:rPr lang="en-GB"/>
              <a:t>Objetos</a:t>
            </a:r>
            <a:endParaRPr/>
          </a:p>
          <a:p>
            <a:pPr indent="-342900" lvl="0" marL="457200" rtl="0" algn="l">
              <a:lnSpc>
                <a:spcPct val="115000"/>
              </a:lnSpc>
              <a:spcBef>
                <a:spcPts val="0"/>
              </a:spcBef>
              <a:spcAft>
                <a:spcPts val="0"/>
              </a:spcAft>
              <a:buSzPts val="1800"/>
              <a:buChar char="●"/>
            </a:pPr>
            <a:r>
              <a:rPr lang="en-GB"/>
              <a:t>¿Cómo seguir?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cab2f95e0b_1_122"/>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Especificando el tipo de variable</a:t>
            </a:r>
            <a:endParaRPr/>
          </a:p>
        </p:txBody>
      </p:sp>
      <p:sp>
        <p:nvSpPr>
          <p:cNvPr id="318" name="Google Shape;318;gcab2f95e0b_1_122"/>
          <p:cNvSpPr txBox="1"/>
          <p:nvPr>
            <p:ph idx="4294967295" type="body"/>
          </p:nvPr>
        </p:nvSpPr>
        <p:spPr>
          <a:xfrm>
            <a:off x="311700" y="1317175"/>
            <a:ext cx="7804800" cy="22914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GB"/>
              <a:t>Notación de dos puntos (:)</a:t>
            </a:r>
            <a:endParaRPr b="1" sz="1400"/>
          </a:p>
          <a:p>
            <a:pPr indent="0" lvl="0" marL="0" rtl="0" algn="l">
              <a:lnSpc>
                <a:spcPct val="115000"/>
              </a:lnSpc>
              <a:spcBef>
                <a:spcPts val="1000"/>
              </a:spcBef>
              <a:spcAft>
                <a:spcPts val="0"/>
              </a:spcAft>
              <a:buNone/>
            </a:pPr>
            <a:r>
              <a:rPr lang="en-GB" sz="1800">
                <a:latin typeface="Consolas"/>
                <a:ea typeface="Consolas"/>
                <a:cs typeface="Consolas"/>
                <a:sym typeface="Consolas"/>
              </a:rPr>
              <a:t>  </a:t>
            </a:r>
            <a:r>
              <a:rPr lang="en-GB" sz="1800">
                <a:solidFill>
                  <a:srgbClr val="3F51B5"/>
                </a:solidFill>
                <a:latin typeface="Consolas"/>
                <a:ea typeface="Consolas"/>
                <a:cs typeface="Consolas"/>
                <a:sym typeface="Consolas"/>
              </a:rPr>
              <a:t>var</a:t>
            </a:r>
            <a:r>
              <a:rPr lang="en-GB" sz="1800">
                <a:latin typeface="Consolas"/>
                <a:ea typeface="Consolas"/>
                <a:cs typeface="Consolas"/>
                <a:sym typeface="Consolas"/>
                <a:extLst>
                  <a:ext uri="http://customooxmlschemas.google.com/">
                    <go:slidesCustomData xmlns:go="http://customooxmlschemas.google.com/" textRoundtripDataId="18"/>
                  </a:ext>
                </a:extLst>
              </a:rPr>
              <a:t> width: Int = </a:t>
            </a:r>
            <a:r>
              <a:rPr lang="en-GB" sz="1800">
                <a:solidFill>
                  <a:srgbClr val="C53929"/>
                </a:solidFill>
                <a:latin typeface="Consolas"/>
                <a:ea typeface="Consolas"/>
                <a:cs typeface="Consolas"/>
                <a:sym typeface="Consolas"/>
                <a:extLst>
                  <a:ext uri="http://customooxmlschemas.google.com/">
                    <go:slidesCustomData xmlns:go="http://customooxmlschemas.google.com/" textRoundtripDataId="19"/>
                  </a:ext>
                </a:extLst>
              </a:rPr>
              <a:t>12</a:t>
            </a:r>
            <a:endParaRPr sz="1800">
              <a:solidFill>
                <a:srgbClr val="C53929"/>
              </a:solidFill>
              <a:latin typeface="Consolas"/>
              <a:ea typeface="Consolas"/>
              <a:cs typeface="Consolas"/>
              <a:sym typeface="Consolas"/>
              <a:extLst>
                <a:ext uri="http://customooxmlschemas.google.com/">
                  <go:slidesCustomData xmlns:go="http://customooxmlschemas.google.com/" textRoundtripDataId="20"/>
                </a:ext>
              </a:extLst>
            </a:endParaRPr>
          </a:p>
          <a:p>
            <a:pPr indent="0" lvl="0" marL="0" rtl="0" algn="l">
              <a:lnSpc>
                <a:spcPct val="115000"/>
              </a:lnSpc>
              <a:spcBef>
                <a:spcPts val="0"/>
              </a:spcBef>
              <a:spcAft>
                <a:spcPts val="0"/>
              </a:spcAft>
              <a:buNone/>
            </a:pPr>
            <a:r>
              <a:rPr lang="en-GB" sz="1800">
                <a:latin typeface="Consolas"/>
                <a:ea typeface="Consolas"/>
                <a:cs typeface="Consolas"/>
                <a:sym typeface="Consolas"/>
                <a:extLst>
                  <a:ext uri="http://customooxmlschemas.google.com/">
                    <go:slidesCustomData xmlns:go="http://customooxmlschemas.google.com/" textRoundtripDataId="21"/>
                  </a:ext>
                </a:extLst>
              </a:rPr>
              <a:t>  </a:t>
            </a:r>
            <a:r>
              <a:rPr lang="en-GB" sz="1800">
                <a:solidFill>
                  <a:srgbClr val="3F51B5"/>
                </a:solidFill>
                <a:latin typeface="Consolas"/>
                <a:ea typeface="Consolas"/>
                <a:cs typeface="Consolas"/>
                <a:sym typeface="Consolas"/>
              </a:rPr>
              <a:t>var</a:t>
            </a:r>
            <a:r>
              <a:rPr lang="en-GB" sz="1800">
                <a:latin typeface="Consolas"/>
                <a:ea typeface="Consolas"/>
                <a:cs typeface="Consolas"/>
                <a:sym typeface="Consolas"/>
                <a:extLst>
                  <a:ext uri="http://customooxmlschemas.google.com/">
                    <go:slidesCustomData xmlns:go="http://customooxmlschemas.google.com/" textRoundtripDataId="22"/>
                  </a:ext>
                </a:extLst>
              </a:rPr>
              <a:t> length: Double = </a:t>
            </a:r>
            <a:r>
              <a:rPr lang="en-GB" sz="1800">
                <a:solidFill>
                  <a:srgbClr val="C53929"/>
                </a:solidFill>
                <a:latin typeface="Consolas"/>
                <a:ea typeface="Consolas"/>
                <a:cs typeface="Consolas"/>
                <a:sym typeface="Consolas"/>
                <a:extLst>
                  <a:ext uri="http://customooxmlschemas.google.com/">
                    <go:slidesCustomData xmlns:go="http://customooxmlschemas.google.com/" textRoundtripDataId="23"/>
                  </a:ext>
                </a:extLst>
              </a:rPr>
              <a:t>2.5</a:t>
            </a:r>
            <a:endParaRPr sz="1500">
              <a:solidFill>
                <a:srgbClr val="C53929"/>
              </a:solidFill>
              <a:latin typeface="Arial"/>
              <a:ea typeface="Arial"/>
              <a:cs typeface="Arial"/>
              <a:sym typeface="Arial"/>
            </a:endParaRPr>
          </a:p>
          <a:p>
            <a:pPr indent="0" lvl="0" marL="0" rtl="0" algn="l">
              <a:lnSpc>
                <a:spcPct val="115000"/>
              </a:lnSpc>
              <a:spcBef>
                <a:spcPts val="0"/>
              </a:spcBef>
              <a:spcAft>
                <a:spcPts val="0"/>
              </a:spcAft>
              <a:buNone/>
            </a:pPr>
            <a:r>
              <a:t/>
            </a:r>
            <a:endParaRPr sz="1400"/>
          </a:p>
        </p:txBody>
      </p:sp>
      <p:sp>
        <p:nvSpPr>
          <p:cNvPr id="319" name="Google Shape;319;gcab2f95e0b_1_1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320" name="Google Shape;320;gcab2f95e0b_1_122"/>
          <p:cNvSpPr txBox="1"/>
          <p:nvPr/>
        </p:nvSpPr>
        <p:spPr>
          <a:xfrm>
            <a:off x="556350" y="3667750"/>
            <a:ext cx="7929900" cy="7470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latin typeface="Roboto"/>
                <a:ea typeface="Roboto"/>
                <a:cs typeface="Roboto"/>
                <a:sym typeface="Roboto"/>
              </a:rPr>
              <a:t>Importante</a:t>
            </a:r>
            <a:r>
              <a:rPr lang="en-GB" sz="1800">
                <a:latin typeface="Roboto"/>
                <a:ea typeface="Roboto"/>
                <a:cs typeface="Roboto"/>
                <a:sym typeface="Roboto"/>
              </a:rPr>
              <a:t>: Una vez que se haya asignado un tipo por vos o por el compilador, no podés cambiar el tipo o recibirás un error.</a:t>
            </a:r>
            <a:endParaRPr sz="18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gcab2f95e0b_1_12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326" name="Google Shape;326;gcab2f95e0b_1_12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Variables mutables e inmutables</a:t>
            </a:r>
            <a:endParaRPr/>
          </a:p>
        </p:txBody>
      </p:sp>
      <p:sp>
        <p:nvSpPr>
          <p:cNvPr id="327" name="Google Shape;327;gcab2f95e0b_1_129"/>
          <p:cNvSpPr txBox="1"/>
          <p:nvPr>
            <p:ph idx="4294967295" type="body"/>
          </p:nvPr>
        </p:nvSpPr>
        <p:spPr>
          <a:xfrm>
            <a:off x="401075" y="1122375"/>
            <a:ext cx="8431200" cy="5727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GB" sz="2200"/>
              <a:t>Mutables</a:t>
            </a:r>
            <a:r>
              <a:rPr lang="en-GB" sz="2200"/>
              <a:t> (Cambiables)</a:t>
            </a:r>
            <a:endParaRPr sz="2200"/>
          </a:p>
          <a:p>
            <a:pPr indent="0" lvl="0" marL="0" rtl="0" algn="l">
              <a:lnSpc>
                <a:spcPct val="115000"/>
              </a:lnSpc>
              <a:spcBef>
                <a:spcPts val="0"/>
              </a:spcBef>
              <a:spcAft>
                <a:spcPts val="0"/>
              </a:spcAft>
              <a:buNone/>
            </a:pPr>
            <a:r>
              <a:rPr lang="en-GB"/>
              <a:t>	</a:t>
            </a:r>
            <a:endParaRPr>
              <a:latin typeface="Consolas"/>
              <a:ea typeface="Consolas"/>
              <a:cs typeface="Consolas"/>
              <a:sym typeface="Consolas"/>
            </a:endParaRPr>
          </a:p>
        </p:txBody>
      </p:sp>
      <p:sp>
        <p:nvSpPr>
          <p:cNvPr id="328" name="Google Shape;328;gcab2f95e0b_1_129"/>
          <p:cNvSpPr txBox="1"/>
          <p:nvPr>
            <p:ph idx="4294967295" type="body"/>
          </p:nvPr>
        </p:nvSpPr>
        <p:spPr>
          <a:xfrm>
            <a:off x="401075" y="2403225"/>
            <a:ext cx="8520600" cy="6765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GB" sz="2200"/>
              <a:t>Inmutables</a:t>
            </a:r>
            <a:r>
              <a:rPr lang="en-GB" sz="2200"/>
              <a:t> (No cambiables)</a:t>
            </a:r>
            <a:endParaRPr sz="2200">
              <a:latin typeface="Consolas"/>
              <a:ea typeface="Consolas"/>
              <a:cs typeface="Consolas"/>
              <a:sym typeface="Consolas"/>
            </a:endParaRPr>
          </a:p>
        </p:txBody>
      </p:sp>
      <p:sp>
        <p:nvSpPr>
          <p:cNvPr id="329" name="Google Shape;329;gcab2f95e0b_1_129"/>
          <p:cNvSpPr txBox="1"/>
          <p:nvPr/>
        </p:nvSpPr>
        <p:spPr>
          <a:xfrm>
            <a:off x="911075" y="1843855"/>
            <a:ext cx="3000000" cy="39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1800">
                <a:solidFill>
                  <a:srgbClr val="3F51B5"/>
                </a:solidFill>
                <a:latin typeface="Consolas"/>
                <a:ea typeface="Consolas"/>
                <a:cs typeface="Consolas"/>
                <a:sym typeface="Consolas"/>
              </a:rPr>
              <a:t>var</a:t>
            </a:r>
            <a:r>
              <a:rPr lang="en-GB" sz="1800">
                <a:solidFill>
                  <a:srgbClr val="37474F"/>
                </a:solidFill>
                <a:latin typeface="Consolas"/>
                <a:ea typeface="Consolas"/>
                <a:cs typeface="Consolas"/>
                <a:sym typeface="Consolas"/>
              </a:rPr>
              <a:t> score = </a:t>
            </a:r>
            <a:r>
              <a:rPr lang="en-GB" sz="1800">
                <a:solidFill>
                  <a:srgbClr val="C53929"/>
                </a:solidFill>
                <a:latin typeface="Consolas"/>
                <a:ea typeface="Consolas"/>
                <a:cs typeface="Consolas"/>
                <a:sym typeface="Consolas"/>
              </a:rPr>
              <a:t>10</a:t>
            </a:r>
            <a:endParaRPr b="1" sz="1800">
              <a:solidFill>
                <a:schemeClr val="dk1"/>
              </a:solidFill>
              <a:latin typeface="Consolas"/>
              <a:ea typeface="Consolas"/>
              <a:cs typeface="Consolas"/>
              <a:sym typeface="Consolas"/>
            </a:endParaRPr>
          </a:p>
        </p:txBody>
      </p:sp>
      <p:sp>
        <p:nvSpPr>
          <p:cNvPr id="330" name="Google Shape;330;gcab2f95e0b_1_129"/>
          <p:cNvSpPr txBox="1"/>
          <p:nvPr/>
        </p:nvSpPr>
        <p:spPr>
          <a:xfrm>
            <a:off x="911075" y="3094214"/>
            <a:ext cx="52668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3F51B5"/>
                </a:solidFill>
                <a:latin typeface="Consolas"/>
                <a:ea typeface="Consolas"/>
                <a:cs typeface="Consolas"/>
                <a:sym typeface="Consolas"/>
              </a:rPr>
              <a:t>val</a:t>
            </a:r>
            <a:r>
              <a:rPr lang="en-GB" sz="1800">
                <a:solidFill>
                  <a:schemeClr val="dk1"/>
                </a:solidFill>
                <a:latin typeface="Consolas"/>
                <a:ea typeface="Consolas"/>
                <a:cs typeface="Consolas"/>
                <a:sym typeface="Consolas"/>
              </a:rPr>
              <a:t> name = </a:t>
            </a:r>
            <a:r>
              <a:rPr lang="en-GB" sz="1800">
                <a:solidFill>
                  <a:srgbClr val="388E3C"/>
                </a:solidFill>
                <a:latin typeface="Consolas"/>
                <a:ea typeface="Consolas"/>
                <a:cs typeface="Consolas"/>
                <a:sym typeface="Consolas"/>
              </a:rPr>
              <a:t>"Jennifer"</a:t>
            </a:r>
            <a:endParaRPr sz="1800">
              <a:solidFill>
                <a:srgbClr val="388E3C"/>
              </a:solidFill>
            </a:endParaRPr>
          </a:p>
        </p:txBody>
      </p:sp>
      <p:sp>
        <p:nvSpPr>
          <p:cNvPr id="331" name="Google Shape;331;gcab2f95e0b_1_129"/>
          <p:cNvSpPr txBox="1"/>
          <p:nvPr/>
        </p:nvSpPr>
        <p:spPr>
          <a:xfrm>
            <a:off x="553475" y="3696775"/>
            <a:ext cx="8041200" cy="6765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a:ea typeface="Roboto"/>
                <a:cs typeface="Roboto"/>
                <a:sym typeface="Roboto"/>
              </a:rPr>
              <a:t>Aunque no se pide estrictamente, usar variables inmutables es recomendado en la mayoría de los casos</a:t>
            </a:r>
            <a:r>
              <a:rPr lang="en-GB"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cab2f95e0b_1_139"/>
          <p:cNvSpPr txBox="1"/>
          <p:nvPr>
            <p:ph idx="4294967295" type="body"/>
          </p:nvPr>
        </p:nvSpPr>
        <p:spPr>
          <a:xfrm>
            <a:off x="427625" y="1404425"/>
            <a:ext cx="8520600" cy="1051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2100">
                <a:solidFill>
                  <a:srgbClr val="3F51B5"/>
                </a:solidFill>
                <a:latin typeface="Consolas"/>
                <a:ea typeface="Consolas"/>
                <a:cs typeface="Consolas"/>
                <a:sym typeface="Consolas"/>
              </a:rPr>
              <a:t>var</a:t>
            </a:r>
            <a:r>
              <a:rPr b="1" lang="en-GB" sz="1800">
                <a:solidFill>
                  <a:schemeClr val="dk1"/>
                </a:solidFill>
                <a:latin typeface="Consolas"/>
                <a:ea typeface="Consolas"/>
                <a:cs typeface="Consolas"/>
                <a:sym typeface="Consolas"/>
              </a:rPr>
              <a:t> </a:t>
            </a:r>
            <a:r>
              <a:rPr lang="en-GB" sz="1800">
                <a:solidFill>
                  <a:schemeClr val="dk1"/>
                </a:solidFill>
                <a:latin typeface="Consolas"/>
                <a:ea typeface="Consolas"/>
                <a:cs typeface="Consolas"/>
                <a:sym typeface="Consolas"/>
              </a:rPr>
              <a:t>count = </a:t>
            </a:r>
            <a:r>
              <a:rPr lang="en-GB"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indent="0" lvl="0" marL="0" rtl="0" algn="l">
              <a:lnSpc>
                <a:spcPct val="150000"/>
              </a:lnSpc>
              <a:spcBef>
                <a:spcPts val="0"/>
              </a:spcBef>
              <a:spcAft>
                <a:spcPts val="0"/>
              </a:spcAft>
              <a:buNone/>
            </a:pPr>
            <a:r>
              <a:rPr lang="en-GB" sz="1800">
                <a:solidFill>
                  <a:schemeClr val="dk1"/>
                </a:solidFill>
                <a:latin typeface="Consolas"/>
                <a:ea typeface="Consolas"/>
                <a:cs typeface="Consolas"/>
                <a:sym typeface="Consolas"/>
              </a:rPr>
              <a:t>count = 2</a:t>
            </a:r>
            <a:endParaRPr sz="1800">
              <a:solidFill>
                <a:schemeClr val="dk1"/>
              </a:solidFill>
              <a:latin typeface="Consolas"/>
              <a:ea typeface="Consolas"/>
              <a:cs typeface="Consolas"/>
              <a:sym typeface="Consolas"/>
            </a:endParaRPr>
          </a:p>
          <a:p>
            <a:pPr indent="0" lvl="0" marL="457200" rtl="0" algn="l">
              <a:lnSpc>
                <a:spcPct val="150000"/>
              </a:lnSpc>
              <a:spcBef>
                <a:spcPts val="0"/>
              </a:spcBef>
              <a:spcAft>
                <a:spcPts val="0"/>
              </a:spcAft>
              <a:buNone/>
            </a:pPr>
            <a:r>
              <a:t/>
            </a:r>
            <a:endParaRPr sz="1800">
              <a:latin typeface="Consolas"/>
              <a:ea typeface="Consolas"/>
              <a:cs typeface="Consolas"/>
              <a:sym typeface="Consolas"/>
            </a:endParaRPr>
          </a:p>
          <a:p>
            <a:pPr indent="0" lvl="0" marL="0" rtl="0" algn="l">
              <a:lnSpc>
                <a:spcPct val="150000"/>
              </a:lnSpc>
              <a:spcBef>
                <a:spcPts val="0"/>
              </a:spcBef>
              <a:spcAft>
                <a:spcPts val="0"/>
              </a:spcAft>
              <a:buNone/>
            </a:pPr>
            <a:r>
              <a:t/>
            </a:r>
            <a:endParaRPr sz="1800">
              <a:latin typeface="Consolas"/>
              <a:ea typeface="Consolas"/>
              <a:cs typeface="Consolas"/>
              <a:sym typeface="Consolas"/>
            </a:endParaRPr>
          </a:p>
          <a:p>
            <a:pPr indent="0" lvl="0" marL="0" rtl="0" algn="l">
              <a:lnSpc>
                <a:spcPct val="150000"/>
              </a:lnSpc>
              <a:spcBef>
                <a:spcPts val="0"/>
              </a:spcBef>
              <a:spcAft>
                <a:spcPts val="0"/>
              </a:spcAft>
              <a:buNone/>
            </a:pPr>
            <a:r>
              <a:t/>
            </a:r>
            <a:endParaRPr sz="2000">
              <a:latin typeface="Consolas"/>
              <a:ea typeface="Consolas"/>
              <a:cs typeface="Consolas"/>
              <a:sym typeface="Consolas"/>
            </a:endParaRPr>
          </a:p>
          <a:p>
            <a:pPr indent="0" lvl="0" marL="457200" rtl="0" algn="l">
              <a:lnSpc>
                <a:spcPct val="150000"/>
              </a:lnSpc>
              <a:spcBef>
                <a:spcPts val="0"/>
              </a:spcBef>
              <a:spcAft>
                <a:spcPts val="0"/>
              </a:spcAft>
              <a:buNone/>
            </a:pPr>
            <a:r>
              <a:t/>
            </a:r>
            <a:endParaRPr sz="2000">
              <a:latin typeface="Consolas"/>
              <a:ea typeface="Consolas"/>
              <a:cs typeface="Consolas"/>
              <a:sym typeface="Consolas"/>
            </a:endParaRPr>
          </a:p>
          <a:p>
            <a:pPr indent="0" lvl="0" marL="0" rtl="0" algn="l">
              <a:lnSpc>
                <a:spcPct val="150000"/>
              </a:lnSpc>
              <a:spcBef>
                <a:spcPts val="0"/>
              </a:spcBef>
              <a:spcAft>
                <a:spcPts val="0"/>
              </a:spcAft>
              <a:buNone/>
            </a:pPr>
            <a:r>
              <a:t/>
            </a:r>
            <a:endParaRPr sz="2000">
              <a:latin typeface="Consolas"/>
              <a:ea typeface="Consolas"/>
              <a:cs typeface="Consolas"/>
              <a:sym typeface="Consolas"/>
            </a:endParaRPr>
          </a:p>
          <a:p>
            <a:pPr indent="0" lvl="0" marL="0" rtl="0" algn="l">
              <a:lnSpc>
                <a:spcPct val="150000"/>
              </a:lnSpc>
              <a:spcBef>
                <a:spcPts val="0"/>
              </a:spcBef>
              <a:spcAft>
                <a:spcPts val="0"/>
              </a:spcAft>
              <a:buNone/>
            </a:pPr>
            <a:r>
              <a:t/>
            </a:r>
            <a:endParaRPr sz="2000">
              <a:latin typeface="Consolas"/>
              <a:ea typeface="Consolas"/>
              <a:cs typeface="Consolas"/>
              <a:sym typeface="Consolas"/>
            </a:endParaRPr>
          </a:p>
        </p:txBody>
      </p:sp>
      <p:sp>
        <p:nvSpPr>
          <p:cNvPr id="337" name="Google Shape;337;gcab2f95e0b_1_13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338" name="Google Shape;338;gcab2f95e0b_1_139"/>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var y val</a:t>
            </a:r>
            <a:endParaRPr/>
          </a:p>
        </p:txBody>
      </p:sp>
      <p:sp>
        <p:nvSpPr>
          <p:cNvPr id="339" name="Google Shape;339;gcab2f95e0b_1_139"/>
          <p:cNvSpPr txBox="1"/>
          <p:nvPr/>
        </p:nvSpPr>
        <p:spPr>
          <a:xfrm>
            <a:off x="427625" y="2456225"/>
            <a:ext cx="4452000" cy="82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GB" sz="2000">
                <a:solidFill>
                  <a:srgbClr val="3F51B5"/>
                </a:solidFill>
                <a:latin typeface="Consolas"/>
                <a:ea typeface="Consolas"/>
                <a:cs typeface="Consolas"/>
                <a:sym typeface="Consolas"/>
              </a:rPr>
              <a:t>val</a:t>
            </a:r>
            <a:r>
              <a:rPr lang="en-GB" sz="1800">
                <a:solidFill>
                  <a:schemeClr val="dk1"/>
                </a:solidFill>
                <a:latin typeface="Consolas"/>
                <a:ea typeface="Consolas"/>
                <a:cs typeface="Consolas"/>
                <a:sym typeface="Consolas"/>
              </a:rPr>
              <a:t> size = </a:t>
            </a:r>
            <a:r>
              <a:rPr lang="en-GB"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GB" sz="1800">
                <a:solidFill>
                  <a:schemeClr val="dk1"/>
                </a:solidFill>
                <a:latin typeface="Consolas"/>
                <a:ea typeface="Consolas"/>
                <a:cs typeface="Consolas"/>
                <a:sym typeface="Consolas"/>
              </a:rPr>
              <a:t>size = </a:t>
            </a:r>
            <a:r>
              <a:rPr lang="en-GB"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spcBef>
                <a:spcPts val="0"/>
              </a:spcBef>
              <a:spcAft>
                <a:spcPts val="0"/>
              </a:spcAft>
              <a:buNone/>
            </a:pPr>
            <a:r>
              <a:t/>
            </a:r>
            <a:endParaRPr b="1" sz="1800">
              <a:latin typeface="Consolas"/>
              <a:ea typeface="Consolas"/>
              <a:cs typeface="Consolas"/>
              <a:sym typeface="Consolas"/>
            </a:endParaRPr>
          </a:p>
        </p:txBody>
      </p:sp>
      <p:sp>
        <p:nvSpPr>
          <p:cNvPr id="340" name="Google Shape;340;gcab2f95e0b_1_139"/>
          <p:cNvSpPr txBox="1"/>
          <p:nvPr/>
        </p:nvSpPr>
        <p:spPr>
          <a:xfrm>
            <a:off x="427625" y="3516850"/>
            <a:ext cx="6507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rgbClr val="1155CC"/>
                </a:solidFill>
                <a:latin typeface="Consolas"/>
                <a:ea typeface="Consolas"/>
                <a:cs typeface="Consolas"/>
                <a:sym typeface="Consolas"/>
                <a:extLst>
                  <a:ext uri="http://customooxmlschemas.google.com/">
                    <go:slidesCustomData xmlns:go="http://customooxmlschemas.google.com/" textRoundtripDataId="24"/>
                  </a:ext>
                </a:extLst>
              </a:rPr>
              <a:t>=&gt; Error: </a:t>
            </a:r>
            <a:r>
              <a:rPr lang="en-GB" sz="1800">
                <a:solidFill>
                  <a:srgbClr val="1155CC"/>
                </a:solidFill>
                <a:latin typeface="Consolas"/>
                <a:ea typeface="Consolas"/>
                <a:cs typeface="Consolas"/>
                <a:sym typeface="Consolas"/>
              </a:rPr>
              <a:t>val cannot be reassigned</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cab2f95e0b_1_172"/>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Condicionales</a:t>
            </a:r>
            <a:endParaRPr sz="4200"/>
          </a:p>
        </p:txBody>
      </p:sp>
      <p:sp>
        <p:nvSpPr>
          <p:cNvPr id="346" name="Google Shape;346;gcab2f95e0b_1_17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cab2f95e0b_1_17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352" name="Google Shape;352;gcab2f95e0b_1_17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Control de flujo</a:t>
            </a:r>
            <a:endParaRPr/>
          </a:p>
        </p:txBody>
      </p:sp>
      <p:sp>
        <p:nvSpPr>
          <p:cNvPr id="353" name="Google Shape;353;gcab2f95e0b_1_177"/>
          <p:cNvSpPr txBox="1"/>
          <p:nvPr/>
        </p:nvSpPr>
        <p:spPr>
          <a:xfrm>
            <a:off x="311700" y="1451050"/>
            <a:ext cx="8406900" cy="2547600"/>
          </a:xfrm>
          <a:prstGeom prst="rect">
            <a:avLst/>
          </a:prstGeom>
          <a:noFill/>
          <a:ln>
            <a:noFill/>
          </a:ln>
        </p:spPr>
        <p:txBody>
          <a:bodyPr anchorCtr="0" anchor="t" bIns="91425" lIns="91425" spcFirstLastPara="1" rIns="91425" wrap="square" tIns="91425">
            <a:noAutofit/>
          </a:bodyPr>
          <a:lstStyle/>
          <a:p>
            <a:pPr indent="0" lvl="0" marL="76200" marR="76200" rtl="0" algn="l">
              <a:lnSpc>
                <a:spcPct val="115000"/>
              </a:lnSpc>
              <a:spcBef>
                <a:spcPts val="0"/>
              </a:spcBef>
              <a:spcAft>
                <a:spcPts val="0"/>
              </a:spcAft>
              <a:buNone/>
            </a:pPr>
            <a:r>
              <a:rPr lang="en-GB" sz="2200">
                <a:solidFill>
                  <a:srgbClr val="333333"/>
                </a:solidFill>
                <a:highlight>
                  <a:srgbClr val="FFFFFF"/>
                </a:highlight>
                <a:latin typeface="Roboto"/>
                <a:ea typeface="Roboto"/>
                <a:cs typeface="Roboto"/>
                <a:sym typeface="Roboto"/>
              </a:rPr>
              <a:t>Kotlin posee varias formas de implementar la lógica condicional:</a:t>
            </a:r>
            <a:r>
              <a:rPr lang="en-GB" sz="1800">
                <a:solidFill>
                  <a:srgbClr val="333333"/>
                </a:solidFill>
                <a:highlight>
                  <a:srgbClr val="FFFFFF"/>
                </a:highlight>
                <a:latin typeface="Roboto"/>
                <a:ea typeface="Roboto"/>
                <a:cs typeface="Roboto"/>
                <a:sym typeface="Roboto"/>
              </a:rPr>
              <a:t> </a:t>
            </a:r>
            <a:endParaRPr sz="1800">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1000"/>
              </a:spcBef>
              <a:spcAft>
                <a:spcPts val="0"/>
              </a:spcAft>
              <a:buClr>
                <a:srgbClr val="333333"/>
              </a:buClr>
              <a:buSzPts val="2200"/>
              <a:buFont typeface="Roboto"/>
              <a:buChar char="●"/>
            </a:pPr>
            <a:r>
              <a:rPr lang="en-GB" sz="2200">
                <a:solidFill>
                  <a:srgbClr val="333333"/>
                </a:solidFill>
                <a:highlight>
                  <a:srgbClr val="FFFFFF"/>
                </a:highlight>
                <a:latin typeface="Roboto"/>
                <a:ea typeface="Roboto"/>
                <a:cs typeface="Roboto"/>
                <a:sym typeface="Roboto"/>
              </a:rPr>
              <a:t>If/Else statements</a:t>
            </a:r>
            <a:endParaRPr sz="2200">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0"/>
              </a:spcBef>
              <a:spcAft>
                <a:spcPts val="0"/>
              </a:spcAft>
              <a:buClr>
                <a:srgbClr val="333333"/>
              </a:buClr>
              <a:buSzPts val="2200"/>
              <a:buFont typeface="Roboto"/>
              <a:buChar char="●"/>
            </a:pPr>
            <a:r>
              <a:rPr lang="en-GB" sz="2200">
                <a:solidFill>
                  <a:srgbClr val="333333"/>
                </a:solidFill>
                <a:highlight>
                  <a:srgbClr val="FFFFFF"/>
                </a:highlight>
                <a:latin typeface="Roboto"/>
                <a:ea typeface="Roboto"/>
                <a:cs typeface="Roboto"/>
                <a:sym typeface="Roboto"/>
              </a:rPr>
              <a:t>When statements</a:t>
            </a:r>
            <a:endParaRPr sz="2200">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0"/>
              </a:spcBef>
              <a:spcAft>
                <a:spcPts val="0"/>
              </a:spcAft>
              <a:buClr>
                <a:srgbClr val="333333"/>
              </a:buClr>
              <a:buSzPts val="2200"/>
              <a:buFont typeface="Roboto"/>
              <a:buChar char="●"/>
            </a:pPr>
            <a:r>
              <a:rPr lang="en-GB" sz="2200">
                <a:solidFill>
                  <a:srgbClr val="333333"/>
                </a:solidFill>
                <a:highlight>
                  <a:srgbClr val="FFFFFF"/>
                </a:highlight>
                <a:latin typeface="Roboto"/>
                <a:ea typeface="Roboto"/>
                <a:cs typeface="Roboto"/>
                <a:sym typeface="Roboto"/>
              </a:rPr>
              <a:t>For loops</a:t>
            </a:r>
            <a:endParaRPr sz="2200">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0"/>
              </a:spcBef>
              <a:spcAft>
                <a:spcPts val="0"/>
              </a:spcAft>
              <a:buClr>
                <a:srgbClr val="333333"/>
              </a:buClr>
              <a:buSzPts val="2200"/>
              <a:buFont typeface="Roboto"/>
              <a:buChar char="●"/>
            </a:pPr>
            <a:r>
              <a:rPr lang="en-GB" sz="2200">
                <a:solidFill>
                  <a:srgbClr val="333333"/>
                </a:solidFill>
                <a:highlight>
                  <a:srgbClr val="FFFFFF"/>
                </a:highlight>
                <a:latin typeface="Roboto"/>
                <a:ea typeface="Roboto"/>
                <a:cs typeface="Roboto"/>
                <a:sym typeface="Roboto"/>
              </a:rPr>
              <a:t>While loops</a:t>
            </a:r>
            <a:endParaRPr sz="2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cab2f95e0b_1_183"/>
          <p:cNvSpPr txBox="1"/>
          <p:nvPr>
            <p:ph idx="4294967295" type="body"/>
          </p:nvPr>
        </p:nvSpPr>
        <p:spPr>
          <a:xfrm>
            <a:off x="306050" y="1088500"/>
            <a:ext cx="8520600" cy="8022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GB" sz="1800">
                <a:solidFill>
                  <a:srgbClr val="3F51B5"/>
                </a:solidFill>
                <a:highlight>
                  <a:srgbClr val="FFFFFF"/>
                </a:highlight>
                <a:latin typeface="Consolas"/>
                <a:ea typeface="Consolas"/>
                <a:cs typeface="Consolas"/>
                <a:sym typeface="Consolas"/>
              </a:rPr>
              <a:t>val</a:t>
            </a:r>
            <a:r>
              <a:rPr lang="en-GB" sz="1800">
                <a:highlight>
                  <a:srgbClr val="FFFFFF"/>
                </a:highlight>
                <a:latin typeface="Consolas"/>
                <a:ea typeface="Consolas"/>
                <a:cs typeface="Consolas"/>
                <a:sym typeface="Consolas"/>
              </a:rPr>
              <a:t> </a:t>
            </a:r>
            <a:r>
              <a:rPr lang="en-GB" sz="1800">
                <a:solidFill>
                  <a:schemeClr val="dk1"/>
                </a:solidFill>
                <a:latin typeface="Consolas"/>
                <a:ea typeface="Consolas"/>
                <a:cs typeface="Consolas"/>
                <a:sym typeface="Consolas"/>
              </a:rPr>
              <a:t>numberOfCups</a:t>
            </a:r>
            <a:r>
              <a:rPr lang="en-GB" sz="1800">
                <a:highlight>
                  <a:srgbClr val="FFFFFF"/>
                </a:highlight>
                <a:latin typeface="Consolas"/>
                <a:ea typeface="Consolas"/>
                <a:cs typeface="Consolas"/>
                <a:sym typeface="Consolas"/>
              </a:rPr>
              <a:t> = </a:t>
            </a:r>
            <a:r>
              <a:rPr lang="en-GB" sz="1800">
                <a:solidFill>
                  <a:srgbClr val="C53929"/>
                </a:solidFill>
                <a:highlight>
                  <a:srgbClr val="FFFFFF"/>
                </a:highlight>
                <a:latin typeface="Consolas"/>
                <a:ea typeface="Consolas"/>
                <a:cs typeface="Consolas"/>
                <a:sym typeface="Consolas"/>
              </a:rPr>
              <a:t>30</a:t>
            </a:r>
            <a:endParaRPr sz="1800">
              <a:solidFill>
                <a:srgbClr val="C53929"/>
              </a:solidFill>
              <a:highlight>
                <a:srgbClr val="FFFFFF"/>
              </a:highlight>
              <a:latin typeface="Consolas"/>
              <a:ea typeface="Consolas"/>
              <a:cs typeface="Consolas"/>
              <a:sym typeface="Consolas"/>
            </a:endParaRPr>
          </a:p>
          <a:p>
            <a:pPr indent="0" lvl="0" marL="0" rtl="0" algn="l">
              <a:lnSpc>
                <a:spcPct val="115000"/>
              </a:lnSpc>
              <a:spcBef>
                <a:spcPts val="300"/>
              </a:spcBef>
              <a:spcAft>
                <a:spcPts val="0"/>
              </a:spcAft>
              <a:buNone/>
            </a:pPr>
            <a:r>
              <a:rPr lang="en-GB" sz="1800">
                <a:solidFill>
                  <a:srgbClr val="3F51B5"/>
                </a:solidFill>
                <a:highlight>
                  <a:srgbClr val="FFFFFF"/>
                </a:highlight>
                <a:latin typeface="Consolas"/>
                <a:ea typeface="Consolas"/>
                <a:cs typeface="Consolas"/>
                <a:sym typeface="Consolas"/>
              </a:rPr>
              <a:t>val</a:t>
            </a:r>
            <a:r>
              <a:rPr lang="en-GB" sz="1800">
                <a:highlight>
                  <a:srgbClr val="FFFFFF"/>
                </a:highlight>
                <a:latin typeface="Consolas"/>
                <a:ea typeface="Consolas"/>
                <a:cs typeface="Consolas"/>
                <a:sym typeface="Consolas"/>
              </a:rPr>
              <a:t> numberOfPlates = </a:t>
            </a:r>
            <a:r>
              <a:rPr lang="en-GB" sz="1800">
                <a:solidFill>
                  <a:srgbClr val="C53929"/>
                </a:solidFill>
                <a:highlight>
                  <a:srgbClr val="FFFFFF"/>
                </a:highlight>
                <a:latin typeface="Consolas"/>
                <a:ea typeface="Consolas"/>
                <a:cs typeface="Consolas"/>
                <a:sym typeface="Consolas"/>
              </a:rPr>
              <a:t>50</a:t>
            </a:r>
            <a:endParaRPr sz="1800">
              <a:solidFill>
                <a:srgbClr val="C53929"/>
              </a:solidFill>
              <a:highlight>
                <a:srgbClr val="FFFFFF"/>
              </a:highlight>
              <a:latin typeface="Consolas"/>
              <a:ea typeface="Consolas"/>
              <a:cs typeface="Consolas"/>
              <a:sym typeface="Consolas"/>
            </a:endParaRPr>
          </a:p>
          <a:p>
            <a:pPr indent="0" lvl="0" marL="0" rtl="0" algn="l">
              <a:lnSpc>
                <a:spcPct val="115000"/>
              </a:lnSpc>
              <a:spcBef>
                <a:spcPts val="300"/>
              </a:spcBef>
              <a:spcAft>
                <a:spcPts val="0"/>
              </a:spcAft>
              <a:buNone/>
            </a:pPr>
            <a:r>
              <a:t/>
            </a:r>
            <a:endParaRPr sz="1800">
              <a:solidFill>
                <a:schemeClr val="dk1"/>
              </a:solidFill>
              <a:highlight>
                <a:srgbClr val="FFFFFF"/>
              </a:highlight>
              <a:latin typeface="Consolas"/>
              <a:ea typeface="Consolas"/>
              <a:cs typeface="Consolas"/>
              <a:sym typeface="Consolas"/>
            </a:endParaRPr>
          </a:p>
        </p:txBody>
      </p:sp>
      <p:sp>
        <p:nvSpPr>
          <p:cNvPr id="359" name="Google Shape;359;gcab2f95e0b_1_18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360" name="Google Shape;360;gcab2f95e0b_1_18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Sentencias </a:t>
            </a:r>
            <a:r>
              <a:rPr lang="en-GB"/>
              <a:t>if/else</a:t>
            </a:r>
            <a:endParaRPr/>
          </a:p>
        </p:txBody>
      </p:sp>
      <p:sp>
        <p:nvSpPr>
          <p:cNvPr id="361" name="Google Shape;361;gcab2f95e0b_1_183"/>
          <p:cNvSpPr/>
          <p:nvPr/>
        </p:nvSpPr>
        <p:spPr>
          <a:xfrm>
            <a:off x="269475" y="3820300"/>
            <a:ext cx="32712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rgbClr val="1155CC"/>
                </a:solidFill>
                <a:latin typeface="Consolas"/>
                <a:ea typeface="Consolas"/>
                <a:cs typeface="Consolas"/>
                <a:sym typeface="Consolas"/>
              </a:rPr>
              <a:t>=&gt; </a:t>
            </a:r>
            <a:r>
              <a:rPr lang="en-GB" sz="1800">
                <a:solidFill>
                  <a:srgbClr val="1155CC"/>
                </a:solidFill>
                <a:latin typeface="Consolas"/>
                <a:ea typeface="Consolas"/>
                <a:cs typeface="Consolas"/>
                <a:sym typeface="Consolas"/>
              </a:rPr>
              <a:t>Insuficientes copas!</a:t>
            </a:r>
            <a:endParaRPr sz="1800">
              <a:solidFill>
                <a:srgbClr val="1155CC"/>
              </a:solidFill>
              <a:latin typeface="Consolas"/>
              <a:ea typeface="Consolas"/>
              <a:cs typeface="Consolas"/>
              <a:sym typeface="Consolas"/>
            </a:endParaRPr>
          </a:p>
        </p:txBody>
      </p:sp>
      <p:sp>
        <p:nvSpPr>
          <p:cNvPr id="362" name="Google Shape;362;gcab2f95e0b_1_183"/>
          <p:cNvSpPr txBox="1"/>
          <p:nvPr/>
        </p:nvSpPr>
        <p:spPr>
          <a:xfrm>
            <a:off x="308650" y="2020000"/>
            <a:ext cx="5930400" cy="180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GB" sz="1800">
                <a:solidFill>
                  <a:srgbClr val="3F51B5"/>
                </a:solidFill>
                <a:latin typeface="Consolas"/>
                <a:ea typeface="Consolas"/>
                <a:cs typeface="Consolas"/>
                <a:sym typeface="Consolas"/>
              </a:rPr>
              <a:t>if</a:t>
            </a:r>
            <a:r>
              <a:rPr lang="en-GB" sz="1800">
                <a:solidFill>
                  <a:srgbClr val="37474F"/>
                </a:solidFill>
                <a:latin typeface="Consolas"/>
                <a:ea typeface="Consolas"/>
                <a:cs typeface="Consolas"/>
                <a:sym typeface="Consolas"/>
              </a:rPr>
              <a:t> (numberOfCups &gt; numberOfPlates)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GB" sz="1800">
                <a:solidFill>
                  <a:srgbClr val="37474F"/>
                </a:solidFill>
                <a:latin typeface="Consolas"/>
                <a:ea typeface="Consolas"/>
                <a:cs typeface="Consolas"/>
                <a:sym typeface="Consolas"/>
              </a:rPr>
              <a:t>    println(</a:t>
            </a:r>
            <a:r>
              <a:rPr lang="en-GB" sz="1800">
                <a:solidFill>
                  <a:srgbClr val="388E3C"/>
                </a:solidFill>
                <a:latin typeface="Consolas"/>
                <a:ea typeface="Consolas"/>
                <a:cs typeface="Consolas"/>
                <a:sym typeface="Consolas"/>
              </a:rPr>
              <a:t>"Demasiadas copas!"</a:t>
            </a:r>
            <a:r>
              <a:rPr lang="en-GB"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GB" sz="1800">
                <a:solidFill>
                  <a:srgbClr val="37474F"/>
                </a:solidFill>
                <a:latin typeface="Consolas"/>
                <a:ea typeface="Consolas"/>
                <a:cs typeface="Consolas"/>
                <a:sym typeface="Consolas"/>
              </a:rPr>
              <a:t>} </a:t>
            </a:r>
            <a:r>
              <a:rPr b="1" lang="en-GB" sz="1800">
                <a:solidFill>
                  <a:srgbClr val="3F51B5"/>
                </a:solidFill>
                <a:latin typeface="Consolas"/>
                <a:ea typeface="Consolas"/>
                <a:cs typeface="Consolas"/>
                <a:sym typeface="Consolas"/>
              </a:rPr>
              <a:t>else</a:t>
            </a:r>
            <a:r>
              <a:rPr lang="en-GB"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GB" sz="1800">
                <a:solidFill>
                  <a:srgbClr val="37474F"/>
                </a:solidFill>
                <a:latin typeface="Consolas"/>
                <a:ea typeface="Consolas"/>
                <a:cs typeface="Consolas"/>
                <a:sym typeface="Consolas"/>
              </a:rPr>
              <a:t>    println(</a:t>
            </a:r>
            <a:r>
              <a:rPr lang="en-GB" sz="1800">
                <a:solidFill>
                  <a:srgbClr val="388E3C"/>
                </a:solidFill>
                <a:latin typeface="Consolas"/>
                <a:ea typeface="Consolas"/>
                <a:cs typeface="Consolas"/>
                <a:sym typeface="Consolas"/>
              </a:rPr>
              <a:t>"Insuficientes copas!"</a:t>
            </a:r>
            <a:r>
              <a:rPr lang="en-GB"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GB" sz="1800">
                <a:solidFill>
                  <a:srgbClr val="37474F"/>
                </a:solidFill>
                <a:latin typeface="Consolas"/>
                <a:ea typeface="Consolas"/>
                <a:cs typeface="Consolas"/>
                <a:sym typeface="Consolas"/>
              </a:rPr>
              <a:t>}</a:t>
            </a:r>
            <a:endParaRPr b="1" sz="1800">
              <a:solidFill>
                <a:schemeClr val="dk1"/>
              </a:solidFill>
              <a:highlight>
                <a:schemeClr val="lt1"/>
              </a:highlight>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cab2f95e0b_1_191"/>
          <p:cNvSpPr txBox="1"/>
          <p:nvPr>
            <p:ph idx="4294967295" type="body"/>
          </p:nvPr>
        </p:nvSpPr>
        <p:spPr>
          <a:xfrm>
            <a:off x="311700" y="1087874"/>
            <a:ext cx="8398800" cy="24660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lang="en-GB" sz="1800">
                <a:solidFill>
                  <a:srgbClr val="3F51B5"/>
                </a:solidFill>
                <a:highlight>
                  <a:schemeClr val="lt1"/>
                </a:highlight>
                <a:latin typeface="Consolas"/>
                <a:ea typeface="Consolas"/>
                <a:cs typeface="Consolas"/>
                <a:sym typeface="Consolas"/>
              </a:rPr>
              <a:t>val</a:t>
            </a:r>
            <a:r>
              <a:rPr lang="en-GB" sz="1800">
                <a:solidFill>
                  <a:schemeClr val="dk1"/>
                </a:solidFill>
                <a:highlight>
                  <a:schemeClr val="lt1"/>
                </a:highlight>
                <a:latin typeface="Consolas"/>
                <a:ea typeface="Consolas"/>
                <a:cs typeface="Consolas"/>
                <a:sym typeface="Consolas"/>
              </a:rPr>
              <a:t> </a:t>
            </a:r>
            <a:r>
              <a:rPr lang="en-GB" sz="1800">
                <a:solidFill>
                  <a:srgbClr val="37474F"/>
                </a:solidFill>
                <a:latin typeface="Consolas"/>
                <a:ea typeface="Consolas"/>
                <a:cs typeface="Consolas"/>
                <a:sym typeface="Consolas"/>
              </a:rPr>
              <a:t>guests</a:t>
            </a:r>
            <a:r>
              <a:rPr lang="en-GB" sz="1800">
                <a:solidFill>
                  <a:schemeClr val="dk1"/>
                </a:solidFill>
                <a:highlight>
                  <a:schemeClr val="lt1"/>
                </a:highlight>
                <a:latin typeface="Consolas"/>
                <a:ea typeface="Consolas"/>
                <a:cs typeface="Consolas"/>
                <a:sym typeface="Consolas"/>
              </a:rPr>
              <a:t> = </a:t>
            </a:r>
            <a:r>
              <a:rPr lang="en-GB" sz="1800">
                <a:solidFill>
                  <a:srgbClr val="C53929"/>
                </a:solidFill>
                <a:highlight>
                  <a:schemeClr val="lt1"/>
                </a:highlight>
                <a:latin typeface="Consolas"/>
                <a:ea typeface="Consolas"/>
                <a:cs typeface="Consolas"/>
                <a:sym typeface="Consolas"/>
              </a:rPr>
              <a:t>30</a:t>
            </a:r>
            <a:endParaRPr b="1" sz="1800">
              <a:solidFill>
                <a:srgbClr val="3F51B5"/>
              </a:solidFill>
              <a:latin typeface="Consolas"/>
              <a:ea typeface="Consolas"/>
              <a:cs typeface="Consolas"/>
              <a:sym typeface="Consolas"/>
            </a:endParaRPr>
          </a:p>
          <a:p>
            <a:pPr indent="0" lvl="0" marL="0" rtl="0" algn="l">
              <a:lnSpc>
                <a:spcPct val="115000"/>
              </a:lnSpc>
              <a:spcBef>
                <a:spcPts val="300"/>
              </a:spcBef>
              <a:spcAft>
                <a:spcPts val="0"/>
              </a:spcAft>
              <a:buNone/>
            </a:pPr>
            <a:r>
              <a:rPr b="1" lang="en-GB" sz="1800">
                <a:solidFill>
                  <a:srgbClr val="3F51B5"/>
                </a:solidFill>
                <a:latin typeface="Consolas"/>
                <a:ea typeface="Consolas"/>
                <a:cs typeface="Consolas"/>
                <a:sym typeface="Consolas"/>
              </a:rPr>
              <a:t>if</a:t>
            </a:r>
            <a:r>
              <a:rPr lang="en-GB" sz="1800">
                <a:solidFill>
                  <a:srgbClr val="37474F"/>
                </a:solidFill>
                <a:latin typeface="Consolas"/>
                <a:ea typeface="Consolas"/>
                <a:cs typeface="Consolas"/>
                <a:sym typeface="Consolas"/>
              </a:rPr>
              <a:t> (guests == </a:t>
            </a:r>
            <a:r>
              <a:rPr lang="en-GB" sz="1800">
                <a:solidFill>
                  <a:srgbClr val="C53929"/>
                </a:solidFill>
                <a:latin typeface="Consolas"/>
                <a:ea typeface="Consolas"/>
                <a:cs typeface="Consolas"/>
                <a:sym typeface="Consolas"/>
              </a:rPr>
              <a:t>0</a:t>
            </a:r>
            <a:r>
              <a:rPr lang="en-GB"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GB" sz="1800">
                <a:solidFill>
                  <a:srgbClr val="37474F"/>
                </a:solidFill>
                <a:latin typeface="Consolas"/>
                <a:ea typeface="Consolas"/>
                <a:cs typeface="Consolas"/>
                <a:sym typeface="Consolas"/>
              </a:rPr>
              <a:t>    println(</a:t>
            </a:r>
            <a:r>
              <a:rPr lang="en-GB" sz="1800">
                <a:solidFill>
                  <a:srgbClr val="388E3C"/>
                </a:solidFill>
                <a:latin typeface="Consolas"/>
                <a:ea typeface="Consolas"/>
                <a:cs typeface="Consolas"/>
                <a:sym typeface="Consolas"/>
              </a:rPr>
              <a:t>"No guests"</a:t>
            </a:r>
            <a:r>
              <a:rPr lang="en-GB"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GB" sz="1800">
                <a:solidFill>
                  <a:srgbClr val="37474F"/>
                </a:solidFill>
                <a:latin typeface="Consolas"/>
                <a:ea typeface="Consolas"/>
                <a:cs typeface="Consolas"/>
                <a:sym typeface="Consolas"/>
              </a:rPr>
              <a:t>} </a:t>
            </a:r>
            <a:r>
              <a:rPr b="1" lang="en-GB" sz="1800">
                <a:solidFill>
                  <a:srgbClr val="3F51B5"/>
                </a:solidFill>
                <a:latin typeface="Consolas"/>
                <a:ea typeface="Consolas"/>
                <a:cs typeface="Consolas"/>
                <a:sym typeface="Consolas"/>
              </a:rPr>
              <a:t>else</a:t>
            </a:r>
            <a:r>
              <a:rPr b="1" lang="en-GB" sz="1800">
                <a:solidFill>
                  <a:srgbClr val="37474F"/>
                </a:solidFill>
                <a:latin typeface="Consolas"/>
                <a:ea typeface="Consolas"/>
                <a:cs typeface="Consolas"/>
                <a:sym typeface="Consolas"/>
              </a:rPr>
              <a:t> </a:t>
            </a:r>
            <a:r>
              <a:rPr b="1" lang="en-GB" sz="1800">
                <a:solidFill>
                  <a:srgbClr val="3F51B5"/>
                </a:solidFill>
                <a:latin typeface="Consolas"/>
                <a:ea typeface="Consolas"/>
                <a:cs typeface="Consolas"/>
                <a:sym typeface="Consolas"/>
              </a:rPr>
              <a:t>if</a:t>
            </a:r>
            <a:r>
              <a:rPr lang="en-GB" sz="1800">
                <a:solidFill>
                  <a:srgbClr val="37474F"/>
                </a:solidFill>
                <a:latin typeface="Consolas"/>
                <a:ea typeface="Consolas"/>
                <a:cs typeface="Consolas"/>
                <a:sym typeface="Consolas"/>
              </a:rPr>
              <a:t> (guests &lt; </a:t>
            </a:r>
            <a:r>
              <a:rPr lang="en-GB" sz="1800">
                <a:solidFill>
                  <a:srgbClr val="C53929"/>
                </a:solidFill>
                <a:latin typeface="Consolas"/>
                <a:ea typeface="Consolas"/>
                <a:cs typeface="Consolas"/>
                <a:sym typeface="Consolas"/>
              </a:rPr>
              <a:t>20</a:t>
            </a:r>
            <a:r>
              <a:rPr lang="en-GB"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GB" sz="1800">
                <a:solidFill>
                  <a:srgbClr val="37474F"/>
                </a:solidFill>
                <a:latin typeface="Consolas"/>
                <a:ea typeface="Consolas"/>
                <a:cs typeface="Consolas"/>
                <a:sym typeface="Consolas"/>
              </a:rPr>
              <a:t>    println(</a:t>
            </a:r>
            <a:r>
              <a:rPr lang="en-GB" sz="1800">
                <a:solidFill>
                  <a:srgbClr val="388E3C"/>
                </a:solidFill>
                <a:latin typeface="Consolas"/>
                <a:ea typeface="Consolas"/>
                <a:cs typeface="Consolas"/>
                <a:sym typeface="Consolas"/>
              </a:rPr>
              <a:t>"Small group of people"</a:t>
            </a:r>
            <a:r>
              <a:rPr lang="en-GB"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GB" sz="1800">
                <a:solidFill>
                  <a:srgbClr val="37474F"/>
                </a:solidFill>
                <a:latin typeface="Consolas"/>
                <a:ea typeface="Consolas"/>
                <a:cs typeface="Consolas"/>
                <a:sym typeface="Consolas"/>
              </a:rPr>
              <a:t>} </a:t>
            </a:r>
            <a:r>
              <a:rPr b="1" lang="en-GB" sz="1800">
                <a:solidFill>
                  <a:srgbClr val="3F51B5"/>
                </a:solidFill>
                <a:latin typeface="Consolas"/>
                <a:ea typeface="Consolas"/>
                <a:cs typeface="Consolas"/>
                <a:sym typeface="Consolas"/>
              </a:rPr>
              <a:t>else</a:t>
            </a:r>
            <a:r>
              <a:rPr lang="en-GB"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GB" sz="1800">
                <a:solidFill>
                  <a:srgbClr val="37474F"/>
                </a:solidFill>
                <a:latin typeface="Consolas"/>
                <a:ea typeface="Consolas"/>
                <a:cs typeface="Consolas"/>
                <a:sym typeface="Consolas"/>
              </a:rPr>
              <a:t>    println(</a:t>
            </a:r>
            <a:r>
              <a:rPr lang="en-GB" sz="1800">
                <a:solidFill>
                  <a:srgbClr val="388E3C"/>
                </a:solidFill>
                <a:latin typeface="Consolas"/>
                <a:ea typeface="Consolas"/>
                <a:cs typeface="Consolas"/>
                <a:sym typeface="Consolas"/>
              </a:rPr>
              <a:t>"Large group of people!"</a:t>
            </a:r>
            <a:r>
              <a:rPr lang="en-GB"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GB" sz="1800">
                <a:solidFill>
                  <a:srgbClr val="37474F"/>
                </a:solidFill>
                <a:latin typeface="Consolas"/>
                <a:ea typeface="Consolas"/>
                <a:cs typeface="Consolas"/>
                <a:sym typeface="Consolas"/>
              </a:rPr>
              <a:t>}</a:t>
            </a:r>
            <a:endParaRPr sz="1800">
              <a:highlight>
                <a:srgbClr val="FFFFFF"/>
              </a:highlight>
              <a:latin typeface="Consolas"/>
              <a:ea typeface="Consolas"/>
              <a:cs typeface="Consolas"/>
              <a:sym typeface="Consolas"/>
            </a:endParaRPr>
          </a:p>
          <a:p>
            <a:pPr indent="0" lvl="0" marL="457200" rtl="0" algn="l">
              <a:lnSpc>
                <a:spcPct val="115000"/>
              </a:lnSpc>
              <a:spcBef>
                <a:spcPts val="300"/>
              </a:spcBef>
              <a:spcAft>
                <a:spcPts val="0"/>
              </a:spcAft>
              <a:buNone/>
            </a:pPr>
            <a:r>
              <a:t/>
            </a:r>
            <a:endParaRPr sz="1800">
              <a:solidFill>
                <a:schemeClr val="dk1"/>
              </a:solidFill>
              <a:highlight>
                <a:srgbClr val="FFFFFF"/>
              </a:highlight>
              <a:latin typeface="Consolas"/>
              <a:ea typeface="Consolas"/>
              <a:cs typeface="Consolas"/>
              <a:sym typeface="Consolas"/>
            </a:endParaRPr>
          </a:p>
          <a:p>
            <a:pPr indent="0" lvl="0" marL="457200" rtl="0" algn="l">
              <a:lnSpc>
                <a:spcPct val="115000"/>
              </a:lnSpc>
              <a:spcBef>
                <a:spcPts val="300"/>
              </a:spcBef>
              <a:spcAft>
                <a:spcPts val="0"/>
              </a:spcAft>
              <a:buNone/>
            </a:pPr>
            <a:r>
              <a:t/>
            </a:r>
            <a:endParaRPr sz="1800">
              <a:solidFill>
                <a:schemeClr val="dk1"/>
              </a:solidFill>
              <a:highlight>
                <a:srgbClr val="FFFFFF"/>
              </a:highlight>
              <a:latin typeface="Consolas"/>
              <a:ea typeface="Consolas"/>
              <a:cs typeface="Consolas"/>
              <a:sym typeface="Consolas"/>
            </a:endParaRPr>
          </a:p>
        </p:txBody>
      </p:sp>
      <p:sp>
        <p:nvSpPr>
          <p:cNvPr id="368" name="Google Shape;368;gcab2f95e0b_1_19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369" name="Google Shape;369;gcab2f95e0b_1_191"/>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Sentencia if con múltiples casos</a:t>
            </a:r>
            <a:endParaRPr>
              <a:solidFill>
                <a:srgbClr val="FFFFFF"/>
              </a:solidFill>
            </a:endParaRPr>
          </a:p>
        </p:txBody>
      </p:sp>
      <p:sp>
        <p:nvSpPr>
          <p:cNvPr id="370" name="Google Shape;370;gcab2f95e0b_1_191"/>
          <p:cNvSpPr txBox="1"/>
          <p:nvPr/>
        </p:nvSpPr>
        <p:spPr>
          <a:xfrm>
            <a:off x="308850" y="3984300"/>
            <a:ext cx="6675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n-GB" sz="1800">
                <a:solidFill>
                  <a:srgbClr val="1155CC"/>
                </a:solidFill>
                <a:latin typeface="Consolas"/>
                <a:ea typeface="Consolas"/>
                <a:cs typeface="Consolas"/>
                <a:sym typeface="Consolas"/>
                <a:extLst>
                  <a:ext uri="http://customooxmlschemas.google.com/">
                    <go:slidesCustomData xmlns:go="http://customooxmlschemas.google.com/" textRoundtripDataId="25"/>
                  </a:ext>
                </a:extLst>
              </a:rPr>
              <a:t>⇒ Large group of people!</a:t>
            </a:r>
            <a:endParaRPr sz="1800">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cab2f95e0b_1_198"/>
          <p:cNvSpPr txBox="1"/>
          <p:nvPr>
            <p:ph idx="4294967295" type="body"/>
          </p:nvPr>
        </p:nvSpPr>
        <p:spPr>
          <a:xfrm>
            <a:off x="306050" y="1558350"/>
            <a:ext cx="8520600" cy="975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300"/>
              </a:spcBef>
              <a:spcAft>
                <a:spcPts val="0"/>
              </a:spcAft>
              <a:buClr>
                <a:schemeClr val="dk1"/>
              </a:buClr>
              <a:buSzPts val="2200"/>
              <a:buChar char="●"/>
            </a:pPr>
            <a:r>
              <a:rPr lang="en-GB" sz="2200">
                <a:solidFill>
                  <a:schemeClr val="dk1"/>
                </a:solidFill>
                <a:highlight>
                  <a:srgbClr val="FFFFFF"/>
                </a:highlight>
              </a:rPr>
              <a:t>Un tipo de dato que contiene un </a:t>
            </a:r>
            <a:r>
              <a:rPr lang="en-GB" sz="2200">
                <a:solidFill>
                  <a:schemeClr val="dk1"/>
                </a:solidFill>
                <a:highlight>
                  <a:srgbClr val="FFFFFF"/>
                </a:highlight>
              </a:rPr>
              <a:t>Data type containing a lapso de variables comparables (</a:t>
            </a:r>
            <a:r>
              <a:rPr lang="en-GB" sz="2200">
                <a:solidFill>
                  <a:schemeClr val="dk1"/>
                </a:solidFill>
              </a:rPr>
              <a:t>e.j., enteros del 1 al 100 inclusive)</a:t>
            </a:r>
            <a:endParaRPr sz="2200">
              <a:solidFill>
                <a:schemeClr val="dk1"/>
              </a:solidFill>
            </a:endParaRPr>
          </a:p>
        </p:txBody>
      </p:sp>
      <p:sp>
        <p:nvSpPr>
          <p:cNvPr id="376" name="Google Shape;376;gcab2f95e0b_1_19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377" name="Google Shape;377;gcab2f95e0b_1_19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Rangos</a:t>
            </a:r>
            <a:endParaRPr/>
          </a:p>
        </p:txBody>
      </p:sp>
      <p:sp>
        <p:nvSpPr>
          <p:cNvPr id="378" name="Google Shape;378;gcab2f95e0b_1_198"/>
          <p:cNvSpPr txBox="1"/>
          <p:nvPr/>
        </p:nvSpPr>
        <p:spPr>
          <a:xfrm>
            <a:off x="307486" y="2507627"/>
            <a:ext cx="7085100" cy="702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GB" sz="2200">
                <a:latin typeface="Roboto"/>
                <a:ea typeface="Roboto"/>
                <a:cs typeface="Roboto"/>
                <a:sym typeface="Roboto"/>
              </a:rPr>
              <a:t>Los rangos tienen límites</a:t>
            </a:r>
            <a:endParaRPr sz="2200">
              <a:latin typeface="Roboto"/>
              <a:ea typeface="Roboto"/>
              <a:cs typeface="Roboto"/>
              <a:sym typeface="Roboto"/>
            </a:endParaRPr>
          </a:p>
        </p:txBody>
      </p:sp>
      <p:sp>
        <p:nvSpPr>
          <p:cNvPr id="379" name="Google Shape;379;gcab2f95e0b_1_198"/>
          <p:cNvSpPr txBox="1"/>
          <p:nvPr/>
        </p:nvSpPr>
        <p:spPr>
          <a:xfrm>
            <a:off x="303708" y="3000250"/>
            <a:ext cx="7780500" cy="572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GB" sz="2200">
                <a:latin typeface="Roboto"/>
                <a:ea typeface="Roboto"/>
                <a:cs typeface="Roboto"/>
                <a:sym typeface="Roboto"/>
              </a:rPr>
              <a:t>Objetos dentro de un rango pueden ser mutables o inmutables</a:t>
            </a:r>
            <a:endParaRPr sz="22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cab2f95e0b_1_20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385" name="Google Shape;385;gcab2f95e0b_1_20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Rangos en sentencias</a:t>
            </a:r>
            <a:r>
              <a:rPr lang="en-GB"/>
              <a:t> if/else</a:t>
            </a:r>
            <a:endParaRPr/>
          </a:p>
        </p:txBody>
      </p:sp>
      <p:sp>
        <p:nvSpPr>
          <p:cNvPr id="386" name="Google Shape;386;gcab2f95e0b_1_206"/>
          <p:cNvSpPr/>
          <p:nvPr/>
        </p:nvSpPr>
        <p:spPr>
          <a:xfrm>
            <a:off x="321850" y="2934075"/>
            <a:ext cx="81693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800">
                <a:solidFill>
                  <a:srgbClr val="1155CC"/>
                </a:solidFill>
                <a:latin typeface="Consolas"/>
                <a:ea typeface="Consolas"/>
                <a:cs typeface="Consolas"/>
                <a:sym typeface="Consolas"/>
              </a:rPr>
              <a:t>=&gt; 50</a:t>
            </a:r>
            <a:endParaRPr sz="1800">
              <a:solidFill>
                <a:srgbClr val="1155CC"/>
              </a:solidFill>
              <a:latin typeface="Consolas"/>
              <a:ea typeface="Consolas"/>
              <a:cs typeface="Consolas"/>
              <a:sym typeface="Consolas"/>
            </a:endParaRPr>
          </a:p>
        </p:txBody>
      </p:sp>
      <p:sp>
        <p:nvSpPr>
          <p:cNvPr id="387" name="Google Shape;387;gcab2f95e0b_1_206"/>
          <p:cNvSpPr txBox="1"/>
          <p:nvPr/>
        </p:nvSpPr>
        <p:spPr>
          <a:xfrm>
            <a:off x="321850" y="1454775"/>
            <a:ext cx="5561400" cy="16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3F51B5"/>
                </a:solidFill>
                <a:latin typeface="Consolas"/>
                <a:ea typeface="Consolas"/>
                <a:cs typeface="Consolas"/>
                <a:sym typeface="Consolas"/>
              </a:rPr>
              <a:t>val</a:t>
            </a:r>
            <a:r>
              <a:rPr lang="en-GB" sz="1800">
                <a:solidFill>
                  <a:srgbClr val="37474F"/>
                </a:solidFill>
                <a:latin typeface="Consolas"/>
                <a:ea typeface="Consolas"/>
                <a:cs typeface="Consolas"/>
                <a:sym typeface="Consolas"/>
              </a:rPr>
              <a:t> numberOfStudents = </a:t>
            </a:r>
            <a:r>
              <a:rPr lang="en-GB" sz="1800">
                <a:solidFill>
                  <a:srgbClr val="C53929"/>
                </a:solidFill>
                <a:latin typeface="Consolas"/>
                <a:ea typeface="Consolas"/>
                <a:cs typeface="Consolas"/>
                <a:sym typeface="Consolas"/>
              </a:rPr>
              <a:t>50</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GB" sz="1800">
                <a:solidFill>
                  <a:srgbClr val="3F51B5"/>
                </a:solidFill>
                <a:latin typeface="Consolas"/>
                <a:ea typeface="Consolas"/>
                <a:cs typeface="Consolas"/>
                <a:sym typeface="Consolas"/>
              </a:rPr>
              <a:t>if</a:t>
            </a:r>
            <a:r>
              <a:rPr lang="en-GB" sz="1800">
                <a:solidFill>
                  <a:srgbClr val="37474F"/>
                </a:solidFill>
                <a:latin typeface="Consolas"/>
                <a:ea typeface="Consolas"/>
                <a:cs typeface="Consolas"/>
                <a:sym typeface="Consolas"/>
              </a:rPr>
              <a:t> (numberOfStudents </a:t>
            </a:r>
            <a:r>
              <a:rPr lang="en-GB" sz="1800">
                <a:solidFill>
                  <a:srgbClr val="3F51B5"/>
                </a:solidFill>
                <a:latin typeface="Consolas"/>
                <a:ea typeface="Consolas"/>
                <a:cs typeface="Consolas"/>
                <a:sym typeface="Consolas"/>
              </a:rPr>
              <a:t>in</a:t>
            </a:r>
            <a:r>
              <a:rPr lang="en-GB" sz="1800">
                <a:solidFill>
                  <a:srgbClr val="37474F"/>
                </a:solidFill>
                <a:latin typeface="Consolas"/>
                <a:ea typeface="Consolas"/>
                <a:cs typeface="Consolas"/>
                <a:sym typeface="Consolas"/>
              </a:rPr>
              <a:t> </a:t>
            </a:r>
            <a:r>
              <a:rPr b="1" lang="en-GB" sz="1800">
                <a:solidFill>
                  <a:srgbClr val="C53929"/>
                </a:solidFill>
                <a:latin typeface="Consolas"/>
                <a:ea typeface="Consolas"/>
                <a:cs typeface="Consolas"/>
                <a:sym typeface="Consolas"/>
              </a:rPr>
              <a:t>1</a:t>
            </a:r>
            <a:r>
              <a:rPr b="1" lang="en-GB" sz="1800">
                <a:solidFill>
                  <a:srgbClr val="37474F"/>
                </a:solidFill>
                <a:latin typeface="Consolas"/>
                <a:ea typeface="Consolas"/>
                <a:cs typeface="Consolas"/>
                <a:sym typeface="Consolas"/>
              </a:rPr>
              <a:t>..</a:t>
            </a:r>
            <a:r>
              <a:rPr b="1" lang="en-GB" sz="1800">
                <a:solidFill>
                  <a:srgbClr val="C53929"/>
                </a:solidFill>
                <a:latin typeface="Consolas"/>
                <a:ea typeface="Consolas"/>
                <a:cs typeface="Consolas"/>
                <a:sym typeface="Consolas"/>
              </a:rPr>
              <a:t>100</a:t>
            </a:r>
            <a:r>
              <a:rPr lang="en-GB"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GB" sz="1800">
                <a:solidFill>
                  <a:srgbClr val="37474F"/>
                </a:solidFill>
                <a:latin typeface="Consolas"/>
                <a:ea typeface="Consolas"/>
                <a:cs typeface="Consolas"/>
                <a:sym typeface="Consolas"/>
              </a:rPr>
              <a:t>    println(numberOfStudents)</a:t>
            </a:r>
            <a:endParaRPr sz="1800">
              <a:solidFill>
                <a:srgbClr val="37474F"/>
              </a:solidFill>
              <a:latin typeface="Consolas"/>
              <a:ea typeface="Consolas"/>
              <a:cs typeface="Consolas"/>
              <a:sym typeface="Consolas"/>
            </a:endParaRPr>
          </a:p>
          <a:p>
            <a:pPr indent="0" lvl="0" marL="0" rtl="0" algn="l">
              <a:lnSpc>
                <a:spcPct val="150000"/>
              </a:lnSpc>
              <a:spcBef>
                <a:spcPts val="600"/>
              </a:spcBef>
              <a:spcAft>
                <a:spcPts val="0"/>
              </a:spcAft>
              <a:buClr>
                <a:schemeClr val="dk1"/>
              </a:buClr>
              <a:buSzPts val="1100"/>
              <a:buFont typeface="Arial"/>
              <a:buNone/>
            </a:pPr>
            <a:r>
              <a:rPr lang="en-GB"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600"/>
              </a:spcAft>
              <a:buNone/>
            </a:pPr>
            <a:r>
              <a:t/>
            </a:r>
            <a:endParaRPr sz="1800">
              <a:solidFill>
                <a:schemeClr val="dk1"/>
              </a:solidFill>
              <a:highlight>
                <a:schemeClr val="lt1"/>
              </a:highlight>
              <a:latin typeface="Consolas"/>
              <a:ea typeface="Consolas"/>
              <a:cs typeface="Consolas"/>
              <a:sym typeface="Consolas"/>
            </a:endParaRPr>
          </a:p>
        </p:txBody>
      </p:sp>
      <p:sp>
        <p:nvSpPr>
          <p:cNvPr id="388" name="Google Shape;388;gcab2f95e0b_1_206"/>
          <p:cNvSpPr txBox="1"/>
          <p:nvPr/>
        </p:nvSpPr>
        <p:spPr>
          <a:xfrm>
            <a:off x="376700" y="3941425"/>
            <a:ext cx="8449800" cy="4707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3C4043"/>
                </a:solidFill>
                <a:latin typeface="Roboto"/>
                <a:ea typeface="Roboto"/>
                <a:cs typeface="Roboto"/>
                <a:sym typeface="Roboto"/>
              </a:rPr>
              <a:t>Nota:</a:t>
            </a:r>
            <a:r>
              <a:rPr lang="en-GB" sz="1800">
                <a:solidFill>
                  <a:srgbClr val="3C4043"/>
                </a:solidFill>
                <a:latin typeface="Roboto"/>
                <a:ea typeface="Roboto"/>
                <a:cs typeface="Roboto"/>
                <a:sym typeface="Roboto"/>
              </a:rPr>
              <a:t> No hay espacios alrededor del operador “range de” </a:t>
            </a:r>
            <a:r>
              <a:rPr lang="en-GB" sz="1800">
                <a:solidFill>
                  <a:srgbClr val="3C4043"/>
                </a:solidFill>
                <a:latin typeface="Courier New"/>
                <a:ea typeface="Courier New"/>
                <a:cs typeface="Courier New"/>
                <a:sym typeface="Courier New"/>
              </a:rPr>
              <a:t>(1</a:t>
            </a:r>
            <a:r>
              <a:rPr b="1" lang="en-GB" sz="1800">
                <a:solidFill>
                  <a:srgbClr val="3C4043"/>
                </a:solidFill>
                <a:latin typeface="Courier New"/>
                <a:ea typeface="Courier New"/>
                <a:cs typeface="Courier New"/>
                <a:sym typeface="Courier New"/>
              </a:rPr>
              <a:t>..</a:t>
            </a:r>
            <a:r>
              <a:rPr lang="en-GB" sz="1800">
                <a:solidFill>
                  <a:srgbClr val="3C4043"/>
                </a:solidFill>
                <a:latin typeface="Courier New"/>
                <a:ea typeface="Courier New"/>
                <a:cs typeface="Courier New"/>
                <a:sym typeface="Courier New"/>
              </a:rPr>
              <a:t>100)</a:t>
            </a:r>
            <a:endParaRPr sz="1800">
              <a:solidFill>
                <a:srgbClr val="3C4043"/>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cab2f95e0b_1_214"/>
          <p:cNvSpPr txBox="1"/>
          <p:nvPr>
            <p:ph idx="4294967295" type="body"/>
          </p:nvPr>
        </p:nvSpPr>
        <p:spPr>
          <a:xfrm>
            <a:off x="311700" y="1201179"/>
            <a:ext cx="8398800" cy="231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800">
                <a:solidFill>
                  <a:srgbClr val="3F51B5"/>
                </a:solidFill>
                <a:latin typeface="Consolas"/>
                <a:ea typeface="Consolas"/>
                <a:cs typeface="Consolas"/>
                <a:sym typeface="Consolas"/>
              </a:rPr>
              <a:t>when</a:t>
            </a:r>
            <a:r>
              <a:rPr lang="en-GB" sz="1800">
                <a:solidFill>
                  <a:srgbClr val="37474F"/>
                </a:solidFill>
                <a:latin typeface="Consolas"/>
                <a:ea typeface="Consolas"/>
                <a:cs typeface="Consolas"/>
                <a:sym typeface="Consolas"/>
              </a:rPr>
              <a:t> (results) {</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GB" sz="1800">
                <a:solidFill>
                  <a:srgbClr val="37474F"/>
                </a:solidFill>
                <a:latin typeface="Consolas"/>
                <a:ea typeface="Consolas"/>
                <a:cs typeface="Consolas"/>
                <a:sym typeface="Consolas"/>
              </a:rPr>
              <a:t>    </a:t>
            </a:r>
            <a:r>
              <a:rPr lang="en-GB" sz="1800">
                <a:solidFill>
                  <a:srgbClr val="C53929"/>
                </a:solidFill>
                <a:latin typeface="Consolas"/>
                <a:ea typeface="Consolas"/>
                <a:cs typeface="Consolas"/>
                <a:sym typeface="Consolas"/>
              </a:rPr>
              <a:t>0</a:t>
            </a:r>
            <a:r>
              <a:rPr lang="en-GB" sz="1800">
                <a:solidFill>
                  <a:srgbClr val="37474F"/>
                </a:solidFill>
                <a:latin typeface="Consolas"/>
                <a:ea typeface="Consolas"/>
                <a:cs typeface="Consolas"/>
                <a:sym typeface="Consolas"/>
              </a:rPr>
              <a:t>  -&gt; println(</a:t>
            </a:r>
            <a:r>
              <a:rPr lang="en-GB" sz="1800">
                <a:solidFill>
                  <a:srgbClr val="388E3C"/>
                </a:solidFill>
                <a:latin typeface="Consolas"/>
                <a:ea typeface="Consolas"/>
                <a:cs typeface="Consolas"/>
                <a:sym typeface="Consolas"/>
              </a:rPr>
              <a:t>"No results"</a:t>
            </a:r>
            <a:r>
              <a:rPr lang="en-GB"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GB" sz="1800">
                <a:solidFill>
                  <a:srgbClr val="37474F"/>
                </a:solidFill>
                <a:latin typeface="Consolas"/>
                <a:ea typeface="Consolas"/>
                <a:cs typeface="Consolas"/>
                <a:sym typeface="Consolas"/>
              </a:rPr>
              <a:t>    </a:t>
            </a:r>
            <a:r>
              <a:rPr lang="en-GB" sz="1800">
                <a:solidFill>
                  <a:srgbClr val="3F51B5"/>
                </a:solidFill>
                <a:latin typeface="Consolas"/>
                <a:ea typeface="Consolas"/>
                <a:cs typeface="Consolas"/>
                <a:sym typeface="Consolas"/>
              </a:rPr>
              <a:t>in</a:t>
            </a:r>
            <a:r>
              <a:rPr lang="en-GB" sz="1800">
                <a:solidFill>
                  <a:srgbClr val="37474F"/>
                </a:solidFill>
                <a:latin typeface="Consolas"/>
                <a:ea typeface="Consolas"/>
                <a:cs typeface="Consolas"/>
                <a:sym typeface="Consolas"/>
              </a:rPr>
              <a:t> </a:t>
            </a:r>
            <a:r>
              <a:rPr lang="en-GB" sz="1800">
                <a:solidFill>
                  <a:srgbClr val="C53929"/>
                </a:solidFill>
                <a:latin typeface="Consolas"/>
                <a:ea typeface="Consolas"/>
                <a:cs typeface="Consolas"/>
                <a:sym typeface="Consolas"/>
              </a:rPr>
              <a:t>1</a:t>
            </a:r>
            <a:r>
              <a:rPr lang="en-GB" sz="1800">
                <a:solidFill>
                  <a:srgbClr val="37474F"/>
                </a:solidFill>
                <a:latin typeface="Consolas"/>
                <a:ea typeface="Consolas"/>
                <a:cs typeface="Consolas"/>
                <a:sym typeface="Consolas"/>
              </a:rPr>
              <a:t>..</a:t>
            </a:r>
            <a:r>
              <a:rPr lang="en-GB" sz="1800">
                <a:solidFill>
                  <a:srgbClr val="C53929"/>
                </a:solidFill>
                <a:latin typeface="Consolas"/>
                <a:ea typeface="Consolas"/>
                <a:cs typeface="Consolas"/>
                <a:sym typeface="Consolas"/>
              </a:rPr>
              <a:t>39</a:t>
            </a:r>
            <a:r>
              <a:rPr lang="en-GB" sz="1800">
                <a:solidFill>
                  <a:srgbClr val="37474F"/>
                </a:solidFill>
                <a:latin typeface="Consolas"/>
                <a:ea typeface="Consolas"/>
                <a:cs typeface="Consolas"/>
                <a:sym typeface="Consolas"/>
              </a:rPr>
              <a:t> -&gt; println(</a:t>
            </a:r>
            <a:r>
              <a:rPr lang="en-GB" sz="1800">
                <a:solidFill>
                  <a:srgbClr val="388E3C"/>
                </a:solidFill>
                <a:latin typeface="Consolas"/>
                <a:ea typeface="Consolas"/>
                <a:cs typeface="Consolas"/>
                <a:sym typeface="Consolas"/>
              </a:rPr>
              <a:t>"Got results!"</a:t>
            </a:r>
            <a:r>
              <a:rPr lang="en-GB"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GB" sz="1800">
                <a:solidFill>
                  <a:srgbClr val="37474F"/>
                </a:solidFill>
                <a:latin typeface="Consolas"/>
                <a:ea typeface="Consolas"/>
                <a:cs typeface="Consolas"/>
                <a:sym typeface="Consolas"/>
              </a:rPr>
              <a:t>    </a:t>
            </a:r>
            <a:r>
              <a:rPr lang="en-GB" sz="1800">
                <a:solidFill>
                  <a:srgbClr val="3F51B5"/>
                </a:solidFill>
                <a:latin typeface="Consolas"/>
                <a:ea typeface="Consolas"/>
                <a:cs typeface="Consolas"/>
                <a:sym typeface="Consolas"/>
              </a:rPr>
              <a:t>else</a:t>
            </a:r>
            <a:r>
              <a:rPr lang="en-GB" sz="1800">
                <a:solidFill>
                  <a:srgbClr val="37474F"/>
                </a:solidFill>
                <a:latin typeface="Consolas"/>
                <a:ea typeface="Consolas"/>
                <a:cs typeface="Consolas"/>
                <a:sym typeface="Consolas"/>
              </a:rPr>
              <a:t> -&gt; println(</a:t>
            </a:r>
            <a:r>
              <a:rPr lang="en-GB" sz="1800">
                <a:solidFill>
                  <a:srgbClr val="388E3C"/>
                </a:solidFill>
                <a:latin typeface="Consolas"/>
                <a:ea typeface="Consolas"/>
                <a:cs typeface="Consolas"/>
                <a:sym typeface="Consolas"/>
              </a:rPr>
              <a:t>"That's a lot of results!"</a:t>
            </a:r>
            <a:r>
              <a:rPr lang="en-GB"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GB" sz="1800">
                <a:solidFill>
                  <a:srgbClr val="37474F"/>
                </a:solidFill>
                <a:latin typeface="Consolas"/>
                <a:ea typeface="Consolas"/>
                <a:cs typeface="Consolas"/>
                <a:sym typeface="Consolas"/>
              </a:rPr>
              <a:t>}</a:t>
            </a:r>
            <a:endParaRPr b="1" sz="1800">
              <a:highlight>
                <a:srgbClr val="FFFFFF"/>
              </a:highlight>
              <a:latin typeface="Consolas"/>
              <a:ea typeface="Consolas"/>
              <a:cs typeface="Consolas"/>
              <a:sym typeface="Consolas"/>
            </a:endParaRPr>
          </a:p>
        </p:txBody>
      </p:sp>
      <p:sp>
        <p:nvSpPr>
          <p:cNvPr id="394" name="Google Shape;394;gcab2f95e0b_1_21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395" name="Google Shape;395;gcab2f95e0b_1_21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Sentencia when</a:t>
            </a:r>
            <a:endParaRPr>
              <a:solidFill>
                <a:srgbClr val="FFFFFF"/>
              </a:solidFill>
            </a:endParaRPr>
          </a:p>
        </p:txBody>
      </p:sp>
      <p:sp>
        <p:nvSpPr>
          <p:cNvPr id="396" name="Google Shape;396;gcab2f95e0b_1_214"/>
          <p:cNvSpPr txBox="1"/>
          <p:nvPr/>
        </p:nvSpPr>
        <p:spPr>
          <a:xfrm>
            <a:off x="311700" y="3136850"/>
            <a:ext cx="6366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 That's a lot of results!</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sz="1800">
              <a:latin typeface="Consolas"/>
              <a:ea typeface="Consolas"/>
              <a:cs typeface="Consolas"/>
              <a:sym typeface="Consolas"/>
            </a:endParaRPr>
          </a:p>
        </p:txBody>
      </p:sp>
      <p:sp>
        <p:nvSpPr>
          <p:cNvPr id="397" name="Google Shape;397;gcab2f95e0b_1_214"/>
          <p:cNvSpPr txBox="1"/>
          <p:nvPr/>
        </p:nvSpPr>
        <p:spPr>
          <a:xfrm>
            <a:off x="376700" y="3792875"/>
            <a:ext cx="7674900" cy="6918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Roboto"/>
                <a:ea typeface="Roboto"/>
                <a:cs typeface="Roboto"/>
                <a:sym typeface="Roboto"/>
              </a:rPr>
              <a:t>As well as a </a:t>
            </a:r>
            <a:r>
              <a:rPr lang="en-GB" sz="1800">
                <a:latin typeface="Courier New"/>
                <a:ea typeface="Courier New"/>
                <a:cs typeface="Courier New"/>
                <a:sym typeface="Courier New"/>
              </a:rPr>
              <a:t>when</a:t>
            </a:r>
            <a:r>
              <a:rPr lang="en-GB" sz="1800">
                <a:latin typeface="Roboto"/>
                <a:ea typeface="Roboto"/>
                <a:cs typeface="Roboto"/>
                <a:sym typeface="Roboto"/>
              </a:rPr>
              <a:t> statement, you can also define a </a:t>
            </a:r>
            <a:r>
              <a:rPr lang="en-GB" sz="1800">
                <a:latin typeface="Courier New"/>
                <a:ea typeface="Courier New"/>
                <a:cs typeface="Courier New"/>
                <a:sym typeface="Courier New"/>
              </a:rPr>
              <a:t>when</a:t>
            </a:r>
            <a:r>
              <a:rPr lang="en-GB" sz="1800">
                <a:latin typeface="Roboto"/>
                <a:ea typeface="Roboto"/>
                <a:cs typeface="Roboto"/>
                <a:sym typeface="Roboto"/>
              </a:rPr>
              <a:t> expression that provides a return value. </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¿Por qué un nuevo lenguaje?</a:t>
            </a:r>
            <a:endParaRPr/>
          </a:p>
        </p:txBody>
      </p:sp>
      <p:sp>
        <p:nvSpPr>
          <p:cNvPr id="86" name="Google Shape;86;p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En Android es difícil soportar nuevas versiones de Java</a:t>
            </a:r>
            <a:endParaRPr/>
          </a:p>
          <a:p>
            <a:pPr indent="-317500" lvl="1" marL="914400" rtl="0" algn="l">
              <a:lnSpc>
                <a:spcPct val="115000"/>
              </a:lnSpc>
              <a:spcBef>
                <a:spcPts val="0"/>
              </a:spcBef>
              <a:spcAft>
                <a:spcPts val="0"/>
              </a:spcAft>
              <a:buSzPts val="1400"/>
              <a:buChar char="○"/>
            </a:pPr>
            <a:r>
              <a:rPr lang="en-GB"/>
              <a:t>Java 7</a:t>
            </a:r>
            <a:endParaRPr/>
          </a:p>
          <a:p>
            <a:pPr indent="-342900" lvl="0" marL="457200" rtl="0" algn="l">
              <a:lnSpc>
                <a:spcPct val="115000"/>
              </a:lnSpc>
              <a:spcBef>
                <a:spcPts val="0"/>
              </a:spcBef>
              <a:spcAft>
                <a:spcPts val="0"/>
              </a:spcAft>
              <a:buSzPts val="1800"/>
              <a:buChar char="●"/>
            </a:pPr>
            <a:r>
              <a:rPr lang="en-GB"/>
              <a:t>Desarrollado por JetBrains… apoyado por Google.</a:t>
            </a:r>
            <a:endParaRPr/>
          </a:p>
          <a:p>
            <a:pPr indent="-317500" lvl="1" marL="914400" rtl="0" algn="l">
              <a:lnSpc>
                <a:spcPct val="115000"/>
              </a:lnSpc>
              <a:spcBef>
                <a:spcPts val="0"/>
              </a:spcBef>
              <a:spcAft>
                <a:spcPts val="0"/>
              </a:spcAft>
              <a:buSzPts val="1400"/>
              <a:buChar char="○"/>
            </a:pPr>
            <a:r>
              <a:rPr lang="en-GB"/>
              <a:t>¿Conflicto inminente con Oracle?</a:t>
            </a:r>
            <a:endParaRPr/>
          </a:p>
          <a:p>
            <a:pPr indent="-342900" lvl="0" marL="457200" rtl="0" algn="l">
              <a:lnSpc>
                <a:spcPct val="115000"/>
              </a:lnSpc>
              <a:spcBef>
                <a:spcPts val="0"/>
              </a:spcBef>
              <a:spcAft>
                <a:spcPts val="0"/>
              </a:spcAft>
              <a:buSzPts val="1800"/>
              <a:buChar char="●"/>
            </a:pPr>
            <a:r>
              <a:rPr lang="en-GB"/>
              <a:t>Buena recepción en la comunidad de desarrolladores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cab2f95e0b_1_222"/>
          <p:cNvSpPr txBox="1"/>
          <p:nvPr>
            <p:ph type="title"/>
          </p:nvPr>
        </p:nvSpPr>
        <p:spPr>
          <a:xfrm>
            <a:off x="98250" y="16350"/>
            <a:ext cx="8826600" cy="6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for loops</a:t>
            </a:r>
            <a:endParaRPr>
              <a:solidFill>
                <a:srgbClr val="FFFFFF"/>
              </a:solidFill>
            </a:endParaRPr>
          </a:p>
        </p:txBody>
      </p:sp>
      <p:sp>
        <p:nvSpPr>
          <p:cNvPr id="403" name="Google Shape;403;gcab2f95e0b_1_222"/>
          <p:cNvSpPr txBox="1"/>
          <p:nvPr>
            <p:ph idx="4294967295" type="body"/>
          </p:nvPr>
        </p:nvSpPr>
        <p:spPr>
          <a:xfrm>
            <a:off x="311700" y="1314484"/>
            <a:ext cx="8398800" cy="136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800">
                <a:solidFill>
                  <a:srgbClr val="3F51B5"/>
                </a:solidFill>
                <a:latin typeface="Consolas"/>
                <a:ea typeface="Consolas"/>
                <a:cs typeface="Consolas"/>
                <a:sym typeface="Consolas"/>
              </a:rPr>
              <a:t>val</a:t>
            </a:r>
            <a:r>
              <a:rPr lang="en-GB" sz="1800">
                <a:solidFill>
                  <a:srgbClr val="37474F"/>
                </a:solidFill>
                <a:latin typeface="Consolas"/>
                <a:ea typeface="Consolas"/>
                <a:cs typeface="Consolas"/>
                <a:sym typeface="Consolas"/>
              </a:rPr>
              <a:t> pets = arrayOf(</a:t>
            </a:r>
            <a:r>
              <a:rPr lang="en-GB" sz="1800">
                <a:solidFill>
                  <a:srgbClr val="388E3C"/>
                </a:solidFill>
                <a:latin typeface="Consolas"/>
                <a:ea typeface="Consolas"/>
                <a:cs typeface="Consolas"/>
                <a:sym typeface="Consolas"/>
              </a:rPr>
              <a:t>"dog"</a:t>
            </a:r>
            <a:r>
              <a:rPr lang="en-GB" sz="1800">
                <a:solidFill>
                  <a:srgbClr val="37474F"/>
                </a:solidFill>
                <a:latin typeface="Consolas"/>
                <a:ea typeface="Consolas"/>
                <a:cs typeface="Consolas"/>
                <a:sym typeface="Consolas"/>
              </a:rPr>
              <a:t>, </a:t>
            </a:r>
            <a:r>
              <a:rPr lang="en-GB" sz="1800">
                <a:solidFill>
                  <a:srgbClr val="388E3C"/>
                </a:solidFill>
                <a:latin typeface="Consolas"/>
                <a:ea typeface="Consolas"/>
                <a:cs typeface="Consolas"/>
                <a:sym typeface="Consolas"/>
              </a:rPr>
              <a:t>"cat"</a:t>
            </a:r>
            <a:r>
              <a:rPr lang="en-GB" sz="1800">
                <a:solidFill>
                  <a:srgbClr val="37474F"/>
                </a:solidFill>
                <a:latin typeface="Consolas"/>
                <a:ea typeface="Consolas"/>
                <a:cs typeface="Consolas"/>
                <a:sym typeface="Consolas"/>
              </a:rPr>
              <a:t>, </a:t>
            </a:r>
            <a:r>
              <a:rPr lang="en-GB" sz="1800">
                <a:solidFill>
                  <a:srgbClr val="388E3C"/>
                </a:solidFill>
                <a:latin typeface="Consolas"/>
                <a:ea typeface="Consolas"/>
                <a:cs typeface="Consolas"/>
                <a:sym typeface="Consolas"/>
              </a:rPr>
              <a:t>"canary"</a:t>
            </a:r>
            <a:r>
              <a:rPr lang="en-GB"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b="1" lang="en-GB" sz="1800">
                <a:solidFill>
                  <a:srgbClr val="3F51B5"/>
                </a:solidFill>
                <a:latin typeface="Consolas"/>
                <a:ea typeface="Consolas"/>
                <a:cs typeface="Consolas"/>
                <a:sym typeface="Consolas"/>
              </a:rPr>
              <a:t>for</a:t>
            </a:r>
            <a:r>
              <a:rPr lang="en-GB" sz="1800">
                <a:solidFill>
                  <a:srgbClr val="37474F"/>
                </a:solidFill>
                <a:latin typeface="Consolas"/>
                <a:ea typeface="Consolas"/>
                <a:cs typeface="Consolas"/>
                <a:sym typeface="Consolas"/>
              </a:rPr>
              <a:t> (element </a:t>
            </a:r>
            <a:r>
              <a:rPr lang="en-GB" sz="1800">
                <a:solidFill>
                  <a:srgbClr val="3F51B5"/>
                </a:solidFill>
                <a:latin typeface="Consolas"/>
                <a:ea typeface="Consolas"/>
                <a:cs typeface="Consolas"/>
                <a:sym typeface="Consolas"/>
              </a:rPr>
              <a:t>in</a:t>
            </a:r>
            <a:r>
              <a:rPr lang="en-GB" sz="1800">
                <a:solidFill>
                  <a:srgbClr val="37474F"/>
                </a:solidFill>
                <a:latin typeface="Consolas"/>
                <a:ea typeface="Consolas"/>
                <a:cs typeface="Consolas"/>
                <a:sym typeface="Consolas"/>
              </a:rPr>
              <a:t> pets) {</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GB" sz="1800">
                <a:solidFill>
                  <a:srgbClr val="37474F"/>
                </a:solidFill>
                <a:latin typeface="Consolas"/>
                <a:ea typeface="Consolas"/>
                <a:cs typeface="Consolas"/>
                <a:sym typeface="Consolas"/>
              </a:rPr>
              <a:t>    print(element + </a:t>
            </a:r>
            <a:r>
              <a:rPr lang="en-GB" sz="1800">
                <a:solidFill>
                  <a:srgbClr val="388E3C"/>
                </a:solidFill>
                <a:latin typeface="Consolas"/>
                <a:ea typeface="Consolas"/>
                <a:cs typeface="Consolas"/>
                <a:sym typeface="Consolas"/>
              </a:rPr>
              <a:t>" "</a:t>
            </a:r>
            <a:r>
              <a:rPr lang="en-GB"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GB"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404" name="Google Shape;404;gcab2f95e0b_1_22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405" name="Google Shape;405;gcab2f95e0b_1_222"/>
          <p:cNvSpPr txBox="1"/>
          <p:nvPr/>
        </p:nvSpPr>
        <p:spPr>
          <a:xfrm>
            <a:off x="332600" y="2865675"/>
            <a:ext cx="3765600" cy="46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 dog cat canary</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sz="1800">
              <a:latin typeface="Consolas"/>
              <a:ea typeface="Consolas"/>
              <a:cs typeface="Consolas"/>
              <a:sym typeface="Consolas"/>
            </a:endParaRPr>
          </a:p>
        </p:txBody>
      </p:sp>
      <p:sp>
        <p:nvSpPr>
          <p:cNvPr id="406" name="Google Shape;406;gcab2f95e0b_1_222"/>
          <p:cNvSpPr txBox="1"/>
          <p:nvPr/>
        </p:nvSpPr>
        <p:spPr>
          <a:xfrm>
            <a:off x="401275" y="3918850"/>
            <a:ext cx="8240700" cy="5172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3C4043"/>
                </a:solidFill>
                <a:latin typeface="Roboto"/>
                <a:ea typeface="Roboto"/>
                <a:cs typeface="Roboto"/>
                <a:sym typeface="Roboto"/>
              </a:rPr>
              <a:t>No tenés que definir una variable de iteración e incrementarla en cada vuelta</a:t>
            </a:r>
            <a:endParaRPr sz="1800">
              <a:solidFill>
                <a:srgbClr val="3C4043"/>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cab2f95e0b_1_230"/>
          <p:cNvSpPr txBox="1"/>
          <p:nvPr>
            <p:ph type="title"/>
          </p:nvPr>
        </p:nvSpPr>
        <p:spPr>
          <a:xfrm>
            <a:off x="98250" y="16350"/>
            <a:ext cx="8826600" cy="6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for loops: elementos e índices</a:t>
            </a:r>
            <a:endParaRPr>
              <a:solidFill>
                <a:srgbClr val="FFFFFF"/>
              </a:solidFill>
            </a:endParaRPr>
          </a:p>
        </p:txBody>
      </p:sp>
      <p:sp>
        <p:nvSpPr>
          <p:cNvPr id="412" name="Google Shape;412;gcab2f95e0b_1_230"/>
          <p:cNvSpPr txBox="1"/>
          <p:nvPr>
            <p:ph idx="4294967295" type="body"/>
          </p:nvPr>
        </p:nvSpPr>
        <p:spPr>
          <a:xfrm>
            <a:off x="311700" y="1353566"/>
            <a:ext cx="8398800" cy="10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3F51B5"/>
                </a:solidFill>
                <a:latin typeface="Consolas"/>
                <a:ea typeface="Consolas"/>
                <a:cs typeface="Consolas"/>
                <a:sym typeface="Consolas"/>
              </a:rPr>
              <a:t>for</a:t>
            </a:r>
            <a:r>
              <a:rPr lang="en-GB" sz="1800">
                <a:solidFill>
                  <a:srgbClr val="37474F"/>
                </a:solidFill>
                <a:latin typeface="Consolas"/>
                <a:ea typeface="Consolas"/>
                <a:cs typeface="Consolas"/>
                <a:sym typeface="Consolas"/>
              </a:rPr>
              <a:t> ((</a:t>
            </a:r>
            <a:r>
              <a:rPr b="1" lang="en-GB" sz="1800">
                <a:solidFill>
                  <a:srgbClr val="37474F"/>
                </a:solidFill>
                <a:latin typeface="Consolas"/>
                <a:ea typeface="Consolas"/>
                <a:cs typeface="Consolas"/>
                <a:sym typeface="Consolas"/>
              </a:rPr>
              <a:t>index, element</a:t>
            </a:r>
            <a:r>
              <a:rPr lang="en-GB" sz="1800">
                <a:solidFill>
                  <a:srgbClr val="37474F"/>
                </a:solidFill>
                <a:latin typeface="Consolas"/>
                <a:ea typeface="Consolas"/>
                <a:cs typeface="Consolas"/>
                <a:sym typeface="Consolas"/>
              </a:rPr>
              <a:t>) </a:t>
            </a:r>
            <a:r>
              <a:rPr lang="en-GB" sz="1800">
                <a:solidFill>
                  <a:srgbClr val="3F51B5"/>
                </a:solidFill>
                <a:latin typeface="Consolas"/>
                <a:ea typeface="Consolas"/>
                <a:cs typeface="Consolas"/>
                <a:sym typeface="Consolas"/>
              </a:rPr>
              <a:t>in</a:t>
            </a:r>
            <a:r>
              <a:rPr lang="en-GB" sz="1800">
                <a:solidFill>
                  <a:srgbClr val="37474F"/>
                </a:solidFill>
                <a:latin typeface="Consolas"/>
                <a:ea typeface="Consolas"/>
                <a:cs typeface="Consolas"/>
                <a:sym typeface="Consolas"/>
              </a:rPr>
              <a:t> pets.withIndex()) {</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GB" sz="1800">
                <a:solidFill>
                  <a:srgbClr val="37474F"/>
                </a:solidFill>
                <a:latin typeface="Consolas"/>
                <a:ea typeface="Consolas"/>
                <a:cs typeface="Consolas"/>
                <a:sym typeface="Consolas"/>
              </a:rPr>
              <a:t>    println(</a:t>
            </a:r>
            <a:r>
              <a:rPr lang="en-GB" sz="1800">
                <a:solidFill>
                  <a:srgbClr val="388E3C"/>
                </a:solidFill>
                <a:latin typeface="Consolas"/>
                <a:ea typeface="Consolas"/>
                <a:cs typeface="Consolas"/>
                <a:sym typeface="Consolas"/>
              </a:rPr>
              <a:t>"Item at </a:t>
            </a:r>
            <a:r>
              <a:rPr lang="en-GB" sz="1800">
                <a:solidFill>
                  <a:srgbClr val="C53929"/>
                </a:solidFill>
                <a:latin typeface="Consolas"/>
                <a:ea typeface="Consolas"/>
                <a:cs typeface="Consolas"/>
                <a:sym typeface="Consolas"/>
              </a:rPr>
              <a:t>$index</a:t>
            </a:r>
            <a:r>
              <a:rPr lang="en-GB" sz="1800">
                <a:solidFill>
                  <a:srgbClr val="388E3C"/>
                </a:solidFill>
                <a:latin typeface="Consolas"/>
                <a:ea typeface="Consolas"/>
                <a:cs typeface="Consolas"/>
                <a:sym typeface="Consolas"/>
              </a:rPr>
              <a:t> is </a:t>
            </a:r>
            <a:r>
              <a:rPr lang="en-GB" sz="1800">
                <a:solidFill>
                  <a:srgbClr val="C53929"/>
                </a:solidFill>
                <a:latin typeface="Consolas"/>
                <a:ea typeface="Consolas"/>
                <a:cs typeface="Consolas"/>
                <a:sym typeface="Consolas"/>
              </a:rPr>
              <a:t>$element</a:t>
            </a:r>
            <a:r>
              <a:rPr lang="en-GB" sz="1800">
                <a:solidFill>
                  <a:srgbClr val="388E3C"/>
                </a:solidFill>
                <a:latin typeface="Consolas"/>
                <a:ea typeface="Consolas"/>
                <a:cs typeface="Consolas"/>
                <a:sym typeface="Consolas"/>
              </a:rPr>
              <a:t>\n"</a:t>
            </a:r>
            <a:r>
              <a:rPr lang="en-GB"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600"/>
              </a:spcBef>
              <a:spcAft>
                <a:spcPts val="0"/>
              </a:spcAft>
              <a:buNone/>
            </a:pPr>
            <a:r>
              <a:rPr lang="en-GB"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solidFill>
                <a:srgbClr val="1155CC"/>
              </a:solidFill>
              <a:latin typeface="Consolas"/>
              <a:ea typeface="Consolas"/>
              <a:cs typeface="Consolas"/>
              <a:sym typeface="Consolas"/>
            </a:endParaRPr>
          </a:p>
          <a:p>
            <a:pPr indent="0" lvl="0" marL="457200" rtl="0" algn="l">
              <a:spcBef>
                <a:spcPts val="600"/>
              </a:spcBef>
              <a:spcAft>
                <a:spcPts val="0"/>
              </a:spcAft>
              <a:buNone/>
            </a:pPr>
            <a:r>
              <a:t/>
            </a:r>
            <a:endParaRPr sz="1800">
              <a:solidFill>
                <a:schemeClr val="dk1"/>
              </a:solidFill>
              <a:latin typeface="Consolas"/>
              <a:ea typeface="Consolas"/>
              <a:cs typeface="Consolas"/>
              <a:sym typeface="Consolas"/>
            </a:endParaRPr>
          </a:p>
          <a:p>
            <a:pPr indent="0" lvl="0" marL="0" rtl="0" algn="l">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00000"/>
              </a:lnSpc>
              <a:spcBef>
                <a:spcPts val="300"/>
              </a:spcBef>
              <a:spcAft>
                <a:spcPts val="1000"/>
              </a:spcAft>
              <a:buNone/>
            </a:pPr>
            <a:r>
              <a:t/>
            </a:r>
            <a:endParaRPr sz="1800">
              <a:solidFill>
                <a:schemeClr val="dk1"/>
              </a:solidFill>
              <a:highlight>
                <a:srgbClr val="FFFFFF"/>
              </a:highlight>
              <a:latin typeface="Consolas"/>
              <a:ea typeface="Consolas"/>
              <a:cs typeface="Consolas"/>
              <a:sym typeface="Consolas"/>
            </a:endParaRPr>
          </a:p>
        </p:txBody>
      </p:sp>
      <p:sp>
        <p:nvSpPr>
          <p:cNvPr id="413" name="Google Shape;413;gcab2f95e0b_1_23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414" name="Google Shape;414;gcab2f95e0b_1_230"/>
          <p:cNvSpPr txBox="1"/>
          <p:nvPr/>
        </p:nvSpPr>
        <p:spPr>
          <a:xfrm>
            <a:off x="332600" y="2580600"/>
            <a:ext cx="6687600" cy="101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 Item at 0 is dog</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Item at 1 is cat</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600"/>
              </a:spcAft>
              <a:buClr>
                <a:schemeClr val="dk1"/>
              </a:buClr>
              <a:buSzPts val="1100"/>
              <a:buFont typeface="Arial"/>
              <a:buNone/>
            </a:pPr>
            <a:r>
              <a:rPr lang="en-GB" sz="1800">
                <a:solidFill>
                  <a:srgbClr val="1155CC"/>
                </a:solidFill>
                <a:latin typeface="Consolas"/>
                <a:ea typeface="Consolas"/>
                <a:cs typeface="Consolas"/>
                <a:sym typeface="Consolas"/>
              </a:rPr>
              <a:t>Item at 2 is canary</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cab2f95e0b_1_237"/>
          <p:cNvSpPr txBox="1"/>
          <p:nvPr>
            <p:ph type="title"/>
          </p:nvPr>
        </p:nvSpPr>
        <p:spPr>
          <a:xfrm>
            <a:off x="98250" y="16350"/>
            <a:ext cx="8826600" cy="6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for loops: step sizes and ranges</a:t>
            </a:r>
            <a:endParaRPr>
              <a:solidFill>
                <a:srgbClr val="FFFFFF"/>
              </a:solidFill>
            </a:endParaRPr>
          </a:p>
        </p:txBody>
      </p:sp>
      <p:sp>
        <p:nvSpPr>
          <p:cNvPr id="420" name="Google Shape;420;gcab2f95e0b_1_237"/>
          <p:cNvSpPr txBox="1"/>
          <p:nvPr>
            <p:ph idx="4294967295" type="body"/>
          </p:nvPr>
        </p:nvSpPr>
        <p:spPr>
          <a:xfrm>
            <a:off x="311700" y="1124965"/>
            <a:ext cx="8398800" cy="692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800">
                <a:solidFill>
                  <a:srgbClr val="3F51B5"/>
                </a:solidFill>
                <a:latin typeface="Consolas"/>
                <a:ea typeface="Consolas"/>
                <a:cs typeface="Consolas"/>
                <a:sym typeface="Consolas"/>
              </a:rPr>
              <a:t>for</a:t>
            </a:r>
            <a:r>
              <a:rPr lang="en-GB" sz="1800">
                <a:solidFill>
                  <a:srgbClr val="37474F"/>
                </a:solidFill>
                <a:latin typeface="Consolas"/>
                <a:ea typeface="Consolas"/>
                <a:cs typeface="Consolas"/>
                <a:sym typeface="Consolas"/>
              </a:rPr>
              <a:t> (i</a:t>
            </a:r>
            <a:r>
              <a:rPr b="1" lang="en-GB" sz="1800">
                <a:solidFill>
                  <a:srgbClr val="37474F"/>
                </a:solidFill>
                <a:latin typeface="Consolas"/>
                <a:ea typeface="Consolas"/>
                <a:cs typeface="Consolas"/>
                <a:sym typeface="Consolas"/>
              </a:rPr>
              <a:t> </a:t>
            </a:r>
            <a:r>
              <a:rPr b="1" lang="en-GB" sz="1800">
                <a:solidFill>
                  <a:srgbClr val="3F51B5"/>
                </a:solidFill>
                <a:latin typeface="Consolas"/>
                <a:ea typeface="Consolas"/>
                <a:cs typeface="Consolas"/>
                <a:sym typeface="Consolas"/>
              </a:rPr>
              <a:t>in</a:t>
            </a:r>
            <a:r>
              <a:rPr b="1" lang="en-GB" sz="1800">
                <a:solidFill>
                  <a:srgbClr val="37474F"/>
                </a:solidFill>
                <a:latin typeface="Consolas"/>
                <a:ea typeface="Consolas"/>
                <a:cs typeface="Consolas"/>
                <a:sym typeface="Consolas"/>
              </a:rPr>
              <a:t> </a:t>
            </a:r>
            <a:r>
              <a:rPr b="1" lang="en-GB" sz="1800">
                <a:solidFill>
                  <a:srgbClr val="C53929"/>
                </a:solidFill>
                <a:latin typeface="Consolas"/>
                <a:ea typeface="Consolas"/>
                <a:cs typeface="Consolas"/>
                <a:sym typeface="Consolas"/>
              </a:rPr>
              <a:t>1</a:t>
            </a:r>
            <a:r>
              <a:rPr b="1" lang="en-GB" sz="1800">
                <a:solidFill>
                  <a:srgbClr val="37474F"/>
                </a:solidFill>
                <a:latin typeface="Consolas"/>
                <a:ea typeface="Consolas"/>
                <a:cs typeface="Consolas"/>
                <a:sym typeface="Consolas"/>
              </a:rPr>
              <a:t>..</a:t>
            </a:r>
            <a:r>
              <a:rPr b="1" lang="en-GB" sz="1800">
                <a:solidFill>
                  <a:srgbClr val="C53929"/>
                </a:solidFill>
                <a:latin typeface="Consolas"/>
                <a:ea typeface="Consolas"/>
                <a:cs typeface="Consolas"/>
                <a:sym typeface="Consolas"/>
              </a:rPr>
              <a:t>5</a:t>
            </a:r>
            <a:r>
              <a:rPr lang="en-GB" sz="1800">
                <a:solidFill>
                  <a:srgbClr val="37474F"/>
                </a:solidFill>
                <a:latin typeface="Consolas"/>
                <a:ea typeface="Consolas"/>
                <a:cs typeface="Consolas"/>
                <a:sym typeface="Consolas"/>
              </a:rPr>
              <a:t>) print(i)</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GB" sz="1800">
                <a:solidFill>
                  <a:srgbClr val="1155CC"/>
                </a:solidFill>
                <a:latin typeface="Consolas"/>
                <a:ea typeface="Consolas"/>
                <a:cs typeface="Consolas"/>
                <a:sym typeface="Consolas"/>
              </a:rPr>
              <a:t>⇒ 12345</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rgbClr val="1155CC"/>
              </a:solidFill>
              <a:latin typeface="Consolas"/>
              <a:ea typeface="Consolas"/>
              <a:cs typeface="Consolas"/>
              <a:sym typeface="Consolas"/>
            </a:endParaRPr>
          </a:p>
          <a:p>
            <a:pPr indent="0" lvl="0" marL="45720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600"/>
              </a:spcAft>
              <a:buNone/>
            </a:pPr>
            <a:r>
              <a:t/>
            </a:r>
            <a:endParaRPr sz="1800">
              <a:solidFill>
                <a:schemeClr val="dk1"/>
              </a:solidFill>
              <a:highlight>
                <a:srgbClr val="FFFFFF"/>
              </a:highlight>
              <a:latin typeface="Consolas"/>
              <a:ea typeface="Consolas"/>
              <a:cs typeface="Consolas"/>
              <a:sym typeface="Consolas"/>
            </a:endParaRPr>
          </a:p>
        </p:txBody>
      </p:sp>
      <p:sp>
        <p:nvSpPr>
          <p:cNvPr id="421" name="Google Shape;421;gcab2f95e0b_1_23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422" name="Google Shape;422;gcab2f95e0b_1_237"/>
          <p:cNvSpPr txBox="1"/>
          <p:nvPr/>
        </p:nvSpPr>
        <p:spPr>
          <a:xfrm>
            <a:off x="311700" y="1936225"/>
            <a:ext cx="6459000" cy="69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800">
                <a:solidFill>
                  <a:srgbClr val="3F51B5"/>
                </a:solidFill>
                <a:latin typeface="Consolas"/>
                <a:ea typeface="Consolas"/>
                <a:cs typeface="Consolas"/>
                <a:sym typeface="Consolas"/>
              </a:rPr>
              <a:t>for</a:t>
            </a:r>
            <a:r>
              <a:rPr lang="en-GB" sz="1800">
                <a:solidFill>
                  <a:srgbClr val="37474F"/>
                </a:solidFill>
                <a:latin typeface="Consolas"/>
                <a:ea typeface="Consolas"/>
                <a:cs typeface="Consolas"/>
                <a:sym typeface="Consolas"/>
              </a:rPr>
              <a:t> (i </a:t>
            </a:r>
            <a:r>
              <a:rPr b="1" lang="en-GB" sz="1800">
                <a:solidFill>
                  <a:srgbClr val="3F51B5"/>
                </a:solidFill>
                <a:latin typeface="Consolas"/>
                <a:ea typeface="Consolas"/>
                <a:cs typeface="Consolas"/>
                <a:sym typeface="Consolas"/>
              </a:rPr>
              <a:t>in</a:t>
            </a:r>
            <a:r>
              <a:rPr b="1" lang="en-GB" sz="1800">
                <a:solidFill>
                  <a:srgbClr val="37474F"/>
                </a:solidFill>
                <a:latin typeface="Consolas"/>
                <a:ea typeface="Consolas"/>
                <a:cs typeface="Consolas"/>
                <a:sym typeface="Consolas"/>
              </a:rPr>
              <a:t> </a:t>
            </a:r>
            <a:r>
              <a:rPr b="1" lang="en-GB" sz="1800">
                <a:solidFill>
                  <a:srgbClr val="C53929"/>
                </a:solidFill>
                <a:latin typeface="Consolas"/>
                <a:ea typeface="Consolas"/>
                <a:cs typeface="Consolas"/>
                <a:sym typeface="Consolas"/>
              </a:rPr>
              <a:t>5</a:t>
            </a:r>
            <a:r>
              <a:rPr b="1" lang="en-GB" sz="1800">
                <a:solidFill>
                  <a:srgbClr val="37474F"/>
                </a:solidFill>
                <a:latin typeface="Consolas"/>
                <a:ea typeface="Consolas"/>
                <a:cs typeface="Consolas"/>
                <a:sym typeface="Consolas"/>
              </a:rPr>
              <a:t> downTo </a:t>
            </a:r>
            <a:r>
              <a:rPr b="1" lang="en-GB" sz="1800">
                <a:solidFill>
                  <a:srgbClr val="C53929"/>
                </a:solidFill>
                <a:latin typeface="Consolas"/>
                <a:ea typeface="Consolas"/>
                <a:cs typeface="Consolas"/>
                <a:sym typeface="Consolas"/>
              </a:rPr>
              <a:t>1</a:t>
            </a:r>
            <a:r>
              <a:rPr lang="en-GB" sz="1800">
                <a:solidFill>
                  <a:srgbClr val="37474F"/>
                </a:solidFill>
                <a:latin typeface="Consolas"/>
                <a:ea typeface="Consolas"/>
                <a:cs typeface="Consolas"/>
                <a:sym typeface="Consolas"/>
              </a:rPr>
              <a:t>) print(i)</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600"/>
              </a:spcAft>
              <a:buClr>
                <a:schemeClr val="dk1"/>
              </a:buClr>
              <a:buSzPts val="1100"/>
              <a:buFont typeface="Arial"/>
              <a:buNone/>
            </a:pPr>
            <a:r>
              <a:rPr lang="en-GB" sz="1800">
                <a:solidFill>
                  <a:srgbClr val="1155CC"/>
                </a:solidFill>
                <a:latin typeface="Consolas"/>
                <a:ea typeface="Consolas"/>
                <a:cs typeface="Consolas"/>
                <a:sym typeface="Consolas"/>
              </a:rPr>
              <a:t>⇒ 54321</a:t>
            </a:r>
            <a:endParaRPr sz="1800">
              <a:latin typeface="Consolas"/>
              <a:ea typeface="Consolas"/>
              <a:cs typeface="Consolas"/>
              <a:sym typeface="Consolas"/>
            </a:endParaRPr>
          </a:p>
        </p:txBody>
      </p:sp>
      <p:sp>
        <p:nvSpPr>
          <p:cNvPr id="423" name="Google Shape;423;gcab2f95e0b_1_237"/>
          <p:cNvSpPr txBox="1"/>
          <p:nvPr/>
        </p:nvSpPr>
        <p:spPr>
          <a:xfrm>
            <a:off x="311700" y="2767727"/>
            <a:ext cx="4796400" cy="69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800">
                <a:solidFill>
                  <a:srgbClr val="3F51B5"/>
                </a:solidFill>
                <a:latin typeface="Roboto Mono"/>
                <a:ea typeface="Roboto Mono"/>
                <a:cs typeface="Roboto Mono"/>
                <a:sym typeface="Roboto Mono"/>
              </a:rPr>
              <a:t>for</a:t>
            </a:r>
            <a:r>
              <a:rPr lang="en-GB" sz="1800">
                <a:solidFill>
                  <a:srgbClr val="37474F"/>
                </a:solidFill>
                <a:latin typeface="Roboto Mono"/>
                <a:ea typeface="Roboto Mono"/>
                <a:cs typeface="Roboto Mono"/>
                <a:sym typeface="Roboto Mono"/>
              </a:rPr>
              <a:t> (i </a:t>
            </a:r>
            <a:r>
              <a:rPr b="1" lang="en-GB" sz="1800">
                <a:solidFill>
                  <a:srgbClr val="3F51B5"/>
                </a:solidFill>
                <a:latin typeface="Roboto Mono"/>
                <a:ea typeface="Roboto Mono"/>
                <a:cs typeface="Roboto Mono"/>
                <a:sym typeface="Roboto Mono"/>
              </a:rPr>
              <a:t>in</a:t>
            </a:r>
            <a:r>
              <a:rPr b="1" lang="en-GB" sz="1800">
                <a:solidFill>
                  <a:srgbClr val="37474F"/>
                </a:solidFill>
                <a:latin typeface="Roboto Mono"/>
                <a:ea typeface="Roboto Mono"/>
                <a:cs typeface="Roboto Mono"/>
                <a:sym typeface="Roboto Mono"/>
              </a:rPr>
              <a:t> </a:t>
            </a:r>
            <a:r>
              <a:rPr b="1" lang="en-GB" sz="1800">
                <a:solidFill>
                  <a:srgbClr val="C53929"/>
                </a:solidFill>
                <a:latin typeface="Roboto Mono"/>
                <a:ea typeface="Roboto Mono"/>
                <a:cs typeface="Roboto Mono"/>
                <a:sym typeface="Roboto Mono"/>
              </a:rPr>
              <a:t>3</a:t>
            </a:r>
            <a:r>
              <a:rPr b="1" lang="en-GB" sz="1800">
                <a:solidFill>
                  <a:srgbClr val="37474F"/>
                </a:solidFill>
                <a:latin typeface="Roboto Mono"/>
                <a:ea typeface="Roboto Mono"/>
                <a:cs typeface="Roboto Mono"/>
                <a:sym typeface="Roboto Mono"/>
              </a:rPr>
              <a:t>..</a:t>
            </a:r>
            <a:r>
              <a:rPr b="1" lang="en-GB" sz="1800">
                <a:solidFill>
                  <a:srgbClr val="C53929"/>
                </a:solidFill>
                <a:latin typeface="Roboto Mono"/>
                <a:ea typeface="Roboto Mono"/>
                <a:cs typeface="Roboto Mono"/>
                <a:sym typeface="Roboto Mono"/>
              </a:rPr>
              <a:t>6</a:t>
            </a:r>
            <a:r>
              <a:rPr b="1" lang="en-GB" sz="1800">
                <a:solidFill>
                  <a:srgbClr val="37474F"/>
                </a:solidFill>
                <a:latin typeface="Roboto Mono"/>
                <a:ea typeface="Roboto Mono"/>
                <a:cs typeface="Roboto Mono"/>
                <a:sym typeface="Roboto Mono"/>
              </a:rPr>
              <a:t> step </a:t>
            </a:r>
            <a:r>
              <a:rPr b="1" lang="en-GB" sz="1800">
                <a:solidFill>
                  <a:srgbClr val="C53929"/>
                </a:solidFill>
                <a:latin typeface="Roboto Mono"/>
                <a:ea typeface="Roboto Mono"/>
                <a:cs typeface="Roboto Mono"/>
                <a:sym typeface="Roboto Mono"/>
              </a:rPr>
              <a:t>2</a:t>
            </a:r>
            <a:r>
              <a:rPr lang="en-GB" sz="1800">
                <a:solidFill>
                  <a:srgbClr val="37474F"/>
                </a:solidFill>
                <a:latin typeface="Roboto Mono"/>
                <a:ea typeface="Roboto Mono"/>
                <a:cs typeface="Roboto Mono"/>
                <a:sym typeface="Roboto Mono"/>
              </a:rPr>
              <a:t>) print(i)</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 35</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latin typeface="Roboto"/>
              <a:ea typeface="Roboto"/>
              <a:cs typeface="Roboto"/>
              <a:sym typeface="Roboto"/>
            </a:endParaRPr>
          </a:p>
        </p:txBody>
      </p:sp>
      <p:sp>
        <p:nvSpPr>
          <p:cNvPr id="424" name="Google Shape;424;gcab2f95e0b_1_237"/>
          <p:cNvSpPr txBox="1"/>
          <p:nvPr/>
        </p:nvSpPr>
        <p:spPr>
          <a:xfrm>
            <a:off x="311700" y="3680400"/>
            <a:ext cx="4260300" cy="69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GB" sz="1800">
                <a:solidFill>
                  <a:srgbClr val="3F51B5"/>
                </a:solidFill>
                <a:latin typeface="Roboto Mono"/>
                <a:ea typeface="Roboto Mono"/>
                <a:cs typeface="Roboto Mono"/>
                <a:sym typeface="Roboto Mono"/>
              </a:rPr>
              <a:t>for</a:t>
            </a:r>
            <a:r>
              <a:rPr lang="en-GB" sz="1800">
                <a:solidFill>
                  <a:srgbClr val="37474F"/>
                </a:solidFill>
                <a:latin typeface="Roboto Mono"/>
                <a:ea typeface="Roboto Mono"/>
                <a:cs typeface="Roboto Mono"/>
                <a:sym typeface="Roboto Mono"/>
              </a:rPr>
              <a:t> (i </a:t>
            </a:r>
            <a:r>
              <a:rPr b="1" lang="en-GB" sz="1800">
                <a:solidFill>
                  <a:srgbClr val="3F51B5"/>
                </a:solidFill>
                <a:latin typeface="Roboto Mono"/>
                <a:ea typeface="Roboto Mono"/>
                <a:cs typeface="Roboto Mono"/>
                <a:sym typeface="Roboto Mono"/>
              </a:rPr>
              <a:t>in</a:t>
            </a:r>
            <a:r>
              <a:rPr b="1" lang="en-GB" sz="1800">
                <a:solidFill>
                  <a:srgbClr val="37474F"/>
                </a:solidFill>
                <a:latin typeface="Roboto Mono"/>
                <a:ea typeface="Roboto Mono"/>
                <a:cs typeface="Roboto Mono"/>
                <a:sym typeface="Roboto Mono"/>
              </a:rPr>
              <a:t> </a:t>
            </a:r>
            <a:r>
              <a:rPr b="1" lang="en-GB" sz="1800">
                <a:solidFill>
                  <a:srgbClr val="388E3C"/>
                </a:solidFill>
                <a:latin typeface="Roboto Mono"/>
                <a:ea typeface="Roboto Mono"/>
                <a:cs typeface="Roboto Mono"/>
                <a:sym typeface="Roboto Mono"/>
              </a:rPr>
              <a:t>'d'</a:t>
            </a:r>
            <a:r>
              <a:rPr b="1" lang="en-GB" sz="1800">
                <a:solidFill>
                  <a:srgbClr val="37474F"/>
                </a:solidFill>
                <a:latin typeface="Roboto Mono"/>
                <a:ea typeface="Roboto Mono"/>
                <a:cs typeface="Roboto Mono"/>
                <a:sym typeface="Roboto Mono"/>
              </a:rPr>
              <a:t>..</a:t>
            </a:r>
            <a:r>
              <a:rPr b="1" lang="en-GB" sz="1800">
                <a:solidFill>
                  <a:srgbClr val="388E3C"/>
                </a:solidFill>
                <a:latin typeface="Roboto Mono"/>
                <a:ea typeface="Roboto Mono"/>
                <a:cs typeface="Roboto Mono"/>
                <a:sym typeface="Roboto Mono"/>
              </a:rPr>
              <a:t>'g'</a:t>
            </a:r>
            <a:r>
              <a:rPr lang="en-GB" sz="1800">
                <a:solidFill>
                  <a:srgbClr val="37474F"/>
                </a:solidFill>
                <a:latin typeface="Roboto Mono"/>
                <a:ea typeface="Roboto Mono"/>
                <a:cs typeface="Roboto Mono"/>
                <a:sym typeface="Roboto Mono"/>
              </a:rPr>
              <a:t>) print (i)</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600"/>
              </a:spcAft>
              <a:buClr>
                <a:schemeClr val="dk1"/>
              </a:buClr>
              <a:buSzPts val="1100"/>
              <a:buFont typeface="Arial"/>
              <a:buNone/>
            </a:pPr>
            <a:r>
              <a:rPr lang="en-GB" sz="1800">
                <a:solidFill>
                  <a:srgbClr val="1155CC"/>
                </a:solidFill>
                <a:latin typeface="Consolas"/>
                <a:ea typeface="Consolas"/>
                <a:cs typeface="Consolas"/>
                <a:sym typeface="Consolas"/>
              </a:rPr>
              <a:t>⇒ defg</a:t>
            </a:r>
            <a:endParaRPr sz="1800">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gcab2f95e0b_1_246"/>
          <p:cNvSpPr txBox="1"/>
          <p:nvPr>
            <p:ph type="title"/>
          </p:nvPr>
        </p:nvSpPr>
        <p:spPr>
          <a:xfrm>
            <a:off x="98250" y="16350"/>
            <a:ext cx="8826600" cy="6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while loops</a:t>
            </a:r>
            <a:endParaRPr>
              <a:solidFill>
                <a:srgbClr val="FFFFFF"/>
              </a:solidFill>
            </a:endParaRPr>
          </a:p>
        </p:txBody>
      </p:sp>
      <p:sp>
        <p:nvSpPr>
          <p:cNvPr id="430" name="Google Shape;430;gcab2f95e0b_1_246"/>
          <p:cNvSpPr txBox="1"/>
          <p:nvPr>
            <p:ph idx="4294967295" type="body"/>
          </p:nvPr>
        </p:nvSpPr>
        <p:spPr>
          <a:xfrm>
            <a:off x="311700" y="1017525"/>
            <a:ext cx="8398800" cy="155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800">
                <a:solidFill>
                  <a:srgbClr val="3F51B5"/>
                </a:solidFill>
                <a:latin typeface="Roboto Mono"/>
                <a:ea typeface="Roboto Mono"/>
                <a:cs typeface="Roboto Mono"/>
                <a:sym typeface="Roboto Mono"/>
              </a:rPr>
              <a:t>var</a:t>
            </a:r>
            <a:r>
              <a:rPr lang="en-GB" sz="1800">
                <a:solidFill>
                  <a:srgbClr val="37474F"/>
                </a:solidFill>
                <a:latin typeface="Roboto Mono"/>
                <a:ea typeface="Roboto Mono"/>
                <a:cs typeface="Roboto Mono"/>
                <a:sym typeface="Roboto Mono"/>
              </a:rPr>
              <a:t> bicycles = </a:t>
            </a:r>
            <a:r>
              <a:rPr lang="en-GB" sz="1800">
                <a:solidFill>
                  <a:srgbClr val="C53929"/>
                </a:solidFill>
                <a:latin typeface="Roboto Mono"/>
                <a:ea typeface="Roboto Mono"/>
                <a:cs typeface="Roboto Mono"/>
                <a:sym typeface="Roboto Mono"/>
              </a:rPr>
              <a:t>0</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b="1" lang="en-GB" sz="1800">
                <a:solidFill>
                  <a:srgbClr val="3F51B5"/>
                </a:solidFill>
                <a:latin typeface="Roboto Mono"/>
                <a:ea typeface="Roboto Mono"/>
                <a:cs typeface="Roboto Mono"/>
                <a:sym typeface="Roboto Mono"/>
              </a:rPr>
              <a:t>while</a:t>
            </a:r>
            <a:r>
              <a:rPr lang="en-GB" sz="1800">
                <a:solidFill>
                  <a:srgbClr val="37474F"/>
                </a:solidFill>
                <a:latin typeface="Roboto Mono"/>
                <a:ea typeface="Roboto Mono"/>
                <a:cs typeface="Roboto Mono"/>
                <a:sym typeface="Roboto Mono"/>
              </a:rPr>
              <a:t> (bicycles &lt; </a:t>
            </a:r>
            <a:r>
              <a:rPr lang="en-GB" sz="1800">
                <a:solidFill>
                  <a:srgbClr val="C53929"/>
                </a:solidFill>
                <a:latin typeface="Roboto Mono"/>
                <a:ea typeface="Roboto Mono"/>
                <a:cs typeface="Roboto Mono"/>
                <a:sym typeface="Roboto Mono"/>
              </a:rPr>
              <a:t>50</a:t>
            </a:r>
            <a:r>
              <a:rPr lang="en-GB"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GB"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GB"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GB" sz="1800">
                <a:solidFill>
                  <a:srgbClr val="37474F"/>
                </a:solidFill>
                <a:latin typeface="Roboto Mono"/>
                <a:ea typeface="Roboto Mono"/>
                <a:cs typeface="Roboto Mono"/>
                <a:sym typeface="Roboto Mono"/>
              </a:rPr>
              <a:t>println(</a:t>
            </a:r>
            <a:r>
              <a:rPr lang="en-GB" sz="1800">
                <a:solidFill>
                  <a:srgbClr val="388E3C"/>
                </a:solidFill>
                <a:latin typeface="Roboto Mono"/>
                <a:ea typeface="Roboto Mono"/>
                <a:cs typeface="Roboto Mono"/>
                <a:sym typeface="Roboto Mono"/>
              </a:rPr>
              <a:t>"</a:t>
            </a:r>
            <a:r>
              <a:rPr lang="en-GB" sz="1800">
                <a:solidFill>
                  <a:srgbClr val="C53929"/>
                </a:solidFill>
                <a:latin typeface="Roboto Mono"/>
                <a:ea typeface="Roboto Mono"/>
                <a:cs typeface="Roboto Mono"/>
                <a:sym typeface="Roboto Mono"/>
              </a:rPr>
              <a:t>$bicycles</a:t>
            </a:r>
            <a:r>
              <a:rPr lang="en-GB" sz="1800">
                <a:solidFill>
                  <a:srgbClr val="388E3C"/>
                </a:solidFill>
                <a:latin typeface="Roboto Mono"/>
                <a:ea typeface="Roboto Mono"/>
                <a:cs typeface="Roboto Mono"/>
                <a:sym typeface="Roboto Mono"/>
              </a:rPr>
              <a:t> bicycles in the bicycle rack\n"</a:t>
            </a:r>
            <a:r>
              <a:rPr lang="en-GB"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800">
              <a:latin typeface="Consolas"/>
              <a:ea typeface="Consolas"/>
              <a:cs typeface="Consolas"/>
              <a:sym typeface="Consolas"/>
            </a:endParaRPr>
          </a:p>
          <a:p>
            <a:pPr indent="0" lvl="0" marL="457200" rtl="0" algn="l">
              <a:lnSpc>
                <a:spcPct val="115000"/>
              </a:lnSpc>
              <a:spcBef>
                <a:spcPts val="0"/>
              </a:spcBef>
              <a:spcAft>
                <a:spcPts val="0"/>
              </a:spcAft>
              <a:buNone/>
            </a:pPr>
            <a:r>
              <a:t/>
            </a:r>
            <a:endParaRPr sz="1400">
              <a:solidFill>
                <a:schemeClr val="dk1"/>
              </a:solidFill>
            </a:endParaRPr>
          </a:p>
          <a:p>
            <a:pPr indent="0" lvl="0" marL="457200" rtl="0" algn="l">
              <a:lnSpc>
                <a:spcPct val="115000"/>
              </a:lnSpc>
              <a:spcBef>
                <a:spcPts val="600"/>
              </a:spcBef>
              <a:spcAft>
                <a:spcPts val="6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431" name="Google Shape;431;gcab2f95e0b_1_24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432" name="Google Shape;432;gcab2f95e0b_1_246"/>
          <p:cNvSpPr txBox="1"/>
          <p:nvPr/>
        </p:nvSpPr>
        <p:spPr>
          <a:xfrm>
            <a:off x="259025" y="4191401"/>
            <a:ext cx="6779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 49 bicycles in the bicycle rack</a:t>
            </a:r>
            <a:endParaRPr sz="1800">
              <a:latin typeface="Consolas"/>
              <a:ea typeface="Consolas"/>
              <a:cs typeface="Consolas"/>
              <a:sym typeface="Consolas"/>
            </a:endParaRPr>
          </a:p>
        </p:txBody>
      </p:sp>
      <p:sp>
        <p:nvSpPr>
          <p:cNvPr id="433" name="Google Shape;433;gcab2f95e0b_1_246"/>
          <p:cNvSpPr txBox="1"/>
          <p:nvPr/>
        </p:nvSpPr>
        <p:spPr>
          <a:xfrm>
            <a:off x="259025" y="3006050"/>
            <a:ext cx="8492400" cy="10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solidFill>
                  <a:srgbClr val="3F51B5"/>
                </a:solidFill>
                <a:latin typeface="Roboto Mono"/>
                <a:ea typeface="Roboto Mono"/>
                <a:cs typeface="Roboto Mono"/>
                <a:sym typeface="Roboto Mono"/>
              </a:rPr>
              <a:t>do</a:t>
            </a:r>
            <a:r>
              <a:rPr lang="en-GB"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GB"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GB" sz="1800">
                <a:solidFill>
                  <a:srgbClr val="37474F"/>
                </a:solidFill>
                <a:latin typeface="Roboto Mono"/>
                <a:ea typeface="Roboto Mono"/>
                <a:cs typeface="Roboto Mono"/>
                <a:sym typeface="Roboto Mono"/>
              </a:rPr>
              <a:t>} </a:t>
            </a:r>
            <a:r>
              <a:rPr b="1" lang="en-GB" sz="1800">
                <a:solidFill>
                  <a:srgbClr val="3F51B5"/>
                </a:solidFill>
                <a:latin typeface="Roboto Mono"/>
                <a:ea typeface="Roboto Mono"/>
                <a:cs typeface="Roboto Mono"/>
                <a:sym typeface="Roboto Mono"/>
              </a:rPr>
              <a:t>while</a:t>
            </a:r>
            <a:r>
              <a:rPr lang="en-GB" sz="1800">
                <a:solidFill>
                  <a:srgbClr val="37474F"/>
                </a:solidFill>
                <a:latin typeface="Roboto Mono"/>
                <a:ea typeface="Roboto Mono"/>
                <a:cs typeface="Roboto Mono"/>
                <a:sym typeface="Roboto Mono"/>
              </a:rPr>
              <a:t> (bicycles &gt; </a:t>
            </a:r>
            <a:r>
              <a:rPr lang="en-GB" sz="1800">
                <a:solidFill>
                  <a:srgbClr val="C53929"/>
                </a:solidFill>
                <a:latin typeface="Roboto Mono"/>
                <a:ea typeface="Roboto Mono"/>
                <a:cs typeface="Roboto Mono"/>
                <a:sym typeface="Roboto Mono"/>
              </a:rPr>
              <a:t>50</a:t>
            </a:r>
            <a:r>
              <a:rPr lang="en-GB"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GB" sz="1800">
                <a:solidFill>
                  <a:srgbClr val="37474F"/>
                </a:solidFill>
                <a:latin typeface="Roboto Mono"/>
                <a:ea typeface="Roboto Mono"/>
                <a:cs typeface="Roboto Mono"/>
                <a:sym typeface="Roboto Mono"/>
              </a:rPr>
              <a:t>println(</a:t>
            </a:r>
            <a:r>
              <a:rPr lang="en-GB" sz="1800">
                <a:solidFill>
                  <a:srgbClr val="388E3C"/>
                </a:solidFill>
                <a:latin typeface="Roboto Mono"/>
                <a:ea typeface="Roboto Mono"/>
                <a:cs typeface="Roboto Mono"/>
                <a:sym typeface="Roboto Mono"/>
              </a:rPr>
              <a:t>"</a:t>
            </a:r>
            <a:r>
              <a:rPr lang="en-GB" sz="1800">
                <a:solidFill>
                  <a:srgbClr val="C53929"/>
                </a:solidFill>
                <a:latin typeface="Roboto Mono"/>
                <a:ea typeface="Roboto Mono"/>
                <a:cs typeface="Roboto Mono"/>
                <a:sym typeface="Roboto Mono"/>
              </a:rPr>
              <a:t>$bicycles</a:t>
            </a:r>
            <a:r>
              <a:rPr lang="en-GB" sz="1800">
                <a:solidFill>
                  <a:srgbClr val="388E3C"/>
                </a:solidFill>
                <a:latin typeface="Roboto Mono"/>
                <a:ea typeface="Roboto Mono"/>
                <a:cs typeface="Roboto Mono"/>
                <a:sym typeface="Roboto Mono"/>
              </a:rPr>
              <a:t> bicycles in the bicycle rack\n"</a:t>
            </a:r>
            <a:r>
              <a:rPr lang="en-GB" sz="1800">
                <a:solidFill>
                  <a:srgbClr val="37474F"/>
                </a:solidFill>
                <a:latin typeface="Roboto Mono"/>
                <a:ea typeface="Roboto Mono"/>
                <a:cs typeface="Roboto Mono"/>
                <a:sym typeface="Roboto Mono"/>
              </a:rPr>
              <a:t>)</a:t>
            </a:r>
            <a:endParaRPr>
              <a:latin typeface="Roboto"/>
              <a:ea typeface="Roboto"/>
              <a:cs typeface="Roboto"/>
              <a:sym typeface="Roboto"/>
            </a:endParaRPr>
          </a:p>
        </p:txBody>
      </p:sp>
      <p:sp>
        <p:nvSpPr>
          <p:cNvPr id="434" name="Google Shape;434;gcab2f95e0b_1_246"/>
          <p:cNvSpPr txBox="1"/>
          <p:nvPr/>
        </p:nvSpPr>
        <p:spPr>
          <a:xfrm>
            <a:off x="259025" y="2485100"/>
            <a:ext cx="6779700" cy="4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 50 bicycles in the bicycle rack</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000"/>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000"/>
                                        <p:tgtEl>
                                          <p:spTgt spid="4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cab2f95e0b_1_255"/>
          <p:cNvSpPr txBox="1"/>
          <p:nvPr>
            <p:ph type="title"/>
          </p:nvPr>
        </p:nvSpPr>
        <p:spPr>
          <a:xfrm>
            <a:off x="98250" y="16350"/>
            <a:ext cx="8826600" cy="6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repeat loops</a:t>
            </a:r>
            <a:endParaRPr>
              <a:solidFill>
                <a:srgbClr val="FFFFFF"/>
              </a:solidFill>
            </a:endParaRPr>
          </a:p>
        </p:txBody>
      </p:sp>
      <p:sp>
        <p:nvSpPr>
          <p:cNvPr id="440" name="Google Shape;440;gcab2f95e0b_1_255"/>
          <p:cNvSpPr txBox="1"/>
          <p:nvPr>
            <p:ph idx="4294967295" type="body"/>
          </p:nvPr>
        </p:nvSpPr>
        <p:spPr>
          <a:xfrm>
            <a:off x="311700" y="1627125"/>
            <a:ext cx="8398800" cy="113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800">
                <a:solidFill>
                  <a:srgbClr val="37474F"/>
                </a:solidFill>
                <a:latin typeface="Consolas"/>
                <a:ea typeface="Consolas"/>
                <a:cs typeface="Consolas"/>
                <a:sym typeface="Consolas"/>
              </a:rPr>
              <a:t>repeat(</a:t>
            </a:r>
            <a:r>
              <a:rPr b="1" lang="en-GB" sz="1800">
                <a:solidFill>
                  <a:srgbClr val="C53929"/>
                </a:solidFill>
                <a:latin typeface="Consolas"/>
                <a:ea typeface="Consolas"/>
                <a:cs typeface="Consolas"/>
                <a:sym typeface="Consolas"/>
              </a:rPr>
              <a:t>2</a:t>
            </a:r>
            <a:r>
              <a:rPr b="1" lang="en-GB" sz="1800">
                <a:solidFill>
                  <a:srgbClr val="37474F"/>
                </a:solidFill>
                <a:latin typeface="Consolas"/>
                <a:ea typeface="Consolas"/>
                <a:cs typeface="Consolas"/>
                <a:sym typeface="Consolas"/>
              </a:rPr>
              <a:t>)</a:t>
            </a:r>
            <a:r>
              <a:rPr lang="en-GB"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GB" sz="1800">
                <a:solidFill>
                  <a:srgbClr val="37474F"/>
                </a:solidFill>
                <a:latin typeface="Consolas"/>
                <a:ea typeface="Consolas"/>
                <a:cs typeface="Consolas"/>
                <a:sym typeface="Consolas"/>
              </a:rPr>
              <a:t>     print(</a:t>
            </a:r>
            <a:r>
              <a:rPr lang="en-GB" sz="1800">
                <a:solidFill>
                  <a:srgbClr val="388E3C"/>
                </a:solidFill>
                <a:latin typeface="Consolas"/>
                <a:ea typeface="Consolas"/>
                <a:cs typeface="Consolas"/>
                <a:sym typeface="Consolas"/>
              </a:rPr>
              <a:t>"Hello!"</a:t>
            </a:r>
            <a:r>
              <a:rPr lang="en-GB"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GB"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chemeClr val="dk1"/>
              </a:solidFill>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600"/>
              </a:spcAft>
              <a:buNone/>
            </a:pPr>
            <a:r>
              <a:t/>
            </a:r>
            <a:endParaRPr sz="1800">
              <a:solidFill>
                <a:schemeClr val="dk1"/>
              </a:solidFill>
              <a:highlight>
                <a:srgbClr val="FFFFFF"/>
              </a:highlight>
              <a:latin typeface="Consolas"/>
              <a:ea typeface="Consolas"/>
              <a:cs typeface="Consolas"/>
              <a:sym typeface="Consolas"/>
            </a:endParaRPr>
          </a:p>
        </p:txBody>
      </p:sp>
      <p:sp>
        <p:nvSpPr>
          <p:cNvPr id="441" name="Google Shape;441;gcab2f95e0b_1_25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442" name="Google Shape;442;gcab2f95e0b_1_255"/>
          <p:cNvSpPr txBox="1"/>
          <p:nvPr/>
        </p:nvSpPr>
        <p:spPr>
          <a:xfrm>
            <a:off x="311700" y="2740050"/>
            <a:ext cx="6779700" cy="7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 Hello!Hello!</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cab2f95e0b_1_28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4200"/>
              <a:t>Listas </a:t>
            </a:r>
            <a:r>
              <a:rPr lang="en-GB"/>
              <a:t>y</a:t>
            </a:r>
            <a:r>
              <a:rPr lang="en-GB" sz="4200"/>
              <a:t> </a:t>
            </a:r>
            <a:r>
              <a:rPr lang="en-GB"/>
              <a:t>arreglos (arrays)</a:t>
            </a:r>
            <a:endParaRPr sz="4200"/>
          </a:p>
        </p:txBody>
      </p:sp>
      <p:sp>
        <p:nvSpPr>
          <p:cNvPr id="448" name="Google Shape;448;gcab2f95e0b_1_28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cab2f95e0b_1_294"/>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Listas</a:t>
            </a:r>
            <a:endParaRPr/>
          </a:p>
        </p:txBody>
      </p:sp>
      <p:sp>
        <p:nvSpPr>
          <p:cNvPr id="454" name="Google Shape;454;gcab2f95e0b_1_294"/>
          <p:cNvSpPr txBox="1"/>
          <p:nvPr>
            <p:ph idx="4294967295" type="body"/>
          </p:nvPr>
        </p:nvSpPr>
        <p:spPr>
          <a:xfrm>
            <a:off x="311700" y="1283172"/>
            <a:ext cx="8520600" cy="695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GB" sz="2200">
                <a:solidFill>
                  <a:schemeClr val="dk1"/>
                </a:solidFill>
              </a:rPr>
              <a:t>Las listas son colecciones ordenadas de elementos</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p:txBody>
      </p:sp>
      <p:sp>
        <p:nvSpPr>
          <p:cNvPr id="455" name="Google Shape;455;gcab2f95e0b_1_29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456" name="Google Shape;456;gcab2f95e0b_1_294"/>
          <p:cNvSpPr txBox="1"/>
          <p:nvPr/>
        </p:nvSpPr>
        <p:spPr>
          <a:xfrm>
            <a:off x="325725" y="2766224"/>
            <a:ext cx="7722600" cy="695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GB" sz="2200">
                <a:solidFill>
                  <a:schemeClr val="dk1"/>
                </a:solidFill>
                <a:latin typeface="Roboto"/>
                <a:ea typeface="Roboto"/>
                <a:cs typeface="Roboto"/>
                <a:sym typeface="Roboto"/>
              </a:rPr>
              <a:t>Elementos pueden ocurrir más de una vez en una lista</a:t>
            </a:r>
            <a:endParaRPr>
              <a:latin typeface="Roboto"/>
              <a:ea typeface="Roboto"/>
              <a:cs typeface="Roboto"/>
              <a:sym typeface="Roboto"/>
            </a:endParaRPr>
          </a:p>
        </p:txBody>
      </p:sp>
      <p:sp>
        <p:nvSpPr>
          <p:cNvPr id="457" name="Google Shape;457;gcab2f95e0b_1_294"/>
          <p:cNvSpPr txBox="1"/>
          <p:nvPr/>
        </p:nvSpPr>
        <p:spPr>
          <a:xfrm>
            <a:off x="318750" y="1821347"/>
            <a:ext cx="8345400" cy="695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GB" sz="2200">
                <a:solidFill>
                  <a:schemeClr val="dk1"/>
                </a:solidFill>
                <a:latin typeface="Roboto"/>
                <a:ea typeface="Roboto"/>
                <a:cs typeface="Roboto"/>
                <a:sym typeface="Roboto"/>
              </a:rPr>
              <a:t>Los elementos de las listas pueden ser accedidos programáticamente a través de sus índices</a:t>
            </a:r>
            <a:endParaRPr>
              <a:latin typeface="Roboto"/>
              <a:ea typeface="Roboto"/>
              <a:cs typeface="Roboto"/>
              <a:sym typeface="Roboto"/>
            </a:endParaRPr>
          </a:p>
        </p:txBody>
      </p:sp>
      <p:sp>
        <p:nvSpPr>
          <p:cNvPr id="458" name="Google Shape;458;gcab2f95e0b_1_294"/>
          <p:cNvSpPr txBox="1"/>
          <p:nvPr/>
        </p:nvSpPr>
        <p:spPr>
          <a:xfrm>
            <a:off x="431153" y="3736800"/>
            <a:ext cx="8345400" cy="6954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3C4043"/>
                </a:solidFill>
                <a:latin typeface="Roboto"/>
                <a:ea typeface="Roboto"/>
                <a:cs typeface="Roboto"/>
                <a:sym typeface="Roboto"/>
              </a:rPr>
              <a:t>Un ejemplo de una lista es una oración: es un grupo de palabras cuyo orden es importante y pueden repetirse</a:t>
            </a:r>
            <a:r>
              <a:rPr lang="en-GB" sz="1800">
                <a:solidFill>
                  <a:srgbClr val="3C4043"/>
                </a:solidFill>
                <a:latin typeface="Roboto"/>
                <a:ea typeface="Roboto"/>
                <a:cs typeface="Roboto"/>
                <a:sym typeface="Roboto"/>
              </a:rPr>
              <a:t>.</a:t>
            </a:r>
            <a:endParaRPr sz="1800">
              <a:solidFill>
                <a:srgbClr val="3C4043"/>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cab2f95e0b_1_303"/>
          <p:cNvSpPr txBox="1"/>
          <p:nvPr>
            <p:ph idx="4294967295" type="body"/>
          </p:nvPr>
        </p:nvSpPr>
        <p:spPr>
          <a:xfrm>
            <a:off x="311700" y="1582174"/>
            <a:ext cx="8398800" cy="12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rPr>
              <a:t>Declar</a:t>
            </a:r>
            <a:r>
              <a:rPr lang="en-GB">
                <a:solidFill>
                  <a:schemeClr val="dk1"/>
                </a:solidFill>
              </a:rPr>
              <a:t>a una</a:t>
            </a:r>
            <a:r>
              <a:rPr lang="en-GB" sz="1800">
                <a:solidFill>
                  <a:schemeClr val="dk1"/>
                </a:solidFill>
              </a:rPr>
              <a:t> list </a:t>
            </a:r>
            <a:r>
              <a:rPr lang="en-GB">
                <a:solidFill>
                  <a:schemeClr val="dk1"/>
                </a:solidFill>
              </a:rPr>
              <a:t>usando</a:t>
            </a:r>
            <a:r>
              <a:rPr lang="en-GB" sz="1800">
                <a:solidFill>
                  <a:schemeClr val="dk1"/>
                </a:solidFill>
              </a:rPr>
              <a:t> </a:t>
            </a:r>
            <a:r>
              <a:rPr lang="en-GB" sz="1800">
                <a:solidFill>
                  <a:schemeClr val="dk1"/>
                </a:solidFill>
                <a:latin typeface="Consolas"/>
                <a:ea typeface="Consolas"/>
                <a:cs typeface="Consolas"/>
                <a:sym typeface="Consolas"/>
              </a:rPr>
              <a:t>listOf()</a:t>
            </a:r>
            <a:r>
              <a:rPr lang="en-GB" sz="1800">
                <a:solidFill>
                  <a:schemeClr val="dk1"/>
                </a:solidFill>
              </a:rPr>
              <a:t> </a:t>
            </a:r>
            <a:r>
              <a:rPr lang="en-GB">
                <a:solidFill>
                  <a:schemeClr val="dk1"/>
                </a:solidFill>
              </a:rPr>
              <a:t>e imprimiéndola</a:t>
            </a:r>
            <a:r>
              <a:rPr lang="en-GB" sz="1800">
                <a:solidFill>
                  <a:schemeClr val="dk1"/>
                </a:solidFill>
              </a:rPr>
              <a:t>.</a:t>
            </a:r>
            <a:r>
              <a:rPr lang="en-GB"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spcBef>
                <a:spcPts val="1400"/>
              </a:spcBef>
              <a:spcAft>
                <a:spcPts val="0"/>
              </a:spcAft>
              <a:buNone/>
            </a:pPr>
            <a:r>
              <a:rPr lang="en-GB" sz="1800">
                <a:latin typeface="Consolas"/>
                <a:ea typeface="Consolas"/>
                <a:cs typeface="Consolas"/>
                <a:sym typeface="Consolas"/>
              </a:rPr>
              <a:t>  </a:t>
            </a:r>
            <a:r>
              <a:rPr lang="en-GB" sz="1800">
                <a:solidFill>
                  <a:srgbClr val="3F51B5"/>
                </a:solidFill>
                <a:latin typeface="Consolas"/>
                <a:ea typeface="Consolas"/>
                <a:cs typeface="Consolas"/>
                <a:sym typeface="Consolas"/>
              </a:rPr>
              <a:t>val</a:t>
            </a:r>
            <a:r>
              <a:rPr lang="en-GB" sz="1800">
                <a:solidFill>
                  <a:srgbClr val="37474F"/>
                </a:solidFill>
                <a:latin typeface="Consolas"/>
                <a:ea typeface="Consolas"/>
                <a:cs typeface="Consolas"/>
                <a:sym typeface="Consolas"/>
              </a:rPr>
              <a:t> instruments = listOf(</a:t>
            </a:r>
            <a:r>
              <a:rPr lang="en-GB" sz="1800">
                <a:solidFill>
                  <a:srgbClr val="388E3C"/>
                </a:solidFill>
                <a:latin typeface="Consolas"/>
                <a:ea typeface="Consolas"/>
                <a:cs typeface="Consolas"/>
                <a:sym typeface="Consolas"/>
              </a:rPr>
              <a:t>"trumpet"</a:t>
            </a:r>
            <a:r>
              <a:rPr lang="en-GB" sz="1800">
                <a:solidFill>
                  <a:srgbClr val="37474F"/>
                </a:solidFill>
                <a:latin typeface="Consolas"/>
                <a:ea typeface="Consolas"/>
                <a:cs typeface="Consolas"/>
                <a:sym typeface="Consolas"/>
              </a:rPr>
              <a:t>, </a:t>
            </a:r>
            <a:r>
              <a:rPr lang="en-GB" sz="1800">
                <a:solidFill>
                  <a:srgbClr val="388E3C"/>
                </a:solidFill>
                <a:latin typeface="Consolas"/>
                <a:ea typeface="Consolas"/>
                <a:cs typeface="Consolas"/>
                <a:sym typeface="Consolas"/>
              </a:rPr>
              <a:t>"piano"</a:t>
            </a:r>
            <a:r>
              <a:rPr lang="en-GB" sz="1800">
                <a:solidFill>
                  <a:srgbClr val="37474F"/>
                </a:solidFill>
                <a:latin typeface="Consolas"/>
                <a:ea typeface="Consolas"/>
                <a:cs typeface="Consolas"/>
                <a:sym typeface="Consolas"/>
              </a:rPr>
              <a:t>, </a:t>
            </a:r>
            <a:r>
              <a:rPr lang="en-GB" sz="1800">
                <a:solidFill>
                  <a:srgbClr val="388E3C"/>
                </a:solidFill>
                <a:latin typeface="Consolas"/>
                <a:ea typeface="Consolas"/>
                <a:cs typeface="Consolas"/>
                <a:sym typeface="Consolas"/>
              </a:rPr>
              <a:t>"violin"</a:t>
            </a:r>
            <a:r>
              <a:rPr lang="en-GB"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600"/>
              </a:spcAft>
              <a:buNone/>
            </a:pPr>
            <a:r>
              <a:rPr lang="en-GB" sz="1800">
                <a:solidFill>
                  <a:srgbClr val="37474F"/>
                </a:solidFill>
                <a:latin typeface="Consolas"/>
                <a:ea typeface="Consolas"/>
                <a:cs typeface="Consolas"/>
                <a:sym typeface="Consolas"/>
              </a:rPr>
              <a:t>  println(instruments)</a:t>
            </a:r>
            <a:endParaRPr sz="1800">
              <a:latin typeface="Consolas"/>
              <a:ea typeface="Consolas"/>
              <a:cs typeface="Consolas"/>
              <a:sym typeface="Consolas"/>
            </a:endParaRPr>
          </a:p>
        </p:txBody>
      </p:sp>
      <p:sp>
        <p:nvSpPr>
          <p:cNvPr id="464" name="Google Shape;464;gcab2f95e0b_1_30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465" name="Google Shape;465;gcab2f95e0b_1_303"/>
          <p:cNvSpPr txBox="1"/>
          <p:nvPr>
            <p:ph type="title"/>
          </p:nvPr>
        </p:nvSpPr>
        <p:spPr>
          <a:xfrm>
            <a:off x="98250" y="16350"/>
            <a:ext cx="8826600" cy="6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Listas inmutables usando </a:t>
            </a:r>
            <a:r>
              <a:rPr lang="en-GB"/>
              <a:t>listOf()</a:t>
            </a:r>
            <a:endParaRPr>
              <a:solidFill>
                <a:srgbClr val="FFFFFF"/>
              </a:solidFill>
            </a:endParaRPr>
          </a:p>
        </p:txBody>
      </p:sp>
      <p:sp>
        <p:nvSpPr>
          <p:cNvPr id="466" name="Google Shape;466;gcab2f95e0b_1_303"/>
          <p:cNvSpPr txBox="1"/>
          <p:nvPr/>
        </p:nvSpPr>
        <p:spPr>
          <a:xfrm>
            <a:off x="311700" y="2951775"/>
            <a:ext cx="74214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rgbClr val="1155CC"/>
                </a:solidFill>
                <a:latin typeface="Courier New"/>
                <a:ea typeface="Courier New"/>
                <a:cs typeface="Courier New"/>
                <a:sym typeface="Courier New"/>
              </a:rPr>
              <a:t>  ⇒ [trumpet, piano, violin]</a:t>
            </a:r>
            <a:endParaRPr sz="1800">
              <a:solidFill>
                <a:srgbClr val="1155C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cab2f95e0b_1_310"/>
          <p:cNvSpPr txBox="1"/>
          <p:nvPr>
            <p:ph idx="4294967295" type="body"/>
          </p:nvPr>
        </p:nvSpPr>
        <p:spPr>
          <a:xfrm>
            <a:off x="311700" y="1277375"/>
            <a:ext cx="83988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rPr>
              <a:t>L</a:t>
            </a:r>
            <a:r>
              <a:rPr lang="en-GB" sz="1800">
                <a:solidFill>
                  <a:schemeClr val="dk1"/>
                </a:solidFill>
                <a:extLst>
                  <a:ext uri="http://customooxmlschemas.google.com/">
                    <go:slidesCustomData xmlns:go="http://customooxmlschemas.google.com/" textRoundtripDataId="26"/>
                  </a:ext>
                </a:extLst>
              </a:rPr>
              <a:t>istas </a:t>
            </a:r>
            <a:r>
              <a:rPr lang="en-GB">
                <a:solidFill>
                  <a:schemeClr val="dk1"/>
                </a:solidFill>
                <a:extLst>
                  <a:ext uri="http://customooxmlschemas.google.com/">
                    <go:slidesCustomData xmlns:go="http://customooxmlschemas.google.com/" textRoundtripDataId="27"/>
                  </a:ext>
                </a:extLst>
              </a:rPr>
              <a:t>pueden ser cambiadas usando</a:t>
            </a:r>
            <a:r>
              <a:rPr lang="en-GB" sz="1800">
                <a:solidFill>
                  <a:schemeClr val="dk1"/>
                </a:solidFill>
                <a:extLst>
                  <a:ext uri="http://customooxmlschemas.google.com/">
                    <go:slidesCustomData xmlns:go="http://customooxmlschemas.google.com/" textRoundtripDataId="28"/>
                  </a:ext>
                </a:extLst>
              </a:rPr>
              <a:t> </a:t>
            </a:r>
            <a:r>
              <a:rPr lang="en-GB" sz="1800">
                <a:solidFill>
                  <a:schemeClr val="dk1"/>
                </a:solidFill>
                <a:latin typeface="Courier New"/>
                <a:ea typeface="Courier New"/>
                <a:cs typeface="Courier New"/>
                <a:sym typeface="Courier New"/>
                <a:extLst>
                  <a:ext uri="http://customooxmlschemas.google.com/">
                    <go:slidesCustomData xmlns:go="http://customooxmlschemas.google.com/" textRoundtripDataId="29"/>
                  </a:ext>
                </a:extLst>
              </a:rPr>
              <a:t>mutableListOf()</a:t>
            </a:r>
            <a:endParaRPr sz="1800">
              <a:solidFill>
                <a:schemeClr val="dk1"/>
              </a:solidFill>
            </a:endParaRPr>
          </a:p>
          <a:p>
            <a:pPr indent="0" lvl="0" marL="0" rtl="0" algn="l">
              <a:spcBef>
                <a:spcPts val="1400"/>
              </a:spcBef>
              <a:spcAft>
                <a:spcPts val="0"/>
              </a:spcAft>
              <a:buNone/>
            </a:pPr>
            <a:r>
              <a:rPr lang="en-GB" sz="1800">
                <a:latin typeface="Consolas"/>
                <a:ea typeface="Consolas"/>
                <a:cs typeface="Consolas"/>
                <a:sym typeface="Consolas"/>
              </a:rPr>
              <a:t>  </a:t>
            </a:r>
            <a:r>
              <a:rPr lang="en-GB" sz="1800">
                <a:solidFill>
                  <a:srgbClr val="3F51B5"/>
                </a:solidFill>
                <a:latin typeface="Consolas"/>
                <a:ea typeface="Consolas"/>
                <a:cs typeface="Consolas"/>
                <a:sym typeface="Consolas"/>
              </a:rPr>
              <a:t>val</a:t>
            </a:r>
            <a:r>
              <a:rPr lang="en-GB" sz="1800">
                <a:solidFill>
                  <a:srgbClr val="37474F"/>
                </a:solidFill>
                <a:latin typeface="Consolas"/>
                <a:ea typeface="Consolas"/>
                <a:cs typeface="Consolas"/>
                <a:sym typeface="Consolas"/>
              </a:rPr>
              <a:t> myList = mutableListOf(</a:t>
            </a:r>
            <a:r>
              <a:rPr lang="en-GB" sz="1800">
                <a:solidFill>
                  <a:srgbClr val="388E3C"/>
                </a:solidFill>
                <a:latin typeface="Consolas"/>
                <a:ea typeface="Consolas"/>
                <a:cs typeface="Consolas"/>
                <a:sym typeface="Consolas"/>
              </a:rPr>
              <a:t>"trumpet"</a:t>
            </a:r>
            <a:r>
              <a:rPr lang="en-GB" sz="1800">
                <a:solidFill>
                  <a:srgbClr val="37474F"/>
                </a:solidFill>
                <a:latin typeface="Consolas"/>
                <a:ea typeface="Consolas"/>
                <a:cs typeface="Consolas"/>
                <a:sym typeface="Consolas"/>
              </a:rPr>
              <a:t>, </a:t>
            </a:r>
            <a:r>
              <a:rPr lang="en-GB" sz="1800">
                <a:solidFill>
                  <a:srgbClr val="388E3C"/>
                </a:solidFill>
                <a:latin typeface="Consolas"/>
                <a:ea typeface="Consolas"/>
                <a:cs typeface="Consolas"/>
                <a:sym typeface="Consolas"/>
              </a:rPr>
              <a:t>"piano"</a:t>
            </a:r>
            <a:r>
              <a:rPr lang="en-GB" sz="1800">
                <a:solidFill>
                  <a:srgbClr val="37474F"/>
                </a:solidFill>
                <a:latin typeface="Consolas"/>
                <a:ea typeface="Consolas"/>
                <a:cs typeface="Consolas"/>
                <a:sym typeface="Consolas"/>
              </a:rPr>
              <a:t>, </a:t>
            </a:r>
            <a:r>
              <a:rPr lang="en-GB" sz="1800">
                <a:solidFill>
                  <a:srgbClr val="388E3C"/>
                </a:solidFill>
                <a:latin typeface="Consolas"/>
                <a:ea typeface="Consolas"/>
                <a:cs typeface="Consolas"/>
                <a:sym typeface="Consolas"/>
              </a:rPr>
              <a:t>"violin"</a:t>
            </a:r>
            <a:r>
              <a:rPr lang="en-GB"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GB" sz="1800">
                <a:solidFill>
                  <a:srgbClr val="37474F"/>
                </a:solidFill>
                <a:latin typeface="Consolas"/>
                <a:ea typeface="Consolas"/>
                <a:cs typeface="Consolas"/>
                <a:sym typeface="Consolas"/>
              </a:rPr>
              <a:t>  myList.remove(</a:t>
            </a:r>
            <a:r>
              <a:rPr lang="en-GB" sz="1800">
                <a:solidFill>
                  <a:srgbClr val="388E3C"/>
                </a:solidFill>
                <a:latin typeface="Consolas"/>
                <a:ea typeface="Consolas"/>
                <a:cs typeface="Consolas"/>
                <a:sym typeface="Consolas"/>
              </a:rPr>
              <a:t>"violin"</a:t>
            </a:r>
            <a:r>
              <a:rPr lang="en-GB"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600"/>
              </a:spcBef>
              <a:spcAft>
                <a:spcPts val="10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472" name="Google Shape;472;gcab2f95e0b_1_3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473" name="Google Shape;473;gcab2f95e0b_1_310"/>
          <p:cNvSpPr txBox="1"/>
          <p:nvPr/>
        </p:nvSpPr>
        <p:spPr>
          <a:xfrm>
            <a:off x="311700" y="3669650"/>
            <a:ext cx="8398800" cy="6969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800">
                <a:solidFill>
                  <a:srgbClr val="3C4043"/>
                </a:solidFill>
                <a:latin typeface="Roboto"/>
                <a:ea typeface="Roboto"/>
                <a:cs typeface="Roboto"/>
                <a:sym typeface="Roboto"/>
              </a:rPr>
              <a:t>Con una lista definida con</a:t>
            </a:r>
            <a:r>
              <a:rPr lang="en-GB" sz="1800">
                <a:solidFill>
                  <a:srgbClr val="3C4043"/>
                </a:solidFill>
                <a:latin typeface="Roboto"/>
                <a:ea typeface="Roboto"/>
                <a:cs typeface="Roboto"/>
                <a:sym typeface="Roboto"/>
              </a:rPr>
              <a:t> </a:t>
            </a:r>
            <a:r>
              <a:rPr lang="en-GB" sz="1800">
                <a:solidFill>
                  <a:srgbClr val="3C4043"/>
                </a:solidFill>
                <a:latin typeface="Courier New"/>
                <a:ea typeface="Courier New"/>
                <a:cs typeface="Courier New"/>
                <a:sym typeface="Courier New"/>
              </a:rPr>
              <a:t>val</a:t>
            </a:r>
            <a:r>
              <a:rPr lang="en-GB" sz="1800">
                <a:solidFill>
                  <a:srgbClr val="3C4043"/>
                </a:solidFill>
                <a:latin typeface="Roboto"/>
                <a:ea typeface="Roboto"/>
                <a:cs typeface="Roboto"/>
                <a:sym typeface="Roboto"/>
              </a:rPr>
              <a:t>, no podés cambiar a qué lista la variable hace referencia, pero aún podés cambiar los contenidos de la lista.</a:t>
            </a:r>
            <a:endParaRPr sz="1800">
              <a:solidFill>
                <a:srgbClr val="3C4043"/>
              </a:solidFill>
              <a:latin typeface="Roboto"/>
              <a:ea typeface="Roboto"/>
              <a:cs typeface="Roboto"/>
              <a:sym typeface="Roboto"/>
            </a:endParaRPr>
          </a:p>
        </p:txBody>
      </p:sp>
      <p:sp>
        <p:nvSpPr>
          <p:cNvPr id="474" name="Google Shape;474;gcab2f95e0b_1_310"/>
          <p:cNvSpPr txBox="1"/>
          <p:nvPr>
            <p:ph type="title"/>
          </p:nvPr>
        </p:nvSpPr>
        <p:spPr>
          <a:xfrm>
            <a:off x="98250" y="16350"/>
            <a:ext cx="8826600" cy="6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Listas mutables usando </a:t>
            </a:r>
            <a:r>
              <a:rPr lang="en-GB"/>
              <a:t>mutableListOf()</a:t>
            </a:r>
            <a:endParaRPr>
              <a:solidFill>
                <a:srgbClr val="FFFFFF"/>
              </a:solidFill>
            </a:endParaRPr>
          </a:p>
        </p:txBody>
      </p:sp>
      <p:sp>
        <p:nvSpPr>
          <p:cNvPr id="475" name="Google Shape;475;gcab2f95e0b_1_310"/>
          <p:cNvSpPr txBox="1"/>
          <p:nvPr/>
        </p:nvSpPr>
        <p:spPr>
          <a:xfrm>
            <a:off x="311700" y="2721150"/>
            <a:ext cx="6996600" cy="4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rgbClr val="1155CC"/>
                </a:solidFill>
                <a:latin typeface="Consolas"/>
                <a:ea typeface="Consolas"/>
                <a:cs typeface="Consolas"/>
                <a:sym typeface="Consolas"/>
              </a:rPr>
              <a:t>  ⇒ kotlin.Boolean = true</a:t>
            </a:r>
            <a:endParaRPr sz="1800">
              <a:solidFill>
                <a:srgbClr val="1155C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cab2f95e0b_1_31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Arrays</a:t>
            </a:r>
            <a:endParaRPr/>
          </a:p>
        </p:txBody>
      </p:sp>
      <p:sp>
        <p:nvSpPr>
          <p:cNvPr id="481" name="Google Shape;481;gcab2f95e0b_1_318"/>
          <p:cNvSpPr txBox="1"/>
          <p:nvPr>
            <p:ph idx="4294967295" type="body"/>
          </p:nvPr>
        </p:nvSpPr>
        <p:spPr>
          <a:xfrm>
            <a:off x="311700" y="1228675"/>
            <a:ext cx="8520600" cy="720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GB" sz="2200"/>
              <a:t>Arrays almacenan múltiples elementos</a:t>
            </a:r>
            <a:endParaRPr sz="2200"/>
          </a:p>
        </p:txBody>
      </p:sp>
      <p:sp>
        <p:nvSpPr>
          <p:cNvPr id="482" name="Google Shape;482;gcab2f95e0b_1_31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483" name="Google Shape;483;gcab2f95e0b_1_318"/>
          <p:cNvSpPr txBox="1"/>
          <p:nvPr/>
        </p:nvSpPr>
        <p:spPr>
          <a:xfrm>
            <a:off x="311700" y="1949000"/>
            <a:ext cx="8237100" cy="572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GB" sz="2200">
                <a:latin typeface="Roboto"/>
                <a:ea typeface="Roboto"/>
                <a:cs typeface="Roboto"/>
                <a:sym typeface="Roboto"/>
              </a:rPr>
              <a:t>Los elementos de un array </a:t>
            </a:r>
            <a:r>
              <a:rPr lang="en-GB" sz="2200">
                <a:latin typeface="Roboto"/>
                <a:ea typeface="Roboto"/>
                <a:cs typeface="Roboto"/>
                <a:sym typeface="Roboto"/>
              </a:rPr>
              <a:t>Array pueden ser accedidos programáticamente a través de sus índices</a:t>
            </a:r>
            <a:endParaRPr sz="2200">
              <a:latin typeface="Roboto"/>
              <a:ea typeface="Roboto"/>
              <a:cs typeface="Roboto"/>
              <a:sym typeface="Roboto"/>
            </a:endParaRPr>
          </a:p>
        </p:txBody>
      </p:sp>
      <p:sp>
        <p:nvSpPr>
          <p:cNvPr id="484" name="Google Shape;484;gcab2f95e0b_1_318"/>
          <p:cNvSpPr txBox="1"/>
          <p:nvPr/>
        </p:nvSpPr>
        <p:spPr>
          <a:xfrm>
            <a:off x="311700" y="2876550"/>
            <a:ext cx="7389300" cy="7203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GB" sz="2200">
                <a:latin typeface="Roboto"/>
                <a:ea typeface="Roboto"/>
                <a:cs typeface="Roboto"/>
                <a:sym typeface="Roboto"/>
              </a:rPr>
              <a:t>Los elementos de un array son mutables</a:t>
            </a:r>
            <a:endParaRPr sz="2200">
              <a:latin typeface="Roboto"/>
              <a:ea typeface="Roboto"/>
              <a:cs typeface="Roboto"/>
              <a:sym typeface="Roboto"/>
            </a:endParaRPr>
          </a:p>
        </p:txBody>
      </p:sp>
      <p:sp>
        <p:nvSpPr>
          <p:cNvPr id="485" name="Google Shape;485;gcab2f95e0b_1_318"/>
          <p:cNvSpPr txBox="1"/>
          <p:nvPr/>
        </p:nvSpPr>
        <p:spPr>
          <a:xfrm>
            <a:off x="311700" y="3434375"/>
            <a:ext cx="4650900" cy="4782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GB" sz="2200">
                <a:latin typeface="Roboto"/>
                <a:ea typeface="Roboto"/>
                <a:cs typeface="Roboto"/>
                <a:sym typeface="Roboto"/>
              </a:rPr>
              <a:t>El tamaño de un array es fijo</a:t>
            </a:r>
            <a:endParaRPr sz="22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El lenguaje</a:t>
            </a:r>
            <a:endParaRPr/>
          </a:p>
        </p:txBody>
      </p:sp>
      <p:sp>
        <p:nvSpPr>
          <p:cNvPr id="92" name="Google Shape;92;p5"/>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Moderno y expresivo</a:t>
            </a:r>
            <a:endParaRPr/>
          </a:p>
          <a:p>
            <a:pPr indent="-342900" lvl="0" marL="457200" rtl="0" algn="l">
              <a:lnSpc>
                <a:spcPct val="115000"/>
              </a:lnSpc>
              <a:spcBef>
                <a:spcPts val="0"/>
              </a:spcBef>
              <a:spcAft>
                <a:spcPts val="0"/>
              </a:spcAft>
              <a:buSzPts val="1800"/>
              <a:buChar char="●"/>
            </a:pPr>
            <a:r>
              <a:rPr lang="en-GB"/>
              <a:t>Más seguro</a:t>
            </a:r>
            <a:endParaRPr/>
          </a:p>
          <a:p>
            <a:pPr indent="-342900" lvl="0" marL="457200" rtl="0" algn="l">
              <a:lnSpc>
                <a:spcPct val="115000"/>
              </a:lnSpc>
              <a:spcBef>
                <a:spcPts val="0"/>
              </a:spcBef>
              <a:spcAft>
                <a:spcPts val="0"/>
              </a:spcAft>
              <a:buSzPts val="1800"/>
              <a:buChar char="●"/>
            </a:pPr>
            <a:r>
              <a:rPr lang="en-GB"/>
              <a:t>Interoperable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gcab2f95e0b_1_327"/>
          <p:cNvSpPr txBox="1"/>
          <p:nvPr>
            <p:ph idx="4294967295" type="body"/>
          </p:nvPr>
        </p:nvSpPr>
        <p:spPr>
          <a:xfrm>
            <a:off x="311700" y="1353575"/>
            <a:ext cx="8398800" cy="15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Un Array de strings puede ser creado usando</a:t>
            </a:r>
            <a:r>
              <a:rPr lang="en-GB" sz="1800">
                <a:solidFill>
                  <a:schemeClr val="dk1"/>
                </a:solidFill>
              </a:rPr>
              <a:t> </a:t>
            </a:r>
            <a:r>
              <a:rPr lang="en-GB" sz="1800">
                <a:solidFill>
                  <a:schemeClr val="dk1"/>
                </a:solidFill>
                <a:latin typeface="Courier New"/>
                <a:ea typeface="Courier New"/>
                <a:cs typeface="Courier New"/>
                <a:sym typeface="Courier New"/>
              </a:rPr>
              <a:t>arrayOf()</a:t>
            </a:r>
            <a:endParaRPr sz="18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GB" sz="1800">
                <a:latin typeface="Consolas"/>
                <a:ea typeface="Consolas"/>
                <a:cs typeface="Consolas"/>
                <a:sym typeface="Consolas"/>
              </a:rPr>
              <a:t>  </a:t>
            </a:r>
            <a:r>
              <a:rPr lang="en-GB" sz="1800">
                <a:solidFill>
                  <a:srgbClr val="3F51B5"/>
                </a:solidFill>
                <a:latin typeface="Consolas"/>
                <a:ea typeface="Consolas"/>
                <a:cs typeface="Consolas"/>
                <a:sym typeface="Consolas"/>
              </a:rPr>
              <a:t>val</a:t>
            </a:r>
            <a:r>
              <a:rPr lang="en-GB" sz="1800">
                <a:solidFill>
                  <a:srgbClr val="37474F"/>
                </a:solidFill>
                <a:latin typeface="Consolas"/>
                <a:ea typeface="Consolas"/>
                <a:cs typeface="Consolas"/>
                <a:sym typeface="Consolas"/>
              </a:rPr>
              <a:t> pets = arrayOf(</a:t>
            </a:r>
            <a:r>
              <a:rPr lang="en-GB" sz="1800">
                <a:solidFill>
                  <a:srgbClr val="388E3C"/>
                </a:solidFill>
                <a:latin typeface="Consolas"/>
                <a:ea typeface="Consolas"/>
                <a:cs typeface="Consolas"/>
                <a:sym typeface="Consolas"/>
              </a:rPr>
              <a:t>"dog"</a:t>
            </a:r>
            <a:r>
              <a:rPr lang="en-GB" sz="1800">
                <a:solidFill>
                  <a:srgbClr val="37474F"/>
                </a:solidFill>
                <a:latin typeface="Consolas"/>
                <a:ea typeface="Consolas"/>
                <a:cs typeface="Consolas"/>
                <a:sym typeface="Consolas"/>
              </a:rPr>
              <a:t>, </a:t>
            </a:r>
            <a:r>
              <a:rPr lang="en-GB" sz="1800">
                <a:solidFill>
                  <a:srgbClr val="388E3C"/>
                </a:solidFill>
                <a:latin typeface="Consolas"/>
                <a:ea typeface="Consolas"/>
                <a:cs typeface="Consolas"/>
                <a:sym typeface="Consolas"/>
              </a:rPr>
              <a:t>"cat"</a:t>
            </a:r>
            <a:r>
              <a:rPr lang="en-GB" sz="1800">
                <a:solidFill>
                  <a:srgbClr val="37474F"/>
                </a:solidFill>
                <a:latin typeface="Consolas"/>
                <a:ea typeface="Consolas"/>
                <a:cs typeface="Consolas"/>
                <a:sym typeface="Consolas"/>
              </a:rPr>
              <a:t>, </a:t>
            </a:r>
            <a:r>
              <a:rPr lang="en-GB" sz="1800">
                <a:solidFill>
                  <a:srgbClr val="388E3C"/>
                </a:solidFill>
                <a:latin typeface="Consolas"/>
                <a:ea typeface="Consolas"/>
                <a:cs typeface="Consolas"/>
                <a:sym typeface="Consolas"/>
              </a:rPr>
              <a:t>"canary"</a:t>
            </a:r>
            <a:r>
              <a:rPr lang="en-GB"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GB" sz="1800">
                <a:solidFill>
                  <a:srgbClr val="37474F"/>
                </a:solidFill>
                <a:latin typeface="Consolas"/>
                <a:ea typeface="Consolas"/>
                <a:cs typeface="Consolas"/>
                <a:sym typeface="Consolas"/>
              </a:rPr>
              <a:t>  println(java.util.Arrays.toString(pets))</a:t>
            </a:r>
            <a:endParaRPr sz="1800">
              <a:latin typeface="Consolas"/>
              <a:ea typeface="Consolas"/>
              <a:cs typeface="Consolas"/>
              <a:sym typeface="Consolas"/>
            </a:endParaRPr>
          </a:p>
          <a:p>
            <a:pPr indent="0" lvl="0" marL="0" rtl="0" algn="l">
              <a:spcBef>
                <a:spcPts val="600"/>
              </a:spcBef>
              <a:spcAft>
                <a:spcPts val="0"/>
              </a:spcAft>
              <a:buNone/>
            </a:pPr>
            <a:r>
              <a:t/>
            </a:r>
            <a:endParaRPr sz="1400">
              <a:solidFill>
                <a:srgbClr val="1155CC"/>
              </a:solidFill>
              <a:latin typeface="Courier New"/>
              <a:ea typeface="Courier New"/>
              <a:cs typeface="Courier New"/>
              <a:sym typeface="Courier New"/>
            </a:endParaRPr>
          </a:p>
          <a:p>
            <a:pPr indent="0" lvl="0" marL="457200" rtl="0" algn="l">
              <a:spcBef>
                <a:spcPts val="60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600"/>
              </a:spcBef>
              <a:spcAft>
                <a:spcPts val="0"/>
              </a:spcAft>
              <a:buNone/>
            </a:pPr>
            <a:r>
              <a:t/>
            </a:r>
            <a:endParaRPr sz="1400">
              <a:solidFill>
                <a:schemeClr val="dk1"/>
              </a:solidFill>
            </a:endParaRPr>
          </a:p>
          <a:p>
            <a:pPr indent="0" lvl="0" marL="457200" rtl="0" algn="l">
              <a:lnSpc>
                <a:spcPct val="100000"/>
              </a:lnSpc>
              <a:spcBef>
                <a:spcPts val="300"/>
              </a:spcBef>
              <a:spcAft>
                <a:spcPts val="10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491" name="Google Shape;491;gcab2f95e0b_1_32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492" name="Google Shape;492;gcab2f95e0b_1_327"/>
          <p:cNvSpPr txBox="1"/>
          <p:nvPr/>
        </p:nvSpPr>
        <p:spPr>
          <a:xfrm>
            <a:off x="380125" y="3664275"/>
            <a:ext cx="8169900" cy="7272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800">
                <a:solidFill>
                  <a:srgbClr val="3C4043"/>
                </a:solidFill>
                <a:latin typeface="Roboto"/>
                <a:ea typeface="Roboto"/>
                <a:cs typeface="Roboto"/>
                <a:sym typeface="Roboto"/>
              </a:rPr>
              <a:t>Con un array definido con val, no podés cambiar a cuál Array la variable hace referencia, pero aún podés cambiar el contenido del array</a:t>
            </a:r>
            <a:r>
              <a:rPr lang="en-GB" sz="1800">
                <a:solidFill>
                  <a:srgbClr val="3C4043"/>
                </a:solidFill>
                <a:latin typeface="Roboto"/>
                <a:ea typeface="Roboto"/>
                <a:cs typeface="Roboto"/>
                <a:sym typeface="Roboto"/>
              </a:rPr>
              <a:t>.</a:t>
            </a:r>
            <a:endParaRPr sz="1800">
              <a:solidFill>
                <a:srgbClr val="3C4043"/>
              </a:solidFill>
              <a:latin typeface="Roboto"/>
              <a:ea typeface="Roboto"/>
              <a:cs typeface="Roboto"/>
              <a:sym typeface="Roboto"/>
            </a:endParaRPr>
          </a:p>
        </p:txBody>
      </p:sp>
      <p:sp>
        <p:nvSpPr>
          <p:cNvPr id="493" name="Google Shape;493;gcab2f95e0b_1_327"/>
          <p:cNvSpPr txBox="1"/>
          <p:nvPr>
            <p:ph type="title"/>
          </p:nvPr>
        </p:nvSpPr>
        <p:spPr>
          <a:xfrm>
            <a:off x="98250" y="16350"/>
            <a:ext cx="8826600" cy="6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Array using arrayOf()</a:t>
            </a:r>
            <a:endParaRPr>
              <a:solidFill>
                <a:srgbClr val="FFFFFF"/>
              </a:solidFill>
            </a:endParaRPr>
          </a:p>
        </p:txBody>
      </p:sp>
      <p:sp>
        <p:nvSpPr>
          <p:cNvPr id="494" name="Google Shape;494;gcab2f95e0b_1_327"/>
          <p:cNvSpPr txBox="1"/>
          <p:nvPr/>
        </p:nvSpPr>
        <p:spPr>
          <a:xfrm>
            <a:off x="295675" y="2603550"/>
            <a:ext cx="83388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Clr>
                <a:schemeClr val="dk1"/>
              </a:buClr>
              <a:buSzPts val="1100"/>
              <a:buFont typeface="Arial"/>
              <a:buNone/>
            </a:pPr>
            <a:r>
              <a:rPr lang="en-GB" sz="1800">
                <a:solidFill>
                  <a:srgbClr val="1155CC"/>
                </a:solidFill>
                <a:latin typeface="Consolas"/>
                <a:ea typeface="Consolas"/>
                <a:cs typeface="Consolas"/>
                <a:sym typeface="Consolas"/>
              </a:rPr>
              <a:t>  ⇒ [dog, cat, canary]</a:t>
            </a:r>
            <a:endParaRPr sz="1800">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gcab2f95e0b_1_335"/>
          <p:cNvSpPr txBox="1"/>
          <p:nvPr>
            <p:ph idx="4294967295" type="body"/>
          </p:nvPr>
        </p:nvSpPr>
        <p:spPr>
          <a:xfrm>
            <a:off x="311700" y="1429799"/>
            <a:ext cx="8398800" cy="9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Un array puede contener diferentes tipos</a:t>
            </a:r>
            <a:r>
              <a:rPr lang="en-GB" sz="1800">
                <a:solidFill>
                  <a:schemeClr val="dk1"/>
                </a:solidFill>
              </a:rPr>
              <a:t>.</a:t>
            </a:r>
            <a:endParaRPr sz="1800">
              <a:solidFill>
                <a:schemeClr val="dk1"/>
              </a:solidFill>
            </a:endParaRPr>
          </a:p>
          <a:p>
            <a:pPr indent="0" lvl="0" marL="0" rtl="0" algn="l">
              <a:spcBef>
                <a:spcPts val="1000"/>
              </a:spcBef>
              <a:spcAft>
                <a:spcPts val="0"/>
              </a:spcAft>
              <a:buNone/>
            </a:pPr>
            <a:r>
              <a:rPr lang="en-GB" sz="1800">
                <a:latin typeface="Consolas"/>
                <a:ea typeface="Consolas"/>
                <a:cs typeface="Consolas"/>
                <a:sym typeface="Consolas"/>
              </a:rPr>
              <a:t>  </a:t>
            </a:r>
            <a:r>
              <a:rPr lang="en-GB" sz="1800">
                <a:solidFill>
                  <a:srgbClr val="3F51B5"/>
                </a:solidFill>
                <a:latin typeface="Consolas"/>
                <a:ea typeface="Consolas"/>
                <a:cs typeface="Consolas"/>
                <a:sym typeface="Consolas"/>
              </a:rPr>
              <a:t>val</a:t>
            </a:r>
            <a:r>
              <a:rPr lang="en-GB" sz="1800">
                <a:solidFill>
                  <a:srgbClr val="37474F"/>
                </a:solidFill>
                <a:latin typeface="Consolas"/>
                <a:ea typeface="Consolas"/>
                <a:cs typeface="Consolas"/>
                <a:sym typeface="Consolas"/>
              </a:rPr>
              <a:t> mix = arrayOf(</a:t>
            </a:r>
            <a:r>
              <a:rPr lang="en-GB" sz="1800">
                <a:solidFill>
                  <a:srgbClr val="388E3C"/>
                </a:solidFill>
                <a:latin typeface="Consolas"/>
                <a:ea typeface="Consolas"/>
                <a:cs typeface="Consolas"/>
                <a:sym typeface="Consolas"/>
              </a:rPr>
              <a:t>"hats"</a:t>
            </a:r>
            <a:r>
              <a:rPr lang="en-GB" sz="1800">
                <a:solidFill>
                  <a:srgbClr val="37474F"/>
                </a:solidFill>
                <a:latin typeface="Consolas"/>
                <a:ea typeface="Consolas"/>
                <a:cs typeface="Consolas"/>
                <a:sym typeface="Consolas"/>
              </a:rPr>
              <a:t>, </a:t>
            </a:r>
            <a:r>
              <a:rPr lang="en-GB" sz="1800">
                <a:solidFill>
                  <a:srgbClr val="C53929"/>
                </a:solidFill>
                <a:latin typeface="Consolas"/>
                <a:ea typeface="Consolas"/>
                <a:cs typeface="Consolas"/>
                <a:sym typeface="Consolas"/>
              </a:rPr>
              <a:t>2</a:t>
            </a:r>
            <a:r>
              <a:rPr lang="en-GB"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600"/>
              </a:spcBef>
              <a:spcAft>
                <a:spcPts val="0"/>
              </a:spcAft>
              <a:buNone/>
            </a:pPr>
            <a:r>
              <a:t/>
            </a:r>
            <a:endParaRPr b="1" sz="1400">
              <a:solidFill>
                <a:schemeClr val="dk1"/>
              </a:solidFill>
              <a:latin typeface="Courier New"/>
              <a:ea typeface="Courier New"/>
              <a:cs typeface="Courier New"/>
              <a:sym typeface="Courier New"/>
            </a:endParaRPr>
          </a:p>
          <a:p>
            <a:pPr indent="0" lvl="0" marL="457200" rtl="0" algn="l">
              <a:spcBef>
                <a:spcPts val="600"/>
              </a:spcBef>
              <a:spcAft>
                <a:spcPts val="0"/>
              </a:spcAft>
              <a:buNone/>
            </a:pPr>
            <a:r>
              <a:t/>
            </a:r>
            <a:endParaRPr sz="1400">
              <a:solidFill>
                <a:schemeClr val="dk1"/>
              </a:solidFill>
            </a:endParaRPr>
          </a:p>
          <a:p>
            <a:pPr indent="0" lvl="0" marL="457200" rtl="0" algn="l">
              <a:lnSpc>
                <a:spcPct val="100000"/>
              </a:lnSpc>
              <a:spcBef>
                <a:spcPts val="300"/>
              </a:spcBef>
              <a:spcAft>
                <a:spcPts val="10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500" name="Google Shape;500;gcab2f95e0b_1_33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501" name="Google Shape;501;gcab2f95e0b_1_335"/>
          <p:cNvSpPr txBox="1"/>
          <p:nvPr>
            <p:ph type="title"/>
          </p:nvPr>
        </p:nvSpPr>
        <p:spPr>
          <a:xfrm>
            <a:off x="98250" y="16350"/>
            <a:ext cx="8826600" cy="6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Arrays de tipos mixtos o simples</a:t>
            </a:r>
            <a:endParaRPr sz="2400"/>
          </a:p>
        </p:txBody>
      </p:sp>
      <p:sp>
        <p:nvSpPr>
          <p:cNvPr id="502" name="Google Shape;502;gcab2f95e0b_1_335"/>
          <p:cNvSpPr txBox="1"/>
          <p:nvPr/>
        </p:nvSpPr>
        <p:spPr>
          <a:xfrm>
            <a:off x="295350" y="2621150"/>
            <a:ext cx="8431500" cy="73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chemeClr val="dk1"/>
                </a:solidFill>
                <a:latin typeface="Roboto"/>
                <a:ea typeface="Roboto"/>
                <a:cs typeface="Roboto"/>
                <a:sym typeface="Roboto"/>
              </a:rPr>
              <a:t>Un array también puede contener solo un tipo (en este caso, enteros)</a:t>
            </a:r>
            <a:endParaRPr sz="1800">
              <a:solidFill>
                <a:schemeClr val="dk1"/>
              </a:solidFill>
              <a:latin typeface="Roboto"/>
              <a:ea typeface="Roboto"/>
              <a:cs typeface="Roboto"/>
              <a:sym typeface="Roboto"/>
            </a:endParaRPr>
          </a:p>
          <a:p>
            <a:pPr indent="0" lvl="0" marL="0" rtl="0" algn="l">
              <a:lnSpc>
                <a:spcPct val="115000"/>
              </a:lnSpc>
              <a:spcBef>
                <a:spcPts val="600"/>
              </a:spcBef>
              <a:spcAft>
                <a:spcPts val="600"/>
              </a:spcAft>
              <a:buClr>
                <a:schemeClr val="dk1"/>
              </a:buClr>
              <a:buSzPts val="1100"/>
              <a:buFont typeface="Arial"/>
              <a:buNone/>
            </a:pPr>
            <a:r>
              <a:rPr lang="en-GB" sz="1800">
                <a:solidFill>
                  <a:schemeClr val="dk1"/>
                </a:solidFill>
                <a:latin typeface="Consolas"/>
                <a:ea typeface="Consolas"/>
                <a:cs typeface="Consolas"/>
                <a:sym typeface="Consolas"/>
              </a:rPr>
              <a:t>  </a:t>
            </a:r>
            <a:r>
              <a:rPr lang="en-GB" sz="1800">
                <a:solidFill>
                  <a:srgbClr val="3F51B5"/>
                </a:solidFill>
                <a:latin typeface="Consolas"/>
                <a:ea typeface="Consolas"/>
                <a:cs typeface="Consolas"/>
                <a:sym typeface="Consolas"/>
              </a:rPr>
              <a:t>val</a:t>
            </a:r>
            <a:r>
              <a:rPr lang="en-GB" sz="1800">
                <a:solidFill>
                  <a:srgbClr val="37474F"/>
                </a:solidFill>
                <a:latin typeface="Consolas"/>
                <a:ea typeface="Consolas"/>
                <a:cs typeface="Consolas"/>
                <a:sym typeface="Consolas"/>
              </a:rPr>
              <a:t> numbers = intArrayOf(</a:t>
            </a:r>
            <a:r>
              <a:rPr lang="en-GB" sz="1800">
                <a:solidFill>
                  <a:srgbClr val="C53929"/>
                </a:solidFill>
                <a:latin typeface="Consolas"/>
                <a:ea typeface="Consolas"/>
                <a:cs typeface="Consolas"/>
                <a:sym typeface="Consolas"/>
              </a:rPr>
              <a:t>1</a:t>
            </a:r>
            <a:r>
              <a:rPr lang="en-GB" sz="1800">
                <a:solidFill>
                  <a:srgbClr val="37474F"/>
                </a:solidFill>
                <a:latin typeface="Consolas"/>
                <a:ea typeface="Consolas"/>
                <a:cs typeface="Consolas"/>
                <a:sym typeface="Consolas"/>
              </a:rPr>
              <a:t>, </a:t>
            </a:r>
            <a:r>
              <a:rPr lang="en-GB" sz="1800">
                <a:solidFill>
                  <a:srgbClr val="C53929"/>
                </a:solidFill>
                <a:latin typeface="Consolas"/>
                <a:ea typeface="Consolas"/>
                <a:cs typeface="Consolas"/>
                <a:sym typeface="Consolas"/>
              </a:rPr>
              <a:t>2</a:t>
            </a:r>
            <a:r>
              <a:rPr lang="en-GB" sz="1800">
                <a:solidFill>
                  <a:srgbClr val="37474F"/>
                </a:solidFill>
                <a:latin typeface="Consolas"/>
                <a:ea typeface="Consolas"/>
                <a:cs typeface="Consolas"/>
                <a:sym typeface="Consolas"/>
              </a:rPr>
              <a:t>, </a:t>
            </a:r>
            <a:r>
              <a:rPr lang="en-GB" sz="1800">
                <a:solidFill>
                  <a:srgbClr val="C53929"/>
                </a:solidFill>
                <a:latin typeface="Consolas"/>
                <a:ea typeface="Consolas"/>
                <a:cs typeface="Consolas"/>
                <a:sym typeface="Consolas"/>
              </a:rPr>
              <a:t>3</a:t>
            </a:r>
            <a:r>
              <a:rPr lang="en-GB"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cab2f95e0b_1_342"/>
          <p:cNvSpPr txBox="1"/>
          <p:nvPr>
            <p:ph idx="4294967295" type="body"/>
          </p:nvPr>
        </p:nvSpPr>
        <p:spPr>
          <a:xfrm>
            <a:off x="311700" y="1277369"/>
            <a:ext cx="8398800" cy="17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1"/>
                </a:solidFill>
              </a:rPr>
              <a:t>Us</a:t>
            </a:r>
            <a:r>
              <a:rPr lang="en-GB">
                <a:solidFill>
                  <a:schemeClr val="dk1"/>
                </a:solidFill>
              </a:rPr>
              <a:t>a el operador</a:t>
            </a:r>
            <a:r>
              <a:rPr lang="en-GB" sz="1800">
                <a:solidFill>
                  <a:schemeClr val="dk1"/>
                </a:solidFill>
                <a:extLst>
                  <a:ext uri="http://customooxmlschemas.google.com/">
                    <go:slidesCustomData xmlns:go="http://customooxmlschemas.google.com/" textRoundtripDataId="30"/>
                  </a:ext>
                </a:extLst>
              </a:rPr>
              <a:t> </a:t>
            </a:r>
            <a:r>
              <a:rPr lang="en-GB" sz="1800">
                <a:solidFill>
                  <a:schemeClr val="dk1"/>
                </a:solidFill>
                <a:latin typeface="Courier New"/>
                <a:ea typeface="Courier New"/>
                <a:cs typeface="Courier New"/>
                <a:sym typeface="Courier New"/>
                <a:extLst>
                  <a:ext uri="http://customooxmlschemas.google.com/">
                    <go:slidesCustomData xmlns:go="http://customooxmlschemas.google.com/" textRoundtripDataId="31"/>
                  </a:ext>
                </a:extLst>
              </a:rPr>
              <a:t>+</a:t>
            </a:r>
            <a:r>
              <a:rPr lang="en-GB" sz="1800">
                <a:solidFill>
                  <a:schemeClr val="dk1"/>
                </a:solidFill>
                <a:extLst>
                  <a:ext uri="http://customooxmlschemas.google.com/">
                    <go:slidesCustomData xmlns:go="http://customooxmlschemas.google.com/" textRoundtripDataId="32"/>
                  </a:ext>
                </a:extLst>
              </a:rPr>
              <a:t>.</a:t>
            </a:r>
            <a:endParaRPr sz="1800">
              <a:solidFill>
                <a:schemeClr val="dk1"/>
              </a:solidFill>
            </a:endParaRPr>
          </a:p>
          <a:p>
            <a:pPr indent="0" lvl="0" marL="0" rtl="0" algn="l">
              <a:spcBef>
                <a:spcPts val="1000"/>
              </a:spcBef>
              <a:spcAft>
                <a:spcPts val="0"/>
              </a:spcAft>
              <a:buNone/>
            </a:pPr>
            <a:r>
              <a:rPr lang="en-GB" sz="1800">
                <a:latin typeface="Consolas"/>
                <a:ea typeface="Consolas"/>
                <a:cs typeface="Consolas"/>
                <a:sym typeface="Consolas"/>
              </a:rPr>
              <a:t>  </a:t>
            </a:r>
            <a:r>
              <a:rPr lang="en-GB" sz="1800">
                <a:solidFill>
                  <a:srgbClr val="3F51B5"/>
                </a:solidFill>
                <a:latin typeface="Consolas"/>
                <a:ea typeface="Consolas"/>
                <a:cs typeface="Consolas"/>
                <a:sym typeface="Consolas"/>
              </a:rPr>
              <a:t>val</a:t>
            </a:r>
            <a:r>
              <a:rPr lang="en-GB" sz="1800">
                <a:solidFill>
                  <a:srgbClr val="37474F"/>
                </a:solidFill>
                <a:latin typeface="Consolas"/>
                <a:ea typeface="Consolas"/>
                <a:cs typeface="Consolas"/>
                <a:sym typeface="Consolas"/>
              </a:rPr>
              <a:t> numbers = intArrayOf(</a:t>
            </a:r>
            <a:r>
              <a:rPr lang="en-GB" sz="1800">
                <a:solidFill>
                  <a:srgbClr val="C53929"/>
                </a:solidFill>
                <a:latin typeface="Consolas"/>
                <a:ea typeface="Consolas"/>
                <a:cs typeface="Consolas"/>
                <a:sym typeface="Consolas"/>
              </a:rPr>
              <a:t>1</a:t>
            </a:r>
            <a:r>
              <a:rPr lang="en-GB" sz="1800">
                <a:solidFill>
                  <a:srgbClr val="37474F"/>
                </a:solidFill>
                <a:latin typeface="Consolas"/>
                <a:ea typeface="Consolas"/>
                <a:cs typeface="Consolas"/>
                <a:sym typeface="Consolas"/>
              </a:rPr>
              <a:t>,</a:t>
            </a:r>
            <a:r>
              <a:rPr lang="en-GB" sz="1800">
                <a:solidFill>
                  <a:srgbClr val="C53929"/>
                </a:solidFill>
                <a:latin typeface="Consolas"/>
                <a:ea typeface="Consolas"/>
                <a:cs typeface="Consolas"/>
                <a:sym typeface="Consolas"/>
              </a:rPr>
              <a:t>2</a:t>
            </a:r>
            <a:r>
              <a:rPr lang="en-GB" sz="1800">
                <a:solidFill>
                  <a:srgbClr val="37474F"/>
                </a:solidFill>
                <a:latin typeface="Consolas"/>
                <a:ea typeface="Consolas"/>
                <a:cs typeface="Consolas"/>
                <a:sym typeface="Consolas"/>
              </a:rPr>
              <a:t>,</a:t>
            </a:r>
            <a:r>
              <a:rPr lang="en-GB" sz="1800">
                <a:solidFill>
                  <a:srgbClr val="C53929"/>
                </a:solidFill>
                <a:latin typeface="Consolas"/>
                <a:ea typeface="Consolas"/>
                <a:cs typeface="Consolas"/>
                <a:sym typeface="Consolas"/>
              </a:rPr>
              <a:t>3</a:t>
            </a:r>
            <a:r>
              <a:rPr lang="en-GB"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GB" sz="1800">
                <a:solidFill>
                  <a:srgbClr val="37474F"/>
                </a:solidFill>
                <a:latin typeface="Consolas"/>
                <a:ea typeface="Consolas"/>
                <a:cs typeface="Consolas"/>
                <a:sym typeface="Consolas"/>
              </a:rPr>
              <a:t>  </a:t>
            </a:r>
            <a:r>
              <a:rPr lang="en-GB" sz="1800">
                <a:solidFill>
                  <a:srgbClr val="3F51B5"/>
                </a:solidFill>
                <a:latin typeface="Consolas"/>
                <a:ea typeface="Consolas"/>
                <a:cs typeface="Consolas"/>
                <a:sym typeface="Consolas"/>
              </a:rPr>
              <a:t>val</a:t>
            </a:r>
            <a:r>
              <a:rPr lang="en-GB" sz="1800">
                <a:solidFill>
                  <a:srgbClr val="37474F"/>
                </a:solidFill>
                <a:latin typeface="Consolas"/>
                <a:ea typeface="Consolas"/>
                <a:cs typeface="Consolas"/>
                <a:sym typeface="Consolas"/>
              </a:rPr>
              <a:t> numbers2 = intArrayOf(</a:t>
            </a:r>
            <a:r>
              <a:rPr lang="en-GB" sz="1800">
                <a:solidFill>
                  <a:srgbClr val="C53929"/>
                </a:solidFill>
                <a:latin typeface="Consolas"/>
                <a:ea typeface="Consolas"/>
                <a:cs typeface="Consolas"/>
                <a:sym typeface="Consolas"/>
              </a:rPr>
              <a:t>4</a:t>
            </a:r>
            <a:r>
              <a:rPr lang="en-GB" sz="1800">
                <a:solidFill>
                  <a:srgbClr val="37474F"/>
                </a:solidFill>
                <a:latin typeface="Consolas"/>
                <a:ea typeface="Consolas"/>
                <a:cs typeface="Consolas"/>
                <a:sym typeface="Consolas"/>
              </a:rPr>
              <a:t>,</a:t>
            </a:r>
            <a:r>
              <a:rPr lang="en-GB" sz="1800">
                <a:solidFill>
                  <a:srgbClr val="C53929"/>
                </a:solidFill>
                <a:latin typeface="Consolas"/>
                <a:ea typeface="Consolas"/>
                <a:cs typeface="Consolas"/>
                <a:sym typeface="Consolas"/>
              </a:rPr>
              <a:t>5</a:t>
            </a:r>
            <a:r>
              <a:rPr lang="en-GB" sz="1800">
                <a:solidFill>
                  <a:srgbClr val="37474F"/>
                </a:solidFill>
                <a:latin typeface="Consolas"/>
                <a:ea typeface="Consolas"/>
                <a:cs typeface="Consolas"/>
                <a:sym typeface="Consolas"/>
              </a:rPr>
              <a:t>,</a:t>
            </a:r>
            <a:r>
              <a:rPr lang="en-GB" sz="1800">
                <a:solidFill>
                  <a:srgbClr val="C53929"/>
                </a:solidFill>
                <a:latin typeface="Consolas"/>
                <a:ea typeface="Consolas"/>
                <a:cs typeface="Consolas"/>
                <a:sym typeface="Consolas"/>
              </a:rPr>
              <a:t>6</a:t>
            </a:r>
            <a:r>
              <a:rPr lang="en-GB"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GB" sz="1800">
                <a:solidFill>
                  <a:srgbClr val="37474F"/>
                </a:solidFill>
                <a:latin typeface="Consolas"/>
                <a:ea typeface="Consolas"/>
                <a:cs typeface="Consolas"/>
                <a:sym typeface="Consolas"/>
              </a:rPr>
              <a:t>  </a:t>
            </a:r>
            <a:r>
              <a:rPr lang="en-GB" sz="1800">
                <a:solidFill>
                  <a:srgbClr val="3F51B5"/>
                </a:solidFill>
                <a:latin typeface="Consolas"/>
                <a:ea typeface="Consolas"/>
                <a:cs typeface="Consolas"/>
                <a:sym typeface="Consolas"/>
              </a:rPr>
              <a:t>val</a:t>
            </a:r>
            <a:r>
              <a:rPr lang="en-GB" sz="1800">
                <a:solidFill>
                  <a:srgbClr val="37474F"/>
                </a:solidFill>
                <a:latin typeface="Consolas"/>
                <a:ea typeface="Consolas"/>
                <a:cs typeface="Consolas"/>
                <a:sym typeface="Consolas"/>
              </a:rPr>
              <a:t> combined = numbers2 + numbers</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GB" sz="1800">
                <a:solidFill>
                  <a:srgbClr val="37474F"/>
                </a:solidFill>
                <a:latin typeface="Consolas"/>
                <a:ea typeface="Consolas"/>
                <a:cs typeface="Consolas"/>
                <a:sym typeface="Consolas"/>
              </a:rPr>
              <a:t>  println(Arrays.toString(combined))</a:t>
            </a:r>
            <a:endParaRPr sz="1800">
              <a:latin typeface="Consolas"/>
              <a:ea typeface="Consolas"/>
              <a:cs typeface="Consolas"/>
              <a:sym typeface="Consolas"/>
            </a:endParaRPr>
          </a:p>
          <a:p>
            <a:pPr indent="0" lvl="0" marL="0" rtl="0" algn="l">
              <a:spcBef>
                <a:spcPts val="600"/>
              </a:spcBef>
              <a:spcAft>
                <a:spcPts val="0"/>
              </a:spcAft>
              <a:buNone/>
            </a:pPr>
            <a:r>
              <a:t/>
            </a:r>
            <a:endParaRPr sz="1200">
              <a:solidFill>
                <a:schemeClr val="dk1"/>
              </a:solidFill>
              <a:latin typeface="Courier New"/>
              <a:ea typeface="Courier New"/>
              <a:cs typeface="Courier New"/>
              <a:sym typeface="Courier New"/>
            </a:endParaRPr>
          </a:p>
          <a:p>
            <a:pPr indent="0" lvl="0" marL="457200" rtl="0" algn="l">
              <a:spcBef>
                <a:spcPts val="600"/>
              </a:spcBef>
              <a:spcAft>
                <a:spcPts val="0"/>
              </a:spcAft>
              <a:buNone/>
            </a:pPr>
            <a:r>
              <a:t/>
            </a:r>
            <a:endParaRPr sz="1400">
              <a:solidFill>
                <a:schemeClr val="dk1"/>
              </a:solidFill>
            </a:endParaRPr>
          </a:p>
          <a:p>
            <a:pPr indent="0" lvl="0" marL="457200" rtl="0" algn="l">
              <a:lnSpc>
                <a:spcPct val="100000"/>
              </a:lnSpc>
              <a:spcBef>
                <a:spcPts val="300"/>
              </a:spcBef>
              <a:spcAft>
                <a:spcPts val="10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508" name="Google Shape;508;gcab2f95e0b_1_34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509" name="Google Shape;509;gcab2f95e0b_1_342"/>
          <p:cNvSpPr txBox="1"/>
          <p:nvPr>
            <p:ph type="title"/>
          </p:nvPr>
        </p:nvSpPr>
        <p:spPr>
          <a:xfrm>
            <a:off x="98250" y="16350"/>
            <a:ext cx="8826600" cy="6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Combinando</a:t>
            </a:r>
            <a:r>
              <a:rPr lang="en-GB"/>
              <a:t> arrays</a:t>
            </a:r>
            <a:endParaRPr>
              <a:solidFill>
                <a:srgbClr val="FFFFFF"/>
              </a:solidFill>
            </a:endParaRPr>
          </a:p>
        </p:txBody>
      </p:sp>
      <p:sp>
        <p:nvSpPr>
          <p:cNvPr id="510" name="Google Shape;510;gcab2f95e0b_1_342"/>
          <p:cNvSpPr txBox="1"/>
          <p:nvPr/>
        </p:nvSpPr>
        <p:spPr>
          <a:xfrm>
            <a:off x="311700" y="3493075"/>
            <a:ext cx="4050600" cy="34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Clr>
                <a:schemeClr val="dk1"/>
              </a:buClr>
              <a:buSzPts val="1100"/>
              <a:buFont typeface="Arial"/>
              <a:buNone/>
            </a:pPr>
            <a:r>
              <a:rPr lang="en-GB" sz="1800">
                <a:solidFill>
                  <a:srgbClr val="1155CC"/>
                </a:solidFill>
                <a:latin typeface="Consolas"/>
                <a:ea typeface="Consolas"/>
                <a:cs typeface="Consolas"/>
                <a:sym typeface="Consolas"/>
              </a:rPr>
              <a:t>  =&gt; [4, 5, 6, 1, 2, 3]</a:t>
            </a:r>
            <a:endParaRPr sz="1800">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gcab2f95e0b_1_349"/>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4200"/>
              <a:t>Null safety</a:t>
            </a:r>
            <a:endParaRPr sz="4200"/>
          </a:p>
        </p:txBody>
      </p:sp>
      <p:sp>
        <p:nvSpPr>
          <p:cNvPr id="516" name="Google Shape;516;gcab2f95e0b_1_34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gcab2f95e0b_1_35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522" name="Google Shape;522;gcab2f95e0b_1_354"/>
          <p:cNvSpPr txBox="1"/>
          <p:nvPr>
            <p:ph type="title"/>
          </p:nvPr>
        </p:nvSpPr>
        <p:spPr>
          <a:xfrm>
            <a:off x="98250" y="16350"/>
            <a:ext cx="8826600" cy="6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Null safety</a:t>
            </a:r>
            <a:endParaRPr>
              <a:solidFill>
                <a:srgbClr val="FFFFFF"/>
              </a:solidFill>
            </a:endParaRPr>
          </a:p>
        </p:txBody>
      </p:sp>
      <p:sp>
        <p:nvSpPr>
          <p:cNvPr id="523" name="Google Shape;523;gcab2f95e0b_1_354"/>
          <p:cNvSpPr txBox="1"/>
          <p:nvPr/>
        </p:nvSpPr>
        <p:spPr>
          <a:xfrm>
            <a:off x="336450" y="1412900"/>
            <a:ext cx="8097000" cy="492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GB" sz="2200">
                <a:latin typeface="Roboto"/>
                <a:ea typeface="Roboto"/>
                <a:cs typeface="Roboto"/>
                <a:sym typeface="Roboto"/>
              </a:rPr>
              <a:t>En Kotlin, las variables no pueden ser nulas por defecto</a:t>
            </a:r>
            <a:endParaRPr sz="2200">
              <a:latin typeface="Roboto"/>
              <a:ea typeface="Roboto"/>
              <a:cs typeface="Roboto"/>
              <a:sym typeface="Roboto"/>
            </a:endParaRPr>
          </a:p>
        </p:txBody>
      </p:sp>
      <p:sp>
        <p:nvSpPr>
          <p:cNvPr id="524" name="Google Shape;524;gcab2f95e0b_1_354"/>
          <p:cNvSpPr txBox="1"/>
          <p:nvPr/>
        </p:nvSpPr>
        <p:spPr>
          <a:xfrm>
            <a:off x="361148" y="2796264"/>
            <a:ext cx="7476300" cy="8259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GB" sz="2200">
                <a:latin typeface="Roboto"/>
                <a:ea typeface="Roboto"/>
                <a:cs typeface="Roboto"/>
                <a:sym typeface="Roboto"/>
              </a:rPr>
              <a:t>Permite excepciones de tipo </a:t>
            </a:r>
            <a:r>
              <a:rPr lang="en-GB" sz="2200">
                <a:latin typeface="Roboto"/>
                <a:ea typeface="Roboto"/>
                <a:cs typeface="Roboto"/>
                <a:sym typeface="Roboto"/>
                <a:extLst>
                  <a:ext uri="http://customooxmlschemas.google.com/">
                    <go:slidesCustomData xmlns:go="http://customooxmlschemas.google.com/" textRoundtripDataId="33"/>
                  </a:ext>
                </a:extLst>
              </a:rPr>
              <a:t>null-pointer </a:t>
            </a:r>
            <a:r>
              <a:rPr lang="en-GB" sz="2200">
                <a:latin typeface="Roboto"/>
                <a:ea typeface="Roboto"/>
                <a:cs typeface="Roboto"/>
                <a:sym typeface="Roboto"/>
              </a:rPr>
              <a:t>usando el operador </a:t>
            </a:r>
            <a:r>
              <a:rPr lang="en-GB" sz="2200">
                <a:latin typeface="Courier New"/>
                <a:ea typeface="Courier New"/>
                <a:cs typeface="Courier New"/>
                <a:sym typeface="Courier New"/>
              </a:rPr>
              <a:t>!!</a:t>
            </a:r>
            <a:r>
              <a:rPr lang="en-GB" sz="2200">
                <a:latin typeface="Roboto"/>
                <a:ea typeface="Roboto"/>
                <a:cs typeface="Roboto"/>
                <a:sym typeface="Roboto"/>
              </a:rPr>
              <a:t> operator</a:t>
            </a:r>
            <a:endParaRPr sz="2200">
              <a:latin typeface="Roboto"/>
              <a:ea typeface="Roboto"/>
              <a:cs typeface="Roboto"/>
              <a:sym typeface="Roboto"/>
            </a:endParaRPr>
          </a:p>
        </p:txBody>
      </p:sp>
      <p:sp>
        <p:nvSpPr>
          <p:cNvPr id="525" name="Google Shape;525;gcab2f95e0b_1_354"/>
          <p:cNvSpPr txBox="1"/>
          <p:nvPr/>
        </p:nvSpPr>
        <p:spPr>
          <a:xfrm>
            <a:off x="361156" y="3525725"/>
            <a:ext cx="7360200" cy="768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GB" sz="2200">
                <a:latin typeface="Roboto"/>
                <a:ea typeface="Roboto"/>
                <a:cs typeface="Roboto"/>
                <a:sym typeface="Roboto"/>
              </a:rPr>
              <a:t>Se pueden evaluar por nulo usando el operador elvis</a:t>
            </a:r>
            <a:r>
              <a:rPr lang="en-GB" sz="2200">
                <a:latin typeface="Roboto"/>
                <a:ea typeface="Roboto"/>
                <a:cs typeface="Roboto"/>
                <a:sym typeface="Roboto"/>
              </a:rPr>
              <a:t> (</a:t>
            </a:r>
            <a:r>
              <a:rPr lang="en-GB" sz="2200">
                <a:latin typeface="Courier New"/>
                <a:ea typeface="Courier New"/>
                <a:cs typeface="Courier New"/>
                <a:sym typeface="Courier New"/>
              </a:rPr>
              <a:t>?:</a:t>
            </a:r>
            <a:r>
              <a:rPr lang="en-GB" sz="2200">
                <a:latin typeface="Roboto"/>
                <a:ea typeface="Roboto"/>
                <a:cs typeface="Roboto"/>
                <a:sym typeface="Roboto"/>
              </a:rPr>
              <a:t>)</a:t>
            </a:r>
            <a:endParaRPr sz="2200">
              <a:latin typeface="Roboto"/>
              <a:ea typeface="Roboto"/>
              <a:cs typeface="Roboto"/>
              <a:sym typeface="Roboto"/>
            </a:endParaRPr>
          </a:p>
        </p:txBody>
      </p:sp>
      <p:sp>
        <p:nvSpPr>
          <p:cNvPr id="526" name="Google Shape;526;gcab2f95e0b_1_354"/>
          <p:cNvSpPr txBox="1"/>
          <p:nvPr/>
        </p:nvSpPr>
        <p:spPr>
          <a:xfrm>
            <a:off x="333839" y="1937586"/>
            <a:ext cx="8200500" cy="768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GB" sz="2200">
                <a:latin typeface="Roboto"/>
                <a:ea typeface="Roboto"/>
                <a:cs typeface="Roboto"/>
                <a:sym typeface="Roboto"/>
              </a:rPr>
              <a:t>Se pueden explicitar null a una variable usando el operador seguro</a:t>
            </a:r>
            <a:endParaRPr sz="2200">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gcab2f95e0b_1_36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532" name="Google Shape;532;gcab2f95e0b_1_363"/>
          <p:cNvSpPr txBox="1"/>
          <p:nvPr>
            <p:ph type="title"/>
          </p:nvPr>
        </p:nvSpPr>
        <p:spPr>
          <a:xfrm>
            <a:off x="98250" y="16350"/>
            <a:ext cx="8826600" cy="6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extLst>
                  <a:ext uri="http://customooxmlschemas.google.com/">
                    <go:slidesCustomData xmlns:go="http://customooxmlschemas.google.com/" textRoundtripDataId="34"/>
                  </a:ext>
                </a:extLst>
              </a:rPr>
              <a:t>Variables</a:t>
            </a:r>
            <a:r>
              <a:rPr lang="en-GB"/>
              <a:t> no pueden ser null</a:t>
            </a:r>
            <a:endParaRPr>
              <a:solidFill>
                <a:srgbClr val="FFFFFF"/>
              </a:solidFill>
            </a:endParaRPr>
          </a:p>
        </p:txBody>
      </p:sp>
      <p:sp>
        <p:nvSpPr>
          <p:cNvPr id="533" name="Google Shape;533;gcab2f95e0b_1_363"/>
          <p:cNvSpPr txBox="1"/>
          <p:nvPr/>
        </p:nvSpPr>
        <p:spPr>
          <a:xfrm>
            <a:off x="311700" y="1990425"/>
            <a:ext cx="6949200" cy="855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GB" sz="1800">
                <a:solidFill>
                  <a:schemeClr val="dk1"/>
                </a:solidFill>
                <a:highlight>
                  <a:schemeClr val="lt1"/>
                </a:highlight>
                <a:latin typeface="Roboto"/>
                <a:ea typeface="Roboto"/>
                <a:cs typeface="Roboto"/>
                <a:sym typeface="Roboto"/>
              </a:rPr>
              <a:t>Declara un </a:t>
            </a:r>
            <a:r>
              <a:rPr lang="en-GB" sz="1800">
                <a:solidFill>
                  <a:schemeClr val="dk1"/>
                </a:solidFill>
                <a:highlight>
                  <a:schemeClr val="lt1"/>
                </a:highlight>
                <a:latin typeface="Courier New"/>
                <a:ea typeface="Courier New"/>
                <a:cs typeface="Courier New"/>
                <a:sym typeface="Courier New"/>
              </a:rPr>
              <a:t>Int</a:t>
            </a:r>
            <a:r>
              <a:rPr lang="en-GB" sz="1800">
                <a:solidFill>
                  <a:schemeClr val="dk1"/>
                </a:solidFill>
                <a:highlight>
                  <a:schemeClr val="lt1"/>
                </a:highlight>
                <a:latin typeface="Roboto"/>
                <a:ea typeface="Roboto"/>
                <a:cs typeface="Roboto"/>
                <a:sym typeface="Roboto"/>
              </a:rPr>
              <a:t> y asignale </a:t>
            </a:r>
            <a:r>
              <a:rPr lang="en-GB" sz="1800">
                <a:solidFill>
                  <a:schemeClr val="dk1"/>
                </a:solidFill>
                <a:highlight>
                  <a:schemeClr val="lt1"/>
                </a:highlight>
                <a:latin typeface="Courier New"/>
                <a:ea typeface="Courier New"/>
                <a:cs typeface="Courier New"/>
                <a:sym typeface="Courier New"/>
                <a:extLst>
                  <a:ext uri="http://customooxmlschemas.google.com/">
                    <go:slidesCustomData xmlns:go="http://customooxmlschemas.google.com/" textRoundtripDataId="35"/>
                  </a:ext>
                </a:extLst>
              </a:rPr>
              <a:t>null</a:t>
            </a:r>
            <a:r>
              <a:rPr lang="en-GB" sz="1800">
                <a:solidFill>
                  <a:schemeClr val="dk1"/>
                </a:solidFill>
                <a:highlight>
                  <a:schemeClr val="lt1"/>
                </a:highlight>
                <a:latin typeface="Roboto"/>
                <a:ea typeface="Roboto"/>
                <a:cs typeface="Roboto"/>
                <a:sym typeface="Roboto"/>
              </a:rPr>
              <a:t>.</a:t>
            </a:r>
            <a:r>
              <a:rPr lang="en-GB">
                <a:solidFill>
                  <a:schemeClr val="dk1"/>
                </a:solidFill>
                <a:highlight>
                  <a:schemeClr val="lt1"/>
                </a:highlight>
                <a:latin typeface="Roboto"/>
                <a:ea typeface="Roboto"/>
                <a:cs typeface="Roboto"/>
                <a:sym typeface="Roboto"/>
              </a:rPr>
              <a:t> </a:t>
            </a:r>
            <a:endParaRPr>
              <a:solidFill>
                <a:schemeClr val="dk1"/>
              </a:solidFill>
              <a:highlight>
                <a:schemeClr val="lt1"/>
              </a:highlight>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lang="en-GB" sz="1800">
                <a:solidFill>
                  <a:schemeClr val="dk1"/>
                </a:solidFill>
                <a:highlight>
                  <a:schemeClr val="lt1"/>
                </a:highlight>
                <a:latin typeface="Consolas"/>
                <a:ea typeface="Consolas"/>
                <a:cs typeface="Consolas"/>
                <a:sym typeface="Consolas"/>
              </a:rPr>
              <a:t>  </a:t>
            </a:r>
            <a:r>
              <a:rPr lang="en-GB" sz="1800">
                <a:solidFill>
                  <a:srgbClr val="3F51B5"/>
                </a:solidFill>
                <a:latin typeface="Consolas"/>
                <a:ea typeface="Consolas"/>
                <a:cs typeface="Consolas"/>
                <a:sym typeface="Consolas"/>
              </a:rPr>
              <a:t>var</a:t>
            </a:r>
            <a:r>
              <a:rPr lang="en-GB" sz="1800">
                <a:solidFill>
                  <a:srgbClr val="37474F"/>
                </a:solidFill>
                <a:latin typeface="Consolas"/>
                <a:ea typeface="Consolas"/>
                <a:cs typeface="Consolas"/>
                <a:sym typeface="Consolas"/>
              </a:rPr>
              <a:t> numberOfBooks: Int = </a:t>
            </a:r>
            <a:r>
              <a:rPr lang="en-GB" sz="1800">
                <a:solidFill>
                  <a:srgbClr val="3F51B5"/>
                </a:solidFill>
                <a:latin typeface="Consolas"/>
                <a:ea typeface="Consolas"/>
                <a:cs typeface="Consolas"/>
                <a:sym typeface="Consolas"/>
              </a:rPr>
              <a:t>null</a:t>
            </a:r>
            <a:endParaRPr sz="1800">
              <a:solidFill>
                <a:schemeClr val="dk1"/>
              </a:solidFill>
              <a:highlight>
                <a:schemeClr val="lt1"/>
              </a:highlight>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a:solidFill>
                <a:srgbClr val="1155CC"/>
              </a:solidFill>
              <a:latin typeface="Courier New"/>
              <a:ea typeface="Courier New"/>
              <a:cs typeface="Courier New"/>
              <a:sym typeface="Courier New"/>
            </a:endParaRPr>
          </a:p>
          <a:p>
            <a:pPr indent="0" lvl="0" marL="0" rtl="0" algn="l">
              <a:spcBef>
                <a:spcPts val="600"/>
              </a:spcBef>
              <a:spcAft>
                <a:spcPts val="0"/>
              </a:spcAft>
              <a:buNone/>
            </a:pPr>
            <a:r>
              <a:t/>
            </a:r>
            <a:endParaRPr>
              <a:latin typeface="Roboto"/>
              <a:ea typeface="Roboto"/>
              <a:cs typeface="Roboto"/>
              <a:sym typeface="Roboto"/>
            </a:endParaRPr>
          </a:p>
        </p:txBody>
      </p:sp>
      <p:sp>
        <p:nvSpPr>
          <p:cNvPr id="534" name="Google Shape;534;gcab2f95e0b_1_363"/>
          <p:cNvSpPr txBox="1"/>
          <p:nvPr/>
        </p:nvSpPr>
        <p:spPr>
          <a:xfrm>
            <a:off x="311700" y="2913075"/>
            <a:ext cx="74994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n-GB" sz="1800">
                <a:solidFill>
                  <a:srgbClr val="1155CC"/>
                </a:solidFill>
                <a:latin typeface="Consolas"/>
                <a:ea typeface="Consolas"/>
                <a:cs typeface="Consolas"/>
                <a:sym typeface="Consolas"/>
              </a:rPr>
              <a:t>  ⇒ error: null no puede ser valor de un tipo Int no nulo</a:t>
            </a:r>
            <a:endParaRPr sz="1800">
              <a:latin typeface="Consolas"/>
              <a:ea typeface="Consolas"/>
              <a:cs typeface="Consolas"/>
              <a:sym typeface="Consolas"/>
            </a:endParaRPr>
          </a:p>
        </p:txBody>
      </p:sp>
      <p:sp>
        <p:nvSpPr>
          <p:cNvPr id="535" name="Google Shape;535;gcab2f95e0b_1_363"/>
          <p:cNvSpPr txBox="1"/>
          <p:nvPr/>
        </p:nvSpPr>
        <p:spPr>
          <a:xfrm>
            <a:off x="290000" y="1373175"/>
            <a:ext cx="6761700" cy="475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GB" sz="1800">
                <a:solidFill>
                  <a:schemeClr val="dk1"/>
                </a:solidFill>
                <a:highlight>
                  <a:schemeClr val="lt1"/>
                </a:highlight>
                <a:latin typeface="Roboto"/>
                <a:ea typeface="Roboto"/>
                <a:cs typeface="Roboto"/>
                <a:sym typeface="Roboto"/>
              </a:rPr>
              <a:t>En</a:t>
            </a:r>
            <a:r>
              <a:rPr lang="en-GB" sz="1800">
                <a:solidFill>
                  <a:schemeClr val="dk1"/>
                </a:solidFill>
                <a:highlight>
                  <a:schemeClr val="lt1"/>
                </a:highlight>
                <a:latin typeface="Roboto"/>
                <a:ea typeface="Roboto"/>
                <a:cs typeface="Roboto"/>
                <a:sym typeface="Roboto"/>
                <a:extLst>
                  <a:ext uri="http://customooxmlschemas.google.com/">
                    <go:slidesCustomData xmlns:go="http://customooxmlschemas.google.com/" textRoundtripDataId="36"/>
                  </a:ext>
                </a:extLst>
              </a:rPr>
              <a:t> Kotlin, las </a:t>
            </a:r>
            <a:r>
              <a:rPr lang="en-GB" sz="1800">
                <a:solidFill>
                  <a:schemeClr val="dk1"/>
                </a:solidFill>
                <a:highlight>
                  <a:schemeClr val="lt1"/>
                </a:highlight>
                <a:latin typeface="Roboto"/>
                <a:ea typeface="Roboto"/>
                <a:cs typeface="Roboto"/>
                <a:sym typeface="Roboto"/>
                <a:extLst>
                  <a:ext uri="http://customooxmlschemas.google.com/">
                    <go:slidesCustomData xmlns:go="http://customooxmlschemas.google.com/" textRoundtripDataId="37"/>
                  </a:ext>
                </a:extLst>
              </a:rPr>
              <a:t>variables</a:t>
            </a:r>
            <a:r>
              <a:rPr lang="en-GB" sz="1800">
                <a:solidFill>
                  <a:schemeClr val="dk1"/>
                </a:solidFill>
                <a:highlight>
                  <a:schemeClr val="lt1"/>
                </a:highlight>
                <a:latin typeface="Roboto"/>
                <a:ea typeface="Roboto"/>
                <a:cs typeface="Roboto"/>
                <a:sym typeface="Roboto"/>
                <a:extLst>
                  <a:ext uri="http://customooxmlschemas.google.com/">
                    <go:slidesCustomData xmlns:go="http://customooxmlschemas.google.com/" textRoundtripDataId="38"/>
                  </a:ext>
                </a:extLst>
              </a:rPr>
              <a:t> </a:t>
            </a:r>
            <a:r>
              <a:rPr lang="en-GB" sz="1800">
                <a:solidFill>
                  <a:schemeClr val="dk1"/>
                </a:solidFill>
                <a:highlight>
                  <a:schemeClr val="lt1"/>
                </a:highlight>
                <a:latin typeface="Courier New"/>
                <a:ea typeface="Courier New"/>
                <a:cs typeface="Courier New"/>
                <a:sym typeface="Courier New"/>
                <a:extLst>
                  <a:ext uri="http://customooxmlschemas.google.com/">
                    <go:slidesCustomData xmlns:go="http://customooxmlschemas.google.com/" textRoundtripDataId="39"/>
                  </a:ext>
                </a:extLst>
              </a:rPr>
              <a:t>null</a:t>
            </a:r>
            <a:r>
              <a:rPr lang="en-GB" sz="1800">
                <a:solidFill>
                  <a:schemeClr val="dk1"/>
                </a:solidFill>
                <a:highlight>
                  <a:schemeClr val="lt1"/>
                </a:highlight>
                <a:latin typeface="Roboto"/>
                <a:ea typeface="Roboto"/>
                <a:cs typeface="Roboto"/>
                <a:sym typeface="Roboto"/>
                <a:extLst>
                  <a:ext uri="http://customooxmlschemas.google.com/">
                    <go:slidesCustomData xmlns:go="http://customooxmlschemas.google.com/" textRoundtripDataId="40"/>
                  </a:ext>
                </a:extLst>
              </a:rPr>
              <a:t> </a:t>
            </a:r>
            <a:r>
              <a:rPr lang="en-GB" sz="1800">
                <a:solidFill>
                  <a:schemeClr val="dk1"/>
                </a:solidFill>
                <a:highlight>
                  <a:schemeClr val="lt1"/>
                </a:highlight>
                <a:latin typeface="Roboto"/>
                <a:ea typeface="Roboto"/>
                <a:cs typeface="Roboto"/>
                <a:sym typeface="Roboto"/>
              </a:rPr>
              <a:t>no son permitidas por defecto</a:t>
            </a:r>
            <a:endParaRPr>
              <a:solidFill>
                <a:schemeClr val="dk1"/>
              </a:solidFill>
              <a:highlight>
                <a:schemeClr val="lt1"/>
              </a:highlight>
              <a:latin typeface="Courier New"/>
              <a:ea typeface="Courier New"/>
              <a:cs typeface="Courier New"/>
              <a:sym typeface="Courier New"/>
            </a:endParaRPr>
          </a:p>
          <a:p>
            <a:pPr indent="0" lvl="0" marL="0" rtl="0" algn="l">
              <a:spcBef>
                <a:spcPts val="1000"/>
              </a:spcBef>
              <a:spcAft>
                <a:spcPts val="0"/>
              </a:spcAft>
              <a:buNone/>
            </a:pPr>
            <a:r>
              <a:t/>
            </a:r>
            <a:endParaRPr>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gcab2f95e0b_1_371"/>
          <p:cNvSpPr txBox="1"/>
          <p:nvPr>
            <p:ph type="title"/>
          </p:nvPr>
        </p:nvSpPr>
        <p:spPr>
          <a:xfrm>
            <a:off x="98250" y="16350"/>
            <a:ext cx="8826600" cy="6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Operador de llamado seguro (safe call operator)</a:t>
            </a:r>
            <a:endParaRPr>
              <a:solidFill>
                <a:srgbClr val="FFFFFF"/>
              </a:solidFill>
            </a:endParaRPr>
          </a:p>
        </p:txBody>
      </p:sp>
      <p:sp>
        <p:nvSpPr>
          <p:cNvPr id="541" name="Google Shape;541;gcab2f95e0b_1_371"/>
          <p:cNvSpPr txBox="1"/>
          <p:nvPr>
            <p:ph idx="4294967295" type="body"/>
          </p:nvPr>
        </p:nvSpPr>
        <p:spPr>
          <a:xfrm>
            <a:off x="285300" y="2243300"/>
            <a:ext cx="8398800" cy="12558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GB" sz="1800">
                <a:solidFill>
                  <a:schemeClr val="dk1"/>
                </a:solidFill>
                <a:highlight>
                  <a:srgbClr val="FFFFFF"/>
                </a:highlight>
                <a:extLst>
                  <a:ext uri="http://customooxmlschemas.google.com/">
                    <go:slidesCustomData xmlns:go="http://customooxmlschemas.google.com/" textRoundtripDataId="41"/>
                  </a:ext>
                </a:extLst>
              </a:rPr>
              <a:t>Declare  </a:t>
            </a:r>
            <a:r>
              <a:rPr lang="en-GB" sz="1800">
                <a:solidFill>
                  <a:schemeClr val="dk1"/>
                </a:solidFill>
                <a:highlight>
                  <a:srgbClr val="FFFFFF"/>
                </a:highlight>
                <a:latin typeface="Courier New"/>
                <a:ea typeface="Courier New"/>
                <a:cs typeface="Courier New"/>
                <a:sym typeface="Courier New"/>
                <a:extLst>
                  <a:ext uri="http://customooxmlschemas.google.com/">
                    <go:slidesCustomData xmlns:go="http://customooxmlschemas.google.com/" textRoundtripDataId="42"/>
                  </a:ext>
                </a:extLst>
              </a:rPr>
              <a:t>Int?</a:t>
            </a:r>
            <a:r>
              <a:rPr lang="en-GB" sz="1800">
                <a:solidFill>
                  <a:schemeClr val="dk1"/>
                </a:solidFill>
                <a:highlight>
                  <a:srgbClr val="FFFFFF"/>
                </a:highlight>
                <a:extLst>
                  <a:ext uri="http://customooxmlschemas.google.com/">
                    <go:slidesCustomData xmlns:go="http://customooxmlschemas.google.com/" textRoundtripDataId="43"/>
                  </a:ext>
                </a:extLst>
              </a:rPr>
              <a:t> </a:t>
            </a:r>
            <a:r>
              <a:rPr lang="en-GB">
                <a:solidFill>
                  <a:schemeClr val="dk1"/>
                </a:solidFill>
                <a:highlight>
                  <a:srgbClr val="FFFFFF"/>
                </a:highlight>
                <a:extLst>
                  <a:ext uri="http://customooxmlschemas.google.com/">
                    <go:slidesCustomData xmlns:go="http://customooxmlschemas.google.com/" textRoundtripDataId="44"/>
                  </a:ext>
                </a:extLst>
              </a:rPr>
              <a:t>como</a:t>
            </a:r>
            <a:r>
              <a:rPr lang="en-GB" sz="1800">
                <a:solidFill>
                  <a:schemeClr val="dk1"/>
                </a:solidFill>
                <a:highlight>
                  <a:srgbClr val="FFFFFF"/>
                </a:highlight>
                <a:extLst>
                  <a:ext uri="http://customooxmlschemas.google.com/">
                    <go:slidesCustomData xmlns:go="http://customooxmlschemas.google.com/" textRoundtripDataId="45"/>
                  </a:ext>
                </a:extLst>
              </a:rPr>
              <a:t> nullable </a:t>
            </a:r>
            <a:endParaRPr sz="1800">
              <a:solidFill>
                <a:schemeClr val="dk1"/>
              </a:solidFill>
              <a:highlight>
                <a:srgbClr val="FFFFFF"/>
              </a:highlight>
            </a:endParaRPr>
          </a:p>
          <a:p>
            <a:pPr indent="0" lvl="0" marL="0" rtl="0" algn="l">
              <a:lnSpc>
                <a:spcPct val="100000"/>
              </a:lnSpc>
              <a:spcBef>
                <a:spcPts val="1000"/>
              </a:spcBef>
              <a:spcAft>
                <a:spcPts val="0"/>
              </a:spcAft>
              <a:buNone/>
            </a:pPr>
            <a:r>
              <a:rPr lang="en-GB" sz="1800">
                <a:highlight>
                  <a:srgbClr val="FFFFFF"/>
                </a:highlight>
                <a:latin typeface="Consolas"/>
                <a:ea typeface="Consolas"/>
                <a:cs typeface="Consolas"/>
                <a:sym typeface="Consolas"/>
              </a:rPr>
              <a:t>  </a:t>
            </a:r>
            <a:r>
              <a:rPr lang="en-GB" sz="1800">
                <a:solidFill>
                  <a:srgbClr val="3F51B5"/>
                </a:solidFill>
                <a:latin typeface="Consolas"/>
                <a:ea typeface="Consolas"/>
                <a:cs typeface="Consolas"/>
                <a:sym typeface="Consolas"/>
              </a:rPr>
              <a:t>var</a:t>
            </a:r>
            <a:r>
              <a:rPr lang="en-GB" sz="1800">
                <a:solidFill>
                  <a:srgbClr val="37474F"/>
                </a:solidFill>
                <a:latin typeface="Consolas"/>
                <a:ea typeface="Consolas"/>
                <a:cs typeface="Consolas"/>
                <a:sym typeface="Consolas"/>
              </a:rPr>
              <a:t> numberOfBooks: Int? = </a:t>
            </a:r>
            <a:r>
              <a:rPr lang="en-GB" sz="1800">
                <a:solidFill>
                  <a:srgbClr val="3F51B5"/>
                </a:solidFill>
                <a:latin typeface="Consolas"/>
                <a:ea typeface="Consolas"/>
                <a:cs typeface="Consolas"/>
                <a:sym typeface="Consolas"/>
              </a:rPr>
              <a:t>null</a:t>
            </a:r>
            <a:endParaRPr sz="1800">
              <a:highlight>
                <a:srgbClr val="FFFFFF"/>
              </a:highlight>
              <a:latin typeface="Consolas"/>
              <a:ea typeface="Consolas"/>
              <a:cs typeface="Consolas"/>
              <a:sym typeface="Consolas"/>
            </a:endParaRPr>
          </a:p>
          <a:p>
            <a:pPr indent="0" lvl="0" marL="457200" rtl="0" algn="l">
              <a:lnSpc>
                <a:spcPct val="100000"/>
              </a:lnSpc>
              <a:spcBef>
                <a:spcPts val="600"/>
              </a:spcBef>
              <a:spcAft>
                <a:spcPts val="0"/>
              </a:spcAft>
              <a:buNone/>
            </a:pPr>
            <a:r>
              <a:t/>
            </a:r>
            <a:endParaRPr sz="1200">
              <a:highlight>
                <a:srgbClr val="FFFFFF"/>
              </a:highlight>
              <a:latin typeface="Courier New"/>
              <a:ea typeface="Courier New"/>
              <a:cs typeface="Courier New"/>
              <a:sym typeface="Courier New"/>
            </a:endParaRPr>
          </a:p>
          <a:p>
            <a:pPr indent="0" lvl="0" marL="457200" rtl="0" algn="l">
              <a:lnSpc>
                <a:spcPct val="100000"/>
              </a:lnSpc>
              <a:spcBef>
                <a:spcPts val="600"/>
              </a:spcBef>
              <a:spcAft>
                <a:spcPts val="1000"/>
              </a:spcAft>
              <a:buNone/>
            </a:pPr>
            <a:r>
              <a:t/>
            </a:r>
            <a:endParaRPr sz="1400">
              <a:solidFill>
                <a:schemeClr val="dk1"/>
              </a:solidFill>
              <a:highlight>
                <a:srgbClr val="FFFFFF"/>
              </a:highlight>
            </a:endParaRPr>
          </a:p>
        </p:txBody>
      </p:sp>
      <p:sp>
        <p:nvSpPr>
          <p:cNvPr id="542" name="Google Shape;542;gcab2f95e0b_1_37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543" name="Google Shape;543;gcab2f95e0b_1_371"/>
          <p:cNvSpPr txBox="1"/>
          <p:nvPr/>
        </p:nvSpPr>
        <p:spPr>
          <a:xfrm>
            <a:off x="311700" y="1546750"/>
            <a:ext cx="83460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latin typeface="Roboto"/>
                <a:ea typeface="Roboto"/>
                <a:cs typeface="Roboto"/>
                <a:sym typeface="Roboto"/>
              </a:rPr>
              <a:t>El</a:t>
            </a:r>
            <a:r>
              <a:rPr lang="en-GB" sz="1800">
                <a:latin typeface="Roboto"/>
                <a:ea typeface="Roboto"/>
                <a:cs typeface="Roboto"/>
                <a:sym typeface="Roboto"/>
                <a:extLst>
                  <a:ext uri="http://customooxmlschemas.google.com/">
                    <go:slidesCustomData xmlns:go="http://customooxmlschemas.google.com/" textRoundtripDataId="46"/>
                  </a:ext>
                </a:extLst>
              </a:rPr>
              <a:t> safe call operator (</a:t>
            </a:r>
            <a:r>
              <a:rPr lang="en-GB" sz="1800">
                <a:latin typeface="Courier New"/>
                <a:ea typeface="Courier New"/>
                <a:cs typeface="Courier New"/>
                <a:sym typeface="Courier New"/>
                <a:extLst>
                  <a:ext uri="http://customooxmlschemas.google.com/">
                    <go:slidesCustomData xmlns:go="http://customooxmlschemas.google.com/" textRoundtripDataId="47"/>
                  </a:ext>
                </a:extLst>
              </a:rPr>
              <a:t>?</a:t>
            </a:r>
            <a:r>
              <a:rPr lang="en-GB" sz="1800">
                <a:latin typeface="Roboto"/>
                <a:ea typeface="Roboto"/>
                <a:cs typeface="Roboto"/>
                <a:sym typeface="Roboto"/>
                <a:extLst>
                  <a:ext uri="http://customooxmlschemas.google.com/">
                    <go:slidesCustomData xmlns:go="http://customooxmlschemas.google.com/" textRoundtripDataId="48"/>
                  </a:ext>
                </a:extLst>
              </a:rPr>
              <a:t>), después de un tipo indica que una variable puede ser</a:t>
            </a:r>
            <a:r>
              <a:rPr lang="en-GB" sz="1800">
                <a:latin typeface="Roboto"/>
                <a:ea typeface="Roboto"/>
                <a:cs typeface="Roboto"/>
                <a:sym typeface="Roboto"/>
                <a:extLst>
                  <a:ext uri="http://customooxmlschemas.google.com/">
                    <go:slidesCustomData xmlns:go="http://customooxmlschemas.google.com/" textRoundtripDataId="49"/>
                  </a:ext>
                </a:extLst>
              </a:rPr>
              <a:t> </a:t>
            </a:r>
            <a:r>
              <a:rPr lang="en-GB" sz="1800">
                <a:latin typeface="Courier New"/>
                <a:ea typeface="Courier New"/>
                <a:cs typeface="Courier New"/>
                <a:sym typeface="Courier New"/>
                <a:extLst>
                  <a:ext uri="http://customooxmlschemas.google.com/">
                    <go:slidesCustomData xmlns:go="http://customooxmlschemas.google.com/" textRoundtripDataId="50"/>
                  </a:ext>
                </a:extLst>
              </a:rPr>
              <a:t>null</a:t>
            </a:r>
            <a:r>
              <a:rPr lang="en-GB" sz="1800">
                <a:latin typeface="Roboto"/>
                <a:ea typeface="Roboto"/>
                <a:cs typeface="Roboto"/>
                <a:sym typeface="Roboto"/>
                <a:extLst>
                  <a:ext uri="http://customooxmlschemas.google.com/">
                    <go:slidesCustomData xmlns:go="http://customooxmlschemas.google.com/" textRoundtripDataId="51"/>
                  </a:ext>
                </a:extLst>
              </a:rPr>
              <a:t>. </a:t>
            </a:r>
            <a:endParaRPr sz="1800">
              <a:latin typeface="Roboto"/>
              <a:ea typeface="Roboto"/>
              <a:cs typeface="Roboto"/>
              <a:sym typeface="Roboto"/>
            </a:endParaRPr>
          </a:p>
        </p:txBody>
      </p:sp>
      <p:sp>
        <p:nvSpPr>
          <p:cNvPr id="544" name="Google Shape;544;gcab2f95e0b_1_371"/>
          <p:cNvSpPr txBox="1"/>
          <p:nvPr/>
        </p:nvSpPr>
        <p:spPr>
          <a:xfrm>
            <a:off x="351450" y="3966675"/>
            <a:ext cx="6831900" cy="7290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3C4043"/>
                </a:solidFill>
                <a:latin typeface="Roboto"/>
                <a:ea typeface="Roboto"/>
                <a:cs typeface="Roboto"/>
                <a:sym typeface="Roboto"/>
              </a:rPr>
              <a:t>E</a:t>
            </a:r>
            <a:r>
              <a:rPr lang="en-GB" sz="1800">
                <a:solidFill>
                  <a:srgbClr val="3C4043"/>
                </a:solidFill>
                <a:latin typeface="Roboto"/>
                <a:ea typeface="Roboto"/>
                <a:cs typeface="Roboto"/>
                <a:sym typeface="Roboto"/>
              </a:rPr>
              <a:t>n general, no setees una variable como nula ya que puede tener consecuencias no deseadas.</a:t>
            </a:r>
            <a:endParaRPr sz="1800">
              <a:solidFill>
                <a:srgbClr val="3C4043"/>
              </a:solidFill>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gcab2f95e0b_1_379"/>
          <p:cNvSpPr txBox="1"/>
          <p:nvPr>
            <p:ph idx="4294967295" type="body"/>
          </p:nvPr>
        </p:nvSpPr>
        <p:spPr>
          <a:xfrm>
            <a:off x="311700" y="1048772"/>
            <a:ext cx="8398800" cy="76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800">
                <a:solidFill>
                  <a:schemeClr val="dk1"/>
                </a:solidFill>
                <a:highlight>
                  <a:srgbClr val="FFFFFF"/>
                </a:highlight>
              </a:rPr>
              <a:t>Che</a:t>
            </a:r>
            <a:r>
              <a:rPr lang="en-GB">
                <a:solidFill>
                  <a:schemeClr val="dk1"/>
                </a:solidFill>
                <a:highlight>
                  <a:srgbClr val="FFFFFF"/>
                </a:highlight>
              </a:rPr>
              <a:t>quear</a:t>
            </a:r>
            <a:r>
              <a:rPr lang="en-GB" sz="1800">
                <a:solidFill>
                  <a:schemeClr val="dk1"/>
                </a:solidFill>
                <a:highlight>
                  <a:srgbClr val="FFFFFF"/>
                </a:highlight>
              </a:rPr>
              <a:t> </a:t>
            </a:r>
            <a:r>
              <a:rPr lang="en-GB">
                <a:solidFill>
                  <a:schemeClr val="dk1"/>
                </a:solidFill>
                <a:highlight>
                  <a:srgbClr val="FFFFFF"/>
                </a:highlight>
              </a:rPr>
              <a:t>si la variables</a:t>
            </a:r>
            <a:r>
              <a:rPr lang="en-GB" sz="1800">
                <a:solidFill>
                  <a:schemeClr val="dk1"/>
                </a:solidFill>
                <a:highlight>
                  <a:srgbClr val="FFFFFF"/>
                </a:highlight>
              </a:rPr>
              <a:t> </a:t>
            </a:r>
            <a:r>
              <a:rPr lang="en-GB" sz="1800">
                <a:solidFill>
                  <a:schemeClr val="dk1"/>
                </a:solidFill>
                <a:highlight>
                  <a:srgbClr val="FFFFFF"/>
                </a:highlight>
                <a:latin typeface="Courier New"/>
                <a:ea typeface="Courier New"/>
                <a:cs typeface="Courier New"/>
                <a:sym typeface="Courier New"/>
              </a:rPr>
              <a:t>numberOfBooks</a:t>
            </a:r>
            <a:r>
              <a:rPr lang="en-GB" sz="1800">
                <a:solidFill>
                  <a:schemeClr val="dk1"/>
                </a:solidFill>
                <a:highlight>
                  <a:srgbClr val="FFFFFF"/>
                </a:highlight>
              </a:rPr>
              <a:t> </a:t>
            </a:r>
            <a:r>
              <a:rPr lang="en-GB">
                <a:solidFill>
                  <a:schemeClr val="dk1"/>
                </a:solidFill>
                <a:highlight>
                  <a:srgbClr val="FFFFFF"/>
                </a:highlight>
              </a:rPr>
              <a:t>no es</a:t>
            </a:r>
            <a:r>
              <a:rPr lang="en-GB" sz="1800">
                <a:solidFill>
                  <a:schemeClr val="dk1"/>
                </a:solidFill>
                <a:highlight>
                  <a:srgbClr val="FFFFFF"/>
                </a:highlight>
              </a:rPr>
              <a:t> </a:t>
            </a:r>
            <a:r>
              <a:rPr lang="en-GB" sz="1800">
                <a:solidFill>
                  <a:schemeClr val="dk1"/>
                </a:solidFill>
                <a:highlight>
                  <a:srgbClr val="FFFFFF"/>
                </a:highlight>
                <a:latin typeface="Courier New"/>
                <a:ea typeface="Courier New"/>
                <a:cs typeface="Courier New"/>
                <a:sym typeface="Courier New"/>
              </a:rPr>
              <a:t>null</a:t>
            </a:r>
            <a:r>
              <a:rPr lang="en-GB" sz="1800">
                <a:solidFill>
                  <a:schemeClr val="dk1"/>
                </a:solidFill>
                <a:highlight>
                  <a:srgbClr val="FFFFFF"/>
                </a:highlight>
              </a:rPr>
              <a:t>. </a:t>
            </a:r>
            <a:r>
              <a:rPr lang="en-GB">
                <a:solidFill>
                  <a:schemeClr val="dk1"/>
                </a:solidFill>
                <a:highlight>
                  <a:srgbClr val="FFFFFF"/>
                </a:highlight>
              </a:rPr>
              <a:t>Luego decrementar esta variable</a:t>
            </a:r>
            <a:r>
              <a:rPr lang="en-GB" sz="1800">
                <a:solidFill>
                  <a:schemeClr val="dk1"/>
                </a:solidFill>
                <a:highlight>
                  <a:srgbClr val="FFFFFF"/>
                </a:highlight>
              </a:rPr>
              <a:t>. </a:t>
            </a:r>
            <a:endParaRPr sz="1800">
              <a:solidFill>
                <a:schemeClr val="dk1"/>
              </a:solidFill>
              <a:highlight>
                <a:srgbClr val="FFFFFF"/>
              </a:highlight>
            </a:endParaRPr>
          </a:p>
          <a:p>
            <a:pPr indent="0" lvl="0" marL="0" rtl="0" algn="l">
              <a:lnSpc>
                <a:spcPct val="100000"/>
              </a:lnSpc>
              <a:spcBef>
                <a:spcPts val="1400"/>
              </a:spcBef>
              <a:spcAft>
                <a:spcPts val="600"/>
              </a:spcAft>
              <a:buNone/>
            </a:pPr>
            <a:r>
              <a:t/>
            </a:r>
            <a:endParaRPr b="1" sz="1400">
              <a:solidFill>
                <a:schemeClr val="dk1"/>
              </a:solidFill>
              <a:highlight>
                <a:srgbClr val="FFFFFF"/>
              </a:highlight>
            </a:endParaRPr>
          </a:p>
        </p:txBody>
      </p:sp>
      <p:sp>
        <p:nvSpPr>
          <p:cNvPr id="550" name="Google Shape;550;gcab2f95e0b_1_37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551" name="Google Shape;551;gcab2f95e0b_1_379"/>
          <p:cNvSpPr txBox="1"/>
          <p:nvPr>
            <p:ph type="title"/>
          </p:nvPr>
        </p:nvSpPr>
        <p:spPr>
          <a:xfrm>
            <a:off x="98250" y="16350"/>
            <a:ext cx="8826600" cy="6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Evaluando</a:t>
            </a:r>
            <a:r>
              <a:rPr lang="en-GB"/>
              <a:t> null</a:t>
            </a:r>
            <a:endParaRPr>
              <a:solidFill>
                <a:srgbClr val="FFFFFF"/>
              </a:solidFill>
            </a:endParaRPr>
          </a:p>
        </p:txBody>
      </p:sp>
      <p:sp>
        <p:nvSpPr>
          <p:cNvPr id="552" name="Google Shape;552;gcab2f95e0b_1_379"/>
          <p:cNvSpPr txBox="1"/>
          <p:nvPr/>
        </p:nvSpPr>
        <p:spPr>
          <a:xfrm>
            <a:off x="320725" y="3276500"/>
            <a:ext cx="8398200" cy="43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lang="en-GB" sz="1800">
                <a:solidFill>
                  <a:schemeClr val="dk1"/>
                </a:solidFill>
                <a:highlight>
                  <a:schemeClr val="lt1"/>
                </a:highlight>
                <a:latin typeface="Roboto"/>
                <a:ea typeface="Roboto"/>
                <a:cs typeface="Roboto"/>
                <a:sym typeface="Roboto"/>
              </a:rPr>
              <a:t>Ahora mirar el modo Kotlin de escribirlo</a:t>
            </a:r>
            <a:r>
              <a:rPr lang="en-GB" sz="1800">
                <a:solidFill>
                  <a:schemeClr val="dk1"/>
                </a:solidFill>
                <a:highlight>
                  <a:schemeClr val="lt1"/>
                </a:highlight>
                <a:latin typeface="Roboto"/>
                <a:ea typeface="Roboto"/>
                <a:cs typeface="Roboto"/>
                <a:sym typeface="Roboto"/>
              </a:rPr>
              <a:t>, usando el safe call operator.</a:t>
            </a:r>
            <a:r>
              <a:rPr lang="en-GB">
                <a:solidFill>
                  <a:schemeClr val="dk1"/>
                </a:solidFill>
                <a:highlight>
                  <a:schemeClr val="lt1"/>
                </a:highlight>
                <a:latin typeface="Roboto"/>
                <a:ea typeface="Roboto"/>
                <a:cs typeface="Roboto"/>
                <a:sym typeface="Roboto"/>
              </a:rPr>
              <a:t> </a:t>
            </a:r>
            <a:endParaRPr>
              <a:solidFill>
                <a:schemeClr val="dk1"/>
              </a:solidFill>
              <a:highlight>
                <a:schemeClr val="lt1"/>
              </a:highlight>
              <a:latin typeface="Roboto"/>
              <a:ea typeface="Roboto"/>
              <a:cs typeface="Roboto"/>
              <a:sym typeface="Roboto"/>
            </a:endParaRPr>
          </a:p>
          <a:p>
            <a:pPr indent="0" lvl="0" marL="0" rtl="0" algn="l">
              <a:spcBef>
                <a:spcPts val="1000"/>
              </a:spcBef>
              <a:spcAft>
                <a:spcPts val="1000"/>
              </a:spcAft>
              <a:buClr>
                <a:schemeClr val="dk1"/>
              </a:buClr>
              <a:buSzPts val="1100"/>
              <a:buFont typeface="Arial"/>
              <a:buNone/>
            </a:pPr>
            <a:r>
              <a:t/>
            </a:r>
            <a:endParaRPr b="1">
              <a:latin typeface="Roboto"/>
              <a:ea typeface="Roboto"/>
              <a:cs typeface="Roboto"/>
              <a:sym typeface="Roboto"/>
            </a:endParaRPr>
          </a:p>
        </p:txBody>
      </p:sp>
      <p:sp>
        <p:nvSpPr>
          <p:cNvPr id="553" name="Google Shape;553;gcab2f95e0b_1_379"/>
          <p:cNvSpPr txBox="1"/>
          <p:nvPr/>
        </p:nvSpPr>
        <p:spPr>
          <a:xfrm>
            <a:off x="311700" y="1734100"/>
            <a:ext cx="7338300" cy="13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highlight>
                  <a:schemeClr val="lt1"/>
                </a:highlight>
                <a:latin typeface="Consolas"/>
                <a:ea typeface="Consolas"/>
                <a:cs typeface="Consolas"/>
                <a:sym typeface="Consolas"/>
              </a:rPr>
              <a:t>  </a:t>
            </a:r>
            <a:r>
              <a:rPr lang="en-GB" sz="1800">
                <a:solidFill>
                  <a:srgbClr val="3F51B5"/>
                </a:solidFill>
                <a:latin typeface="Consolas"/>
                <a:ea typeface="Consolas"/>
                <a:cs typeface="Consolas"/>
                <a:sym typeface="Consolas"/>
              </a:rPr>
              <a:t>var</a:t>
            </a:r>
            <a:r>
              <a:rPr lang="en-GB" sz="1800">
                <a:solidFill>
                  <a:srgbClr val="37474F"/>
                </a:solidFill>
                <a:latin typeface="Consolas"/>
                <a:ea typeface="Consolas"/>
                <a:cs typeface="Consolas"/>
                <a:sym typeface="Consolas"/>
              </a:rPr>
              <a:t> </a:t>
            </a:r>
            <a:r>
              <a:rPr lang="en-GB" sz="1800">
                <a:solidFill>
                  <a:srgbClr val="37474F"/>
                </a:solidFill>
                <a:highlight>
                  <a:schemeClr val="lt1"/>
                </a:highlight>
                <a:latin typeface="Consolas"/>
                <a:ea typeface="Consolas"/>
                <a:cs typeface="Consolas"/>
                <a:sym typeface="Consolas"/>
              </a:rPr>
              <a:t>numberOf</a:t>
            </a:r>
            <a:r>
              <a:rPr lang="en-GB" sz="1800">
                <a:solidFill>
                  <a:srgbClr val="37474F"/>
                </a:solidFill>
                <a:latin typeface="Consolas"/>
                <a:ea typeface="Consolas"/>
                <a:cs typeface="Consolas"/>
                <a:sym typeface="Consolas"/>
              </a:rPr>
              <a:t>Books = </a:t>
            </a:r>
            <a:r>
              <a:rPr lang="en-GB" sz="1800">
                <a:solidFill>
                  <a:srgbClr val="C53929"/>
                </a:solidFill>
                <a:latin typeface="Consolas"/>
                <a:ea typeface="Consolas"/>
                <a:cs typeface="Consolas"/>
                <a:sym typeface="Consolas"/>
              </a:rPr>
              <a:t>6</a:t>
            </a:r>
            <a:endParaRPr sz="1800">
              <a:solidFill>
                <a:srgbClr val="37474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GB" sz="1800">
                <a:solidFill>
                  <a:srgbClr val="37474F"/>
                </a:solidFill>
                <a:latin typeface="Consolas"/>
                <a:ea typeface="Consolas"/>
                <a:cs typeface="Consolas"/>
                <a:sym typeface="Consolas"/>
              </a:rPr>
              <a:t>  </a:t>
            </a:r>
            <a:r>
              <a:rPr lang="en-GB" sz="1800">
                <a:solidFill>
                  <a:srgbClr val="3F51B5"/>
                </a:solidFill>
                <a:latin typeface="Consolas"/>
                <a:ea typeface="Consolas"/>
                <a:cs typeface="Consolas"/>
                <a:sym typeface="Consolas"/>
              </a:rPr>
              <a:t>if</a:t>
            </a:r>
            <a:r>
              <a:rPr lang="en-GB" sz="1800">
                <a:solidFill>
                  <a:srgbClr val="37474F"/>
                </a:solidFill>
                <a:latin typeface="Consolas"/>
                <a:ea typeface="Consolas"/>
                <a:cs typeface="Consolas"/>
                <a:sym typeface="Consolas"/>
              </a:rPr>
              <a:t> (</a:t>
            </a:r>
            <a:r>
              <a:rPr lang="en-GB" sz="1800">
                <a:solidFill>
                  <a:srgbClr val="37474F"/>
                </a:solidFill>
                <a:highlight>
                  <a:schemeClr val="lt1"/>
                </a:highlight>
                <a:latin typeface="Consolas"/>
                <a:ea typeface="Consolas"/>
                <a:cs typeface="Consolas"/>
                <a:sym typeface="Consolas"/>
              </a:rPr>
              <a:t>numberOf</a:t>
            </a:r>
            <a:r>
              <a:rPr lang="en-GB" sz="1800">
                <a:solidFill>
                  <a:srgbClr val="37474F"/>
                </a:solidFill>
                <a:latin typeface="Consolas"/>
                <a:ea typeface="Consolas"/>
                <a:cs typeface="Consolas"/>
                <a:sym typeface="Consolas"/>
              </a:rPr>
              <a:t>Books != </a:t>
            </a:r>
            <a:r>
              <a:rPr lang="en-GB" sz="1800">
                <a:solidFill>
                  <a:srgbClr val="3F51B5"/>
                </a:solidFill>
                <a:latin typeface="Consolas"/>
                <a:ea typeface="Consolas"/>
                <a:cs typeface="Consolas"/>
                <a:sym typeface="Consolas"/>
              </a:rPr>
              <a:t>null</a:t>
            </a:r>
            <a:r>
              <a:rPr lang="en-GB" sz="1800">
                <a:solidFill>
                  <a:schemeClr val="dk1"/>
                </a:solidFill>
                <a:latin typeface="Consolas"/>
                <a:ea typeface="Consolas"/>
                <a:cs typeface="Consolas"/>
                <a:sym typeface="Consolas"/>
              </a:rPr>
              <a:t>)</a:t>
            </a:r>
            <a:r>
              <a:rPr lang="en-GB"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GB" sz="1800">
                <a:solidFill>
                  <a:srgbClr val="37474F"/>
                </a:solidFill>
                <a:latin typeface="Consolas"/>
                <a:ea typeface="Consolas"/>
                <a:cs typeface="Consolas"/>
                <a:sym typeface="Consolas"/>
              </a:rPr>
              <a:t>      </a:t>
            </a:r>
            <a:r>
              <a:rPr lang="en-GB" sz="1800">
                <a:solidFill>
                  <a:srgbClr val="37474F"/>
                </a:solidFill>
                <a:highlight>
                  <a:schemeClr val="lt1"/>
                </a:highlight>
                <a:latin typeface="Consolas"/>
                <a:ea typeface="Consolas"/>
                <a:cs typeface="Consolas"/>
                <a:sym typeface="Consolas"/>
              </a:rPr>
              <a:t>numberOf</a:t>
            </a:r>
            <a:r>
              <a:rPr lang="en-GB" sz="1800">
                <a:solidFill>
                  <a:srgbClr val="37474F"/>
                </a:solidFill>
                <a:latin typeface="Consolas"/>
                <a:ea typeface="Consolas"/>
                <a:cs typeface="Consolas"/>
                <a:sym typeface="Consolas"/>
              </a:rPr>
              <a:t>Books = </a:t>
            </a:r>
            <a:r>
              <a:rPr lang="en-GB" sz="1800">
                <a:solidFill>
                  <a:srgbClr val="37474F"/>
                </a:solidFill>
                <a:highlight>
                  <a:schemeClr val="lt1"/>
                </a:highlight>
                <a:latin typeface="Consolas"/>
                <a:ea typeface="Consolas"/>
                <a:cs typeface="Consolas"/>
                <a:sym typeface="Consolas"/>
              </a:rPr>
              <a:t>numberOf</a:t>
            </a:r>
            <a:r>
              <a:rPr lang="en-GB" sz="1800">
                <a:solidFill>
                  <a:srgbClr val="37474F"/>
                </a:solidFill>
                <a:latin typeface="Consolas"/>
                <a:ea typeface="Consolas"/>
                <a:cs typeface="Consolas"/>
                <a:sym typeface="Consolas"/>
              </a:rPr>
              <a:t>Books.dec()</a:t>
            </a:r>
            <a:endParaRPr sz="1800">
              <a:solidFill>
                <a:srgbClr val="37474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GB" sz="1800">
                <a:solidFill>
                  <a:srgbClr val="37474F"/>
                </a:solidFill>
                <a:latin typeface="Consolas"/>
                <a:ea typeface="Consolas"/>
                <a:cs typeface="Consolas"/>
                <a:sym typeface="Consolas"/>
              </a:rPr>
              <a:t>  }</a:t>
            </a:r>
            <a:endParaRPr sz="1800">
              <a:solidFill>
                <a:srgbClr val="37474F"/>
              </a:solidFill>
              <a:highlight>
                <a:schemeClr val="lt1"/>
              </a:highlight>
              <a:latin typeface="Consolas"/>
              <a:ea typeface="Consolas"/>
              <a:cs typeface="Consolas"/>
              <a:sym typeface="Consolas"/>
            </a:endParaRPr>
          </a:p>
          <a:p>
            <a:pPr indent="0" lvl="0" marL="0" rtl="0" algn="l">
              <a:spcBef>
                <a:spcPts val="600"/>
              </a:spcBef>
              <a:spcAft>
                <a:spcPts val="600"/>
              </a:spcAft>
              <a:buClr>
                <a:schemeClr val="dk1"/>
              </a:buClr>
              <a:buSzPts val="1100"/>
              <a:buFont typeface="Arial"/>
              <a:buNone/>
            </a:pPr>
            <a:r>
              <a:t/>
            </a:r>
            <a:endParaRPr b="1" sz="1800">
              <a:solidFill>
                <a:schemeClr val="dk1"/>
              </a:solidFill>
              <a:highlight>
                <a:schemeClr val="lt1"/>
              </a:highlight>
              <a:latin typeface="Consolas"/>
              <a:ea typeface="Consolas"/>
              <a:cs typeface="Consolas"/>
              <a:sym typeface="Consolas"/>
            </a:endParaRPr>
          </a:p>
        </p:txBody>
      </p:sp>
      <p:sp>
        <p:nvSpPr>
          <p:cNvPr id="554" name="Google Shape;554;gcab2f95e0b_1_379"/>
          <p:cNvSpPr txBox="1"/>
          <p:nvPr/>
        </p:nvSpPr>
        <p:spPr>
          <a:xfrm>
            <a:off x="320725" y="3682871"/>
            <a:ext cx="6211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highlight>
                  <a:schemeClr val="lt1"/>
                </a:highlight>
                <a:latin typeface="Consolas"/>
                <a:ea typeface="Consolas"/>
                <a:cs typeface="Consolas"/>
                <a:sym typeface="Consolas"/>
              </a:rPr>
              <a:t>  </a:t>
            </a:r>
            <a:r>
              <a:rPr lang="en-GB" sz="1800">
                <a:solidFill>
                  <a:srgbClr val="3F51B5"/>
                </a:solidFill>
                <a:highlight>
                  <a:schemeClr val="lt1"/>
                </a:highlight>
                <a:latin typeface="Consolas"/>
                <a:ea typeface="Consolas"/>
                <a:cs typeface="Consolas"/>
                <a:sym typeface="Consolas"/>
              </a:rPr>
              <a:t>var</a:t>
            </a:r>
            <a:r>
              <a:rPr lang="en-GB" sz="1800">
                <a:solidFill>
                  <a:schemeClr val="dk1"/>
                </a:solidFill>
                <a:highlight>
                  <a:schemeClr val="lt1"/>
                </a:highlight>
                <a:latin typeface="Consolas"/>
                <a:ea typeface="Consolas"/>
                <a:cs typeface="Consolas"/>
                <a:sym typeface="Consolas"/>
              </a:rPr>
              <a:t> </a:t>
            </a:r>
            <a:r>
              <a:rPr lang="en-GB" sz="1800">
                <a:solidFill>
                  <a:srgbClr val="37474F"/>
                </a:solidFill>
                <a:highlight>
                  <a:schemeClr val="lt1"/>
                </a:highlight>
                <a:latin typeface="Consolas"/>
                <a:ea typeface="Consolas"/>
                <a:cs typeface="Consolas"/>
                <a:sym typeface="Consolas"/>
              </a:rPr>
              <a:t>numberOf</a:t>
            </a:r>
            <a:r>
              <a:rPr lang="en-GB" sz="1800">
                <a:solidFill>
                  <a:srgbClr val="37474F"/>
                </a:solidFill>
                <a:latin typeface="Consolas"/>
                <a:ea typeface="Consolas"/>
                <a:cs typeface="Consolas"/>
                <a:sym typeface="Consolas"/>
              </a:rPr>
              <a:t>Books</a:t>
            </a:r>
            <a:r>
              <a:rPr lang="en-GB" sz="1800">
                <a:solidFill>
                  <a:srgbClr val="37474F"/>
                </a:solidFill>
                <a:highlight>
                  <a:schemeClr val="lt1"/>
                </a:highlight>
                <a:latin typeface="Consolas"/>
                <a:ea typeface="Consolas"/>
                <a:cs typeface="Consolas"/>
                <a:sym typeface="Consolas"/>
              </a:rPr>
              <a:t> =</a:t>
            </a:r>
            <a:r>
              <a:rPr lang="en-GB" sz="1800">
                <a:solidFill>
                  <a:schemeClr val="dk1"/>
                </a:solidFill>
                <a:highlight>
                  <a:schemeClr val="lt1"/>
                </a:highlight>
                <a:latin typeface="Consolas"/>
                <a:ea typeface="Consolas"/>
                <a:cs typeface="Consolas"/>
                <a:sym typeface="Consolas"/>
              </a:rPr>
              <a:t> </a:t>
            </a:r>
            <a:r>
              <a:rPr lang="en-GB" sz="1800">
                <a:solidFill>
                  <a:srgbClr val="C53929"/>
                </a:solidFill>
                <a:highlight>
                  <a:schemeClr val="lt1"/>
                </a:highlight>
                <a:latin typeface="Consolas"/>
                <a:ea typeface="Consolas"/>
                <a:cs typeface="Consolas"/>
                <a:sym typeface="Consolas"/>
              </a:rPr>
              <a:t>6</a:t>
            </a:r>
            <a:endParaRPr sz="1800">
              <a:solidFill>
                <a:srgbClr val="C53929"/>
              </a:solidFill>
              <a:highlight>
                <a:schemeClr val="lt1"/>
              </a:highlight>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GB" sz="1800">
                <a:solidFill>
                  <a:srgbClr val="37474F"/>
                </a:solidFill>
                <a:highlight>
                  <a:schemeClr val="lt1"/>
                </a:highlight>
                <a:latin typeface="Consolas"/>
                <a:ea typeface="Consolas"/>
                <a:cs typeface="Consolas"/>
                <a:sym typeface="Consolas"/>
              </a:rPr>
              <a:t>  numberOf</a:t>
            </a:r>
            <a:r>
              <a:rPr lang="en-GB" sz="1800">
                <a:solidFill>
                  <a:srgbClr val="37474F"/>
                </a:solidFill>
                <a:latin typeface="Consolas"/>
                <a:ea typeface="Consolas"/>
                <a:cs typeface="Consolas"/>
                <a:sym typeface="Consolas"/>
              </a:rPr>
              <a:t>Books</a:t>
            </a:r>
            <a:r>
              <a:rPr lang="en-GB" sz="1800">
                <a:solidFill>
                  <a:srgbClr val="37474F"/>
                </a:solidFill>
                <a:highlight>
                  <a:schemeClr val="lt1"/>
                </a:highlight>
                <a:latin typeface="Consolas"/>
                <a:ea typeface="Consolas"/>
                <a:cs typeface="Consolas"/>
                <a:sym typeface="Consolas"/>
              </a:rPr>
              <a:t> = numberOf</a:t>
            </a:r>
            <a:r>
              <a:rPr lang="en-GB" sz="1800">
                <a:solidFill>
                  <a:srgbClr val="37474F"/>
                </a:solidFill>
                <a:latin typeface="Consolas"/>
                <a:ea typeface="Consolas"/>
                <a:cs typeface="Consolas"/>
                <a:sym typeface="Consolas"/>
              </a:rPr>
              <a:t>Books</a:t>
            </a:r>
            <a:r>
              <a:rPr lang="en-GB" sz="1800">
                <a:solidFill>
                  <a:srgbClr val="37474F"/>
                </a:solidFill>
                <a:highlight>
                  <a:schemeClr val="lt1"/>
                </a:highlight>
                <a:latin typeface="Consolas"/>
                <a:ea typeface="Consolas"/>
                <a:cs typeface="Consolas"/>
                <a:sym typeface="Consolas"/>
              </a:rPr>
              <a:t>?.dec()</a:t>
            </a:r>
            <a:endParaRPr sz="1800">
              <a:solidFill>
                <a:srgbClr val="37474F"/>
              </a:solidFill>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gcab2f95e0b_1_38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560" name="Google Shape;560;gcab2f95e0b_1_388"/>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El operador</a:t>
            </a:r>
            <a:r>
              <a:rPr lang="en-GB"/>
              <a:t> !!</a:t>
            </a:r>
            <a:endParaRPr/>
          </a:p>
        </p:txBody>
      </p:sp>
      <p:sp>
        <p:nvSpPr>
          <p:cNvPr id="561" name="Google Shape;561;gcab2f95e0b_1_388"/>
          <p:cNvSpPr txBox="1"/>
          <p:nvPr/>
        </p:nvSpPr>
        <p:spPr>
          <a:xfrm>
            <a:off x="2234140" y="2862465"/>
            <a:ext cx="61341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GB" sz="1800">
                <a:solidFill>
                  <a:srgbClr val="4CAF50"/>
                </a:solidFill>
                <a:latin typeface="Roboto"/>
                <a:ea typeface="Roboto"/>
                <a:cs typeface="Roboto"/>
                <a:sym typeface="Roboto"/>
              </a:rPr>
              <a:t>throws NullPointerException if s is null</a:t>
            </a:r>
            <a:endParaRPr sz="1800">
              <a:solidFill>
                <a:srgbClr val="3C4043"/>
              </a:solidFill>
              <a:latin typeface="Roboto"/>
              <a:ea typeface="Roboto"/>
              <a:cs typeface="Roboto"/>
              <a:sym typeface="Roboto"/>
            </a:endParaRPr>
          </a:p>
        </p:txBody>
      </p:sp>
      <p:cxnSp>
        <p:nvCxnSpPr>
          <p:cNvPr id="562" name="Google Shape;562;gcab2f95e0b_1_388"/>
          <p:cNvCxnSpPr/>
          <p:nvPr/>
        </p:nvCxnSpPr>
        <p:spPr>
          <a:xfrm rot="10800000">
            <a:off x="1983625" y="2543775"/>
            <a:ext cx="291900" cy="452100"/>
          </a:xfrm>
          <a:prstGeom prst="straightConnector1">
            <a:avLst/>
          </a:prstGeom>
          <a:noFill/>
          <a:ln cap="flat" cmpd="sng" w="28575">
            <a:solidFill>
              <a:srgbClr val="3C4043"/>
            </a:solidFill>
            <a:prstDash val="solid"/>
            <a:round/>
            <a:headEnd len="med" w="med" type="none"/>
            <a:tailEnd len="med" w="med" type="triangle"/>
          </a:ln>
        </p:spPr>
      </p:cxnSp>
      <p:sp>
        <p:nvSpPr>
          <p:cNvPr id="563" name="Google Shape;563;gcab2f95e0b_1_388"/>
          <p:cNvSpPr txBox="1"/>
          <p:nvPr>
            <p:ph idx="4294967295" type="body"/>
          </p:nvPr>
        </p:nvSpPr>
        <p:spPr>
          <a:xfrm>
            <a:off x="303403" y="1075450"/>
            <a:ext cx="8403300" cy="70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Si un tipo de variable no será nula usa</a:t>
            </a:r>
            <a:r>
              <a:rPr lang="en-GB" sz="1800"/>
              <a:t> </a:t>
            </a:r>
            <a:r>
              <a:rPr lang="en-GB" sz="1800">
                <a:latin typeface="Courier New"/>
                <a:ea typeface="Courier New"/>
                <a:cs typeface="Courier New"/>
                <a:sym typeface="Courier New"/>
              </a:rPr>
              <a:t>!!</a:t>
            </a:r>
            <a:r>
              <a:rPr lang="en-GB" sz="1800"/>
              <a:t> para obligar a una varia</a:t>
            </a:r>
            <a:r>
              <a:rPr lang="en-GB"/>
              <a:t>ble a ser de tipo</a:t>
            </a:r>
            <a:r>
              <a:rPr lang="en-GB" sz="1800"/>
              <a:t> no-nul</a:t>
            </a:r>
            <a:r>
              <a:rPr lang="en-GB"/>
              <a:t>l</a:t>
            </a:r>
            <a:r>
              <a:rPr lang="en-GB" sz="1800"/>
              <a:t>. Entonces se pueden llamar a los m</a:t>
            </a:r>
            <a:r>
              <a:rPr lang="en-GB"/>
              <a:t>étodos o propiedades en esta</a:t>
            </a:r>
            <a:r>
              <a:rPr lang="en-GB" sz="1800"/>
              <a:t>.</a:t>
            </a:r>
            <a:endParaRPr sz="1800">
              <a:latin typeface="Consolas"/>
              <a:ea typeface="Consolas"/>
              <a:cs typeface="Consolas"/>
              <a:sym typeface="Consolas"/>
            </a:endParaRPr>
          </a:p>
        </p:txBody>
      </p:sp>
      <p:sp>
        <p:nvSpPr>
          <p:cNvPr id="564" name="Google Shape;564;gcab2f95e0b_1_388"/>
          <p:cNvSpPr txBox="1"/>
          <p:nvPr/>
        </p:nvSpPr>
        <p:spPr>
          <a:xfrm>
            <a:off x="370350" y="2143425"/>
            <a:ext cx="33054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800">
                <a:solidFill>
                  <a:srgbClr val="3F51B5"/>
                </a:solidFill>
                <a:latin typeface="Consolas"/>
                <a:ea typeface="Consolas"/>
                <a:cs typeface="Consolas"/>
                <a:sym typeface="Consolas"/>
              </a:rPr>
              <a:t>val</a:t>
            </a:r>
            <a:r>
              <a:rPr lang="en-GB" sz="1800">
                <a:solidFill>
                  <a:srgbClr val="37474F"/>
                </a:solidFill>
                <a:latin typeface="Consolas"/>
                <a:ea typeface="Consolas"/>
                <a:cs typeface="Consolas"/>
                <a:sym typeface="Consolas"/>
              </a:rPr>
              <a:t> len = s!!.length</a:t>
            </a:r>
            <a:endParaRPr sz="1800">
              <a:latin typeface="Consolas"/>
              <a:ea typeface="Consolas"/>
              <a:cs typeface="Consolas"/>
              <a:sym typeface="Consolas"/>
            </a:endParaRPr>
          </a:p>
        </p:txBody>
      </p:sp>
      <p:sp>
        <p:nvSpPr>
          <p:cNvPr id="565" name="Google Shape;565;gcab2f95e0b_1_388"/>
          <p:cNvSpPr txBox="1"/>
          <p:nvPr/>
        </p:nvSpPr>
        <p:spPr>
          <a:xfrm>
            <a:off x="440800" y="3601799"/>
            <a:ext cx="8128500" cy="7500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GB" sz="1800">
                <a:latin typeface="Roboto"/>
                <a:ea typeface="Roboto"/>
                <a:cs typeface="Roboto"/>
                <a:sym typeface="Roboto"/>
              </a:rPr>
              <a:t>Precaución</a:t>
            </a:r>
            <a:r>
              <a:rPr b="1" lang="en-GB" sz="1800">
                <a:latin typeface="Roboto"/>
                <a:ea typeface="Roboto"/>
                <a:cs typeface="Roboto"/>
                <a:sym typeface="Roboto"/>
                <a:extLst>
                  <a:ext uri="http://customooxmlschemas.google.com/">
                    <go:slidesCustomData xmlns:go="http://customooxmlschemas.google.com/" textRoundtripDataId="52"/>
                  </a:ext>
                </a:extLst>
              </a:rPr>
              <a:t>: </a:t>
            </a:r>
            <a:r>
              <a:rPr lang="en-GB" sz="1800">
                <a:latin typeface="Roboto"/>
                <a:ea typeface="Roboto"/>
                <a:cs typeface="Roboto"/>
                <a:sym typeface="Roboto"/>
                <a:extLst>
                  <a:ext uri="http://customooxmlschemas.google.com/">
                    <go:slidesCustomData xmlns:go="http://customooxmlschemas.google.com/" textRoundtripDataId="53"/>
                  </a:ext>
                </a:extLst>
              </a:rPr>
              <a:t> Porque </a:t>
            </a:r>
            <a:r>
              <a:rPr lang="en-GB" sz="1800">
                <a:latin typeface="Courier New"/>
                <a:ea typeface="Courier New"/>
                <a:cs typeface="Courier New"/>
                <a:sym typeface="Courier New"/>
                <a:extLst>
                  <a:ext uri="http://customooxmlschemas.google.com/">
                    <go:slidesCustomData xmlns:go="http://customooxmlschemas.google.com/" textRoundtripDataId="54"/>
                  </a:ext>
                </a:extLst>
              </a:rPr>
              <a:t>!!</a:t>
            </a:r>
            <a:r>
              <a:rPr lang="en-GB" sz="1800">
                <a:latin typeface="Roboto"/>
                <a:ea typeface="Roboto"/>
                <a:cs typeface="Roboto"/>
                <a:sym typeface="Roboto"/>
                <a:extLst>
                  <a:ext uri="http://customooxmlschemas.google.com/">
                    <go:slidesCustomData xmlns:go="http://customooxmlschemas.google.com/" textRoundtripDataId="55"/>
                  </a:ext>
                </a:extLst>
              </a:rPr>
              <a:t> tirará una excepción, debería de ser usado solo cuando es excepcional tener un valor nulo</a:t>
            </a:r>
            <a:r>
              <a:rPr lang="en-GB"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gcab2f95e0b_1_398"/>
          <p:cNvSpPr txBox="1"/>
          <p:nvPr>
            <p:ph idx="4294967295" type="body"/>
          </p:nvPr>
        </p:nvSpPr>
        <p:spPr>
          <a:xfrm>
            <a:off x="311700" y="1505975"/>
            <a:ext cx="8398800" cy="10881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GB">
                <a:highlight>
                  <a:srgbClr val="FFFFFF"/>
                </a:highlight>
              </a:rPr>
              <a:t>Encadena evaluaciones de nulo con el operador</a:t>
            </a:r>
            <a:r>
              <a:rPr lang="en-GB" sz="1800">
                <a:highlight>
                  <a:srgbClr val="FFFFFF"/>
                </a:highlight>
              </a:rPr>
              <a:t> </a:t>
            </a:r>
            <a:r>
              <a:rPr lang="en-GB" sz="1800">
                <a:highlight>
                  <a:srgbClr val="FFFFFF"/>
                </a:highlight>
                <a:latin typeface="Courier New"/>
                <a:ea typeface="Courier New"/>
                <a:cs typeface="Courier New"/>
                <a:sym typeface="Courier New"/>
              </a:rPr>
              <a:t>?:</a:t>
            </a:r>
            <a:r>
              <a:rPr lang="en-GB" sz="1800">
                <a:highlight>
                  <a:srgbClr val="FFFFFF"/>
                </a:highlight>
              </a:rPr>
              <a:t>. </a:t>
            </a:r>
            <a:endParaRPr sz="1800">
              <a:highlight>
                <a:srgbClr val="FFFFFF"/>
              </a:highlight>
            </a:endParaRPr>
          </a:p>
          <a:p>
            <a:pPr indent="0" lvl="0" marL="0" rtl="0" algn="l">
              <a:lnSpc>
                <a:spcPct val="100000"/>
              </a:lnSpc>
              <a:spcBef>
                <a:spcPts val="1000"/>
              </a:spcBef>
              <a:spcAft>
                <a:spcPts val="1000"/>
              </a:spcAft>
              <a:buNone/>
            </a:pPr>
            <a:r>
              <a:rPr lang="en-GB" sz="1800">
                <a:solidFill>
                  <a:schemeClr val="dk1"/>
                </a:solidFill>
                <a:highlight>
                  <a:srgbClr val="FFFFFF"/>
                </a:highlight>
                <a:latin typeface="Consolas"/>
                <a:ea typeface="Consolas"/>
                <a:cs typeface="Consolas"/>
                <a:sym typeface="Consolas"/>
              </a:rPr>
              <a:t>  </a:t>
            </a:r>
            <a:r>
              <a:rPr lang="en-GB" sz="1800">
                <a:solidFill>
                  <a:srgbClr val="37474F"/>
                </a:solidFill>
                <a:latin typeface="Consolas"/>
                <a:ea typeface="Consolas"/>
                <a:cs typeface="Consolas"/>
                <a:sym typeface="Consolas"/>
              </a:rPr>
              <a:t>numberOfBooks = numberOfBooks?.dec() ?: </a:t>
            </a:r>
            <a:r>
              <a:rPr lang="en-GB" sz="1800">
                <a:solidFill>
                  <a:srgbClr val="C53929"/>
                </a:solidFill>
                <a:latin typeface="Consolas"/>
                <a:ea typeface="Consolas"/>
                <a:cs typeface="Consolas"/>
                <a:sym typeface="Consolas"/>
              </a:rPr>
              <a:t>0</a:t>
            </a:r>
            <a:endParaRPr sz="1800">
              <a:solidFill>
                <a:schemeClr val="dk1"/>
              </a:solidFill>
              <a:latin typeface="Consolas"/>
              <a:ea typeface="Consolas"/>
              <a:cs typeface="Consolas"/>
              <a:sym typeface="Consolas"/>
            </a:endParaRPr>
          </a:p>
        </p:txBody>
      </p:sp>
      <p:sp>
        <p:nvSpPr>
          <p:cNvPr id="571" name="Google Shape;571;gcab2f95e0b_1_39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sp>
        <p:nvSpPr>
          <p:cNvPr id="572" name="Google Shape;572;gcab2f95e0b_1_398"/>
          <p:cNvSpPr txBox="1"/>
          <p:nvPr/>
        </p:nvSpPr>
        <p:spPr>
          <a:xfrm>
            <a:off x="311700" y="3651425"/>
            <a:ext cx="8502300" cy="7020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800">
                <a:solidFill>
                  <a:srgbClr val="3C4043"/>
                </a:solidFill>
                <a:latin typeface="Roboto"/>
                <a:ea typeface="Roboto"/>
                <a:cs typeface="Roboto"/>
                <a:sym typeface="Roboto"/>
              </a:rPr>
              <a:t>El operador</a:t>
            </a:r>
            <a:r>
              <a:rPr lang="en-GB" sz="1800">
                <a:solidFill>
                  <a:srgbClr val="3C4043"/>
                </a:solidFill>
                <a:latin typeface="Roboto"/>
                <a:ea typeface="Roboto"/>
                <a:cs typeface="Roboto"/>
                <a:sym typeface="Roboto"/>
              </a:rPr>
              <a:t> </a:t>
            </a:r>
            <a:r>
              <a:rPr lang="en-GB" sz="1800">
                <a:solidFill>
                  <a:srgbClr val="3C4043"/>
                </a:solidFill>
                <a:latin typeface="Courier New"/>
                <a:ea typeface="Courier New"/>
                <a:cs typeface="Courier New"/>
                <a:sym typeface="Courier New"/>
              </a:rPr>
              <a:t>?:</a:t>
            </a:r>
            <a:r>
              <a:rPr lang="en-GB" sz="1800">
                <a:solidFill>
                  <a:srgbClr val="3C4043"/>
                </a:solidFill>
                <a:latin typeface="Roboto"/>
                <a:ea typeface="Roboto"/>
                <a:cs typeface="Roboto"/>
                <a:sym typeface="Roboto"/>
              </a:rPr>
              <a:t> es a veces llamado “Operador Elvis” porque es como un smiley de costado con peinado pomposo, como el de Elvis. </a:t>
            </a:r>
            <a:endParaRPr sz="1800">
              <a:solidFill>
                <a:srgbClr val="3C4043"/>
              </a:solidFill>
              <a:latin typeface="Roboto"/>
              <a:ea typeface="Roboto"/>
              <a:cs typeface="Roboto"/>
              <a:sym typeface="Roboto"/>
            </a:endParaRPr>
          </a:p>
        </p:txBody>
      </p:sp>
      <p:sp>
        <p:nvSpPr>
          <p:cNvPr id="573" name="Google Shape;573;gcab2f95e0b_1_398"/>
          <p:cNvSpPr txBox="1"/>
          <p:nvPr>
            <p:ph type="title"/>
          </p:nvPr>
        </p:nvSpPr>
        <p:spPr>
          <a:xfrm>
            <a:off x="98250" y="16350"/>
            <a:ext cx="8826600" cy="60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Operador Elvis</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Arranquemos con lo básico</a:t>
            </a:r>
            <a:endParaRPr/>
          </a:p>
        </p:txBody>
      </p:sp>
      <p:sp>
        <p:nvSpPr>
          <p:cNvPr id="98" name="Google Shape;98;p6"/>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Archivos .kt</a:t>
            </a:r>
            <a:endParaRPr/>
          </a:p>
          <a:p>
            <a:pPr indent="-342900" lvl="0" marL="457200" rtl="0" algn="l">
              <a:lnSpc>
                <a:spcPct val="115000"/>
              </a:lnSpc>
              <a:spcBef>
                <a:spcPts val="0"/>
              </a:spcBef>
              <a:spcAft>
                <a:spcPts val="0"/>
              </a:spcAft>
              <a:buSzPts val="1800"/>
              <a:buChar char="●"/>
            </a:pPr>
            <a:r>
              <a:rPr lang="en-GB"/>
              <a:t>Definición de packages, como en Java pero más flexible</a:t>
            </a:r>
            <a:endParaRPr/>
          </a:p>
          <a:p>
            <a:pPr indent="-317500" lvl="1" marL="914400" rtl="0" algn="l">
              <a:lnSpc>
                <a:spcPct val="115000"/>
              </a:lnSpc>
              <a:spcBef>
                <a:spcPts val="0"/>
              </a:spcBef>
              <a:spcAft>
                <a:spcPts val="0"/>
              </a:spcAft>
              <a:buSzPts val="1400"/>
              <a:buChar char="○"/>
            </a:pPr>
            <a:r>
              <a:rPr lang="en-GB"/>
              <a:t>No es necesario que la carpeta donde está el archivo coincida con el package declarado</a:t>
            </a:r>
            <a:endParaRPr/>
          </a:p>
          <a:p>
            <a:pPr indent="-342900" lvl="0" marL="457200" rtl="0" algn="l">
              <a:lnSpc>
                <a:spcPct val="115000"/>
              </a:lnSpc>
              <a:spcBef>
                <a:spcPts val="0"/>
              </a:spcBef>
              <a:spcAft>
                <a:spcPts val="0"/>
              </a:spcAft>
              <a:buSzPts val="1800"/>
              <a:buChar char="●"/>
            </a:pPr>
            <a:r>
              <a:rPr lang="en-GB"/>
              <a:t>Puede declararse más de una clase por archivo</a:t>
            </a:r>
            <a:endParaRPr/>
          </a:p>
          <a:p>
            <a:pPr indent="-342900" lvl="0" marL="457200" rtl="0" algn="l">
              <a:lnSpc>
                <a:spcPct val="115000"/>
              </a:lnSpc>
              <a:spcBef>
                <a:spcPts val="0"/>
              </a:spcBef>
              <a:spcAft>
                <a:spcPts val="0"/>
              </a:spcAft>
              <a:buSzPts val="1800"/>
              <a:buChar char="●"/>
            </a:pPr>
            <a:r>
              <a:rPr lang="en-GB"/>
              <a:t>Pueden declararse funciones sin que pertenezcan a ninguna clase</a:t>
            </a:r>
            <a:endParaRPr/>
          </a:p>
          <a:p>
            <a:pPr indent="-317500" lvl="1" marL="914400" rtl="0" algn="l">
              <a:lnSpc>
                <a:spcPct val="115000"/>
              </a:lnSpc>
              <a:spcBef>
                <a:spcPts val="0"/>
              </a:spcBef>
              <a:spcAft>
                <a:spcPts val="0"/>
              </a:spcAft>
              <a:buSzPts val="1400"/>
              <a:buChar char="○"/>
            </a:pPr>
            <a:r>
              <a:rPr lang="en-GB"/>
              <a:t>Las funciones son </a:t>
            </a:r>
            <a:r>
              <a:rPr i="1" lang="en-GB"/>
              <a:t>first-class citizen</a:t>
            </a:r>
            <a:r>
              <a:rPr lang="en-GB"/>
              <a:t>.</a:t>
            </a:r>
            <a:endParaRPr/>
          </a:p>
          <a:p>
            <a:pPr indent="-342900" lvl="0" marL="457200" rtl="0" algn="l">
              <a:lnSpc>
                <a:spcPct val="115000"/>
              </a:lnSpc>
              <a:spcBef>
                <a:spcPts val="0"/>
              </a:spcBef>
              <a:spcAft>
                <a:spcPts val="0"/>
              </a:spcAft>
              <a:buSzPts val="1800"/>
              <a:buChar char="●"/>
            </a:pPr>
            <a:r>
              <a:rPr lang="en-GB"/>
              <a:t>No es necesario que los statements terminen con punto y coma</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8"/>
          <p:cNvSpPr txBox="1"/>
          <p:nvPr>
            <p:ph type="title"/>
          </p:nvPr>
        </p:nvSpPr>
        <p:spPr>
          <a:xfrm>
            <a:off x="460950" y="2065350"/>
            <a:ext cx="8222100" cy="10128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GB"/>
              <a:t>¿Preguntas?</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39"/>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¿Qué más puede ser útil aprender?</a:t>
            </a:r>
            <a:endParaRPr/>
          </a:p>
        </p:txBody>
      </p:sp>
      <p:sp>
        <p:nvSpPr>
          <p:cNvPr id="584" name="Google Shape;584;p39"/>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GB"/>
              <a:t>Colecciones (List, Array, etc)</a:t>
            </a:r>
            <a:endParaRPr/>
          </a:p>
          <a:p>
            <a:pPr indent="-342900" lvl="0" marL="457200" rtl="0" algn="l">
              <a:lnSpc>
                <a:spcPct val="115000"/>
              </a:lnSpc>
              <a:spcBef>
                <a:spcPts val="0"/>
              </a:spcBef>
              <a:spcAft>
                <a:spcPts val="0"/>
              </a:spcAft>
              <a:buSzPts val="1800"/>
              <a:buChar char="●"/>
            </a:pPr>
            <a:r>
              <a:rPr lang="en-GB"/>
              <a:t>Interfaces</a:t>
            </a:r>
            <a:endParaRPr/>
          </a:p>
          <a:p>
            <a:pPr indent="-342900" lvl="0" marL="457200" rtl="0" algn="l">
              <a:lnSpc>
                <a:spcPct val="115000"/>
              </a:lnSpc>
              <a:spcBef>
                <a:spcPts val="0"/>
              </a:spcBef>
              <a:spcAft>
                <a:spcPts val="0"/>
              </a:spcAft>
              <a:buSzPts val="1800"/>
              <a:buChar char="●"/>
            </a:pPr>
            <a:r>
              <a:rPr lang="en-GB"/>
              <a:t>Enums</a:t>
            </a:r>
            <a:endParaRPr/>
          </a:p>
          <a:p>
            <a:pPr indent="-342900" lvl="0" marL="457200" rtl="0" algn="l">
              <a:lnSpc>
                <a:spcPct val="115000"/>
              </a:lnSpc>
              <a:spcBef>
                <a:spcPts val="0"/>
              </a:spcBef>
              <a:spcAft>
                <a:spcPts val="0"/>
              </a:spcAft>
              <a:buSzPts val="1800"/>
              <a:buChar char="●"/>
            </a:pPr>
            <a:r>
              <a:rPr lang="en-GB"/>
              <a:t>Data classes</a:t>
            </a:r>
            <a:endParaRPr/>
          </a:p>
          <a:p>
            <a:pPr indent="-342900" lvl="0" marL="457200" rtl="0" algn="l">
              <a:lnSpc>
                <a:spcPct val="115000"/>
              </a:lnSpc>
              <a:spcBef>
                <a:spcPts val="0"/>
              </a:spcBef>
              <a:spcAft>
                <a:spcPts val="0"/>
              </a:spcAft>
              <a:buSzPts val="1800"/>
              <a:buChar char="●"/>
            </a:pPr>
            <a:r>
              <a:rPr lang="en-GB"/>
              <a:t>Sealed classes</a:t>
            </a:r>
            <a:endParaRPr/>
          </a:p>
          <a:p>
            <a:pPr indent="-342900" lvl="0" marL="457200" rtl="0" algn="l">
              <a:lnSpc>
                <a:spcPct val="115000"/>
              </a:lnSpc>
              <a:spcBef>
                <a:spcPts val="0"/>
              </a:spcBef>
              <a:spcAft>
                <a:spcPts val="0"/>
              </a:spcAft>
              <a:buSzPts val="1800"/>
              <a:buChar char="●"/>
            </a:pPr>
            <a:r>
              <a:rPr lang="en-GB"/>
              <a:t>map(), filter()</a:t>
            </a:r>
            <a:endParaRPr/>
          </a:p>
          <a:p>
            <a:pPr indent="-342900" lvl="0" marL="457200" rtl="0" algn="l">
              <a:lnSpc>
                <a:spcPct val="115000"/>
              </a:lnSpc>
              <a:spcBef>
                <a:spcPts val="0"/>
              </a:spcBef>
              <a:spcAft>
                <a:spcPts val="0"/>
              </a:spcAft>
              <a:buSzPts val="1800"/>
              <a:buChar char="●"/>
            </a:pPr>
            <a:r>
              <a:rPr lang="en-GB"/>
              <a:t>.let(), .apply(), .with(), .also(), etc, etc, etc...</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200"/>
              <a:buNone/>
            </a:pPr>
            <a:r>
              <a:rPr lang="en-GB"/>
              <a:t>¿Dónde sigo aprendiendo?</a:t>
            </a:r>
            <a:endParaRPr/>
          </a:p>
        </p:txBody>
      </p:sp>
      <p:sp>
        <p:nvSpPr>
          <p:cNvPr id="590" name="Google Shape;590;p40"/>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t/>
            </a:r>
            <a:endParaRPr/>
          </a:p>
          <a:p>
            <a:pPr indent="0" lvl="0" marL="0" rtl="0" algn="l">
              <a:lnSpc>
                <a:spcPct val="115000"/>
              </a:lnSpc>
              <a:spcBef>
                <a:spcPts val="1600"/>
              </a:spcBef>
              <a:spcAft>
                <a:spcPts val="0"/>
              </a:spcAft>
              <a:buSzPts val="1800"/>
              <a:buNone/>
            </a:pPr>
            <a:r>
              <a:rPr lang="en-GB" sz="2400" u="sng">
                <a:solidFill>
                  <a:schemeClr val="hlink"/>
                </a:solidFill>
                <a:latin typeface="Arial"/>
                <a:ea typeface="Arial"/>
                <a:cs typeface="Arial"/>
                <a:sym typeface="Arial"/>
                <a:hlinkClick r:id="rId3"/>
              </a:rPr>
              <a:t>https://kotlinlang.org/docs/reference/basic-syntax.html</a:t>
            </a:r>
            <a:endParaRPr sz="2400"/>
          </a:p>
          <a:p>
            <a:pPr indent="0" lvl="0" marL="0" rtl="0" algn="l">
              <a:lnSpc>
                <a:spcPct val="115000"/>
              </a:lnSpc>
              <a:spcBef>
                <a:spcPts val="1600"/>
              </a:spcBef>
              <a:spcAft>
                <a:spcPts val="0"/>
              </a:spcAft>
              <a:buSzPts val="1800"/>
              <a:buNone/>
            </a:pPr>
            <a:r>
              <a:rPr lang="en-GB" sz="2400" u="sng">
                <a:solidFill>
                  <a:schemeClr val="hlink"/>
                </a:solidFill>
                <a:latin typeface="Arial"/>
                <a:ea typeface="Arial"/>
                <a:cs typeface="Arial"/>
                <a:sym typeface="Arial"/>
                <a:hlinkClick r:id="rId4"/>
              </a:rPr>
              <a:t>https://developer.android.com/kotlin</a:t>
            </a:r>
            <a:endParaRPr sz="2400"/>
          </a:p>
          <a:p>
            <a:pPr indent="0" lvl="0" marL="0" marR="0" rtl="0" algn="l">
              <a:lnSpc>
                <a:spcPct val="115000"/>
              </a:lnSpc>
              <a:spcBef>
                <a:spcPts val="1600"/>
              </a:spcBef>
              <a:spcAft>
                <a:spcPts val="1600"/>
              </a:spcAft>
              <a:buSzPts val="1800"/>
              <a:buNone/>
            </a:pPr>
            <a:r>
              <a:rPr lang="en-GB" sz="2400" u="sng">
                <a:solidFill>
                  <a:schemeClr val="hlink"/>
                </a:solidFill>
                <a:latin typeface="Arial"/>
                <a:ea typeface="Arial"/>
                <a:cs typeface="Arial"/>
                <a:sym typeface="Arial"/>
                <a:hlinkClick r:id="rId5"/>
              </a:rPr>
              <a:t>https://play.kotlinlang.org/koans/overview</a:t>
            </a:r>
            <a:endParaRPr sz="24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1"/>
          <p:cNvSpPr txBox="1"/>
          <p:nvPr>
            <p:ph type="title"/>
          </p:nvPr>
        </p:nvSpPr>
        <p:spPr>
          <a:xfrm>
            <a:off x="460950" y="2065350"/>
            <a:ext cx="8222100" cy="1012800"/>
          </a:xfrm>
          <a:prstGeom prst="rect">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n-GB"/>
              <a:t>Fin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c6a8357f3b_0_0"/>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Abrir</a:t>
            </a:r>
            <a:r>
              <a:rPr lang="en-GB"/>
              <a:t> IntelliJ IDEA</a:t>
            </a:r>
            <a:endParaRPr/>
          </a:p>
        </p:txBody>
      </p:sp>
      <p:sp>
        <p:nvSpPr>
          <p:cNvPr id="104" name="Google Shape;104;gc6a8357f3b_0_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pic>
        <p:nvPicPr>
          <p:cNvPr id="105" name="Google Shape;105;gc6a8357f3b_0_0"/>
          <p:cNvPicPr preferRelativeResize="0"/>
          <p:nvPr/>
        </p:nvPicPr>
        <p:blipFill>
          <a:blip r:embed="rId4">
            <a:alphaModFix/>
          </a:blip>
          <a:stretch>
            <a:fillRect/>
          </a:stretch>
        </p:blipFill>
        <p:spPr>
          <a:xfrm>
            <a:off x="1807284" y="1077670"/>
            <a:ext cx="5529431" cy="3384626"/>
          </a:xfrm>
          <a:prstGeom prst="rect">
            <a:avLst/>
          </a:prstGeom>
          <a:noFill/>
          <a:ln>
            <a:noFill/>
          </a:ln>
        </p:spPr>
      </p:pic>
      <p:sp>
        <p:nvSpPr>
          <p:cNvPr id="106" name="Google Shape;106;gc6a8357f3b_0_0"/>
          <p:cNvSpPr/>
          <p:nvPr/>
        </p:nvSpPr>
        <p:spPr>
          <a:xfrm>
            <a:off x="4093250" y="2437100"/>
            <a:ext cx="989700" cy="1347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c6a8357f3b_0_7"/>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Crear un proyecto nuevo</a:t>
            </a:r>
            <a:endParaRPr/>
          </a:p>
        </p:txBody>
      </p:sp>
      <p:sp>
        <p:nvSpPr>
          <p:cNvPr id="112" name="Google Shape;112;gc6a8357f3b_0_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pic>
        <p:nvPicPr>
          <p:cNvPr id="113" name="Google Shape;113;gc6a8357f3b_0_7"/>
          <p:cNvPicPr preferRelativeResize="0"/>
          <p:nvPr/>
        </p:nvPicPr>
        <p:blipFill rotWithShape="1">
          <a:blip r:embed="rId3">
            <a:alphaModFix/>
          </a:blip>
          <a:srcRect b="0" l="238" r="545" t="0"/>
          <a:stretch/>
        </p:blipFill>
        <p:spPr>
          <a:xfrm>
            <a:off x="1756501" y="1118075"/>
            <a:ext cx="5630999" cy="32678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c6a8357f3b_0_13"/>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Nombrar al proyecto</a:t>
            </a:r>
            <a:endParaRPr/>
          </a:p>
        </p:txBody>
      </p:sp>
      <p:sp>
        <p:nvSpPr>
          <p:cNvPr id="119" name="Google Shape;119;gc6a8357f3b_0_1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GB"/>
              <a:t>‹#›</a:t>
            </a:fld>
            <a:endParaRPr/>
          </a:p>
        </p:txBody>
      </p:sp>
      <p:pic>
        <p:nvPicPr>
          <p:cNvPr id="120" name="Google Shape;120;gc6a8357f3b_0_13"/>
          <p:cNvPicPr preferRelativeResize="0"/>
          <p:nvPr/>
        </p:nvPicPr>
        <p:blipFill>
          <a:blip r:embed="rId3">
            <a:alphaModFix/>
          </a:blip>
          <a:stretch>
            <a:fillRect/>
          </a:stretch>
        </p:blipFill>
        <p:spPr>
          <a:xfrm>
            <a:off x="1627377" y="1077200"/>
            <a:ext cx="5889244" cy="336528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v2">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