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Roboto"/>
      <p:regular r:id="rId60"/>
      <p:bold r:id="rId61"/>
      <p:italic r:id="rId62"/>
      <p:boldItalic r:id="rId63"/>
    </p:embeddedFont>
    <p:embeddedFont>
      <p:font typeface="Roboto Condensed"/>
      <p:regular r:id="rId64"/>
      <p:bold r:id="rId65"/>
      <p:italic r:id="rId66"/>
      <p:boldItalic r:id="rId67"/>
    </p:embeddedFont>
    <p:embeddedFont>
      <p:font typeface="Open Sans"/>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ECB3B0-5A1A-48A9-BF4D-BBB6DE92B985}">
  <a:tblStyle styleId="{B9ECB3B0-5A1A-48A9-BF4D-BBB6DE92B98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OpenSans-boldItalic.fntdata"/><Relationship Id="rId70" Type="http://schemas.openxmlformats.org/officeDocument/2006/relationships/font" Target="fonts/OpenSans-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3.xml"/><Relationship Id="rId64" Type="http://schemas.openxmlformats.org/officeDocument/2006/relationships/font" Target="fonts/RobotoCondensed-regular.fntdata"/><Relationship Id="rId63" Type="http://schemas.openxmlformats.org/officeDocument/2006/relationships/font" Target="fonts/Roboto-boldItalic.fntdata"/><Relationship Id="rId22" Type="http://schemas.openxmlformats.org/officeDocument/2006/relationships/slide" Target="slides/slide15.xml"/><Relationship Id="rId66" Type="http://schemas.openxmlformats.org/officeDocument/2006/relationships/font" Target="fonts/RobotoCondensed-italic.fntdata"/><Relationship Id="rId21" Type="http://schemas.openxmlformats.org/officeDocument/2006/relationships/slide" Target="slides/slide14.xml"/><Relationship Id="rId65" Type="http://schemas.openxmlformats.org/officeDocument/2006/relationships/font" Target="fonts/RobotoCondensed-bold.fntdata"/><Relationship Id="rId24" Type="http://schemas.openxmlformats.org/officeDocument/2006/relationships/slide" Target="slides/slide17.xml"/><Relationship Id="rId68" Type="http://schemas.openxmlformats.org/officeDocument/2006/relationships/font" Target="fonts/OpenSans-regular.fntdata"/><Relationship Id="rId23" Type="http://schemas.openxmlformats.org/officeDocument/2006/relationships/slide" Target="slides/slide16.xml"/><Relationship Id="rId67" Type="http://schemas.openxmlformats.org/officeDocument/2006/relationships/font" Target="fonts/RobotoCondensed-boldItalic.fntdata"/><Relationship Id="rId60" Type="http://schemas.openxmlformats.org/officeDocument/2006/relationships/font" Target="fonts/Roboto-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OpenSans-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action-views" TargetMode="External"/><Relationship Id="rId3" Type="http://schemas.openxmlformats.org/officeDocument/2006/relationships/hyperlink" Target="https://material.io/components/navigation-drawer#usag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hl=e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 Id="rId3" Type="http://schemas.openxmlformats.org/officeDocument/2006/relationships/hyperlink" Target="https://developer.android.com/training/appbar/actio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RS1IACnZLy4" TargetMode="External"/><Relationship Id="rId3" Type="http://schemas.openxmlformats.org/officeDocument/2006/relationships/hyperlink" Target="https://developer.android.com/guide/components/fragment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navigation" TargetMode="External"/><Relationship Id="rId3" Type="http://schemas.openxmlformats.org/officeDocument/2006/relationships/hyperlink" Target="https://developer.android.com/guide/navigation/navigation-getting-started#Set-up"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getting-started#add-navhos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 Id="rId3" Type="http://schemas.openxmlformats.org/officeDocument/2006/relationships/hyperlink" Target="https://developer.android.com/guide/components/fragment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afe-arg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define_destination_argument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upported_argument_typ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java/io/Serializable" TargetMode="External"/><Relationship Id="rId3" Type="http://schemas.openxmlformats.org/officeDocument/2006/relationships/hyperlink" Target="https://developer.android.com/reference/android/os/Parcelable" TargetMode="External"/><Relationship Id="rId4" Type="http://schemas.openxmlformats.org/officeDocument/2006/relationships/hyperlink" Target="https://developer.android.com/guide/navigation/navigation-pass-data#supported_argument_typ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tcoa"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navigation/ui/NavigationUI#onNavDestinationSelected(android.view.MenuItem,%20androidx.navigation.NavControlle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 Id="rId3" Type="http://schemas.openxmlformats.org/officeDocument/2006/relationships/hyperlink" Target="https://material.io/develop/android/components/navigation-view/"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 TargetMode="External"/><Relationship Id="rId3" Type="http://schemas.openxmlformats.org/officeDocument/2006/relationships/hyperlink" Target="https://developer.android.com/reference/android/content/Intent#intent-structure"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ExampleExplici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Intent" TargetMode="External"/><Relationship Id="rId3"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common.html#Emai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Let’s briefly discuss some of the common UI elements you’ll use to navigate your apps.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En la parte superior de la pantalla está la barra de aplicaciones. Muestra el nombre de su actividad o aplicación. Proporciona al usuario acceso a acciones importantes de forma predecible, como el menú adicional (representado por los 3 puntos verticales) que muestra opciones de menú adicionales. También tiene soporte para navegación (drawer de navegación) o cambio de vista (con pestañas o listas desplegables).</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App bar</a:t>
            </a:r>
            <a:endParaRPr>
              <a:solidFill>
                <a:schemeClr val="dk1"/>
              </a:solidFill>
            </a:endParaRPr>
          </a:p>
          <a:p>
            <a:pPr indent="0" lvl="0" marL="0" rtl="0" algn="just">
              <a:lnSpc>
                <a:spcPct val="100000"/>
              </a:lnSpc>
              <a:spcBef>
                <a:spcPts val="6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El drawer de navegación es un elemento que se ve a menudo en las aplicaciones. Abra el drawer tocando el icono de la hamburguesa (las tres líneas horizontales) o deslizando el dedo desde el lado izquierdo de la pantalla. El drawer de navegación le permite navegar rápidamente a ubicaciones en su aplicación. El menú de opciones y el drawer de navegación utilizan menús entre bastidores.</a:t>
            </a:r>
            <a:endParaRPr/>
          </a:p>
          <a:p>
            <a:pPr indent="0" lvl="0" marL="0" rtl="0" algn="l">
              <a:lnSpc>
                <a:spcPct val="100000"/>
              </a:lnSpc>
              <a:spcBef>
                <a:spcPts val="0"/>
              </a:spcBef>
              <a:spcAft>
                <a:spcPts val="0"/>
              </a:spcAft>
              <a:buSzPts val="1100"/>
              <a:buNone/>
            </a:pPr>
            <a:r>
              <a:rPr b="1" lang="es"/>
              <a:t>Resources:</a:t>
            </a:r>
            <a:endParaRPr b="1"/>
          </a:p>
          <a:p>
            <a:pPr indent="-304800" lvl="0" marL="457200" rtl="0" algn="l">
              <a:lnSpc>
                <a:spcPct val="100000"/>
              </a:lnSpc>
              <a:spcBef>
                <a:spcPts val="0"/>
              </a:spcBef>
              <a:spcAft>
                <a:spcPts val="0"/>
              </a:spcAft>
              <a:buClr>
                <a:schemeClr val="dk1"/>
              </a:buClr>
              <a:buSzPts val="1200"/>
              <a:buFont typeface="Times New Roman"/>
              <a:buChar char="●"/>
            </a:pPr>
            <a:r>
              <a:rPr lang="es" u="sng">
                <a:solidFill>
                  <a:schemeClr val="hlink"/>
                </a:solidFill>
                <a:hlinkClick r:id="rId2"/>
              </a:rPr>
              <a:t>Use action views and action providers</a:t>
            </a:r>
            <a:r>
              <a:rPr lang="e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Char char="●"/>
            </a:pPr>
            <a:r>
              <a:rPr lang="es" u="sng">
                <a:solidFill>
                  <a:schemeClr val="hlink"/>
                </a:solidFill>
                <a:hlinkClick r:id="rId3"/>
              </a:rPr>
              <a:t>Navigation Drawer Usage</a:t>
            </a:r>
            <a:r>
              <a:rPr lang="es">
                <a:solidFill>
                  <a:schemeClr val="dk1"/>
                </a:solidFill>
              </a:rPr>
              <a:t> </a:t>
            </a:r>
            <a:endParaRPr>
              <a:solidFill>
                <a:schemeClr val="dk1"/>
              </a:solidFill>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Hay diferentes tipos de menús proporcionados por el marco: menús de opciones, menús contextuales y menús emergentes. Los recursos de menú se encuentran en el directorio res / menu y se definen con una etiqueta de menú. En su archivo XML de menú, puede establecer los recursos de cadena que este elemento de menú usa como título, una identificación y varias otras opciones como ordenar o iconos.</a:t>
            </a:r>
            <a:endParaRPr/>
          </a:p>
          <a:p>
            <a:pPr indent="0" lvl="0" marL="0" rtl="0" algn="just">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Font typeface="Times New Roman"/>
              <a:buChar char="●"/>
            </a:pPr>
            <a:r>
              <a:rPr lang="es" u="sng">
                <a:solidFill>
                  <a:schemeClr val="hlink"/>
                </a:solidFill>
                <a:hlinkClick r:id="rId2"/>
              </a:rPr>
              <a:t>Menus</a:t>
            </a:r>
            <a:r>
              <a:rPr lang="es">
                <a:solidFill>
                  <a:schemeClr val="dk1"/>
                </a:solidFill>
                <a:latin typeface="Times New Roman"/>
                <a:ea typeface="Times New Roman"/>
                <a:cs typeface="Times New Roman"/>
                <a:sym typeface="Times New Roman"/>
              </a:rPr>
              <a:t> </a:t>
            </a:r>
            <a:endParaRPr>
              <a:solidFill>
                <a:schemeClr val="dk1"/>
              </a:solidFill>
            </a:endParaRPr>
          </a:p>
          <a:p>
            <a:pPr indent="0" lvl="0" marL="0" rtl="0" algn="just">
              <a:lnSpc>
                <a:spcPct val="100000"/>
              </a:lnSpc>
              <a:spcBef>
                <a:spcPts val="6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Aquí está el XML para un drawer de navegación. Demuestra el uso de iconos y grupos. No usaremos el panel de navegación hasta más adelante en la lección, pero es útil mencionar brevemente ahora su representación subyacente como menú.</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Transición: 1 click</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Veamos un ejemplo de menú de opciones en una actividad. Agregue un elemento de menú creando una nueva etiqueta de elemento y dándole una ID y un título. Ahora tenemos un nuevo elemento de menú que no hace nada cuando hacemos clic en él.</a:t>
            </a:r>
            <a:endParaRPr>
              <a:solidFill>
                <a:schemeClr val="dk1"/>
              </a:solidFill>
            </a:endParaRPr>
          </a:p>
          <a:p>
            <a:pPr indent="0" lvl="0" marL="0" rtl="0" algn="just">
              <a:lnSpc>
                <a:spcPct val="100000"/>
              </a:lnSpc>
              <a:spcBef>
                <a:spcPts val="0"/>
              </a:spcBef>
              <a:spcAft>
                <a:spcPts val="0"/>
              </a:spcAft>
              <a:buSzPts val="1100"/>
              <a:buNone/>
            </a:pPr>
            <a:r>
              <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Para hacer un inflate en el menú, necesitamos anular onCreateOptionsMenu () dentro de la Actividad. Una vez que agregue este código, las opciones del menú se mostrarán en la barra de la aplicación. Algunas de las plantillas de proyecto predeterminadas vienen con onCreateOptionsMenu () ya implementado.</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Create Options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Para responder al usuario que selecciona un elemento del menú, anule onOptionsItemSelected () dentro de la Actividad como se muestra en el ejemplo. Ahora nuestro menú lanzará condicionalmente una intención de búsqueda web para pizza, o mostrará un mensaje de brindis según el elemento del menú.</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Create Options Menu</a:t>
            </a:r>
            <a:endParaRPr>
              <a:solidFill>
                <a:schemeClr val="dk1"/>
              </a:solidFill>
            </a:endParaRPr>
          </a:p>
          <a:p>
            <a:pPr indent="-298450" lvl="0" marL="457200" rtl="0" algn="just">
              <a:lnSpc>
                <a:spcPct val="100000"/>
              </a:lnSpc>
              <a:spcBef>
                <a:spcPts val="0"/>
              </a:spcBef>
              <a:spcAft>
                <a:spcPts val="0"/>
              </a:spcAft>
              <a:buClr>
                <a:schemeClr val="dk1"/>
              </a:buClr>
              <a:buSzPts val="1100"/>
              <a:buFont typeface="Times New Roman"/>
              <a:buChar char="●"/>
            </a:pPr>
            <a:r>
              <a:rPr lang="es" u="sng">
                <a:solidFill>
                  <a:schemeClr val="hlink"/>
                </a:solidFill>
                <a:hlinkClick r:id="rId3"/>
              </a:rPr>
              <a:t>Add and handle actions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A medida que navegamos a diferentes pantallas en nuestra aplicación, podemos usar diferentes actividades. O podemos usar fragmentos.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Los fragmentos se introdujeron por primera vez en la plataforma Android en Android 3.0 (la versión Honeycomb), cuando se agregó soporte para tabletas. Una actividad que mostrara una lista de elementos se vería tonta si los elementos de la lista ocuparan todo el ancho de la pantalla en una tableta. De ahí surgió la necesidad de fragmentos. Con la introducción de fragmentos, en un dispositivo de tableta, una actividad podría mostrar un fragmento de lista a la izquierda y un fragmento de detalle a la derecha. En un dispositivo de teléfono, una actividad podría mostrar un fragmento a la vez debido al espacio de pantalla más pequeño disponible.</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Resulta que dividir la estructura de su interfaz de usuario en fragmentos es útil en otros contextos además de la construcción para tabletas. Los fragmentos son un concepto fundamental que hay que comprender al crear aplicaciones en Android.</a:t>
            </a:r>
            <a:endParaRPr>
              <a:solidFill>
                <a:schemeClr val="dk1"/>
              </a:solidFill>
            </a:endParaRPr>
          </a:p>
          <a:p>
            <a:pPr indent="0" lvl="0" marL="0" rtl="0" algn="just">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Más formalmente, un fragmento representa un comportamiento o una parte de la interfaz de usuario en una actividad. Puede pensar en ello como una "microactividad". Puede mostrar varios fragmentos en una sola actividad (como en el caso de la tableta) o reutilizar un fragmento en varias actividades. Puede pensar en un fragmento como una sección modular de una actividad que tiene su propio ciclo de vida, recibe sus propios eventos de entrada y que puede agregar o eliminar mientras se ejecuta la actividad.</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Fragments: Past, Present, and Future (Android Dev Summit '19)</a:t>
            </a:r>
            <a:r>
              <a:rPr lang="es">
                <a:solidFill>
                  <a:schemeClr val="dk1"/>
                </a:solidFill>
              </a:rPr>
              <a:t> </a:t>
            </a:r>
            <a:endParaRPr>
              <a:solidFill>
                <a:schemeClr val="dk1"/>
              </a:solidFill>
            </a:endParaRPr>
          </a:p>
          <a:p>
            <a:pPr indent="-298450" lvl="0" marL="457200" rtl="0" algn="just">
              <a:lnSpc>
                <a:spcPct val="100000"/>
              </a:lnSpc>
              <a:spcBef>
                <a:spcPts val="0"/>
              </a:spcBef>
              <a:spcAft>
                <a:spcPts val="0"/>
              </a:spcAft>
              <a:buClr>
                <a:schemeClr val="dk1"/>
              </a:buClr>
              <a:buSzPts val="1100"/>
              <a:buFont typeface="Times New Roman"/>
              <a:buChar char="●"/>
            </a:pPr>
            <a:r>
              <a:rPr lang="es" u="sng">
                <a:solidFill>
                  <a:schemeClr val="hlink"/>
                </a:solidFill>
                <a:hlinkClick r:id="rId3"/>
              </a:rPr>
              <a:t>Fragments</a:t>
            </a:r>
            <a:r>
              <a:rPr lang="es">
                <a:solidFill>
                  <a:schemeClr val="dk1"/>
                </a:solidFill>
                <a:latin typeface="Times New Roman"/>
                <a:ea typeface="Times New Roman"/>
                <a:cs typeface="Times New Roman"/>
                <a:sym typeface="Times New Roman"/>
              </a:rPr>
              <a:t> </a:t>
            </a:r>
            <a:endParaRPr/>
          </a:p>
          <a:p>
            <a:pPr indent="0" lvl="0" marL="0" rtl="0" algn="just">
              <a:lnSpc>
                <a:spcPct val="100000"/>
              </a:lnSpc>
              <a:spcBef>
                <a:spcPts val="60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Cuando use la clase Fragment, asegúrese de usar la versión proporcionada en el paquete androidx, en lugar de la clase Fragment proporcionada en la plataforma (que se originó en el nivel de API 11 y quedó obsoleta en el nivel de API 28).</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Font typeface="Roboto"/>
              <a:buChar char="●"/>
            </a:pPr>
            <a:r>
              <a:rPr lang="es" u="sng">
                <a:solidFill>
                  <a:schemeClr val="hlink"/>
                </a:solidFill>
                <a:latin typeface="Roboto"/>
                <a:ea typeface="Roboto"/>
                <a:cs typeface="Roboto"/>
                <a:sym typeface="Roboto"/>
                <a:hlinkClick r:id="rId2"/>
              </a:rPr>
              <a:t>Fragment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A medida que agregue más fragmentos a su aplicación, querrá considerar cómo navegar entre ellos.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rPr>
              <a:t>El componente de navegación es una colección de bibliotecas, herramientas e integraciones IDE para crear rutas de navegación a través de una aplicación. Funciona mejor con el paradigma de "una actividad, muchos fragmentos" en lugar de tener muchas actividades. Se compone de tres partes que funcionan juntas de manera análoga a cómo podría experimentar ver televisión o escuchar la radio.</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El gráfico de navegación representa un conjunto de actividades o fragmentos de destino que su aplicación puede mostrar. En nuestra analogía con la televisión, esta sería una lista de programas disponibles para ver.</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El host de navegación es el contenedor que muestra los destinos enumerados en su gráfico de navegación, como una pantalla de TV o monitor.</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El controlador de navegación es el medio para navegar entre diferentes destinos. En nuestra analogía de TV, esto sería el equivalente a un control remoto de TV con el que cambiar a diferentes programas o canales.</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rPr>
              <a:t>Los fragmentos se pueden vincular a otros fragmentos, creando un gráfico completo de destinos, mientras que las actividades solo pueden ser un destino terminal para el gráfico, lo que significa que siempre son un punto final en el gráfico. (Cada actividad puede tener su propio gráfico de navegación, pero esto proporciona menos beneficios que tener todos los destinos en un solo gráfico).</a:t>
            </a:r>
            <a:endParaRPr>
              <a:solidFill>
                <a:schemeClr val="dk1"/>
              </a:solidFill>
            </a:endParaRPr>
          </a:p>
          <a:p>
            <a:pPr indent="0" lvl="0" marL="0" rtl="0" algn="just">
              <a:lnSpc>
                <a:spcPct val="115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Para comenzar a trabajar con el componente de navegación, necesitamos agregar algunas dependencias al archivo build.gradle. Para nav_version, consulte la página de notas de la versión de la biblioteca de navegación para ver la versión estable actual.</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SzPts val="1100"/>
              <a:buChar char="●"/>
            </a:pPr>
            <a:r>
              <a:rPr lang="es" u="sng">
                <a:solidFill>
                  <a:schemeClr val="hlink"/>
                </a:solidFill>
                <a:hlinkClick r:id="rId2"/>
              </a:rPr>
              <a:t>Navigation</a:t>
            </a:r>
            <a:r>
              <a:rPr lang="es">
                <a:solidFill>
                  <a:schemeClr val="dk1"/>
                </a:solidFill>
              </a:rPr>
              <a:t> </a:t>
            </a:r>
            <a:endParaRPr>
              <a:solidFill>
                <a:schemeClr val="dk1"/>
              </a:solidFill>
            </a:endParaRPr>
          </a:p>
          <a:p>
            <a:pPr indent="-298450" lvl="0" marL="457200" rtl="0" algn="just">
              <a:lnSpc>
                <a:spcPct val="100000"/>
              </a:lnSpc>
              <a:spcBef>
                <a:spcPts val="0"/>
              </a:spcBef>
              <a:spcAft>
                <a:spcPts val="0"/>
              </a:spcAft>
              <a:buSzPts val="1100"/>
              <a:buChar char="●"/>
            </a:pPr>
            <a:r>
              <a:rPr lang="es" u="sng">
                <a:solidFill>
                  <a:schemeClr val="hlink"/>
                </a:solidFill>
                <a:hlinkClick r:id="rId3"/>
              </a:rPr>
              <a:t>Set up your environment</a:t>
            </a:r>
            <a:r>
              <a:rPr lang="es">
                <a:solidFill>
                  <a:schemeClr val="dk1"/>
                </a:solidFil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s">
                <a:solidFill>
                  <a:schemeClr val="dk1"/>
                </a:solidFill>
              </a:rPr>
              <a:t>Comencemos con nuestro host de navegación, que es un contenedor vacío donde los destinos se intercambian hacia adentro y hacia afuera a medida que un usuario navega a través de su aplicación. Un host de navegación debe implementar la interfaz NavHost. La implementación predeterminada de NavHost, NavHostFragment, maneja el intercambio de destinos de fragmentos por usted, así que usémoslo.</a:t>
            </a:r>
            <a:endParaRPr>
              <a:solidFill>
                <a:schemeClr val="dk1"/>
              </a:solidFill>
            </a:endParaRPr>
          </a:p>
          <a:p>
            <a:pPr indent="0" lvl="0" marL="0" rtl="0" algn="just">
              <a:lnSpc>
                <a:spcPct val="115000"/>
              </a:lnSpc>
              <a:spcBef>
                <a:spcPts val="0"/>
              </a:spcBef>
              <a:spcAft>
                <a:spcPts val="0"/>
              </a:spcAft>
              <a:buSzPts val="1100"/>
              <a:buNone/>
            </a:pPr>
            <a:r>
              <a:t/>
            </a:r>
            <a:endParaRPr>
              <a:solidFill>
                <a:schemeClr val="dk1"/>
              </a:solidFill>
            </a:endParaRPr>
          </a:p>
          <a:p>
            <a:pPr indent="0" lvl="0" marL="0" rtl="0" algn="just">
              <a:lnSpc>
                <a:spcPct val="115000"/>
              </a:lnSpc>
              <a:spcBef>
                <a:spcPts val="0"/>
              </a:spcBef>
              <a:spcAft>
                <a:spcPts val="0"/>
              </a:spcAft>
              <a:buSzPts val="1100"/>
              <a:buNone/>
            </a:pPr>
            <a:r>
              <a:rPr lang="es">
                <a:solidFill>
                  <a:schemeClr val="dk1"/>
                </a:solidFill>
              </a:rPr>
              <a:t>Utilice la etiqueta XML de fragmento para declarar NavHostFragment dentro del diseño XML de la actividad. Este NavHostFragment debe declararse dentro de la actividad que albergará todos los fragmentos entre los que cambiaremos. Tenga en cuenta un par de atributos importantes que revisaremos más adelante.</a:t>
            </a:r>
            <a:endParaRPr>
              <a:solidFill>
                <a:schemeClr val="dk1"/>
              </a:solidFill>
            </a:endParaRPr>
          </a:p>
          <a:p>
            <a:pPr indent="0" lvl="0" marL="0" rtl="0" algn="just">
              <a:lnSpc>
                <a:spcPct val="115000"/>
              </a:lnSpc>
              <a:spcBef>
                <a:spcPts val="0"/>
              </a:spcBef>
              <a:spcAft>
                <a:spcPts val="0"/>
              </a:spcAft>
              <a:buSzPts val="1100"/>
              <a:buNone/>
            </a:pPr>
            <a:r>
              <a:rPr lang="es">
                <a:solidFill>
                  <a:schemeClr val="dk1"/>
                </a:solidFill>
              </a:rPr>
              <a:t>android: el atributo name tiene un valor que es el nombre de clase completamente calificado de nuestro fragmento</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app: defaultNavHost se establece en true para garantizar que este host de navegación interceptará los toques del botón Atrás del sistema</a:t>
            </a:r>
            <a:endParaRPr>
              <a:solidFill>
                <a:schemeClr val="dk1"/>
              </a:solidFill>
            </a:endParaRPr>
          </a:p>
          <a:p>
            <a:pPr indent="-298450" lvl="0" marL="457200" rtl="0" algn="just">
              <a:lnSpc>
                <a:spcPct val="115000"/>
              </a:lnSpc>
              <a:spcBef>
                <a:spcPts val="0"/>
              </a:spcBef>
              <a:spcAft>
                <a:spcPts val="0"/>
              </a:spcAft>
              <a:buClr>
                <a:schemeClr val="dk1"/>
              </a:buClr>
              <a:buSzPts val="1100"/>
              <a:buChar char="-"/>
            </a:pPr>
            <a:r>
              <a:rPr lang="es">
                <a:solidFill>
                  <a:schemeClr val="dk1"/>
                </a:solidFill>
              </a:rPr>
              <a:t>app: navGraph apunta al gráfico de navegación que enumera todos nuestros destinos de fragmentos</a:t>
            </a:r>
            <a:endParaRPr>
              <a:solidFill>
                <a:schemeClr val="dk1"/>
              </a:solidFill>
            </a:endParaRPr>
          </a:p>
          <a:p>
            <a:pPr indent="0" lvl="0" marL="0" rtl="0" algn="just">
              <a:lnSpc>
                <a:spcPct val="115000"/>
              </a:lnSpc>
              <a:spcBef>
                <a:spcPts val="0"/>
              </a:spcBef>
              <a:spcAft>
                <a:spcPts val="0"/>
              </a:spcAft>
              <a:buSzPts val="1100"/>
              <a:buNone/>
            </a:pPr>
            <a:r>
              <a:t/>
            </a:r>
            <a:endParaRPr>
              <a:solidFill>
                <a:schemeClr val="dk1"/>
              </a:solidFill>
            </a:endParaRPr>
          </a:p>
          <a:p>
            <a:pPr indent="0" lvl="0" marL="0" rtl="0" algn="just">
              <a:lnSpc>
                <a:spcPct val="115000"/>
              </a:lnSpc>
              <a:spcBef>
                <a:spcPts val="0"/>
              </a:spcBef>
              <a:spcAft>
                <a:spcPts val="0"/>
              </a:spcAft>
              <a:buSzPts val="1100"/>
              <a:buNone/>
            </a:pPr>
            <a:r>
              <a:rPr lang="es">
                <a:solidFill>
                  <a:schemeClr val="dk1"/>
                </a:solidFill>
              </a:rPr>
              <a:t>Recurso:</a:t>
            </a:r>
            <a:endParaRPr>
              <a:solidFill>
                <a:schemeClr val="dk1"/>
              </a:solidFill>
            </a:endParaRPr>
          </a:p>
          <a:p>
            <a:pPr indent="0" lvl="0" marL="0" rtl="0" algn="just">
              <a:lnSpc>
                <a:spcPct val="115000"/>
              </a:lnSpc>
              <a:spcBef>
                <a:spcPts val="0"/>
              </a:spcBef>
              <a:spcAft>
                <a:spcPts val="0"/>
              </a:spcAft>
              <a:buSzPts val="1100"/>
              <a:buNone/>
            </a:pPr>
            <a:r>
              <a:rPr lang="es">
                <a:solidFill>
                  <a:schemeClr val="dk1"/>
                </a:solidFill>
              </a:rPr>
              <a:t>Agregar un NavHost a una actividad</a:t>
            </a:r>
            <a:endParaRPr>
              <a:solidFill>
                <a:schemeClr val="dk1"/>
              </a:solidFill>
            </a:endParaRPr>
          </a:p>
          <a:p>
            <a:pPr indent="0" lvl="0" marL="0" rtl="0" algn="just">
              <a:lnSpc>
                <a:spcPct val="115000"/>
              </a:lnSpc>
              <a:spcBef>
                <a:spcPts val="0"/>
              </a:spcBef>
              <a:spcAft>
                <a:spcPts val="0"/>
              </a:spcAft>
              <a:buSzPts val="1100"/>
              <a:buNone/>
            </a:pPr>
            <a:r>
              <a:t/>
            </a:r>
            <a:endParaRPr/>
          </a:p>
          <a:p>
            <a:pPr indent="0" lvl="0" marL="0" rtl="0" algn="just">
              <a:lnSpc>
                <a:spcPct val="115000"/>
              </a:lnSpc>
              <a:spcBef>
                <a:spcPts val="0"/>
              </a:spcBef>
              <a:spcAft>
                <a:spcPts val="0"/>
              </a:spcAft>
              <a:buSzPts val="1100"/>
              <a:buNone/>
            </a:pPr>
            <a:r>
              <a:t/>
            </a:r>
            <a:endParaRPr/>
          </a:p>
          <a:p>
            <a:pPr indent="0" lvl="0" marL="0" rtl="0" algn="just">
              <a:lnSpc>
                <a:spcPct val="115000"/>
              </a:lnSpc>
              <a:spcBef>
                <a:spcPts val="0"/>
              </a:spcBef>
              <a:spcAft>
                <a:spcPts val="0"/>
              </a:spcAft>
              <a:buSzPts val="1100"/>
              <a:buNone/>
            </a:pPr>
            <a:r>
              <a:rPr b="1" lang="es"/>
              <a:t>Resource:</a:t>
            </a:r>
            <a:endParaRPr b="1"/>
          </a:p>
          <a:p>
            <a:pPr indent="0" lvl="0" marL="0" rtl="0" algn="just">
              <a:lnSpc>
                <a:spcPct val="115000"/>
              </a:lnSpc>
              <a:spcBef>
                <a:spcPts val="0"/>
              </a:spcBef>
              <a:spcAft>
                <a:spcPts val="0"/>
              </a:spcAft>
              <a:buSzPts val="1100"/>
              <a:buNone/>
            </a:pPr>
            <a:r>
              <a:rPr lang="es" u="sng">
                <a:solidFill>
                  <a:schemeClr val="hlink"/>
                </a:solidFill>
                <a:hlinkClick r:id="rId2"/>
              </a:rPr>
              <a:t>Add a NavHost to an activity</a:t>
            </a:r>
            <a:r>
              <a:rPr lang="es">
                <a:solidFill>
                  <a:schemeClr val="dk1"/>
                </a:solidFill>
              </a:rPr>
              <a:t> </a:t>
            </a:r>
            <a:endParaRPr>
              <a:solidFill>
                <a:schemeClr val="dk1"/>
              </a:solidFill>
            </a:endParaRPr>
          </a:p>
          <a:p>
            <a:pPr indent="0" lvl="0" marL="0" rtl="0" algn="just">
              <a:lnSpc>
                <a:spcPct val="100000"/>
              </a:lnSpc>
              <a:spcBef>
                <a:spcPts val="60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Creará un gráfico de navegación, que es un archivo de recursos que contiene todos sus destinos y las acciones para navegar entre ellos. Representa todas las posibles rutas de navegación dentro de su Actividad. Este ejemplo muestra una representación visual de un gráfico de navegación para una aplicación de muestra con destinos y las acciones que los conectan (representados por flechas).</a:t>
            </a:r>
            <a:endParaRPr/>
          </a:p>
          <a:p>
            <a:pPr indent="0" lvl="0" marL="0" rtl="0" algn="just">
              <a:lnSpc>
                <a:spcPct val="115000"/>
              </a:lnSpc>
              <a:spcBef>
                <a:spcPts val="900"/>
              </a:spcBef>
              <a:spcAft>
                <a:spcPts val="90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En Android Studio, la vista Diseño del archivo de recursos del gráfico de navegación le muestra una representación visual de las conexiones entre diferentes destinos para su Actividad. Esto se denomina Editor de navegación en Android Studio. Puede vincular destinos (el botón de flecha) y establecer puntos de entrada (el botón de inicio) desde esta interfaz.</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Transición: 1 click</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A continuación, hablemos de los destinos de los fragmentos. Para crear un fragmento, amplíe la clase Fragment. En una actividad, anularíamos el método onCreate (), pero dentro del método onCreate () de un fragmento, no se garantiza que se inicialice ninguna de las jerarquías de vista de la actividad del host. En cambio, la inflación del diseño se realiza en el método onCreateView () del fragmento. Recomendamos solo inflar las vistas en onCreateView ().</a:t>
            </a:r>
            <a:endParaRPr>
              <a:solidFill>
                <a:schemeClr val="dk1"/>
              </a:solidFill>
            </a:endParaRPr>
          </a:p>
          <a:p>
            <a:pPr indent="0" lvl="0" marL="0" rtl="0" algn="just">
              <a:lnSpc>
                <a:spcPct val="100000"/>
              </a:lnSpc>
              <a:spcBef>
                <a:spcPts val="0"/>
              </a:spcBef>
              <a:spcAft>
                <a:spcPts val="0"/>
              </a:spcAft>
              <a:buSzPts val="1100"/>
              <a:buNone/>
            </a:pPr>
            <a:r>
              <a:t/>
            </a:r>
            <a:endParaRPr b="1"/>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Fragment</a:t>
            </a:r>
            <a:r>
              <a:rPr lang="es">
                <a:solidFill>
                  <a:schemeClr val="dk1"/>
                </a:solidFill>
              </a:rPr>
              <a:t> </a:t>
            </a:r>
            <a:endParaRPr>
              <a:solidFill>
                <a:schemeClr val="dk1"/>
              </a:solidFill>
            </a:endParaRPr>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3"/>
              </a:rPr>
              <a:t>Fragments Guide</a:t>
            </a:r>
            <a:r>
              <a:rPr lang="es">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400"/>
              </a:spcAft>
              <a:buClr>
                <a:schemeClr val="dk1"/>
              </a:buClr>
              <a:buSzPts val="1100"/>
              <a:buFont typeface="Arial"/>
              <a:buNone/>
            </a:pPr>
            <a:r>
              <a:rPr lang="es">
                <a:solidFill>
                  <a:schemeClr val="dk1"/>
                </a:solidFill>
              </a:rPr>
              <a:t>Las acciones se pueden definir en XML directamente o mediante el Editor de navegación. Desde la interfaz de usuario del gráfico de navegación del Editor de navegación, especifique las rutas de destino arrastrando desde un fragmento de origen a un fragmento de destino. Esto automáticamente le da a la acción un ID con el formato action_ &lt;sourceFragment&gt; _to_ &lt;destinationFragment&gt;. Posteriormente, puede cambiar el nombre de la ID de acción con un nombre más corto.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400"/>
              </a:spcAft>
              <a:buSzPts val="1100"/>
              <a:buNone/>
            </a:pPr>
            <a:r>
              <a:rPr lang="es">
                <a:solidFill>
                  <a:schemeClr val="dk1"/>
                </a:solidFill>
              </a:rPr>
              <a:t>Este ejemplo muestra cómo puede especificar los destinos de los fragmentos directamente en XML.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Después de nombrar todas sus rutas, para navegar hasta ellas, debe usar NavController cuando se selecciona el botón o enlace en su interfaz de usuario.</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Navigate to a destination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En su actividad, su NavController estará vinculado al host de navegación. navegar navegará a un fragmento de destino sin argumentos.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En muchos casos, su fragmento de destino necesitará algunos datos para construirse. El componente de navegación tiene un complemento de Gradle llamado Safe Args que genera objetos simples y clases de constructor para una navegación con seguridad de tipos y acceso a cualquier argumento asociado. Se recomienda encarecidamente Safe Args al navegar y pasar datos entre destinos para garantizar la seguridad de tipos.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Transición: 1 clic</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Para comenzar con Safe Args, deberá editar dos de sus archivos de Gradle. Primero, edite el archivo build.grade de nivel superior para agregar una dependencia de classpath para el complemento Safe Args. A continuación, agregue una línea en el archivo build.gradle de su aplicación o módulo para aplicar el complemento.</a:t>
            </a:r>
            <a:endParaRPr>
              <a:solidFill>
                <a:schemeClr val="dk1"/>
              </a:solidFill>
            </a:endParaRPr>
          </a:p>
          <a:p>
            <a:pPr indent="0" lvl="0" marL="0" rtl="0" algn="just">
              <a:lnSpc>
                <a:spcPct val="100000"/>
              </a:lnSpc>
              <a:spcBef>
                <a:spcPts val="0"/>
              </a:spcBef>
              <a:spcAft>
                <a:spcPts val="0"/>
              </a:spcAft>
              <a:buSzPts val="1100"/>
              <a:buNone/>
            </a:pPr>
            <a:r>
              <a:t/>
            </a:r>
            <a:endParaRPr b="1">
              <a:solidFill>
                <a:schemeClr val="dk1"/>
              </a:solidFill>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Font typeface="Times New Roman"/>
              <a:buChar char="●"/>
            </a:pPr>
            <a:r>
              <a:rPr lang="es" u="sng">
                <a:solidFill>
                  <a:schemeClr val="hlink"/>
                </a:solidFill>
                <a:hlinkClick r:id="rId2"/>
              </a:rPr>
              <a:t>Use Safe Args to pass data with type safety</a:t>
            </a:r>
            <a:r>
              <a:rPr lang="es">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600"/>
              </a:spcAft>
              <a:buSzPts val="1100"/>
              <a:buNone/>
            </a:pPr>
            <a:r>
              <a:rPr lang="es">
                <a:solidFill>
                  <a:schemeClr val="dk1"/>
                </a:solidFill>
              </a:rPr>
              <a:t>Después de configurar las dependencias de Gradle y los complementos para Safe Args, estos son los pasos que debe completar para enviar datos entre fragmentos. Como ejemplo concreto, las siguientes diapositivas se refieren a una aplicación que toma dos números en un fragmento y luego los envía al siguiente fragmento para multiplicarlos.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Defina argumentos sobre el fragmento de destino que los recibirá. Android Studio proporciona una forma útil de crear argumentos para un fragmento dentro del Editor de navegación. Crea el código XML en nuestro gráfico de navegación para nosotros. En este ejemplo, hemos establecido dos argumentos (de tipo Float) que MultiplyFragment espera recibir.</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Clr>
                <a:schemeClr val="dk1"/>
              </a:buClr>
              <a:buSzPts val="1100"/>
              <a:buFont typeface="Times New Roman"/>
              <a:buChar char="●"/>
            </a:pPr>
            <a:r>
              <a:rPr lang="es" u="sng">
                <a:solidFill>
                  <a:schemeClr val="hlink"/>
                </a:solidFill>
                <a:hlinkClick r:id="rId2"/>
              </a:rPr>
              <a:t>Define destination arguments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No está limitado a flotantes, como en el código de ejemplo. Puede pasar la mayoría de los tipos como argumentos en un fragmento. Los tipos primitivos como números, valores booleanos y cadenas requieren su nombre en minúsculas como tipo de argumento. También puede pasar una matriz de esos tipos. Las clases de enumeración requieren el nombre completo y los recursos del directorio res / requieren "referencia" como tipo de argumento.</a:t>
            </a:r>
            <a:endParaRPr>
              <a:solidFill>
                <a:schemeClr val="dk1"/>
              </a:solidFill>
            </a:endParaRPr>
          </a:p>
          <a:p>
            <a:pPr indent="0" lvl="0" marL="0" rtl="0" algn="just">
              <a:lnSpc>
                <a:spcPct val="100000"/>
              </a:lnSpc>
              <a:spcBef>
                <a:spcPts val="600"/>
              </a:spcBef>
              <a:spcAft>
                <a:spcPts val="0"/>
              </a:spcAft>
              <a:buSzPts val="1100"/>
              <a:buNone/>
            </a:pPr>
            <a:r>
              <a:rPr b="1" lang="es">
                <a:solidFill>
                  <a:schemeClr val="dk1"/>
                </a:solidFill>
              </a:rPr>
              <a:t>Resource:</a:t>
            </a:r>
            <a:endParaRPr b="1">
              <a:solidFill>
                <a:schemeClr val="dk1"/>
              </a:solidFill>
            </a:endParaRPr>
          </a:p>
          <a:p>
            <a:pPr indent="-298450" lvl="0" marL="457200" rtl="0" algn="just">
              <a:lnSpc>
                <a:spcPct val="100000"/>
              </a:lnSpc>
              <a:spcBef>
                <a:spcPts val="600"/>
              </a:spcBef>
              <a:spcAft>
                <a:spcPts val="0"/>
              </a:spcAft>
              <a:buClr>
                <a:schemeClr val="dk1"/>
              </a:buClr>
              <a:buSzPts val="1100"/>
              <a:buChar char="●"/>
            </a:pPr>
            <a:r>
              <a:rPr lang="es" u="sng">
                <a:solidFill>
                  <a:schemeClr val="hlink"/>
                </a:solidFill>
                <a:hlinkClick r:id="rId2"/>
              </a:rPr>
              <a:t>Supported argument types</a:t>
            </a:r>
            <a:r>
              <a:rPr lang="es">
                <a:solidFill>
                  <a:schemeClr val="dk1"/>
                </a:solidFill>
              </a:rPr>
              <a:t>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No hemos hablado mucho en este curso sobre serializable o parcelable, pero los incluiremos para completarlos. La serialización es el proceso de tomar el estado de un objeto y convertirlo en un flujo de datos para su transmisión. Serializable es la interfaz que implementaría para una clase JVM pura. Parcelable también realiza la serialización, pero de una manera más optimizada para Android. Con cualquiera de los dos, el sistema de intenciones que conocimos anteriormente y en el componente de navegación, necesitará usar uno u otro para pasar clases personalizadas como argumentos.</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Serializable</a:t>
            </a:r>
            <a:endParaRPr>
              <a:solidFill>
                <a:schemeClr val="dk1"/>
              </a:solidFill>
            </a:endParaRPr>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3"/>
              </a:rPr>
              <a:t>Parcelable</a:t>
            </a:r>
            <a:r>
              <a:rPr lang="es">
                <a:solidFill>
                  <a:schemeClr val="dk1"/>
                </a:solidFill>
              </a:rPr>
              <a:t> </a:t>
            </a:r>
            <a:endParaRPr>
              <a:solidFill>
                <a:schemeClr val="dk1"/>
              </a:solidFill>
            </a:endParaRPr>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4"/>
              </a:rPr>
              <a:t>Supported argument types</a:t>
            </a:r>
            <a:r>
              <a:rPr lang="es">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a:p>
          <a:p>
            <a:pPr indent="0" lvl="0" marL="152400" marR="190500" rtl="0" algn="just">
              <a:lnSpc>
                <a:spcPct val="128571"/>
              </a:lnSpc>
              <a:spcBef>
                <a:spcPts val="0"/>
              </a:spcBef>
              <a:spcAft>
                <a:spcPts val="0"/>
              </a:spcAft>
              <a:buSzPts val="1100"/>
              <a:buNone/>
            </a:pPr>
            <a:r>
              <a:rPr lang="es">
                <a:solidFill>
                  <a:srgbClr val="202124"/>
                </a:solidFill>
                <a:highlight>
                  <a:srgbClr val="F8F9FA"/>
                </a:highlight>
              </a:rPr>
              <a:t>Hasta ahora, hemos analizado las aplicaciones de Android que tienen una sola pantalla que se implementa como una sola Actividad. A medida que agrega más funciones a su aplicación, puede tener sentido separar las funciones en diferentes pantallas dentro de su aplicación. Una forma de tener diferentes pantallas en su aplicación es implementarlas como actividades individuales, cada una de las cuales tiene un propósito específico (como se muestra en los ejemplos mencionados anteriormente). Esto puede hacer que su código sea más fácil de mantener y reutilizar.</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Introduction to Activities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Veamos un ejemplo más completo. En nuestro gráfico de navegación, hemos creado una acción desde InputFragment hasta MultiplyFragment.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En el onClickListener de nuestro fragmento fuente, llamamos a la función de acción en la clase Directions (llamada InputFragmentDirections), las cuales fueron creadas para nosotros. Debido a que el destino de destino (MultiplyFragment) requiere dos argumentos, la clase de acción para esa transición también tiene dos argumentos. Después de ensamblarlos, podemos llamar a navigate () en NavController.</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En este ejemplo, utilizamos el enlace de datos para nuestros fragmentos. También es importante tener en cuenta que, si bien puede poner setOnClickListener dentro de onCreateView, ponerlo dentro de onViewCreated elimina las comprobaciones de seguridad (?.) Que tendría que hacer.</a:t>
            </a:r>
            <a:endParaRPr>
              <a:solidFill>
                <a:schemeClr val="dk1"/>
              </a:solidFill>
            </a:endParaRPr>
          </a:p>
          <a:p>
            <a:pPr indent="0" lvl="0" marL="0" rtl="0" algn="just">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Finalmente, podemos recuperar nuestros argumentos. MultiplyFragmentArgs es otra clase generada basada en nuestro gráfico de navegación. navArgs proviene de androidx.navigation.fragment.navArgs. Una vez creada la vista del fragmento, podemos acceder a los argumentos y utilizarlos. En este caso, actualizamos un TextView con el producto de los dos números.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NavigationUI es una clase que trabaja para conectar elementos como el drawer de navegación, la barra de navegación inferior y los menús a su controlador de navegación.</a:t>
            </a:r>
            <a:endParaRPr>
              <a:solidFill>
                <a:schemeClr val="dk1"/>
              </a:solidFill>
            </a:endParaRPr>
          </a:p>
          <a:p>
            <a:pPr indent="0" lvl="0" marL="0" rtl="0" algn="just">
              <a:lnSpc>
                <a:spcPct val="100000"/>
              </a:lnSpc>
              <a:spcBef>
                <a:spcPts val="0"/>
              </a:spcBef>
              <a:spcAft>
                <a:spcPts val="0"/>
              </a:spcAft>
              <a:buSzPts val="1100"/>
              <a:buNone/>
            </a:pPr>
            <a:r>
              <a:t/>
            </a:r>
            <a:endParaRPr>
              <a:latin typeface="Courier New"/>
              <a:ea typeface="Courier New"/>
              <a:cs typeface="Courier New"/>
              <a:sym typeface="Courier New"/>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Al principio de la lección, aprendimos cómo navegar entre actividades usando intenciones. Ahora que tenemos configurado el Componente de navegación, reemplacemos esa funcionalidad para usar la clase NavigationUI. Si la identificación del elemento del menú es la misma que una identificación de acción o de destino, NavigationUI se dirigirá al lugar adecuado. Esto nos libera de tener que manejar cada elemento del menú por separado.</a:t>
            </a:r>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onNavDestinationSelected</a:t>
            </a:r>
            <a:endParaRPr>
              <a:solidFill>
                <a:schemeClr val="dk1"/>
              </a:solidFill>
            </a:endParaRPr>
          </a:p>
          <a:p>
            <a:pPr indent="0" lvl="0" marL="0" rtl="0" algn="just">
              <a:lnSpc>
                <a:spcPct val="100000"/>
              </a:lnSpc>
              <a:spcBef>
                <a:spcPts val="60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El uso de un drawer de navegación requiere un poco de configuración, además del XML de menú para el drawer de navegación que vimos anteriormente. En el archivo XML de diseño de su actividad, declare DrawerLayout como la vista raíz. Dentro de DrawerLayout, agregue un diseño para el contenido principal de la interfaz de usuario (que es NavHostFragment en este caso) y otra vista para el contenido del drawer de navegación (que es NavigationView). Observe que el atributo de menú de la aplicación NavigationView: apunta al recurso XML del menú activity_main_drawer, que es donde se definen los elementos del menú para nuestro panel de navegación.</a:t>
            </a:r>
            <a:endParaRPr/>
          </a:p>
          <a:p>
            <a:pPr indent="0" lvl="0" marL="0" rtl="0" algn="just">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Clr>
                <a:schemeClr val="dk1"/>
              </a:buClr>
              <a:buSzPts val="1100"/>
              <a:buFont typeface="Roboto"/>
              <a:buChar char="●"/>
            </a:pPr>
            <a:r>
              <a:rPr lang="es" u="sng">
                <a:solidFill>
                  <a:schemeClr val="hlink"/>
                </a:solidFill>
                <a:latin typeface="Roboto"/>
                <a:ea typeface="Roboto"/>
                <a:cs typeface="Roboto"/>
                <a:sym typeface="Roboto"/>
                <a:hlinkClick r:id="rId2"/>
              </a:rPr>
              <a:t>Add a navigation drawer</a:t>
            </a:r>
            <a:r>
              <a:rPr lang="es">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rtl="0" algn="just">
              <a:lnSpc>
                <a:spcPct val="100000"/>
              </a:lnSpc>
              <a:spcBef>
                <a:spcPts val="0"/>
              </a:spcBef>
              <a:spcAft>
                <a:spcPts val="0"/>
              </a:spcAft>
              <a:buClr>
                <a:schemeClr val="dk1"/>
              </a:buClr>
              <a:buSzPts val="1100"/>
              <a:buFont typeface="Roboto"/>
              <a:buChar char="●"/>
            </a:pPr>
            <a:r>
              <a:rPr lang="es" u="sng">
                <a:solidFill>
                  <a:schemeClr val="hlink"/>
                </a:solidFill>
                <a:latin typeface="Roboto"/>
                <a:ea typeface="Roboto"/>
                <a:cs typeface="Roboto"/>
                <a:sym typeface="Roboto"/>
                <a:hlinkClick r:id="rId3"/>
              </a:rPr>
              <a:t>Navigation Views</a:t>
            </a:r>
            <a:r>
              <a:rPr lang="es">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just">
              <a:lnSpc>
                <a:spcPct val="100000"/>
              </a:lnSpc>
              <a:spcBef>
                <a:spcPts val="60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Transición: 1 click</a:t>
            </a:r>
            <a:endParaRPr>
              <a:solidFill>
                <a:schemeClr val="dk1"/>
              </a:solidFill>
            </a:endParaRPr>
          </a:p>
          <a:p>
            <a:pPr indent="0" lvl="0" marL="0" rtl="0" algn="just">
              <a:lnSpc>
                <a:spcPct val="100000"/>
              </a:lnSpc>
              <a:spcBef>
                <a:spcPts val="0"/>
              </a:spcBef>
              <a:spcAft>
                <a:spcPts val="0"/>
              </a:spcAft>
              <a:buSzPts val="1100"/>
              <a:buNone/>
            </a:pPr>
            <a:r>
              <a:t/>
            </a:r>
            <a:endParaRPr>
              <a:solidFill>
                <a:schemeClr val="dk1"/>
              </a:solidFill>
            </a:endParaRPr>
          </a:p>
          <a:p>
            <a:pPr indent="0" lvl="0" marL="0" rtl="0" algn="just">
              <a:lnSpc>
                <a:spcPct val="100000"/>
              </a:lnSpc>
              <a:spcBef>
                <a:spcPts val="0"/>
              </a:spcBef>
              <a:spcAft>
                <a:spcPts val="0"/>
              </a:spcAft>
              <a:buSzPts val="1100"/>
              <a:buNone/>
            </a:pPr>
            <a:r>
              <a:t/>
            </a:r>
            <a:endParaRPr>
              <a:solidFill>
                <a:schemeClr val="dk1"/>
              </a:solidFill>
            </a:endParaRPr>
          </a:p>
          <a:p>
            <a:pPr indent="0" lvl="0" marL="0" rtl="0" algn="just">
              <a:lnSpc>
                <a:spcPct val="100000"/>
              </a:lnSpc>
              <a:spcBef>
                <a:spcPts val="0"/>
              </a:spcBef>
              <a:spcAft>
                <a:spcPts val="0"/>
              </a:spcAft>
              <a:buSzPts val="1100"/>
              <a:buNone/>
            </a:pPr>
            <a:r>
              <a:rPr lang="es">
                <a:solidFill>
                  <a:schemeClr val="dk1"/>
                </a:solidFill>
              </a:rPr>
              <a:t>Dentro de su código de actividad, conecte DrawerLayout al gráfico de navegación. Luego configure NavigationView con NavController. Esto llamará a MenuItem.onNavDestinationSelected cuando se seleccione un elemento del menú. El elemento seleccionado en NavigationView se actualizará automáticamente cuando cambie el destino.</a:t>
            </a:r>
            <a:endParaRPr>
              <a:solidFill>
                <a:schemeClr val="dk1"/>
              </a:solidFill>
            </a:endParaRPr>
          </a:p>
          <a:p>
            <a:pPr indent="0" lvl="0" marL="0" rtl="0" algn="just">
              <a:lnSpc>
                <a:spcPct val="100000"/>
              </a:lnSpc>
              <a:spcBef>
                <a:spcPts val="0"/>
              </a:spcBef>
              <a:spcAft>
                <a:spcPts val="0"/>
              </a:spcAft>
              <a:buSzPts val="1100"/>
              <a:buNone/>
            </a:pPr>
            <a:r>
              <a:t/>
            </a:r>
            <a:endParaRPr>
              <a:solidFill>
                <a:schemeClr val="dk1"/>
              </a:solidFill>
            </a:endParaRPr>
          </a:p>
          <a:p>
            <a:pPr indent="0" lvl="0" marL="0" rtl="0" algn="just">
              <a:lnSpc>
                <a:spcPct val="100000"/>
              </a:lnSpc>
              <a:spcBef>
                <a:spcPts val="0"/>
              </a:spcBef>
              <a:spcAft>
                <a:spcPts val="0"/>
              </a:spcAft>
              <a:buSzPts val="1100"/>
              <a:buNone/>
            </a:pPr>
            <a:r>
              <a:t/>
            </a:r>
            <a:endParaRPr>
              <a:solidFill>
                <a:schemeClr val="dk1"/>
              </a:solidFill>
            </a:endParaRPr>
          </a:p>
          <a:p>
            <a:pPr indent="0" lvl="0" marL="0" rtl="0" algn="just">
              <a:lnSpc>
                <a:spcPct val="100000"/>
              </a:lnSpc>
              <a:spcBef>
                <a:spcPts val="0"/>
              </a:spcBef>
              <a:spcAft>
                <a:spcPts val="0"/>
              </a:spcAft>
              <a:buSzPts val="1100"/>
              <a:buNone/>
            </a:pPr>
            <a:r>
              <a:rPr lang="es">
                <a:solidFill>
                  <a:schemeClr val="dk1"/>
                </a:solidFill>
              </a:rPr>
              <a:t>Resource:</a:t>
            </a:r>
            <a:endParaRPr>
              <a:solidFill>
                <a:schemeClr val="dk1"/>
              </a:solidFill>
            </a:endParaRPr>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Add a navigation drawer</a:t>
            </a:r>
            <a:r>
              <a:rPr lang="es">
                <a:solidFill>
                  <a:schemeClr val="dk1"/>
                </a:solidFill>
              </a:rPr>
              <a:t>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Transiciones: 3 clicks</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Hablemos de otro concepto que encontrará al lidiar con la navegación de aplicaciones: la pila de actividades. Dentro de su aplicación, Android realiza un seguimiento de las actividades que ha abierto como una colección de actividades en una pila, conocida como pila de actividades.</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Cuando su aplicación se inicia por primera vez, la primera actividad se agrega a la pila de actividades. A medida que recorre una aplicación, Android tiene un enfoque de "último en entrar, primero en salir" para realizar un seguimiento de las actividades que ha visitado. Android agrega la actividad más reciente que acaba de comenzar en la parte superior de la pila.</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Estado 1: Se inicia una nueva actividad (Actividad 2) y se agrega a la parte superior de la pila. La actividad 2 ahora tiene el foco y el usuario puede interactuar con ella.</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Estado 2: cuando comienzas otra (Actividad 3), se agrega a la parte superior de la pila. La actividad 2 se detiene y la actividad 3 ahora tiene el foco.</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Estado 3: cuando toca el botón Atrás, Android saca la Actividad 3 de la pila y la finaliza. La actividad 2 ahora está en la parte superior de la pila y se reanuda.</a:t>
            </a:r>
            <a:endParaRPr>
              <a:solidFill>
                <a:schemeClr val="dk1"/>
              </a:solidFill>
            </a:endParaRPr>
          </a:p>
          <a:p>
            <a:pPr indent="0" lvl="0" marL="0" rtl="0" algn="just">
              <a:lnSpc>
                <a:spcPct val="100000"/>
              </a:lnSpc>
              <a:spcBef>
                <a:spcPts val="0"/>
              </a:spcBef>
              <a:spcAft>
                <a:spcPts val="0"/>
              </a:spcAft>
              <a:buSzPts val="1100"/>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Resource:</a:t>
            </a:r>
            <a:endParaRPr>
              <a:solidFill>
                <a:schemeClr val="dk1"/>
              </a:solidFill>
            </a:endParaRPr>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Understand Tasks and Back Stack</a:t>
            </a:r>
            <a:endParaRPr sz="1000">
              <a:solidFill>
                <a:schemeClr val="dk1"/>
              </a:solidFill>
            </a:endParaRPr>
          </a:p>
          <a:p>
            <a:pPr indent="0" lvl="0" marL="0" rtl="0" algn="just">
              <a:lnSpc>
                <a:spcPct val="100000"/>
              </a:lnSpc>
              <a:spcBef>
                <a:spcPts val="60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Transiciones: 3 clics</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Convenientemente, al usar fragmentos con el componente de navegación, también hay una pila de fragmentos que se mantiene a medida que atravesamos diferentes fragmentos en nuestra aplicación. En este ejemplo:</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Estado 1: Comenzamos con la Actividad 2 mostrando el Fragmento 1. (La Actividad 1 está actualmente detenida y en segundo plano).</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Estado 2: Luego, dentro de la Actividad 2, navegamos a otro Fragmento (Fragmento 2), que se agrega a la parte superior de la pila de actividades dentro de su Actividad de host.</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Estado 3: cuando tocas el botón Atrás, el Fragmento 2 se saca de la pila trasera y el Fragmento 1 se volverá a convertir en el Fragmento activo.</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Tenga en cuenta que aunque los Fragmentos tienen su propio ciclo de vida dentro de la Actividad del host, su ciclo de vida está directamente vinculado al de la Actividad.</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Hablaremos sobre los ciclos de vida de Actividad y Fragmento y la pila de actividades con más detalle en la próxima lección.</a:t>
            </a:r>
            <a:endParaRPr>
              <a:solidFill>
                <a:schemeClr val="dk1"/>
              </a:solidFill>
            </a:endParaRPr>
          </a:p>
          <a:p>
            <a:pPr indent="0" lvl="0" marL="0" rtl="0" algn="just">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rgbClr val="202124"/>
                </a:solidFill>
                <a:highlight>
                  <a:srgbClr val="F8F9FA"/>
                </a:highlight>
              </a:rPr>
              <a:t>Android usa una construcción llamada Intent para solicitar una acción de otro componente. Por ejemplo, un Intent puede especificar una solicitud de transición a otra Actividad.</a:t>
            </a:r>
            <a:endParaRPr>
              <a:solidFill>
                <a:srgbClr val="202124"/>
              </a:solidFill>
              <a:highlight>
                <a:srgbClr val="F8F9FA"/>
              </a:highlight>
            </a:endParaRPr>
          </a:p>
          <a:p>
            <a:pPr indent="0" lvl="0" marL="0" marR="38100" rtl="0" algn="just">
              <a:lnSpc>
                <a:spcPct val="128571"/>
              </a:lnSpc>
              <a:spcBef>
                <a:spcPts val="600"/>
              </a:spcBef>
              <a:spcAft>
                <a:spcPts val="0"/>
              </a:spcAft>
              <a:buClr>
                <a:schemeClr val="dk1"/>
              </a:buClr>
              <a:buSzPts val="1100"/>
              <a:buFont typeface="Arial"/>
              <a:buNone/>
            </a:pPr>
            <a:r>
              <a:rPr lang="es">
                <a:solidFill>
                  <a:srgbClr val="202124"/>
                </a:solidFill>
                <a:highlight>
                  <a:srgbClr val="F8F9FA"/>
                </a:highlight>
              </a:rPr>
              <a:t>Aunque nuestra discusión sobre Intents se centrará en navegar entre Actividades, pueden hacer mucho más. Por ejemplo, una intención podría contener datos para que los utilice la actividad de destino, como detalles sobre un elemento que se mostrará. Los datos también se pueden devolver a la actividad de origen.</a:t>
            </a:r>
            <a:endParaRPr>
              <a:solidFill>
                <a:srgbClr val="202124"/>
              </a:solidFill>
              <a:highlight>
                <a:srgbClr val="F8F9FA"/>
              </a:highlight>
            </a:endParaRPr>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Resources:</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Intents and Intent Filters</a:t>
            </a:r>
            <a:r>
              <a:rPr lang="es">
                <a:solidFill>
                  <a:schemeClr val="dk1"/>
                </a:solidFill>
              </a:rPr>
              <a:t> </a:t>
            </a:r>
            <a:endParaRPr>
              <a:solidFill>
                <a:schemeClr val="dk1"/>
              </a:solidFill>
            </a:endParaRPr>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3"/>
              </a:rPr>
              <a:t>Intent Structure</a:t>
            </a:r>
            <a:r>
              <a:rPr lang="es">
                <a:solidFill>
                  <a:schemeClr val="dk1"/>
                </a:solidFill>
              </a:rPr>
              <a:t> </a:t>
            </a:r>
            <a:endParaRPr>
              <a:solidFill>
                <a:schemeClr val="dk1"/>
              </a:solidFill>
            </a:endParaRPr>
          </a:p>
          <a:p>
            <a:pPr indent="0" lvl="0" marL="0" rtl="0" algn="just">
              <a:lnSpc>
                <a:spcPct val="100000"/>
              </a:lnSpc>
              <a:spcBef>
                <a:spcPts val="60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s">
                <a:solidFill>
                  <a:schemeClr val="dk1"/>
                </a:solidFill>
              </a:rPr>
              <a:t>Hay dos tipos principales de intenciones: intenciones explícitas e implícitas. Las intenciones explícitas son las más estrictas e indican un componente específico que debe manejar la solicitud. Las intenciones explícitas se usan comúnmente al navegar entre componentes dentro de su aplicación, y usted sabe cuál es el nombre de la clase. También puede usarlos para navegar a una aplicación de terceros conocida si está absolutamente seguro de qué tipo de intención pueden manejar.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
                <a:solidFill>
                  <a:schemeClr val="dk1"/>
                </a:solidFill>
              </a:rPr>
              <a:t>Transición: 1 click</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Tenemos dos ejemplos explícitos de Intención arriba: uno donde la actividad de destino está contenida dentro de nuestra propia aplicación, y una segunda intención que navega a una aplicación externa. Observe que en el segundo ejemplo, primero verificamos que podemos resolver el Intent; es decir, ¿hay una aplicación en el dispositivo que pueda manejar este Intent? Si es así, entonces podemos llamar con seguridad startActivity () con ese Intent.</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
                <a:solidFill>
                  <a:schemeClr val="dk1"/>
                </a:solidFill>
              </a:rPr>
              <a:t>Intent Extras nos da un medio para pasar datos a la actividad que manejará nuestra solicitud.</a:t>
            </a:r>
            <a:endParaRPr>
              <a:solidFill>
                <a:schemeClr val="dk1"/>
              </a:solidFill>
            </a:endParaRPr>
          </a:p>
          <a:p>
            <a:pPr indent="0" lvl="0" marL="0" rtl="0" algn="just">
              <a:lnSpc>
                <a:spcPct val="100000"/>
              </a:lnSpc>
              <a:spcBef>
                <a:spcPts val="0"/>
              </a:spcBef>
              <a:spcAft>
                <a:spcPts val="0"/>
              </a:spcAft>
              <a:buSzPts val="1100"/>
              <a:buNone/>
            </a:pPr>
            <a:r>
              <a:t/>
            </a:r>
            <a:endParaRPr b="1"/>
          </a:p>
          <a:p>
            <a:pPr indent="0" lvl="0" marL="0" rtl="0" algn="just">
              <a:lnSpc>
                <a:spcPct val="100000"/>
              </a:lnSpc>
              <a:spcBef>
                <a:spcPts val="0"/>
              </a:spcBef>
              <a:spcAft>
                <a:spcPts val="0"/>
              </a:spcAft>
              <a:buSzPts val="1100"/>
              <a:buNone/>
            </a:pPr>
            <a:r>
              <a:t/>
            </a:r>
            <a:endParaRPr/>
          </a:p>
          <a:p>
            <a:pPr indent="0" lvl="0" marL="0" rtl="0" algn="just">
              <a:lnSpc>
                <a:spcPct val="100000"/>
              </a:lnSpc>
              <a:spcBef>
                <a:spcPts val="0"/>
              </a:spcBef>
              <a:spcAft>
                <a:spcPts val="0"/>
              </a:spcAft>
              <a:buSzPts val="1100"/>
              <a:buNone/>
            </a:pPr>
            <a:r>
              <a:rPr b="1" lang="es"/>
              <a:t>Resource:</a:t>
            </a:r>
            <a:endParaRPr b="1"/>
          </a:p>
          <a:p>
            <a:pPr indent="-298450" lvl="0" marL="457200" rtl="0" algn="just">
              <a:lnSpc>
                <a:spcPct val="100000"/>
              </a:lnSpc>
              <a:spcBef>
                <a:spcPts val="0"/>
              </a:spcBef>
              <a:spcAft>
                <a:spcPts val="0"/>
              </a:spcAft>
              <a:buClr>
                <a:schemeClr val="dk1"/>
              </a:buClr>
              <a:buSzPts val="1100"/>
              <a:buChar char="●"/>
            </a:pPr>
            <a:r>
              <a:rPr lang="es" u="sng">
                <a:solidFill>
                  <a:schemeClr val="hlink"/>
                </a:solidFill>
                <a:hlinkClick r:id="rId2"/>
              </a:rPr>
              <a:t>Example Explicit Intent</a:t>
            </a:r>
            <a:r>
              <a:rPr lang="es">
                <a:solidFill>
                  <a:schemeClr val="dk1"/>
                </a:solidFill>
              </a:rPr>
              <a:t> </a:t>
            </a:r>
            <a:endParaRPr/>
          </a:p>
          <a:p>
            <a:pPr indent="0" lvl="0" marL="0" rtl="0" algn="just">
              <a:lnSpc>
                <a:spcPct val="100000"/>
              </a:lnSpc>
              <a:spcBef>
                <a:spcPts val="60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Implicit intents on the other hand don’t specify an intended target, and instead provide just enough information for the system to resolve which component should handle the intent. For components that your app doesn’t own, this is the recommended type of intent. If multiple apps can handle the intent, the system launches the default app or lets the user select one.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s"/>
              <a:t>Unlike explicit intents, implicit intents don't depend on a specific component being available.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b="1" lang="es"/>
              <a:t>Resources:</a:t>
            </a:r>
            <a:endParaRPr b="1"/>
          </a:p>
          <a:p>
            <a:pPr indent="-298450" lvl="0" marL="457200" rtl="0" algn="l">
              <a:lnSpc>
                <a:spcPct val="100000"/>
              </a:lnSpc>
              <a:spcBef>
                <a:spcPts val="0"/>
              </a:spcBef>
              <a:spcAft>
                <a:spcPts val="0"/>
              </a:spcAft>
              <a:buClr>
                <a:schemeClr val="dk1"/>
              </a:buClr>
              <a:buSzPts val="1100"/>
              <a:buChar char="●"/>
            </a:pPr>
            <a:r>
              <a:rPr lang="es" u="sng">
                <a:solidFill>
                  <a:schemeClr val="hlink"/>
                </a:solidFill>
                <a:hlinkClick r:id="rId2"/>
              </a:rPr>
              <a:t>Intent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s" u="sng">
                <a:solidFill>
                  <a:schemeClr val="hlink"/>
                </a:solidFill>
                <a:hlinkClick r:id="rId3"/>
              </a:rPr>
              <a:t>Common Intents</a:t>
            </a:r>
            <a:r>
              <a:rPr lang="es">
                <a:solidFill>
                  <a:schemeClr val="dk1"/>
                </a:solidFill>
              </a:rPr>
              <a:t> </a:t>
            </a:r>
            <a:endParaRPr>
              <a:solidFill>
                <a:schemeClr val="dk1"/>
              </a:solidFill>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Here’s an example of creating an implicit intent to send an email on the device. We don’t mind which email app handles the request, as long as it's able to send the email for us.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s">
                <a:solidFill>
                  <a:schemeClr val="dk1"/>
                </a:solidFill>
              </a:rPr>
              <a:t>Resource:</a:t>
            </a:r>
            <a:endParaRPr b="1">
              <a:solidFill>
                <a:schemeClr val="dk1"/>
              </a:solidFill>
            </a:endParaRPr>
          </a:p>
          <a:p>
            <a:pPr indent="-298450" lvl="0" marL="457200" rtl="0" algn="l">
              <a:lnSpc>
                <a:spcPct val="100000"/>
              </a:lnSpc>
              <a:spcBef>
                <a:spcPts val="0"/>
              </a:spcBef>
              <a:spcAft>
                <a:spcPts val="0"/>
              </a:spcAft>
              <a:buSzPts val="1100"/>
              <a:buChar char="●"/>
            </a:pPr>
            <a:r>
              <a:rPr lang="es" u="sng">
                <a:solidFill>
                  <a:schemeClr val="hlink"/>
                </a:solidFill>
                <a:hlinkClick r:id="rId2"/>
              </a:rPr>
              <a:t>Email Intent</a:t>
            </a:r>
            <a:endParaRPr>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apache.org/licenses/LICENSE-2.0" TargetMode="External"/><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9" name="Shape 9"/>
        <p:cNvGrpSpPr/>
        <p:nvPr/>
      </p:nvGrpSpPr>
      <p:grpSpPr>
        <a:xfrm>
          <a:off x="0" y="0"/>
          <a:ext cx="0" cy="0"/>
          <a:chOff x="0" y="0"/>
          <a:chExt cx="0" cy="0"/>
        </a:xfrm>
      </p:grpSpPr>
      <p:sp>
        <p:nvSpPr>
          <p:cNvPr id="10" name="Google Shape;10;p2"/>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1" name="Google Shape;11;p2"/>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2" name="Google Shape;12;p2"/>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3" name="Google Shape;13;p2"/>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s" sz="900" u="none" cap="none" strike="noStrike">
                <a:solidFill>
                  <a:srgbClr val="666666"/>
                </a:solidFill>
                <a:latin typeface="Open Sans"/>
                <a:ea typeface="Open Sans"/>
                <a:cs typeface="Open Sans"/>
                <a:sym typeface="Open Sans"/>
              </a:rPr>
              <a:t>This work is licensed under the </a:t>
            </a:r>
            <a:r>
              <a:rPr b="0" i="1" lang="es" sz="900" u="sng" cap="none" strike="noStrike">
                <a:solidFill>
                  <a:schemeClr val="hlink"/>
                </a:solidFill>
                <a:latin typeface="Open Sans"/>
                <a:ea typeface="Open Sans"/>
                <a:cs typeface="Open Sans"/>
                <a:sym typeface="Open Sans"/>
                <a:hlinkClick r:id="rId2"/>
              </a:rPr>
              <a:t>Apache 2 license</a:t>
            </a:r>
            <a:r>
              <a:rPr b="0" i="1" lang="es"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14" name="Google Shape;14;p2"/>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15" name="Google Shape;15;p2"/>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AFAFA"/>
              </a:solidFill>
              <a:latin typeface="Arial"/>
              <a:ea typeface="Arial"/>
              <a:cs typeface="Arial"/>
              <a:sym typeface="Arial"/>
            </a:endParaRPr>
          </a:p>
        </p:txBody>
      </p:sp>
      <p:sp>
        <p:nvSpPr>
          <p:cNvPr id="16" name="Google Shape;16;p2"/>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5" name="Google Shape;5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8" name="Google Shape;58;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 name="Google Shape;68;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7" name="Google Shape;87;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5" name="Google Shape;95;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3" name="Google Shape;103;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4" name="Google Shape;10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bg>
      <p:bgPr>
        <a:solidFill>
          <a:srgbClr val="073042"/>
        </a:solidFill>
      </p:bgPr>
    </p:bg>
    <p:spTree>
      <p:nvGrpSpPr>
        <p:cNvPr id="21" name="Shape 21"/>
        <p:cNvGrpSpPr/>
        <p:nvPr/>
      </p:nvGrpSpPr>
      <p:grpSpPr>
        <a:xfrm>
          <a:off x="0" y="0"/>
          <a:ext cx="0" cy="0"/>
          <a:chOff x="0" y="0"/>
          <a:chExt cx="0" cy="0"/>
        </a:xfrm>
      </p:grpSpPr>
      <p:sp>
        <p:nvSpPr>
          <p:cNvPr id="22" name="Google Shape;22;p4"/>
          <p:cNvSpPr txBox="1"/>
          <p:nvPr>
            <p:ph type="ctrTitle"/>
          </p:nvPr>
        </p:nvSpPr>
        <p:spPr>
          <a:xfrm>
            <a:off x="239075" y="0"/>
            <a:ext cx="8520600" cy="4657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FAFAFA"/>
              </a:buClr>
              <a:buSzPts val="5200"/>
              <a:buNone/>
              <a:defRPr b="1" sz="5200">
                <a:solidFill>
                  <a:srgbClr val="FAFAFA"/>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 name="Google Shape;23;p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24" name="Google Shape;24;p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 sz="1000" u="none" cap="none" strike="noStrike">
                <a:solidFill>
                  <a:srgbClr val="757575"/>
                </a:solidFill>
                <a:latin typeface="Roboto"/>
                <a:ea typeface="Roboto"/>
                <a:cs typeface="Roboto"/>
                <a:sym typeface="Roboto"/>
              </a:rPr>
              <a:t>Android Development with Kotlin</a:t>
            </a:r>
            <a:endParaRPr b="0" i="0" sz="1000" u="none" cap="none" strike="noStrike">
              <a:solidFill>
                <a:srgbClr val="757575"/>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7" name="Google Shape;27;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5" name="Google Shape;6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49.xml"/><Relationship Id="rId5" Type="http://schemas.openxmlformats.org/officeDocument/2006/relationships/slide" Target="/ppt/slides/slide18.xml"/><Relationship Id="rId6" Type="http://schemas.openxmlformats.org/officeDocument/2006/relationships/slide" Target="/ppt/slides/slide22.xml"/><Relationship Id="rId7" Type="http://schemas.openxmlformats.org/officeDocument/2006/relationships/slide" Target="/ppt/slides/slide33.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developer.android.com/guide/navigation/navigation-principles" TargetMode="External"/><Relationship Id="rId4" Type="http://schemas.openxmlformats.org/officeDocument/2006/relationships/hyperlink" Target="https://developer.android.com/guide/navigation/navigation-getting-started" TargetMode="External"/><Relationship Id="rId5" Type="http://schemas.openxmlformats.org/officeDocument/2006/relationships/hyperlink" Target="https://developer.android.com/guide/navigation/navigation-pass-data" TargetMode="External"/><Relationship Id="rId6" Type="http://schemas.openxmlformats.org/officeDocument/2006/relationships/hyperlink" Target="https://developer.android.com/guide/navigation/navigation-ui"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developer.android.com/courses/pathways/android-development-with-kotlin-6"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12" name="Google Shape;112;p27"/>
          <p:cNvPicPr preferRelativeResize="0"/>
          <p:nvPr/>
        </p:nvPicPr>
        <p:blipFill rotWithShape="1">
          <a:blip r:embed="rId3">
            <a:alphaModFix/>
          </a:blip>
          <a:srcRect b="0" l="0" r="0" t="0"/>
          <a:stretch/>
        </p:blipFill>
        <p:spPr>
          <a:xfrm>
            <a:off x="0" y="0"/>
            <a:ext cx="9144000" cy="4676399"/>
          </a:xfrm>
          <a:prstGeom prst="rect">
            <a:avLst/>
          </a:prstGeom>
          <a:noFill/>
          <a:ln>
            <a:noFill/>
          </a:ln>
        </p:spPr>
      </p:pic>
      <p:sp>
        <p:nvSpPr>
          <p:cNvPr id="113" name="Google Shape;113;p27"/>
          <p:cNvSpPr txBox="1"/>
          <p:nvPr/>
        </p:nvSpPr>
        <p:spPr>
          <a:xfrm>
            <a:off x="769325" y="2324725"/>
            <a:ext cx="4355100" cy="165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 sz="3600" u="none" cap="none" strike="noStrike">
                <a:solidFill>
                  <a:srgbClr val="FAFAFA"/>
                </a:solidFill>
                <a:latin typeface="Arial"/>
                <a:ea typeface="Arial"/>
                <a:cs typeface="Arial"/>
                <a:sym typeface="Arial"/>
              </a:rPr>
              <a:t>App navigation</a:t>
            </a:r>
            <a:endParaRPr b="0" i="0" sz="3600" u="none" cap="none" strike="noStrike">
              <a:solidFill>
                <a:srgbClr val="FAFAF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74" name="Google Shape;174;p3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s" sz="5200" u="none" cap="none" strike="noStrike">
                <a:solidFill>
                  <a:srgbClr val="FAFAFA"/>
                </a:solidFill>
                <a:latin typeface="Roboto"/>
                <a:ea typeface="Roboto"/>
                <a:cs typeface="Roboto"/>
                <a:sym typeface="Roboto"/>
              </a:rPr>
              <a:t>App Bar, Navigation Drawer, and Menus</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App Bar</a:t>
            </a:r>
            <a:endParaRPr/>
          </a:p>
        </p:txBody>
      </p:sp>
      <p:sp>
        <p:nvSpPr>
          <p:cNvPr id="180" name="Google Shape;18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81" name="Google Shape;181;p37"/>
          <p:cNvPicPr preferRelativeResize="0"/>
          <p:nvPr/>
        </p:nvPicPr>
        <p:blipFill rotWithShape="1">
          <a:blip r:embed="rId3">
            <a:alphaModFix/>
          </a:blip>
          <a:srcRect b="0" l="0" r="0" t="0"/>
          <a:stretch/>
        </p:blipFill>
        <p:spPr>
          <a:xfrm>
            <a:off x="2384523" y="1110095"/>
            <a:ext cx="1916016" cy="3407255"/>
          </a:xfrm>
          <a:prstGeom prst="rect">
            <a:avLst/>
          </a:prstGeom>
          <a:noFill/>
          <a:ln cap="flat" cmpd="sng" w="9525">
            <a:solidFill>
              <a:srgbClr val="D9D9D9"/>
            </a:solidFill>
            <a:prstDash val="solid"/>
            <a:round/>
            <a:headEnd len="sm" w="sm" type="none"/>
            <a:tailEnd len="sm" w="sm" type="none"/>
          </a:ln>
        </p:spPr>
      </p:pic>
      <p:sp>
        <p:nvSpPr>
          <p:cNvPr id="182" name="Google Shape;182;p37"/>
          <p:cNvSpPr/>
          <p:nvPr/>
        </p:nvSpPr>
        <p:spPr>
          <a:xfrm>
            <a:off x="5398687" y="270400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7"/>
          <p:cNvSpPr/>
          <p:nvPr/>
        </p:nvSpPr>
        <p:spPr>
          <a:xfrm>
            <a:off x="2798924" y="265185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4" name="Google Shape;184;p37"/>
          <p:cNvPicPr preferRelativeResize="0"/>
          <p:nvPr/>
        </p:nvPicPr>
        <p:blipFill rotWithShape="1">
          <a:blip r:embed="rId4">
            <a:alphaModFix/>
          </a:blip>
          <a:srcRect b="0" l="0" r="0" t="0"/>
          <a:stretch/>
        </p:blipFill>
        <p:spPr>
          <a:xfrm>
            <a:off x="4839237" y="1110095"/>
            <a:ext cx="1920240" cy="3408427"/>
          </a:xfrm>
          <a:prstGeom prst="rect">
            <a:avLst/>
          </a:prstGeom>
          <a:noFill/>
          <a:ln cap="flat" cmpd="sng" w="9525">
            <a:solidFill>
              <a:srgbClr val="D9D9D9"/>
            </a:solidFill>
            <a:prstDash val="solid"/>
            <a:round/>
            <a:headEnd len="sm" w="sm" type="none"/>
            <a:tailEnd len="sm" w="sm" type="none"/>
          </a:ln>
        </p:spPr>
      </p:pic>
      <p:sp>
        <p:nvSpPr>
          <p:cNvPr id="185" name="Google Shape;185;p37"/>
          <p:cNvSpPr/>
          <p:nvPr/>
        </p:nvSpPr>
        <p:spPr>
          <a:xfrm>
            <a:off x="5213099" y="2739625"/>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Navigation Drawer</a:t>
            </a:r>
            <a:endParaRPr/>
          </a:p>
        </p:txBody>
      </p:sp>
      <p:sp>
        <p:nvSpPr>
          <p:cNvPr id="191" name="Google Shape;19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92" name="Google Shape;192;p38"/>
          <p:cNvPicPr preferRelativeResize="0"/>
          <p:nvPr/>
        </p:nvPicPr>
        <p:blipFill rotWithShape="1">
          <a:blip r:embed="rId3">
            <a:alphaModFix/>
          </a:blip>
          <a:srcRect b="0" l="0" r="0" t="0"/>
          <a:stretch/>
        </p:blipFill>
        <p:spPr>
          <a:xfrm>
            <a:off x="2313432" y="1128719"/>
            <a:ext cx="1920240" cy="3406579"/>
          </a:xfrm>
          <a:prstGeom prst="rect">
            <a:avLst/>
          </a:prstGeom>
          <a:noFill/>
          <a:ln cap="flat" cmpd="sng" w="9525">
            <a:solidFill>
              <a:srgbClr val="D9D9D9"/>
            </a:solidFill>
            <a:prstDash val="solid"/>
            <a:round/>
            <a:headEnd len="sm" w="sm" type="none"/>
            <a:tailEnd len="sm" w="sm" type="none"/>
          </a:ln>
        </p:spPr>
      </p:pic>
      <p:pic>
        <p:nvPicPr>
          <p:cNvPr id="193" name="Google Shape;193;p38"/>
          <p:cNvPicPr preferRelativeResize="0"/>
          <p:nvPr/>
        </p:nvPicPr>
        <p:blipFill rotWithShape="1">
          <a:blip r:embed="rId4">
            <a:alphaModFix/>
          </a:blip>
          <a:srcRect b="0" l="0" r="0" t="0"/>
          <a:stretch/>
        </p:blipFill>
        <p:spPr>
          <a:xfrm>
            <a:off x="4910328" y="1125127"/>
            <a:ext cx="1920240" cy="3413760"/>
          </a:xfrm>
          <a:prstGeom prst="rect">
            <a:avLst/>
          </a:prstGeom>
          <a:noFill/>
          <a:ln cap="flat" cmpd="sng" w="9525">
            <a:solidFill>
              <a:srgbClr val="D9D9D9"/>
            </a:solidFill>
            <a:prstDash val="solid"/>
            <a:round/>
            <a:headEnd len="sm" w="sm" type="none"/>
            <a:tailEnd len="sm" w="sm" type="none"/>
          </a:ln>
        </p:spPr>
      </p:pic>
      <p:sp>
        <p:nvSpPr>
          <p:cNvPr id="194" name="Google Shape;194;p38"/>
          <p:cNvSpPr/>
          <p:nvPr/>
        </p:nvSpPr>
        <p:spPr>
          <a:xfrm>
            <a:off x="2717875" y="2811400"/>
            <a:ext cx="1163100" cy="274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Menú</a:t>
            </a:r>
            <a:endParaRPr/>
          </a:p>
        </p:txBody>
      </p:sp>
      <p:sp>
        <p:nvSpPr>
          <p:cNvPr id="200" name="Google Shape;200;p39"/>
          <p:cNvSpPr txBox="1"/>
          <p:nvPr>
            <p:ph idx="1" type="body"/>
          </p:nvPr>
        </p:nvSpPr>
        <p:spPr>
          <a:xfrm>
            <a:off x="311700" y="1304875"/>
            <a:ext cx="8520600" cy="31938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SzPct val="142857"/>
              <a:buNone/>
            </a:pPr>
            <a:r>
              <a:rPr lang="es"/>
              <a:t>El menú de ítems se define en un recurso de  menú XML </a:t>
            </a:r>
            <a:r>
              <a:rPr lang="es" sz="1800"/>
              <a:t>(</a:t>
            </a:r>
            <a:r>
              <a:rPr lang="es"/>
              <a:t>ubicado en la carpeta</a:t>
            </a:r>
            <a:r>
              <a:rPr lang="es" sz="1800"/>
              <a:t> </a:t>
            </a:r>
            <a:r>
              <a:rPr lang="es" sz="1800">
                <a:latin typeface="Courier New"/>
                <a:ea typeface="Courier New"/>
                <a:cs typeface="Courier New"/>
                <a:sym typeface="Courier New"/>
              </a:rPr>
              <a:t>res/menu</a:t>
            </a:r>
            <a:r>
              <a:rPr lang="es" sz="1800"/>
              <a:t>) </a:t>
            </a:r>
            <a:endParaRPr sz="1800"/>
          </a:p>
          <a:p>
            <a:pPr indent="0" lvl="0" marL="0" rtl="0" algn="l">
              <a:lnSpc>
                <a:spcPct val="100000"/>
              </a:lnSpc>
              <a:spcBef>
                <a:spcPts val="1200"/>
              </a:spcBef>
              <a:spcAft>
                <a:spcPts val="0"/>
              </a:spcAft>
              <a:buSzPct val="142857"/>
              <a:buNone/>
            </a:pPr>
            <a:r>
              <a:t/>
            </a:r>
            <a:endParaRPr sz="1800"/>
          </a:p>
          <a:p>
            <a:pPr indent="0" lvl="0" marL="0" rtl="0" algn="l">
              <a:lnSpc>
                <a:spcPct val="100000"/>
              </a:lnSpc>
              <a:spcBef>
                <a:spcPts val="1200"/>
              </a:spcBef>
              <a:spcAft>
                <a:spcPts val="0"/>
              </a:spcAft>
              <a:buSzPct val="142857"/>
              <a:buNone/>
            </a:pPr>
            <a:r>
              <a:rPr lang="es" sz="1800">
                <a:solidFill>
                  <a:srgbClr val="37474F"/>
                </a:solidFill>
                <a:latin typeface="Consolas"/>
                <a:ea typeface="Consolas"/>
                <a:cs typeface="Consolas"/>
                <a:sym typeface="Consolas"/>
              </a:rPr>
              <a:t>&lt;menu xmlns:android=</a:t>
            </a:r>
            <a:r>
              <a:rPr lang="es"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SzPct val="142857"/>
              <a:buNone/>
            </a:pPr>
            <a:r>
              <a:rPr lang="es" sz="1800">
                <a:solidFill>
                  <a:srgbClr val="37474F"/>
                </a:solidFill>
                <a:latin typeface="Consolas"/>
                <a:ea typeface="Consolas"/>
                <a:cs typeface="Consolas"/>
                <a:sym typeface="Consolas"/>
              </a:rPr>
              <a:t>   xmlns:app=</a:t>
            </a:r>
            <a:r>
              <a:rPr lang="es" sz="1800">
                <a:solidFill>
                  <a:srgbClr val="388E3C"/>
                </a:solidFill>
                <a:latin typeface="Consolas"/>
                <a:ea typeface="Consolas"/>
                <a:cs typeface="Consolas"/>
                <a:sym typeface="Consolas"/>
              </a:rPr>
              <a:t>"http://schemas.android.com/apk/res-auto"</a:t>
            </a:r>
            <a:r>
              <a:rPr lang="es"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SzPct val="142857"/>
              <a:buNone/>
            </a:pPr>
            <a:r>
              <a:rPr lang="es"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SzPct val="142857"/>
              <a:buNone/>
            </a:pPr>
            <a:r>
              <a:rPr lang="es" sz="1800">
                <a:solidFill>
                  <a:srgbClr val="37474F"/>
                </a:solidFill>
                <a:latin typeface="Consolas"/>
                <a:ea typeface="Consolas"/>
                <a:cs typeface="Consolas"/>
                <a:sym typeface="Consolas"/>
              </a:rPr>
              <a:t>       android:id=</a:t>
            </a:r>
            <a:r>
              <a:rPr lang="es"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SzPct val="142857"/>
              <a:buNone/>
            </a:pPr>
            <a:r>
              <a:rPr lang="es" sz="1800">
                <a:solidFill>
                  <a:srgbClr val="37474F"/>
                </a:solidFill>
                <a:latin typeface="Consolas"/>
                <a:ea typeface="Consolas"/>
                <a:cs typeface="Consolas"/>
                <a:sym typeface="Consolas"/>
              </a:rPr>
              <a:t>       android:orderInCategory=</a:t>
            </a:r>
            <a:r>
              <a:rPr lang="es"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SzPct val="142857"/>
              <a:buNone/>
            </a:pPr>
            <a:r>
              <a:rPr lang="es" sz="1800">
                <a:solidFill>
                  <a:srgbClr val="37474F"/>
                </a:solidFill>
                <a:latin typeface="Consolas"/>
                <a:ea typeface="Consolas"/>
                <a:cs typeface="Consolas"/>
                <a:sym typeface="Consolas"/>
              </a:rPr>
              <a:t>       android:title=</a:t>
            </a:r>
            <a:r>
              <a:rPr lang="es"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SzPct val="142857"/>
              <a:buNone/>
            </a:pPr>
            <a:r>
              <a:rPr lang="es" sz="1800">
                <a:solidFill>
                  <a:srgbClr val="37474F"/>
                </a:solidFill>
                <a:latin typeface="Consolas"/>
                <a:ea typeface="Consolas"/>
                <a:cs typeface="Consolas"/>
                <a:sym typeface="Consolas"/>
              </a:rPr>
              <a:t>       app:showAsAction=</a:t>
            </a:r>
            <a:r>
              <a:rPr lang="es" sz="1800">
                <a:solidFill>
                  <a:srgbClr val="388E3C"/>
                </a:solidFill>
                <a:latin typeface="Consolas"/>
                <a:ea typeface="Consolas"/>
                <a:cs typeface="Consolas"/>
                <a:sym typeface="Consolas"/>
              </a:rPr>
              <a:t>"never"</a:t>
            </a:r>
            <a:r>
              <a:rPr lang="es"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1200"/>
              </a:spcBef>
              <a:spcAft>
                <a:spcPts val="1200"/>
              </a:spcAft>
              <a:buSzPct val="142857"/>
              <a:buNone/>
            </a:pPr>
            <a:r>
              <a:rPr lang="es" sz="1800">
                <a:solidFill>
                  <a:srgbClr val="37474F"/>
                </a:solidFill>
                <a:latin typeface="Consolas"/>
                <a:ea typeface="Consolas"/>
                <a:cs typeface="Consolas"/>
                <a:sym typeface="Consolas"/>
              </a:rPr>
              <a:t>&lt;/menu&gt;</a:t>
            </a:r>
            <a:endParaRPr sz="1800">
              <a:latin typeface="Consolas"/>
              <a:ea typeface="Consolas"/>
              <a:cs typeface="Consolas"/>
              <a:sym typeface="Consolas"/>
            </a:endParaRPr>
          </a:p>
        </p:txBody>
      </p:sp>
      <p:sp>
        <p:nvSpPr>
          <p:cNvPr id="201" name="Google Shape;20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Más opciones de Menú</a:t>
            </a:r>
            <a:endParaRPr/>
          </a:p>
        </p:txBody>
      </p:sp>
      <p:sp>
        <p:nvSpPr>
          <p:cNvPr id="207" name="Google Shape;207;p40"/>
          <p:cNvSpPr txBox="1"/>
          <p:nvPr>
            <p:ph idx="1" type="body"/>
          </p:nvPr>
        </p:nvSpPr>
        <p:spPr>
          <a:xfrm>
            <a:off x="342900" y="885602"/>
            <a:ext cx="8489400" cy="3746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&lt;menu&gt;</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&lt;group android:checkableBehavior=</a:t>
            </a:r>
            <a:r>
              <a:rPr lang="es" sz="3600">
                <a:solidFill>
                  <a:srgbClr val="388E3C"/>
                </a:solidFill>
                <a:latin typeface="Consolas"/>
                <a:ea typeface="Consolas"/>
                <a:cs typeface="Consolas"/>
                <a:sym typeface="Consolas"/>
              </a:rPr>
              <a:t>"single"</a:t>
            </a:r>
            <a:r>
              <a:rPr lang="es" sz="3600">
                <a:solidFill>
                  <a:srgbClr val="37474F"/>
                </a:solidFill>
                <a:latin typeface="Consolas"/>
                <a:ea typeface="Consolas"/>
                <a:cs typeface="Consolas"/>
                <a:sym typeface="Consolas"/>
              </a:rPr>
              <a:t>&gt;</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&lt;item</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android:id=</a:t>
            </a:r>
            <a:r>
              <a:rPr lang="es" sz="3600">
                <a:solidFill>
                  <a:srgbClr val="388E3C"/>
                </a:solidFill>
                <a:latin typeface="Consolas"/>
                <a:ea typeface="Consolas"/>
                <a:cs typeface="Consolas"/>
                <a:sym typeface="Consolas"/>
              </a:rPr>
              <a:t>"@+id/nav_home"</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android:icon=</a:t>
            </a:r>
            <a:r>
              <a:rPr lang="es" sz="3600">
                <a:solidFill>
                  <a:srgbClr val="388E3C"/>
                </a:solidFill>
                <a:latin typeface="Consolas"/>
                <a:ea typeface="Consolas"/>
                <a:cs typeface="Consolas"/>
                <a:sym typeface="Consolas"/>
              </a:rPr>
              <a:t>"@drawable/ic_menu_camera"</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android:title=</a:t>
            </a:r>
            <a:r>
              <a:rPr lang="es" sz="3600">
                <a:solidFill>
                  <a:srgbClr val="388E3C"/>
                </a:solidFill>
                <a:latin typeface="Consolas"/>
                <a:ea typeface="Consolas"/>
                <a:cs typeface="Consolas"/>
                <a:sym typeface="Consolas"/>
              </a:rPr>
              <a:t>"@string/menu_home"</a:t>
            </a:r>
            <a:r>
              <a:rPr lang="es" sz="3600">
                <a:solidFill>
                  <a:srgbClr val="37474F"/>
                </a:solidFill>
                <a:latin typeface="Consolas"/>
                <a:ea typeface="Consolas"/>
                <a:cs typeface="Consolas"/>
                <a:sym typeface="Consolas"/>
              </a:rPr>
              <a:t> /&gt;</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&lt;item</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android:id=</a:t>
            </a:r>
            <a:r>
              <a:rPr lang="es" sz="3600">
                <a:solidFill>
                  <a:srgbClr val="388E3C"/>
                </a:solidFill>
                <a:latin typeface="Consolas"/>
                <a:ea typeface="Consolas"/>
                <a:cs typeface="Consolas"/>
                <a:sym typeface="Consolas"/>
              </a:rPr>
              <a:t>"@+id/nav_gallery"</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android:icon=</a:t>
            </a:r>
            <a:r>
              <a:rPr lang="es" sz="3600">
                <a:solidFill>
                  <a:srgbClr val="388E3C"/>
                </a:solidFill>
                <a:latin typeface="Consolas"/>
                <a:ea typeface="Consolas"/>
                <a:cs typeface="Consolas"/>
                <a:sym typeface="Consolas"/>
              </a:rPr>
              <a:t>"@drawable/ic_menu_gallery"</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android:title=</a:t>
            </a:r>
            <a:r>
              <a:rPr lang="es" sz="3600">
                <a:solidFill>
                  <a:srgbClr val="388E3C"/>
                </a:solidFill>
                <a:latin typeface="Consolas"/>
                <a:ea typeface="Consolas"/>
                <a:cs typeface="Consolas"/>
                <a:sym typeface="Consolas"/>
              </a:rPr>
              <a:t>"@string/menu_gallery"</a:t>
            </a:r>
            <a:r>
              <a:rPr lang="es" sz="3600">
                <a:solidFill>
                  <a:srgbClr val="37474F"/>
                </a:solidFill>
                <a:latin typeface="Consolas"/>
                <a:ea typeface="Consolas"/>
                <a:cs typeface="Consolas"/>
                <a:sym typeface="Consolas"/>
              </a:rPr>
              <a:t> /&gt;</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&lt;item</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android:id=</a:t>
            </a:r>
            <a:r>
              <a:rPr lang="es" sz="3600">
                <a:solidFill>
                  <a:srgbClr val="388E3C"/>
                </a:solidFill>
                <a:latin typeface="Consolas"/>
                <a:ea typeface="Consolas"/>
                <a:cs typeface="Consolas"/>
                <a:sym typeface="Consolas"/>
              </a:rPr>
              <a:t>"@+id/nav_slideshow"</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android:icon=</a:t>
            </a:r>
            <a:r>
              <a:rPr lang="es" sz="3600">
                <a:solidFill>
                  <a:srgbClr val="388E3C"/>
                </a:solidFill>
                <a:latin typeface="Consolas"/>
                <a:ea typeface="Consolas"/>
                <a:cs typeface="Consolas"/>
                <a:sym typeface="Consolas"/>
              </a:rPr>
              <a:t>"@drawable/ic_menu_slideshow"</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android:title=</a:t>
            </a:r>
            <a:r>
              <a:rPr lang="es" sz="3600">
                <a:solidFill>
                  <a:srgbClr val="388E3C"/>
                </a:solidFill>
                <a:latin typeface="Consolas"/>
                <a:ea typeface="Consolas"/>
                <a:cs typeface="Consolas"/>
                <a:sym typeface="Consolas"/>
              </a:rPr>
              <a:t>"@string/menu_slideshow"</a:t>
            </a:r>
            <a:r>
              <a:rPr lang="es" sz="3600">
                <a:solidFill>
                  <a:srgbClr val="37474F"/>
                </a:solidFill>
                <a:latin typeface="Consolas"/>
                <a:ea typeface="Consolas"/>
                <a:cs typeface="Consolas"/>
                <a:sym typeface="Consolas"/>
              </a:rPr>
              <a:t> /&gt;</a:t>
            </a:r>
            <a:endParaRPr sz="3600">
              <a:solidFill>
                <a:srgbClr val="37474F"/>
              </a:solidFill>
              <a:latin typeface="Consolas"/>
              <a:ea typeface="Consolas"/>
              <a:cs typeface="Consolas"/>
              <a:sym typeface="Consolas"/>
            </a:endParaRPr>
          </a:p>
          <a:p>
            <a:pPr indent="0" lvl="0" marL="0" rtl="0" algn="l">
              <a:lnSpc>
                <a:spcPct val="95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   &lt;/group&gt;</a:t>
            </a:r>
            <a:endParaRPr sz="3600">
              <a:solidFill>
                <a:srgbClr val="37474F"/>
              </a:solidFill>
              <a:latin typeface="Consolas"/>
              <a:ea typeface="Consolas"/>
              <a:cs typeface="Consolas"/>
              <a:sym typeface="Consolas"/>
            </a:endParaRPr>
          </a:p>
          <a:p>
            <a:pPr indent="0" lvl="0" marL="0" rtl="0" algn="l">
              <a:lnSpc>
                <a:spcPct val="150000"/>
              </a:lnSpc>
              <a:spcBef>
                <a:spcPts val="1200"/>
              </a:spcBef>
              <a:spcAft>
                <a:spcPts val="0"/>
              </a:spcAft>
              <a:buClr>
                <a:schemeClr val="dk1"/>
              </a:buClr>
              <a:buSzPct val="30554"/>
              <a:buFont typeface="Arial"/>
              <a:buNone/>
            </a:pPr>
            <a:r>
              <a:rPr lang="es" sz="3600">
                <a:solidFill>
                  <a:srgbClr val="37474F"/>
                </a:solidFill>
                <a:latin typeface="Consolas"/>
                <a:ea typeface="Consolas"/>
                <a:cs typeface="Consolas"/>
                <a:sym typeface="Consolas"/>
              </a:rPr>
              <a:t>&lt;/menu&gt;</a:t>
            </a:r>
            <a:endParaRPr sz="3600">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8750"/>
              <a:buFont typeface="Arial"/>
              <a:buNone/>
            </a:pPr>
            <a:r>
              <a:t/>
            </a:r>
            <a:endParaRPr sz="1600">
              <a:latin typeface="Consolas"/>
              <a:ea typeface="Consolas"/>
              <a:cs typeface="Consolas"/>
              <a:sym typeface="Consolas"/>
            </a:endParaRPr>
          </a:p>
          <a:p>
            <a:pPr indent="0" lvl="0" marL="0" rtl="0" algn="l">
              <a:lnSpc>
                <a:spcPct val="100000"/>
              </a:lnSpc>
              <a:spcBef>
                <a:spcPts val="1200"/>
              </a:spcBef>
              <a:spcAft>
                <a:spcPts val="1200"/>
              </a:spcAft>
              <a:buSzPts val="1800"/>
              <a:buNone/>
            </a:pPr>
            <a:r>
              <a:t/>
            </a:r>
            <a:endParaRPr sz="1600">
              <a:latin typeface="Consolas"/>
              <a:ea typeface="Consolas"/>
              <a:cs typeface="Consolas"/>
              <a:sym typeface="Consolas"/>
            </a:endParaRPr>
          </a:p>
        </p:txBody>
      </p:sp>
      <p:sp>
        <p:nvSpPr>
          <p:cNvPr id="208" name="Google Shape;20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Opciones de Menú - Ejemplos</a:t>
            </a:r>
            <a:endParaRPr/>
          </a:p>
        </p:txBody>
      </p:sp>
      <p:sp>
        <p:nvSpPr>
          <p:cNvPr id="214" name="Google Shape;214;p41"/>
          <p:cNvSpPr txBox="1"/>
          <p:nvPr>
            <p:ph idx="1" type="body"/>
          </p:nvPr>
        </p:nvSpPr>
        <p:spPr>
          <a:xfrm>
            <a:off x="159300" y="1146450"/>
            <a:ext cx="8520600" cy="3429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&lt;menu xmlns:android=</a:t>
            </a:r>
            <a:r>
              <a:rPr lang="es"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xmlns:app=</a:t>
            </a:r>
            <a:r>
              <a:rPr lang="es" sz="1800">
                <a:solidFill>
                  <a:srgbClr val="388E3C"/>
                </a:solidFill>
                <a:latin typeface="Consolas"/>
                <a:ea typeface="Consolas"/>
                <a:cs typeface="Consolas"/>
                <a:sym typeface="Consolas"/>
              </a:rPr>
              <a:t>"http://schemas.android.com/apk/res-auto"</a:t>
            </a:r>
            <a:r>
              <a:rPr lang="es"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&lt;item android:id=</a:t>
            </a:r>
            <a:r>
              <a:rPr lang="es" sz="1800">
                <a:solidFill>
                  <a:srgbClr val="388E3C"/>
                </a:solidFill>
                <a:latin typeface="Consolas"/>
                <a:ea typeface="Consolas"/>
                <a:cs typeface="Consolas"/>
                <a:sym typeface="Consolas"/>
              </a:rPr>
              <a:t>"@+id/action_intent"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android:title=</a:t>
            </a:r>
            <a:r>
              <a:rPr lang="es" sz="1800">
                <a:solidFill>
                  <a:srgbClr val="388E3C"/>
                </a:solidFill>
                <a:latin typeface="Consolas"/>
                <a:ea typeface="Consolas"/>
                <a:cs typeface="Consolas"/>
                <a:sym typeface="Consolas"/>
              </a:rPr>
              <a:t>"@string/action_intent"</a:t>
            </a:r>
            <a:r>
              <a:rPr lang="es"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android:id=</a:t>
            </a:r>
            <a:r>
              <a:rPr lang="es"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android:orderInCategory=</a:t>
            </a:r>
            <a:r>
              <a:rPr lang="es"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android:title=</a:t>
            </a:r>
            <a:r>
              <a:rPr lang="es"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s" sz="1800">
                <a:solidFill>
                  <a:srgbClr val="37474F"/>
                </a:solidFill>
                <a:latin typeface="Consolas"/>
                <a:ea typeface="Consolas"/>
                <a:cs typeface="Consolas"/>
                <a:sym typeface="Consolas"/>
              </a:rPr>
              <a:t>       app:showAsAction=</a:t>
            </a:r>
            <a:r>
              <a:rPr lang="es" sz="1800">
                <a:solidFill>
                  <a:srgbClr val="388E3C"/>
                </a:solidFill>
                <a:latin typeface="Consolas"/>
                <a:ea typeface="Consolas"/>
                <a:cs typeface="Consolas"/>
                <a:sym typeface="Consolas"/>
              </a:rPr>
              <a:t>"never"</a:t>
            </a:r>
            <a:r>
              <a:rPr lang="es"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1200"/>
              </a:spcAft>
              <a:buSzPts val="1800"/>
              <a:buNone/>
            </a:pPr>
            <a:r>
              <a:rPr lang="es" sz="1800">
                <a:solidFill>
                  <a:srgbClr val="37474F"/>
                </a:solidFill>
                <a:latin typeface="Consolas"/>
                <a:ea typeface="Consolas"/>
                <a:cs typeface="Consolas"/>
                <a:sym typeface="Consolas"/>
              </a:rPr>
              <a:t>&lt;/menu&gt;</a:t>
            </a:r>
            <a:endParaRPr sz="1800">
              <a:solidFill>
                <a:schemeClr val="dk1"/>
              </a:solidFill>
              <a:latin typeface="Consolas"/>
              <a:ea typeface="Consolas"/>
              <a:cs typeface="Consolas"/>
              <a:sym typeface="Consolas"/>
            </a:endParaRPr>
          </a:p>
        </p:txBody>
      </p:sp>
      <p:sp>
        <p:nvSpPr>
          <p:cNvPr id="215" name="Google Shape;21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216" name="Google Shape;216;p41"/>
          <p:cNvPicPr preferRelativeResize="0"/>
          <p:nvPr/>
        </p:nvPicPr>
        <p:blipFill rotWithShape="1">
          <a:blip r:embed="rId3">
            <a:alphaModFix/>
          </a:blip>
          <a:srcRect b="79875" l="0" r="0" t="0"/>
          <a:stretch/>
        </p:blipFill>
        <p:spPr>
          <a:xfrm>
            <a:off x="6298275" y="2740575"/>
            <a:ext cx="2408413" cy="8692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Opciones de Men</a:t>
            </a:r>
            <a:r>
              <a:rPr lang="es"/>
              <a:t>u</a:t>
            </a:r>
            <a:r>
              <a:rPr lang="es"/>
              <a:t> - Inflate</a:t>
            </a:r>
            <a:endParaRPr/>
          </a:p>
        </p:txBody>
      </p:sp>
      <p:sp>
        <p:nvSpPr>
          <p:cNvPr id="222" name="Google Shape;222;p42"/>
          <p:cNvSpPr txBox="1"/>
          <p:nvPr>
            <p:ph idx="1" type="body"/>
          </p:nvPr>
        </p:nvSpPr>
        <p:spPr>
          <a:xfrm>
            <a:off x="311700" y="1897050"/>
            <a:ext cx="8520600" cy="1654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s" sz="1800">
                <a:solidFill>
                  <a:srgbClr val="3F51B5"/>
                </a:solidFill>
                <a:latin typeface="Consolas"/>
                <a:ea typeface="Consolas"/>
                <a:cs typeface="Consolas"/>
                <a:sym typeface="Consolas"/>
              </a:rPr>
              <a:t>override</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fun</a:t>
            </a:r>
            <a:r>
              <a:rPr lang="es" sz="1800">
                <a:solidFill>
                  <a:srgbClr val="37474F"/>
                </a:solidFill>
                <a:latin typeface="Consolas"/>
                <a:ea typeface="Consolas"/>
                <a:cs typeface="Consolas"/>
                <a:sym typeface="Consolas"/>
              </a:rPr>
              <a:t> </a:t>
            </a:r>
            <a:r>
              <a:rPr b="1" lang="es" sz="1800">
                <a:solidFill>
                  <a:srgbClr val="37474F"/>
                </a:solidFill>
                <a:latin typeface="Consolas"/>
                <a:ea typeface="Consolas"/>
                <a:cs typeface="Consolas"/>
                <a:sym typeface="Consolas"/>
              </a:rPr>
              <a:t>onCreateOptionsMenu</a:t>
            </a:r>
            <a:r>
              <a:rPr lang="es" sz="1800">
                <a:solidFill>
                  <a:srgbClr val="37474F"/>
                </a:solidFill>
                <a:latin typeface="Consolas"/>
                <a:ea typeface="Consolas"/>
                <a:cs typeface="Consolas"/>
                <a:sym typeface="Consolas"/>
              </a:rPr>
              <a:t>(menu: Menu): Boolean {</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SzPts val="1800"/>
              <a:buNone/>
            </a:pPr>
            <a:r>
              <a:rPr lang="es" sz="1800">
                <a:solidFill>
                  <a:srgbClr val="37474F"/>
                </a:solidFill>
                <a:latin typeface="Consolas"/>
                <a:ea typeface="Consolas"/>
                <a:cs typeface="Consolas"/>
                <a:sym typeface="Consolas"/>
              </a:rPr>
              <a:t>    menuInflater.inflate(R.menu.main, menu)</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SzPts val="1800"/>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return</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true</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1200"/>
              </a:spcAft>
              <a:buSzPts val="1800"/>
              <a:buNone/>
            </a:pPr>
            <a:r>
              <a:rPr lang="es"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23" name="Google Shape;22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Manejar las opciones de Menú seleccionadas</a:t>
            </a:r>
            <a:endParaRPr/>
          </a:p>
        </p:txBody>
      </p:sp>
      <p:sp>
        <p:nvSpPr>
          <p:cNvPr id="229" name="Google Shape;22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230" name="Google Shape;230;p43"/>
          <p:cNvSpPr txBox="1"/>
          <p:nvPr/>
        </p:nvSpPr>
        <p:spPr>
          <a:xfrm>
            <a:off x="201978" y="1251400"/>
            <a:ext cx="8954100" cy="2917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F51B5"/>
                </a:solidFill>
                <a:latin typeface="Consolas"/>
                <a:ea typeface="Consolas"/>
                <a:cs typeface="Consolas"/>
                <a:sym typeface="Consolas"/>
              </a:rPr>
              <a:t>override</a:t>
            </a:r>
            <a:r>
              <a:rPr b="0" i="0" lang="es" sz="1700" u="none" cap="none" strike="noStrike">
                <a:solidFill>
                  <a:srgbClr val="37474F"/>
                </a:solidFill>
                <a:latin typeface="Consolas"/>
                <a:ea typeface="Consolas"/>
                <a:cs typeface="Consolas"/>
                <a:sym typeface="Consolas"/>
              </a:rPr>
              <a:t> </a:t>
            </a:r>
            <a:r>
              <a:rPr b="0" i="0" lang="es" sz="1700" u="none" cap="none" strike="noStrike">
                <a:solidFill>
                  <a:srgbClr val="3F51B5"/>
                </a:solidFill>
                <a:latin typeface="Consolas"/>
                <a:ea typeface="Consolas"/>
                <a:cs typeface="Consolas"/>
                <a:sym typeface="Consolas"/>
              </a:rPr>
              <a:t>fun</a:t>
            </a:r>
            <a:r>
              <a:rPr b="0" i="0" lang="es" sz="1700" u="none" cap="none" strike="noStrike">
                <a:solidFill>
                  <a:srgbClr val="37474F"/>
                </a:solidFill>
                <a:latin typeface="Consolas"/>
                <a:ea typeface="Consolas"/>
                <a:cs typeface="Consolas"/>
                <a:sym typeface="Consolas"/>
              </a:rPr>
              <a:t> onOptionsItemSelected(item: MenuItem): Boolean {</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a:t>
            </a:r>
            <a:r>
              <a:rPr b="0" i="0" lang="es" sz="1700" u="none" cap="none" strike="noStrike">
                <a:solidFill>
                  <a:srgbClr val="3F51B5"/>
                </a:solidFill>
                <a:latin typeface="Consolas"/>
                <a:ea typeface="Consolas"/>
                <a:cs typeface="Consolas"/>
                <a:sym typeface="Consolas"/>
              </a:rPr>
              <a:t>when</a:t>
            </a:r>
            <a:r>
              <a:rPr b="0" i="0" lang="es" sz="1700" u="none" cap="none" strike="noStrike">
                <a:solidFill>
                  <a:srgbClr val="37474F"/>
                </a:solidFill>
                <a:latin typeface="Consolas"/>
                <a:ea typeface="Consolas"/>
                <a:cs typeface="Consolas"/>
                <a:sym typeface="Consolas"/>
              </a:rPr>
              <a:t> (item.itemId) {</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R.id.action_intent -&gt; {</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a:t>
            </a:r>
            <a:r>
              <a:rPr b="0" i="0" lang="es" sz="1700" u="none" cap="none" strike="noStrike">
                <a:solidFill>
                  <a:srgbClr val="3F51B5"/>
                </a:solidFill>
                <a:latin typeface="Consolas"/>
                <a:ea typeface="Consolas"/>
                <a:cs typeface="Consolas"/>
                <a:sym typeface="Consolas"/>
              </a:rPr>
              <a:t>val</a:t>
            </a:r>
            <a:r>
              <a:rPr b="0" i="0" lang="es" sz="1700" u="none" cap="none" strike="noStrike">
                <a:solidFill>
                  <a:srgbClr val="37474F"/>
                </a:solidFill>
                <a:latin typeface="Consolas"/>
                <a:ea typeface="Consolas"/>
                <a:cs typeface="Consolas"/>
                <a:sym typeface="Consolas"/>
              </a:rPr>
              <a:t> intent = Intent(Intent.ACTION_WEB_SEARCH)</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intent.putExtra(SearchManager.QUERY, </a:t>
            </a:r>
            <a:r>
              <a:rPr b="0" i="0" lang="es" sz="1700" u="none" cap="none" strike="noStrike">
                <a:solidFill>
                  <a:srgbClr val="388E3C"/>
                </a:solidFill>
                <a:latin typeface="Consolas"/>
                <a:ea typeface="Consolas"/>
                <a:cs typeface="Consolas"/>
                <a:sym typeface="Consolas"/>
              </a:rPr>
              <a:t>"pizza"</a:t>
            </a:r>
            <a:r>
              <a:rPr b="0" i="0" lang="es" sz="1700" u="none" cap="none" strike="noStrike">
                <a:solidFill>
                  <a:srgbClr val="37474F"/>
                </a:solidFill>
                <a:latin typeface="Consolas"/>
                <a:ea typeface="Consolas"/>
                <a:cs typeface="Consolas"/>
                <a:sym typeface="Consolas"/>
              </a:rPr>
              <a:t>)</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a:t>
            </a:r>
            <a:r>
              <a:rPr b="0" i="0" lang="es" sz="1700" u="none" cap="none" strike="noStrike">
                <a:solidFill>
                  <a:srgbClr val="3F51B5"/>
                </a:solidFill>
                <a:latin typeface="Consolas"/>
                <a:ea typeface="Consolas"/>
                <a:cs typeface="Consolas"/>
                <a:sym typeface="Consolas"/>
              </a:rPr>
              <a:t>if</a:t>
            </a:r>
            <a:r>
              <a:rPr b="0" i="0" lang="es" sz="1700" u="none" cap="none" strike="noStrike">
                <a:solidFill>
                  <a:srgbClr val="37474F"/>
                </a:solidFill>
                <a:latin typeface="Consolas"/>
                <a:ea typeface="Consolas"/>
                <a:cs typeface="Consolas"/>
                <a:sym typeface="Consolas"/>
              </a:rPr>
              <a:t> (intent.resolveActivity(packageManager) != </a:t>
            </a:r>
            <a:r>
              <a:rPr b="0" i="0" lang="es" sz="1700" u="none" cap="none" strike="noStrike">
                <a:solidFill>
                  <a:srgbClr val="3F51B5"/>
                </a:solidFill>
                <a:latin typeface="Consolas"/>
                <a:ea typeface="Consolas"/>
                <a:cs typeface="Consolas"/>
                <a:sym typeface="Consolas"/>
              </a:rPr>
              <a:t>null</a:t>
            </a:r>
            <a:r>
              <a:rPr b="0" i="0" lang="es" sz="1700" u="none" cap="none" strike="noStrike">
                <a:solidFill>
                  <a:srgbClr val="37474F"/>
                </a:solidFill>
                <a:latin typeface="Consolas"/>
                <a:ea typeface="Consolas"/>
                <a:cs typeface="Consolas"/>
                <a:sym typeface="Consolas"/>
              </a:rPr>
              <a:t>) {</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startActivity(intent)</a:t>
            </a:r>
            <a:endParaRPr b="0" i="0" sz="17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a:t>
            </a:r>
            <a:endParaRPr b="0" i="0" sz="1900" u="none" cap="none" strike="noStrike">
              <a:solidFill>
                <a:srgbClr val="37474F"/>
              </a:solidFill>
              <a:latin typeface="Consolas"/>
              <a:ea typeface="Consolas"/>
              <a:cs typeface="Consolas"/>
              <a:sym typeface="Consolas"/>
            </a:endParaRPr>
          </a:p>
          <a:p>
            <a:pPr indent="0" lvl="0" marL="0" marR="0" rtl="0" algn="l">
              <a:lnSpc>
                <a:spcPct val="9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a:t>
            </a:r>
            <a:endParaRPr b="0" i="0" sz="17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s" sz="1700" u="none" cap="none" strike="noStrike">
                <a:solidFill>
                  <a:srgbClr val="37474F"/>
                </a:solidFill>
                <a:latin typeface="Consolas"/>
                <a:ea typeface="Consolas"/>
                <a:cs typeface="Consolas"/>
                <a:sym typeface="Consolas"/>
              </a:rPr>
              <a:t>        </a:t>
            </a:r>
            <a:r>
              <a:rPr b="0" i="0" lang="es" sz="1700" u="none" cap="none" strike="noStrike">
                <a:solidFill>
                  <a:srgbClr val="3F51B5"/>
                </a:solidFill>
                <a:latin typeface="Consolas"/>
                <a:ea typeface="Consolas"/>
                <a:cs typeface="Consolas"/>
                <a:sym typeface="Consolas"/>
              </a:rPr>
              <a:t>else</a:t>
            </a:r>
            <a:r>
              <a:rPr b="0" i="0" lang="es" sz="1200" u="none" cap="none" strike="noStrike">
                <a:solidFill>
                  <a:srgbClr val="37474F"/>
                </a:solidFill>
                <a:latin typeface="Consolas"/>
                <a:ea typeface="Consolas"/>
                <a:cs typeface="Consolas"/>
                <a:sym typeface="Consolas"/>
              </a:rPr>
              <a:t> </a:t>
            </a:r>
            <a:r>
              <a:rPr b="0" i="0" lang="es" sz="1700" u="none" cap="none" strike="noStrike">
                <a:solidFill>
                  <a:srgbClr val="37474F"/>
                </a:solidFill>
                <a:latin typeface="Consolas"/>
                <a:ea typeface="Consolas"/>
                <a:cs typeface="Consolas"/>
                <a:sym typeface="Consolas"/>
              </a:rPr>
              <a:t>-&gt;</a:t>
            </a:r>
            <a:r>
              <a:rPr b="0" i="0" lang="es" sz="1200" u="none" cap="none" strike="noStrike">
                <a:solidFill>
                  <a:srgbClr val="37474F"/>
                </a:solidFill>
                <a:latin typeface="Consolas"/>
                <a:ea typeface="Consolas"/>
                <a:cs typeface="Consolas"/>
                <a:sym typeface="Consolas"/>
              </a:rPr>
              <a:t> </a:t>
            </a:r>
            <a:r>
              <a:rPr b="0" i="0" lang="es" sz="1700" u="none" cap="none" strike="noStrike">
                <a:solidFill>
                  <a:srgbClr val="37474F"/>
                </a:solidFill>
                <a:latin typeface="Consolas"/>
                <a:ea typeface="Consolas"/>
                <a:cs typeface="Consolas"/>
                <a:sym typeface="Consolas"/>
              </a:rPr>
              <a:t>Toast.makeText(</a:t>
            </a:r>
            <a:r>
              <a:rPr b="0" i="0" lang="es" sz="1700" u="none" cap="none" strike="noStrike">
                <a:solidFill>
                  <a:srgbClr val="3F51B5"/>
                </a:solidFill>
                <a:latin typeface="Consolas"/>
                <a:ea typeface="Consolas"/>
                <a:cs typeface="Consolas"/>
                <a:sym typeface="Consolas"/>
              </a:rPr>
              <a:t>this</a:t>
            </a:r>
            <a:r>
              <a:rPr b="0" i="0" lang="es" sz="1700" u="none" cap="none" strike="noStrike">
                <a:solidFill>
                  <a:srgbClr val="37474F"/>
                </a:solidFill>
                <a:latin typeface="Consolas"/>
                <a:ea typeface="Consolas"/>
                <a:cs typeface="Consolas"/>
                <a:sym typeface="Consolas"/>
              </a:rPr>
              <a:t>,</a:t>
            </a:r>
            <a:r>
              <a:rPr b="0" i="0" lang="es" sz="1200" u="none" cap="none" strike="noStrike">
                <a:solidFill>
                  <a:srgbClr val="37474F"/>
                </a:solidFill>
                <a:latin typeface="Consolas"/>
                <a:ea typeface="Consolas"/>
                <a:cs typeface="Consolas"/>
                <a:sym typeface="Consolas"/>
              </a:rPr>
              <a:t> </a:t>
            </a:r>
            <a:r>
              <a:rPr b="0" i="0" lang="es" sz="1700" u="none" cap="none" strike="noStrike">
                <a:solidFill>
                  <a:srgbClr val="37474F"/>
                </a:solidFill>
                <a:latin typeface="Consolas"/>
                <a:ea typeface="Consolas"/>
                <a:cs typeface="Consolas"/>
                <a:sym typeface="Consolas"/>
              </a:rPr>
              <a:t>item.title,</a:t>
            </a:r>
            <a:r>
              <a:rPr b="0" i="0" lang="es" sz="1200" u="none" cap="none" strike="noStrike">
                <a:solidFill>
                  <a:srgbClr val="37474F"/>
                </a:solidFill>
                <a:latin typeface="Consolas"/>
                <a:ea typeface="Consolas"/>
                <a:cs typeface="Consolas"/>
                <a:sym typeface="Consolas"/>
              </a:rPr>
              <a:t> </a:t>
            </a:r>
            <a:r>
              <a:rPr b="0" i="0" lang="es" sz="1700" u="none" cap="none" strike="noStrike">
                <a:solidFill>
                  <a:srgbClr val="37474F"/>
                </a:solidFill>
                <a:latin typeface="Consolas"/>
                <a:ea typeface="Consolas"/>
                <a:cs typeface="Consolas"/>
                <a:sym typeface="Consolas"/>
              </a:rPr>
              <a:t>Toast.LENGTH_LONG).show()</a:t>
            </a:r>
            <a:endParaRPr b="0" i="0" sz="17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700"/>
              <a:buFont typeface="Arial"/>
              <a:buNone/>
            </a:pPr>
            <a:r>
              <a:rPr b="0" i="0" lang="es" sz="1700" u="none" cap="none" strike="noStrike">
                <a:solidFill>
                  <a:schemeClr val="dk1"/>
                </a:solidFill>
                <a:latin typeface="Consolas"/>
                <a:ea typeface="Consolas"/>
                <a:cs typeface="Consolas"/>
                <a:sym typeface="Consolas"/>
              </a:rPr>
              <a:t>    ...</a:t>
            </a:r>
            <a:endParaRPr b="0" i="0" sz="1700" u="none" cap="none" strike="noStrike">
              <a:solidFill>
                <a:srgbClr val="000000"/>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236" name="Google Shape;236;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s" sz="5200" u="none" cap="none" strike="noStrike">
                <a:solidFill>
                  <a:srgbClr val="FAFAFA"/>
                </a:solidFill>
                <a:latin typeface="Roboto"/>
                <a:ea typeface="Roboto"/>
                <a:cs typeface="Roboto"/>
                <a:sym typeface="Roboto"/>
              </a:rPr>
              <a:t>Fragmentos</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Fragmentos para diseños de Tablet</a:t>
            </a:r>
            <a:endParaRPr/>
          </a:p>
        </p:txBody>
      </p:sp>
      <p:sp>
        <p:nvSpPr>
          <p:cNvPr id="242" name="Google Shape;24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243" name="Google Shape;243;p45"/>
          <p:cNvPicPr preferRelativeResize="0"/>
          <p:nvPr/>
        </p:nvPicPr>
        <p:blipFill rotWithShape="1">
          <a:blip r:embed="rId3">
            <a:alphaModFix/>
          </a:blip>
          <a:srcRect b="0" l="0" r="0" t="0"/>
          <a:stretch/>
        </p:blipFill>
        <p:spPr>
          <a:xfrm>
            <a:off x="1828800" y="1210595"/>
            <a:ext cx="5334000" cy="3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idx="1" type="body"/>
          </p:nvPr>
        </p:nvSpPr>
        <p:spPr>
          <a:xfrm>
            <a:off x="304025" y="757475"/>
            <a:ext cx="5926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000"/>
              <a:t>App Navigation</a:t>
            </a:r>
            <a:endParaRPr sz="2000"/>
          </a:p>
          <a:p>
            <a:pPr indent="-355600" lvl="0" marL="457200" rtl="0" algn="l">
              <a:lnSpc>
                <a:spcPct val="115000"/>
              </a:lnSpc>
              <a:spcBef>
                <a:spcPts val="1200"/>
              </a:spcBef>
              <a:spcAft>
                <a:spcPts val="0"/>
              </a:spcAft>
              <a:buSzPts val="2000"/>
              <a:buChar char="●"/>
            </a:pPr>
            <a:r>
              <a:rPr lang="es" sz="2000" u="sng">
                <a:solidFill>
                  <a:schemeClr val="hlink"/>
                </a:solidFill>
                <a:hlinkClick action="ppaction://hlinksldjump" r:id="rId3"/>
              </a:rPr>
              <a:t>Multiple activities y propósitos</a:t>
            </a:r>
            <a:endParaRPr sz="2000"/>
          </a:p>
          <a:p>
            <a:pPr indent="-355600" lvl="0" marL="457200" rtl="0" algn="l">
              <a:lnSpc>
                <a:spcPct val="115000"/>
              </a:lnSpc>
              <a:spcBef>
                <a:spcPts val="0"/>
              </a:spcBef>
              <a:spcAft>
                <a:spcPts val="0"/>
              </a:spcAft>
              <a:buSzPts val="2000"/>
              <a:buChar char="●"/>
            </a:pPr>
            <a:r>
              <a:rPr lang="es" sz="2000" u="sng">
                <a:solidFill>
                  <a:schemeClr val="hlink"/>
                </a:solidFill>
                <a:hlinkClick action="ppaction://hlinksldjump" r:id="rId4"/>
              </a:rPr>
              <a:t>App Bar, Navigation Drawer, y menus</a:t>
            </a:r>
            <a:endParaRPr sz="2000"/>
          </a:p>
          <a:p>
            <a:pPr indent="-355600" lvl="0" marL="457200" rtl="0" algn="l">
              <a:lnSpc>
                <a:spcPct val="115000"/>
              </a:lnSpc>
              <a:spcBef>
                <a:spcPts val="0"/>
              </a:spcBef>
              <a:spcAft>
                <a:spcPts val="0"/>
              </a:spcAft>
              <a:buSzPts val="2000"/>
              <a:buChar char="●"/>
            </a:pPr>
            <a:r>
              <a:rPr lang="es" sz="2000" u="sng">
                <a:solidFill>
                  <a:schemeClr val="hlink"/>
                </a:solidFill>
                <a:hlinkClick action="ppaction://hlinksldjump" r:id="rId5"/>
              </a:rPr>
              <a:t>Fragmentos</a:t>
            </a:r>
            <a:endParaRPr sz="2000"/>
          </a:p>
          <a:p>
            <a:pPr indent="-355600" lvl="0" marL="457200" rtl="0" algn="l">
              <a:lnSpc>
                <a:spcPct val="115000"/>
              </a:lnSpc>
              <a:spcBef>
                <a:spcPts val="0"/>
              </a:spcBef>
              <a:spcAft>
                <a:spcPts val="0"/>
              </a:spcAft>
              <a:buSzPts val="2000"/>
              <a:buChar char="●"/>
            </a:pPr>
            <a:r>
              <a:rPr lang="es" sz="2000" u="sng">
                <a:solidFill>
                  <a:schemeClr val="hlink"/>
                </a:solidFill>
                <a:hlinkClick action="ppaction://hlinksldjump" r:id="rId6"/>
              </a:rPr>
              <a:t>Navigation en una App</a:t>
            </a:r>
            <a:endParaRPr sz="2000"/>
          </a:p>
          <a:p>
            <a:pPr indent="-355600" lvl="0" marL="457200" rtl="0" algn="l">
              <a:lnSpc>
                <a:spcPct val="115000"/>
              </a:lnSpc>
              <a:spcBef>
                <a:spcPts val="0"/>
              </a:spcBef>
              <a:spcAft>
                <a:spcPts val="0"/>
              </a:spcAft>
              <a:buSzPts val="2000"/>
              <a:buChar char="●"/>
            </a:pPr>
            <a:r>
              <a:rPr lang="es" sz="2000" u="sng">
                <a:solidFill>
                  <a:schemeClr val="hlink"/>
                </a:solidFill>
                <a:hlinkClick action="ppaction://hlinksldjump" r:id="rId7"/>
              </a:rPr>
              <a:t>Más comportamiento custom de navegación</a:t>
            </a:r>
            <a:endParaRPr sz="2000"/>
          </a:p>
          <a:p>
            <a:pPr indent="-355600" lvl="0" marL="457200" rtl="0" algn="l">
              <a:lnSpc>
                <a:spcPct val="115000"/>
              </a:lnSpc>
              <a:spcBef>
                <a:spcPts val="0"/>
              </a:spcBef>
              <a:spcAft>
                <a:spcPts val="0"/>
              </a:spcAft>
              <a:buSzPts val="2000"/>
              <a:buChar char="●"/>
            </a:pPr>
            <a:r>
              <a:rPr lang="es" sz="2000" u="sng">
                <a:solidFill>
                  <a:schemeClr val="hlink"/>
                </a:solidFill>
                <a:hlinkClick action="ppaction://hlinksldjump" r:id="rId8"/>
              </a:rPr>
              <a:t>Navigation UI</a:t>
            </a:r>
            <a:endParaRPr sz="2000"/>
          </a:p>
          <a:p>
            <a:pPr indent="-355600" lvl="0" marL="457200" rtl="0" algn="l">
              <a:lnSpc>
                <a:spcPct val="115000"/>
              </a:lnSpc>
              <a:spcBef>
                <a:spcPts val="0"/>
              </a:spcBef>
              <a:spcAft>
                <a:spcPts val="0"/>
              </a:spcAft>
              <a:buSzPts val="2000"/>
              <a:buChar char="●"/>
            </a:pPr>
            <a:r>
              <a:rPr lang="es" sz="2000" u="sng">
                <a:solidFill>
                  <a:schemeClr val="hlink"/>
                </a:solidFill>
                <a:hlinkClick action="ppaction://hlinksldjump" r:id="rId9"/>
              </a:rPr>
              <a:t>Resumen</a:t>
            </a:r>
            <a:endParaRPr sz="2000"/>
          </a:p>
        </p:txBody>
      </p:sp>
      <p:sp>
        <p:nvSpPr>
          <p:cNvPr id="119" name="Google Shape;1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Fragmento</a:t>
            </a:r>
            <a:endParaRPr/>
          </a:p>
        </p:txBody>
      </p:sp>
      <p:sp>
        <p:nvSpPr>
          <p:cNvPr id="249" name="Google Shape;249;p46"/>
          <p:cNvSpPr txBox="1"/>
          <p:nvPr>
            <p:ph idx="1" type="body"/>
          </p:nvPr>
        </p:nvSpPr>
        <p:spPr>
          <a:xfrm>
            <a:off x="311700" y="1533475"/>
            <a:ext cx="8520600" cy="2659500"/>
          </a:xfrm>
          <a:prstGeom prst="rect">
            <a:avLst/>
          </a:prstGeom>
          <a:noFill/>
          <a:ln>
            <a:noFill/>
          </a:ln>
        </p:spPr>
        <p:txBody>
          <a:bodyPr anchorCtr="0" anchor="t" bIns="91425" lIns="91425" spcFirstLastPara="1" rIns="91425" wrap="square" tIns="91425">
            <a:normAutofit lnSpcReduction="10000"/>
          </a:bodyPr>
          <a:lstStyle/>
          <a:p>
            <a:pPr indent="-368300" lvl="0" marL="457200" rtl="0" algn="l">
              <a:lnSpc>
                <a:spcPct val="115000"/>
              </a:lnSpc>
              <a:spcBef>
                <a:spcPts val="0"/>
              </a:spcBef>
              <a:spcAft>
                <a:spcPts val="0"/>
              </a:spcAft>
              <a:buSzPts val="2200"/>
              <a:buChar char="●"/>
            </a:pPr>
            <a:r>
              <a:rPr lang="es" sz="2200"/>
              <a:t>Representa un comportamiento o una porción de la UI en una actividad (“microactivity”)</a:t>
            </a:r>
            <a:endParaRPr sz="2200"/>
          </a:p>
          <a:p>
            <a:pPr indent="-368300" lvl="0" marL="457200" rtl="0" algn="l">
              <a:lnSpc>
                <a:spcPct val="115000"/>
              </a:lnSpc>
              <a:spcBef>
                <a:spcPts val="1000"/>
              </a:spcBef>
              <a:spcAft>
                <a:spcPts val="0"/>
              </a:spcAft>
              <a:buSzPts val="2200"/>
              <a:buChar char="●"/>
            </a:pPr>
            <a:r>
              <a:rPr lang="es" sz="2200"/>
              <a:t>Debe ser albergada en una actividad</a:t>
            </a:r>
            <a:endParaRPr sz="2200"/>
          </a:p>
          <a:p>
            <a:pPr indent="-368300" lvl="0" marL="457200" rtl="0" algn="l">
              <a:lnSpc>
                <a:spcPct val="115000"/>
              </a:lnSpc>
              <a:spcBef>
                <a:spcPts val="1000"/>
              </a:spcBef>
              <a:spcAft>
                <a:spcPts val="0"/>
              </a:spcAft>
              <a:buSzPts val="2200"/>
              <a:buChar char="●"/>
            </a:pPr>
            <a:r>
              <a:rPr lang="es" sz="2200"/>
              <a:t>Su ciclo de vida está atado al ciclo de vida de la actividad que lo alberga</a:t>
            </a:r>
            <a:endParaRPr sz="2200"/>
          </a:p>
          <a:p>
            <a:pPr indent="-368300" lvl="0" marL="457200" rtl="0" algn="l">
              <a:lnSpc>
                <a:spcPct val="115000"/>
              </a:lnSpc>
              <a:spcBef>
                <a:spcPts val="1000"/>
              </a:spcBef>
              <a:spcAft>
                <a:spcPts val="1000"/>
              </a:spcAft>
              <a:buSzPts val="2200"/>
              <a:buChar char="●"/>
            </a:pPr>
            <a:r>
              <a:rPr lang="es" sz="2200"/>
              <a:t>Puede ser agregado o removido en tiempo de ejecución</a:t>
            </a:r>
            <a:endParaRPr sz="2200"/>
          </a:p>
        </p:txBody>
      </p:sp>
      <p:sp>
        <p:nvSpPr>
          <p:cNvPr id="250" name="Google Shape;25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Notas sobre Fragmentos</a:t>
            </a:r>
            <a:endParaRPr/>
          </a:p>
        </p:txBody>
      </p:sp>
      <p:sp>
        <p:nvSpPr>
          <p:cNvPr id="256" name="Google Shape;256;p47"/>
          <p:cNvSpPr txBox="1"/>
          <p:nvPr>
            <p:ph idx="1" type="body"/>
          </p:nvPr>
        </p:nvSpPr>
        <p:spPr>
          <a:xfrm>
            <a:off x="342000" y="1607400"/>
            <a:ext cx="8612400" cy="1928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000"/>
              </a:spcBef>
              <a:spcAft>
                <a:spcPts val="0"/>
              </a:spcAft>
              <a:buSzPts val="1800"/>
              <a:buNone/>
            </a:pPr>
            <a:r>
              <a:rPr lang="es" sz="2000"/>
              <a:t>Use la versión AndroidX de la clase </a:t>
            </a:r>
            <a:r>
              <a:rPr lang="es" sz="2000">
                <a:latin typeface="Courier New"/>
                <a:ea typeface="Courier New"/>
                <a:cs typeface="Courier New"/>
                <a:sym typeface="Courier New"/>
              </a:rPr>
              <a:t>Fragment</a:t>
            </a:r>
            <a:r>
              <a:rPr lang="es" sz="2000"/>
              <a:t>. (</a:t>
            </a:r>
            <a:r>
              <a:rPr lang="es" sz="2000">
                <a:latin typeface="Courier New"/>
                <a:ea typeface="Courier New"/>
                <a:cs typeface="Courier New"/>
                <a:sym typeface="Courier New"/>
              </a:rPr>
              <a:t>androidx.fragment.app.Fragment</a:t>
            </a:r>
            <a:r>
              <a:rPr lang="es" sz="2000"/>
              <a:t>).</a:t>
            </a:r>
            <a:endParaRPr sz="2000"/>
          </a:p>
          <a:p>
            <a:pPr indent="0" lvl="0" marL="0" rtl="0" algn="l">
              <a:lnSpc>
                <a:spcPct val="115000"/>
              </a:lnSpc>
              <a:spcBef>
                <a:spcPts val="1000"/>
              </a:spcBef>
              <a:spcAft>
                <a:spcPts val="0"/>
              </a:spcAft>
              <a:buSzPts val="1800"/>
              <a:buNone/>
            </a:pPr>
            <a:r>
              <a:t/>
            </a:r>
            <a:endParaRPr sz="2000"/>
          </a:p>
          <a:p>
            <a:pPr indent="0" lvl="0" marL="0" rtl="0" algn="l">
              <a:lnSpc>
                <a:spcPct val="115000"/>
              </a:lnSpc>
              <a:spcBef>
                <a:spcPts val="1000"/>
              </a:spcBef>
              <a:spcAft>
                <a:spcPts val="0"/>
              </a:spcAft>
              <a:buSzPts val="1800"/>
              <a:buNone/>
            </a:pPr>
            <a:r>
              <a:rPr lang="es" sz="2000"/>
              <a:t>No use la versión de plataforma de la clase </a:t>
            </a:r>
            <a:r>
              <a:rPr lang="es" sz="2000">
                <a:latin typeface="Courier New"/>
                <a:ea typeface="Courier New"/>
                <a:cs typeface="Courier New"/>
                <a:sym typeface="Courier New"/>
              </a:rPr>
              <a:t>Fragment</a:t>
            </a:r>
            <a:r>
              <a:rPr lang="es" sz="2000"/>
              <a:t> (</a:t>
            </a:r>
            <a:r>
              <a:rPr lang="es" sz="2000">
                <a:latin typeface="Courier New"/>
                <a:ea typeface="Courier New"/>
                <a:cs typeface="Courier New"/>
                <a:sym typeface="Courier New"/>
              </a:rPr>
              <a:t>android.app.Fragment</a:t>
            </a:r>
            <a:r>
              <a:rPr lang="es" sz="2000"/>
              <a:t>), la cual fue deprecada</a:t>
            </a:r>
            <a:endParaRPr/>
          </a:p>
        </p:txBody>
      </p:sp>
      <p:sp>
        <p:nvSpPr>
          <p:cNvPr id="257" name="Google Shape;25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ctrTitle"/>
          </p:nvPr>
        </p:nvSpPr>
        <p:spPr>
          <a:xfrm>
            <a:off x="239075" y="0"/>
            <a:ext cx="8520600" cy="4657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s"/>
              <a:t>Navigation dentro de una App</a:t>
            </a:r>
            <a:endParaRPr/>
          </a:p>
        </p:txBody>
      </p:sp>
      <p:sp>
        <p:nvSpPr>
          <p:cNvPr id="263" name="Google Shape;263;p48"/>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Componente de Navegación</a:t>
            </a:r>
            <a:endParaRPr/>
          </a:p>
        </p:txBody>
      </p:sp>
      <p:sp>
        <p:nvSpPr>
          <p:cNvPr id="269" name="Google Shape;269;p49"/>
          <p:cNvSpPr txBox="1"/>
          <p:nvPr>
            <p:ph idx="1" type="body"/>
          </p:nvPr>
        </p:nvSpPr>
        <p:spPr>
          <a:xfrm>
            <a:off x="311700" y="1172225"/>
            <a:ext cx="8520600" cy="3250200"/>
          </a:xfrm>
          <a:prstGeom prst="rect">
            <a:avLst/>
          </a:prstGeom>
          <a:noFill/>
          <a:ln>
            <a:noFill/>
          </a:ln>
        </p:spPr>
        <p:txBody>
          <a:bodyPr anchorCtr="0" anchor="t" bIns="91425" lIns="91425" spcFirstLastPara="1" rIns="91425" wrap="square" tIns="91425">
            <a:normAutofit lnSpcReduction="20000"/>
          </a:bodyPr>
          <a:lstStyle/>
          <a:p>
            <a:pPr indent="-355600" lvl="0" marL="457200" marR="38100" rtl="0" algn="l">
              <a:lnSpc>
                <a:spcPct val="128571"/>
              </a:lnSpc>
              <a:spcBef>
                <a:spcPts val="0"/>
              </a:spcBef>
              <a:spcAft>
                <a:spcPts val="0"/>
              </a:spcAft>
              <a:buClr>
                <a:schemeClr val="dk1"/>
              </a:buClr>
              <a:buSzPts val="2000"/>
              <a:buChar char="●"/>
            </a:pPr>
            <a:r>
              <a:rPr lang="es" sz="2100">
                <a:solidFill>
                  <a:srgbClr val="202124"/>
                </a:solidFill>
                <a:highlight>
                  <a:schemeClr val="lt1"/>
                </a:highlight>
              </a:rPr>
              <a:t>Colección de bibliotecas y herramientas, incluido un editor integrado, para crear rutas de navegación a través de una aplicación.</a:t>
            </a:r>
            <a:endParaRPr sz="2000">
              <a:highlight>
                <a:schemeClr val="lt1"/>
              </a:highlight>
            </a:endParaRPr>
          </a:p>
          <a:p>
            <a:pPr indent="-355600" lvl="0" marL="457200" marR="38100" rtl="0" algn="l">
              <a:lnSpc>
                <a:spcPct val="128571"/>
              </a:lnSpc>
              <a:spcBef>
                <a:spcPts val="0"/>
              </a:spcBef>
              <a:spcAft>
                <a:spcPts val="0"/>
              </a:spcAft>
              <a:buClr>
                <a:schemeClr val="dk1"/>
              </a:buClr>
              <a:buSzPts val="2000"/>
              <a:buChar char="●"/>
            </a:pPr>
            <a:r>
              <a:rPr lang="es" sz="2100">
                <a:solidFill>
                  <a:srgbClr val="202124"/>
                </a:solidFill>
                <a:highlight>
                  <a:schemeClr val="lt1"/>
                </a:highlight>
              </a:rPr>
              <a:t>Asume una actividad por gráfico con muchos destinos de fragmentos</a:t>
            </a:r>
            <a:endParaRPr sz="2000">
              <a:highlight>
                <a:schemeClr val="lt1"/>
              </a:highlight>
            </a:endParaRPr>
          </a:p>
          <a:p>
            <a:pPr indent="-355600" lvl="0" marL="457200" rtl="0" algn="l">
              <a:lnSpc>
                <a:spcPct val="115000"/>
              </a:lnSpc>
              <a:spcBef>
                <a:spcPts val="1000"/>
              </a:spcBef>
              <a:spcAft>
                <a:spcPts val="0"/>
              </a:spcAft>
              <a:buClr>
                <a:schemeClr val="dk1"/>
              </a:buClr>
              <a:buSzPts val="2000"/>
              <a:buChar char="●"/>
            </a:pPr>
            <a:r>
              <a:rPr lang="es" sz="2000">
                <a:solidFill>
                  <a:schemeClr val="dk1"/>
                </a:solidFill>
              </a:rPr>
              <a:t>Consiste de 3 grandes partes: </a:t>
            </a:r>
            <a:endParaRPr sz="2000">
              <a:solidFill>
                <a:schemeClr val="dk1"/>
              </a:solidFill>
            </a:endParaRPr>
          </a:p>
          <a:p>
            <a:pPr indent="-317500" lvl="1" marL="914400" rtl="0" algn="l">
              <a:lnSpc>
                <a:spcPct val="115000"/>
              </a:lnSpc>
              <a:spcBef>
                <a:spcPts val="600"/>
              </a:spcBef>
              <a:spcAft>
                <a:spcPts val="0"/>
              </a:spcAft>
              <a:buClr>
                <a:schemeClr val="dk1"/>
              </a:buClr>
              <a:buSzPts val="1400"/>
              <a:buChar char="○"/>
            </a:pPr>
            <a:r>
              <a:rPr lang="es">
                <a:solidFill>
                  <a:schemeClr val="dk1"/>
                </a:solidFill>
              </a:rPr>
              <a:t>Navigation graph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rPr>
              <a:t>Navigation Host (</a:t>
            </a:r>
            <a:r>
              <a:rPr lang="es">
                <a:solidFill>
                  <a:schemeClr val="dk1"/>
                </a:solidFill>
                <a:latin typeface="Courier New"/>
                <a:ea typeface="Courier New"/>
                <a:cs typeface="Courier New"/>
                <a:sym typeface="Courier New"/>
              </a:rPr>
              <a:t>NavHost</a:t>
            </a:r>
            <a:r>
              <a:rPr lang="es">
                <a:solidFill>
                  <a:schemeClr val="dk1"/>
                </a:solidFill>
              </a:rPr>
              <a:t>)</a:t>
            </a:r>
            <a:endParaRPr>
              <a:solidFill>
                <a:schemeClr val="dk1"/>
              </a:solidFill>
            </a:endParaRPr>
          </a:p>
          <a:p>
            <a:pPr indent="-317500" lvl="1" marL="914400" rtl="0" algn="l">
              <a:lnSpc>
                <a:spcPct val="115000"/>
              </a:lnSpc>
              <a:spcBef>
                <a:spcPts val="0"/>
              </a:spcBef>
              <a:spcAft>
                <a:spcPts val="600"/>
              </a:spcAft>
              <a:buSzPts val="1400"/>
              <a:buChar char="○"/>
            </a:pPr>
            <a:r>
              <a:rPr lang="es">
                <a:solidFill>
                  <a:schemeClr val="dk1"/>
                </a:solidFill>
              </a:rPr>
              <a:t>Navigation Controller (</a:t>
            </a:r>
            <a:r>
              <a:rPr lang="es">
                <a:solidFill>
                  <a:schemeClr val="dk1"/>
                </a:solidFill>
                <a:latin typeface="Courier New"/>
                <a:ea typeface="Courier New"/>
                <a:cs typeface="Courier New"/>
                <a:sym typeface="Courier New"/>
              </a:rPr>
              <a:t>NavController</a:t>
            </a:r>
            <a:r>
              <a:rPr lang="es">
                <a:solidFill>
                  <a:schemeClr val="dk1"/>
                </a:solidFill>
              </a:rPr>
              <a:t>)</a:t>
            </a:r>
            <a:r>
              <a:rPr lang="es"/>
              <a:t> </a:t>
            </a:r>
            <a:endParaRPr/>
          </a:p>
        </p:txBody>
      </p:sp>
      <p:sp>
        <p:nvSpPr>
          <p:cNvPr id="270" name="Google Shape;27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Agregar Dependencias</a:t>
            </a:r>
            <a:endParaRPr/>
          </a:p>
        </p:txBody>
      </p:sp>
      <p:sp>
        <p:nvSpPr>
          <p:cNvPr id="276" name="Google Shape;276;p50"/>
          <p:cNvSpPr txBox="1"/>
          <p:nvPr>
            <p:ph idx="1" type="body"/>
          </p:nvPr>
        </p:nvSpPr>
        <p:spPr>
          <a:xfrm>
            <a:off x="215350" y="2295475"/>
            <a:ext cx="8928600" cy="138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700">
                <a:solidFill>
                  <a:srgbClr val="37474F"/>
                </a:solidFill>
                <a:latin typeface="Consolas"/>
                <a:ea typeface="Consolas"/>
                <a:cs typeface="Consolas"/>
                <a:sym typeface="Consolas"/>
              </a:rPr>
              <a:t>implementation</a:t>
            </a:r>
            <a:r>
              <a:rPr lang="es" sz="1100">
                <a:solidFill>
                  <a:srgbClr val="37474F"/>
                </a:solidFill>
                <a:latin typeface="Consolas"/>
                <a:ea typeface="Consolas"/>
                <a:cs typeface="Consolas"/>
                <a:sym typeface="Consolas"/>
              </a:rPr>
              <a:t> </a:t>
            </a:r>
            <a:r>
              <a:rPr lang="es" sz="1700">
                <a:solidFill>
                  <a:srgbClr val="388E3C"/>
                </a:solidFill>
                <a:latin typeface="Consolas"/>
                <a:ea typeface="Consolas"/>
                <a:cs typeface="Consolas"/>
                <a:sym typeface="Consolas"/>
              </a:rPr>
              <a:t>"androidx.navigation:navigation-fragment-ktx:</a:t>
            </a:r>
            <a:r>
              <a:rPr lang="es" sz="1700">
                <a:solidFill>
                  <a:srgbClr val="C53929"/>
                </a:solidFill>
                <a:latin typeface="Consolas"/>
                <a:ea typeface="Consolas"/>
                <a:cs typeface="Consolas"/>
                <a:sym typeface="Consolas"/>
              </a:rPr>
              <a:t>$nav_version</a:t>
            </a:r>
            <a:r>
              <a:rPr lang="es"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1200"/>
              </a:spcAft>
              <a:buSzPts val="1800"/>
              <a:buNone/>
            </a:pPr>
            <a:r>
              <a:rPr lang="es" sz="1700">
                <a:solidFill>
                  <a:srgbClr val="37474F"/>
                </a:solidFill>
                <a:latin typeface="Consolas"/>
                <a:ea typeface="Consolas"/>
                <a:cs typeface="Consolas"/>
                <a:sym typeface="Consolas"/>
              </a:rPr>
              <a:t>implementation</a:t>
            </a:r>
            <a:r>
              <a:rPr lang="es" sz="1100">
                <a:solidFill>
                  <a:srgbClr val="37474F"/>
                </a:solidFill>
                <a:latin typeface="Consolas"/>
                <a:ea typeface="Consolas"/>
                <a:cs typeface="Consolas"/>
                <a:sym typeface="Consolas"/>
              </a:rPr>
              <a:t> </a:t>
            </a:r>
            <a:r>
              <a:rPr lang="es" sz="1700">
                <a:solidFill>
                  <a:srgbClr val="388E3C"/>
                </a:solidFill>
                <a:latin typeface="Consolas"/>
                <a:ea typeface="Consolas"/>
                <a:cs typeface="Consolas"/>
                <a:sym typeface="Consolas"/>
              </a:rPr>
              <a:t>"androidx.navigation:navigation-ui-ktx:</a:t>
            </a:r>
            <a:r>
              <a:rPr lang="es" sz="1700">
                <a:solidFill>
                  <a:srgbClr val="C53929"/>
                </a:solidFill>
                <a:latin typeface="Consolas"/>
                <a:ea typeface="Consolas"/>
                <a:cs typeface="Consolas"/>
                <a:sym typeface="Consolas"/>
              </a:rPr>
              <a:t>$nav_version</a:t>
            </a:r>
            <a:r>
              <a:rPr lang="es" sz="1700">
                <a:solidFill>
                  <a:srgbClr val="388E3C"/>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277" name="Google Shape;27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278" name="Google Shape;278;p50"/>
          <p:cNvSpPr txBox="1"/>
          <p:nvPr/>
        </p:nvSpPr>
        <p:spPr>
          <a:xfrm>
            <a:off x="232201" y="1856250"/>
            <a:ext cx="4525500" cy="4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a:ea typeface="Roboto"/>
                <a:cs typeface="Roboto"/>
                <a:sym typeface="Roboto"/>
              </a:rPr>
              <a:t>En </a:t>
            </a:r>
            <a:r>
              <a:rPr b="0" i="0" lang="es" sz="1800" u="none" cap="none" strike="noStrike">
                <a:solidFill>
                  <a:srgbClr val="000000"/>
                </a:solidFill>
                <a:latin typeface="Courier New"/>
                <a:ea typeface="Courier New"/>
                <a:cs typeface="Courier New"/>
                <a:sym typeface="Courier New"/>
              </a:rPr>
              <a:t>build.gradle</a:t>
            </a:r>
            <a:r>
              <a:rPr b="0" i="0" lang="es" sz="1800" u="none" cap="none" strike="noStrike">
                <a:solidFill>
                  <a:srgbClr val="000000"/>
                </a:solidFill>
                <a:latin typeface="Roboto"/>
                <a:ea typeface="Roboto"/>
                <a:cs typeface="Roboto"/>
                <a:sym typeface="Roboto"/>
              </a:rPr>
              <a:t>, bajo </a:t>
            </a:r>
            <a:r>
              <a:rPr b="0" i="0" lang="es" sz="1800" u="none" cap="none" strike="noStrike">
                <a:solidFill>
                  <a:srgbClr val="000000"/>
                </a:solidFill>
                <a:latin typeface="Courier New"/>
                <a:ea typeface="Courier New"/>
                <a:cs typeface="Courier New"/>
                <a:sym typeface="Courier New"/>
              </a:rPr>
              <a:t>dependencies</a:t>
            </a:r>
            <a:r>
              <a:rPr b="0" i="0" lang="es" sz="1800" u="none" cap="none" strike="noStrike">
                <a:solidFill>
                  <a:srgbClr val="000000"/>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Navigation host (NavHost)</a:t>
            </a:r>
            <a:endParaRPr/>
          </a:p>
        </p:txBody>
      </p:sp>
      <p:sp>
        <p:nvSpPr>
          <p:cNvPr id="284" name="Google Shape;284;p51"/>
          <p:cNvSpPr txBox="1"/>
          <p:nvPr>
            <p:ph idx="1" type="body"/>
          </p:nvPr>
        </p:nvSpPr>
        <p:spPr>
          <a:xfrm>
            <a:off x="311700" y="1533475"/>
            <a:ext cx="8520600" cy="2438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1"/>
              </a:buClr>
              <a:buSzPct val="61109"/>
              <a:buFont typeface="Arial"/>
              <a:buNone/>
            </a:pPr>
            <a:r>
              <a:rPr lang="es"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09"/>
              <a:buFont typeface="Arial"/>
              <a:buNone/>
            </a:pPr>
            <a:r>
              <a:rPr lang="es" sz="1800">
                <a:solidFill>
                  <a:schemeClr val="dk1"/>
                </a:solidFill>
                <a:latin typeface="Consolas"/>
                <a:ea typeface="Consolas"/>
                <a:cs typeface="Consolas"/>
                <a:sym typeface="Consolas"/>
              </a:rPr>
              <a:t>    android:id=</a:t>
            </a:r>
            <a:r>
              <a:rPr lang="es" sz="1800">
                <a:solidFill>
                  <a:srgbClr val="388E3C"/>
                </a:solidFill>
                <a:latin typeface="Consolas"/>
                <a:ea typeface="Consolas"/>
                <a:cs typeface="Consolas"/>
                <a:sym typeface="Consolas"/>
              </a:rPr>
              <a:t>"</a:t>
            </a:r>
            <a:r>
              <a:rPr b="1" lang="es" sz="1800">
                <a:solidFill>
                  <a:srgbClr val="388E3C"/>
                </a:solidFill>
                <a:latin typeface="Consolas"/>
                <a:ea typeface="Consolas"/>
                <a:cs typeface="Consolas"/>
                <a:sym typeface="Consolas"/>
              </a:rPr>
              <a:t>@+id/nav_host</a:t>
            </a:r>
            <a:r>
              <a:rPr lang="es"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09"/>
              <a:buFont typeface="Arial"/>
              <a:buNone/>
            </a:pPr>
            <a:r>
              <a:rPr lang="es" sz="1800">
                <a:solidFill>
                  <a:schemeClr val="dk1"/>
                </a:solidFill>
                <a:latin typeface="Consolas"/>
                <a:ea typeface="Consolas"/>
                <a:cs typeface="Consolas"/>
                <a:sym typeface="Consolas"/>
              </a:rPr>
              <a:t>    android:name=</a:t>
            </a:r>
            <a:r>
              <a:rPr lang="es" sz="1800">
                <a:solidFill>
                  <a:srgbClr val="388E3C"/>
                </a:solidFill>
                <a:latin typeface="Consolas"/>
                <a:ea typeface="Consolas"/>
                <a:cs typeface="Consolas"/>
                <a:sym typeface="Consolas"/>
              </a:rPr>
              <a:t>"</a:t>
            </a:r>
            <a:r>
              <a:rPr b="1" lang="es" sz="1800">
                <a:solidFill>
                  <a:srgbClr val="388E3C"/>
                </a:solidFill>
                <a:latin typeface="Consolas"/>
                <a:ea typeface="Consolas"/>
                <a:cs typeface="Consolas"/>
                <a:sym typeface="Consolas"/>
              </a:rPr>
              <a:t>androidx.navigation.fragment.NavHostFragment</a:t>
            </a:r>
            <a:r>
              <a:rPr lang="es"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09"/>
              <a:buFont typeface="Arial"/>
              <a:buNone/>
            </a:pPr>
            <a:r>
              <a:rPr lang="es" sz="1800">
                <a:solidFill>
                  <a:schemeClr val="dk1"/>
                </a:solidFill>
                <a:latin typeface="Consolas"/>
                <a:ea typeface="Consolas"/>
                <a:cs typeface="Consolas"/>
                <a:sym typeface="Consolas"/>
              </a:rPr>
              <a:t>    android:layout_width=</a:t>
            </a:r>
            <a:r>
              <a:rPr lang="es"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09"/>
              <a:buFont typeface="Arial"/>
              <a:buNone/>
            </a:pPr>
            <a:r>
              <a:rPr lang="es" sz="1800">
                <a:solidFill>
                  <a:schemeClr val="dk1"/>
                </a:solidFill>
                <a:latin typeface="Consolas"/>
                <a:ea typeface="Consolas"/>
                <a:cs typeface="Consolas"/>
                <a:sym typeface="Consolas"/>
              </a:rPr>
              <a:t>    android:layout_height=</a:t>
            </a:r>
            <a:r>
              <a:rPr lang="es"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09"/>
              <a:buFont typeface="Arial"/>
              <a:buNone/>
            </a:pPr>
            <a:r>
              <a:rPr lang="es" sz="1800">
                <a:solidFill>
                  <a:schemeClr val="dk1"/>
                </a:solidFill>
                <a:latin typeface="Consolas"/>
                <a:ea typeface="Consolas"/>
                <a:cs typeface="Consolas"/>
                <a:sym typeface="Consolas"/>
              </a:rPr>
              <a:t>    </a:t>
            </a:r>
            <a:r>
              <a:rPr b="1" lang="es" sz="1800">
                <a:solidFill>
                  <a:schemeClr val="dk1"/>
                </a:solidFill>
                <a:latin typeface="Consolas"/>
                <a:ea typeface="Consolas"/>
                <a:cs typeface="Consolas"/>
                <a:sym typeface="Consolas"/>
              </a:rPr>
              <a:t>app:defaultNavHost=</a:t>
            </a:r>
            <a:r>
              <a:rPr b="1" lang="es" sz="1800">
                <a:solidFill>
                  <a:srgbClr val="388E3C"/>
                </a:solidFill>
                <a:latin typeface="Consolas"/>
                <a:ea typeface="Consolas"/>
                <a:cs typeface="Consolas"/>
                <a:sym typeface="Consolas"/>
              </a:rPr>
              <a:t>"true"</a:t>
            </a:r>
            <a:endParaRPr b="1" sz="1800">
              <a:solidFill>
                <a:srgbClr val="388E3C"/>
              </a:solidFill>
              <a:latin typeface="Consolas"/>
              <a:ea typeface="Consolas"/>
              <a:cs typeface="Consolas"/>
              <a:sym typeface="Consolas"/>
            </a:endParaRPr>
          </a:p>
          <a:p>
            <a:pPr indent="0" lvl="0" marL="0" rtl="0" algn="l">
              <a:lnSpc>
                <a:spcPct val="100000"/>
              </a:lnSpc>
              <a:spcBef>
                <a:spcPts val="1200"/>
              </a:spcBef>
              <a:spcAft>
                <a:spcPts val="595"/>
              </a:spcAft>
              <a:buClr>
                <a:schemeClr val="dk1"/>
              </a:buClr>
              <a:buSzPct val="61109"/>
              <a:buFont typeface="Arial"/>
              <a:buNone/>
            </a:pPr>
            <a:r>
              <a:rPr lang="es" sz="1800">
                <a:solidFill>
                  <a:schemeClr val="dk1"/>
                </a:solidFill>
                <a:latin typeface="Consolas"/>
                <a:ea typeface="Consolas"/>
                <a:cs typeface="Consolas"/>
                <a:sym typeface="Consolas"/>
              </a:rPr>
              <a:t>    </a:t>
            </a:r>
            <a:r>
              <a:rPr b="1" lang="es" sz="1800">
                <a:solidFill>
                  <a:schemeClr val="dk1"/>
                </a:solidFill>
                <a:latin typeface="Consolas"/>
                <a:ea typeface="Consolas"/>
                <a:cs typeface="Consolas"/>
                <a:sym typeface="Consolas"/>
              </a:rPr>
              <a:t>app:navGraph=</a:t>
            </a:r>
            <a:r>
              <a:rPr b="1" lang="es" sz="1800">
                <a:solidFill>
                  <a:srgbClr val="388E3C"/>
                </a:solidFill>
                <a:latin typeface="Consolas"/>
                <a:ea typeface="Consolas"/>
                <a:cs typeface="Consolas"/>
                <a:sym typeface="Consolas"/>
              </a:rPr>
              <a:t>"@navigation/nav_graph_name"</a:t>
            </a:r>
            <a:r>
              <a:rPr lang="es" sz="1800">
                <a:solidFill>
                  <a:schemeClr val="dk1"/>
                </a:solidFill>
                <a:latin typeface="Consolas"/>
                <a:ea typeface="Consolas"/>
                <a:cs typeface="Consolas"/>
                <a:sym typeface="Consolas"/>
              </a:rPr>
              <a:t>/&gt;</a:t>
            </a:r>
            <a:endParaRPr sz="1800">
              <a:latin typeface="Consolas"/>
              <a:ea typeface="Consolas"/>
              <a:cs typeface="Consolas"/>
              <a:sym typeface="Consolas"/>
            </a:endParaRPr>
          </a:p>
        </p:txBody>
      </p:sp>
      <p:sp>
        <p:nvSpPr>
          <p:cNvPr id="285" name="Google Shape;28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Navigation graph</a:t>
            </a:r>
            <a:endParaRPr/>
          </a:p>
        </p:txBody>
      </p:sp>
      <p:sp>
        <p:nvSpPr>
          <p:cNvPr id="291" name="Google Shape;291;p52"/>
          <p:cNvSpPr txBox="1"/>
          <p:nvPr>
            <p:ph idx="1" type="body"/>
          </p:nvPr>
        </p:nvSpPr>
        <p:spPr>
          <a:xfrm>
            <a:off x="248600" y="1139800"/>
            <a:ext cx="5597700" cy="3248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00"/>
              <a:buNone/>
            </a:pPr>
            <a:r>
              <a:rPr lang="es" sz="1800">
                <a:solidFill>
                  <a:srgbClr val="202124"/>
                </a:solidFill>
                <a:highlight>
                  <a:srgbClr val="FFFFFF"/>
                </a:highlight>
              </a:rPr>
              <a:t>Nue</a:t>
            </a:r>
            <a:r>
              <a:rPr lang="es">
                <a:solidFill>
                  <a:srgbClr val="202124"/>
                </a:solidFill>
                <a:highlight>
                  <a:srgbClr val="FFFFFF"/>
                </a:highlight>
              </a:rPr>
              <a:t>v</a:t>
            </a:r>
            <a:r>
              <a:rPr lang="es" sz="1800">
                <a:solidFill>
                  <a:srgbClr val="202124"/>
                </a:solidFill>
                <a:highlight>
                  <a:srgbClr val="FFFFFF"/>
                </a:highlight>
              </a:rPr>
              <a:t>o tipo de recurso ubicado en el directorio</a:t>
            </a:r>
            <a:r>
              <a:rPr lang="es" sz="1800">
                <a:solidFill>
                  <a:schemeClr val="dk1"/>
                </a:solidFill>
              </a:rPr>
              <a:t> </a:t>
            </a:r>
            <a:r>
              <a:rPr lang="es" sz="1800">
                <a:solidFill>
                  <a:schemeClr val="dk1"/>
                </a:solidFill>
                <a:latin typeface="Courier New"/>
                <a:ea typeface="Courier New"/>
                <a:cs typeface="Courier New"/>
                <a:sym typeface="Courier New"/>
              </a:rPr>
              <a:t>res/navigation</a:t>
            </a:r>
            <a:r>
              <a:rPr lang="es" sz="1800">
                <a:solidFill>
                  <a:schemeClr val="dk1"/>
                </a:solidFill>
              </a:rPr>
              <a:t>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s">
                <a:solidFill>
                  <a:schemeClr val="dk1"/>
                </a:solidFill>
              </a:rPr>
              <a:t>Archivo </a:t>
            </a:r>
            <a:r>
              <a:rPr lang="es" sz="1800">
                <a:solidFill>
                  <a:schemeClr val="dk1"/>
                </a:solidFill>
              </a:rPr>
              <a:t>XML </a:t>
            </a:r>
            <a:r>
              <a:rPr lang="es">
                <a:solidFill>
                  <a:schemeClr val="dk1"/>
                </a:solidFill>
              </a:rPr>
              <a:t>que contiene todo sobre los destinos de navegación y acciones</a:t>
            </a:r>
            <a:r>
              <a:rPr lang="es" sz="1800">
                <a:solidFill>
                  <a:schemeClr val="dk1"/>
                </a:solidFill>
              </a:rPr>
              <a:t>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s" sz="1800">
                <a:solidFill>
                  <a:schemeClr val="dk1"/>
                </a:solidFill>
              </a:rPr>
              <a:t>List</a:t>
            </a:r>
            <a:r>
              <a:rPr lang="es">
                <a:solidFill>
                  <a:schemeClr val="dk1"/>
                </a:solidFill>
              </a:rPr>
              <a:t>a todos los</a:t>
            </a:r>
            <a:r>
              <a:rPr lang="es" sz="1800">
                <a:solidFill>
                  <a:schemeClr val="dk1"/>
                </a:solidFill>
              </a:rPr>
              <a:t> </a:t>
            </a:r>
            <a:r>
              <a:rPr lang="es">
                <a:solidFill>
                  <a:schemeClr val="dk1"/>
                </a:solidFill>
              </a:rPr>
              <a:t>destinos </a:t>
            </a:r>
            <a:r>
              <a:rPr lang="es" sz="1800">
                <a:solidFill>
                  <a:schemeClr val="dk1"/>
                </a:solidFill>
              </a:rPr>
              <a:t>(Fragment/Activity) que puede</a:t>
            </a:r>
            <a:r>
              <a:rPr lang="es">
                <a:solidFill>
                  <a:schemeClr val="dk1"/>
                </a:solidFill>
              </a:rPr>
              <a:t>n ser navegados</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s">
                <a:solidFill>
                  <a:schemeClr val="dk1"/>
                </a:solidFill>
              </a:rPr>
              <a:t>Enumera las acciones asociadas para atravesarlas</a:t>
            </a:r>
            <a:endParaRPr sz="1800">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s">
                <a:solidFill>
                  <a:schemeClr val="dk1"/>
                </a:solidFill>
              </a:rPr>
              <a:t>Opcionalmente enumera animaciones para entrada o salida</a:t>
            </a:r>
            <a:endParaRPr sz="1800">
              <a:solidFill>
                <a:schemeClr val="dk1"/>
              </a:solidFill>
            </a:endParaRPr>
          </a:p>
        </p:txBody>
      </p:sp>
      <p:sp>
        <p:nvSpPr>
          <p:cNvPr id="292" name="Google Shape;29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293" name="Google Shape;293;p52"/>
          <p:cNvPicPr preferRelativeResize="0"/>
          <p:nvPr/>
        </p:nvPicPr>
        <p:blipFill rotWithShape="1">
          <a:blip r:embed="rId3">
            <a:alphaModFix/>
          </a:blip>
          <a:srcRect b="0" l="0" r="0" t="0"/>
          <a:stretch/>
        </p:blipFill>
        <p:spPr>
          <a:xfrm>
            <a:off x="5991777" y="1353120"/>
            <a:ext cx="2913899" cy="28879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Navigation Editor in Android Studio</a:t>
            </a:r>
            <a:endParaRPr/>
          </a:p>
        </p:txBody>
      </p:sp>
      <p:sp>
        <p:nvSpPr>
          <p:cNvPr id="299" name="Google Shape;29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300" name="Google Shape;300;p53"/>
          <p:cNvPicPr preferRelativeResize="0"/>
          <p:nvPr/>
        </p:nvPicPr>
        <p:blipFill rotWithShape="1">
          <a:blip r:embed="rId3">
            <a:alphaModFix/>
          </a:blip>
          <a:srcRect b="0" l="0" r="0" t="0"/>
          <a:stretch/>
        </p:blipFill>
        <p:spPr>
          <a:xfrm>
            <a:off x="2318388" y="1079595"/>
            <a:ext cx="4507230" cy="3357796"/>
          </a:xfrm>
          <a:prstGeom prst="rect">
            <a:avLst/>
          </a:prstGeom>
          <a:noFill/>
          <a:ln>
            <a:noFill/>
          </a:ln>
        </p:spPr>
      </p:pic>
      <p:sp>
        <p:nvSpPr>
          <p:cNvPr id="301" name="Google Shape;301;p53"/>
          <p:cNvSpPr/>
          <p:nvPr/>
        </p:nvSpPr>
        <p:spPr>
          <a:xfrm>
            <a:off x="374995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3"/>
          <p:cNvSpPr/>
          <p:nvPr/>
        </p:nvSpPr>
        <p:spPr>
          <a:xfrm>
            <a:off x="399420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Creando un Fragmento</a:t>
            </a:r>
            <a:endParaRPr/>
          </a:p>
        </p:txBody>
      </p:sp>
      <p:sp>
        <p:nvSpPr>
          <p:cNvPr id="308" name="Google Shape;308;p54"/>
          <p:cNvSpPr txBox="1"/>
          <p:nvPr>
            <p:ph idx="1" type="body"/>
          </p:nvPr>
        </p:nvSpPr>
        <p:spPr>
          <a:xfrm>
            <a:off x="311700" y="1152475"/>
            <a:ext cx="8520600" cy="10443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s" sz="1800"/>
              <a:t>Extender de la clase </a:t>
            </a:r>
            <a:r>
              <a:rPr lang="es" sz="1800">
                <a:latin typeface="Courier New"/>
                <a:ea typeface="Courier New"/>
                <a:cs typeface="Courier New"/>
                <a:sym typeface="Courier New"/>
              </a:rPr>
              <a:t>Fragment</a:t>
            </a:r>
            <a:r>
              <a:rPr lang="es" sz="1800"/>
              <a:t> </a:t>
            </a:r>
            <a:endParaRPr sz="1800"/>
          </a:p>
          <a:p>
            <a:pPr indent="-334327" lvl="0" marL="457200" rtl="0" algn="l">
              <a:lnSpc>
                <a:spcPct val="115000"/>
              </a:lnSpc>
              <a:spcBef>
                <a:spcPts val="400"/>
              </a:spcBef>
              <a:spcAft>
                <a:spcPts val="0"/>
              </a:spcAft>
              <a:buSzPct val="100000"/>
              <a:buChar char="●"/>
            </a:pPr>
            <a:r>
              <a:rPr lang="es" sz="1800"/>
              <a:t>Override </a:t>
            </a:r>
            <a:r>
              <a:rPr lang="es" sz="1800">
                <a:latin typeface="Courier New"/>
                <a:ea typeface="Courier New"/>
                <a:cs typeface="Courier New"/>
                <a:sym typeface="Courier New"/>
              </a:rPr>
              <a:t>onCreateView()</a:t>
            </a:r>
            <a:endParaRPr sz="1800">
              <a:latin typeface="Courier New"/>
              <a:ea typeface="Courier New"/>
              <a:cs typeface="Courier New"/>
              <a:sym typeface="Courier New"/>
            </a:endParaRPr>
          </a:p>
          <a:p>
            <a:pPr indent="-334327" lvl="0" marL="457200" rtl="0" algn="l">
              <a:lnSpc>
                <a:spcPct val="115000"/>
              </a:lnSpc>
              <a:spcBef>
                <a:spcPts val="400"/>
              </a:spcBef>
              <a:spcAft>
                <a:spcPts val="400"/>
              </a:spcAft>
              <a:buSzPct val="100000"/>
              <a:buChar char="●"/>
            </a:pPr>
            <a:r>
              <a:rPr lang="es" sz="1800"/>
              <a:t>Inflate </a:t>
            </a:r>
            <a:r>
              <a:rPr lang="es"/>
              <a:t>el diseño de un </a:t>
            </a:r>
            <a:r>
              <a:rPr lang="es" sz="1800"/>
              <a:t>Fragmento que tienes definid</a:t>
            </a:r>
            <a:r>
              <a:rPr lang="es"/>
              <a:t>o en el </a:t>
            </a:r>
            <a:r>
              <a:rPr lang="es" sz="1800"/>
              <a:t>XML</a:t>
            </a:r>
            <a:endParaRPr sz="1800"/>
          </a:p>
        </p:txBody>
      </p:sp>
      <p:sp>
        <p:nvSpPr>
          <p:cNvPr id="309" name="Google Shape;30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10" name="Google Shape;310;p54"/>
          <p:cNvSpPr txBox="1"/>
          <p:nvPr/>
        </p:nvSpPr>
        <p:spPr>
          <a:xfrm>
            <a:off x="229750" y="2544050"/>
            <a:ext cx="8791500" cy="20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F51B5"/>
                </a:solidFill>
                <a:latin typeface="Consolas"/>
                <a:ea typeface="Consolas"/>
                <a:cs typeface="Consolas"/>
                <a:sym typeface="Consolas"/>
              </a:rPr>
              <a:t>class</a:t>
            </a:r>
            <a:r>
              <a:rPr b="0" i="0" lang="es" sz="1600" u="none" cap="none" strike="noStrike">
                <a:solidFill>
                  <a:srgbClr val="37474F"/>
                </a:solidFill>
                <a:latin typeface="Consolas"/>
                <a:ea typeface="Consolas"/>
                <a:cs typeface="Consolas"/>
                <a:sym typeface="Consolas"/>
              </a:rPr>
              <a:t> DetailFragment : Fragment() {</a:t>
            </a:r>
            <a:endParaRPr b="0" i="0" sz="16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7474F"/>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override</a:t>
            </a:r>
            <a:r>
              <a:rPr b="0" i="0" lang="es" sz="1600" u="none" cap="none" strike="noStrike">
                <a:solidFill>
                  <a:srgbClr val="37474F"/>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fun</a:t>
            </a:r>
            <a:r>
              <a:rPr b="0" i="0" lang="es" sz="1600" u="none" cap="none" strike="noStrike">
                <a:solidFill>
                  <a:srgbClr val="37474F"/>
                </a:solidFill>
                <a:latin typeface="Consolas"/>
                <a:ea typeface="Consolas"/>
                <a:cs typeface="Consolas"/>
                <a:sym typeface="Consolas"/>
              </a:rPr>
              <a:t> onCreateView(inflater: LayoutInflater, container: ViewGroup?,</a:t>
            </a:r>
            <a:endParaRPr b="0" i="0" sz="16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7474F"/>
                </a:solidFill>
                <a:latin typeface="Consolas"/>
                <a:ea typeface="Consolas"/>
                <a:cs typeface="Consolas"/>
                <a:sym typeface="Consolas"/>
              </a:rPr>
              <a:t>           savedInstanceState: Bundle?): View? {</a:t>
            </a:r>
            <a:endParaRPr b="0" i="0" sz="16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7474F"/>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return</a:t>
            </a:r>
            <a:r>
              <a:rPr b="0" i="0" lang="es" sz="1600" u="none" cap="none" strike="noStrike">
                <a:solidFill>
                  <a:srgbClr val="37474F"/>
                </a:solidFill>
                <a:latin typeface="Consolas"/>
                <a:ea typeface="Consolas"/>
                <a:cs typeface="Consolas"/>
                <a:sym typeface="Consolas"/>
              </a:rPr>
              <a:t> inflater.inflate(R.layout.detail_fragment, container, </a:t>
            </a:r>
            <a:r>
              <a:rPr b="0" i="0" lang="es" sz="1600" u="none" cap="none" strike="noStrike">
                <a:solidFill>
                  <a:srgbClr val="3F51B5"/>
                </a:solidFill>
                <a:latin typeface="Consolas"/>
                <a:ea typeface="Consolas"/>
                <a:cs typeface="Consolas"/>
                <a:sym typeface="Consolas"/>
              </a:rPr>
              <a:t>false</a:t>
            </a:r>
            <a:r>
              <a:rPr b="0" i="0" lang="es" sz="1600" u="none" cap="none" strike="noStrike">
                <a:solidFill>
                  <a:srgbClr val="37474F"/>
                </a:solidFill>
                <a:latin typeface="Consolas"/>
                <a:ea typeface="Consolas"/>
                <a:cs typeface="Consolas"/>
                <a:sym typeface="Consolas"/>
              </a:rPr>
              <a:t>)</a:t>
            </a:r>
            <a:endParaRPr b="0" i="0" sz="16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37474F"/>
                </a:solidFill>
                <a:latin typeface="Consolas"/>
                <a:ea typeface="Consolas"/>
                <a:cs typeface="Consolas"/>
                <a:sym typeface="Consolas"/>
              </a:rPr>
              <a:t>   }</a:t>
            </a:r>
            <a:endParaRPr b="0" i="0" sz="16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37474F"/>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s" sz="2400">
                <a:solidFill>
                  <a:srgbClr val="202124"/>
                </a:solidFill>
                <a:highlight>
                  <a:schemeClr val="lt1"/>
                </a:highlight>
              </a:rPr>
              <a:t>Especificar destinos de fragmentos</a:t>
            </a:r>
            <a:endParaRPr sz="2400">
              <a:solidFill>
                <a:srgbClr val="202124"/>
              </a:solidFill>
              <a:highlight>
                <a:schemeClr val="lt1"/>
              </a:highlight>
            </a:endParaRPr>
          </a:p>
          <a:p>
            <a:pPr indent="0" lvl="0" marL="0" rtl="0" algn="l">
              <a:lnSpc>
                <a:spcPct val="100000"/>
              </a:lnSpc>
              <a:spcBef>
                <a:spcPts val="0"/>
              </a:spcBef>
              <a:spcAft>
                <a:spcPts val="0"/>
              </a:spcAft>
              <a:buSzPts val="3111"/>
              <a:buNone/>
            </a:pPr>
            <a:r>
              <a:t/>
            </a:r>
            <a:endParaRPr sz="2400"/>
          </a:p>
        </p:txBody>
      </p:sp>
      <p:sp>
        <p:nvSpPr>
          <p:cNvPr id="316" name="Google Shape;31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17" name="Google Shape;317;p55"/>
          <p:cNvSpPr txBox="1"/>
          <p:nvPr/>
        </p:nvSpPr>
        <p:spPr>
          <a:xfrm>
            <a:off x="272250" y="1377500"/>
            <a:ext cx="8692500" cy="32571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chemeClr val="dk1"/>
              </a:buClr>
              <a:buSzPts val="2100"/>
              <a:buFont typeface="Noto Sans Symbols"/>
              <a:buChar char="●"/>
            </a:pPr>
            <a:r>
              <a:rPr b="0" i="0" lang="es" sz="2100" u="none" cap="none" strike="noStrike">
                <a:solidFill>
                  <a:schemeClr val="dk1"/>
                </a:solidFill>
                <a:latin typeface="Roboto"/>
                <a:ea typeface="Roboto"/>
                <a:cs typeface="Roboto"/>
                <a:sym typeface="Roboto"/>
              </a:rPr>
              <a:t>Los destinos del fragmento pueden ser denotados por el tag </a:t>
            </a:r>
            <a:r>
              <a:rPr b="0" i="0" lang="es" sz="2100" u="none" cap="none" strike="noStrike">
                <a:solidFill>
                  <a:schemeClr val="dk1"/>
                </a:solidFill>
                <a:latin typeface="Courier New"/>
                <a:ea typeface="Courier New"/>
                <a:cs typeface="Courier New"/>
                <a:sym typeface="Courier New"/>
              </a:rPr>
              <a:t>action </a:t>
            </a:r>
            <a:r>
              <a:rPr b="0" i="0" lang="es" sz="2100" u="none" cap="none" strike="noStrike">
                <a:solidFill>
                  <a:schemeClr val="dk1"/>
                </a:solidFill>
                <a:latin typeface="Roboto"/>
                <a:ea typeface="Roboto"/>
                <a:cs typeface="Roboto"/>
                <a:sym typeface="Roboto"/>
              </a:rPr>
              <a:t>en el navigation graph. </a:t>
            </a:r>
            <a:endParaRPr b="0" i="0" sz="2100" u="none" cap="none" strike="noStrike">
              <a:solidFill>
                <a:schemeClr val="dk1"/>
              </a:solidFill>
              <a:latin typeface="Roboto"/>
              <a:ea typeface="Roboto"/>
              <a:cs typeface="Roboto"/>
              <a:sym typeface="Roboto"/>
            </a:endParaRPr>
          </a:p>
          <a:p>
            <a:pPr indent="-361950" lvl="0" marL="457200" marR="0" rtl="0" algn="l">
              <a:lnSpc>
                <a:spcPct val="115000"/>
              </a:lnSpc>
              <a:spcBef>
                <a:spcPts val="1000"/>
              </a:spcBef>
              <a:spcAft>
                <a:spcPts val="0"/>
              </a:spcAft>
              <a:buClr>
                <a:schemeClr val="dk1"/>
              </a:buClr>
              <a:buSzPts val="2100"/>
              <a:buFont typeface="Roboto"/>
              <a:buChar char="●"/>
            </a:pPr>
            <a:r>
              <a:rPr b="0" i="0" lang="es" sz="2100" u="none" cap="none" strike="noStrike">
                <a:solidFill>
                  <a:schemeClr val="dk1"/>
                </a:solidFill>
                <a:latin typeface="Roboto"/>
                <a:ea typeface="Roboto"/>
                <a:cs typeface="Roboto"/>
                <a:sym typeface="Roboto"/>
              </a:rPr>
              <a:t>Las acciones pueden ser definidas directamente en el XML o en el Editor de Navegación arrastrando desde la fuente al destino. </a:t>
            </a:r>
            <a:endParaRPr b="0" i="0" sz="2100" u="none" cap="none" strike="noStrike">
              <a:solidFill>
                <a:schemeClr val="dk1"/>
              </a:solidFill>
              <a:latin typeface="Roboto"/>
              <a:ea typeface="Roboto"/>
              <a:cs typeface="Roboto"/>
              <a:sym typeface="Roboto"/>
            </a:endParaRPr>
          </a:p>
          <a:p>
            <a:pPr indent="-361950" lvl="0" marL="457200" marR="0" rtl="0" algn="l">
              <a:lnSpc>
                <a:spcPct val="115000"/>
              </a:lnSpc>
              <a:spcBef>
                <a:spcPts val="1000"/>
              </a:spcBef>
              <a:spcAft>
                <a:spcPts val="1000"/>
              </a:spcAft>
              <a:buClr>
                <a:schemeClr val="dk1"/>
              </a:buClr>
              <a:buSzPts val="2100"/>
              <a:buFont typeface="Noto Sans Symbols"/>
              <a:buChar char="●"/>
            </a:pPr>
            <a:r>
              <a:rPr b="0" i="0" lang="es" sz="2100" u="none" cap="none" strike="noStrike">
                <a:solidFill>
                  <a:schemeClr val="dk1"/>
                </a:solidFill>
                <a:latin typeface="Roboto"/>
                <a:ea typeface="Roboto"/>
                <a:cs typeface="Roboto"/>
                <a:sym typeface="Roboto"/>
              </a:rPr>
              <a:t>IDs de acciones autogenerados toman la forma de Autogenerated action IDs take the form of </a:t>
            </a:r>
            <a:r>
              <a:rPr b="0" i="0" lang="es" sz="2100" u="none" cap="none" strike="noStrike">
                <a:solidFill>
                  <a:schemeClr val="dk1"/>
                </a:solidFill>
                <a:latin typeface="Courier New"/>
                <a:ea typeface="Courier New"/>
                <a:cs typeface="Courier New"/>
                <a:sym typeface="Courier New"/>
              </a:rPr>
              <a:t>action_&lt;sourceFragment&gt;_to_&lt;destinationFragment&gt;</a:t>
            </a:r>
            <a:r>
              <a:rPr b="0" i="0" lang="es" sz="2100" u="none" cap="none" strike="noStrike">
                <a:solidFill>
                  <a:schemeClr val="dk1"/>
                </a:solidFill>
                <a:latin typeface="Roboto"/>
                <a:ea typeface="Roboto"/>
                <a:cs typeface="Roboto"/>
                <a:sym typeface="Roboto"/>
              </a:rPr>
              <a:t>.</a:t>
            </a:r>
            <a:endParaRPr b="0" i="0" sz="21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25" name="Google Shape;125;p2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s" sz="5200" u="none" cap="none" strike="noStrike">
                <a:solidFill>
                  <a:srgbClr val="FAFAFA"/>
                </a:solidFill>
                <a:latin typeface="Roboto"/>
                <a:ea typeface="Roboto"/>
                <a:cs typeface="Roboto"/>
                <a:sym typeface="Roboto"/>
              </a:rPr>
              <a:t>Múltiples actividades y propósitos</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Fragmento Destino - Ejemplo</a:t>
            </a:r>
            <a:endParaRPr/>
          </a:p>
        </p:txBody>
      </p:sp>
      <p:sp>
        <p:nvSpPr>
          <p:cNvPr id="323" name="Google Shape;32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24" name="Google Shape;324;p56"/>
          <p:cNvSpPr txBox="1"/>
          <p:nvPr/>
        </p:nvSpPr>
        <p:spPr>
          <a:xfrm>
            <a:off x="332625" y="1173175"/>
            <a:ext cx="8520600" cy="30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7474F"/>
                </a:solidFill>
                <a:latin typeface="Consolas"/>
                <a:ea typeface="Consolas"/>
                <a:cs typeface="Consolas"/>
                <a:sym typeface="Consolas"/>
              </a:rPr>
              <a:t>&lt;fragment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7474F"/>
                </a:solidFill>
                <a:latin typeface="Consolas"/>
                <a:ea typeface="Consolas"/>
                <a:cs typeface="Consolas"/>
                <a:sym typeface="Consolas"/>
              </a:rPr>
              <a:t>    android:id=</a:t>
            </a:r>
            <a:r>
              <a:rPr b="0" i="0" lang="es" sz="1800" u="none" cap="none" strike="noStrike">
                <a:solidFill>
                  <a:srgbClr val="388E3C"/>
                </a:solidFill>
                <a:latin typeface="Consolas"/>
                <a:ea typeface="Consolas"/>
                <a:cs typeface="Consolas"/>
                <a:sym typeface="Consolas"/>
              </a:rPr>
              <a:t>"@+id/welcomeFragment"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7474F"/>
                </a:solidFill>
                <a:latin typeface="Consolas"/>
                <a:ea typeface="Consolas"/>
                <a:cs typeface="Consolas"/>
                <a:sym typeface="Consolas"/>
              </a:rPr>
              <a:t>    android:name=</a:t>
            </a:r>
            <a:r>
              <a:rPr b="0" i="0" lang="es" sz="1800" u="none" cap="none" strike="noStrike">
                <a:solidFill>
                  <a:srgbClr val="388E3C"/>
                </a:solidFill>
                <a:latin typeface="Consolas"/>
                <a:ea typeface="Consolas"/>
                <a:cs typeface="Consolas"/>
                <a:sym typeface="Consolas"/>
              </a:rPr>
              <a:t>"com.example.android.navigation.WelcomeFragment"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7474F"/>
                </a:solidFill>
                <a:latin typeface="Consolas"/>
                <a:ea typeface="Consolas"/>
                <a:cs typeface="Consolas"/>
                <a:sym typeface="Consolas"/>
              </a:rPr>
              <a:t>    android:label=</a:t>
            </a:r>
            <a:r>
              <a:rPr b="0" i="0" lang="es" sz="1800" u="none" cap="none" strike="noStrike">
                <a:solidFill>
                  <a:srgbClr val="388E3C"/>
                </a:solidFill>
                <a:latin typeface="Consolas"/>
                <a:ea typeface="Consolas"/>
                <a:cs typeface="Consolas"/>
                <a:sym typeface="Consolas"/>
              </a:rPr>
              <a:t>"fragment_welcome"</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7474F"/>
                </a:solidFill>
                <a:latin typeface="Consolas"/>
                <a:ea typeface="Consolas"/>
                <a:cs typeface="Consolas"/>
                <a:sym typeface="Consolas"/>
              </a:rPr>
              <a:t>    tools:layout=</a:t>
            </a:r>
            <a:r>
              <a:rPr b="0" i="0" lang="es" sz="1800" u="none" cap="none" strike="noStrike">
                <a:solidFill>
                  <a:srgbClr val="388E3C"/>
                </a:solidFill>
                <a:latin typeface="Consolas"/>
                <a:ea typeface="Consolas"/>
                <a:cs typeface="Consolas"/>
                <a:sym typeface="Consolas"/>
              </a:rPr>
              <a:t>"@layout/fragment_welcome"</a:t>
            </a:r>
            <a:r>
              <a:rPr b="0" i="0" lang="es" sz="1800" u="none" cap="none" strike="noStrike">
                <a:solidFill>
                  <a:srgbClr val="37474F"/>
                </a:solidFill>
                <a:latin typeface="Consolas"/>
                <a:ea typeface="Consolas"/>
                <a:cs typeface="Consolas"/>
                <a:sym typeface="Consolas"/>
              </a:rPr>
              <a:t> &gt;</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7474F"/>
                </a:solidFill>
                <a:latin typeface="Consolas"/>
                <a:ea typeface="Consolas"/>
                <a:cs typeface="Consolas"/>
                <a:sym typeface="Consolas"/>
              </a:rPr>
              <a:t>    </a:t>
            </a:r>
            <a:r>
              <a:rPr b="1" i="0" lang="es" sz="1800" u="none" cap="none" strike="noStrike">
                <a:solidFill>
                  <a:srgbClr val="37474F"/>
                </a:solidFill>
                <a:latin typeface="Consolas"/>
                <a:ea typeface="Consolas"/>
                <a:cs typeface="Consolas"/>
                <a:sym typeface="Consolas"/>
              </a:rPr>
              <a:t>&lt;action</a:t>
            </a:r>
            <a:endParaRPr b="1"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i="0" lang="es" sz="1800" u="none" cap="none" strike="noStrike">
                <a:solidFill>
                  <a:srgbClr val="37474F"/>
                </a:solidFill>
                <a:latin typeface="Consolas"/>
                <a:ea typeface="Consolas"/>
                <a:cs typeface="Consolas"/>
                <a:sym typeface="Consolas"/>
              </a:rPr>
              <a:t>        android:id=</a:t>
            </a:r>
            <a:r>
              <a:rPr b="1" i="0" lang="es" sz="1800" u="none" cap="none" strike="noStrike">
                <a:solidFill>
                  <a:srgbClr val="388E3C"/>
                </a:solidFill>
                <a:latin typeface="Consolas"/>
                <a:ea typeface="Consolas"/>
                <a:cs typeface="Consolas"/>
                <a:sym typeface="Consolas"/>
              </a:rPr>
              <a:t>"@+id/action_welcomeFragment_to_detailFragment"</a:t>
            </a:r>
            <a:endParaRPr b="1"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i="0" lang="es" sz="1800" u="none" cap="none" strike="noStrike">
                <a:solidFill>
                  <a:srgbClr val="37474F"/>
                </a:solidFill>
                <a:latin typeface="Consolas"/>
                <a:ea typeface="Consolas"/>
                <a:cs typeface="Consolas"/>
                <a:sym typeface="Consolas"/>
              </a:rPr>
              <a:t>        app:destination=</a:t>
            </a:r>
            <a:r>
              <a:rPr b="1" i="0" lang="es" sz="1800" u="none" cap="none" strike="noStrike">
                <a:solidFill>
                  <a:srgbClr val="388E3C"/>
                </a:solidFill>
                <a:latin typeface="Consolas"/>
                <a:ea typeface="Consolas"/>
                <a:cs typeface="Consolas"/>
                <a:sym typeface="Consolas"/>
              </a:rPr>
              <a:t>"@id/detailFragment"</a:t>
            </a:r>
            <a:r>
              <a:rPr b="1" i="0" lang="es" sz="1800" u="none" cap="none" strike="noStrike">
                <a:solidFill>
                  <a:srgbClr val="37474F"/>
                </a:solidFill>
                <a:latin typeface="Consolas"/>
                <a:ea typeface="Consolas"/>
                <a:cs typeface="Consolas"/>
                <a:sym typeface="Consolas"/>
              </a:rPr>
              <a:t> /&gt;</a:t>
            </a:r>
            <a:endParaRPr b="1"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7474F"/>
                </a:solidFill>
                <a:latin typeface="Consolas"/>
                <a:ea typeface="Consolas"/>
                <a:cs typeface="Consolas"/>
                <a:sym typeface="Consolas"/>
              </a:rPr>
              <a:t>&lt;/fragment&gt;</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Navigation Controller (NavController)</a:t>
            </a:r>
            <a:endParaRPr/>
          </a:p>
        </p:txBody>
      </p:sp>
      <p:sp>
        <p:nvSpPr>
          <p:cNvPr id="330" name="Google Shape;330;p57"/>
          <p:cNvSpPr txBox="1"/>
          <p:nvPr>
            <p:ph idx="1" type="body"/>
          </p:nvPr>
        </p:nvSpPr>
        <p:spPr>
          <a:xfrm>
            <a:off x="342900" y="1712750"/>
            <a:ext cx="8472000" cy="240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200">
                <a:latin typeface="Courier New"/>
                <a:ea typeface="Courier New"/>
                <a:cs typeface="Courier New"/>
                <a:sym typeface="Courier New"/>
              </a:rPr>
              <a:t>NavController</a:t>
            </a:r>
            <a:r>
              <a:rPr lang="es" sz="2200"/>
              <a:t> maneja la UI de navegación en un navigation host.</a:t>
            </a:r>
            <a:endParaRPr sz="2200"/>
          </a:p>
          <a:p>
            <a:pPr indent="-368300" lvl="0" marL="457200" rtl="0" algn="l">
              <a:lnSpc>
                <a:spcPct val="115000"/>
              </a:lnSpc>
              <a:spcBef>
                <a:spcPts val="1000"/>
              </a:spcBef>
              <a:spcAft>
                <a:spcPts val="0"/>
              </a:spcAft>
              <a:buSzPts val="2200"/>
              <a:buChar char="●"/>
            </a:pPr>
            <a:r>
              <a:rPr lang="es" sz="2200"/>
              <a:t>Especificando una ruta de destino sólo con nombres de acción pero no la ejecuta.</a:t>
            </a:r>
            <a:endParaRPr sz="2200"/>
          </a:p>
          <a:p>
            <a:pPr indent="-368300" lvl="0" marL="457200" rtl="0" algn="l">
              <a:lnSpc>
                <a:spcPct val="115000"/>
              </a:lnSpc>
              <a:spcBef>
                <a:spcPts val="1000"/>
              </a:spcBef>
              <a:spcAft>
                <a:spcPts val="1000"/>
              </a:spcAft>
              <a:buSzPts val="2200"/>
              <a:buChar char="●"/>
            </a:pPr>
            <a:r>
              <a:rPr lang="es" sz="2200"/>
              <a:t>Para seguir la ruta, usar </a:t>
            </a:r>
            <a:r>
              <a:rPr lang="es" sz="2200">
                <a:latin typeface="Courier New"/>
                <a:ea typeface="Courier New"/>
                <a:cs typeface="Courier New"/>
                <a:sym typeface="Courier New"/>
              </a:rPr>
              <a:t>NavController</a:t>
            </a:r>
            <a:r>
              <a:rPr lang="es" sz="2200"/>
              <a:t>.</a:t>
            </a:r>
            <a:endParaRPr sz="2200"/>
          </a:p>
        </p:txBody>
      </p:sp>
      <p:sp>
        <p:nvSpPr>
          <p:cNvPr id="331" name="Google Shape;331;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NavController - Ejemplo</a:t>
            </a:r>
            <a:endParaRPr/>
          </a:p>
        </p:txBody>
      </p:sp>
      <p:sp>
        <p:nvSpPr>
          <p:cNvPr id="337" name="Google Shape;337;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38" name="Google Shape;338;p58"/>
          <p:cNvSpPr txBox="1"/>
          <p:nvPr/>
        </p:nvSpPr>
        <p:spPr>
          <a:xfrm>
            <a:off x="176254" y="1397750"/>
            <a:ext cx="8948100" cy="238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rgbClr val="3F51B5"/>
                </a:solidFill>
                <a:latin typeface="Consolas"/>
                <a:ea typeface="Consolas"/>
                <a:cs typeface="Consolas"/>
                <a:sym typeface="Consolas"/>
              </a:rPr>
              <a:t>class</a:t>
            </a:r>
            <a:r>
              <a:rPr b="0" i="0" lang="es" sz="1600" u="none" cap="none" strike="noStrike">
                <a:solidFill>
                  <a:schemeClr val="dk1"/>
                </a:solidFill>
                <a:latin typeface="Consolas"/>
                <a:ea typeface="Consolas"/>
                <a:cs typeface="Consolas"/>
                <a:sym typeface="Consolas"/>
              </a:rPr>
              <a:t> MainActivity : AppCompatActivity()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override fun</a:t>
            </a:r>
            <a:r>
              <a:rPr b="0" i="0" lang="es" sz="1600" u="none" cap="none" strike="noStrike">
                <a:solidFill>
                  <a:schemeClr val="dk1"/>
                </a:solidFill>
                <a:latin typeface="Consolas"/>
                <a:ea typeface="Consolas"/>
                <a:cs typeface="Consolas"/>
                <a:sym typeface="Consolas"/>
              </a:rPr>
              <a:t> onCreate(savedInstanceState: Bundle?)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1" i="0" lang="es" sz="1600" u="none" cap="none" strike="noStrike">
                <a:solidFill>
                  <a:srgbClr val="3F51B5"/>
                </a:solidFill>
                <a:latin typeface="Consolas"/>
                <a:ea typeface="Consolas"/>
                <a:cs typeface="Consolas"/>
                <a:sym typeface="Consolas"/>
              </a:rPr>
              <a:t>val</a:t>
            </a:r>
            <a:r>
              <a:rPr b="1" i="0" lang="es" sz="1600" u="none" cap="none" strike="noStrike">
                <a:solidFill>
                  <a:schemeClr val="dk1"/>
                </a:solidFill>
                <a:latin typeface="Consolas"/>
                <a:ea typeface="Consolas"/>
                <a:cs typeface="Consolas"/>
                <a:sym typeface="Consolas"/>
              </a:rPr>
              <a:t> navController = findNavController(R.id.myNavHostFragment)</a:t>
            </a:r>
            <a:endParaRPr b="1"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1000"/>
              </a:spcBef>
              <a:spcAft>
                <a:spcPts val="0"/>
              </a:spcAft>
              <a:buClr>
                <a:srgbClr val="000000"/>
              </a:buClr>
              <a:buSzPts val="1600"/>
              <a:buFont typeface="Arial"/>
              <a:buNone/>
            </a:pP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fun</a:t>
            </a:r>
            <a:r>
              <a:rPr b="0" i="0" lang="es" sz="1600" u="none" cap="none" strike="noStrike">
                <a:solidFill>
                  <a:schemeClr val="dk1"/>
                </a:solidFill>
                <a:latin typeface="Consolas"/>
                <a:ea typeface="Consolas"/>
                <a:cs typeface="Consolas"/>
                <a:sym typeface="Consolas"/>
              </a:rPr>
              <a:t> navigateToDetail()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1" i="0" lang="es" sz="1600" u="none" cap="none" strike="noStrike">
                <a:solidFill>
                  <a:schemeClr val="dk1"/>
                </a:solidFill>
                <a:latin typeface="Consolas"/>
                <a:ea typeface="Consolas"/>
                <a:cs typeface="Consolas"/>
                <a:sym typeface="Consolas"/>
              </a:rPr>
              <a:t>navController.navigate(R.id.action_welcomeFragment_to_detailFragment)</a:t>
            </a:r>
            <a:endParaRPr b="1"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595"/>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9"/>
          <p:cNvSpPr txBox="1"/>
          <p:nvPr>
            <p:ph type="ctrTitle"/>
          </p:nvPr>
        </p:nvSpPr>
        <p:spPr>
          <a:xfrm>
            <a:off x="239075" y="0"/>
            <a:ext cx="8520600" cy="4657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s"/>
              <a:t>Más comportamientos custom de Navegación</a:t>
            </a:r>
            <a:endParaRPr/>
          </a:p>
        </p:txBody>
      </p:sp>
      <p:sp>
        <p:nvSpPr>
          <p:cNvPr id="344" name="Google Shape;344;p5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Pasando datos entre destinos</a:t>
            </a:r>
            <a:endParaRPr/>
          </a:p>
        </p:txBody>
      </p:sp>
      <p:sp>
        <p:nvSpPr>
          <p:cNvPr id="350" name="Google Shape;350;p60"/>
          <p:cNvSpPr txBox="1"/>
          <p:nvPr>
            <p:ph idx="1" type="body"/>
          </p:nvPr>
        </p:nvSpPr>
        <p:spPr>
          <a:xfrm>
            <a:off x="311700" y="1143775"/>
            <a:ext cx="8520600" cy="3278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Usando Argumentos seguros</a:t>
            </a:r>
            <a:r>
              <a:rPr lang="es" sz="1800"/>
              <a:t>:</a:t>
            </a:r>
            <a:endParaRPr sz="1800"/>
          </a:p>
          <a:p>
            <a:pPr indent="-342900" lvl="0" marL="457200" rtl="0" algn="l">
              <a:lnSpc>
                <a:spcPct val="115000"/>
              </a:lnSpc>
              <a:spcBef>
                <a:spcPts val="1000"/>
              </a:spcBef>
              <a:spcAft>
                <a:spcPts val="0"/>
              </a:spcAft>
              <a:buSzPts val="1800"/>
              <a:buChar char="●"/>
            </a:pPr>
            <a:r>
              <a:rPr lang="es"/>
              <a:t>Asegura que los argumentos tengan un tipo válido</a:t>
            </a:r>
            <a:endParaRPr sz="1800"/>
          </a:p>
          <a:p>
            <a:pPr indent="-342900" lvl="0" marL="457200" rtl="0" algn="l">
              <a:lnSpc>
                <a:spcPct val="115000"/>
              </a:lnSpc>
              <a:spcBef>
                <a:spcPts val="600"/>
              </a:spcBef>
              <a:spcAft>
                <a:spcPts val="0"/>
              </a:spcAft>
              <a:buSzPts val="1800"/>
              <a:buChar char="●"/>
            </a:pPr>
            <a:r>
              <a:rPr lang="es"/>
              <a:t>Deja proveerles valores por default</a:t>
            </a:r>
            <a:endParaRPr sz="1800"/>
          </a:p>
          <a:p>
            <a:pPr indent="-342900" lvl="0" marL="457200" rtl="0" algn="l">
              <a:lnSpc>
                <a:spcPct val="115000"/>
              </a:lnSpc>
              <a:spcBef>
                <a:spcPts val="600"/>
              </a:spcBef>
              <a:spcAft>
                <a:spcPts val="0"/>
              </a:spcAft>
              <a:buSzPts val="1800"/>
              <a:buChar char="●"/>
            </a:pPr>
            <a:r>
              <a:rPr lang="es"/>
              <a:t>Genera un</a:t>
            </a:r>
            <a:r>
              <a:rPr lang="es" sz="1800"/>
              <a:t>a clase </a:t>
            </a:r>
            <a:r>
              <a:rPr lang="es" sz="1800">
                <a:latin typeface="Courier New"/>
                <a:ea typeface="Courier New"/>
                <a:cs typeface="Courier New"/>
                <a:sym typeface="Courier New"/>
              </a:rPr>
              <a:t>&lt;SourceDestination&gt;Directions</a:t>
            </a:r>
            <a:r>
              <a:rPr lang="es" sz="1800"/>
              <a:t> con m</a:t>
            </a:r>
            <a:r>
              <a:rPr lang="es"/>
              <a:t>étodos para cada acción en un destino</a:t>
            </a:r>
            <a:endParaRPr sz="1800"/>
          </a:p>
          <a:p>
            <a:pPr indent="-342900" lvl="0" marL="457200" rtl="0" algn="l">
              <a:lnSpc>
                <a:spcPct val="115000"/>
              </a:lnSpc>
              <a:spcBef>
                <a:spcPts val="600"/>
              </a:spcBef>
              <a:spcAft>
                <a:spcPts val="0"/>
              </a:spcAft>
              <a:buSzPts val="1800"/>
              <a:buChar char="●"/>
            </a:pPr>
            <a:r>
              <a:rPr lang="es" sz="1800"/>
              <a:t>Genera una clase a un </a:t>
            </a:r>
            <a:r>
              <a:rPr b="1" lang="es" sz="1800"/>
              <a:t>con</a:t>
            </a:r>
            <a:r>
              <a:rPr b="1" lang="es"/>
              <a:t>junto de argumentos</a:t>
            </a:r>
            <a:r>
              <a:rPr lang="es"/>
              <a:t> para cada acción nombrada</a:t>
            </a:r>
            <a:endParaRPr/>
          </a:p>
          <a:p>
            <a:pPr indent="-342900" lvl="0" marL="457200" rtl="0" algn="l">
              <a:lnSpc>
                <a:spcPct val="115000"/>
              </a:lnSpc>
              <a:spcBef>
                <a:spcPts val="600"/>
              </a:spcBef>
              <a:spcAft>
                <a:spcPts val="0"/>
              </a:spcAft>
              <a:buSzPts val="1800"/>
              <a:buChar char="●"/>
            </a:pPr>
            <a:r>
              <a:rPr lang="es" sz="1800"/>
              <a:t>Genera</a:t>
            </a:r>
            <a:r>
              <a:rPr lang="es"/>
              <a:t> una clase</a:t>
            </a:r>
            <a:r>
              <a:rPr lang="es" sz="1800"/>
              <a:t> </a:t>
            </a:r>
            <a:r>
              <a:rPr lang="es" sz="1800">
                <a:latin typeface="Courier New"/>
                <a:ea typeface="Courier New"/>
                <a:cs typeface="Courier New"/>
                <a:sym typeface="Courier New"/>
              </a:rPr>
              <a:t>&lt;TargetDestination&gt;Args</a:t>
            </a:r>
            <a:r>
              <a:rPr lang="es" sz="1800"/>
              <a:t> </a:t>
            </a:r>
            <a:r>
              <a:rPr lang="es"/>
              <a:t>proveyendo acceso a los argumentos de destino</a:t>
            </a:r>
            <a:endParaRPr sz="1800"/>
          </a:p>
        </p:txBody>
      </p:sp>
      <p:sp>
        <p:nvSpPr>
          <p:cNvPr id="351" name="Google Shape;351;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Configurando Argumentos Seguros </a:t>
            </a:r>
            <a:endParaRPr/>
          </a:p>
        </p:txBody>
      </p:sp>
      <p:sp>
        <p:nvSpPr>
          <p:cNvPr id="357" name="Google Shape;357;p61"/>
          <p:cNvSpPr txBox="1"/>
          <p:nvPr>
            <p:ph idx="1" type="body"/>
          </p:nvPr>
        </p:nvSpPr>
        <p:spPr>
          <a:xfrm>
            <a:off x="311700" y="989750"/>
            <a:ext cx="8520600" cy="393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1200"/>
              </a:spcAft>
              <a:buSzPct val="129031"/>
              <a:buNone/>
            </a:pPr>
            <a:r>
              <a:rPr lang="es"/>
              <a:t>En el archivo</a:t>
            </a:r>
            <a:r>
              <a:rPr lang="es" sz="1800"/>
              <a:t> </a:t>
            </a:r>
            <a:r>
              <a:rPr lang="es" sz="1800">
                <a:latin typeface="Courier New"/>
                <a:ea typeface="Courier New"/>
                <a:cs typeface="Courier New"/>
                <a:sym typeface="Courier New"/>
              </a:rPr>
              <a:t>build.gradle</a:t>
            </a:r>
            <a:r>
              <a:rPr lang="es" sz="1800"/>
              <a:t>:</a:t>
            </a:r>
            <a:endParaRPr sz="1800"/>
          </a:p>
        </p:txBody>
      </p:sp>
      <p:sp>
        <p:nvSpPr>
          <p:cNvPr id="358" name="Google Shape;35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59" name="Google Shape;359;p61"/>
          <p:cNvSpPr txBox="1"/>
          <p:nvPr/>
        </p:nvSpPr>
        <p:spPr>
          <a:xfrm>
            <a:off x="332625" y="1440900"/>
            <a:ext cx="8705100" cy="17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buildscript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   repositories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       google()</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   dependencies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       classpath </a:t>
            </a:r>
            <a:r>
              <a:rPr b="0" i="0" lang="es" sz="1400" u="none" cap="none" strike="noStrike">
                <a:solidFill>
                  <a:srgbClr val="388E3C"/>
                </a:solidFill>
                <a:latin typeface="Consolas"/>
                <a:ea typeface="Consolas"/>
                <a:cs typeface="Consolas"/>
                <a:sym typeface="Consolas"/>
              </a:rPr>
              <a:t>"androidx.navigation:navigation-safe-args-gradle-plugin:</a:t>
            </a:r>
            <a:r>
              <a:rPr b="0" i="0" lang="es" sz="1400" u="none" cap="none" strike="noStrike">
                <a:solidFill>
                  <a:srgbClr val="C53929"/>
                </a:solidFill>
                <a:latin typeface="Consolas"/>
                <a:ea typeface="Consolas"/>
                <a:cs typeface="Consolas"/>
                <a:sym typeface="Consolas"/>
              </a:rPr>
              <a:t>$nav_version</a:t>
            </a:r>
            <a:r>
              <a:rPr b="0" i="0" lang="es" sz="1400" u="none" cap="none" strike="noStrike">
                <a:solidFill>
                  <a:srgbClr val="388E3C"/>
                </a:solidFill>
                <a:latin typeface="Consolas"/>
                <a:ea typeface="Consolas"/>
                <a:cs typeface="Consolas"/>
                <a:sym typeface="Consolas"/>
              </a:rPr>
              <a:t>"</a:t>
            </a:r>
            <a:endParaRPr b="0" i="0" sz="1400" u="none" cap="none" strike="noStrike">
              <a:solidFill>
                <a:srgbClr val="388E3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595"/>
              </a:spcAft>
              <a:buClr>
                <a:srgbClr val="000000"/>
              </a:buClr>
              <a:buSzPts val="1400"/>
              <a:buFont typeface="Arial"/>
              <a:buNone/>
            </a:pPr>
            <a:r>
              <a:rPr b="0" i="0" lang="es" sz="1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p:txBody>
      </p:sp>
      <p:sp>
        <p:nvSpPr>
          <p:cNvPr id="360" name="Google Shape;360;p61"/>
          <p:cNvSpPr txBox="1"/>
          <p:nvPr/>
        </p:nvSpPr>
        <p:spPr>
          <a:xfrm>
            <a:off x="342900" y="3435550"/>
            <a:ext cx="7845000" cy="121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chemeClr val="dk1"/>
                </a:solidFill>
                <a:latin typeface="Roboto"/>
                <a:ea typeface="Roboto"/>
                <a:cs typeface="Roboto"/>
                <a:sym typeface="Roboto"/>
              </a:rPr>
              <a:t>En la app's o archivo de módulo </a:t>
            </a:r>
            <a:r>
              <a:rPr b="0" i="0" lang="es" sz="1800" u="none" cap="none" strike="noStrike">
                <a:solidFill>
                  <a:schemeClr val="dk1"/>
                </a:solidFill>
                <a:latin typeface="Courier New"/>
                <a:ea typeface="Courier New"/>
                <a:cs typeface="Courier New"/>
                <a:sym typeface="Courier New"/>
              </a:rPr>
              <a:t>build.gradle</a:t>
            </a:r>
            <a:r>
              <a:rPr b="0" i="0" lang="es" sz="1800" u="none" cap="none" strike="noStrike">
                <a:solidFill>
                  <a:schemeClr val="dk1"/>
                </a:solidFill>
                <a:latin typeface="Roboto"/>
                <a:ea typeface="Roboto"/>
                <a:cs typeface="Roboto"/>
                <a:sym typeface="Roboto"/>
              </a:rPr>
              <a:t>:</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595"/>
              </a:spcAft>
              <a:buClr>
                <a:schemeClr val="dk1"/>
              </a:buClr>
              <a:buSzPts val="1100"/>
              <a:buFont typeface="Arial"/>
              <a:buNone/>
            </a:pPr>
            <a:r>
              <a:rPr b="0" i="0" lang="es" sz="1400" u="none" cap="none" strike="noStrike">
                <a:solidFill>
                  <a:schemeClr val="dk1"/>
                </a:solidFill>
                <a:latin typeface="Consolas"/>
                <a:ea typeface="Consolas"/>
                <a:cs typeface="Consolas"/>
                <a:sym typeface="Consolas"/>
              </a:rPr>
              <a:t>apply plugin: </a:t>
            </a:r>
            <a:r>
              <a:rPr b="0" i="0" lang="es" sz="1400" u="none" cap="none" strike="noStrike">
                <a:solidFill>
                  <a:srgbClr val="388E3C"/>
                </a:solidFill>
                <a:latin typeface="Consolas"/>
                <a:ea typeface="Consolas"/>
                <a:cs typeface="Consolas"/>
                <a:sym typeface="Consolas"/>
              </a:rPr>
              <a:t>"androidx.navigation.safeargs.kotlin"</a:t>
            </a:r>
            <a:endParaRPr b="0" i="0" sz="1400" u="none" cap="none" strike="noStrike">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Enviando datos a un Fragmento</a:t>
            </a:r>
            <a:endParaRPr/>
          </a:p>
        </p:txBody>
      </p:sp>
      <p:sp>
        <p:nvSpPr>
          <p:cNvPr id="366" name="Google Shape;366;p62"/>
          <p:cNvSpPr txBox="1"/>
          <p:nvPr>
            <p:ph idx="1" type="body"/>
          </p:nvPr>
        </p:nvSpPr>
        <p:spPr>
          <a:xfrm>
            <a:off x="311700" y="1386975"/>
            <a:ext cx="8520600" cy="28431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s" sz="2000"/>
              <a:t>Crea argumentos que el fragmento de destino esperará.</a:t>
            </a:r>
            <a:endParaRPr sz="2000"/>
          </a:p>
          <a:p>
            <a:pPr indent="-355600" lvl="0" marL="457200" rtl="0" algn="l">
              <a:lnSpc>
                <a:spcPct val="115000"/>
              </a:lnSpc>
              <a:spcBef>
                <a:spcPts val="1000"/>
              </a:spcBef>
              <a:spcAft>
                <a:spcPts val="0"/>
              </a:spcAft>
              <a:buSzPts val="2000"/>
              <a:buChar char="●"/>
            </a:pPr>
            <a:r>
              <a:rPr lang="es" sz="2000"/>
              <a:t>Creata una acción para vincular la fuente con el destino.</a:t>
            </a:r>
            <a:endParaRPr sz="2000"/>
          </a:p>
          <a:p>
            <a:pPr indent="-355600" lvl="0" marL="457200" rtl="0" algn="l">
              <a:lnSpc>
                <a:spcPct val="115000"/>
              </a:lnSpc>
              <a:spcBef>
                <a:spcPts val="1000"/>
              </a:spcBef>
              <a:spcAft>
                <a:spcPts val="0"/>
              </a:spcAft>
              <a:buSzPts val="2000"/>
              <a:buChar char="●"/>
            </a:pPr>
            <a:r>
              <a:rPr lang="es" sz="2000"/>
              <a:t>Conjunto de argumentos en un método de acción</a:t>
            </a:r>
            <a:r>
              <a:rPr lang="es" sz="2000">
                <a:latin typeface="Courier New"/>
                <a:ea typeface="Courier New"/>
                <a:cs typeface="Courier New"/>
                <a:sym typeface="Courier New"/>
              </a:rPr>
              <a:t>&lt;Source&gt;FragmentDirections</a:t>
            </a:r>
            <a:r>
              <a:rPr lang="es" sz="2000"/>
              <a:t>. </a:t>
            </a:r>
            <a:endParaRPr sz="2000"/>
          </a:p>
          <a:p>
            <a:pPr indent="-355600" lvl="0" marL="457200" rtl="0" algn="l">
              <a:lnSpc>
                <a:spcPct val="115000"/>
              </a:lnSpc>
              <a:spcBef>
                <a:spcPts val="1000"/>
              </a:spcBef>
              <a:spcAft>
                <a:spcPts val="0"/>
              </a:spcAft>
              <a:buSzPts val="2000"/>
              <a:buChar char="●"/>
            </a:pPr>
            <a:r>
              <a:rPr lang="es" sz="2000"/>
              <a:t>Navegar de acuerdo a una acción usando el Navigation Controller.</a:t>
            </a:r>
            <a:endParaRPr sz="2000"/>
          </a:p>
          <a:p>
            <a:pPr indent="-355600" lvl="0" marL="457200" rtl="0" algn="l">
              <a:lnSpc>
                <a:spcPct val="115000"/>
              </a:lnSpc>
              <a:spcBef>
                <a:spcPts val="1000"/>
              </a:spcBef>
              <a:spcAft>
                <a:spcPts val="1000"/>
              </a:spcAft>
              <a:buSzPts val="2000"/>
              <a:buChar char="●"/>
            </a:pPr>
            <a:r>
              <a:rPr lang="es" sz="2000"/>
              <a:t>Recuperar los argumentos en el fragmento destino.</a:t>
            </a:r>
            <a:endParaRPr sz="2000"/>
          </a:p>
        </p:txBody>
      </p:sp>
      <p:sp>
        <p:nvSpPr>
          <p:cNvPr id="367" name="Google Shape;36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Argumentos de Destino</a:t>
            </a:r>
            <a:endParaRPr/>
          </a:p>
        </p:txBody>
      </p:sp>
      <p:sp>
        <p:nvSpPr>
          <p:cNvPr id="373" name="Google Shape;37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74" name="Google Shape;374;p63"/>
          <p:cNvSpPr txBox="1"/>
          <p:nvPr/>
        </p:nvSpPr>
        <p:spPr>
          <a:xfrm>
            <a:off x="275825" y="933417"/>
            <a:ext cx="8465100" cy="3588600"/>
          </a:xfrm>
          <a:prstGeom prst="rect">
            <a:avLst/>
          </a:prstGeom>
          <a:noFill/>
          <a:ln>
            <a:noFill/>
          </a:ln>
        </p:spPr>
        <p:txBody>
          <a:bodyPr anchorCtr="0" anchor="t" bIns="91425" lIns="91425" spcFirstLastPara="1" rIns="91425" wrap="square" tIns="91425">
            <a:noAutofit/>
          </a:bodyPr>
          <a:lstStyle/>
          <a:p>
            <a:pPr indent="0" lvl="0" marL="0" marR="0" rtl="0" algn="l">
              <a:lnSpc>
                <a:spcPct val="98000"/>
              </a:lnSpc>
              <a:spcBef>
                <a:spcPts val="0"/>
              </a:spcBef>
              <a:spcAft>
                <a:spcPts val="0"/>
              </a:spcAft>
              <a:buClr>
                <a:schemeClr val="dk1"/>
              </a:buClr>
              <a:buSzPts val="1100"/>
              <a:buFont typeface="Arial"/>
              <a:buNone/>
            </a:pPr>
            <a:r>
              <a:rPr b="0" i="0" lang="es" sz="1800" u="none" cap="none" strike="noStrike">
                <a:solidFill>
                  <a:schemeClr val="dk1"/>
                </a:solidFill>
                <a:latin typeface="Consolas"/>
                <a:ea typeface="Consolas"/>
                <a:cs typeface="Consolas"/>
                <a:sym typeface="Consolas"/>
              </a:rPr>
              <a:t>&lt;fragment</a:t>
            </a:r>
            <a:endParaRPr b="0" i="0" sz="1800" u="none" cap="none" strike="noStrike">
              <a:solidFill>
                <a:schemeClr val="dk1"/>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0" i="0" lang="es" sz="1800" u="none" cap="none" strike="noStrike">
                <a:solidFill>
                  <a:schemeClr val="dk1"/>
                </a:solidFill>
                <a:latin typeface="Consolas"/>
                <a:ea typeface="Consolas"/>
                <a:cs typeface="Consolas"/>
                <a:sym typeface="Consolas"/>
              </a:rPr>
              <a:t>    android:id=</a:t>
            </a:r>
            <a:r>
              <a:rPr b="0" i="0" lang="es" sz="1800" u="none" cap="none" strike="noStrike">
                <a:solidFill>
                  <a:srgbClr val="388E3C"/>
                </a:solidFill>
                <a:latin typeface="Consolas"/>
                <a:ea typeface="Consolas"/>
                <a:cs typeface="Consolas"/>
                <a:sym typeface="Consolas"/>
              </a:rPr>
              <a:t>"@+id/multiplyFragment"</a:t>
            </a:r>
            <a:endParaRPr b="0" i="0" sz="1800" u="none" cap="none" strike="noStrike">
              <a:solidFill>
                <a:srgbClr val="388E3C"/>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0" i="0" lang="es" sz="1800" u="none" cap="none" strike="noStrike">
                <a:solidFill>
                  <a:schemeClr val="dk1"/>
                </a:solidFill>
                <a:latin typeface="Consolas"/>
                <a:ea typeface="Consolas"/>
                <a:cs typeface="Consolas"/>
                <a:sym typeface="Consolas"/>
              </a:rPr>
              <a:t>    android:name=</a:t>
            </a:r>
            <a:r>
              <a:rPr b="0" i="0" lang="es" sz="1800" u="none" cap="none" strike="noStrike">
                <a:solidFill>
                  <a:srgbClr val="388E3C"/>
                </a:solidFill>
                <a:latin typeface="Consolas"/>
                <a:ea typeface="Consolas"/>
                <a:cs typeface="Consolas"/>
                <a:sym typeface="Consolas"/>
              </a:rPr>
              <a:t>"com.example.arithmetic.MultiplyFragment"</a:t>
            </a:r>
            <a:endParaRPr b="0" i="0" sz="1800" u="none" cap="none" strike="noStrike">
              <a:solidFill>
                <a:srgbClr val="388E3C"/>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0" i="0" lang="es" sz="1800" u="none" cap="none" strike="noStrike">
                <a:solidFill>
                  <a:schemeClr val="dk1"/>
                </a:solidFill>
                <a:latin typeface="Consolas"/>
                <a:ea typeface="Consolas"/>
                <a:cs typeface="Consolas"/>
                <a:sym typeface="Consolas"/>
              </a:rPr>
              <a:t>    android:label=</a:t>
            </a:r>
            <a:r>
              <a:rPr b="0" i="0" lang="es" sz="1800" u="none" cap="none" strike="noStrike">
                <a:solidFill>
                  <a:srgbClr val="388E3C"/>
                </a:solidFill>
                <a:latin typeface="Consolas"/>
                <a:ea typeface="Consolas"/>
                <a:cs typeface="Consolas"/>
                <a:sym typeface="Consolas"/>
              </a:rPr>
              <a:t>"MultiplyFragment"</a:t>
            </a:r>
            <a:r>
              <a:rPr b="0" i="0" lang="es" sz="1800" u="none" cap="none" strike="noStrike">
                <a:solidFill>
                  <a:schemeClr val="dk1"/>
                </a:solidFill>
                <a:latin typeface="Consolas"/>
                <a:ea typeface="Consolas"/>
                <a:cs typeface="Consolas"/>
                <a:sym typeface="Consolas"/>
              </a:rPr>
              <a:t> &gt;</a:t>
            </a:r>
            <a:endParaRPr b="0" i="0" sz="1800" u="none" cap="none" strike="noStrike">
              <a:solidFill>
                <a:schemeClr val="dk1"/>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0" i="0" lang="es" sz="1800" u="none" cap="none" strike="noStrike">
                <a:solidFill>
                  <a:schemeClr val="dk1"/>
                </a:solidFill>
                <a:latin typeface="Consolas"/>
                <a:ea typeface="Consolas"/>
                <a:cs typeface="Consolas"/>
                <a:sym typeface="Consolas"/>
              </a:rPr>
              <a:t>    </a:t>
            </a:r>
            <a:r>
              <a:rPr b="1" i="0" lang="es" sz="1800" u="none" cap="none" strike="noStrike">
                <a:solidFill>
                  <a:schemeClr val="dk1"/>
                </a:solidFill>
                <a:latin typeface="Consolas"/>
                <a:ea typeface="Consolas"/>
                <a:cs typeface="Consolas"/>
                <a:sym typeface="Consolas"/>
              </a:rPr>
              <a:t>&lt;argument</a:t>
            </a:r>
            <a:endParaRPr b="1" i="0" sz="1800" u="none" cap="none" strike="noStrike">
              <a:solidFill>
                <a:schemeClr val="dk1"/>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1" i="0" lang="es" sz="1800" u="none" cap="none" strike="noStrike">
                <a:solidFill>
                  <a:schemeClr val="dk1"/>
                </a:solidFill>
                <a:latin typeface="Consolas"/>
                <a:ea typeface="Consolas"/>
                <a:cs typeface="Consolas"/>
                <a:sym typeface="Consolas"/>
              </a:rPr>
              <a:t>        android:name=</a:t>
            </a:r>
            <a:r>
              <a:rPr b="1" i="0" lang="es" sz="1800" u="none" cap="none" strike="noStrike">
                <a:solidFill>
                  <a:srgbClr val="388E3C"/>
                </a:solidFill>
                <a:latin typeface="Consolas"/>
                <a:ea typeface="Consolas"/>
                <a:cs typeface="Consolas"/>
                <a:sym typeface="Consolas"/>
              </a:rPr>
              <a:t>"number1"</a:t>
            </a:r>
            <a:endParaRPr b="1" i="0" sz="1800" u="none" cap="none" strike="noStrike">
              <a:solidFill>
                <a:srgbClr val="388E3C"/>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1" i="0" lang="es" sz="1800" u="none" cap="none" strike="noStrike">
                <a:solidFill>
                  <a:schemeClr val="dk1"/>
                </a:solidFill>
                <a:latin typeface="Consolas"/>
                <a:ea typeface="Consolas"/>
                <a:cs typeface="Consolas"/>
                <a:sym typeface="Consolas"/>
              </a:rPr>
              <a:t>        app:argType=</a:t>
            </a:r>
            <a:r>
              <a:rPr b="1" i="0" lang="es" sz="1800" u="none" cap="none" strike="noStrike">
                <a:solidFill>
                  <a:srgbClr val="388E3C"/>
                </a:solidFill>
                <a:latin typeface="Consolas"/>
                <a:ea typeface="Consolas"/>
                <a:cs typeface="Consolas"/>
                <a:sym typeface="Consolas"/>
              </a:rPr>
              <a:t>"float"</a:t>
            </a:r>
            <a:endParaRPr b="1" i="0" sz="1800" u="none" cap="none" strike="noStrike">
              <a:solidFill>
                <a:srgbClr val="388E3C"/>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1" i="0" lang="es" sz="1800" u="none" cap="none" strike="noStrike">
                <a:solidFill>
                  <a:schemeClr val="dk1"/>
                </a:solidFill>
                <a:latin typeface="Consolas"/>
                <a:ea typeface="Consolas"/>
                <a:cs typeface="Consolas"/>
                <a:sym typeface="Consolas"/>
              </a:rPr>
              <a:t>        android:defaultValue=</a:t>
            </a:r>
            <a:r>
              <a:rPr b="1" i="0" lang="es" sz="1800" u="none" cap="none" strike="noStrike">
                <a:solidFill>
                  <a:srgbClr val="388E3C"/>
                </a:solidFill>
                <a:latin typeface="Consolas"/>
                <a:ea typeface="Consolas"/>
                <a:cs typeface="Consolas"/>
                <a:sym typeface="Consolas"/>
              </a:rPr>
              <a:t>"1.0"</a:t>
            </a:r>
            <a:r>
              <a:rPr b="1" i="0" lang="es" sz="1800" u="none" cap="none" strike="noStrike">
                <a:solidFill>
                  <a:schemeClr val="dk1"/>
                </a:solidFill>
                <a:latin typeface="Consolas"/>
                <a:ea typeface="Consolas"/>
                <a:cs typeface="Consolas"/>
                <a:sym typeface="Consolas"/>
              </a:rPr>
              <a:t> /&gt;</a:t>
            </a:r>
            <a:endParaRPr b="1" i="0" sz="1800" u="none" cap="none" strike="noStrike">
              <a:solidFill>
                <a:schemeClr val="dk1"/>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1" i="0" lang="es" sz="1800" u="none" cap="none" strike="noStrike">
                <a:solidFill>
                  <a:schemeClr val="dk1"/>
                </a:solidFill>
                <a:latin typeface="Consolas"/>
                <a:ea typeface="Consolas"/>
                <a:cs typeface="Consolas"/>
                <a:sym typeface="Consolas"/>
              </a:rPr>
              <a:t>    &lt;argument</a:t>
            </a:r>
            <a:endParaRPr b="1" i="0" sz="1800" u="none" cap="none" strike="noStrike">
              <a:solidFill>
                <a:schemeClr val="dk1"/>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1" i="0" lang="es" sz="1800" u="none" cap="none" strike="noStrike">
                <a:solidFill>
                  <a:schemeClr val="dk1"/>
                </a:solidFill>
                <a:latin typeface="Consolas"/>
                <a:ea typeface="Consolas"/>
                <a:cs typeface="Consolas"/>
                <a:sym typeface="Consolas"/>
              </a:rPr>
              <a:t>        android:name=</a:t>
            </a:r>
            <a:r>
              <a:rPr b="1" i="0" lang="es" sz="1800" u="none" cap="none" strike="noStrike">
                <a:solidFill>
                  <a:srgbClr val="388E3C"/>
                </a:solidFill>
                <a:latin typeface="Consolas"/>
                <a:ea typeface="Consolas"/>
                <a:cs typeface="Consolas"/>
                <a:sym typeface="Consolas"/>
              </a:rPr>
              <a:t>"number2"</a:t>
            </a:r>
            <a:endParaRPr b="1" i="0" sz="1800" u="none" cap="none" strike="noStrike">
              <a:solidFill>
                <a:srgbClr val="388E3C"/>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1" i="0" lang="es" sz="1800" u="none" cap="none" strike="noStrike">
                <a:solidFill>
                  <a:schemeClr val="dk1"/>
                </a:solidFill>
                <a:latin typeface="Consolas"/>
                <a:ea typeface="Consolas"/>
                <a:cs typeface="Consolas"/>
                <a:sym typeface="Consolas"/>
              </a:rPr>
              <a:t>        app:argType=</a:t>
            </a:r>
            <a:r>
              <a:rPr b="1" i="0" lang="es" sz="1800" u="none" cap="none" strike="noStrike">
                <a:solidFill>
                  <a:srgbClr val="388E3C"/>
                </a:solidFill>
                <a:latin typeface="Consolas"/>
                <a:ea typeface="Consolas"/>
                <a:cs typeface="Consolas"/>
                <a:sym typeface="Consolas"/>
              </a:rPr>
              <a:t>"float"</a:t>
            </a:r>
            <a:endParaRPr b="1" i="0" sz="1800" u="none" cap="none" strike="noStrike">
              <a:solidFill>
                <a:srgbClr val="388E3C"/>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1" i="0" lang="es" sz="1800" u="none" cap="none" strike="noStrike">
                <a:solidFill>
                  <a:schemeClr val="dk1"/>
                </a:solidFill>
                <a:latin typeface="Consolas"/>
                <a:ea typeface="Consolas"/>
                <a:cs typeface="Consolas"/>
                <a:sym typeface="Consolas"/>
              </a:rPr>
              <a:t>        android:defaultValue=</a:t>
            </a:r>
            <a:r>
              <a:rPr b="1" i="0" lang="es" sz="1800" u="none" cap="none" strike="noStrike">
                <a:solidFill>
                  <a:srgbClr val="388E3C"/>
                </a:solidFill>
                <a:latin typeface="Consolas"/>
                <a:ea typeface="Consolas"/>
                <a:cs typeface="Consolas"/>
                <a:sym typeface="Consolas"/>
              </a:rPr>
              <a:t>"1.0"</a:t>
            </a:r>
            <a:r>
              <a:rPr b="1" i="0" lang="es" sz="1800" u="none" cap="none" strike="noStrike">
                <a:solidFill>
                  <a:schemeClr val="dk1"/>
                </a:solidFill>
                <a:latin typeface="Consolas"/>
                <a:ea typeface="Consolas"/>
                <a:cs typeface="Consolas"/>
                <a:sym typeface="Consolas"/>
              </a:rPr>
              <a:t> /&gt;</a:t>
            </a:r>
            <a:endParaRPr b="1" i="0" sz="1800" u="none" cap="none" strike="noStrike">
              <a:solidFill>
                <a:schemeClr val="dk1"/>
              </a:solidFill>
              <a:latin typeface="Consolas"/>
              <a:ea typeface="Consolas"/>
              <a:cs typeface="Consolas"/>
              <a:sym typeface="Consolas"/>
            </a:endParaRPr>
          </a:p>
          <a:p>
            <a:pPr indent="0" lvl="0" marL="0" marR="0" rtl="0" algn="l">
              <a:lnSpc>
                <a:spcPct val="98000"/>
              </a:lnSpc>
              <a:spcBef>
                <a:spcPts val="0"/>
              </a:spcBef>
              <a:spcAft>
                <a:spcPts val="0"/>
              </a:spcAft>
              <a:buClr>
                <a:schemeClr val="dk1"/>
              </a:buClr>
              <a:buSzPts val="1100"/>
              <a:buFont typeface="Arial"/>
              <a:buNone/>
            </a:pPr>
            <a:r>
              <a:rPr b="0" i="0" lang="es" sz="1800" u="none" cap="none" strike="noStrike">
                <a:solidFill>
                  <a:schemeClr val="dk1"/>
                </a:solidFill>
                <a:latin typeface="Consolas"/>
                <a:ea typeface="Consolas"/>
                <a:cs typeface="Consolas"/>
                <a:sym typeface="Consolas"/>
              </a:rPr>
              <a:t> &lt;/fragment&gt;</a:t>
            </a:r>
            <a:endParaRPr b="0" i="0" sz="1800" u="none" cap="none" strike="noStrike">
              <a:solidFill>
                <a:srgbClr val="000000"/>
              </a:solidFill>
              <a:latin typeface="Consolas"/>
              <a:ea typeface="Consolas"/>
              <a:cs typeface="Consolas"/>
              <a:sym typeface="Consolas"/>
            </a:endParaRPr>
          </a:p>
        </p:txBody>
      </p:sp>
      <p:pic>
        <p:nvPicPr>
          <p:cNvPr id="375" name="Google Shape;375;p63"/>
          <p:cNvPicPr preferRelativeResize="0"/>
          <p:nvPr/>
        </p:nvPicPr>
        <p:blipFill rotWithShape="1">
          <a:blip r:embed="rId3">
            <a:alphaModFix/>
          </a:blip>
          <a:srcRect b="0" l="0" r="0" t="0"/>
          <a:stretch/>
        </p:blipFill>
        <p:spPr>
          <a:xfrm>
            <a:off x="5489475" y="2058238"/>
            <a:ext cx="3342825" cy="23490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argumentos soportados</a:t>
            </a:r>
            <a:endParaRPr/>
          </a:p>
        </p:txBody>
      </p:sp>
      <p:sp>
        <p:nvSpPr>
          <p:cNvPr id="381" name="Google Shape;38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graphicFrame>
        <p:nvGraphicFramePr>
          <p:cNvPr id="382" name="Google Shape;382;p64"/>
          <p:cNvGraphicFramePr/>
          <p:nvPr/>
        </p:nvGraphicFramePr>
        <p:xfrm>
          <a:off x="236400" y="1131375"/>
          <a:ext cx="3000000" cy="3000000"/>
        </p:xfrm>
        <a:graphic>
          <a:graphicData uri="http://schemas.openxmlformats.org/drawingml/2006/table">
            <a:tbl>
              <a:tblPr>
                <a:noFill/>
                <a:tableStyleId>{B9ECB3B0-5A1A-48A9-BF4D-BBB6DE92B985}</a:tableStyleId>
              </a:tblPr>
              <a:tblGrid>
                <a:gridCol w="2049600"/>
                <a:gridCol w="3152225"/>
                <a:gridCol w="2071400"/>
                <a:gridCol w="13226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Roboto"/>
                          <a:ea typeface="Roboto"/>
                          <a:cs typeface="Roboto"/>
                          <a:sym typeface="Roboto"/>
                        </a:rPr>
                        <a:t>Type</a:t>
                      </a:r>
                      <a:endParaRPr b="1"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Roboto"/>
                          <a:ea typeface="Roboto"/>
                          <a:cs typeface="Roboto"/>
                          <a:sym typeface="Roboto"/>
                        </a:rPr>
                        <a:t>Type Syntax</a:t>
                      </a:r>
                      <a:endParaRPr b="1"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s" sz="1400" u="none" cap="none" strike="noStrike">
                          <a:solidFill>
                            <a:schemeClr val="dk1"/>
                          </a:solidFill>
                          <a:latin typeface="Courier New"/>
                          <a:ea typeface="Courier New"/>
                          <a:cs typeface="Courier New"/>
                          <a:sym typeface="Courier New"/>
                        </a:rPr>
                        <a:t>app:argType=&lt;type&gt;</a:t>
                      </a:r>
                      <a:endParaRPr sz="1400" u="none" cap="none" strike="noStrike">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Roboto"/>
                          <a:ea typeface="Roboto"/>
                          <a:cs typeface="Roboto"/>
                          <a:sym typeface="Roboto"/>
                        </a:rPr>
                        <a:t>Supports Default </a:t>
                      </a:r>
                      <a:endParaRPr b="1"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Roboto"/>
                          <a:ea typeface="Roboto"/>
                          <a:cs typeface="Roboto"/>
                          <a:sym typeface="Roboto"/>
                        </a:rPr>
                        <a:t>Values</a:t>
                      </a:r>
                      <a:endParaRPr b="1"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Roboto"/>
                          <a:ea typeface="Roboto"/>
                          <a:cs typeface="Roboto"/>
                          <a:sym typeface="Roboto"/>
                        </a:rPr>
                        <a:t>Supports Null </a:t>
                      </a:r>
                      <a:endParaRPr b="1"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s" sz="1400" u="none" cap="none" strike="noStrike">
                          <a:latin typeface="Roboto"/>
                          <a:ea typeface="Roboto"/>
                          <a:cs typeface="Roboto"/>
                          <a:sym typeface="Roboto"/>
                        </a:rPr>
                        <a:t>Values</a:t>
                      </a:r>
                      <a:endParaRPr b="1"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660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Integer</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integer</a:t>
                      </a:r>
                      <a:r>
                        <a:rPr lang="es" sz="1400" u="none" cap="none" strike="noStrike">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No</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967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Float</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float</a:t>
                      </a:r>
                      <a:r>
                        <a:rPr lang="es" sz="1400" u="none" cap="none" strike="noStrike">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No</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967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Long</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long</a:t>
                      </a:r>
                      <a:r>
                        <a:rPr lang="es" sz="1400" u="none" cap="none" strike="noStrike">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No</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8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Boolean</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boolean</a:t>
                      </a:r>
                      <a:r>
                        <a:rPr lang="es" sz="1400" u="none" cap="none" strike="noStrike">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  (</a:t>
                      </a: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true</a:t>
                      </a:r>
                      <a:r>
                        <a:rPr lang="es" sz="1400" u="none" cap="none" strike="noStrike">
                          <a:solidFill>
                            <a:srgbClr val="388E3C"/>
                          </a:solidFill>
                          <a:latin typeface="Roboto"/>
                          <a:ea typeface="Roboto"/>
                          <a:cs typeface="Roboto"/>
                          <a:sym typeface="Roboto"/>
                        </a:rPr>
                        <a:t>"</a:t>
                      </a:r>
                      <a:r>
                        <a:rPr lang="es" sz="1400" u="none" cap="none" strike="noStrike">
                          <a:latin typeface="Roboto"/>
                          <a:ea typeface="Roboto"/>
                          <a:cs typeface="Roboto"/>
                          <a:sym typeface="Roboto"/>
                        </a:rPr>
                        <a:t> or </a:t>
                      </a: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false</a:t>
                      </a:r>
                      <a:r>
                        <a:rPr lang="es" sz="1400" u="none" cap="none" strike="noStrike">
                          <a:solidFill>
                            <a:srgbClr val="388E3C"/>
                          </a:solidFill>
                          <a:latin typeface="Roboto"/>
                          <a:ea typeface="Roboto"/>
                          <a:cs typeface="Roboto"/>
                          <a:sym typeface="Roboto"/>
                        </a:rPr>
                        <a:t>"</a:t>
                      </a:r>
                      <a:r>
                        <a:rPr lang="es" sz="1400" u="none" cap="none" strike="noStrike">
                          <a:latin typeface="Roboto"/>
                          <a:ea typeface="Roboto"/>
                          <a:cs typeface="Roboto"/>
                          <a:sym typeface="Roboto"/>
                        </a:rPr>
                        <a:t>)</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No</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607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String</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string</a:t>
                      </a:r>
                      <a:r>
                        <a:rPr lang="es" sz="1400" u="none" cap="none" strike="noStrike">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71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Array</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above type + </a:t>
                      </a: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a:t>
                      </a:r>
                      <a:r>
                        <a:rPr lang="es" sz="1400" u="none" cap="none" strike="noStrike">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s" sz="1400" u="none" cap="none" strike="noStrike">
                          <a:solidFill>
                            <a:schemeClr val="dk1"/>
                          </a:solidFill>
                          <a:latin typeface="Roboto"/>
                          <a:ea typeface="Roboto"/>
                          <a:cs typeface="Roboto"/>
                          <a:sym typeface="Roboto"/>
                        </a:rPr>
                        <a:t>(for example, </a:t>
                      </a: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string[]</a:t>
                      </a:r>
                      <a:r>
                        <a:rPr lang="es" sz="1400" u="none" cap="none" strike="noStrike">
                          <a:solidFill>
                            <a:srgbClr val="388E3C"/>
                          </a:solidFill>
                          <a:latin typeface="Roboto"/>
                          <a:ea typeface="Roboto"/>
                          <a:cs typeface="Roboto"/>
                          <a:sym typeface="Roboto"/>
                        </a:rPr>
                        <a:t>"</a:t>
                      </a:r>
                      <a:r>
                        <a:rPr lang="es" sz="1400" u="none" cap="none" strike="noStrike">
                          <a:solidFill>
                            <a:schemeClr val="dk1"/>
                          </a:solidFill>
                          <a:latin typeface="Roboto"/>
                          <a:ea typeface="Roboto"/>
                          <a:cs typeface="Roboto"/>
                          <a:sym typeface="Roboto"/>
                        </a:rPr>
                        <a:t> </a:t>
                      </a: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long[]</a:t>
                      </a:r>
                      <a:r>
                        <a:rPr lang="es" sz="1400" u="none" cap="none" strike="noStrike">
                          <a:solidFill>
                            <a:srgbClr val="388E3C"/>
                          </a:solidFill>
                          <a:latin typeface="Roboto"/>
                          <a:ea typeface="Roboto"/>
                          <a:cs typeface="Roboto"/>
                          <a:sym typeface="Roboto"/>
                        </a:rPr>
                        <a:t>"</a:t>
                      </a:r>
                      <a:r>
                        <a:rPr lang="es" sz="1400" u="none" cap="none" strike="noStrike">
                          <a:solidFill>
                            <a:schemeClr val="dk1"/>
                          </a:solidFill>
                          <a:latin typeface="Roboto"/>
                          <a:ea typeface="Roboto"/>
                          <a:cs typeface="Roboto"/>
                          <a:sym typeface="Roboto"/>
                        </a:rPr>
                        <a:t>)</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  (only </a:t>
                      </a: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@null</a:t>
                      </a:r>
                      <a:r>
                        <a:rPr lang="es" sz="1400" u="none" cap="none" strike="noStrike">
                          <a:solidFill>
                            <a:srgbClr val="388E3C"/>
                          </a:solidFill>
                          <a:latin typeface="Roboto"/>
                          <a:ea typeface="Roboto"/>
                          <a:cs typeface="Roboto"/>
                          <a:sym typeface="Roboto"/>
                        </a:rPr>
                        <a:t>"</a:t>
                      </a:r>
                      <a:r>
                        <a:rPr lang="es" sz="1400" u="none" cap="none" strike="noStrike">
                          <a:latin typeface="Roboto"/>
                          <a:ea typeface="Roboto"/>
                          <a:cs typeface="Roboto"/>
                          <a:sym typeface="Roboto"/>
                        </a:rPr>
                        <a:t>)</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09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Enum</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Fully qualified name </a:t>
                      </a:r>
                      <a:r>
                        <a:rPr lang="es" sz="1400" u="none" cap="none" strike="noStrike">
                          <a:solidFill>
                            <a:schemeClr val="dk1"/>
                          </a:solidFill>
                          <a:latin typeface="Roboto"/>
                          <a:ea typeface="Roboto"/>
                          <a:cs typeface="Roboto"/>
                          <a:sym typeface="Roboto"/>
                        </a:rPr>
                        <a:t>of the enum</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No</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51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Resource </a:t>
                      </a:r>
                      <a:r>
                        <a:rPr lang="es" sz="1400" u="none" cap="none" strike="noStrike">
                          <a:solidFill>
                            <a:schemeClr val="dk1"/>
                          </a:solidFill>
                          <a:latin typeface="Roboto"/>
                          <a:ea typeface="Roboto"/>
                          <a:cs typeface="Roboto"/>
                          <a:sym typeface="Roboto"/>
                        </a:rPr>
                        <a:t>reference</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388E3C"/>
                          </a:solidFill>
                          <a:latin typeface="Roboto"/>
                          <a:ea typeface="Roboto"/>
                          <a:cs typeface="Roboto"/>
                          <a:sym typeface="Roboto"/>
                        </a:rPr>
                        <a:t>"</a:t>
                      </a:r>
                      <a:r>
                        <a:rPr lang="es" sz="1400" u="none" cap="none" strike="noStrike">
                          <a:solidFill>
                            <a:srgbClr val="388E3C"/>
                          </a:solidFill>
                          <a:latin typeface="Courier New"/>
                          <a:ea typeface="Courier New"/>
                          <a:cs typeface="Courier New"/>
                          <a:sym typeface="Courier New"/>
                        </a:rPr>
                        <a:t>reference</a:t>
                      </a:r>
                      <a:r>
                        <a:rPr lang="es" sz="1400" u="none" cap="none" strike="noStrike">
                          <a:solidFill>
                            <a:srgbClr val="388E3C"/>
                          </a:solidFill>
                          <a:latin typeface="Roboto"/>
                          <a:ea typeface="Roboto"/>
                          <a:cs typeface="Roboto"/>
                          <a:sym typeface="Roboto"/>
                        </a:rPr>
                        <a:t>"</a:t>
                      </a:r>
                      <a:endParaRPr sz="1400" u="none" cap="none" strike="noStrike">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Yes</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Roboto"/>
                          <a:ea typeface="Roboto"/>
                          <a:cs typeface="Roboto"/>
                          <a:sym typeface="Roboto"/>
                        </a:rPr>
                        <a:t>No</a:t>
                      </a:r>
                      <a:endParaRPr sz="14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7222"/>
              <a:buNone/>
            </a:pPr>
            <a:r>
              <a:rPr lang="es" sz="3200"/>
              <a:t>Tipos de argumentos soportados: Custom classes</a:t>
            </a:r>
            <a:endParaRPr sz="3200"/>
          </a:p>
        </p:txBody>
      </p:sp>
      <p:sp>
        <p:nvSpPr>
          <p:cNvPr id="388" name="Google Shape;388;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graphicFrame>
        <p:nvGraphicFramePr>
          <p:cNvPr id="389" name="Google Shape;389;p65"/>
          <p:cNvGraphicFramePr/>
          <p:nvPr/>
        </p:nvGraphicFramePr>
        <p:xfrm>
          <a:off x="327300" y="1741700"/>
          <a:ext cx="3000000" cy="3000000"/>
        </p:xfrm>
        <a:graphic>
          <a:graphicData uri="http://schemas.openxmlformats.org/drawingml/2006/table">
            <a:tbl>
              <a:tblPr>
                <a:noFill/>
                <a:tableStyleId>{B9ECB3B0-5A1A-48A9-BF4D-BBB6DE92B985}</a:tableStyleId>
              </a:tblPr>
              <a:tblGrid>
                <a:gridCol w="2122350"/>
                <a:gridCol w="2122350"/>
                <a:gridCol w="2122350"/>
                <a:gridCol w="2122350"/>
              </a:tblGrid>
              <a:tr h="3962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Roboto"/>
                          <a:ea typeface="Roboto"/>
                          <a:cs typeface="Roboto"/>
                          <a:sym typeface="Roboto"/>
                        </a:rPr>
                        <a:t>Type</a:t>
                      </a:r>
                      <a:endParaRPr b="1"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Roboto"/>
                          <a:ea typeface="Roboto"/>
                          <a:cs typeface="Roboto"/>
                          <a:sym typeface="Roboto"/>
                        </a:rPr>
                        <a:t>Type Syntax</a:t>
                      </a:r>
                      <a:endParaRPr b="1"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1"/>
                          </a:solidFill>
                          <a:latin typeface="Courier New"/>
                          <a:ea typeface="Courier New"/>
                          <a:cs typeface="Courier New"/>
                          <a:sym typeface="Courier New"/>
                        </a:rPr>
                        <a:t>app:argType=&lt;type&gt;</a:t>
                      </a:r>
                      <a:endParaRPr sz="1200" u="none" cap="none" strike="noStrike">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Roboto"/>
                          <a:ea typeface="Roboto"/>
                          <a:cs typeface="Roboto"/>
                          <a:sym typeface="Roboto"/>
                        </a:rPr>
                        <a:t>Supports Default </a:t>
                      </a:r>
                      <a:endParaRPr b="1"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Roboto"/>
                          <a:ea typeface="Roboto"/>
                          <a:cs typeface="Roboto"/>
                          <a:sym typeface="Roboto"/>
                        </a:rPr>
                        <a:t>Values</a:t>
                      </a:r>
                      <a:endParaRPr b="1"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Roboto"/>
                          <a:ea typeface="Roboto"/>
                          <a:cs typeface="Roboto"/>
                          <a:sym typeface="Roboto"/>
                        </a:rPr>
                        <a:t>Supports Null </a:t>
                      </a:r>
                      <a:endParaRPr b="1"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Roboto"/>
                          <a:ea typeface="Roboto"/>
                          <a:cs typeface="Roboto"/>
                          <a:sym typeface="Roboto"/>
                        </a:rPr>
                        <a:t>Values</a:t>
                      </a:r>
                      <a:endParaRPr b="1"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30325">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Serializable</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Fully qualified class name</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Yes (only "</a:t>
                      </a:r>
                      <a:r>
                        <a:rPr lang="es" sz="1200" u="none" cap="none" strike="noStrike">
                          <a:solidFill>
                            <a:srgbClr val="388E3C"/>
                          </a:solidFill>
                          <a:latin typeface="Courier New"/>
                          <a:ea typeface="Courier New"/>
                          <a:cs typeface="Courier New"/>
                          <a:sym typeface="Courier New"/>
                        </a:rPr>
                        <a:t>@null"</a:t>
                      </a:r>
                      <a:r>
                        <a:rPr lang="es" sz="1200" u="none" cap="none" strike="noStrike">
                          <a:latin typeface="Roboto"/>
                          <a:ea typeface="Roboto"/>
                          <a:cs typeface="Roboto"/>
                          <a:sym typeface="Roboto"/>
                        </a:rPr>
                        <a:t>)</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Yes</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Parcelable</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Fully qualified class name</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Yes (only </a:t>
                      </a:r>
                      <a:r>
                        <a:rPr lang="es" sz="1200" u="none" cap="none" strike="noStrike">
                          <a:solidFill>
                            <a:srgbClr val="388E3C"/>
                          </a:solidFill>
                          <a:latin typeface="Courier New"/>
                          <a:ea typeface="Courier New"/>
                          <a:cs typeface="Courier New"/>
                          <a:sym typeface="Courier New"/>
                        </a:rPr>
                        <a:t>"@null"</a:t>
                      </a:r>
                      <a:r>
                        <a:rPr lang="es" sz="1200" u="none" cap="none" strike="noStrike">
                          <a:latin typeface="Roboto"/>
                          <a:ea typeface="Roboto"/>
                          <a:cs typeface="Roboto"/>
                          <a:sym typeface="Roboto"/>
                        </a:rPr>
                        <a:t>)</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Roboto"/>
                          <a:ea typeface="Roboto"/>
                          <a:cs typeface="Roboto"/>
                          <a:sym typeface="Roboto"/>
                        </a:rPr>
                        <a:t>Yes</a:t>
                      </a:r>
                      <a:endParaRPr sz="1200" u="none" cap="none" strike="noStrike">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Múltiples pantallas en una aplicación</a:t>
            </a:r>
            <a:endParaRPr/>
          </a:p>
        </p:txBody>
      </p:sp>
      <p:sp>
        <p:nvSpPr>
          <p:cNvPr id="131" name="Google Shape;131;p30"/>
          <p:cNvSpPr txBox="1"/>
          <p:nvPr>
            <p:ph idx="1" type="body"/>
          </p:nvPr>
        </p:nvSpPr>
        <p:spPr>
          <a:xfrm>
            <a:off x="311700" y="1237300"/>
            <a:ext cx="8520600" cy="3212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a:solidFill>
                  <a:schemeClr val="dk1"/>
                </a:solidFill>
              </a:rPr>
              <a:t>Algunas veces la funcionalidad de una app puede ser separadas en múltiples pantallas</a:t>
            </a:r>
            <a:r>
              <a:rPr lang="es" sz="1800"/>
              <a:t>.</a:t>
            </a:r>
            <a:endParaRPr sz="1800"/>
          </a:p>
          <a:p>
            <a:pPr indent="0" lvl="0" marL="0" rtl="0" algn="l">
              <a:lnSpc>
                <a:spcPct val="115000"/>
              </a:lnSpc>
              <a:spcBef>
                <a:spcPts val="1000"/>
              </a:spcBef>
              <a:spcAft>
                <a:spcPts val="0"/>
              </a:spcAft>
              <a:buSzPts val="1800"/>
              <a:buNone/>
            </a:pPr>
            <a:br>
              <a:rPr lang="es" sz="1800"/>
            </a:br>
            <a:r>
              <a:rPr lang="es"/>
              <a:t>Ejemplos</a:t>
            </a:r>
            <a:r>
              <a:rPr lang="es" sz="1800"/>
              <a:t>:</a:t>
            </a:r>
            <a:endParaRPr sz="1800"/>
          </a:p>
          <a:p>
            <a:pPr indent="-342900" lvl="0" marL="457200" rtl="0" algn="l">
              <a:lnSpc>
                <a:spcPct val="115000"/>
              </a:lnSpc>
              <a:spcBef>
                <a:spcPts val="1000"/>
              </a:spcBef>
              <a:spcAft>
                <a:spcPts val="0"/>
              </a:spcAft>
              <a:buSzPts val="1800"/>
              <a:buChar char="●"/>
            </a:pPr>
            <a:r>
              <a:rPr lang="es" sz="1800"/>
              <a:t>V</a:t>
            </a:r>
            <a:r>
              <a:rPr lang="es"/>
              <a:t>er</a:t>
            </a:r>
            <a:r>
              <a:rPr lang="es" sz="1800"/>
              <a:t> detalles </a:t>
            </a:r>
            <a:r>
              <a:rPr lang="es"/>
              <a:t>de un solo</a:t>
            </a:r>
            <a:r>
              <a:rPr lang="es" sz="1800"/>
              <a:t> </a:t>
            </a:r>
            <a:r>
              <a:rPr lang="es"/>
              <a:t>í</a:t>
            </a:r>
            <a:r>
              <a:rPr lang="es" sz="1800"/>
              <a:t>tem (</a:t>
            </a:r>
            <a:r>
              <a:rPr lang="es"/>
              <a:t>por</a:t>
            </a:r>
            <a:r>
              <a:rPr lang="es" sz="1800"/>
              <a:t> </a:t>
            </a:r>
            <a:r>
              <a:rPr lang="es"/>
              <a:t>ejemplo</a:t>
            </a:r>
            <a:r>
              <a:rPr lang="es" sz="1800"/>
              <a:t>, producto </a:t>
            </a:r>
            <a:r>
              <a:rPr lang="es"/>
              <a:t>en</a:t>
            </a:r>
            <a:r>
              <a:rPr lang="es" sz="1800"/>
              <a:t> </a:t>
            </a:r>
            <a:r>
              <a:rPr lang="es"/>
              <a:t>una</a:t>
            </a:r>
            <a:r>
              <a:rPr lang="es" sz="1800"/>
              <a:t> shopping app)</a:t>
            </a:r>
            <a:endParaRPr sz="1800"/>
          </a:p>
          <a:p>
            <a:pPr indent="-342900" lvl="0" marL="457200" rtl="0" algn="l">
              <a:lnSpc>
                <a:spcPct val="115000"/>
              </a:lnSpc>
              <a:spcBef>
                <a:spcPts val="1000"/>
              </a:spcBef>
              <a:spcAft>
                <a:spcPts val="0"/>
              </a:spcAft>
              <a:buSzPts val="1800"/>
              <a:buChar char="●"/>
            </a:pPr>
            <a:r>
              <a:rPr lang="es" sz="1800"/>
              <a:t>Crea</a:t>
            </a:r>
            <a:r>
              <a:rPr lang="es"/>
              <a:t>r</a:t>
            </a:r>
            <a:r>
              <a:rPr lang="es" sz="1800"/>
              <a:t> </a:t>
            </a:r>
            <a:r>
              <a:rPr lang="es"/>
              <a:t>un nuevo ítem</a:t>
            </a:r>
            <a:r>
              <a:rPr lang="es" sz="1800"/>
              <a:t> (</a:t>
            </a:r>
            <a:r>
              <a:rPr lang="es"/>
              <a:t>por</a:t>
            </a:r>
            <a:r>
              <a:rPr lang="es" sz="1800"/>
              <a:t> </a:t>
            </a:r>
            <a:r>
              <a:rPr lang="es"/>
              <a:t>ejemplo</a:t>
            </a:r>
            <a:r>
              <a:rPr lang="es" sz="1800"/>
              <a:t>, </a:t>
            </a:r>
            <a:r>
              <a:rPr lang="es"/>
              <a:t>nuevo</a:t>
            </a:r>
            <a:r>
              <a:rPr lang="es" sz="1800"/>
              <a:t> email)</a:t>
            </a:r>
            <a:endParaRPr sz="1800"/>
          </a:p>
          <a:p>
            <a:pPr indent="-342900" lvl="0" marL="457200" rtl="0" algn="l">
              <a:lnSpc>
                <a:spcPct val="115000"/>
              </a:lnSpc>
              <a:spcBef>
                <a:spcPts val="1000"/>
              </a:spcBef>
              <a:spcAft>
                <a:spcPts val="0"/>
              </a:spcAft>
              <a:buSzPts val="1800"/>
              <a:buChar char="●"/>
            </a:pPr>
            <a:r>
              <a:rPr lang="es"/>
              <a:t>Mostrar las configuraciones</a:t>
            </a:r>
            <a:r>
              <a:rPr lang="es" sz="1800"/>
              <a:t> </a:t>
            </a:r>
            <a:r>
              <a:rPr lang="es"/>
              <a:t>de una app</a:t>
            </a:r>
            <a:endParaRPr/>
          </a:p>
          <a:p>
            <a:pPr indent="-342900" lvl="0" marL="457200" rtl="0" algn="l">
              <a:lnSpc>
                <a:spcPct val="115000"/>
              </a:lnSpc>
              <a:spcBef>
                <a:spcPts val="1000"/>
              </a:spcBef>
              <a:spcAft>
                <a:spcPts val="1000"/>
              </a:spcAft>
              <a:buSzPts val="1800"/>
              <a:buChar char="●"/>
            </a:pPr>
            <a:r>
              <a:rPr lang="es"/>
              <a:t>Servicios de accesos en otras </a:t>
            </a:r>
            <a:r>
              <a:rPr lang="es" sz="1800"/>
              <a:t>apps (</a:t>
            </a:r>
            <a:r>
              <a:rPr lang="es"/>
              <a:t>por</a:t>
            </a:r>
            <a:r>
              <a:rPr lang="es" sz="1800"/>
              <a:t> </a:t>
            </a:r>
            <a:r>
              <a:rPr lang="es"/>
              <a:t>ejemplo</a:t>
            </a:r>
            <a:r>
              <a:rPr lang="es" sz="1800"/>
              <a:t>, </a:t>
            </a:r>
            <a:r>
              <a:rPr lang="es"/>
              <a:t>galería de fotos o</a:t>
            </a:r>
            <a:r>
              <a:rPr lang="es" sz="1800"/>
              <a:t> </a:t>
            </a:r>
            <a:r>
              <a:rPr lang="es"/>
              <a:t>buscador de</a:t>
            </a:r>
            <a:r>
              <a:rPr lang="es" sz="1800"/>
              <a:t> documentos) </a:t>
            </a:r>
            <a:endParaRPr sz="1800"/>
          </a:p>
        </p:txBody>
      </p:sp>
      <p:sp>
        <p:nvSpPr>
          <p:cNvPr id="132" name="Google Shape;1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6"/>
          <p:cNvSpPr txBox="1"/>
          <p:nvPr>
            <p:ph type="title"/>
          </p:nvPr>
        </p:nvSpPr>
        <p:spPr>
          <a:xfrm>
            <a:off x="172750" y="445025"/>
            <a:ext cx="8778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8888"/>
              <a:buNone/>
            </a:pPr>
            <a:r>
              <a:rPr lang="es" sz="3500"/>
              <a:t>Crear una acción desde una fuente a un destino</a:t>
            </a:r>
            <a:endParaRPr sz="3500"/>
          </a:p>
        </p:txBody>
      </p:sp>
      <p:sp>
        <p:nvSpPr>
          <p:cNvPr id="395" name="Google Shape;395;p66"/>
          <p:cNvSpPr txBox="1"/>
          <p:nvPr>
            <p:ph idx="1" type="body"/>
          </p:nvPr>
        </p:nvSpPr>
        <p:spPr>
          <a:xfrm>
            <a:off x="269425" y="1671050"/>
            <a:ext cx="8520600" cy="3061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&lt;fragment</a:t>
            </a:r>
            <a:endParaRPr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android:id=</a:t>
            </a:r>
            <a:r>
              <a:rPr lang="es" sz="1700">
                <a:solidFill>
                  <a:srgbClr val="388E3C"/>
                </a:solidFill>
                <a:latin typeface="Consolas"/>
                <a:ea typeface="Consolas"/>
                <a:cs typeface="Consolas"/>
                <a:sym typeface="Consolas"/>
              </a:rPr>
              <a:t>"@+id/fragment_input"</a:t>
            </a:r>
            <a:endParaRPr sz="17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android:name=</a:t>
            </a:r>
            <a:r>
              <a:rPr lang="es" sz="1700">
                <a:solidFill>
                  <a:srgbClr val="388E3C"/>
                </a:solidFill>
                <a:latin typeface="Consolas"/>
                <a:ea typeface="Consolas"/>
                <a:cs typeface="Consolas"/>
                <a:sym typeface="Consolas"/>
              </a:rPr>
              <a:t>"com.example.arithmetic.InputFragment"</a:t>
            </a:r>
            <a:r>
              <a:rPr lang="es"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a:t>
            </a:r>
            <a:r>
              <a:rPr b="1" lang="es" sz="1700">
                <a:solidFill>
                  <a:schemeClr val="dk1"/>
                </a:solidFill>
                <a:latin typeface="Consolas"/>
                <a:ea typeface="Consolas"/>
                <a:cs typeface="Consolas"/>
                <a:sym typeface="Consolas"/>
              </a:rPr>
              <a:t>   &lt;action</a:t>
            </a:r>
            <a:endParaRPr b="1"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b="1" lang="es" sz="1700">
                <a:solidFill>
                  <a:schemeClr val="dk1"/>
                </a:solidFill>
                <a:latin typeface="Consolas"/>
                <a:ea typeface="Consolas"/>
                <a:cs typeface="Consolas"/>
                <a:sym typeface="Consolas"/>
              </a:rPr>
              <a:t>        android:id=</a:t>
            </a:r>
            <a:r>
              <a:rPr b="1" lang="es" sz="1700">
                <a:solidFill>
                  <a:srgbClr val="388E3C"/>
                </a:solidFill>
                <a:latin typeface="Consolas"/>
                <a:ea typeface="Consolas"/>
                <a:cs typeface="Consolas"/>
                <a:sym typeface="Consolas"/>
              </a:rPr>
              <a:t>"@+id/action_to_multiplyFragment"</a:t>
            </a:r>
            <a:endParaRPr b="1" sz="17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b="1" lang="es" sz="1700">
                <a:solidFill>
                  <a:schemeClr val="dk1"/>
                </a:solidFill>
                <a:latin typeface="Consolas"/>
                <a:ea typeface="Consolas"/>
                <a:cs typeface="Consolas"/>
                <a:sym typeface="Consolas"/>
              </a:rPr>
              <a:t>        app:destination=</a:t>
            </a:r>
            <a:r>
              <a:rPr b="1" lang="es" sz="1700">
                <a:solidFill>
                  <a:srgbClr val="388E3C"/>
                </a:solidFill>
                <a:latin typeface="Consolas"/>
                <a:ea typeface="Consolas"/>
                <a:cs typeface="Consolas"/>
                <a:sym typeface="Consolas"/>
              </a:rPr>
              <a:t>"@id/multiplyFragment"</a:t>
            </a:r>
            <a:r>
              <a:rPr b="1" lang="es"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SzPts val="6660"/>
              <a:buNone/>
            </a:pPr>
            <a:r>
              <a:t/>
            </a:r>
            <a:endParaRPr sz="1700">
              <a:solidFill>
                <a:schemeClr val="dk1"/>
              </a:solidFill>
              <a:latin typeface="Consolas"/>
              <a:ea typeface="Consolas"/>
              <a:cs typeface="Consolas"/>
              <a:sym typeface="Consolas"/>
            </a:endParaRPr>
          </a:p>
          <a:p>
            <a:pPr indent="0" lvl="0" marL="0" rtl="0" algn="l">
              <a:lnSpc>
                <a:spcPct val="100000"/>
              </a:lnSpc>
              <a:spcBef>
                <a:spcPts val="595"/>
              </a:spcBef>
              <a:spcAft>
                <a:spcPts val="595"/>
              </a:spcAft>
              <a:buSzPts val="6660"/>
              <a:buNone/>
            </a:pPr>
            <a:r>
              <a:rPr lang="es" sz="1700">
                <a:solidFill>
                  <a:schemeClr val="dk1"/>
                </a:solidFill>
                <a:latin typeface="Consolas"/>
                <a:ea typeface="Consolas"/>
                <a:cs typeface="Consolas"/>
                <a:sym typeface="Consolas"/>
              </a:rPr>
              <a:t>&lt;/fragment&gt;</a:t>
            </a:r>
            <a:endParaRPr sz="1700">
              <a:latin typeface="Consolas"/>
              <a:ea typeface="Consolas"/>
              <a:cs typeface="Consolas"/>
              <a:sym typeface="Consolas"/>
            </a:endParaRPr>
          </a:p>
        </p:txBody>
      </p:sp>
      <p:sp>
        <p:nvSpPr>
          <p:cNvPr id="396" name="Google Shape;396;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97" name="Google Shape;397;p66"/>
          <p:cNvSpPr txBox="1"/>
          <p:nvPr/>
        </p:nvSpPr>
        <p:spPr>
          <a:xfrm>
            <a:off x="269425" y="1287225"/>
            <a:ext cx="2637000" cy="3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a:ea typeface="Roboto"/>
                <a:cs typeface="Roboto"/>
                <a:sym typeface="Roboto"/>
              </a:rPr>
              <a:t>En </a:t>
            </a:r>
            <a:r>
              <a:rPr b="0" i="0" lang="es" sz="1800" u="none" cap="none" strike="noStrike">
                <a:solidFill>
                  <a:srgbClr val="000000"/>
                </a:solidFill>
                <a:latin typeface="Courier New"/>
                <a:ea typeface="Courier New"/>
                <a:cs typeface="Courier New"/>
                <a:sym typeface="Courier New"/>
              </a:rPr>
              <a:t>nav_graph.xml</a:t>
            </a:r>
            <a:r>
              <a:rPr b="0" i="0" lang="es" sz="1800" u="none" cap="none" strike="noStrike">
                <a:solidFill>
                  <a:srgbClr val="000000"/>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pic>
        <p:nvPicPr>
          <p:cNvPr id="398" name="Google Shape;398;p66"/>
          <p:cNvPicPr preferRelativeResize="0"/>
          <p:nvPr/>
        </p:nvPicPr>
        <p:blipFill rotWithShape="1">
          <a:blip r:embed="rId3">
            <a:alphaModFix/>
          </a:blip>
          <a:srcRect b="19464" l="15730" r="36939" t="0"/>
          <a:stretch/>
        </p:blipFill>
        <p:spPr>
          <a:xfrm>
            <a:off x="7046175" y="2756463"/>
            <a:ext cx="1731075" cy="1717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Navegando con Acciones</a:t>
            </a:r>
            <a:endParaRPr/>
          </a:p>
        </p:txBody>
      </p:sp>
      <p:sp>
        <p:nvSpPr>
          <p:cNvPr id="404" name="Google Shape;404;p67"/>
          <p:cNvSpPr txBox="1"/>
          <p:nvPr>
            <p:ph idx="1" type="body"/>
          </p:nvPr>
        </p:nvSpPr>
        <p:spPr>
          <a:xfrm>
            <a:off x="311700" y="1231100"/>
            <a:ext cx="8520600" cy="393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1200"/>
              </a:spcAft>
              <a:buSzPct val="108107"/>
              <a:buNone/>
            </a:pPr>
            <a:r>
              <a:rPr lang="es"/>
              <a:t>En</a:t>
            </a:r>
            <a:r>
              <a:rPr lang="es" sz="1800"/>
              <a:t> </a:t>
            </a:r>
            <a:r>
              <a:rPr lang="es" sz="1800">
                <a:latin typeface="Courier New"/>
                <a:ea typeface="Courier New"/>
                <a:cs typeface="Courier New"/>
                <a:sym typeface="Courier New"/>
              </a:rPr>
              <a:t>InputFragment.kt</a:t>
            </a:r>
            <a:r>
              <a:rPr lang="es" sz="1800"/>
              <a:t>:</a:t>
            </a:r>
            <a:endParaRPr sz="1800"/>
          </a:p>
        </p:txBody>
      </p:sp>
      <p:sp>
        <p:nvSpPr>
          <p:cNvPr id="405" name="Google Shape;405;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406" name="Google Shape;406;p67"/>
          <p:cNvSpPr txBox="1"/>
          <p:nvPr/>
        </p:nvSpPr>
        <p:spPr>
          <a:xfrm>
            <a:off x="311700" y="1624700"/>
            <a:ext cx="8636400" cy="28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rgbClr val="3F51B5"/>
                </a:solidFill>
                <a:latin typeface="Consolas"/>
                <a:ea typeface="Consolas"/>
                <a:cs typeface="Consolas"/>
                <a:sym typeface="Consolas"/>
              </a:rPr>
              <a:t>override fun</a:t>
            </a:r>
            <a:r>
              <a:rPr b="0" i="0" lang="es" sz="1600" u="none" cap="none" strike="noStrike">
                <a:solidFill>
                  <a:schemeClr val="dk1"/>
                </a:solidFill>
                <a:latin typeface="Consolas"/>
                <a:ea typeface="Consolas"/>
                <a:cs typeface="Consolas"/>
                <a:sym typeface="Consolas"/>
              </a:rPr>
              <a:t> onViewCreated(view: View, savedInstanceState: Bundle?)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super</a:t>
            </a:r>
            <a:r>
              <a:rPr b="0" i="0" lang="es" sz="1600" u="none" cap="none" strike="noStrike">
                <a:solidFill>
                  <a:schemeClr val="dk1"/>
                </a:solidFill>
                <a:latin typeface="Consolas"/>
                <a:ea typeface="Consolas"/>
                <a:cs typeface="Consolas"/>
                <a:sym typeface="Consolas"/>
              </a:rPr>
              <a:t>.onViewCreated(view, savedInstanceState)</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binding.button.setOnClickListener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val</a:t>
            </a:r>
            <a:r>
              <a:rPr b="0" i="0" lang="es" sz="1600" u="none" cap="none" strike="noStrike">
                <a:solidFill>
                  <a:schemeClr val="dk1"/>
                </a:solidFill>
                <a:latin typeface="Consolas"/>
                <a:ea typeface="Consolas"/>
                <a:cs typeface="Consolas"/>
                <a:sym typeface="Consolas"/>
              </a:rPr>
              <a:t> n1 = binding.number1.text.toString().toFloatOrNull() ?: </a:t>
            </a:r>
            <a:r>
              <a:rPr b="0" i="0" lang="es" sz="1600" u="none" cap="none" strike="noStrike">
                <a:solidFill>
                  <a:srgbClr val="C53929"/>
                </a:solidFill>
                <a:latin typeface="Consolas"/>
                <a:ea typeface="Consolas"/>
                <a:cs typeface="Consolas"/>
                <a:sym typeface="Consolas"/>
              </a:rPr>
              <a:t>0.0</a:t>
            </a:r>
            <a:endParaRPr b="0" i="0" sz="1600" u="none" cap="none" strike="noStrike">
              <a:solidFill>
                <a:srgbClr val="C5392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0" i="0" lang="es" sz="1600" u="none" cap="none" strike="noStrike">
                <a:solidFill>
                  <a:srgbClr val="3F51B5"/>
                </a:solidFill>
                <a:latin typeface="Consolas"/>
                <a:ea typeface="Consolas"/>
                <a:cs typeface="Consolas"/>
                <a:sym typeface="Consolas"/>
              </a:rPr>
              <a:t>val</a:t>
            </a:r>
            <a:r>
              <a:rPr b="0" i="0" lang="es" sz="1600" u="none" cap="none" strike="noStrike">
                <a:solidFill>
                  <a:schemeClr val="dk1"/>
                </a:solidFill>
                <a:latin typeface="Consolas"/>
                <a:ea typeface="Consolas"/>
                <a:cs typeface="Consolas"/>
                <a:sym typeface="Consolas"/>
              </a:rPr>
              <a:t> n2 = binding.number2.text.toString().toFloatOrNull() ?: </a:t>
            </a:r>
            <a:r>
              <a:rPr b="0" i="0" lang="es" sz="1600" u="none" cap="none" strike="noStrike">
                <a:solidFill>
                  <a:srgbClr val="C53929"/>
                </a:solidFill>
                <a:latin typeface="Consolas"/>
                <a:ea typeface="Consolas"/>
                <a:cs typeface="Consolas"/>
                <a:sym typeface="Consolas"/>
              </a:rPr>
              <a:t>0.0</a:t>
            </a:r>
            <a:endParaRPr b="0" i="0" sz="1600" u="none" cap="none" strike="noStrike">
              <a:solidFill>
                <a:srgbClr val="C5392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r>
              <a:rPr b="1" i="0" lang="es" sz="1600" u="none" cap="none" strike="noStrike">
                <a:solidFill>
                  <a:srgbClr val="3F51B5"/>
                </a:solidFill>
                <a:latin typeface="Consolas"/>
                <a:ea typeface="Consolas"/>
                <a:cs typeface="Consolas"/>
                <a:sym typeface="Consolas"/>
              </a:rPr>
              <a:t>val</a:t>
            </a:r>
            <a:r>
              <a:rPr b="1" i="0" lang="es" sz="1600" u="none" cap="none" strike="noStrike">
                <a:solidFill>
                  <a:schemeClr val="dk1"/>
                </a:solidFill>
                <a:latin typeface="Consolas"/>
                <a:ea typeface="Consolas"/>
                <a:cs typeface="Consolas"/>
                <a:sym typeface="Consolas"/>
              </a:rPr>
              <a:t> action</a:t>
            </a:r>
            <a:r>
              <a:rPr b="1" i="0" lang="es" sz="1400" u="none" cap="none" strike="noStrike">
                <a:solidFill>
                  <a:schemeClr val="dk1"/>
                </a:solidFill>
                <a:latin typeface="Consolas"/>
                <a:ea typeface="Consolas"/>
                <a:cs typeface="Consolas"/>
                <a:sym typeface="Consolas"/>
              </a:rPr>
              <a:t> = </a:t>
            </a:r>
            <a:r>
              <a:rPr b="1" i="0" lang="es" sz="1600" u="none" cap="none" strike="noStrike">
                <a:solidFill>
                  <a:schemeClr val="dk1"/>
                </a:solidFill>
                <a:latin typeface="Consolas"/>
                <a:ea typeface="Consolas"/>
                <a:cs typeface="Consolas"/>
                <a:sym typeface="Consolas"/>
              </a:rPr>
              <a:t>InputFragmentDirections.actionToMultiplyFragment(n1, n2)</a:t>
            </a:r>
            <a:endParaRPr b="1"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1" i="0" lang="es" sz="1600" u="none" cap="none" strike="noStrike">
                <a:solidFill>
                  <a:schemeClr val="dk1"/>
                </a:solidFill>
                <a:latin typeface="Consolas"/>
                <a:ea typeface="Consolas"/>
                <a:cs typeface="Consolas"/>
                <a:sym typeface="Consolas"/>
              </a:rPr>
              <a:t>       view.findNavController().navigate(action)</a:t>
            </a:r>
            <a:endParaRPr b="1"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595"/>
              </a:spcAft>
              <a:buClr>
                <a:srgbClr val="000000"/>
              </a:buClr>
              <a:buSzPts val="1600"/>
              <a:buFont typeface="Arial"/>
              <a:buNone/>
            </a:pPr>
            <a:r>
              <a:rPr b="0" i="0" lang="es" sz="1600" u="none" cap="none" strike="noStrike">
                <a:solidFill>
                  <a:schemeClr val="dk1"/>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Recuperando argumentos de Fragmentos</a:t>
            </a:r>
            <a:endParaRPr/>
          </a:p>
        </p:txBody>
      </p:sp>
      <p:sp>
        <p:nvSpPr>
          <p:cNvPr id="412" name="Google Shape;412;p68"/>
          <p:cNvSpPr txBox="1"/>
          <p:nvPr>
            <p:ph idx="1" type="body"/>
          </p:nvPr>
        </p:nvSpPr>
        <p:spPr>
          <a:xfrm>
            <a:off x="261250" y="1055419"/>
            <a:ext cx="8835900" cy="3372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es" sz="1700">
                <a:solidFill>
                  <a:srgbClr val="3F51B5"/>
                </a:solidFill>
                <a:latin typeface="Consolas"/>
                <a:ea typeface="Consolas"/>
                <a:cs typeface="Consolas"/>
                <a:sym typeface="Consolas"/>
              </a:rPr>
              <a:t>class</a:t>
            </a:r>
            <a:r>
              <a:rPr lang="es" sz="1700">
                <a:solidFill>
                  <a:srgbClr val="37474F"/>
                </a:solidFill>
                <a:latin typeface="Consolas"/>
                <a:ea typeface="Consolas"/>
                <a:cs typeface="Consolas"/>
                <a:sym typeface="Consolas"/>
              </a:rPr>
              <a:t> MultiplyFragment : Fragment()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a:t>
            </a:r>
            <a:r>
              <a:rPr lang="es" sz="1700">
                <a:solidFill>
                  <a:srgbClr val="3F51B5"/>
                </a:solidFill>
                <a:latin typeface="Consolas"/>
                <a:ea typeface="Consolas"/>
                <a:cs typeface="Consolas"/>
                <a:sym typeface="Consolas"/>
              </a:rPr>
              <a:t>val</a:t>
            </a:r>
            <a:r>
              <a:rPr lang="es" sz="1700">
                <a:solidFill>
                  <a:srgbClr val="37474F"/>
                </a:solidFill>
                <a:latin typeface="Consolas"/>
                <a:ea typeface="Consolas"/>
                <a:cs typeface="Consolas"/>
                <a:sym typeface="Consolas"/>
              </a:rPr>
              <a:t> args: MultiplyFragmentArgs </a:t>
            </a:r>
            <a:r>
              <a:rPr lang="es" sz="1700">
                <a:solidFill>
                  <a:srgbClr val="3F51B5"/>
                </a:solidFill>
                <a:latin typeface="Consolas"/>
                <a:ea typeface="Consolas"/>
                <a:cs typeface="Consolas"/>
                <a:sym typeface="Consolas"/>
              </a:rPr>
              <a:t>by</a:t>
            </a:r>
            <a:r>
              <a:rPr lang="es" sz="1700">
                <a:solidFill>
                  <a:srgbClr val="37474F"/>
                </a:solidFill>
                <a:latin typeface="Consolas"/>
                <a:ea typeface="Consolas"/>
                <a:cs typeface="Consolas"/>
                <a:sym typeface="Consolas"/>
              </a:rPr>
              <a:t> navArgs()</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a:t>
            </a:r>
            <a:r>
              <a:rPr lang="es" sz="1700">
                <a:solidFill>
                  <a:srgbClr val="3F51B5"/>
                </a:solidFill>
                <a:latin typeface="Consolas"/>
                <a:ea typeface="Consolas"/>
                <a:cs typeface="Consolas"/>
                <a:sym typeface="Consolas"/>
              </a:rPr>
              <a:t>lateinit</a:t>
            </a:r>
            <a:r>
              <a:rPr lang="es" sz="1700">
                <a:solidFill>
                  <a:srgbClr val="37474F"/>
                </a:solidFill>
                <a:latin typeface="Consolas"/>
                <a:ea typeface="Consolas"/>
                <a:cs typeface="Consolas"/>
                <a:sym typeface="Consolas"/>
              </a:rPr>
              <a:t> </a:t>
            </a:r>
            <a:r>
              <a:rPr lang="es" sz="1700">
                <a:solidFill>
                  <a:srgbClr val="3F51B5"/>
                </a:solidFill>
                <a:latin typeface="Consolas"/>
                <a:ea typeface="Consolas"/>
                <a:cs typeface="Consolas"/>
                <a:sym typeface="Consolas"/>
              </a:rPr>
              <a:t>var</a:t>
            </a:r>
            <a:r>
              <a:rPr lang="es" sz="1700">
                <a:solidFill>
                  <a:srgbClr val="37474F"/>
                </a:solidFill>
                <a:latin typeface="Consolas"/>
                <a:ea typeface="Consolas"/>
                <a:cs typeface="Consolas"/>
                <a:sym typeface="Consolas"/>
              </a:rPr>
              <a:t> binding: FragmentMultiplyBinding</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a:t>
            </a:r>
            <a:r>
              <a:rPr lang="es" sz="1700">
                <a:solidFill>
                  <a:srgbClr val="3F51B5"/>
                </a:solidFill>
                <a:latin typeface="Consolas"/>
                <a:ea typeface="Consolas"/>
                <a:cs typeface="Consolas"/>
                <a:sym typeface="Consolas"/>
              </a:rPr>
              <a:t>override</a:t>
            </a:r>
            <a:r>
              <a:rPr lang="es" sz="1700">
                <a:solidFill>
                  <a:srgbClr val="37474F"/>
                </a:solidFill>
                <a:latin typeface="Consolas"/>
                <a:ea typeface="Consolas"/>
                <a:cs typeface="Consolas"/>
                <a:sym typeface="Consolas"/>
              </a:rPr>
              <a:t> </a:t>
            </a:r>
            <a:r>
              <a:rPr lang="es" sz="1700">
                <a:solidFill>
                  <a:srgbClr val="3F51B5"/>
                </a:solidFill>
                <a:latin typeface="Consolas"/>
                <a:ea typeface="Consolas"/>
                <a:cs typeface="Consolas"/>
                <a:sym typeface="Consolas"/>
              </a:rPr>
              <a:t>fun</a:t>
            </a:r>
            <a:r>
              <a:rPr lang="es" sz="1700">
                <a:solidFill>
                  <a:srgbClr val="37474F"/>
                </a:solidFill>
                <a:latin typeface="Consolas"/>
                <a:ea typeface="Consolas"/>
                <a:cs typeface="Consolas"/>
                <a:sym typeface="Consolas"/>
              </a:rPr>
              <a:t> onViewCreated(view: View, savedInstanceState: Bundle?)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a:t>
            </a:r>
            <a:r>
              <a:rPr lang="es" sz="1700">
                <a:solidFill>
                  <a:srgbClr val="3F51B5"/>
                </a:solidFill>
                <a:latin typeface="Consolas"/>
                <a:ea typeface="Consolas"/>
                <a:cs typeface="Consolas"/>
                <a:sym typeface="Consolas"/>
              </a:rPr>
              <a:t>super</a:t>
            </a:r>
            <a:r>
              <a:rPr lang="es" sz="1700">
                <a:solidFill>
                  <a:srgbClr val="37474F"/>
                </a:solidFill>
                <a:latin typeface="Consolas"/>
                <a:ea typeface="Consolas"/>
                <a:cs typeface="Consolas"/>
                <a:sym typeface="Consolas"/>
              </a:rPr>
              <a:t>.onViewCreated(view, savedInstanceState)</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a:t>
            </a:r>
            <a:r>
              <a:rPr b="1" lang="es" sz="1700">
                <a:solidFill>
                  <a:srgbClr val="3F51B5"/>
                </a:solidFill>
                <a:latin typeface="Consolas"/>
                <a:ea typeface="Consolas"/>
                <a:cs typeface="Consolas"/>
                <a:sym typeface="Consolas"/>
              </a:rPr>
              <a:t>val</a:t>
            </a:r>
            <a:r>
              <a:rPr b="1" lang="es" sz="1700">
                <a:solidFill>
                  <a:srgbClr val="37474F"/>
                </a:solidFill>
                <a:latin typeface="Consolas"/>
                <a:ea typeface="Consolas"/>
                <a:cs typeface="Consolas"/>
                <a:sym typeface="Consolas"/>
              </a:rPr>
              <a:t> number1 = args.number1</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b="1" lang="es" sz="1700">
                <a:solidFill>
                  <a:srgbClr val="37474F"/>
                </a:solidFill>
                <a:latin typeface="Consolas"/>
                <a:ea typeface="Consolas"/>
                <a:cs typeface="Consolas"/>
                <a:sym typeface="Consolas"/>
              </a:rPr>
              <a:t>       </a:t>
            </a:r>
            <a:r>
              <a:rPr b="1" lang="es" sz="1700">
                <a:solidFill>
                  <a:srgbClr val="3F51B5"/>
                </a:solidFill>
                <a:latin typeface="Consolas"/>
                <a:ea typeface="Consolas"/>
                <a:cs typeface="Consolas"/>
                <a:sym typeface="Consolas"/>
              </a:rPr>
              <a:t>val</a:t>
            </a:r>
            <a:r>
              <a:rPr b="1" lang="es" sz="1700">
                <a:solidFill>
                  <a:srgbClr val="37474F"/>
                </a:solidFill>
                <a:latin typeface="Consolas"/>
                <a:ea typeface="Consolas"/>
                <a:cs typeface="Consolas"/>
                <a:sym typeface="Consolas"/>
              </a:rPr>
              <a:t> number2 = args.number2</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a:t>
            </a:r>
            <a:r>
              <a:rPr lang="es" sz="1700">
                <a:solidFill>
                  <a:srgbClr val="3F51B5"/>
                </a:solidFill>
                <a:latin typeface="Consolas"/>
                <a:ea typeface="Consolas"/>
                <a:cs typeface="Consolas"/>
                <a:sym typeface="Consolas"/>
              </a:rPr>
              <a:t>val</a:t>
            </a:r>
            <a:r>
              <a:rPr lang="es" sz="1700">
                <a:solidFill>
                  <a:srgbClr val="37474F"/>
                </a:solidFill>
                <a:latin typeface="Consolas"/>
                <a:ea typeface="Consolas"/>
                <a:cs typeface="Consolas"/>
                <a:sym typeface="Consolas"/>
              </a:rPr>
              <a:t> result = number1 * number2</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binding.output.text = </a:t>
            </a:r>
            <a:r>
              <a:rPr lang="es" sz="1700">
                <a:solidFill>
                  <a:srgbClr val="388E3C"/>
                </a:solidFill>
                <a:latin typeface="Consolas"/>
                <a:ea typeface="Consolas"/>
                <a:cs typeface="Consolas"/>
                <a:sym typeface="Consolas"/>
              </a:rPr>
              <a:t>"</a:t>
            </a:r>
            <a:r>
              <a:rPr lang="es" sz="1700">
                <a:solidFill>
                  <a:srgbClr val="C53929"/>
                </a:solidFill>
                <a:latin typeface="Consolas"/>
                <a:ea typeface="Consolas"/>
                <a:cs typeface="Consolas"/>
                <a:sym typeface="Consolas"/>
              </a:rPr>
              <a:t>${</a:t>
            </a:r>
            <a:r>
              <a:rPr lang="es" sz="1700">
                <a:solidFill>
                  <a:srgbClr val="388E3C"/>
                </a:solidFill>
                <a:latin typeface="Consolas"/>
                <a:ea typeface="Consolas"/>
                <a:cs typeface="Consolas"/>
                <a:sym typeface="Consolas"/>
              </a:rPr>
              <a:t>number1</a:t>
            </a:r>
            <a:r>
              <a:rPr lang="es" sz="1700">
                <a:solidFill>
                  <a:srgbClr val="C53929"/>
                </a:solidFill>
                <a:latin typeface="Consolas"/>
                <a:ea typeface="Consolas"/>
                <a:cs typeface="Consolas"/>
                <a:sym typeface="Consolas"/>
              </a:rPr>
              <a:t>}</a:t>
            </a:r>
            <a:r>
              <a:rPr lang="es" sz="1700">
                <a:solidFill>
                  <a:srgbClr val="388E3C"/>
                </a:solidFill>
                <a:latin typeface="Consolas"/>
                <a:ea typeface="Consolas"/>
                <a:cs typeface="Consolas"/>
                <a:sym typeface="Consolas"/>
              </a:rPr>
              <a:t> * </a:t>
            </a:r>
            <a:r>
              <a:rPr lang="es" sz="1700">
                <a:solidFill>
                  <a:srgbClr val="C53929"/>
                </a:solidFill>
                <a:latin typeface="Consolas"/>
                <a:ea typeface="Consolas"/>
                <a:cs typeface="Consolas"/>
                <a:sym typeface="Consolas"/>
              </a:rPr>
              <a:t>${</a:t>
            </a:r>
            <a:r>
              <a:rPr lang="es" sz="1700">
                <a:solidFill>
                  <a:srgbClr val="388E3C"/>
                </a:solidFill>
                <a:latin typeface="Consolas"/>
                <a:ea typeface="Consolas"/>
                <a:cs typeface="Consolas"/>
                <a:sym typeface="Consolas"/>
              </a:rPr>
              <a:t>number2</a:t>
            </a:r>
            <a:r>
              <a:rPr lang="es" sz="1700">
                <a:solidFill>
                  <a:srgbClr val="C53929"/>
                </a:solidFill>
                <a:latin typeface="Consolas"/>
                <a:ea typeface="Consolas"/>
                <a:cs typeface="Consolas"/>
                <a:sym typeface="Consolas"/>
              </a:rPr>
              <a:t>}</a:t>
            </a:r>
            <a:r>
              <a:rPr lang="es" sz="1700">
                <a:solidFill>
                  <a:srgbClr val="388E3C"/>
                </a:solidFill>
                <a:latin typeface="Consolas"/>
                <a:ea typeface="Consolas"/>
                <a:cs typeface="Consolas"/>
                <a:sym typeface="Consolas"/>
              </a:rPr>
              <a:t> = </a:t>
            </a:r>
            <a:r>
              <a:rPr lang="es" sz="1700">
                <a:solidFill>
                  <a:srgbClr val="C53929"/>
                </a:solidFill>
                <a:latin typeface="Consolas"/>
                <a:ea typeface="Consolas"/>
                <a:cs typeface="Consolas"/>
                <a:sym typeface="Consolas"/>
              </a:rPr>
              <a:t>${</a:t>
            </a:r>
            <a:r>
              <a:rPr lang="es" sz="1700">
                <a:solidFill>
                  <a:srgbClr val="388E3C"/>
                </a:solidFill>
                <a:latin typeface="Consolas"/>
                <a:ea typeface="Consolas"/>
                <a:cs typeface="Consolas"/>
                <a:sym typeface="Consolas"/>
              </a:rPr>
              <a:t>result</a:t>
            </a:r>
            <a:r>
              <a:rPr lang="es" sz="1700">
                <a:solidFill>
                  <a:srgbClr val="C53929"/>
                </a:solidFill>
                <a:latin typeface="Consolas"/>
                <a:ea typeface="Consolas"/>
                <a:cs typeface="Consolas"/>
                <a:sym typeface="Consolas"/>
              </a:rPr>
              <a:t>}</a:t>
            </a:r>
            <a:r>
              <a:rPr lang="es"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SzPts val="1800"/>
              <a:buNone/>
            </a:pPr>
            <a:r>
              <a:rPr lang="es"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400"/>
              </a:spcBef>
              <a:spcAft>
                <a:spcPts val="1200"/>
              </a:spcAft>
              <a:buSzPts val="1800"/>
              <a:buNone/>
            </a:pPr>
            <a:r>
              <a:rPr lang="es" sz="17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413" name="Google Shape;413;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9"/>
          <p:cNvSpPr txBox="1"/>
          <p:nvPr>
            <p:ph type="ctrTitle"/>
          </p:nvPr>
        </p:nvSpPr>
        <p:spPr>
          <a:xfrm>
            <a:off x="239075" y="0"/>
            <a:ext cx="8520600" cy="4657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lang="es"/>
              <a:t>Navigation UI</a:t>
            </a:r>
            <a:endParaRPr/>
          </a:p>
        </p:txBody>
      </p:sp>
      <p:sp>
        <p:nvSpPr>
          <p:cNvPr id="419" name="Google Shape;419;p69"/>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Menús revisados</a:t>
            </a:r>
            <a:endParaRPr/>
          </a:p>
        </p:txBody>
      </p:sp>
      <p:sp>
        <p:nvSpPr>
          <p:cNvPr id="425" name="Google Shape;425;p70"/>
          <p:cNvSpPr txBox="1"/>
          <p:nvPr>
            <p:ph idx="1" type="body"/>
          </p:nvPr>
        </p:nvSpPr>
        <p:spPr>
          <a:xfrm>
            <a:off x="253100" y="1782525"/>
            <a:ext cx="8654100" cy="1698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override</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fun</a:t>
            </a:r>
            <a:r>
              <a:rPr lang="es" sz="1800">
                <a:solidFill>
                  <a:srgbClr val="37474F"/>
                </a:solidFill>
                <a:latin typeface="Consolas"/>
                <a:ea typeface="Consolas"/>
                <a:cs typeface="Consolas"/>
                <a:sym typeface="Consolas"/>
              </a:rPr>
              <a:t> onOptionsItemSelected(item: MenuItem): Boolean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navController = findNavController(R.id.nav_host_fragment)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return</a:t>
            </a:r>
            <a:r>
              <a:rPr lang="es" sz="1800">
                <a:solidFill>
                  <a:srgbClr val="37474F"/>
                </a:solidFill>
                <a:latin typeface="Consolas"/>
                <a:ea typeface="Consolas"/>
                <a:cs typeface="Consolas"/>
                <a:sym typeface="Consolas"/>
              </a:rPr>
              <a:t> item.onNavDestinationSelected(navController)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super</a:t>
            </a:r>
            <a:r>
              <a:rPr lang="es" sz="1800">
                <a:solidFill>
                  <a:srgbClr val="37474F"/>
                </a:solidFill>
                <a:latin typeface="Consolas"/>
                <a:ea typeface="Consolas"/>
                <a:cs typeface="Consolas"/>
                <a:sym typeface="Consolas"/>
              </a:rPr>
              <a:t>.onOptionsItemSelected(item)</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1200"/>
              </a:spcAft>
              <a:buClr>
                <a:schemeClr val="dk1"/>
              </a:buClr>
              <a:buSzPts val="1100"/>
              <a:buFont typeface="Arial"/>
              <a:buNone/>
            </a:pPr>
            <a:r>
              <a:rPr lang="es" sz="18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426" name="Google Shape;426;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311700" y="170825"/>
            <a:ext cx="87855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DrawerLayout para  Navigation Drawer</a:t>
            </a:r>
            <a:endParaRPr/>
          </a:p>
        </p:txBody>
      </p:sp>
      <p:sp>
        <p:nvSpPr>
          <p:cNvPr id="432" name="Google Shape;432;p71"/>
          <p:cNvSpPr txBox="1"/>
          <p:nvPr>
            <p:ph idx="1" type="body"/>
          </p:nvPr>
        </p:nvSpPr>
        <p:spPr>
          <a:xfrm>
            <a:off x="311700" y="1064075"/>
            <a:ext cx="8520600" cy="36333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64705"/>
              <a:buFont typeface="Arial"/>
              <a:buNone/>
            </a:pPr>
            <a:r>
              <a:rPr b="1" lang="es" sz="1700">
                <a:solidFill>
                  <a:schemeClr val="dk1"/>
                </a:solidFill>
                <a:latin typeface="Consolas"/>
                <a:ea typeface="Consolas"/>
                <a:cs typeface="Consolas"/>
                <a:sym typeface="Consolas"/>
              </a:rPr>
              <a:t>&lt;androidx.drawerlayout.widget.DrawerLayout    </a:t>
            </a:r>
            <a:endParaRPr b="1"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b="1" lang="es" sz="1700">
                <a:solidFill>
                  <a:schemeClr val="dk1"/>
                </a:solidFill>
                <a:latin typeface="Consolas"/>
                <a:ea typeface="Consolas"/>
                <a:cs typeface="Consolas"/>
                <a:sym typeface="Consolas"/>
              </a:rPr>
              <a:t>    android:id=</a:t>
            </a:r>
            <a:r>
              <a:rPr b="1" lang="es" sz="1700">
                <a:solidFill>
                  <a:srgbClr val="388E3C"/>
                </a:solidFill>
                <a:latin typeface="Consolas"/>
                <a:ea typeface="Consolas"/>
                <a:cs typeface="Consolas"/>
                <a:sym typeface="Consolas"/>
              </a:rPr>
              <a:t>"@+id/drawer_layout"</a:t>
            </a:r>
            <a:r>
              <a:rPr b="1" lang="es"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t/>
            </a:r>
            <a:endParaRPr b="1"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&lt;fragment</a:t>
            </a:r>
            <a:endParaRPr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android:name=</a:t>
            </a:r>
            <a:r>
              <a:rPr lang="es" sz="1700">
                <a:solidFill>
                  <a:srgbClr val="388E3C"/>
                </a:solidFill>
                <a:latin typeface="Consolas"/>
                <a:ea typeface="Consolas"/>
                <a:cs typeface="Consolas"/>
                <a:sym typeface="Consolas"/>
              </a:rPr>
              <a:t>"androidx.navigation.fragment.NavHostFragment"</a:t>
            </a:r>
            <a:endParaRPr sz="17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android:id=</a:t>
            </a:r>
            <a:r>
              <a:rPr lang="es" sz="1700">
                <a:solidFill>
                  <a:srgbClr val="388E3C"/>
                </a:solidFill>
                <a:latin typeface="Consolas"/>
                <a:ea typeface="Consolas"/>
                <a:cs typeface="Consolas"/>
                <a:sym typeface="Consolas"/>
              </a:rPr>
              <a:t>"@+id/nav_host_fragment"</a:t>
            </a:r>
            <a:r>
              <a:rPr lang="es" sz="1700">
                <a:solidFill>
                  <a:schemeClr val="dk1"/>
                </a:solidFill>
                <a:latin typeface="Consolas"/>
                <a:ea typeface="Consolas"/>
                <a:cs typeface="Consolas"/>
                <a:sym typeface="Consolas"/>
              </a:rPr>
              <a:t> ... /&gt;</a:t>
            </a:r>
            <a:endParaRPr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&lt;com.google.android.material.navigation.NavigationView</a:t>
            </a:r>
            <a:endParaRPr sz="17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latin typeface="Consolas"/>
                <a:ea typeface="Consolas"/>
                <a:cs typeface="Consolas"/>
                <a:sym typeface="Consolas"/>
              </a:rPr>
              <a:t>        android:id=</a:t>
            </a:r>
            <a:r>
              <a:rPr lang="es" sz="1700">
                <a:solidFill>
                  <a:srgbClr val="388E3C"/>
                </a:solidFill>
                <a:latin typeface="Consolas"/>
                <a:ea typeface="Consolas"/>
                <a:cs typeface="Consolas"/>
                <a:sym typeface="Consolas"/>
              </a:rPr>
              <a:t>"@+id/nav_view"</a:t>
            </a:r>
            <a:endParaRPr sz="1700">
              <a:solidFill>
                <a:srgbClr val="388E3C"/>
              </a:solidFill>
              <a:highlight>
                <a:srgbClr val="FFFFFF"/>
              </a:highlight>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4705"/>
              <a:buFont typeface="Arial"/>
              <a:buNone/>
            </a:pPr>
            <a:r>
              <a:rPr lang="es" sz="1700">
                <a:solidFill>
                  <a:schemeClr val="dk1"/>
                </a:solidFill>
                <a:highlight>
                  <a:srgbClr val="FFFFFF"/>
                </a:highlight>
                <a:latin typeface="Consolas"/>
                <a:ea typeface="Consolas"/>
                <a:cs typeface="Consolas"/>
                <a:sym typeface="Consolas"/>
              </a:rPr>
              <a:t>        app:menu=</a:t>
            </a:r>
            <a:r>
              <a:rPr lang="es" sz="1700">
                <a:solidFill>
                  <a:srgbClr val="388E3C"/>
                </a:solidFill>
                <a:highlight>
                  <a:srgbClr val="FFFFFF"/>
                </a:highlight>
                <a:latin typeface="Consolas"/>
                <a:ea typeface="Consolas"/>
                <a:cs typeface="Consolas"/>
                <a:sym typeface="Consolas"/>
              </a:rPr>
              <a:t>"@menu/activity_main_drawer"</a:t>
            </a:r>
            <a:r>
              <a:rPr lang="es" sz="1700">
                <a:solidFill>
                  <a:schemeClr val="dk1"/>
                </a:solidFill>
                <a:highlight>
                  <a:srgbClr val="FFFFFF"/>
                </a:highlight>
                <a:latin typeface="Consolas"/>
                <a:ea typeface="Consolas"/>
                <a:cs typeface="Consolas"/>
                <a:sym typeface="Consolas"/>
              </a:rPr>
              <a:t> </a:t>
            </a:r>
            <a:r>
              <a:rPr lang="es"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ct val="64705"/>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ct val="64705"/>
              <a:buFont typeface="Arial"/>
              <a:buNone/>
            </a:pPr>
            <a:r>
              <a:rPr b="1" lang="es" sz="1700">
                <a:solidFill>
                  <a:schemeClr val="dk1"/>
                </a:solidFill>
                <a:latin typeface="Consolas"/>
                <a:ea typeface="Consolas"/>
                <a:cs typeface="Consolas"/>
                <a:sym typeface="Consolas"/>
              </a:rPr>
              <a:t>&lt;/androidx.drawerlayout.widget.DrawerLayout&gt;</a:t>
            </a:r>
            <a:endParaRPr b="1" sz="1700">
              <a:solidFill>
                <a:schemeClr val="dk1"/>
              </a:solidFill>
              <a:latin typeface="Consolas"/>
              <a:ea typeface="Consolas"/>
              <a:cs typeface="Consolas"/>
              <a:sym typeface="Consolas"/>
            </a:endParaRPr>
          </a:p>
          <a:p>
            <a:pPr indent="0" lvl="0" marL="0" rtl="0" algn="l">
              <a:lnSpc>
                <a:spcPct val="100000"/>
              </a:lnSpc>
              <a:spcBef>
                <a:spcPts val="1200"/>
              </a:spcBef>
              <a:spcAft>
                <a:spcPts val="1200"/>
              </a:spcAft>
              <a:buSzPct val="183673"/>
              <a:buNone/>
            </a:pPr>
            <a:r>
              <a:t/>
            </a:r>
            <a:endParaRPr sz="1400">
              <a:latin typeface="Consolas"/>
              <a:ea typeface="Consolas"/>
              <a:cs typeface="Consolas"/>
              <a:sym typeface="Consolas"/>
            </a:endParaRPr>
          </a:p>
        </p:txBody>
      </p:sp>
      <p:sp>
        <p:nvSpPr>
          <p:cNvPr id="433" name="Google Shape;433;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Terminando de configurar el navigation drawer</a:t>
            </a:r>
            <a:endParaRPr/>
          </a:p>
        </p:txBody>
      </p:sp>
      <p:sp>
        <p:nvSpPr>
          <p:cNvPr id="439" name="Google Shape;439;p72"/>
          <p:cNvSpPr txBox="1"/>
          <p:nvPr>
            <p:ph idx="1" type="body"/>
          </p:nvPr>
        </p:nvSpPr>
        <p:spPr>
          <a:xfrm>
            <a:off x="261250" y="1181100"/>
            <a:ext cx="8836200" cy="120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700"/>
              <a:t>Connecte </a:t>
            </a:r>
            <a:r>
              <a:rPr lang="es" sz="1700">
                <a:latin typeface="Courier New"/>
                <a:ea typeface="Courier New"/>
                <a:cs typeface="Courier New"/>
                <a:sym typeface="Courier New"/>
              </a:rPr>
              <a:t>DrawerLayout</a:t>
            </a:r>
            <a:r>
              <a:rPr lang="es" sz="1700"/>
              <a:t> al navigation graph:</a:t>
            </a:r>
            <a:endParaRPr sz="1700"/>
          </a:p>
          <a:p>
            <a:pPr indent="0" lvl="0" marL="0" rtl="0" algn="l">
              <a:lnSpc>
                <a:spcPct val="115000"/>
              </a:lnSpc>
              <a:spcBef>
                <a:spcPts val="1200"/>
              </a:spcBef>
              <a:spcAft>
                <a:spcPts val="1200"/>
              </a:spcAft>
              <a:buSzPts val="1800"/>
              <a:buNone/>
            </a:pP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appBarConfiguration = AppBarConfig(navController.graph, drawer)</a:t>
            </a:r>
            <a:endParaRPr sz="1800">
              <a:latin typeface="Consolas"/>
              <a:ea typeface="Consolas"/>
              <a:cs typeface="Consolas"/>
              <a:sym typeface="Consolas"/>
            </a:endParaRPr>
          </a:p>
        </p:txBody>
      </p:sp>
      <p:sp>
        <p:nvSpPr>
          <p:cNvPr id="440" name="Google Shape;44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441" name="Google Shape;441;p72"/>
          <p:cNvSpPr txBox="1"/>
          <p:nvPr/>
        </p:nvSpPr>
        <p:spPr>
          <a:xfrm>
            <a:off x="261250" y="2710550"/>
            <a:ext cx="8433600" cy="120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chemeClr val="dk1"/>
                </a:solidFill>
                <a:latin typeface="Roboto"/>
                <a:ea typeface="Roboto"/>
                <a:cs typeface="Roboto"/>
                <a:sym typeface="Roboto"/>
              </a:rPr>
              <a:t>Configure </a:t>
            </a:r>
            <a:r>
              <a:rPr b="0" i="0" lang="es" sz="1800" u="none" cap="none" strike="noStrike">
                <a:solidFill>
                  <a:schemeClr val="dk1"/>
                </a:solidFill>
                <a:latin typeface="Courier New"/>
                <a:ea typeface="Courier New"/>
                <a:cs typeface="Courier New"/>
                <a:sym typeface="Courier New"/>
              </a:rPr>
              <a:t>NavigationView</a:t>
            </a:r>
            <a:r>
              <a:rPr b="0" i="0" lang="es" sz="1800" u="none" cap="none" strike="noStrike">
                <a:solidFill>
                  <a:schemeClr val="dk1"/>
                </a:solidFill>
                <a:latin typeface="Roboto"/>
                <a:ea typeface="Roboto"/>
                <a:cs typeface="Roboto"/>
                <a:sym typeface="Roboto"/>
              </a:rPr>
              <a:t>  para usar con </a:t>
            </a:r>
            <a:r>
              <a:rPr b="0" i="0" lang="es" sz="1800" u="none" cap="none" strike="noStrike">
                <a:solidFill>
                  <a:schemeClr val="dk1"/>
                </a:solidFill>
                <a:latin typeface="Courier New"/>
                <a:ea typeface="Courier New"/>
                <a:cs typeface="Courier New"/>
                <a:sym typeface="Courier New"/>
              </a:rPr>
              <a:t>NavController</a:t>
            </a:r>
            <a:r>
              <a:rPr b="0" i="0" lang="es" sz="1800" u="none" cap="none" strike="noStrike">
                <a:solidFill>
                  <a:schemeClr val="dk1"/>
                </a:solidFill>
                <a:latin typeface="Roboto"/>
                <a:ea typeface="Roboto"/>
                <a:cs typeface="Roboto"/>
                <a:sym typeface="Roboto"/>
              </a:rPr>
              <a:t>:</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1800" u="none" cap="none" strike="noStrike">
                <a:solidFill>
                  <a:srgbClr val="3F51B5"/>
                </a:solidFill>
                <a:latin typeface="Consolas"/>
                <a:ea typeface="Consolas"/>
                <a:cs typeface="Consolas"/>
                <a:sym typeface="Consolas"/>
              </a:rPr>
              <a:t>val</a:t>
            </a:r>
            <a:r>
              <a:rPr b="0" i="0" lang="es" sz="1800" u="none" cap="none" strike="noStrike">
                <a:solidFill>
                  <a:schemeClr val="dk1"/>
                </a:solidFill>
                <a:latin typeface="Consolas"/>
                <a:ea typeface="Consolas"/>
                <a:cs typeface="Consolas"/>
                <a:sym typeface="Consolas"/>
              </a:rPr>
              <a:t> navView = findViewById&lt;NavigationView&gt;(R.id.nav_view)</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595"/>
              </a:spcBef>
              <a:spcAft>
                <a:spcPts val="595"/>
              </a:spcAft>
              <a:buClr>
                <a:schemeClr val="dk1"/>
              </a:buClr>
              <a:buSzPts val="1100"/>
              <a:buFont typeface="Arial"/>
              <a:buNone/>
            </a:pPr>
            <a:r>
              <a:rPr b="0" i="0" lang="es" sz="1800" u="none" cap="none" strike="noStrike">
                <a:solidFill>
                  <a:schemeClr val="dk1"/>
                </a:solidFill>
                <a:latin typeface="Consolas"/>
                <a:ea typeface="Consolas"/>
                <a:cs typeface="Consolas"/>
                <a:sym typeface="Consolas"/>
              </a:rPr>
              <a:t>navView.setupWithNavController(navController)</a:t>
            </a:r>
            <a:endParaRPr b="0" i="0" sz="1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Entendiendo el back stack</a:t>
            </a:r>
            <a:endParaRPr/>
          </a:p>
        </p:txBody>
      </p:sp>
      <p:sp>
        <p:nvSpPr>
          <p:cNvPr id="447" name="Google Shape;447;p73"/>
          <p:cNvSpPr/>
          <p:nvPr/>
        </p:nvSpPr>
        <p:spPr>
          <a:xfrm>
            <a:off x="504575" y="1678075"/>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3"/>
          <p:cNvSpPr txBox="1"/>
          <p:nvPr/>
        </p:nvSpPr>
        <p:spPr>
          <a:xfrm>
            <a:off x="504625" y="41451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Roboto"/>
                <a:ea typeface="Roboto"/>
                <a:cs typeface="Roboto"/>
                <a:sym typeface="Roboto"/>
              </a:rPr>
              <a:t>Back stack</a:t>
            </a:r>
            <a:endParaRPr b="0" i="0" sz="2000" u="none" cap="none" strike="noStrike">
              <a:solidFill>
                <a:srgbClr val="000000"/>
              </a:solidFill>
              <a:latin typeface="Roboto"/>
              <a:ea typeface="Roboto"/>
              <a:cs typeface="Roboto"/>
              <a:sym typeface="Roboto"/>
            </a:endParaRPr>
          </a:p>
        </p:txBody>
      </p:sp>
      <p:sp>
        <p:nvSpPr>
          <p:cNvPr id="449" name="Google Shape;449;p73"/>
          <p:cNvSpPr/>
          <p:nvPr/>
        </p:nvSpPr>
        <p:spPr>
          <a:xfrm>
            <a:off x="63992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1</a:t>
            </a:r>
            <a:endParaRPr b="0" i="0" sz="1800" u="none" cap="none" strike="noStrike">
              <a:solidFill>
                <a:srgbClr val="000000"/>
              </a:solidFill>
              <a:latin typeface="Roboto Condensed"/>
              <a:ea typeface="Roboto Condensed"/>
              <a:cs typeface="Roboto Condensed"/>
              <a:sym typeface="Roboto Condensed"/>
            </a:endParaRPr>
          </a:p>
        </p:txBody>
      </p:sp>
      <p:sp>
        <p:nvSpPr>
          <p:cNvPr id="450" name="Google Shape;450;p73"/>
          <p:cNvSpPr/>
          <p:nvPr/>
        </p:nvSpPr>
        <p:spPr>
          <a:xfrm>
            <a:off x="639925" y="2557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2</a:t>
            </a:r>
            <a:endParaRPr b="0" i="0" sz="1800" u="none" cap="none" strike="noStrike">
              <a:solidFill>
                <a:srgbClr val="000000"/>
              </a:solidFill>
              <a:latin typeface="Roboto Condensed"/>
              <a:ea typeface="Roboto Condensed"/>
              <a:cs typeface="Roboto Condensed"/>
              <a:sym typeface="Roboto Condensed"/>
            </a:endParaRPr>
          </a:p>
        </p:txBody>
      </p:sp>
      <p:sp>
        <p:nvSpPr>
          <p:cNvPr id="451" name="Google Shape;451;p73"/>
          <p:cNvSpPr/>
          <p:nvPr/>
        </p:nvSpPr>
        <p:spPr>
          <a:xfrm>
            <a:off x="3514450"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3"/>
          <p:cNvSpPr txBox="1"/>
          <p:nvPr/>
        </p:nvSpPr>
        <p:spPr>
          <a:xfrm>
            <a:off x="3514500" y="41451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Roboto"/>
                <a:ea typeface="Roboto"/>
                <a:cs typeface="Roboto"/>
                <a:sym typeface="Roboto"/>
              </a:rPr>
              <a:t>Back stack</a:t>
            </a:r>
            <a:endParaRPr b="0" i="0" sz="2000" u="none" cap="none" strike="noStrike">
              <a:solidFill>
                <a:srgbClr val="000000"/>
              </a:solidFill>
              <a:latin typeface="Roboto"/>
              <a:ea typeface="Roboto"/>
              <a:cs typeface="Roboto"/>
              <a:sym typeface="Roboto"/>
            </a:endParaRPr>
          </a:p>
        </p:txBody>
      </p:sp>
      <p:sp>
        <p:nvSpPr>
          <p:cNvPr id="453" name="Google Shape;453;p73"/>
          <p:cNvSpPr/>
          <p:nvPr/>
        </p:nvSpPr>
        <p:spPr>
          <a:xfrm>
            <a:off x="3649800"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1</a:t>
            </a:r>
            <a:endParaRPr b="0" i="0" sz="1800" u="none" cap="none" strike="noStrike">
              <a:solidFill>
                <a:srgbClr val="000000"/>
              </a:solidFill>
              <a:latin typeface="Roboto Condensed"/>
              <a:ea typeface="Roboto Condensed"/>
              <a:cs typeface="Roboto Condensed"/>
              <a:sym typeface="Roboto Condensed"/>
            </a:endParaRPr>
          </a:p>
        </p:txBody>
      </p:sp>
      <p:sp>
        <p:nvSpPr>
          <p:cNvPr id="454" name="Google Shape;454;p73"/>
          <p:cNvSpPr/>
          <p:nvPr/>
        </p:nvSpPr>
        <p:spPr>
          <a:xfrm>
            <a:off x="6524375"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3"/>
          <p:cNvSpPr txBox="1"/>
          <p:nvPr/>
        </p:nvSpPr>
        <p:spPr>
          <a:xfrm>
            <a:off x="6524425" y="41451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Roboto"/>
                <a:ea typeface="Roboto"/>
                <a:cs typeface="Roboto"/>
                <a:sym typeface="Roboto"/>
              </a:rPr>
              <a:t>Back stack</a:t>
            </a:r>
            <a:endParaRPr b="0" i="0" sz="2000" u="none" cap="none" strike="noStrike">
              <a:solidFill>
                <a:srgbClr val="000000"/>
              </a:solidFill>
              <a:latin typeface="Roboto"/>
              <a:ea typeface="Roboto"/>
              <a:cs typeface="Roboto"/>
              <a:sym typeface="Roboto"/>
            </a:endParaRPr>
          </a:p>
        </p:txBody>
      </p:sp>
      <p:sp>
        <p:nvSpPr>
          <p:cNvPr id="456" name="Google Shape;456;p73"/>
          <p:cNvSpPr/>
          <p:nvPr/>
        </p:nvSpPr>
        <p:spPr>
          <a:xfrm>
            <a:off x="6651475" y="2590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2</a:t>
            </a:r>
            <a:endParaRPr b="0" i="0" sz="1800" u="none" cap="none" strike="noStrike">
              <a:solidFill>
                <a:srgbClr val="000000"/>
              </a:solidFill>
              <a:latin typeface="Roboto Condensed"/>
              <a:ea typeface="Roboto Condensed"/>
              <a:cs typeface="Roboto Condensed"/>
              <a:sym typeface="Roboto Condensed"/>
            </a:endParaRPr>
          </a:p>
        </p:txBody>
      </p:sp>
      <p:sp>
        <p:nvSpPr>
          <p:cNvPr id="457" name="Google Shape;457;p73"/>
          <p:cNvSpPr/>
          <p:nvPr/>
        </p:nvSpPr>
        <p:spPr>
          <a:xfrm>
            <a:off x="665147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1</a:t>
            </a:r>
            <a:endParaRPr b="0" i="0" sz="1800" u="none" cap="none" strike="noStrike">
              <a:solidFill>
                <a:srgbClr val="000000"/>
              </a:solidFill>
              <a:latin typeface="Roboto Condensed"/>
              <a:ea typeface="Roboto Condensed"/>
              <a:cs typeface="Roboto Condensed"/>
              <a:sym typeface="Roboto Condensed"/>
            </a:endParaRPr>
          </a:p>
        </p:txBody>
      </p:sp>
      <p:sp>
        <p:nvSpPr>
          <p:cNvPr id="458" name="Google Shape;458;p73"/>
          <p:cNvSpPr/>
          <p:nvPr/>
        </p:nvSpPr>
        <p:spPr>
          <a:xfrm>
            <a:off x="3649800" y="2590200"/>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2</a:t>
            </a:r>
            <a:endParaRPr b="0" i="0" sz="1800" u="none" cap="none" strike="noStrike">
              <a:solidFill>
                <a:srgbClr val="000000"/>
              </a:solidFill>
              <a:latin typeface="Roboto Condensed"/>
              <a:ea typeface="Roboto Condensed"/>
              <a:cs typeface="Roboto Condensed"/>
              <a:sym typeface="Roboto Condensed"/>
            </a:endParaRPr>
          </a:p>
        </p:txBody>
      </p:sp>
      <p:sp>
        <p:nvSpPr>
          <p:cNvPr id="459" name="Google Shape;459;p73"/>
          <p:cNvSpPr/>
          <p:nvPr/>
        </p:nvSpPr>
        <p:spPr>
          <a:xfrm>
            <a:off x="3649800" y="1828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3</a:t>
            </a:r>
            <a:endParaRPr b="0" i="0" sz="1800" u="none" cap="none" strike="noStrike">
              <a:solidFill>
                <a:srgbClr val="000000"/>
              </a:solidFill>
              <a:latin typeface="Roboto Condensed"/>
              <a:ea typeface="Roboto Condensed"/>
              <a:cs typeface="Roboto Condensed"/>
              <a:sym typeface="Roboto Condensed"/>
            </a:endParaRPr>
          </a:p>
        </p:txBody>
      </p:sp>
      <p:sp>
        <p:nvSpPr>
          <p:cNvPr id="460" name="Google Shape;460;p73"/>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Roboto"/>
                <a:ea typeface="Roboto"/>
                <a:cs typeface="Roboto"/>
                <a:sym typeface="Roboto"/>
              </a:rPr>
              <a:t>Estado 1</a:t>
            </a:r>
            <a:endParaRPr b="0" i="0" sz="1600" u="none" cap="none" strike="noStrike">
              <a:solidFill>
                <a:srgbClr val="000000"/>
              </a:solidFill>
              <a:latin typeface="Roboto"/>
              <a:ea typeface="Roboto"/>
              <a:cs typeface="Roboto"/>
              <a:sym typeface="Roboto"/>
            </a:endParaRPr>
          </a:p>
        </p:txBody>
      </p:sp>
      <p:sp>
        <p:nvSpPr>
          <p:cNvPr id="461" name="Google Shape;461;p73"/>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Roboto"/>
                <a:ea typeface="Roboto"/>
                <a:cs typeface="Roboto"/>
                <a:sym typeface="Roboto"/>
              </a:rPr>
              <a:t>Estado 3</a:t>
            </a:r>
            <a:endParaRPr b="0" i="0" sz="1600" u="none" cap="none" strike="noStrike">
              <a:solidFill>
                <a:srgbClr val="000000"/>
              </a:solidFill>
              <a:latin typeface="Roboto"/>
              <a:ea typeface="Roboto"/>
              <a:cs typeface="Roboto"/>
              <a:sym typeface="Roboto"/>
            </a:endParaRPr>
          </a:p>
        </p:txBody>
      </p:sp>
      <p:sp>
        <p:nvSpPr>
          <p:cNvPr id="462" name="Google Shape;462;p73"/>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Roboto"/>
                <a:ea typeface="Roboto"/>
                <a:cs typeface="Roboto"/>
                <a:sym typeface="Roboto"/>
              </a:rPr>
              <a:t>Estado 2</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Fragmentos y el back stack</a:t>
            </a:r>
            <a:endParaRPr/>
          </a:p>
        </p:txBody>
      </p:sp>
      <p:grpSp>
        <p:nvGrpSpPr>
          <p:cNvPr id="468" name="Google Shape;468;p74"/>
          <p:cNvGrpSpPr/>
          <p:nvPr/>
        </p:nvGrpSpPr>
        <p:grpSpPr>
          <a:xfrm>
            <a:off x="616329" y="2030866"/>
            <a:ext cx="2076867" cy="2393137"/>
            <a:chOff x="3476375" y="1446600"/>
            <a:chExt cx="2191250" cy="2689825"/>
          </a:xfrm>
        </p:grpSpPr>
        <p:sp>
          <p:nvSpPr>
            <p:cNvPr id="469" name="Google Shape;469;p7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Roboto"/>
                  <a:ea typeface="Roboto"/>
                  <a:cs typeface="Roboto"/>
                  <a:sym typeface="Roboto"/>
                </a:rPr>
                <a:t>Back stack</a:t>
              </a:r>
              <a:endParaRPr b="0" i="0" sz="2000" u="none" cap="none" strike="noStrike">
                <a:solidFill>
                  <a:srgbClr val="000000"/>
                </a:solidFill>
                <a:latin typeface="Roboto"/>
                <a:ea typeface="Roboto"/>
                <a:cs typeface="Roboto"/>
                <a:sym typeface="Roboto"/>
              </a:endParaRPr>
            </a:p>
          </p:txBody>
        </p:sp>
        <p:sp>
          <p:nvSpPr>
            <p:cNvPr id="471" name="Google Shape;471;p7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1</a:t>
              </a:r>
              <a:endParaRPr b="0" i="0" sz="1800" u="none" cap="none" strike="noStrike">
                <a:solidFill>
                  <a:srgbClr val="000000"/>
                </a:solidFill>
                <a:latin typeface="Roboto Condensed"/>
                <a:ea typeface="Roboto Condensed"/>
                <a:cs typeface="Roboto Condensed"/>
                <a:sym typeface="Roboto Condensed"/>
              </a:endParaRPr>
            </a:p>
          </p:txBody>
        </p:sp>
        <p:sp>
          <p:nvSpPr>
            <p:cNvPr id="472" name="Google Shape;472;p7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2</a:t>
              </a:r>
              <a:endParaRPr b="0" i="0" sz="1800" u="none" cap="none" strike="noStrike">
                <a:solidFill>
                  <a:srgbClr val="000000"/>
                </a:solidFill>
                <a:latin typeface="Roboto Condensed"/>
                <a:ea typeface="Roboto Condensed"/>
                <a:cs typeface="Roboto Condensed"/>
                <a:sym typeface="Roboto Condensed"/>
              </a:endParaRPr>
            </a:p>
          </p:txBody>
        </p:sp>
        <p:sp>
          <p:nvSpPr>
            <p:cNvPr id="473" name="Google Shape;473;p7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Condensed"/>
                  <a:ea typeface="Roboto Condensed"/>
                  <a:cs typeface="Roboto Condensed"/>
                  <a:sym typeface="Roboto Condensed"/>
                </a:rPr>
                <a:t>Fragment 1</a:t>
              </a:r>
              <a:endParaRPr b="0" i="0" sz="1400" u="none" cap="none" strike="noStrike">
                <a:solidFill>
                  <a:srgbClr val="000000"/>
                </a:solidFill>
                <a:latin typeface="Roboto Condensed"/>
                <a:ea typeface="Roboto Condensed"/>
                <a:cs typeface="Roboto Condensed"/>
                <a:sym typeface="Roboto Condensed"/>
              </a:endParaRPr>
            </a:p>
          </p:txBody>
        </p:sp>
      </p:grpSp>
      <p:grpSp>
        <p:nvGrpSpPr>
          <p:cNvPr id="474" name="Google Shape;474;p74"/>
          <p:cNvGrpSpPr/>
          <p:nvPr/>
        </p:nvGrpSpPr>
        <p:grpSpPr>
          <a:xfrm>
            <a:off x="3530431" y="1552522"/>
            <a:ext cx="2085207" cy="2890546"/>
            <a:chOff x="5574800" y="1116125"/>
            <a:chExt cx="2200050" cy="3248900"/>
          </a:xfrm>
        </p:grpSpPr>
        <p:sp>
          <p:nvSpPr>
            <p:cNvPr id="475" name="Google Shape;475;p74"/>
            <p:cNvSpPr/>
            <p:nvPr/>
          </p:nvSpPr>
          <p:spPr>
            <a:xfrm>
              <a:off x="5583650" y="1116125"/>
              <a:ext cx="2191200" cy="2876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4"/>
            <p:cNvSpPr txBox="1"/>
            <p:nvPr/>
          </p:nvSpPr>
          <p:spPr>
            <a:xfrm>
              <a:off x="5574800" y="40689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Roboto"/>
                  <a:ea typeface="Roboto"/>
                  <a:cs typeface="Roboto"/>
                  <a:sym typeface="Roboto"/>
                </a:rPr>
                <a:t>Back stack</a:t>
              </a:r>
              <a:endParaRPr b="0" i="0" sz="2000" u="none" cap="none" strike="noStrike">
                <a:solidFill>
                  <a:srgbClr val="000000"/>
                </a:solidFill>
                <a:latin typeface="Roboto"/>
                <a:ea typeface="Roboto"/>
                <a:cs typeface="Roboto"/>
                <a:sym typeface="Roboto"/>
              </a:endParaRPr>
            </a:p>
          </p:txBody>
        </p:sp>
        <p:sp>
          <p:nvSpPr>
            <p:cNvPr id="477" name="Google Shape;477;p74"/>
            <p:cNvSpPr/>
            <p:nvPr/>
          </p:nvSpPr>
          <p:spPr>
            <a:xfrm>
              <a:off x="5710100" y="3199923"/>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1</a:t>
              </a:r>
              <a:endParaRPr b="0" i="0" sz="1800" u="none" cap="none" strike="noStrike">
                <a:solidFill>
                  <a:srgbClr val="000000"/>
                </a:solidFill>
                <a:latin typeface="Roboto Condensed"/>
                <a:ea typeface="Roboto Condensed"/>
                <a:cs typeface="Roboto Condensed"/>
                <a:sym typeface="Roboto Condensed"/>
              </a:endParaRPr>
            </a:p>
          </p:txBody>
        </p:sp>
        <p:sp>
          <p:nvSpPr>
            <p:cNvPr id="478" name="Google Shape;478;p74"/>
            <p:cNvSpPr/>
            <p:nvPr/>
          </p:nvSpPr>
          <p:spPr>
            <a:xfrm>
              <a:off x="5710100" y="1286738"/>
              <a:ext cx="1928700" cy="1652700"/>
            </a:xfrm>
            <a:prstGeom prst="rect">
              <a:avLst/>
            </a:prstGeom>
            <a:solidFill>
              <a:srgbClr val="B6D7A8"/>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2</a:t>
              </a:r>
              <a:endParaRPr b="0" i="0" sz="1800" u="none" cap="none" strike="noStrike">
                <a:solidFill>
                  <a:srgbClr val="000000"/>
                </a:solidFill>
                <a:latin typeface="Roboto Condensed"/>
                <a:ea typeface="Roboto Condensed"/>
                <a:cs typeface="Roboto Condensed"/>
                <a:sym typeface="Roboto Condensed"/>
              </a:endParaRPr>
            </a:p>
          </p:txBody>
        </p:sp>
        <p:sp>
          <p:nvSpPr>
            <p:cNvPr id="479" name="Google Shape;479;p74"/>
            <p:cNvSpPr/>
            <p:nvPr/>
          </p:nvSpPr>
          <p:spPr>
            <a:xfrm>
              <a:off x="5820650" y="1954500"/>
              <a:ext cx="1717200" cy="490500"/>
            </a:xfrm>
            <a:prstGeom prst="rect">
              <a:avLst/>
            </a:prstGeom>
            <a:solidFill>
              <a:srgbClr val="FCE5CD">
                <a:alpha val="73333"/>
              </a:srgbClr>
            </a:solidFill>
            <a:ln>
              <a:noFill/>
            </a:ln>
            <a:effectLst>
              <a:outerShdw blurRad="57150" rotWithShape="0" algn="bl" dir="5400000" dist="19050">
                <a:srgbClr val="FFFFFF">
                  <a:alpha val="1098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Condensed"/>
                  <a:ea typeface="Roboto Condensed"/>
                  <a:cs typeface="Roboto Condensed"/>
                  <a:sym typeface="Roboto Condensed"/>
                </a:rPr>
                <a:t>Fragment 1</a:t>
              </a:r>
              <a:endParaRPr b="0" i="0" sz="1400" u="none" cap="none" strike="noStrike">
                <a:solidFill>
                  <a:srgbClr val="000000"/>
                </a:solidFill>
                <a:latin typeface="Roboto Condensed"/>
                <a:ea typeface="Roboto Condensed"/>
                <a:cs typeface="Roboto Condensed"/>
                <a:sym typeface="Roboto Condensed"/>
              </a:endParaRPr>
            </a:p>
          </p:txBody>
        </p:sp>
        <p:sp>
          <p:nvSpPr>
            <p:cNvPr id="480" name="Google Shape;480;p74"/>
            <p:cNvSpPr/>
            <p:nvPr/>
          </p:nvSpPr>
          <p:spPr>
            <a:xfrm>
              <a:off x="5820650" y="1344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Condensed"/>
                  <a:ea typeface="Roboto Condensed"/>
                  <a:cs typeface="Roboto Condensed"/>
                  <a:sym typeface="Roboto Condensed"/>
                </a:rPr>
                <a:t>Fragment 2</a:t>
              </a:r>
              <a:endParaRPr b="0" i="0" sz="1400" u="none" cap="none" strike="noStrike">
                <a:solidFill>
                  <a:srgbClr val="000000"/>
                </a:solidFill>
                <a:latin typeface="Roboto Condensed"/>
                <a:ea typeface="Roboto Condensed"/>
                <a:cs typeface="Roboto Condensed"/>
                <a:sym typeface="Roboto Condensed"/>
              </a:endParaRPr>
            </a:p>
          </p:txBody>
        </p:sp>
      </p:grpSp>
      <p:grpSp>
        <p:nvGrpSpPr>
          <p:cNvPr id="481" name="Google Shape;481;p74"/>
          <p:cNvGrpSpPr/>
          <p:nvPr/>
        </p:nvGrpSpPr>
        <p:grpSpPr>
          <a:xfrm>
            <a:off x="6590849" y="2030037"/>
            <a:ext cx="2076867" cy="2393137"/>
            <a:chOff x="3476375" y="1446600"/>
            <a:chExt cx="2191250" cy="2689825"/>
          </a:xfrm>
        </p:grpSpPr>
        <p:sp>
          <p:nvSpPr>
            <p:cNvPr id="482" name="Google Shape;482;p7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Roboto"/>
                  <a:ea typeface="Roboto"/>
                  <a:cs typeface="Roboto"/>
                  <a:sym typeface="Roboto"/>
                </a:rPr>
                <a:t>Back stack</a:t>
              </a:r>
              <a:endParaRPr b="0" i="0" sz="2000" u="none" cap="none" strike="noStrike">
                <a:solidFill>
                  <a:srgbClr val="000000"/>
                </a:solidFill>
                <a:latin typeface="Roboto"/>
                <a:ea typeface="Roboto"/>
                <a:cs typeface="Roboto"/>
                <a:sym typeface="Roboto"/>
              </a:endParaRPr>
            </a:p>
          </p:txBody>
        </p:sp>
        <p:sp>
          <p:nvSpPr>
            <p:cNvPr id="484" name="Google Shape;484;p7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1</a:t>
              </a:r>
              <a:endParaRPr b="0" i="0" sz="1800" u="none" cap="none" strike="noStrike">
                <a:solidFill>
                  <a:srgbClr val="000000"/>
                </a:solidFill>
                <a:latin typeface="Roboto Condensed"/>
                <a:ea typeface="Roboto Condensed"/>
                <a:cs typeface="Roboto Condensed"/>
                <a:sym typeface="Roboto Condensed"/>
              </a:endParaRPr>
            </a:p>
          </p:txBody>
        </p:sp>
        <p:sp>
          <p:nvSpPr>
            <p:cNvPr id="485" name="Google Shape;485;p7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Roboto Condensed"/>
                  <a:ea typeface="Roboto Condensed"/>
                  <a:cs typeface="Roboto Condensed"/>
                  <a:sym typeface="Roboto Condensed"/>
                </a:rPr>
                <a:t>Activity 2</a:t>
              </a:r>
              <a:endParaRPr b="0" i="0" sz="1800" u="none" cap="none" strike="noStrike">
                <a:solidFill>
                  <a:srgbClr val="000000"/>
                </a:solidFill>
                <a:latin typeface="Roboto Condensed"/>
                <a:ea typeface="Roboto Condensed"/>
                <a:cs typeface="Roboto Condensed"/>
                <a:sym typeface="Roboto Condensed"/>
              </a:endParaRPr>
            </a:p>
          </p:txBody>
        </p:sp>
        <p:sp>
          <p:nvSpPr>
            <p:cNvPr id="486" name="Google Shape;486;p7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Condensed"/>
                  <a:ea typeface="Roboto Condensed"/>
                  <a:cs typeface="Roboto Condensed"/>
                  <a:sym typeface="Roboto Condensed"/>
                </a:rPr>
                <a:t>Fragment 1</a:t>
              </a:r>
              <a:endParaRPr b="0" i="0" sz="1400" u="none" cap="none" strike="noStrike">
                <a:solidFill>
                  <a:srgbClr val="000000"/>
                </a:solidFill>
                <a:latin typeface="Roboto Condensed"/>
                <a:ea typeface="Roboto Condensed"/>
                <a:cs typeface="Roboto Condensed"/>
                <a:sym typeface="Roboto Condensed"/>
              </a:endParaRPr>
            </a:p>
          </p:txBody>
        </p:sp>
      </p:grpSp>
      <p:sp>
        <p:nvSpPr>
          <p:cNvPr id="487" name="Google Shape;487;p74"/>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Roboto"/>
                <a:ea typeface="Roboto"/>
                <a:cs typeface="Roboto"/>
                <a:sym typeface="Roboto"/>
              </a:rPr>
              <a:t>Estado 1</a:t>
            </a:r>
            <a:endParaRPr b="0" i="0" sz="1600" u="none" cap="none" strike="noStrike">
              <a:solidFill>
                <a:srgbClr val="000000"/>
              </a:solidFill>
              <a:latin typeface="Roboto"/>
              <a:ea typeface="Roboto"/>
              <a:cs typeface="Roboto"/>
              <a:sym typeface="Roboto"/>
            </a:endParaRPr>
          </a:p>
        </p:txBody>
      </p:sp>
      <p:sp>
        <p:nvSpPr>
          <p:cNvPr id="488" name="Google Shape;488;p74"/>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Roboto"/>
                <a:ea typeface="Roboto"/>
                <a:cs typeface="Roboto"/>
                <a:sym typeface="Roboto"/>
              </a:rPr>
              <a:t>Estado 3</a:t>
            </a:r>
            <a:endParaRPr b="0" i="0" sz="1600" u="none" cap="none" strike="noStrike">
              <a:solidFill>
                <a:srgbClr val="000000"/>
              </a:solidFill>
              <a:latin typeface="Roboto"/>
              <a:ea typeface="Roboto"/>
              <a:cs typeface="Roboto"/>
              <a:sym typeface="Roboto"/>
            </a:endParaRPr>
          </a:p>
        </p:txBody>
      </p:sp>
      <p:sp>
        <p:nvSpPr>
          <p:cNvPr id="489" name="Google Shape;489;p74"/>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Roboto"/>
                <a:ea typeface="Roboto"/>
                <a:cs typeface="Roboto"/>
                <a:sym typeface="Roboto"/>
              </a:rPr>
              <a:t>Estado 2</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495" name="Google Shape;495;p75"/>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1" i="0" lang="es" sz="5200" u="none" cap="none" strike="noStrike">
                <a:solidFill>
                  <a:srgbClr val="FAFAFA"/>
                </a:solidFill>
                <a:latin typeface="Roboto"/>
                <a:ea typeface="Roboto"/>
                <a:cs typeface="Roboto"/>
                <a:sym typeface="Roboto"/>
              </a:rPr>
              <a:t>Resúmen</a:t>
            </a:r>
            <a:endParaRPr b="1" i="0" sz="5200" u="none" cap="none" strike="noStrike">
              <a:solidFill>
                <a:srgbClr val="FAFA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Intención / Propósito ( Intent )</a:t>
            </a:r>
            <a:endParaRPr/>
          </a:p>
        </p:txBody>
      </p:sp>
      <p:sp>
        <p:nvSpPr>
          <p:cNvPr id="138" name="Google Shape;138;p31"/>
          <p:cNvSpPr txBox="1"/>
          <p:nvPr>
            <p:ph idx="1" type="body"/>
          </p:nvPr>
        </p:nvSpPr>
        <p:spPr>
          <a:xfrm>
            <a:off x="216250" y="1327650"/>
            <a:ext cx="8078400" cy="3247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s"/>
              <a:t>Requerir una acción desde otro componente de la aplicación, como ser otra Activity</a:t>
            </a:r>
            <a:endParaRPr/>
          </a:p>
          <a:p>
            <a:pPr indent="-342900" lvl="0" marL="457200" rtl="0" algn="l">
              <a:lnSpc>
                <a:spcPct val="95000"/>
              </a:lnSpc>
              <a:spcBef>
                <a:spcPts val="1600"/>
              </a:spcBef>
              <a:spcAft>
                <a:spcPts val="0"/>
              </a:spcAft>
              <a:buSzPts val="1800"/>
              <a:buChar char="●"/>
            </a:pPr>
            <a:r>
              <a:rPr lang="es"/>
              <a:t>Un </a:t>
            </a:r>
            <a:r>
              <a:rPr lang="es">
                <a:latin typeface="Courier New"/>
                <a:ea typeface="Courier New"/>
                <a:cs typeface="Courier New"/>
                <a:sym typeface="Courier New"/>
              </a:rPr>
              <a:t>Intent</a:t>
            </a:r>
            <a:r>
              <a:rPr lang="es"/>
              <a:t> usualmente tiene dos piezas primarias de información:</a:t>
            </a:r>
            <a:endParaRPr/>
          </a:p>
          <a:p>
            <a:pPr indent="-342900" lvl="1" marL="914400" rtl="0" algn="l">
              <a:lnSpc>
                <a:spcPct val="95000"/>
              </a:lnSpc>
              <a:spcBef>
                <a:spcPts val="400"/>
              </a:spcBef>
              <a:spcAft>
                <a:spcPts val="0"/>
              </a:spcAft>
              <a:buSzPts val="1800"/>
              <a:buChar char="○"/>
            </a:pPr>
            <a:r>
              <a:rPr lang="es" sz="1800"/>
              <a:t>Acción para ser ejecutada (por ejemplo, </a:t>
            </a:r>
            <a:r>
              <a:rPr lang="es" sz="1800">
                <a:latin typeface="Courier New"/>
                <a:ea typeface="Courier New"/>
                <a:cs typeface="Courier New"/>
                <a:sym typeface="Courier New"/>
              </a:rPr>
              <a:t>ACTION_VIEW</a:t>
            </a:r>
            <a:r>
              <a:rPr lang="es" sz="1800"/>
              <a:t>, </a:t>
            </a:r>
            <a:r>
              <a:rPr lang="es" sz="1800">
                <a:latin typeface="Courier New"/>
                <a:ea typeface="Courier New"/>
                <a:cs typeface="Courier New"/>
                <a:sym typeface="Courier New"/>
              </a:rPr>
              <a:t>ACTION_EDIT</a:t>
            </a:r>
            <a:r>
              <a:rPr lang="es" sz="1800"/>
              <a:t>, </a:t>
            </a:r>
            <a:r>
              <a:rPr lang="es" sz="1800">
                <a:latin typeface="Courier New"/>
                <a:ea typeface="Courier New"/>
                <a:cs typeface="Courier New"/>
                <a:sym typeface="Courier New"/>
              </a:rPr>
              <a:t>ACTION_MAIN</a:t>
            </a:r>
            <a:r>
              <a:rPr lang="es" sz="1800"/>
              <a:t>)</a:t>
            </a:r>
            <a:endParaRPr sz="1800"/>
          </a:p>
          <a:p>
            <a:pPr indent="-342900" lvl="1" marL="914400" rtl="0" algn="l">
              <a:lnSpc>
                <a:spcPct val="95000"/>
              </a:lnSpc>
              <a:spcBef>
                <a:spcPts val="400"/>
              </a:spcBef>
              <a:spcAft>
                <a:spcPts val="0"/>
              </a:spcAft>
              <a:buSzPts val="1800"/>
              <a:buChar char="○"/>
            </a:pPr>
            <a:r>
              <a:rPr lang="es" sz="1800"/>
              <a:t>Data para operar (por ejemplo, un registro de una persona en la db de contactos)</a:t>
            </a:r>
            <a:endParaRPr sz="1800"/>
          </a:p>
          <a:p>
            <a:pPr indent="0" lvl="0" marL="914400" rtl="0" algn="l">
              <a:lnSpc>
                <a:spcPct val="95000"/>
              </a:lnSpc>
              <a:spcBef>
                <a:spcPts val="1000"/>
              </a:spcBef>
              <a:spcAft>
                <a:spcPts val="0"/>
              </a:spcAft>
              <a:buSzPts val="770"/>
              <a:buNone/>
            </a:pPr>
            <a:r>
              <a:t/>
            </a:r>
            <a:endParaRPr/>
          </a:p>
          <a:p>
            <a:pPr indent="-342900" lvl="0" marL="457200" rtl="0" algn="l">
              <a:lnSpc>
                <a:spcPct val="95000"/>
              </a:lnSpc>
              <a:spcBef>
                <a:spcPts val="1000"/>
              </a:spcBef>
              <a:spcAft>
                <a:spcPts val="0"/>
              </a:spcAft>
              <a:buSzPts val="1800"/>
              <a:buChar char="●"/>
            </a:pPr>
            <a:r>
              <a:rPr lang="es"/>
              <a:t>Comúnmente usado para especificar una solicitud para transicionar a otra actividad (Activity) </a:t>
            </a:r>
            <a:endParaRPr/>
          </a:p>
          <a:p>
            <a:pPr indent="0" lvl="0" marL="0" rtl="0" algn="l">
              <a:lnSpc>
                <a:spcPct val="95000"/>
              </a:lnSpc>
              <a:spcBef>
                <a:spcPts val="1000"/>
              </a:spcBef>
              <a:spcAft>
                <a:spcPts val="0"/>
              </a:spcAft>
              <a:buSzPts val="770"/>
              <a:buNone/>
            </a:pPr>
            <a:r>
              <a:t/>
            </a:r>
            <a:endParaRPr/>
          </a:p>
          <a:p>
            <a:pPr indent="0" lvl="0" marL="0" rtl="0" algn="l">
              <a:lnSpc>
                <a:spcPct val="95000"/>
              </a:lnSpc>
              <a:spcBef>
                <a:spcPts val="1200"/>
              </a:spcBef>
              <a:spcAft>
                <a:spcPts val="0"/>
              </a:spcAft>
              <a:buClr>
                <a:schemeClr val="dk1"/>
              </a:buClr>
              <a:buSzPts val="770"/>
              <a:buFont typeface="Arial"/>
              <a:buNone/>
            </a:pPr>
            <a:r>
              <a:t/>
            </a:r>
            <a:endParaRPr/>
          </a:p>
          <a:p>
            <a:pPr indent="0" lvl="0" marL="0" rtl="0" algn="l">
              <a:lnSpc>
                <a:spcPct val="95000"/>
              </a:lnSpc>
              <a:spcBef>
                <a:spcPts val="1200"/>
              </a:spcBef>
              <a:spcAft>
                <a:spcPts val="0"/>
              </a:spcAft>
              <a:buClr>
                <a:schemeClr val="dk1"/>
              </a:buClr>
              <a:buSzPts val="770"/>
              <a:buFont typeface="Arial"/>
              <a:buNone/>
            </a:pPr>
            <a:r>
              <a:t/>
            </a:r>
            <a:endParaRPr/>
          </a:p>
          <a:p>
            <a:pPr indent="0" lvl="0" marL="0" rtl="0" algn="l">
              <a:lnSpc>
                <a:spcPct val="95000"/>
              </a:lnSpc>
              <a:spcBef>
                <a:spcPts val="1200"/>
              </a:spcBef>
              <a:spcAft>
                <a:spcPts val="1200"/>
              </a:spcAft>
              <a:buSzPts val="770"/>
              <a:buNone/>
            </a:pPr>
            <a:r>
              <a:t/>
            </a:r>
            <a:endParaRPr/>
          </a:p>
        </p:txBody>
      </p:sp>
      <p:sp>
        <p:nvSpPr>
          <p:cNvPr id="139" name="Google Shape;13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Resumen</a:t>
            </a:r>
            <a:endParaRPr/>
          </a:p>
        </p:txBody>
      </p:sp>
      <p:sp>
        <p:nvSpPr>
          <p:cNvPr id="501" name="Google Shape;501;p76"/>
          <p:cNvSpPr txBox="1"/>
          <p:nvPr>
            <p:ph idx="1" type="body"/>
          </p:nvPr>
        </p:nvSpPr>
        <p:spPr>
          <a:xfrm>
            <a:off x="311700" y="1043500"/>
            <a:ext cx="8520600" cy="31830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SzPct val="102856"/>
              <a:buNone/>
            </a:pPr>
            <a:r>
              <a:rPr lang="es" sz="2800">
                <a:solidFill>
                  <a:schemeClr val="dk1"/>
                </a:solidFill>
              </a:rPr>
              <a:t>Aprendiste como:</a:t>
            </a:r>
            <a:endParaRPr sz="2800">
              <a:solidFill>
                <a:schemeClr val="dk1"/>
              </a:solidFill>
            </a:endParaRPr>
          </a:p>
          <a:p>
            <a:pPr indent="-304005" lvl="0" marL="457200" rtl="0" algn="l">
              <a:lnSpc>
                <a:spcPct val="115000"/>
              </a:lnSpc>
              <a:spcBef>
                <a:spcPts val="0"/>
              </a:spcBef>
              <a:spcAft>
                <a:spcPts val="0"/>
              </a:spcAft>
              <a:buClr>
                <a:srgbClr val="1C4587"/>
              </a:buClr>
              <a:buSzPct val="67857"/>
              <a:buChar char="●"/>
            </a:pPr>
            <a:r>
              <a:rPr lang="es" sz="2800">
                <a:solidFill>
                  <a:schemeClr val="dk1"/>
                </a:solidFill>
              </a:rPr>
              <a:t>Utilizar intenciones explícitas e implícitas para navegar entre actividades</a:t>
            </a:r>
            <a:endParaRPr sz="2800">
              <a:solidFill>
                <a:schemeClr val="dk1"/>
              </a:solidFill>
            </a:endParaRPr>
          </a:p>
          <a:p>
            <a:pPr indent="-304005" lvl="0" marL="457200" rtl="0" algn="l">
              <a:lnSpc>
                <a:spcPct val="115000"/>
              </a:lnSpc>
              <a:spcBef>
                <a:spcPts val="0"/>
              </a:spcBef>
              <a:spcAft>
                <a:spcPts val="0"/>
              </a:spcAft>
              <a:buClr>
                <a:srgbClr val="1C4587"/>
              </a:buClr>
              <a:buSzPct val="67857"/>
              <a:buChar char="●"/>
            </a:pPr>
            <a:r>
              <a:rPr lang="es" sz="2800">
                <a:solidFill>
                  <a:schemeClr val="dk1"/>
                </a:solidFill>
              </a:rPr>
              <a:t>Estructurar las aplicaciones usando fragmentos en lugar de poner todo el código de la interfaz de usuario en la actividad.</a:t>
            </a:r>
            <a:endParaRPr sz="2800">
              <a:solidFill>
                <a:schemeClr val="dk1"/>
              </a:solidFill>
            </a:endParaRPr>
          </a:p>
          <a:p>
            <a:pPr indent="-304005" lvl="0" marL="457200" rtl="0" algn="l">
              <a:lnSpc>
                <a:spcPct val="115000"/>
              </a:lnSpc>
              <a:spcBef>
                <a:spcPts val="0"/>
              </a:spcBef>
              <a:spcAft>
                <a:spcPts val="0"/>
              </a:spcAft>
              <a:buClr>
                <a:srgbClr val="1C4587"/>
              </a:buClr>
              <a:buSzPct val="67857"/>
              <a:buChar char="●"/>
            </a:pPr>
            <a:r>
              <a:rPr lang="es" sz="2800">
                <a:solidFill>
                  <a:schemeClr val="dk1"/>
                </a:solidFill>
              </a:rPr>
              <a:t>Manejar la navegación con NavGraph, NavHost y NavController</a:t>
            </a:r>
            <a:endParaRPr sz="2800">
              <a:solidFill>
                <a:schemeClr val="dk1"/>
              </a:solidFill>
            </a:endParaRPr>
          </a:p>
          <a:p>
            <a:pPr indent="-304005" lvl="0" marL="457200" rtl="0" algn="l">
              <a:lnSpc>
                <a:spcPct val="115000"/>
              </a:lnSpc>
              <a:spcBef>
                <a:spcPts val="0"/>
              </a:spcBef>
              <a:spcAft>
                <a:spcPts val="0"/>
              </a:spcAft>
              <a:buClr>
                <a:srgbClr val="1C4587"/>
              </a:buClr>
              <a:buSzPct val="67857"/>
              <a:buChar char="●"/>
            </a:pPr>
            <a:r>
              <a:rPr lang="es" sz="2800">
                <a:solidFill>
                  <a:schemeClr val="dk1"/>
                </a:solidFill>
              </a:rPr>
              <a:t>Utilice Safe Args para pasar datos entre destinos de fragmentos</a:t>
            </a:r>
            <a:endParaRPr sz="2800">
              <a:solidFill>
                <a:schemeClr val="dk1"/>
              </a:solidFill>
            </a:endParaRPr>
          </a:p>
          <a:p>
            <a:pPr indent="-304005" lvl="0" marL="457200" rtl="0" algn="l">
              <a:lnSpc>
                <a:spcPct val="115000"/>
              </a:lnSpc>
              <a:spcBef>
                <a:spcPts val="0"/>
              </a:spcBef>
              <a:spcAft>
                <a:spcPts val="0"/>
              </a:spcAft>
              <a:buClr>
                <a:srgbClr val="1C4587"/>
              </a:buClr>
              <a:buSzPct val="67857"/>
              <a:buChar char="●"/>
            </a:pPr>
            <a:r>
              <a:rPr lang="es" sz="2800">
                <a:solidFill>
                  <a:schemeClr val="dk1"/>
                </a:solidFill>
              </a:rPr>
              <a:t>Use NavigationUI para conectar la barra de aplicaciones superior, el cajón de navegación y la navegación inferior</a:t>
            </a:r>
            <a:endParaRPr sz="2800">
              <a:solidFill>
                <a:schemeClr val="dk1"/>
              </a:solidFill>
            </a:endParaRPr>
          </a:p>
          <a:p>
            <a:pPr indent="-304005" lvl="0" marL="457200" rtl="0" algn="l">
              <a:lnSpc>
                <a:spcPct val="115000"/>
              </a:lnSpc>
              <a:spcBef>
                <a:spcPts val="0"/>
              </a:spcBef>
              <a:spcAft>
                <a:spcPts val="0"/>
              </a:spcAft>
              <a:buClr>
                <a:srgbClr val="1C4587"/>
              </a:buClr>
              <a:buSzPct val="67857"/>
              <a:buChar char="●"/>
            </a:pPr>
            <a:r>
              <a:rPr lang="es" sz="2800">
                <a:solidFill>
                  <a:schemeClr val="dk1"/>
                </a:solidFill>
              </a:rPr>
              <a:t>Android mantiene una pila de todos los destinos que ha visitado, y cada nuevo destino se incluye en la pila.</a:t>
            </a:r>
            <a:endParaRPr sz="1900"/>
          </a:p>
        </p:txBody>
      </p:sp>
      <p:sp>
        <p:nvSpPr>
          <p:cNvPr id="502" name="Google Shape;502;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Saber más sobre….</a:t>
            </a:r>
            <a:endParaRPr/>
          </a:p>
        </p:txBody>
      </p:sp>
      <p:sp>
        <p:nvSpPr>
          <p:cNvPr id="508" name="Google Shape;508;p77"/>
          <p:cNvSpPr txBox="1"/>
          <p:nvPr>
            <p:ph idx="1" type="body"/>
          </p:nvPr>
        </p:nvSpPr>
        <p:spPr>
          <a:xfrm>
            <a:off x="311700" y="1154200"/>
            <a:ext cx="8520600" cy="31158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Font typeface="Arial"/>
              <a:buChar char="●"/>
            </a:pPr>
            <a:r>
              <a:rPr lang="es" sz="2000" u="sng">
                <a:solidFill>
                  <a:schemeClr val="hlink"/>
                </a:solidFill>
                <a:latin typeface="Arial"/>
                <a:ea typeface="Arial"/>
                <a:cs typeface="Arial"/>
                <a:sym typeface="Arial"/>
                <a:hlinkClick r:id="rId3"/>
              </a:rPr>
              <a:t>Principles of navigation</a:t>
            </a:r>
            <a:endParaRPr sz="2000">
              <a:solidFill>
                <a:schemeClr val="accent5"/>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s" sz="2000" u="sng">
                <a:solidFill>
                  <a:schemeClr val="hlink"/>
                </a:solidFill>
                <a:latin typeface="Arial"/>
                <a:ea typeface="Arial"/>
                <a:cs typeface="Arial"/>
                <a:sym typeface="Arial"/>
                <a:hlinkClick r:id="rId4"/>
              </a:rPr>
              <a:t>Navigation component</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s" sz="2000" u="sng">
                <a:solidFill>
                  <a:schemeClr val="hlink"/>
                </a:solidFill>
                <a:latin typeface="Arial"/>
                <a:ea typeface="Arial"/>
                <a:cs typeface="Arial"/>
                <a:sym typeface="Arial"/>
                <a:hlinkClick r:id="rId5"/>
              </a:rPr>
              <a:t>Pass data between destinations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s" sz="2000" u="sng">
                <a:solidFill>
                  <a:schemeClr val="hlink"/>
                </a:solidFill>
                <a:latin typeface="Arial"/>
                <a:ea typeface="Arial"/>
                <a:cs typeface="Arial"/>
                <a:sym typeface="Arial"/>
                <a:hlinkClick r:id="rId6"/>
              </a:rPr>
              <a:t>NavigationUI</a:t>
            </a:r>
            <a:endParaRPr sz="2000">
              <a:latin typeface="Arial"/>
              <a:ea typeface="Arial"/>
              <a:cs typeface="Arial"/>
              <a:sym typeface="Arial"/>
            </a:endParaRPr>
          </a:p>
        </p:txBody>
      </p:sp>
      <p:sp>
        <p:nvSpPr>
          <p:cNvPr id="509" name="Google Shape;509;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Pathway</a:t>
            </a:r>
            <a:endParaRPr/>
          </a:p>
        </p:txBody>
      </p:sp>
      <p:sp>
        <p:nvSpPr>
          <p:cNvPr id="515" name="Google Shape;515;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516" name="Google Shape;516;p78"/>
          <p:cNvSpPr txBox="1"/>
          <p:nvPr>
            <p:ph idx="1" type="body"/>
          </p:nvPr>
        </p:nvSpPr>
        <p:spPr>
          <a:xfrm>
            <a:off x="311711" y="1490519"/>
            <a:ext cx="8520600" cy="8940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SzPct val="288000"/>
              <a:buNone/>
            </a:pPr>
            <a:r>
              <a:rPr lang="es" sz="2500"/>
              <a:t>Practice what you’ve learned by</a:t>
            </a:r>
            <a:br>
              <a:rPr lang="es" sz="2500"/>
            </a:br>
            <a:r>
              <a:rPr lang="es" sz="2500"/>
              <a:t>completing the pathway:</a:t>
            </a:r>
            <a:endParaRPr sz="2500"/>
          </a:p>
          <a:p>
            <a:pPr indent="0" lvl="0" marL="0" rtl="0" algn="l">
              <a:lnSpc>
                <a:spcPct val="115000"/>
              </a:lnSpc>
              <a:spcBef>
                <a:spcPts val="1000"/>
              </a:spcBef>
              <a:spcAft>
                <a:spcPts val="0"/>
              </a:spcAft>
              <a:buSzPct val="288000"/>
              <a:buNone/>
            </a:pPr>
            <a:r>
              <a:rPr lang="es" sz="2500" u="sng">
                <a:solidFill>
                  <a:schemeClr val="hlink"/>
                </a:solidFill>
                <a:hlinkClick r:id="rId3"/>
              </a:rPr>
              <a:t>Lesson 6: App navigation</a:t>
            </a:r>
            <a:endParaRPr sz="2500">
              <a:solidFill>
                <a:schemeClr val="dk1"/>
              </a:solidFill>
            </a:endParaRPr>
          </a:p>
          <a:p>
            <a:pPr indent="0" lvl="0" marL="0" rtl="0" algn="l">
              <a:lnSpc>
                <a:spcPct val="115000"/>
              </a:lnSpc>
              <a:spcBef>
                <a:spcPts val="1000"/>
              </a:spcBef>
              <a:spcAft>
                <a:spcPts val="1000"/>
              </a:spcAft>
              <a:buSzPct val="288000"/>
              <a:buNone/>
            </a:pPr>
            <a:r>
              <a:t/>
            </a:r>
            <a:endParaRPr sz="2500">
              <a:solidFill>
                <a:schemeClr val="dk1"/>
              </a:solidFill>
            </a:endParaRPr>
          </a:p>
        </p:txBody>
      </p:sp>
      <p:pic>
        <p:nvPicPr>
          <p:cNvPr id="517" name="Google Shape;517;p78"/>
          <p:cNvPicPr preferRelativeResize="0"/>
          <p:nvPr/>
        </p:nvPicPr>
        <p:blipFill rotWithShape="1">
          <a:blip r:embed="rId4">
            <a:alphaModFix/>
          </a:blip>
          <a:srcRect b="13225" l="12796" r="12273" t="12878"/>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Intent Explícito</a:t>
            </a:r>
            <a:endParaRPr/>
          </a:p>
        </p:txBody>
      </p:sp>
      <p:sp>
        <p:nvSpPr>
          <p:cNvPr id="145" name="Google Shape;145;p32"/>
          <p:cNvSpPr txBox="1"/>
          <p:nvPr>
            <p:ph idx="1" type="body"/>
          </p:nvPr>
        </p:nvSpPr>
        <p:spPr>
          <a:xfrm>
            <a:off x="311700" y="1731175"/>
            <a:ext cx="8520600" cy="21888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s" sz="2200"/>
              <a:t>Cumplir con una solicitud </a:t>
            </a:r>
            <a:r>
              <a:rPr b="1" lang="es" sz="2200"/>
              <a:t>usando un componente específico</a:t>
            </a:r>
            <a:endParaRPr b="1" sz="2200"/>
          </a:p>
          <a:p>
            <a:pPr indent="-368300" lvl="0" marL="457200" rtl="0" algn="l">
              <a:lnSpc>
                <a:spcPct val="115000"/>
              </a:lnSpc>
              <a:spcBef>
                <a:spcPts val="1000"/>
              </a:spcBef>
              <a:spcAft>
                <a:spcPts val="0"/>
              </a:spcAft>
              <a:buSzPts val="2200"/>
              <a:buChar char="●"/>
            </a:pPr>
            <a:r>
              <a:rPr lang="es" sz="2200"/>
              <a:t>Navegación interna a una Activity en la app</a:t>
            </a:r>
            <a:endParaRPr sz="2200"/>
          </a:p>
          <a:p>
            <a:pPr indent="-368300" lvl="0" marL="457200" rtl="0" algn="l">
              <a:lnSpc>
                <a:spcPct val="115000"/>
              </a:lnSpc>
              <a:spcBef>
                <a:spcPts val="1000"/>
              </a:spcBef>
              <a:spcAft>
                <a:spcPts val="0"/>
              </a:spcAft>
              <a:buSzPts val="2200"/>
              <a:buChar char="●"/>
            </a:pPr>
            <a:r>
              <a:rPr lang="es" sz="2200"/>
              <a:t>Navegación a una aplicación específica de terceros o a otra aplicación escrita por ti</a:t>
            </a:r>
            <a:endParaRPr sz="2200"/>
          </a:p>
        </p:txBody>
      </p:sp>
      <p:sp>
        <p:nvSpPr>
          <p:cNvPr id="146" name="Google Shape;14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Intent Explícito - Ejemplos</a:t>
            </a:r>
            <a:endParaRPr/>
          </a:p>
        </p:txBody>
      </p:sp>
      <p:sp>
        <p:nvSpPr>
          <p:cNvPr id="152" name="Google Shape;152;p33"/>
          <p:cNvSpPr txBox="1"/>
          <p:nvPr>
            <p:ph idx="1" type="body"/>
          </p:nvPr>
        </p:nvSpPr>
        <p:spPr>
          <a:xfrm>
            <a:off x="311700" y="946870"/>
            <a:ext cx="8520600" cy="1881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30908"/>
              <a:buNone/>
            </a:pPr>
            <a:r>
              <a:rPr lang="es" sz="5500"/>
              <a:t>Navegar entre actividades de tu aplicación</a:t>
            </a:r>
            <a:r>
              <a:rPr lang="es" sz="5500">
                <a:solidFill>
                  <a:schemeClr val="dk1"/>
                </a:solidFill>
                <a:latin typeface="Roboto"/>
                <a:ea typeface="Roboto"/>
                <a:cs typeface="Roboto"/>
                <a:sym typeface="Roboto"/>
              </a:rPr>
              <a:t>:</a:t>
            </a:r>
            <a:endParaRPr sz="5500">
              <a:solidFill>
                <a:schemeClr val="dk1"/>
              </a:solidFill>
              <a:latin typeface="Roboto"/>
              <a:ea typeface="Roboto"/>
              <a:cs typeface="Roboto"/>
              <a:sym typeface="Roboto"/>
            </a:endParaRPr>
          </a:p>
          <a:p>
            <a:pPr indent="0" lvl="0" marL="0" rtl="0" algn="l">
              <a:lnSpc>
                <a:spcPct val="115000"/>
              </a:lnSpc>
              <a:spcBef>
                <a:spcPts val="400"/>
              </a:spcBef>
              <a:spcAft>
                <a:spcPts val="0"/>
              </a:spcAft>
              <a:buSzPct val="272520"/>
              <a:buNone/>
            </a:pPr>
            <a:r>
              <a:t/>
            </a:r>
            <a:endParaRPr sz="2642">
              <a:solidFill>
                <a:schemeClr val="dk1"/>
              </a:solidFill>
              <a:latin typeface="Roboto"/>
              <a:ea typeface="Roboto"/>
              <a:cs typeface="Roboto"/>
              <a:sym typeface="Roboto"/>
            </a:endParaRPr>
          </a:p>
          <a:p>
            <a:pPr indent="0" lvl="0" marL="0" rtl="0" algn="l">
              <a:lnSpc>
                <a:spcPct val="100000"/>
              </a:lnSpc>
              <a:spcBef>
                <a:spcPts val="400"/>
              </a:spcBef>
              <a:spcAft>
                <a:spcPts val="0"/>
              </a:spcAft>
              <a:buClr>
                <a:schemeClr val="dk1"/>
              </a:buClr>
              <a:buSzPct val="30490"/>
              <a:buFont typeface="Arial"/>
              <a:buNone/>
            </a:pPr>
            <a:r>
              <a:rPr lang="es" sz="3607">
                <a:solidFill>
                  <a:srgbClr val="3F51B5"/>
                </a:solidFill>
                <a:latin typeface="Consolas"/>
                <a:ea typeface="Consolas"/>
                <a:cs typeface="Consolas"/>
                <a:sym typeface="Consolas"/>
              </a:rPr>
              <a:t>fun</a:t>
            </a:r>
            <a:r>
              <a:rPr lang="es" sz="3607">
                <a:solidFill>
                  <a:srgbClr val="37474F"/>
                </a:solidFill>
                <a:latin typeface="Consolas"/>
                <a:ea typeface="Consolas"/>
                <a:cs typeface="Consolas"/>
                <a:sym typeface="Consolas"/>
              </a:rPr>
              <a:t> viewNoteDetail() {</a:t>
            </a:r>
            <a:endParaRPr sz="3607">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30490"/>
              <a:buFont typeface="Arial"/>
              <a:buNone/>
            </a:pPr>
            <a:r>
              <a:rPr lang="es" sz="3607">
                <a:solidFill>
                  <a:srgbClr val="37474F"/>
                </a:solidFill>
                <a:latin typeface="Consolas"/>
                <a:ea typeface="Consolas"/>
                <a:cs typeface="Consolas"/>
                <a:sym typeface="Consolas"/>
              </a:rPr>
              <a:t>   </a:t>
            </a:r>
            <a:r>
              <a:rPr lang="es" sz="3607">
                <a:solidFill>
                  <a:srgbClr val="3F51B5"/>
                </a:solidFill>
                <a:latin typeface="Consolas"/>
                <a:ea typeface="Consolas"/>
                <a:cs typeface="Consolas"/>
                <a:sym typeface="Consolas"/>
              </a:rPr>
              <a:t>val</a:t>
            </a:r>
            <a:r>
              <a:rPr lang="es" sz="3607">
                <a:solidFill>
                  <a:srgbClr val="37474F"/>
                </a:solidFill>
                <a:latin typeface="Consolas"/>
                <a:ea typeface="Consolas"/>
                <a:cs typeface="Consolas"/>
                <a:sym typeface="Consolas"/>
              </a:rPr>
              <a:t> intent = Intent(</a:t>
            </a:r>
            <a:r>
              <a:rPr lang="es" sz="3607">
                <a:solidFill>
                  <a:srgbClr val="3F51B5"/>
                </a:solidFill>
                <a:latin typeface="Consolas"/>
                <a:ea typeface="Consolas"/>
                <a:cs typeface="Consolas"/>
                <a:sym typeface="Consolas"/>
              </a:rPr>
              <a:t>this</a:t>
            </a:r>
            <a:r>
              <a:rPr lang="es" sz="3607">
                <a:solidFill>
                  <a:srgbClr val="37474F"/>
                </a:solidFill>
                <a:latin typeface="Consolas"/>
                <a:ea typeface="Consolas"/>
                <a:cs typeface="Consolas"/>
                <a:sym typeface="Consolas"/>
              </a:rPr>
              <a:t>, NoteDetailActivity::</a:t>
            </a:r>
            <a:r>
              <a:rPr lang="es" sz="3607">
                <a:solidFill>
                  <a:srgbClr val="3F51B5"/>
                </a:solidFill>
                <a:latin typeface="Consolas"/>
                <a:ea typeface="Consolas"/>
                <a:cs typeface="Consolas"/>
                <a:sym typeface="Consolas"/>
              </a:rPr>
              <a:t>class</a:t>
            </a:r>
            <a:r>
              <a:rPr lang="es" sz="3607">
                <a:solidFill>
                  <a:srgbClr val="37474F"/>
                </a:solidFill>
                <a:latin typeface="Consolas"/>
                <a:ea typeface="Consolas"/>
                <a:cs typeface="Consolas"/>
                <a:sym typeface="Consolas"/>
              </a:rPr>
              <a:t>.java)</a:t>
            </a:r>
            <a:endParaRPr sz="3607">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30490"/>
              <a:buFont typeface="Arial"/>
              <a:buNone/>
            </a:pPr>
            <a:r>
              <a:rPr lang="es" sz="3607">
                <a:solidFill>
                  <a:srgbClr val="37474F"/>
                </a:solidFill>
                <a:latin typeface="Consolas"/>
                <a:ea typeface="Consolas"/>
                <a:cs typeface="Consolas"/>
                <a:sym typeface="Consolas"/>
              </a:rPr>
              <a:t>   intent.putExtra(NOTE_ID, note.id)</a:t>
            </a:r>
            <a:endParaRPr sz="3607">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30490"/>
              <a:buFont typeface="Arial"/>
              <a:buNone/>
            </a:pPr>
            <a:r>
              <a:rPr lang="es" sz="3607">
                <a:solidFill>
                  <a:srgbClr val="37474F"/>
                </a:solidFill>
                <a:latin typeface="Consolas"/>
                <a:ea typeface="Consolas"/>
                <a:cs typeface="Consolas"/>
                <a:sym typeface="Consolas"/>
              </a:rPr>
              <a:t>   startActivity(intent)</a:t>
            </a:r>
            <a:endParaRPr sz="3607">
              <a:solidFill>
                <a:srgbClr val="37474F"/>
              </a:solidFill>
              <a:latin typeface="Consolas"/>
              <a:ea typeface="Consolas"/>
              <a:cs typeface="Consolas"/>
              <a:sym typeface="Consolas"/>
            </a:endParaRPr>
          </a:p>
          <a:p>
            <a:pPr indent="0" lvl="0" marL="0" rtl="0" algn="l">
              <a:lnSpc>
                <a:spcPct val="150000"/>
              </a:lnSpc>
              <a:spcBef>
                <a:spcPts val="1200"/>
              </a:spcBef>
              <a:spcAft>
                <a:spcPts val="0"/>
              </a:spcAft>
              <a:buClr>
                <a:schemeClr val="dk1"/>
              </a:buClr>
              <a:buSzPct val="30490"/>
              <a:buFont typeface="Arial"/>
              <a:buNone/>
            </a:pPr>
            <a:r>
              <a:rPr lang="es" sz="3607">
                <a:solidFill>
                  <a:srgbClr val="37474F"/>
                </a:solidFill>
                <a:latin typeface="Consolas"/>
                <a:ea typeface="Consolas"/>
                <a:cs typeface="Consolas"/>
                <a:sym typeface="Consolas"/>
              </a:rPr>
              <a:t>}</a:t>
            </a:r>
            <a:endParaRPr sz="3607">
              <a:solidFill>
                <a:srgbClr val="37474F"/>
              </a:solidFill>
              <a:latin typeface="Consolas"/>
              <a:ea typeface="Consolas"/>
              <a:cs typeface="Consolas"/>
              <a:sym typeface="Consolas"/>
            </a:endParaRPr>
          </a:p>
          <a:p>
            <a:pPr indent="0" lvl="0" marL="0" rtl="0" algn="l">
              <a:lnSpc>
                <a:spcPct val="100000"/>
              </a:lnSpc>
              <a:spcBef>
                <a:spcPts val="1200"/>
              </a:spcBef>
              <a:spcAft>
                <a:spcPts val="1200"/>
              </a:spcAft>
              <a:buClr>
                <a:schemeClr val="dk1"/>
              </a:buClr>
              <a:buSzPct val="68750"/>
              <a:buFont typeface="Arial"/>
              <a:buNone/>
            </a:pPr>
            <a:r>
              <a:t/>
            </a:r>
            <a:endParaRPr sz="1600">
              <a:solidFill>
                <a:schemeClr val="dk1"/>
              </a:solidFill>
              <a:latin typeface="Consolas"/>
              <a:ea typeface="Consolas"/>
              <a:cs typeface="Consolas"/>
              <a:sym typeface="Consolas"/>
            </a:endParaRPr>
          </a:p>
        </p:txBody>
      </p:sp>
      <p:sp>
        <p:nvSpPr>
          <p:cNvPr id="153" name="Google Shape;15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54" name="Google Shape;154;p33"/>
          <p:cNvSpPr txBox="1"/>
          <p:nvPr/>
        </p:nvSpPr>
        <p:spPr>
          <a:xfrm>
            <a:off x="310800" y="2627035"/>
            <a:ext cx="8522400" cy="18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Roboto"/>
                <a:ea typeface="Roboto"/>
                <a:cs typeface="Roboto"/>
                <a:sym typeface="Roboto"/>
              </a:rPr>
              <a:t>Navegar a una aplicación externa específica:</a:t>
            </a:r>
            <a:endParaRPr b="0" i="0" sz="1300" u="none" cap="none" strike="noStrike">
              <a:solidFill>
                <a:srgbClr val="000000"/>
              </a:solidFill>
              <a:latin typeface="Roboto"/>
              <a:ea typeface="Roboto"/>
              <a:cs typeface="Roboto"/>
              <a:sym typeface="Roboto"/>
            </a:endParaRPr>
          </a:p>
          <a:p>
            <a:pPr indent="0" lvl="0" marL="0" marR="0" rtl="0" algn="l">
              <a:lnSpc>
                <a:spcPct val="100000"/>
              </a:lnSpc>
              <a:spcBef>
                <a:spcPts val="400"/>
              </a:spcBef>
              <a:spcAft>
                <a:spcPts val="0"/>
              </a:spcAft>
              <a:buClr>
                <a:srgbClr val="000000"/>
              </a:buClr>
              <a:buSzPts val="1000"/>
              <a:buFont typeface="Arial"/>
              <a:buNone/>
            </a:pPr>
            <a:r>
              <a:rPr b="0" i="0" lang="es" sz="1000" u="none" cap="none" strike="noStrike">
                <a:solidFill>
                  <a:srgbClr val="3F51B5"/>
                </a:solidFill>
                <a:latin typeface="Consolas"/>
                <a:ea typeface="Consolas"/>
                <a:cs typeface="Consolas"/>
                <a:sym typeface="Consolas"/>
              </a:rPr>
              <a:t>fun</a:t>
            </a:r>
            <a:r>
              <a:rPr b="0" i="0" lang="es" sz="1000" u="none" cap="none" strike="noStrike">
                <a:solidFill>
                  <a:srgbClr val="37474F"/>
                </a:solidFill>
                <a:latin typeface="Consolas"/>
                <a:ea typeface="Consolas"/>
                <a:cs typeface="Consolas"/>
                <a:sym typeface="Consolas"/>
              </a:rPr>
              <a:t> openExternalApp() {</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37474F"/>
                </a:solidFill>
                <a:latin typeface="Consolas"/>
                <a:ea typeface="Consolas"/>
                <a:cs typeface="Consolas"/>
                <a:sym typeface="Consolas"/>
              </a:rPr>
              <a:t>   </a:t>
            </a:r>
            <a:r>
              <a:rPr b="0" i="0" lang="es" sz="1000" u="none" cap="none" strike="noStrike">
                <a:solidFill>
                  <a:srgbClr val="3F51B5"/>
                </a:solidFill>
                <a:latin typeface="Consolas"/>
                <a:ea typeface="Consolas"/>
                <a:cs typeface="Consolas"/>
                <a:sym typeface="Consolas"/>
              </a:rPr>
              <a:t>val</a:t>
            </a:r>
            <a:r>
              <a:rPr b="0" i="0" lang="es" sz="1000" u="none" cap="none" strike="noStrike">
                <a:solidFill>
                  <a:srgbClr val="37474F"/>
                </a:solidFill>
                <a:latin typeface="Consolas"/>
                <a:ea typeface="Consolas"/>
                <a:cs typeface="Consolas"/>
                <a:sym typeface="Consolas"/>
              </a:rPr>
              <a:t> intent = Intent(</a:t>
            </a:r>
            <a:r>
              <a:rPr b="0" i="0" lang="es" sz="1000" u="none" cap="none" strike="noStrike">
                <a:solidFill>
                  <a:srgbClr val="388E3C"/>
                </a:solidFill>
                <a:latin typeface="Consolas"/>
                <a:ea typeface="Consolas"/>
                <a:cs typeface="Consolas"/>
                <a:sym typeface="Consolas"/>
              </a:rPr>
              <a:t>"com.example.workapp.FILE_OPEN"</a:t>
            </a:r>
            <a:r>
              <a:rPr b="0" i="0" lang="es" sz="1000" u="none" cap="none" strike="noStrike">
                <a:solidFill>
                  <a:srgbClr val="37474F"/>
                </a:solidFill>
                <a:latin typeface="Consolas"/>
                <a:ea typeface="Consolas"/>
                <a:cs typeface="Consolas"/>
                <a:sym typeface="Consolas"/>
              </a:rPr>
              <a:t>)</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37474F"/>
                </a:solidFill>
                <a:latin typeface="Consolas"/>
                <a:ea typeface="Consolas"/>
                <a:cs typeface="Consolas"/>
                <a:sym typeface="Consolas"/>
              </a:rPr>
              <a:t>   </a:t>
            </a:r>
            <a:r>
              <a:rPr b="0" i="0" lang="es" sz="1000" u="none" cap="none" strike="noStrike">
                <a:solidFill>
                  <a:srgbClr val="3F51B5"/>
                </a:solidFill>
                <a:latin typeface="Consolas"/>
                <a:ea typeface="Consolas"/>
                <a:cs typeface="Consolas"/>
                <a:sym typeface="Consolas"/>
              </a:rPr>
              <a:t>if</a:t>
            </a:r>
            <a:r>
              <a:rPr b="0" i="0" lang="es" sz="1000" u="none" cap="none" strike="noStrike">
                <a:solidFill>
                  <a:srgbClr val="37474F"/>
                </a:solidFill>
                <a:latin typeface="Consolas"/>
                <a:ea typeface="Consolas"/>
                <a:cs typeface="Consolas"/>
                <a:sym typeface="Consolas"/>
              </a:rPr>
              <a:t> (intent.resolveActivity(packageManager) != </a:t>
            </a:r>
            <a:r>
              <a:rPr b="0" i="0" lang="es" sz="1000" u="none" cap="none" strike="noStrike">
                <a:solidFill>
                  <a:srgbClr val="3F51B5"/>
                </a:solidFill>
                <a:latin typeface="Consolas"/>
                <a:ea typeface="Consolas"/>
                <a:cs typeface="Consolas"/>
                <a:sym typeface="Consolas"/>
              </a:rPr>
              <a:t>null</a:t>
            </a:r>
            <a:r>
              <a:rPr b="0" i="0" lang="es" sz="1000" u="none" cap="none" strike="noStrike">
                <a:solidFill>
                  <a:srgbClr val="37474F"/>
                </a:solidFill>
                <a:latin typeface="Consolas"/>
                <a:ea typeface="Consolas"/>
                <a:cs typeface="Consolas"/>
                <a:sym typeface="Consolas"/>
              </a:rPr>
              <a:t>) {</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37474F"/>
                </a:solidFill>
                <a:latin typeface="Consolas"/>
                <a:ea typeface="Consolas"/>
                <a:cs typeface="Consolas"/>
                <a:sym typeface="Consolas"/>
              </a:rPr>
              <a:t>       startActivity(intent)</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37474F"/>
                </a:solidFill>
                <a:latin typeface="Consolas"/>
                <a:ea typeface="Consolas"/>
                <a:cs typeface="Consolas"/>
                <a:sym typeface="Consolas"/>
              </a:rPr>
              <a:t>   }</a:t>
            </a:r>
            <a:endParaRPr b="0" i="0" sz="10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000"/>
              <a:buFont typeface="Arial"/>
              <a:buNone/>
            </a:pPr>
            <a:r>
              <a:rPr b="0" i="0" lang="es" sz="1000" u="none" cap="none" strike="noStrike">
                <a:solidFill>
                  <a:srgbClr val="37474F"/>
                </a:solidFill>
                <a:latin typeface="Consolas"/>
                <a:ea typeface="Consolas"/>
                <a:cs typeface="Consolas"/>
                <a:sym typeface="Consolas"/>
              </a:rPr>
              <a:t>}</a:t>
            </a:r>
            <a:endParaRPr b="0" i="0" sz="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Intent Implícito</a:t>
            </a:r>
            <a:endParaRPr/>
          </a:p>
        </p:txBody>
      </p:sp>
      <p:sp>
        <p:nvSpPr>
          <p:cNvPr id="160" name="Google Shape;160;p34"/>
          <p:cNvSpPr txBox="1"/>
          <p:nvPr>
            <p:ph idx="1" type="body"/>
          </p:nvPr>
        </p:nvSpPr>
        <p:spPr>
          <a:xfrm>
            <a:off x="311700" y="1609675"/>
            <a:ext cx="8520600" cy="2448000"/>
          </a:xfrm>
          <a:prstGeom prst="rect">
            <a:avLst/>
          </a:prstGeom>
          <a:noFill/>
          <a:ln>
            <a:noFill/>
          </a:ln>
        </p:spPr>
        <p:txBody>
          <a:bodyPr anchorCtr="0" anchor="t" bIns="91425" lIns="91425" spcFirstLastPara="1" rIns="91425" wrap="square" tIns="91425">
            <a:normAutofit lnSpcReduction="20000"/>
          </a:bodyPr>
          <a:lstStyle/>
          <a:p>
            <a:pPr indent="-368300" lvl="0" marL="457200" rtl="0" algn="l">
              <a:lnSpc>
                <a:spcPct val="115000"/>
              </a:lnSpc>
              <a:spcBef>
                <a:spcPts val="0"/>
              </a:spcBef>
              <a:spcAft>
                <a:spcPts val="0"/>
              </a:spcAft>
              <a:buSzPts val="2200"/>
              <a:buChar char="●"/>
            </a:pPr>
            <a:r>
              <a:rPr lang="es" sz="2200">
                <a:highlight>
                  <a:schemeClr val="lt1"/>
                </a:highlight>
              </a:rPr>
              <a:t>Provee una acción genérica que la app puede realizar</a:t>
            </a:r>
            <a:endParaRPr sz="2200">
              <a:highlight>
                <a:schemeClr val="lt1"/>
              </a:highlight>
            </a:endParaRPr>
          </a:p>
          <a:p>
            <a:pPr indent="-368300" lvl="0" marL="457200" marR="38100" rtl="0" algn="l">
              <a:lnSpc>
                <a:spcPct val="128571"/>
              </a:lnSpc>
              <a:spcBef>
                <a:spcPts val="1000"/>
              </a:spcBef>
              <a:spcAft>
                <a:spcPts val="0"/>
              </a:spcAft>
              <a:buSzPts val="2200"/>
              <a:buChar char="●"/>
            </a:pPr>
            <a:r>
              <a:rPr lang="es" sz="2100">
                <a:highlight>
                  <a:schemeClr val="lt1"/>
                </a:highlight>
              </a:rPr>
              <a:t>Se resuelve mediante la asignación del tipo de datos y la acción a componentes conocidos.</a:t>
            </a:r>
            <a:endParaRPr sz="2200">
              <a:highlight>
                <a:schemeClr val="lt1"/>
              </a:highlight>
            </a:endParaRPr>
          </a:p>
          <a:p>
            <a:pPr indent="-368300" lvl="0" marL="457200" marR="38100" rtl="0" algn="l">
              <a:lnSpc>
                <a:spcPct val="128571"/>
              </a:lnSpc>
              <a:spcBef>
                <a:spcPts val="0"/>
              </a:spcBef>
              <a:spcAft>
                <a:spcPts val="0"/>
              </a:spcAft>
              <a:buSzPts val="2200"/>
              <a:buChar char="●"/>
            </a:pPr>
            <a:r>
              <a:rPr lang="es" sz="2100">
                <a:highlight>
                  <a:schemeClr val="lt1"/>
                </a:highlight>
              </a:rPr>
              <a:t>Permite que cualquier aplicación que coincida con los criterios maneje la solicitud</a:t>
            </a:r>
            <a:endParaRPr sz="2100">
              <a:highlight>
                <a:schemeClr val="lt1"/>
              </a:highlight>
            </a:endParaRPr>
          </a:p>
          <a:p>
            <a:pPr indent="0" lvl="0" marL="457200" rtl="0" algn="l">
              <a:lnSpc>
                <a:spcPct val="115000"/>
              </a:lnSpc>
              <a:spcBef>
                <a:spcPts val="0"/>
              </a:spcBef>
              <a:spcAft>
                <a:spcPts val="1000"/>
              </a:spcAft>
              <a:buSzPts val="1800"/>
              <a:buNone/>
            </a:pPr>
            <a:r>
              <a:t/>
            </a:r>
            <a:endParaRPr sz="2200"/>
          </a:p>
        </p:txBody>
      </p:sp>
      <p:sp>
        <p:nvSpPr>
          <p:cNvPr id="161" name="Google Shape;1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Intent Implícito - Ejemplo</a:t>
            </a:r>
            <a:endParaRPr/>
          </a:p>
        </p:txBody>
      </p:sp>
      <p:sp>
        <p:nvSpPr>
          <p:cNvPr id="167" name="Google Shape;167;p35"/>
          <p:cNvSpPr txBox="1"/>
          <p:nvPr>
            <p:ph idx="1" type="body"/>
          </p:nvPr>
        </p:nvSpPr>
        <p:spPr>
          <a:xfrm>
            <a:off x="311700" y="1385025"/>
            <a:ext cx="8520600" cy="2808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fun</a:t>
            </a:r>
            <a:r>
              <a:rPr lang="es" sz="1800">
                <a:solidFill>
                  <a:srgbClr val="37474F"/>
                </a:solidFill>
                <a:latin typeface="Consolas"/>
                <a:ea typeface="Consolas"/>
                <a:cs typeface="Consolas"/>
                <a:sym typeface="Consolas"/>
              </a:rPr>
              <a:t> sendEmail()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intent = Intent(Intent.ACTION_SEND)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intent.type = </a:t>
            </a:r>
            <a:r>
              <a:rPr lang="es" sz="1800">
                <a:solidFill>
                  <a:srgbClr val="388E3C"/>
                </a:solidFill>
                <a:latin typeface="Consolas"/>
                <a:ea typeface="Consolas"/>
                <a:cs typeface="Consolas"/>
                <a:sym typeface="Consolas"/>
              </a:rPr>
              <a:t>"text/plain"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intent.putExtra(Intent.EXTRA_EMAIL, emailAddresses)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intent.putExtra(Intent.EXTRA_TEXT, </a:t>
            </a:r>
            <a:r>
              <a:rPr lang="es" sz="1800">
                <a:solidFill>
                  <a:srgbClr val="388E3C"/>
                </a:solidFill>
                <a:latin typeface="Consolas"/>
                <a:ea typeface="Consolas"/>
                <a:cs typeface="Consolas"/>
                <a:sym typeface="Consolas"/>
              </a:rPr>
              <a:t>"How are you?"</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    if</a:t>
            </a:r>
            <a:r>
              <a:rPr lang="es" sz="1800">
                <a:solidFill>
                  <a:srgbClr val="37474F"/>
                </a:solidFill>
                <a:latin typeface="Consolas"/>
                <a:ea typeface="Consolas"/>
                <a:cs typeface="Consolas"/>
                <a:sym typeface="Consolas"/>
              </a:rPr>
              <a:t> (intent.resolveActivity(packageManager) != </a:t>
            </a:r>
            <a:r>
              <a:rPr lang="es" sz="1800">
                <a:solidFill>
                  <a:srgbClr val="3F51B5"/>
                </a:solidFill>
                <a:latin typeface="Consolas"/>
                <a:ea typeface="Consolas"/>
                <a:cs typeface="Consolas"/>
                <a:sym typeface="Consolas"/>
              </a:rPr>
              <a:t>null</a:t>
            </a: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startActivity(intent)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1200"/>
              </a:spcAft>
              <a:buClr>
                <a:schemeClr val="dk1"/>
              </a:buClr>
              <a:buSzPts val="1100"/>
              <a:buFont typeface="Arial"/>
              <a:buNone/>
            </a:pPr>
            <a:r>
              <a:rPr lang="es"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68" name="Google Shape;16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