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jmMrHsE+FWLIZiN18C6SxKPGQT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37CF53-855F-4B8F-AE4C-1BE1C2A1B8CE}">
  <a:tblStyle styleId="{9C37CF53-855F-4B8F-AE4C-1BE1C2A1B8C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b36e3f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cab36e3f9d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ab36e3f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cab36e3f9d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Escribí </a:t>
            </a:r>
            <a:r>
              <a:rPr lang="en-GB">
                <a:latin typeface="Courier New"/>
                <a:ea typeface="Courier New"/>
                <a:cs typeface="Courier New"/>
                <a:sym typeface="Courier New"/>
              </a:rPr>
              <a:t>Kotlin!</a:t>
            </a:r>
            <a:r>
              <a:rPr lang="en-GB"/>
              <a:t> En los </a:t>
            </a:r>
            <a:r>
              <a:rPr b="1" lang="en-GB"/>
              <a:t>argumentos del programa</a:t>
            </a:r>
            <a:r>
              <a:rPr lang="en-GB"/>
              <a:t>, y click en </a:t>
            </a:r>
            <a:r>
              <a:rPr b="1" lang="en-GB"/>
              <a:t>OK</a:t>
            </a:r>
            <a:r>
              <a:rPr lang="en-GB"/>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Porque estás corriendo tu programa desde IntelliJ y no desde la línea de comandos, tenés que especificar los argumentos de un programa de forma diferente.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b36e3f9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cab36e3f9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En el slide anterior pasamos “Kotkin!” como argumento para main.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En </a:t>
            </a:r>
            <a:r>
              <a:rPr lang="en-GB">
                <a:latin typeface="Courier New"/>
                <a:ea typeface="Courier New"/>
                <a:cs typeface="Courier New"/>
                <a:sym typeface="Courier New"/>
              </a:rPr>
              <a:t>Hello.kt</a:t>
            </a:r>
            <a:r>
              <a:rPr lang="en-GB"/>
              <a:t>, cambiar el mensaje de bienvenida para usar el primer argumento pasado al programa (Mediante </a:t>
            </a:r>
            <a:r>
              <a:rPr b="1" lang="en-GB"/>
              <a:t>Run/Debug Configurations</a:t>
            </a:r>
            <a:r>
              <a:rPr lang="en-GB"/>
              <a:t> para que sea </a:t>
            </a:r>
            <a:r>
              <a:rPr lang="en-GB">
                <a:latin typeface="Courier New"/>
                <a:ea typeface="Courier New"/>
                <a:cs typeface="Courier New"/>
                <a:sym typeface="Courier New"/>
              </a:rPr>
              <a:t>args[0]</a:t>
            </a:r>
            <a:r>
              <a:rPr lang="en-GB"/>
              <a:t>, en vez de  "</a:t>
            </a:r>
            <a:r>
              <a:rPr lang="en-GB">
                <a:latin typeface="Courier New"/>
                <a:ea typeface="Courier New"/>
                <a:cs typeface="Courier New"/>
                <a:sym typeface="Courier New"/>
              </a:rPr>
              <a:t>world</a:t>
            </a:r>
            <a:r>
              <a:rPr lang="en-GB"/>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Este ejemplo usa un string template. Estos te permiten referenciar variables dentro de declaraciones de string.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ab36e3f9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cab36e3f9d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ab36e3f9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cab36e3f9d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Declara un </a:t>
            </a:r>
            <a:r>
              <a:rPr lang="en-GB">
                <a:latin typeface="Courier New"/>
                <a:ea typeface="Courier New"/>
                <a:cs typeface="Courier New"/>
                <a:sym typeface="Courier New"/>
              </a:rPr>
              <a:t>val</a:t>
            </a:r>
            <a:r>
              <a:rPr lang="en-GB"/>
              <a:t> llamado </a:t>
            </a:r>
            <a:r>
              <a:rPr lang="en-GB">
                <a:latin typeface="Courier New"/>
                <a:ea typeface="Courier New"/>
                <a:cs typeface="Courier New"/>
                <a:sym typeface="Courier New"/>
              </a:rPr>
              <a:t>temperature</a:t>
            </a:r>
            <a:r>
              <a:rPr lang="en-GB"/>
              <a:t> e inicializalo en  </a:t>
            </a:r>
            <a:r>
              <a:rPr lang="en-GB">
                <a:latin typeface="Courier New"/>
                <a:ea typeface="Courier New"/>
                <a:cs typeface="Courier New"/>
                <a:sym typeface="Courier New"/>
              </a:rPr>
              <a:t>20</a:t>
            </a:r>
            <a:r>
              <a:rPr lang="en-GB"/>
              <a:t>. Luego declara otro </a:t>
            </a:r>
            <a:r>
              <a:rPr lang="en-GB">
                <a:latin typeface="Courier New"/>
                <a:ea typeface="Courier New"/>
                <a:cs typeface="Courier New"/>
                <a:sym typeface="Courier New"/>
              </a:rPr>
              <a:t>val</a:t>
            </a:r>
            <a:r>
              <a:rPr lang="en-GB"/>
              <a:t> llamado </a:t>
            </a:r>
            <a:r>
              <a:rPr lang="en-GB">
                <a:latin typeface="Courier New"/>
                <a:ea typeface="Courier New"/>
                <a:cs typeface="Courier New"/>
                <a:sym typeface="Courier New"/>
              </a:rPr>
              <a:t>isHot</a:t>
            </a:r>
            <a:r>
              <a:rPr lang="en-GB"/>
              <a:t> y asignale el valor de retorno de una sentencia </a:t>
            </a:r>
            <a:r>
              <a:rPr lang="en-GB">
                <a:latin typeface="Courier New"/>
                <a:ea typeface="Courier New"/>
                <a:cs typeface="Courier New"/>
                <a:sym typeface="Courier New"/>
              </a:rPr>
              <a:t>if/else</a:t>
            </a:r>
            <a:r>
              <a:rPr lang="en-GB"/>
              <a:t>. Ahora ejecutá el programa y mirá el valor que retorna la expresión </a:t>
            </a:r>
            <a:r>
              <a:rPr lang="en-GB">
                <a:latin typeface="Courier New"/>
                <a:ea typeface="Courier New"/>
                <a:cs typeface="Courier New"/>
                <a:sym typeface="Courier New"/>
              </a:rPr>
              <a:t>if</a:t>
            </a:r>
            <a:r>
              <a:rPr lang="en-GB"/>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GB"/>
              <a:t>Nota:</a:t>
            </a:r>
            <a:r>
              <a:rPr lang="en-GB"/>
              <a:t> Los loops son excepciones a “todo tiene un valor”. No hay valor sensible para  </a:t>
            </a:r>
            <a:r>
              <a:rPr lang="en-GB">
                <a:latin typeface="Courier New"/>
                <a:ea typeface="Courier New"/>
                <a:cs typeface="Courier New"/>
                <a:sym typeface="Courier New"/>
              </a:rPr>
              <a:t>for</a:t>
            </a:r>
            <a:r>
              <a:rPr lang="en-GB"/>
              <a:t> o </a:t>
            </a:r>
            <a:r>
              <a:rPr lang="en-GB">
                <a:latin typeface="Courier New"/>
                <a:ea typeface="Courier New"/>
                <a:cs typeface="Courier New"/>
                <a:sym typeface="Courier New"/>
              </a:rPr>
              <a:t>while</a:t>
            </a:r>
            <a:r>
              <a:rPr lang="en-GB"/>
              <a:t>, entonces no tienen valores. Si intentás asignar el valor de un loop a algo, el compilador emitirá un error</a:t>
            </a:r>
            <a:r>
              <a:rPr lang="en-GB">
                <a:solidFill>
                  <a:schemeClr val="dk1"/>
                </a:solidFill>
              </a:rPr>
              <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ab36e3f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cab36e3f9d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El primer </a:t>
            </a:r>
            <a:r>
              <a:rPr lang="en-GB">
                <a:latin typeface="Courier New"/>
                <a:ea typeface="Courier New"/>
                <a:cs typeface="Courier New"/>
                <a:sym typeface="Courier New"/>
              </a:rPr>
              <a:t>println()</a:t>
            </a:r>
            <a:r>
              <a:rPr lang="en-GB"/>
              <a:t> imprime el string "</a:t>
            </a:r>
            <a:r>
              <a:rPr lang="en-GB">
                <a:latin typeface="Consolas"/>
                <a:ea typeface="Consolas"/>
                <a:cs typeface="Consolas"/>
                <a:sym typeface="Consolas"/>
              </a:rPr>
              <a:t>This is an expression</a:t>
            </a:r>
            <a:r>
              <a:rPr lang="en-GB"/>
              <a:t>"; el segundo </a:t>
            </a:r>
            <a:r>
              <a:rPr lang="en-GB">
                <a:latin typeface="Courier New"/>
                <a:ea typeface="Courier New"/>
                <a:cs typeface="Courier New"/>
                <a:sym typeface="Courier New"/>
              </a:rPr>
              <a:t>println()</a:t>
            </a:r>
            <a:r>
              <a:rPr lang="en-GB"/>
              <a:t> imprime el valor de la sentencia  </a:t>
            </a:r>
            <a:r>
              <a:rPr lang="en-GB">
                <a:latin typeface="Courier New"/>
                <a:ea typeface="Courier New"/>
                <a:cs typeface="Courier New"/>
                <a:sym typeface="Courier New"/>
              </a:rPr>
              <a:t>println()</a:t>
            </a:r>
            <a:r>
              <a:rPr lang="en-GB"/>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Algunos otros lenguajes tienen stenencias, que son líneas de código que no tienen un valor. En Kotlin, casi todo es una expresión y tiene un valor. Incluso si ese valor es </a:t>
            </a:r>
            <a:r>
              <a:rPr lang="en-GB">
                <a:latin typeface="Courier New"/>
                <a:ea typeface="Courier New"/>
                <a:cs typeface="Courier New"/>
                <a:sym typeface="Courier New"/>
              </a:rPr>
              <a:t>kotlin.Unit</a:t>
            </a:r>
            <a:r>
              <a:rPr lang="en-GB"/>
              <a:t>. ( </a:t>
            </a:r>
            <a:r>
              <a:rPr lang="en-GB">
                <a:latin typeface="Courier New"/>
                <a:ea typeface="Courier New"/>
                <a:cs typeface="Courier New"/>
                <a:sym typeface="Courier New"/>
              </a:rPr>
              <a:t>Unit</a:t>
            </a:r>
            <a:r>
              <a:rPr lang="en-GB"/>
              <a:t> de Kotlin es el equivalente a </a:t>
            </a:r>
            <a:r>
              <a:rPr lang="en-GB">
                <a:latin typeface="Courier New"/>
                <a:ea typeface="Courier New"/>
                <a:cs typeface="Courier New"/>
                <a:sym typeface="Courier New"/>
              </a:rPr>
              <a:t>void</a:t>
            </a:r>
            <a:r>
              <a:rPr lang="en-GB"/>
              <a:t> de java)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Para demostrar, </a:t>
            </a:r>
            <a:r>
              <a:rPr lang="en-GB">
                <a:solidFill>
                  <a:schemeClr val="dk1"/>
                </a:solidFill>
              </a:rPr>
              <a:t>en </a:t>
            </a:r>
            <a:r>
              <a:rPr lang="en-GB">
                <a:solidFill>
                  <a:schemeClr val="dk1"/>
                </a:solidFill>
                <a:latin typeface="Courier New"/>
                <a:ea typeface="Courier New"/>
                <a:cs typeface="Courier New"/>
                <a:sym typeface="Courier New"/>
              </a:rPr>
              <a:t>main()</a:t>
            </a:r>
            <a:r>
              <a:rPr lang="en-GB"/>
              <a:t> de </a:t>
            </a:r>
            <a:r>
              <a:rPr lang="en-GB">
                <a:latin typeface="Courier New"/>
                <a:ea typeface="Courier New"/>
                <a:cs typeface="Courier New"/>
                <a:sym typeface="Courier New"/>
              </a:rPr>
              <a:t>Hello.kt</a:t>
            </a:r>
            <a:r>
              <a:rPr lang="en-GB"/>
              <a:t>, escribiremos código para asginar un  </a:t>
            </a:r>
            <a:r>
              <a:rPr lang="en-GB">
                <a:latin typeface="Courier New"/>
                <a:ea typeface="Courier New"/>
                <a:cs typeface="Courier New"/>
                <a:sym typeface="Courier New"/>
              </a:rPr>
              <a:t>println()</a:t>
            </a:r>
            <a:r>
              <a:rPr lang="en-GB"/>
              <a:t> a una variable llamada </a:t>
            </a:r>
            <a:r>
              <a:rPr lang="en-GB">
                <a:latin typeface="Courier New"/>
                <a:ea typeface="Courier New"/>
                <a:cs typeface="Courier New"/>
                <a:sym typeface="Courier New"/>
              </a:rPr>
              <a:t>isUnit</a:t>
            </a:r>
            <a:r>
              <a:rPr lang="en-GB">
                <a:latin typeface="Consolas"/>
                <a:ea typeface="Consolas"/>
                <a:cs typeface="Consolas"/>
                <a:sym typeface="Consolas"/>
              </a:rPr>
              <a:t>,</a:t>
            </a:r>
            <a:r>
              <a:rPr lang="en-GB"/>
              <a:t> y luego la imprimiremos. Ya que </a:t>
            </a:r>
            <a:r>
              <a:rPr lang="en-GB">
                <a:solidFill>
                  <a:schemeClr val="dk1"/>
                </a:solidFill>
                <a:latin typeface="Courier New"/>
                <a:ea typeface="Courier New"/>
                <a:cs typeface="Courier New"/>
                <a:sym typeface="Courier New"/>
              </a:rPr>
              <a:t>println()</a:t>
            </a:r>
            <a:r>
              <a:rPr lang="en-GB">
                <a:solidFill>
                  <a:schemeClr val="dk1"/>
                </a:solidFill>
              </a:rPr>
              <a:t> no retorna un valor, retornará </a:t>
            </a:r>
            <a:r>
              <a:rPr lang="en-GB">
                <a:solidFill>
                  <a:schemeClr val="dk1"/>
                </a:solidFill>
                <a:latin typeface="Courier New"/>
                <a:ea typeface="Courier New"/>
                <a:cs typeface="Courier New"/>
                <a:sym typeface="Courier New"/>
              </a:rPr>
              <a:t>kotlin.Unit</a:t>
            </a:r>
            <a:r>
              <a:rPr lang="en-GB">
                <a:solidFill>
                  <a:schemeClr val="dk1"/>
                </a:solidFill>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ab36e3f9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cab36e3f9d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ab36e3f9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cab36e3f9d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Una función es un bloque discreto de código que ejecuta una operación y puede devolver un valor. En Kotkin, las funciones se declaran usando la palabra clave </a:t>
            </a:r>
            <a:r>
              <a:rPr lang="en-GB">
                <a:latin typeface="Courier New"/>
                <a:ea typeface="Courier New"/>
                <a:cs typeface="Courier New"/>
                <a:sym typeface="Courier New"/>
              </a:rPr>
              <a:t>fun</a:t>
            </a:r>
            <a:r>
              <a:rPr lang="en-GB"/>
              <a:t> y pueden recibir argumentos que sean nombrados o con valores por defecto. Una función asociada a una clase en particular es llamada método.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ab36e3f9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cab36e3f9d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Definís una función usando la palabra clave </a:t>
            </a:r>
            <a:r>
              <a:rPr lang="en-GB">
                <a:latin typeface="Courier New"/>
                <a:ea typeface="Courier New"/>
                <a:cs typeface="Courier New"/>
                <a:sym typeface="Courier New"/>
              </a:rPr>
              <a:t>fun</a:t>
            </a:r>
            <a:r>
              <a:rPr lang="en-GB"/>
              <a:t>, seguida del nombre de la función. Como en otros lenguajes, los paréntesis </a:t>
            </a:r>
            <a:r>
              <a:rPr lang="en-GB">
                <a:latin typeface="Courier New"/>
                <a:ea typeface="Courier New"/>
                <a:cs typeface="Courier New"/>
                <a:sym typeface="Courier New"/>
              </a:rPr>
              <a:t>()</a:t>
            </a:r>
            <a:r>
              <a:rPr lang="en-GB"/>
              <a:t> son para los argumentos de la función, si los hubiese. Las llaves </a:t>
            </a:r>
            <a:r>
              <a:rPr lang="en-GB">
                <a:latin typeface="Courier New"/>
                <a:ea typeface="Courier New"/>
                <a:cs typeface="Courier New"/>
                <a:sym typeface="Courier New"/>
              </a:rPr>
              <a:t>{}</a:t>
            </a:r>
            <a:r>
              <a:rPr lang="en-GB"/>
              <a:t> enmarcan el código de la función. No hat tipo de retorno para esta función porque no devuelve nada.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cab36e3f9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cab36e3f9d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a:t>Resources:</a:t>
            </a:r>
            <a:endParaRPr b="1"/>
          </a:p>
          <a:p>
            <a:pPr indent="-298450" lvl="0" marL="457200" rtl="0" algn="l">
              <a:lnSpc>
                <a:spcPct val="115000"/>
              </a:lnSpc>
              <a:spcBef>
                <a:spcPts val="0"/>
              </a:spcBef>
              <a:spcAft>
                <a:spcPts val="0"/>
              </a:spcAft>
              <a:buClr>
                <a:schemeClr val="dk1"/>
              </a:buClr>
              <a:buSzPts val="1100"/>
              <a:buChar char="●"/>
            </a:pPr>
            <a:r>
              <a:rPr lang="en-GB"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u="sng">
                <a:solidFill>
                  <a:schemeClr val="hlink"/>
                </a:solidFill>
                <a:hlinkClick r:id="rId3"/>
              </a:rPr>
              <a:t>Explicit Return Types</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ab36e3f9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cab36e3f9d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GB"/>
              <a:t>Transition: 1 click</a:t>
            </a:r>
            <a:endParaRPr b="1"/>
          </a:p>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b="1" lang="en-GB"/>
              <a:t>Resources:</a:t>
            </a:r>
            <a:endParaRPr b="1"/>
          </a:p>
          <a:p>
            <a:pPr indent="-298450" lvl="0" marL="457200" rtl="0" algn="l">
              <a:lnSpc>
                <a:spcPct val="115000"/>
              </a:lnSpc>
              <a:spcBef>
                <a:spcPts val="0"/>
              </a:spcBef>
              <a:spcAft>
                <a:spcPts val="0"/>
              </a:spcAft>
              <a:buClr>
                <a:schemeClr val="dk1"/>
              </a:buClr>
              <a:buSzPts val="1100"/>
              <a:buChar char="●"/>
            </a:pPr>
            <a:r>
              <a:rPr lang="en-GB"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u="sng">
                <a:solidFill>
                  <a:schemeClr val="hlink"/>
                </a:solidFill>
                <a:hlinkClick r:id="rId3"/>
              </a:rPr>
              <a:t>Explicit Return Types</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ab36e3f9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cab36e3f9d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ab36e3f9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cab36e3f9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solidFill>
                  <a:schemeClr val="dk1"/>
                </a:solidFill>
              </a:rPr>
              <a:t>En </a:t>
            </a:r>
            <a:r>
              <a:rPr lang="en-GB">
                <a:solidFill>
                  <a:schemeClr val="dk1"/>
                </a:solidFill>
                <a:latin typeface="Courier New"/>
                <a:ea typeface="Courier New"/>
                <a:cs typeface="Courier New"/>
                <a:sym typeface="Courier New"/>
              </a:rPr>
              <a:t>Hello.kt</a:t>
            </a:r>
            <a:r>
              <a:rPr lang="en-GB">
                <a:solidFill>
                  <a:schemeClr val="dk1"/>
                </a:solidFill>
              </a:rPr>
              <a:t>, escribamos una función </a:t>
            </a:r>
            <a:r>
              <a:rPr lang="en-GB">
                <a:solidFill>
                  <a:schemeClr val="dk1"/>
                </a:solidFill>
                <a:latin typeface="Courier New"/>
                <a:ea typeface="Courier New"/>
                <a:cs typeface="Courier New"/>
                <a:sym typeface="Courier New"/>
              </a:rPr>
              <a:t>drive()</a:t>
            </a:r>
            <a:r>
              <a:rPr lang="en-GB">
                <a:solidFill>
                  <a:schemeClr val="dk1"/>
                </a:solidFill>
              </a:rPr>
              <a:t> con un parámetro </a:t>
            </a:r>
            <a:r>
              <a:rPr lang="en-GB">
                <a:solidFill>
                  <a:schemeClr val="dk1"/>
                </a:solidFill>
                <a:latin typeface="Courier New"/>
                <a:ea typeface="Courier New"/>
                <a:cs typeface="Courier New"/>
                <a:sym typeface="Courier New"/>
              </a:rPr>
              <a:t>String</a:t>
            </a:r>
            <a:r>
              <a:rPr lang="en-GB">
                <a:solidFill>
                  <a:schemeClr val="dk1"/>
                </a:solidFill>
              </a:rPr>
              <a:t> llamado </a:t>
            </a:r>
            <a:r>
              <a:rPr lang="en-GB">
                <a:solidFill>
                  <a:schemeClr val="dk1"/>
                </a:solidFill>
                <a:latin typeface="Courier New"/>
                <a:ea typeface="Courier New"/>
                <a:cs typeface="Courier New"/>
                <a:sym typeface="Courier New"/>
              </a:rPr>
              <a:t>speed</a:t>
            </a:r>
            <a:r>
              <a:rPr lang="en-GB">
                <a:solidFill>
                  <a:schemeClr val="dk1"/>
                </a:solidFill>
              </a:rPr>
              <a:t> que imprima la velocidad del auto. El parámetro </a:t>
            </a:r>
            <a:r>
              <a:rPr lang="en-GB">
                <a:solidFill>
                  <a:schemeClr val="dk1"/>
                </a:solidFill>
                <a:latin typeface="Courier New"/>
                <a:ea typeface="Courier New"/>
                <a:cs typeface="Courier New"/>
                <a:sym typeface="Courier New"/>
              </a:rPr>
              <a:t>speed</a:t>
            </a:r>
            <a:r>
              <a:rPr lang="en-GB">
                <a:solidFill>
                  <a:schemeClr val="dk1"/>
                </a:solidFill>
              </a:rPr>
              <a:t> tiene un valor por defecto de "</a:t>
            </a:r>
            <a:r>
              <a:rPr lang="en-GB">
                <a:solidFill>
                  <a:schemeClr val="dk1"/>
                </a:solidFill>
                <a:latin typeface="Courier New"/>
                <a:ea typeface="Courier New"/>
                <a:cs typeface="Courier New"/>
                <a:sym typeface="Courier New"/>
              </a:rPr>
              <a:t>fast</a:t>
            </a:r>
            <a:r>
              <a:rPr lang="en-GB">
                <a:solidFill>
                  <a:schemeClr val="dk1"/>
                </a:solidFill>
              </a:rPr>
              <a:t>".</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SzPts val="1400"/>
              <a:buNone/>
            </a:pPr>
            <a:r>
              <a:rPr lang="en-GB">
                <a:solidFill>
                  <a:schemeClr val="dk1"/>
                </a:solidFill>
              </a:rPr>
              <a:t>Desde la función </a:t>
            </a:r>
            <a:r>
              <a:rPr lang="en-GB">
                <a:solidFill>
                  <a:schemeClr val="dk1"/>
                </a:solidFill>
                <a:latin typeface="Courier New"/>
                <a:ea typeface="Courier New"/>
                <a:cs typeface="Courier New"/>
                <a:sym typeface="Courier New"/>
              </a:rPr>
              <a:t>main()</a:t>
            </a:r>
            <a:r>
              <a:rPr lang="en-GB">
                <a:solidFill>
                  <a:schemeClr val="dk1"/>
                </a:solidFill>
              </a:rPr>
              <a:t>, llama a la función </a:t>
            </a:r>
            <a:r>
              <a:rPr lang="en-GB">
                <a:solidFill>
                  <a:schemeClr val="dk1"/>
                </a:solidFill>
                <a:latin typeface="Courier New"/>
                <a:ea typeface="Courier New"/>
                <a:cs typeface="Courier New"/>
                <a:sym typeface="Courier New"/>
              </a:rPr>
              <a:t>drive()</a:t>
            </a:r>
            <a:r>
              <a:rPr lang="en-GB">
                <a:solidFill>
                  <a:schemeClr val="dk1"/>
                </a:solidFill>
              </a:rPr>
              <a:t>de tres formas. </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a:solidFill>
                  <a:schemeClr val="dk1"/>
                </a:solidFill>
              </a:rPr>
              <a:t>Llamá a la función usando el defecto.</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a:solidFill>
                  <a:schemeClr val="dk1"/>
                </a:solidFill>
              </a:rPr>
              <a:t>Llamá a la función y pasá el parámetro  </a:t>
            </a:r>
            <a:r>
              <a:rPr lang="en-GB">
                <a:solidFill>
                  <a:schemeClr val="dk1"/>
                </a:solidFill>
                <a:latin typeface="Courier New"/>
                <a:ea typeface="Courier New"/>
                <a:cs typeface="Courier New"/>
                <a:sym typeface="Courier New"/>
              </a:rPr>
              <a:t>speed</a:t>
            </a:r>
            <a:r>
              <a:rPr lang="en-GB">
                <a:solidFill>
                  <a:schemeClr val="dk1"/>
                </a:solidFill>
              </a:rPr>
              <a:t> sin un nombre</a:t>
            </a:r>
            <a:endParaRPr>
              <a:solidFill>
                <a:schemeClr val="dk1"/>
              </a:solidFill>
            </a:endParaRPr>
          </a:p>
          <a:p>
            <a:pPr indent="-317500" lvl="0" marL="457200" rtl="0" algn="l">
              <a:lnSpc>
                <a:spcPct val="100000"/>
              </a:lnSpc>
              <a:spcBef>
                <a:spcPts val="0"/>
              </a:spcBef>
              <a:spcAft>
                <a:spcPts val="0"/>
              </a:spcAft>
              <a:buClr>
                <a:schemeClr val="dk1"/>
              </a:buClr>
              <a:buSzPts val="1400"/>
              <a:buChar char="●"/>
            </a:pPr>
            <a:r>
              <a:rPr lang="en-GB">
                <a:solidFill>
                  <a:schemeClr val="dk1"/>
                </a:solidFill>
              </a:rPr>
              <a:t>Llamá a la función nombrando el parámetro </a:t>
            </a:r>
            <a:r>
              <a:rPr lang="en-GB">
                <a:solidFill>
                  <a:schemeClr val="dk1"/>
                </a:solidFill>
                <a:latin typeface="Courier New"/>
                <a:ea typeface="Courier New"/>
                <a:cs typeface="Courier New"/>
                <a:sym typeface="Courier New"/>
              </a:rPr>
              <a:t>speed</a:t>
            </a:r>
            <a:r>
              <a:rPr lang="en-GB">
                <a:solidFill>
                  <a:schemeClr val="dk1"/>
                </a:solidFill>
              </a:rPr>
              <a:t>. Hablaremos acerca </a:t>
            </a:r>
            <a:r>
              <a:rPr b="1" lang="en-GB">
                <a:solidFill>
                  <a:schemeClr val="dk1"/>
                </a:solidFill>
              </a:rPr>
              <a:t>argumentos o parámetros nombrados</a:t>
            </a:r>
            <a:r>
              <a:rPr lang="en-GB">
                <a:solidFill>
                  <a:schemeClr val="dk1"/>
                </a:solidFill>
              </a:rPr>
              <a:t> luego.</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ab36e3f9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cab36e3f9d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La función </a:t>
            </a:r>
            <a:r>
              <a:rPr lang="en-GB">
                <a:latin typeface="Courier New"/>
                <a:ea typeface="Courier New"/>
                <a:cs typeface="Courier New"/>
                <a:sym typeface="Courier New"/>
              </a:rPr>
              <a:t>tempToday()</a:t>
            </a:r>
            <a:r>
              <a:rPr lang="en-GB"/>
              <a:t> toma dos parámetros, </a:t>
            </a:r>
            <a:r>
              <a:rPr lang="en-GB">
                <a:latin typeface="Courier New"/>
                <a:ea typeface="Courier New"/>
                <a:cs typeface="Courier New"/>
                <a:sym typeface="Courier New"/>
              </a:rPr>
              <a:t>day</a:t>
            </a:r>
            <a:r>
              <a:rPr lang="en-GB"/>
              <a:t> y </a:t>
            </a:r>
            <a:r>
              <a:rPr lang="en-GB">
                <a:latin typeface="Courier New"/>
                <a:ea typeface="Courier New"/>
                <a:cs typeface="Courier New"/>
                <a:sym typeface="Courier New"/>
              </a:rPr>
              <a:t>temp</a:t>
            </a:r>
            <a:r>
              <a:rPr lang="en-GB">
                <a:solidFill>
                  <a:schemeClr val="dk1"/>
                </a:solidFill>
                <a:latin typeface="Roboto"/>
                <a:ea typeface="Roboto"/>
                <a:cs typeface="Roboto"/>
                <a:sym typeface="Roboto"/>
              </a:rPr>
              <a:t>, ambos son requeridos.</a:t>
            </a:r>
            <a:endParaRPr>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ab36e3f9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cab36e3f9d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En la función de ejemplo, usamos </a:t>
            </a:r>
            <a:r>
              <a:rPr lang="en-GB">
                <a:solidFill>
                  <a:schemeClr val="dk1"/>
                </a:solidFill>
                <a:latin typeface="Courier New"/>
                <a:ea typeface="Courier New"/>
                <a:cs typeface="Courier New"/>
                <a:sym typeface="Courier New"/>
              </a:rPr>
              <a:t>reformat()</a:t>
            </a:r>
            <a:r>
              <a:rPr lang="en-GB">
                <a:solidFill>
                  <a:schemeClr val="dk1"/>
                </a:solidFill>
              </a:rPr>
              <a:t> para aplicar un formato específico, o una combinación de formatos a </a:t>
            </a:r>
            <a:r>
              <a:rPr lang="en-GB">
                <a:solidFill>
                  <a:schemeClr val="dk1"/>
                </a:solidFill>
                <a:latin typeface="Courier New"/>
                <a:ea typeface="Courier New"/>
                <a:cs typeface="Courier New"/>
                <a:sym typeface="Courier New"/>
              </a:rPr>
              <a:t>String</a:t>
            </a:r>
            <a:r>
              <a:rPr lang="en-GB">
                <a:solidFill>
                  <a:schemeClr val="dk1"/>
                </a:solidFill>
              </a:rPr>
              <a:t>. Los parámetros a </a:t>
            </a:r>
            <a:r>
              <a:rPr lang="en-GB">
                <a:solidFill>
                  <a:schemeClr val="dk1"/>
                </a:solidFill>
                <a:latin typeface="Courier New"/>
                <a:ea typeface="Courier New"/>
                <a:cs typeface="Courier New"/>
                <a:sym typeface="Courier New"/>
              </a:rPr>
              <a:t>reformat()</a:t>
            </a:r>
            <a:r>
              <a:rPr lang="en-GB">
                <a:solidFill>
                  <a:schemeClr val="dk1"/>
                </a:solidFill>
              </a:rPr>
              <a:t> contienen su nombre y tipo. El parámetro </a:t>
            </a:r>
            <a:r>
              <a:rPr lang="en-GB">
                <a:solidFill>
                  <a:schemeClr val="dk1"/>
                </a:solidFill>
                <a:latin typeface="Courier New"/>
                <a:ea typeface="Courier New"/>
                <a:cs typeface="Courier New"/>
                <a:sym typeface="Courier New"/>
              </a:rPr>
              <a:t>normalizeCase</a:t>
            </a:r>
            <a:r>
              <a:rPr lang="en-GB">
                <a:solidFill>
                  <a:schemeClr val="dk1"/>
                </a:solidFill>
              </a:rPr>
              <a:t> tiene un valor por defecto.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extLst>
                  <a:ext uri="http://customooxmlschemas.google.com/">
                    <go:slidesCustomData xmlns:go="http://customooxmlschemas.google.com/" textRoundtripDataId="28"/>
                  </a:ext>
                </a:extLst>
              </a:rPr>
              <a:t>Argumentos por defecto y con nombre ayudan a minimizar sobrecargas y mejorar la lectura de tu código.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ab36e3f9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cab36e3f9d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highlight>
                  <a:schemeClr val="lt1"/>
                </a:highlight>
              </a:rPr>
              <a:t>Los argumentos pueden ser pasados a una función mediante su nombre (argumentos nombrados). Usar argumentos nombrados es conveniente cuando una función tiene un gran número de parámetros o tiene parámetros con defecto. Nota que no incluimos un parámetro con el parámetro por defecto.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ab36e3f9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cab36e3f9d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ab36e3f9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cab36e3f9d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Cuando una función retorna una sola expresión, las llaves pueden ser omitidas y el cuerpo es especificado después de un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GB"/>
              <a:t>Resource:</a:t>
            </a:r>
            <a:endParaRPr b="1"/>
          </a:p>
          <a:p>
            <a:pPr indent="-317500" lvl="0" marL="457200" rtl="0" algn="l">
              <a:lnSpc>
                <a:spcPct val="100000"/>
              </a:lnSpc>
              <a:spcBef>
                <a:spcPts val="0"/>
              </a:spcBef>
              <a:spcAft>
                <a:spcPts val="0"/>
              </a:spcAft>
              <a:buSzPts val="1400"/>
              <a:buChar char="●"/>
            </a:pPr>
            <a:r>
              <a:rPr lang="en-GB" u="sng">
                <a:solidFill>
                  <a:schemeClr val="hlink"/>
                </a:solidFill>
                <a:hlinkClick r:id="rId2"/>
                <a:extLst>
                  <a:ext uri="http://customooxmlschemas.google.com/">
                    <go:slidesCustomData xmlns:go="http://customooxmlschemas.google.com/" textRoundtripDataId="31"/>
                  </a:ext>
                </a:extLst>
              </a:rPr>
              <a:t>Single-Expression Functions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ab36e3f9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cab36e3f9d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ab36e3f9d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cab36e3f9d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a:p>
            <a:pPr indent="0" lvl="0" marL="0" rtl="0" algn="l">
              <a:lnSpc>
                <a:spcPct val="115000"/>
              </a:lnSpc>
              <a:spcBef>
                <a:spcPts val="0"/>
              </a:spcBef>
              <a:spcAft>
                <a:spcPts val="0"/>
              </a:spcAft>
              <a:buSzPts val="1400"/>
              <a:buNone/>
            </a:pPr>
            <a:r>
              <a:rPr b="1" lang="en-GB"/>
              <a:t>Resources:</a:t>
            </a:r>
            <a:endParaRPr b="1"/>
          </a:p>
          <a:p>
            <a:pPr indent="-317500" lvl="0" marL="457200" rtl="0" algn="l">
              <a:lnSpc>
                <a:spcPct val="115000"/>
              </a:lnSpc>
              <a:spcBef>
                <a:spcPts val="0"/>
              </a:spcBef>
              <a:spcAft>
                <a:spcPts val="0"/>
              </a:spcAft>
              <a:buSzPts val="1400"/>
              <a:buChar char="●"/>
            </a:pPr>
            <a:r>
              <a:rPr lang="en-GB" u="sng">
                <a:solidFill>
                  <a:srgbClr val="1155CC"/>
                </a:solidFill>
                <a:hlinkClick r:id="rId2">
                  <a:extLst>
                    <a:ext uri="{A12FA001-AC4F-418D-AE19-62706E023703}">
                      <ahyp:hlinkClr val="tx"/>
                    </a:ext>
                  </a:extLst>
                </a:hlinkClick>
              </a:rPr>
              <a:t>Function Types</a:t>
            </a:r>
            <a:endParaRPr/>
          </a:p>
          <a:p>
            <a:pPr indent="-317500" lvl="0" marL="457200" rtl="0" algn="l">
              <a:lnSpc>
                <a:spcPct val="115000"/>
              </a:lnSpc>
              <a:spcBef>
                <a:spcPts val="0"/>
              </a:spcBef>
              <a:spcAft>
                <a:spcPts val="0"/>
              </a:spcAft>
              <a:buSzPts val="1400"/>
              <a:buChar char="●"/>
            </a:pPr>
            <a:r>
              <a:rPr lang="en-GB" u="sng">
                <a:solidFill>
                  <a:schemeClr val="hlink"/>
                </a:solidFill>
                <a:hlinkClick r:id="rId3"/>
              </a:rPr>
              <a:t>Higher-Order Functions and Lambdas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ab36e3f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cab36e3f9d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cab36e3f9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cab36e3f9d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En adición a las funciones tradicionales nombradas, Kotlin soporta lambdas. Una lambda es una expresión que hace una función. Pero, en vez dedeclarar una función nombrada, declarás una función que no tiene nombre. Parte de lo que hace a esto útil es que la expresión lambda ahora puede ser pasada como data. En otros lenguajes, las lambdas son llamadas funciones anónimas, funciones literales o similar.</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highlight>
                  <a:srgbClr val="FFFFFF"/>
                </a:highlight>
                <a:latin typeface="Roboto"/>
                <a:ea typeface="Roboto"/>
                <a:cs typeface="Roboto"/>
                <a:sym typeface="Roboto"/>
              </a:rPr>
              <a:t>Como una función nombrada, las lambdas pueden tener parámetros. Para las lambdas, los parámetros (y sus tipos en caso de ser necesarios)van a la izquierda de lo que se llama</a:t>
            </a:r>
            <a:r>
              <a:rPr b="1" i="1" lang="en-GB">
                <a:solidFill>
                  <a:schemeClr val="dk1"/>
                </a:solidFill>
                <a:highlight>
                  <a:srgbClr val="FFFFFF"/>
                </a:highlight>
                <a:latin typeface="Roboto"/>
                <a:ea typeface="Roboto"/>
                <a:cs typeface="Roboto"/>
                <a:sym typeface="Roboto"/>
              </a:rPr>
              <a:t> function arrow</a:t>
            </a:r>
            <a:r>
              <a:rPr b="1" i="1" lang="en-GB">
                <a:solidFill>
                  <a:schemeClr val="dk1"/>
                </a:solidFill>
                <a:latin typeface="Roboto"/>
                <a:ea typeface="Roboto"/>
                <a:cs typeface="Roboto"/>
                <a:sym typeface="Roboto"/>
              </a:rPr>
              <a:t> </a:t>
            </a:r>
            <a:r>
              <a:rPr b="1" i="1" lang="en-GB">
                <a:solidFill>
                  <a:schemeClr val="dk1"/>
                </a:solidFill>
              </a:rPr>
              <a:t>-&gt;</a:t>
            </a:r>
            <a:r>
              <a:rPr lang="en-GB">
                <a:solidFill>
                  <a:schemeClr val="dk1"/>
                </a:solidFill>
                <a:highlight>
                  <a:srgbClr val="FFFFFF"/>
                </a:highlight>
                <a:latin typeface="Roboto"/>
                <a:ea typeface="Roboto"/>
                <a:cs typeface="Roboto"/>
                <a:sym typeface="Roboto"/>
              </a:rPr>
              <a:t>. El código que se ejecuta va a la derecha de la flecha de función. Una vez que la lambda es asignada a una variable, la podés llamar como a una función.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rPr b="1" lang="en-GB">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GB"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GB" u="sng">
                <a:solidFill>
                  <a:schemeClr val="hlink"/>
                </a:solidFill>
                <a:hlinkClick r:id="rId3"/>
              </a:rPr>
              <a:t>Lambda Expressions and Anonymous Functions </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cab36e3f9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cab36e3f9d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Aquí el código dice:</a:t>
            </a:r>
            <a:endParaRPr/>
          </a:p>
          <a:p>
            <a:pPr indent="-317500" lvl="0" marL="457200" rtl="0" algn="l">
              <a:lnSpc>
                <a:spcPct val="100000"/>
              </a:lnSpc>
              <a:spcBef>
                <a:spcPts val="0"/>
              </a:spcBef>
              <a:spcAft>
                <a:spcPts val="0"/>
              </a:spcAft>
              <a:buSzPts val="1400"/>
              <a:buChar char="●"/>
            </a:pPr>
            <a:r>
              <a:rPr lang="en-GB"/>
              <a:t>Haz una variable llamada </a:t>
            </a:r>
            <a:r>
              <a:rPr lang="en-GB">
                <a:latin typeface="Courier New"/>
                <a:ea typeface="Courier New"/>
                <a:cs typeface="Courier New"/>
                <a:sym typeface="Courier New"/>
              </a:rPr>
              <a:t>waterFilter</a:t>
            </a:r>
            <a:r>
              <a:rPr lang="en-GB"/>
              <a:t>.</a:t>
            </a:r>
            <a:endParaRPr/>
          </a:p>
          <a:p>
            <a:pPr indent="-317500" lvl="0" marL="457200" rtl="0" algn="l">
              <a:lnSpc>
                <a:spcPct val="100000"/>
              </a:lnSpc>
              <a:spcBef>
                <a:spcPts val="0"/>
              </a:spcBef>
              <a:spcAft>
                <a:spcPts val="0"/>
              </a:spcAft>
              <a:buSzPts val="1400"/>
              <a:buChar char="●"/>
            </a:pPr>
            <a:r>
              <a:rPr lang="en-GB">
                <a:latin typeface="Courier New"/>
                <a:ea typeface="Courier New"/>
                <a:cs typeface="Courier New"/>
                <a:sym typeface="Courier New"/>
              </a:rPr>
              <a:t>waterFilter</a:t>
            </a:r>
            <a:r>
              <a:rPr lang="en-GB"/>
              <a:t> puede ser cualquier función que tome un </a:t>
            </a:r>
            <a:r>
              <a:rPr lang="en-GB">
                <a:latin typeface="Courier New"/>
                <a:ea typeface="Courier New"/>
                <a:cs typeface="Courier New"/>
                <a:sym typeface="Courier New"/>
              </a:rPr>
              <a:t>Int</a:t>
            </a:r>
            <a:r>
              <a:rPr lang="en-GB"/>
              <a:t> y devuelva un </a:t>
            </a:r>
            <a:r>
              <a:rPr lang="en-GB">
                <a:latin typeface="Courier New"/>
                <a:ea typeface="Courier New"/>
                <a:cs typeface="Courier New"/>
                <a:sym typeface="Courier New"/>
              </a:rPr>
              <a:t>Int</a:t>
            </a:r>
            <a:r>
              <a:rPr lang="en-GB"/>
              <a:t>.</a:t>
            </a:r>
            <a:endParaRPr/>
          </a:p>
          <a:p>
            <a:pPr indent="-317500" lvl="0" marL="457200" rtl="0" algn="l">
              <a:lnSpc>
                <a:spcPct val="100000"/>
              </a:lnSpc>
              <a:spcBef>
                <a:spcPts val="0"/>
              </a:spcBef>
              <a:spcAft>
                <a:spcPts val="0"/>
              </a:spcAft>
              <a:buSzPts val="1400"/>
              <a:buChar char="●"/>
            </a:pPr>
            <a:r>
              <a:rPr lang="en-GB"/>
              <a:t>Asignar una lambda a </a:t>
            </a:r>
            <a:r>
              <a:rPr lang="en-GB">
                <a:latin typeface="Courier New"/>
                <a:ea typeface="Courier New"/>
                <a:cs typeface="Courier New"/>
                <a:sym typeface="Courier New"/>
              </a:rPr>
              <a:t>waterFilter</a:t>
            </a:r>
            <a:r>
              <a:rPr lang="en-GB"/>
              <a:t>.</a:t>
            </a:r>
            <a:endParaRPr/>
          </a:p>
          <a:p>
            <a:pPr indent="-317500" lvl="0" marL="457200" rtl="0" algn="l">
              <a:lnSpc>
                <a:spcPct val="100000"/>
              </a:lnSpc>
              <a:spcBef>
                <a:spcPts val="0"/>
              </a:spcBef>
              <a:spcAft>
                <a:spcPts val="0"/>
              </a:spcAft>
              <a:buSzPts val="1400"/>
              <a:buChar char="●"/>
            </a:pPr>
            <a:r>
              <a:rPr lang="en-GB"/>
              <a:t>La lambda retorna el valor del argumento </a:t>
            </a:r>
            <a:r>
              <a:rPr lang="en-GB">
                <a:latin typeface="Courier New"/>
                <a:ea typeface="Courier New"/>
                <a:cs typeface="Courier New"/>
                <a:sym typeface="Courier New"/>
              </a:rPr>
              <a:t>level</a:t>
            </a:r>
            <a:r>
              <a:rPr lang="en-GB"/>
              <a:t> dividido por </a:t>
            </a:r>
            <a:r>
              <a:rPr lang="en-GB">
                <a:latin typeface="Courier New"/>
                <a:ea typeface="Courier New"/>
                <a:cs typeface="Courier New"/>
                <a:sym typeface="Courier New"/>
              </a:rPr>
              <a:t>2</a:t>
            </a:r>
            <a:r>
              <a:rPr lang="en-GB"/>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Nota que no tenés que especificar el tipo del argumento de la lambda. Ese tipo es calculado por la inferencia de tipo.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ab36e3f9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cab36e3f9d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El verdadero poder de las funciones lambda es usarlas para crear funciones de orden alto, donde el argumento de una función es otra función.</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Aquí, permitir al encoder ser pasado como función permite que puedas usar un algoritmo de encodeo mejor o diferente sin tener que harcodearlo en la aplicación. También provee abstracción al permitir un recepetor que sea usado en diferentes lugares sin código especializado.</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Básicamente, encodeMsg está pidiendo una función que reciba un string y devuelva un string. A esta se la va a usar como el encoder. Entonces, cualquier cosa que reciba un string y devuelva un string podrá ser usado para encodear el mensaje que se recibe en el primer parámetro.</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b="1" lang="en-GB">
                <a:solidFill>
                  <a:schemeClr val="dk1"/>
                </a:solidFill>
              </a:rPr>
              <a:t>Resources:</a:t>
            </a:r>
            <a:endParaRPr b="1">
              <a:solidFill>
                <a:schemeClr val="dk1"/>
              </a:solidFill>
            </a:endParaRPr>
          </a:p>
          <a:p>
            <a:pPr indent="-317500" lvl="0" marL="457200" rtl="0" algn="l">
              <a:lnSpc>
                <a:spcPct val="115000"/>
              </a:lnSpc>
              <a:spcBef>
                <a:spcPts val="0"/>
              </a:spcBef>
              <a:spcAft>
                <a:spcPts val="0"/>
              </a:spcAft>
              <a:buSzPts val="1400"/>
              <a:buChar char="●"/>
            </a:pPr>
            <a:r>
              <a:rPr lang="en-GB" u="sng">
                <a:solidFill>
                  <a:schemeClr val="hlink"/>
                </a:solidFill>
                <a:hlinkClick r:id="rId2"/>
              </a:rPr>
              <a:t>Lambdas</a:t>
            </a:r>
            <a:endParaRPr>
              <a:solidFill>
                <a:schemeClr val="dk1"/>
              </a:solidFill>
            </a:endParaRPr>
          </a:p>
          <a:p>
            <a:pPr indent="-317500" lvl="0" marL="457200" rtl="0" algn="l">
              <a:lnSpc>
                <a:spcPct val="115000"/>
              </a:lnSpc>
              <a:spcBef>
                <a:spcPts val="0"/>
              </a:spcBef>
              <a:spcAft>
                <a:spcPts val="0"/>
              </a:spcAft>
              <a:buSzPts val="1400"/>
              <a:buChar char="●"/>
            </a:pPr>
            <a:r>
              <a:rPr lang="en-GB"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ab36e3f9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cab36e3f9d_0_2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Usando un tipo de función, separamos la implementación de uso al permitir que uses cualquier cosa que satisfaga el contrato. En este caso, se recibe un string y se devuelve un string: </a:t>
            </a:r>
            <a:r>
              <a:rPr lang="en-GB">
                <a:latin typeface="Courier New"/>
                <a:ea typeface="Courier New"/>
                <a:cs typeface="Courier New"/>
                <a:sym typeface="Courier New"/>
              </a:rPr>
              <a:t>(String) -&gt; String</a:t>
            </a:r>
            <a:r>
              <a:rPr lang="en-GB"/>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cab36e3f9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cab36e3f9d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ab36e3f9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cab36e3f9d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GB"/>
              <a:t>Transition: 1 click</a:t>
            </a:r>
            <a:endParaRPr b="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When working with higher-order functions, Kotlin prefers that any parameter that takes a function is the last parameter. </a:t>
            </a:r>
            <a:r>
              <a:rPr lang="en-GB">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ab36e3f9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cab36e3f9d_0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Hablaremos más acerca de cómo pueden ser usadas las funciones de grado alto en la sección próxima "List Filters."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cab36e3f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cab36e3f9d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cab36e3f9d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cab36e3f9d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GB"/>
              <a:t>Transitions: timed</a:t>
            </a:r>
            <a:br>
              <a:rPr lang="en-GB"/>
            </a:br>
            <a:endParaRPr/>
          </a:p>
          <a:p>
            <a:pPr indent="0" lvl="0" marL="0" rtl="0" algn="l">
              <a:lnSpc>
                <a:spcPct val="100000"/>
              </a:lnSpc>
              <a:spcBef>
                <a:spcPts val="0"/>
              </a:spcBef>
              <a:spcAft>
                <a:spcPts val="0"/>
              </a:spcAft>
              <a:buSzPts val="1400"/>
              <a:buNone/>
            </a:pPr>
            <a:r>
              <a:rPr lang="en-GB"/>
              <a:t>Filters  es una rápida manera de obtener una parte de una lista basada en una condición. En este ejemplo aplicamos filter de las listas para seleccionar solo aquellos que contengan “red” en su nombre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cab36e3f9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cab36e3f9d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Funcion literal con exactamente un parámetro no requiere definir el parámetro explícitamente, podés solo  usarlo. Esto hace que muchos lenguajes construyan el filtro y sea más fácil de usar al no tener que especificar el nombre del parámetro.</a:t>
            </a:r>
            <a:endParaRPr/>
          </a:p>
          <a:p>
            <a:pPr indent="0" lvl="0" marL="0" rtl="0" algn="l">
              <a:lnSpc>
                <a:spcPct val="100000"/>
              </a:lnSpc>
              <a:spcBef>
                <a:spcPts val="0"/>
              </a:spcBef>
              <a:spcAft>
                <a:spcPts val="0"/>
              </a:spcAft>
              <a:buSzPts val="1400"/>
              <a:buNone/>
            </a:pPr>
            <a:r>
              <a:rPr lang="en-GB"/>
              <a:t>En cada paso podemos soltar la formalidad, porque el sistema puede diferenciar que contenido esperar. Con it, no hay dudas de que tipo podría ser, y sería solo un valor el que se provee en el bloque de código.</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ab36e3f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cab36e3f9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cab36e3f9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cab36e3f9d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Vamos a usar la función filter para imprimir solo aquellos que empiecen con la letra b. La salida capturada por el filtro es mostrada como resultado en pantalla</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cab36e3f9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cab36e3f9d_0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Las operaciones lazy son más caras individualmente (debido a un aumento en las pequeñas asignaciones y ramas) que las eager, y deben limitarse a cuando exista un beneficio conocido. El uso de la evaluación lazy es especialmente útil cuando se trabaja con colecciones grandes en las que desea evitar realizar operaciones costosas cuando solo necesita una parte de los resultados.</a:t>
            </a:r>
            <a:endParaRPr>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ab36e3f9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cab36e3f9d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SzPts val="1400"/>
              <a:buNone/>
            </a:pPr>
            <a:r>
              <a:rPr lang="en-GB">
                <a:solidFill>
                  <a:schemeClr val="dk1"/>
                </a:solidFill>
                <a:highlight>
                  <a:srgbClr val="FFFFFF"/>
                </a:highlight>
                <a:latin typeface="Roboto"/>
                <a:ea typeface="Roboto"/>
                <a:cs typeface="Roboto"/>
                <a:sym typeface="Roboto"/>
              </a:rPr>
              <a:t>En Kotlin, el resultado de la lista puede ser creado en el momento o cuando la lista es accedida. Esto es que puede ser o eager o lazy dependiendo que forma se necesita que sea. Por default, </a:t>
            </a:r>
            <a:r>
              <a:rPr lang="en-GB">
                <a:solidFill>
                  <a:srgbClr val="4285F4"/>
                </a:solidFill>
                <a:latin typeface="Courier New"/>
                <a:ea typeface="Courier New"/>
                <a:cs typeface="Courier New"/>
                <a:sym typeface="Courier New"/>
              </a:rPr>
              <a:t>filter </a:t>
            </a:r>
            <a:r>
              <a:rPr lang="en-GB">
                <a:latin typeface="Courier New"/>
                <a:ea typeface="Courier New"/>
                <a:cs typeface="Courier New"/>
                <a:sym typeface="Courier New"/>
              </a:rPr>
              <a:t>es eager, que cada vez que se use filter, una lista nueva es creada.</a:t>
            </a:r>
            <a:endParaRPr>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400"/>
              <a:buNone/>
            </a:pPr>
            <a:r>
              <a:rPr lang="en-GB">
                <a:highlight>
                  <a:srgbClr val="FFFFFF"/>
                </a:highlight>
                <a:latin typeface="Roboto"/>
                <a:ea typeface="Roboto"/>
                <a:cs typeface="Roboto"/>
                <a:sym typeface="Roboto"/>
              </a:rPr>
              <a:t>Para hacer que filter sea lazy, se puede usar sequence(), la cual que es una colección que puede ver un elemento a la vez, comenzando por el principio hasta el final. Convenientemente , esto es exactamente lo que la API necesita que filter sea.</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SzPts val="1400"/>
              <a:buNone/>
            </a:pPr>
            <a:r>
              <a:rPr b="1" lang="en-GB">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317500" lvl="0" marL="457200" rtl="0" algn="l">
              <a:lnSpc>
                <a:spcPct val="115000"/>
              </a:lnSpc>
              <a:spcBef>
                <a:spcPts val="0"/>
              </a:spcBef>
              <a:spcAft>
                <a:spcPts val="1100"/>
              </a:spcAft>
              <a:buSzPts val="1400"/>
              <a:buChar char="●"/>
            </a:pPr>
            <a:r>
              <a:rPr lang="en-GB">
                <a:solidFill>
                  <a:schemeClr val="dk1"/>
                </a:solidFill>
                <a:highlight>
                  <a:schemeClr val="lt1"/>
                </a:highlight>
                <a:latin typeface="Roboto"/>
                <a:ea typeface="Roboto"/>
                <a:cs typeface="Roboto"/>
                <a:sym typeface="Roboto"/>
              </a:rPr>
              <a:t> </a:t>
            </a:r>
            <a:r>
              <a:rPr lang="en-GB"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cab36e3f9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cab36e3f9d_0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Las secuencias te permiten procesar elementos uno por uno hasta que satisface la condición de filtro, reduciendo el procesamiento innecesario.</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En este ejemplo vamos a evaluar el filtro usando el método </a:t>
            </a:r>
            <a:r>
              <a:rPr lang="en-GB">
                <a:solidFill>
                  <a:srgbClr val="4285F4"/>
                </a:solidFill>
                <a:latin typeface="Courier New"/>
                <a:ea typeface="Courier New"/>
                <a:cs typeface="Courier New"/>
                <a:sym typeface="Courier New"/>
              </a:rPr>
              <a:t>asSequence()</a:t>
            </a:r>
            <a:r>
              <a:rPr lang="en-GB">
                <a:solidFill>
                  <a:srgbClr val="4285F4"/>
                </a:solidFill>
              </a:rPr>
              <a:t>. </a:t>
            </a:r>
            <a:r>
              <a:rPr lang="en-GB"/>
              <a:t>Asigna la secuancia a una variable llamada </a:t>
            </a:r>
            <a:r>
              <a:rPr lang="en-GB">
                <a:solidFill>
                  <a:srgbClr val="4285F4"/>
                </a:solidFill>
                <a:latin typeface="Courier New"/>
                <a:ea typeface="Courier New"/>
                <a:cs typeface="Courier New"/>
                <a:sym typeface="Courier New"/>
              </a:rPr>
              <a:t>filtered </a:t>
            </a:r>
            <a:r>
              <a:rPr lang="en-GB">
                <a:latin typeface="Courier New"/>
                <a:ea typeface="Courier New"/>
                <a:cs typeface="Courier New"/>
                <a:sym typeface="Courier New"/>
              </a:rPr>
              <a:t>y la imprime</a:t>
            </a:r>
            <a:endParaRPr/>
          </a:p>
          <a:p>
            <a:pPr indent="0" lvl="0" marL="0" rtl="0" algn="l">
              <a:lnSpc>
                <a:spcPct val="115000"/>
              </a:lnSpc>
              <a:spcBef>
                <a:spcPts val="0"/>
              </a:spcBef>
              <a:spcAft>
                <a:spcPts val="0"/>
              </a:spcAft>
              <a:buSzPts val="1400"/>
              <a:buNone/>
            </a:pPr>
            <a:r>
              <a:t/>
            </a:r>
            <a:endParaRPr>
              <a:solidFill>
                <a:schemeClr val="dk1"/>
              </a:solidFill>
            </a:endParaRPr>
          </a:p>
          <a:p>
            <a:pPr indent="0" lvl="0" marL="0" rtl="0" algn="l">
              <a:lnSpc>
                <a:spcPct val="115000"/>
              </a:lnSpc>
              <a:spcBef>
                <a:spcPts val="0"/>
              </a:spcBef>
              <a:spcAft>
                <a:spcPts val="0"/>
              </a:spcAft>
              <a:buSzPts val="1400"/>
              <a:buNone/>
            </a:pPr>
            <a:r>
              <a:rPr lang="en-GB">
                <a:solidFill>
                  <a:schemeClr val="dk1"/>
                </a:solidFill>
              </a:rPr>
              <a:t>Cuando retornamos el resultado de un filter como una secuencia, la variable filtrada no va a contener ninguna lista nueva, esta contendrá una secuencia de la lista de elementos y el conocimiento del filtro para aplicar a dichos elementos, donde quiera que accedas a los elementos de una secuencia, el filtro es aplicado y el resultado es devuelto.</a:t>
            </a:r>
            <a:endParaRPr>
              <a:solidFill>
                <a:schemeClr val="dk1"/>
              </a:solidFill>
            </a:endParaRPr>
          </a:p>
          <a:p>
            <a:pPr indent="0" lvl="0" marL="0" rtl="0" algn="l">
              <a:lnSpc>
                <a:spcPct val="115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ab36e3f9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cab36e3f9d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a:solidFill>
                  <a:schemeClr val="dk1"/>
                </a:solidFill>
              </a:rPr>
              <a:t>Fuerza la evaluacion de la secuencia en convertirla en una lista, con el método </a:t>
            </a:r>
            <a:r>
              <a:rPr lang="en-GB">
                <a:solidFill>
                  <a:schemeClr val="dk1"/>
                </a:solidFill>
                <a:latin typeface="Courier New"/>
                <a:ea typeface="Courier New"/>
                <a:cs typeface="Courier New"/>
                <a:sym typeface="Courier New"/>
              </a:rPr>
              <a:t>toList()</a:t>
            </a:r>
            <a:r>
              <a:rPr lang="en-GB">
                <a:solidFill>
                  <a:schemeClr val="dk1"/>
                </a:solidFill>
              </a:rPr>
              <a:t>, e imprime el resultado</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ab36e3f9d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cab36e3f9d_0_3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lang="en-GB"/>
              <a:t>Transition: 1 click</a:t>
            </a:r>
            <a:endParaRPr b="1"/>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GB"/>
              <a:t>Resource:</a:t>
            </a:r>
            <a:endParaRPr/>
          </a:p>
          <a:p>
            <a:pPr indent="-317500" lvl="0" marL="457200" rtl="0" algn="l">
              <a:lnSpc>
                <a:spcPct val="100000"/>
              </a:lnSpc>
              <a:spcBef>
                <a:spcPts val="0"/>
              </a:spcBef>
              <a:spcAft>
                <a:spcPts val="0"/>
              </a:spcAft>
              <a:buSzPts val="1400"/>
              <a:buChar char="●"/>
            </a:pPr>
            <a:r>
              <a:rPr lang="en-GB" u="sng">
                <a:solidFill>
                  <a:schemeClr val="hlink"/>
                </a:solidFill>
                <a:hlinkClick r:id="rId2"/>
              </a:rPr>
              <a:t>Collection Transformation Operations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ab36e3f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cab36e3f9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ab36e3f9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cab36e3f9d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ab36e3f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cab36e3f9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ab36e3f9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cab36e3f9d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ab36e3f9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cab36e3f9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Como en otros lenguajes, la funcipón </a:t>
            </a:r>
            <a:r>
              <a:rPr lang="en-GB">
                <a:latin typeface="Courier New"/>
                <a:ea typeface="Courier New"/>
                <a:cs typeface="Courier New"/>
                <a:sym typeface="Courier New"/>
              </a:rPr>
              <a:t>main()</a:t>
            </a:r>
            <a:r>
              <a:rPr lang="en-GB"/>
              <a:t> especifica un punto de entrada para la ejecución. Cualquier argumento en la línea de comandos será pasado como un array de strings.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GB"/>
              <a:t>Como en la función </a:t>
            </a:r>
            <a:r>
              <a:rPr lang="en-GB">
                <a:latin typeface="Courier New"/>
                <a:ea typeface="Courier New"/>
                <a:cs typeface="Courier New"/>
                <a:sym typeface="Courier New"/>
              </a:rPr>
              <a:t>printHello()</a:t>
            </a:r>
            <a:r>
              <a:rPr lang="en-GB"/>
              <a:t> anterior, esta función no retorna nada. Cada función de kotlin devuelve algo, incluso aunque no se especifique nada. Entonces, una función como este </a:t>
            </a:r>
            <a:r>
              <a:rPr lang="en-GB">
                <a:latin typeface="Courier New"/>
                <a:ea typeface="Courier New"/>
                <a:cs typeface="Courier New"/>
                <a:sym typeface="Courier New"/>
              </a:rPr>
              <a:t>main()</a:t>
            </a:r>
            <a:r>
              <a:rPr lang="en-GB"/>
              <a:t> devuelve un tipo </a:t>
            </a:r>
            <a:r>
              <a:rPr lang="en-GB">
                <a:latin typeface="Courier New"/>
                <a:ea typeface="Courier New"/>
                <a:cs typeface="Courier New"/>
                <a:sym typeface="Courier New"/>
              </a:rPr>
              <a:t>kotlin.Unit</a:t>
            </a:r>
            <a:r>
              <a:rPr lang="en-GB"/>
              <a:t>, que es el modo Kotlin de decir ningún valor.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GB"/>
              <a:t>Note:</a:t>
            </a:r>
            <a:r>
              <a:rPr lang="en-GB"/>
              <a:t> When a function returns </a:t>
            </a:r>
            <a:r>
              <a:rPr lang="en-GB">
                <a:latin typeface="Courier New"/>
                <a:ea typeface="Courier New"/>
                <a:cs typeface="Courier New"/>
                <a:sym typeface="Courier New"/>
              </a:rPr>
              <a:t>kotlin.Unit</a:t>
            </a:r>
            <a:r>
              <a:rPr lang="en-GB"/>
              <a:t>, you don't have to specify it explicitly. This is different from some other languages, where you have to explicitly say that you are returning nothing.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3"/>
          <p:cNvSpPr/>
          <p:nvPr/>
        </p:nvSpPr>
        <p:spPr>
          <a:xfrm flipH="1">
            <a:off x="8246400" y="4245875"/>
            <a:ext cx="897600" cy="897600"/>
          </a:xfrm>
          <a:prstGeom prst="round1Rect">
            <a:avLst>
              <a:gd fmla="val 16667" name="adj"/>
            </a:avLst>
          </a:prstGeom>
          <a:solidFill>
            <a:schemeClr val="lt1">
              <a:alpha val="6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4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4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5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4" name="Google Shape;64;p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65" name="Shape 65"/>
        <p:cNvGrpSpPr/>
        <p:nvPr/>
      </p:nvGrpSpPr>
      <p:grpSpPr>
        <a:xfrm>
          <a:off x="0" y="0"/>
          <a:ext cx="0" cy="0"/>
          <a:chOff x="0" y="0"/>
          <a:chExt cx="0" cy="0"/>
        </a:xfrm>
      </p:grpSpPr>
      <p:sp>
        <p:nvSpPr>
          <p:cNvPr id="66" name="Google Shape;66;p5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7" name="Google Shape;67;p5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8" name="Google Shape;68;p5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9" name="Shape 69"/>
        <p:cNvGrpSpPr/>
        <p:nvPr/>
      </p:nvGrpSpPr>
      <p:grpSpPr>
        <a:xfrm>
          <a:off x="0" y="0"/>
          <a:ext cx="0" cy="0"/>
          <a:chOff x="0" y="0"/>
          <a:chExt cx="0" cy="0"/>
        </a:xfrm>
      </p:grpSpPr>
      <p:sp>
        <p:nvSpPr>
          <p:cNvPr id="70" name="Google Shape;70;p5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4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4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20" name="Shape 20"/>
        <p:cNvGrpSpPr/>
        <p:nvPr/>
      </p:nvGrpSpPr>
      <p:grpSpPr>
        <a:xfrm>
          <a:off x="0" y="0"/>
          <a:ext cx="0" cy="0"/>
          <a:chOff x="0" y="0"/>
          <a:chExt cx="0" cy="0"/>
        </a:xfrm>
      </p:grpSpPr>
      <p:sp>
        <p:nvSpPr>
          <p:cNvPr id="21" name="Google Shape;21;gcab36e3f9d_0_40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22" name="Google Shape;22;gcab36e3f9d_0_401"/>
          <p:cNvSpPr txBox="1"/>
          <p:nvPr>
            <p:ph idx="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23" name="Google Shape;23;gcab36e3f9d_0_401"/>
          <p:cNvSpPr txBox="1"/>
          <p:nvPr>
            <p:ph idx="3"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gcab36e3f9d_0_401"/>
          <p:cNvSpPr txBox="1"/>
          <p:nvPr>
            <p:ph idx="1" type="subTitle"/>
          </p:nvPr>
        </p:nvSpPr>
        <p:spPr>
          <a:xfrm>
            <a:off x="265500" y="564125"/>
            <a:ext cx="4045200" cy="5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solidFill>
                  <a:srgbClr val="FAFAFA"/>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5" name="Google Shape;25;gcab36e3f9d_0_40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1" lang="en-GB" sz="900" u="none" cap="none" strike="noStrike">
                <a:solidFill>
                  <a:srgbClr val="666666"/>
                </a:solidFill>
                <a:latin typeface="Open Sans"/>
                <a:ea typeface="Open Sans"/>
                <a:cs typeface="Open Sans"/>
                <a:sym typeface="Open Sans"/>
              </a:rPr>
              <a:t>This work is licensed under the </a:t>
            </a:r>
            <a:r>
              <a:rPr b="0" i="1" lang="en-GB" sz="900" u="sng" cap="none" strike="noStrike">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b="0" i="1" lang="en-GB" sz="900" u="none" cap="none" strike="noStrike">
                <a:solidFill>
                  <a:srgbClr val="666666"/>
                </a:solidFill>
                <a:latin typeface="Roboto"/>
                <a:ea typeface="Roboto"/>
                <a:cs typeface="Roboto"/>
                <a:sym typeface="Roboto"/>
              </a:rPr>
              <a:t>.</a:t>
            </a:r>
            <a:endParaRPr b="0" i="1" sz="900" u="none" cap="none" strike="noStrike">
              <a:solidFill>
                <a:srgbClr val="666666"/>
              </a:solidFill>
              <a:latin typeface="Roboto"/>
              <a:ea typeface="Roboto"/>
              <a:cs typeface="Roboto"/>
              <a:sym typeface="Roboto"/>
            </a:endParaRPr>
          </a:p>
        </p:txBody>
      </p:sp>
      <p:pic>
        <p:nvPicPr>
          <p:cNvPr id="26" name="Google Shape;26;gcab36e3f9d_0_401"/>
          <p:cNvPicPr preferRelativeResize="0"/>
          <p:nvPr/>
        </p:nvPicPr>
        <p:blipFill rotWithShape="1">
          <a:blip r:embed="rId3">
            <a:alphaModFix/>
          </a:blip>
          <a:srcRect b="0" l="0" r="0" t="0"/>
          <a:stretch/>
        </p:blipFill>
        <p:spPr>
          <a:xfrm>
            <a:off x="0" y="0"/>
            <a:ext cx="9144000" cy="4670926"/>
          </a:xfrm>
          <a:prstGeom prst="rect">
            <a:avLst/>
          </a:prstGeom>
          <a:noFill/>
          <a:ln>
            <a:noFill/>
          </a:ln>
        </p:spPr>
      </p:pic>
      <p:sp>
        <p:nvSpPr>
          <p:cNvPr id="27" name="Google Shape;27;gcab36e3f9d_0_401"/>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000" u="none" cap="none" strike="noStrike">
                <a:solidFill>
                  <a:srgbClr val="757575"/>
                </a:solidFill>
                <a:latin typeface="Roboto"/>
                <a:ea typeface="Roboto"/>
                <a:cs typeface="Roboto"/>
                <a:sym typeface="Roboto"/>
              </a:rPr>
              <a:t>Android Development with Kotlin v1.0</a:t>
            </a:r>
            <a:endParaRPr b="0" i="0" sz="1000" u="none" cap="none" strike="noStrike">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0" name="Google Shape;30;p4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5" name="Google Shape;35;p4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4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4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1" name="Google Shape;41;p4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2" name="Google Shape;42;p4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4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4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4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9" name="Google Shape;49;p4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4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2" name="Google Shape;52;p4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5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57" name="Google Shape;57;p5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9" name="Google Shape;59;p5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4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5.xml"/><Relationship Id="rId4" Type="http://schemas.openxmlformats.org/officeDocument/2006/relationships/slide" Target="/ppt/slides/slide13.xml"/><Relationship Id="rId9" Type="http://schemas.openxmlformats.org/officeDocument/2006/relationships/slide" Target="/ppt/slides/slide37.xml"/><Relationship Id="rId5" Type="http://schemas.openxmlformats.org/officeDocument/2006/relationships/slide" Target="/ppt/slides/slide16.xml"/><Relationship Id="rId6" Type="http://schemas.openxmlformats.org/officeDocument/2006/relationships/slide" Target="/ppt/slides/slide16.xml"/><Relationship Id="rId7" Type="http://schemas.openxmlformats.org/officeDocument/2006/relationships/slide" Target="/ppt/slides/slide26.xml"/><Relationship Id="rId8" Type="http://schemas.openxmlformats.org/officeDocument/2006/relationships/slide" Target="/ppt/slides/slide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kotlinlang.org/docs/reference/basic-syntax.html" TargetMode="External"/><Relationship Id="rId4" Type="http://schemas.openxmlformats.org/officeDocument/2006/relationships/hyperlink" Target="https://developer.android.com/kotlin?hl=es" TargetMode="External"/><Relationship Id="rId5" Type="http://schemas.openxmlformats.org/officeDocument/2006/relationships/hyperlink" Target="https://play.kotlinlang.org/koans/overview"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Universidad Nacional de La Matanza</a:t>
            </a:r>
            <a:endParaRPr/>
          </a:p>
        </p:txBody>
      </p:sp>
      <p:sp>
        <p:nvSpPr>
          <p:cNvPr id="76" name="Google Shape;76;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cab36e3f9d_0_4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Corré tu programa Kotlin</a:t>
            </a:r>
            <a:endParaRPr/>
          </a:p>
        </p:txBody>
      </p:sp>
      <p:sp>
        <p:nvSpPr>
          <p:cNvPr id="141" name="Google Shape;141;gcab36e3f9d_0_46"/>
          <p:cNvSpPr txBox="1"/>
          <p:nvPr>
            <p:ph idx="4294967295" type="body"/>
          </p:nvPr>
        </p:nvSpPr>
        <p:spPr>
          <a:xfrm>
            <a:off x="248625" y="1081525"/>
            <a:ext cx="8397300" cy="79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Para correr el programa, hacer click en el ícono Run</a:t>
            </a:r>
            <a:r>
              <a:rPr lang="en-GB" sz="1800"/>
              <a:t> (  ) </a:t>
            </a:r>
            <a:r>
              <a:rPr lang="en-GB"/>
              <a:t>ubicado a la izquierda de la función main</a:t>
            </a:r>
            <a:r>
              <a:rPr lang="en-GB" sz="1800"/>
              <a:t> </a:t>
            </a:r>
            <a:r>
              <a:rPr lang="en-GB" sz="1800">
                <a:latin typeface="Courier New"/>
                <a:ea typeface="Courier New"/>
                <a:cs typeface="Courier New"/>
                <a:sym typeface="Courier New"/>
              </a:rPr>
              <a:t>main(</a:t>
            </a:r>
            <a:r>
              <a:rPr lang="en-GB" sz="1800"/>
              <a:t>.</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1000"/>
              </a:spcBef>
              <a:spcAft>
                <a:spcPts val="0"/>
              </a:spcAft>
              <a:buClr>
                <a:schemeClr val="dk1"/>
              </a:buClr>
              <a:buSzPts val="1100"/>
              <a:buFont typeface="Arial"/>
              <a:buNone/>
            </a:pPr>
            <a:r>
              <a:rPr lang="en-GB" sz="1800"/>
              <a:t>IntelliJ IDEA </a:t>
            </a:r>
            <a:r>
              <a:rPr lang="en-GB"/>
              <a:t>corre el programa y muestra los resultados en consola</a:t>
            </a:r>
            <a:r>
              <a:rPr lang="en-GB" sz="1800">
                <a:extLst>
                  <a:ext uri="http://customooxmlschemas.google.com/">
                    <go:slidesCustomData xmlns:go="http://customooxmlschemas.google.com/" textRoundtripDataId="17"/>
                  </a:ext>
                </a:extLst>
              </a:rPr>
              <a:t>.</a:t>
            </a:r>
            <a:endParaRPr sz="1800"/>
          </a:p>
          <a:p>
            <a:pPr indent="0" lvl="0" marL="0" rtl="0" algn="l">
              <a:lnSpc>
                <a:spcPct val="115000"/>
              </a:lnSpc>
              <a:spcBef>
                <a:spcPts val="0"/>
              </a:spcBef>
              <a:spcAft>
                <a:spcPts val="0"/>
              </a:spcAft>
              <a:buClr>
                <a:schemeClr val="dk1"/>
              </a:buClr>
              <a:buSzPts val="1100"/>
              <a:buFont typeface="Arial"/>
              <a:buNone/>
            </a:pPr>
            <a:r>
              <a:t/>
            </a:r>
            <a:endParaRPr sz="1800"/>
          </a:p>
        </p:txBody>
      </p:sp>
      <p:sp>
        <p:nvSpPr>
          <p:cNvPr id="142" name="Google Shape;142;gcab36e3f9d_0_4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43" name="Google Shape;143;gcab36e3f9d_0_46"/>
          <p:cNvSpPr/>
          <p:nvPr/>
        </p:nvSpPr>
        <p:spPr>
          <a:xfrm rot="5400000">
            <a:off x="5683676" y="1281450"/>
            <a:ext cx="129000" cy="1026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gcab36e3f9d_0_46"/>
          <p:cNvPicPr preferRelativeResize="0"/>
          <p:nvPr/>
        </p:nvPicPr>
        <p:blipFill rotWithShape="1">
          <a:blip r:embed="rId3">
            <a:alphaModFix/>
          </a:blip>
          <a:srcRect b="0" l="0" r="0" t="0"/>
          <a:stretch/>
        </p:blipFill>
        <p:spPr>
          <a:xfrm>
            <a:off x="248626" y="1873802"/>
            <a:ext cx="3810301" cy="880375"/>
          </a:xfrm>
          <a:prstGeom prst="rect">
            <a:avLst/>
          </a:prstGeom>
          <a:noFill/>
          <a:ln>
            <a:noFill/>
          </a:ln>
        </p:spPr>
      </p:pic>
      <p:pic>
        <p:nvPicPr>
          <p:cNvPr id="145" name="Google Shape;145;gcab36e3f9d_0_46"/>
          <p:cNvPicPr preferRelativeResize="0"/>
          <p:nvPr/>
        </p:nvPicPr>
        <p:blipFill rotWithShape="1">
          <a:blip r:embed="rId4">
            <a:alphaModFix/>
          </a:blip>
          <a:srcRect b="0" l="0" r="0" t="0"/>
          <a:stretch/>
        </p:blipFill>
        <p:spPr>
          <a:xfrm>
            <a:off x="248625" y="3323023"/>
            <a:ext cx="7019925" cy="125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cab36e3f9d_0_5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Pasar argumentos a main()</a:t>
            </a:r>
            <a:endParaRPr/>
          </a:p>
        </p:txBody>
      </p:sp>
      <p:sp>
        <p:nvSpPr>
          <p:cNvPr id="151" name="Google Shape;151;gcab36e3f9d_0_55"/>
          <p:cNvSpPr txBox="1"/>
          <p:nvPr>
            <p:ph idx="4294967295" type="body"/>
          </p:nvPr>
        </p:nvSpPr>
        <p:spPr>
          <a:xfrm>
            <a:off x="311700" y="1440750"/>
            <a:ext cx="85905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Elegir</a:t>
            </a:r>
            <a:r>
              <a:rPr lang="en-GB" sz="1800"/>
              <a:t> </a:t>
            </a:r>
            <a:r>
              <a:rPr b="1" lang="en-GB" sz="1800"/>
              <a:t>Run &gt; Edit Configurations</a:t>
            </a:r>
            <a:r>
              <a:rPr lang="en-GB" sz="1800"/>
              <a:t> </a:t>
            </a:r>
            <a:r>
              <a:rPr lang="en-GB"/>
              <a:t>para</a:t>
            </a:r>
            <a:r>
              <a:rPr lang="en-GB" sz="1800"/>
              <a:t> </a:t>
            </a:r>
            <a:r>
              <a:rPr lang="en-GB"/>
              <a:t>abrir la ventana</a:t>
            </a:r>
            <a:r>
              <a:rPr lang="en-GB" sz="1800"/>
              <a:t> </a:t>
            </a:r>
            <a:r>
              <a:rPr b="1" lang="en-GB" sz="1800"/>
              <a:t>Run/Debug Configurations</a:t>
            </a:r>
            <a:endParaRPr b="1"/>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SzPts val="1800"/>
              <a:buNone/>
            </a:pPr>
            <a:r>
              <a:t/>
            </a:r>
            <a:endParaRPr/>
          </a:p>
        </p:txBody>
      </p:sp>
      <p:sp>
        <p:nvSpPr>
          <p:cNvPr id="152" name="Google Shape;152;gcab36e3f9d_0_5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153" name="Google Shape;153;gcab36e3f9d_0_55"/>
          <p:cNvPicPr preferRelativeResize="0"/>
          <p:nvPr/>
        </p:nvPicPr>
        <p:blipFill rotWithShape="1">
          <a:blip r:embed="rId3">
            <a:alphaModFix/>
          </a:blip>
          <a:srcRect b="0" l="0" r="0" t="0"/>
          <a:stretch/>
        </p:blipFill>
        <p:spPr>
          <a:xfrm>
            <a:off x="401500" y="2067550"/>
            <a:ext cx="3076575" cy="146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cab36e3f9d_0_6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Usar argumentos in </a:t>
            </a:r>
            <a:r>
              <a:rPr lang="en-GB">
                <a:latin typeface="Consolas"/>
                <a:ea typeface="Consolas"/>
                <a:cs typeface="Consolas"/>
                <a:sym typeface="Consolas"/>
              </a:rPr>
              <a:t>main()</a:t>
            </a:r>
            <a:endParaRPr>
              <a:latin typeface="Consolas"/>
              <a:ea typeface="Consolas"/>
              <a:cs typeface="Consolas"/>
              <a:sym typeface="Consolas"/>
            </a:endParaRPr>
          </a:p>
        </p:txBody>
      </p:sp>
      <p:sp>
        <p:nvSpPr>
          <p:cNvPr id="159" name="Google Shape;159;gcab36e3f9d_0_62"/>
          <p:cNvSpPr txBox="1"/>
          <p:nvPr>
            <p:ph idx="4294967295" type="body"/>
          </p:nvPr>
        </p:nvSpPr>
        <p:spPr>
          <a:xfrm>
            <a:off x="342900" y="1381075"/>
            <a:ext cx="8489400" cy="7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Usa</a:t>
            </a:r>
            <a:r>
              <a:rPr lang="en-GB" sz="1800"/>
              <a:t> </a:t>
            </a:r>
            <a:r>
              <a:rPr lang="en-GB" sz="1800">
                <a:latin typeface="Courier New"/>
                <a:ea typeface="Courier New"/>
                <a:cs typeface="Courier New"/>
                <a:sym typeface="Courier New"/>
              </a:rPr>
              <a:t>args[0]</a:t>
            </a:r>
            <a:r>
              <a:rPr lang="en-GB" sz="1800"/>
              <a:t> para acceder al primer argumento recibido</a:t>
            </a:r>
            <a:r>
              <a:rPr lang="en-GB"/>
              <a:t> en</a:t>
            </a:r>
            <a:r>
              <a:rPr lang="en-GB" sz="1800"/>
              <a:t> </a:t>
            </a:r>
            <a:r>
              <a:rPr lang="en-GB" sz="1800">
                <a:latin typeface="Courier New"/>
                <a:ea typeface="Courier New"/>
                <a:cs typeface="Courier New"/>
                <a:sym typeface="Courier New"/>
              </a:rPr>
              <a:t>main()</a:t>
            </a:r>
            <a:r>
              <a:rPr lang="en-GB" sz="1800"/>
              <a:t>.</a:t>
            </a:r>
            <a:endParaRPr sz="1800">
              <a:solidFill>
                <a:srgbClr val="1155CC"/>
              </a:solidFill>
              <a:latin typeface="Consolas"/>
              <a:ea typeface="Consolas"/>
              <a:cs typeface="Consolas"/>
              <a:sym typeface="Consolas"/>
            </a:endParaRPr>
          </a:p>
        </p:txBody>
      </p:sp>
      <p:sp>
        <p:nvSpPr>
          <p:cNvPr id="160" name="Google Shape;160;gcab36e3f9d_0_6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61" name="Google Shape;161;gcab36e3f9d_0_62"/>
          <p:cNvSpPr txBox="1"/>
          <p:nvPr/>
        </p:nvSpPr>
        <p:spPr>
          <a:xfrm>
            <a:off x="311700" y="1870625"/>
            <a:ext cx="8543700" cy="1430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main(args: Array&lt;String&gt;)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"Hello, </a:t>
            </a:r>
            <a:r>
              <a:rPr b="0" i="0" lang="en-GB" sz="1800" u="none" cap="none" strike="noStrike">
                <a:solidFill>
                  <a:srgbClr val="C53929"/>
                </a:solidFill>
                <a:latin typeface="Consolas"/>
                <a:ea typeface="Consolas"/>
                <a:cs typeface="Consolas"/>
                <a:sym typeface="Consolas"/>
              </a:rPr>
              <a:t>${</a:t>
            </a:r>
            <a:r>
              <a:rPr b="1" i="0" lang="en-GB" sz="1800" u="none" cap="none" strike="noStrike">
                <a:solidFill>
                  <a:srgbClr val="388E3C"/>
                </a:solidFill>
                <a:latin typeface="Consolas"/>
                <a:ea typeface="Consolas"/>
                <a:cs typeface="Consolas"/>
                <a:sym typeface="Consolas"/>
              </a:rPr>
              <a:t>args</a:t>
            </a:r>
            <a:r>
              <a:rPr b="1" i="0" lang="en-GB" sz="1800" u="none" cap="none" strike="noStrike">
                <a:solidFill>
                  <a:srgbClr val="37474F"/>
                </a:solidFill>
                <a:latin typeface="Consolas"/>
                <a:ea typeface="Consolas"/>
                <a:cs typeface="Consolas"/>
                <a:sym typeface="Consolas"/>
              </a:rPr>
              <a:t>[</a:t>
            </a:r>
            <a:r>
              <a:rPr b="1" i="0" lang="en-GB" sz="1800" u="none" cap="none" strike="noStrike">
                <a:solidFill>
                  <a:srgbClr val="C53929"/>
                </a:solidFill>
                <a:latin typeface="Consolas"/>
                <a:ea typeface="Consolas"/>
                <a:cs typeface="Consolas"/>
                <a:sym typeface="Consolas"/>
              </a:rPr>
              <a:t>0</a:t>
            </a:r>
            <a:r>
              <a:rPr b="1" i="0" lang="en-GB" sz="1800" u="none" cap="none" strike="noStrike">
                <a:solidFill>
                  <a:srgbClr val="37474F"/>
                </a:solidFill>
                <a:latin typeface="Consolas"/>
                <a:ea typeface="Consolas"/>
                <a:cs typeface="Consolas"/>
                <a:sym typeface="Consolas"/>
              </a:rPr>
              <a:t>]</a:t>
            </a:r>
            <a:r>
              <a:rPr b="0" i="0" lang="en-GB" sz="1800" u="none" cap="none" strike="noStrike">
                <a:solidFill>
                  <a:srgbClr val="C53929"/>
                </a:solidFill>
                <a:latin typeface="Consolas"/>
                <a:ea typeface="Consolas"/>
                <a:cs typeface="Consolas"/>
                <a:sym typeface="Consolas"/>
              </a:rPr>
              <a:t>}</a:t>
            </a:r>
            <a:r>
              <a:rPr b="0" i="0" lang="en-GB" sz="1800" u="none" cap="none" strike="noStrike">
                <a:solidFill>
                  <a:srgbClr val="388E3C"/>
                </a:solidFill>
                <a:latin typeface="Consolas"/>
                <a:ea typeface="Consolas"/>
                <a:cs typeface="Consolas"/>
                <a:sym typeface="Consolas"/>
              </a:rPr>
              <a:t>"</a:t>
            </a: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
        <p:nvSpPr>
          <p:cNvPr id="162" name="Google Shape;162;gcab36e3f9d_0_62"/>
          <p:cNvSpPr txBox="1"/>
          <p:nvPr/>
        </p:nvSpPr>
        <p:spPr>
          <a:xfrm>
            <a:off x="334775" y="3377225"/>
            <a:ext cx="7341000" cy="50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1155CC"/>
                </a:solidFill>
                <a:latin typeface="Consolas"/>
                <a:ea typeface="Consolas"/>
                <a:cs typeface="Consolas"/>
                <a:sym typeface="Consolas"/>
              </a:rPr>
              <a:t>⇒ Hello, Kotlin!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cab36e3f9d_0_7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sz="4200"/>
              <a:t>(</a:t>
            </a:r>
            <a:r>
              <a:rPr lang="en-GB"/>
              <a:t>Casi</a:t>
            </a:r>
            <a:r>
              <a:rPr lang="en-GB" sz="4200"/>
              <a:t>) </a:t>
            </a:r>
            <a:r>
              <a:rPr lang="en-GB"/>
              <a:t>Todo tiene un valor</a:t>
            </a:r>
            <a:endParaRPr sz="4200"/>
          </a:p>
        </p:txBody>
      </p:sp>
      <p:sp>
        <p:nvSpPr>
          <p:cNvPr id="168" name="Google Shape;168;gcab36e3f9d_0_7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cab36e3f9d_0_7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(Casi) Todo es una expresión</a:t>
            </a:r>
            <a:endParaRPr/>
          </a:p>
        </p:txBody>
      </p:sp>
      <p:sp>
        <p:nvSpPr>
          <p:cNvPr id="174" name="Google Shape;174;gcab36e3f9d_0_7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75" name="Google Shape;175;gcab36e3f9d_0_75"/>
          <p:cNvSpPr txBox="1"/>
          <p:nvPr/>
        </p:nvSpPr>
        <p:spPr>
          <a:xfrm>
            <a:off x="374300" y="2241275"/>
            <a:ext cx="7462500" cy="133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37474F"/>
                </a:solidFill>
                <a:latin typeface="Consolas"/>
                <a:ea typeface="Consolas"/>
                <a:cs typeface="Consolas"/>
                <a:sym typeface="Consolas"/>
              </a:rPr>
              <a:t> temperature = </a:t>
            </a:r>
            <a:r>
              <a:rPr b="0" i="0" lang="en-GB" sz="1800" u="none" cap="none" strike="noStrike">
                <a:solidFill>
                  <a:srgbClr val="C53929"/>
                </a:solidFill>
                <a:latin typeface="Consolas"/>
                <a:ea typeface="Consolas"/>
                <a:cs typeface="Consolas"/>
                <a:sym typeface="Consolas"/>
              </a:rPr>
              <a:t>20</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37474F"/>
                </a:solidFill>
                <a:latin typeface="Consolas"/>
                <a:ea typeface="Consolas"/>
                <a:cs typeface="Consolas"/>
                <a:sym typeface="Consolas"/>
              </a:rPr>
              <a:t> isHot = </a:t>
            </a:r>
            <a:r>
              <a:rPr b="0" i="0" lang="en-GB" sz="1800" u="none" cap="none" strike="noStrike">
                <a:solidFill>
                  <a:srgbClr val="3F51B5"/>
                </a:solidFill>
                <a:latin typeface="Consolas"/>
                <a:ea typeface="Consolas"/>
                <a:cs typeface="Consolas"/>
                <a:sym typeface="Consolas"/>
              </a:rPr>
              <a:t>if</a:t>
            </a:r>
            <a:r>
              <a:rPr b="0" i="0" lang="en-GB" sz="1800" u="none" cap="none" strike="noStrike">
                <a:solidFill>
                  <a:srgbClr val="37474F"/>
                </a:solidFill>
                <a:latin typeface="Consolas"/>
                <a:ea typeface="Consolas"/>
                <a:cs typeface="Consolas"/>
                <a:sym typeface="Consolas"/>
              </a:rPr>
              <a:t> (temperature &gt; </a:t>
            </a:r>
            <a:r>
              <a:rPr b="0" i="0" lang="en-GB" sz="1800" u="none" cap="none" strike="noStrike">
                <a:solidFill>
                  <a:srgbClr val="C53929"/>
                </a:solidFill>
                <a:latin typeface="Consolas"/>
                <a:ea typeface="Consolas"/>
                <a:cs typeface="Consolas"/>
                <a:sym typeface="Consolas"/>
              </a:rPr>
              <a:t>40</a:t>
            </a:r>
            <a:r>
              <a:rPr b="0" i="0" lang="en-GB" sz="1800" u="none" cap="none" strike="noStrike">
                <a:solidFill>
                  <a:srgbClr val="37474F"/>
                </a:solidFill>
                <a:latin typeface="Consolas"/>
                <a:ea typeface="Consolas"/>
                <a:cs typeface="Consolas"/>
                <a:sym typeface="Consolas"/>
              </a:rPr>
              <a:t>) </a:t>
            </a:r>
            <a:r>
              <a:rPr b="0" i="0" lang="en-GB" sz="1800" u="none" cap="none" strike="noStrike">
                <a:solidFill>
                  <a:srgbClr val="3F51B5"/>
                </a:solidFill>
                <a:latin typeface="Consolas"/>
                <a:ea typeface="Consolas"/>
                <a:cs typeface="Consolas"/>
                <a:sym typeface="Consolas"/>
              </a:rPr>
              <a:t>true</a:t>
            </a:r>
            <a:r>
              <a:rPr b="0" i="0" lang="en-GB" sz="1800" u="none" cap="none" strike="noStrike">
                <a:solidFill>
                  <a:srgbClr val="37474F"/>
                </a:solidFill>
                <a:latin typeface="Consolas"/>
                <a:ea typeface="Consolas"/>
                <a:cs typeface="Consolas"/>
                <a:sym typeface="Consolas"/>
              </a:rPr>
              <a:t> </a:t>
            </a:r>
            <a:r>
              <a:rPr b="0" i="0" lang="en-GB" sz="1800" u="none" cap="none" strike="noStrike">
                <a:solidFill>
                  <a:srgbClr val="3F51B5"/>
                </a:solidFill>
                <a:latin typeface="Consolas"/>
                <a:ea typeface="Consolas"/>
                <a:cs typeface="Consolas"/>
                <a:sym typeface="Consolas"/>
              </a:rPr>
              <a:t>else</a:t>
            </a:r>
            <a:r>
              <a:rPr b="0" i="0" lang="en-GB" sz="1800" u="none" cap="none" strike="noStrike">
                <a:solidFill>
                  <a:srgbClr val="37474F"/>
                </a:solidFill>
                <a:latin typeface="Consolas"/>
                <a:ea typeface="Consolas"/>
                <a:cs typeface="Consolas"/>
                <a:sym typeface="Consolas"/>
              </a:rPr>
              <a:t> </a:t>
            </a:r>
            <a:r>
              <a:rPr b="0" i="0" lang="en-GB" sz="1800" u="none" cap="none" strike="noStrike">
                <a:solidFill>
                  <a:srgbClr val="3F51B5"/>
                </a:solidFill>
                <a:latin typeface="Consolas"/>
                <a:ea typeface="Consolas"/>
                <a:cs typeface="Consolas"/>
                <a:sym typeface="Consolas"/>
              </a:rPr>
              <a:t>false</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rPr b="0" i="0" lang="en-GB" sz="1800" u="none" cap="none" strike="noStrike">
                <a:solidFill>
                  <a:srgbClr val="37474F"/>
                </a:solidFill>
                <a:latin typeface="Consolas"/>
                <a:ea typeface="Consolas"/>
                <a:cs typeface="Consolas"/>
                <a:sym typeface="Consolas"/>
              </a:rPr>
              <a:t>println(isHot)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rPr b="0" i="0" lang="en-GB" sz="1800" u="none" cap="none" strike="noStrike">
                <a:solidFill>
                  <a:srgbClr val="1155CC"/>
                </a:solidFill>
                <a:latin typeface="Consolas"/>
                <a:ea typeface="Consolas"/>
                <a:cs typeface="Consolas"/>
                <a:sym typeface="Consolas"/>
              </a:rPr>
              <a:t>⇒ false</a:t>
            </a:r>
            <a:endParaRPr b="0" i="0" sz="1800" u="none" cap="none" strike="noStrike">
              <a:solidFill>
                <a:schemeClr val="dk1"/>
              </a:solidFill>
              <a:latin typeface="Consolas"/>
              <a:ea typeface="Consolas"/>
              <a:cs typeface="Consolas"/>
              <a:sym typeface="Consolas"/>
            </a:endParaRPr>
          </a:p>
        </p:txBody>
      </p:sp>
      <p:sp>
        <p:nvSpPr>
          <p:cNvPr id="176" name="Google Shape;176;gcab36e3f9d_0_75"/>
          <p:cNvSpPr txBox="1"/>
          <p:nvPr/>
        </p:nvSpPr>
        <p:spPr>
          <a:xfrm>
            <a:off x="342900" y="1463550"/>
            <a:ext cx="8458200" cy="68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En Kotlin, casi todo es una expresión y tiene un valor. Incluso una expresión </a:t>
            </a:r>
            <a:r>
              <a:rPr b="0" i="0" lang="en-GB" sz="1800" u="none" cap="none" strike="noStrike">
                <a:solidFill>
                  <a:srgbClr val="000000"/>
                </a:solidFill>
                <a:latin typeface="Courier New"/>
                <a:ea typeface="Courier New"/>
                <a:cs typeface="Courier New"/>
                <a:sym typeface="Courier New"/>
              </a:rPr>
              <a:t>if</a:t>
            </a:r>
            <a:r>
              <a:rPr b="0" i="0" lang="en-GB" sz="1800" u="none" cap="none" strike="noStrike">
                <a:solidFill>
                  <a:srgbClr val="000000"/>
                </a:solidFill>
                <a:latin typeface="Roboto"/>
                <a:ea typeface="Roboto"/>
                <a:cs typeface="Roboto"/>
                <a:sym typeface="Roboto"/>
              </a:rPr>
              <a:t> tiene un valor.</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cab36e3f9d_0_8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Valores de expresión</a:t>
            </a:r>
            <a:endParaRPr/>
          </a:p>
        </p:txBody>
      </p:sp>
      <p:sp>
        <p:nvSpPr>
          <p:cNvPr id="182" name="Google Shape;182;gcab36e3f9d_0_82"/>
          <p:cNvSpPr txBox="1"/>
          <p:nvPr>
            <p:ph idx="4294967295" type="body"/>
          </p:nvPr>
        </p:nvSpPr>
        <p:spPr>
          <a:xfrm>
            <a:off x="359850" y="1381075"/>
            <a:ext cx="8472300" cy="8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A veces</a:t>
            </a:r>
            <a:r>
              <a:rPr lang="en-GB" sz="1800"/>
              <a:t>, </a:t>
            </a:r>
            <a:r>
              <a:rPr lang="en-GB"/>
              <a:t>el valor es</a:t>
            </a:r>
            <a:r>
              <a:rPr lang="en-GB" sz="1800"/>
              <a:t> </a:t>
            </a:r>
            <a:r>
              <a:rPr lang="en-GB" sz="1800">
                <a:latin typeface="Courier New"/>
                <a:ea typeface="Courier New"/>
                <a:cs typeface="Courier New"/>
                <a:sym typeface="Courier New"/>
                <a:extLst>
                  <a:ext uri="http://customooxmlschemas.google.com/">
                    <go:slidesCustomData xmlns:go="http://customooxmlschemas.google.com/" textRoundtripDataId="18"/>
                  </a:ext>
                </a:extLst>
              </a:rPr>
              <a:t>kotlin.Unit</a:t>
            </a:r>
            <a:r>
              <a:rPr lang="en-GB" sz="1800"/>
              <a:t>.</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p>
        </p:txBody>
      </p:sp>
      <p:sp>
        <p:nvSpPr>
          <p:cNvPr id="183" name="Google Shape;183;gcab36e3f9d_0_8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84" name="Google Shape;184;gcab36e3f9d_0_82"/>
          <p:cNvSpPr txBox="1"/>
          <p:nvPr/>
        </p:nvSpPr>
        <p:spPr>
          <a:xfrm>
            <a:off x="359850" y="3208975"/>
            <a:ext cx="8265000" cy="69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1155CC"/>
                </a:solidFill>
                <a:latin typeface="Consolas"/>
                <a:ea typeface="Consolas"/>
                <a:cs typeface="Consolas"/>
                <a:sym typeface="Consolas"/>
              </a:rPr>
              <a:t>⇒ This is an expression</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1155CC"/>
                </a:solidFill>
                <a:latin typeface="Consolas"/>
                <a:ea typeface="Consolas"/>
                <a:cs typeface="Consolas"/>
                <a:sym typeface="Consolas"/>
              </a:rPr>
              <a:t>  kotlin.Unit</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85" name="Google Shape;185;gcab36e3f9d_0_82"/>
          <p:cNvSpPr txBox="1"/>
          <p:nvPr/>
        </p:nvSpPr>
        <p:spPr>
          <a:xfrm>
            <a:off x="359850" y="2099750"/>
            <a:ext cx="7341000" cy="85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37474F"/>
                </a:solidFill>
                <a:latin typeface="Consolas"/>
                <a:ea typeface="Consolas"/>
                <a:cs typeface="Consolas"/>
                <a:sym typeface="Consolas"/>
              </a:rPr>
              <a:t> isUnit = println(</a:t>
            </a:r>
            <a:r>
              <a:rPr b="0" i="0" lang="en-GB" sz="1800" u="none" cap="none" strike="noStrike">
                <a:solidFill>
                  <a:srgbClr val="388E3C"/>
                </a:solidFill>
                <a:latin typeface="Consolas"/>
                <a:ea typeface="Consolas"/>
                <a:cs typeface="Consolas"/>
                <a:sym typeface="Consolas"/>
              </a:rPr>
              <a:t>"This is an expression"</a:t>
            </a: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println(isUnit)</a:t>
            </a:r>
            <a:endParaRPr b="0" i="0" sz="1800" u="none" cap="none" strike="noStrike">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cab36e3f9d_0_9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Funciones en</a:t>
            </a:r>
            <a:r>
              <a:rPr lang="en-GB" sz="4200"/>
              <a:t> Kotlin</a:t>
            </a:r>
            <a:endParaRPr sz="4200"/>
          </a:p>
        </p:txBody>
      </p:sp>
      <p:sp>
        <p:nvSpPr>
          <p:cNvPr id="191" name="Google Shape;191;gcab36e3f9d_0_9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cab36e3f9d_0_9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Sobre functions</a:t>
            </a:r>
            <a:endParaRPr/>
          </a:p>
        </p:txBody>
      </p:sp>
      <p:sp>
        <p:nvSpPr>
          <p:cNvPr id="197" name="Google Shape;197;gcab36e3f9d_0_95"/>
          <p:cNvSpPr txBox="1"/>
          <p:nvPr>
            <p:ph idx="4294967295" type="body"/>
          </p:nvPr>
        </p:nvSpPr>
        <p:spPr>
          <a:xfrm>
            <a:off x="291200" y="1381075"/>
            <a:ext cx="8464800" cy="572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Son un bloque de código que ejecuta una tarea específica</a:t>
            </a:r>
            <a:endParaRPr sz="2200"/>
          </a:p>
        </p:txBody>
      </p:sp>
      <p:sp>
        <p:nvSpPr>
          <p:cNvPr id="198" name="Google Shape;198;gcab36e3f9d_0_9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99" name="Google Shape;199;gcab36e3f9d_0_95"/>
          <p:cNvSpPr txBox="1"/>
          <p:nvPr/>
        </p:nvSpPr>
        <p:spPr>
          <a:xfrm>
            <a:off x="291200" y="2147200"/>
            <a:ext cx="8181300" cy="39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GB" sz="2200" u="none" cap="none" strike="noStrike">
                <a:solidFill>
                  <a:srgbClr val="000000"/>
                </a:solidFill>
                <a:latin typeface="Roboto"/>
                <a:ea typeface="Roboto"/>
                <a:cs typeface="Roboto"/>
                <a:sym typeface="Roboto"/>
              </a:rPr>
              <a:t>Rompe el programa en pedazos modulares más pequeños</a:t>
            </a:r>
            <a:endParaRPr b="0" i="0" sz="2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Roboto"/>
              <a:ea typeface="Roboto"/>
              <a:cs typeface="Roboto"/>
              <a:sym typeface="Roboto"/>
            </a:endParaRPr>
          </a:p>
        </p:txBody>
      </p:sp>
      <p:sp>
        <p:nvSpPr>
          <p:cNvPr id="200" name="Google Shape;200;gcab36e3f9d_0_95"/>
          <p:cNvSpPr txBox="1"/>
          <p:nvPr/>
        </p:nvSpPr>
        <p:spPr>
          <a:xfrm>
            <a:off x="291200" y="2808525"/>
            <a:ext cx="7053900" cy="3936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0" i="0" lang="en-GB" sz="2200" u="none" cap="none" strike="noStrike">
                <a:solidFill>
                  <a:srgbClr val="000000"/>
                </a:solidFill>
                <a:latin typeface="Roboto"/>
                <a:ea typeface="Roboto"/>
                <a:cs typeface="Roboto"/>
                <a:sym typeface="Roboto"/>
              </a:rPr>
              <a:t>Se declaran usando la palabra clave </a:t>
            </a:r>
            <a:r>
              <a:rPr b="0" i="0" lang="en-GB" sz="2200" u="none" cap="none" strike="noStrike">
                <a:solidFill>
                  <a:srgbClr val="000000"/>
                </a:solidFill>
                <a:latin typeface="Courier New"/>
                <a:ea typeface="Courier New"/>
                <a:cs typeface="Courier New"/>
                <a:sym typeface="Courier New"/>
              </a:rPr>
              <a:t>fun</a:t>
            </a:r>
            <a:endParaRPr b="0" i="0" sz="2200" u="none" cap="none" strike="noStrike">
              <a:solidFill>
                <a:srgbClr val="000000"/>
              </a:solidFill>
              <a:latin typeface="Roboto"/>
              <a:ea typeface="Roboto"/>
              <a:cs typeface="Roboto"/>
              <a:sym typeface="Roboto"/>
            </a:endParaRPr>
          </a:p>
        </p:txBody>
      </p:sp>
      <p:sp>
        <p:nvSpPr>
          <p:cNvPr id="201" name="Google Shape;201;gcab36e3f9d_0_95"/>
          <p:cNvSpPr txBox="1"/>
          <p:nvPr/>
        </p:nvSpPr>
        <p:spPr>
          <a:xfrm>
            <a:off x="291200" y="3474350"/>
            <a:ext cx="8057700" cy="453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dk1"/>
              </a:buClr>
              <a:buSzPts val="2200"/>
              <a:buFont typeface="Roboto"/>
              <a:buChar char="●"/>
            </a:pPr>
            <a:r>
              <a:rPr b="0" i="0" lang="en-GB" sz="2200" u="none" cap="none" strike="noStrike">
                <a:solidFill>
                  <a:schemeClr val="dk1"/>
                </a:solidFill>
                <a:latin typeface="Roboto"/>
                <a:ea typeface="Roboto"/>
                <a:cs typeface="Roboto"/>
                <a:sym typeface="Roboto"/>
              </a:rPr>
              <a:t>Pueden recibir argumentos que sean nombrados o con valores por defecto</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cab36e3f9d_0_10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Partes de una función</a:t>
            </a:r>
            <a:endParaRPr/>
          </a:p>
        </p:txBody>
      </p:sp>
      <p:sp>
        <p:nvSpPr>
          <p:cNvPr id="207" name="Google Shape;207;gcab36e3f9d_0_104"/>
          <p:cNvSpPr txBox="1"/>
          <p:nvPr>
            <p:ph idx="4294967295" type="body"/>
          </p:nvPr>
        </p:nvSpPr>
        <p:spPr>
          <a:xfrm>
            <a:off x="387900" y="138107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Previamente</a:t>
            </a:r>
            <a:r>
              <a:rPr lang="en-GB" sz="1800">
                <a:solidFill>
                  <a:schemeClr val="dk1"/>
                </a:solidFill>
              </a:rPr>
              <a:t>, creaste una funci</a:t>
            </a:r>
            <a:r>
              <a:rPr lang="en-GB">
                <a:solidFill>
                  <a:schemeClr val="dk1"/>
                </a:solidFill>
              </a:rPr>
              <a:t>ón simple que imprimía </a:t>
            </a:r>
            <a:r>
              <a:rPr lang="en-GB" sz="1800">
                <a:solidFill>
                  <a:schemeClr val="dk1"/>
                </a:solidFill>
              </a:rPr>
              <a:t>"Hello World".</a:t>
            </a:r>
            <a:endParaRPr sz="18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a:p>
        </p:txBody>
      </p:sp>
      <p:sp>
        <p:nvSpPr>
          <p:cNvPr id="208" name="Google Shape;208;gcab36e3f9d_0_10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09" name="Google Shape;209;gcab36e3f9d_0_104"/>
          <p:cNvSpPr txBox="1"/>
          <p:nvPr/>
        </p:nvSpPr>
        <p:spPr>
          <a:xfrm>
            <a:off x="419100" y="1955025"/>
            <a:ext cx="6592800" cy="1335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printHello()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"Hello World"</a:t>
            </a: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210" name="Google Shape;210;gcab36e3f9d_0_104"/>
          <p:cNvSpPr txBox="1"/>
          <p:nvPr/>
        </p:nvSpPr>
        <p:spPr>
          <a:xfrm>
            <a:off x="419100" y="3497875"/>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37474F"/>
                </a:solidFill>
                <a:latin typeface="Consolas"/>
                <a:ea typeface="Consolas"/>
                <a:cs typeface="Consolas"/>
                <a:sym typeface="Consolas"/>
                <a:extLst>
                  <a:ext uri="http://customooxmlschemas.google.com/">
                    <go:slidesCustomData xmlns:go="http://customooxmlschemas.google.com/" textRoundtripDataId="19"/>
                  </a:ext>
                </a:extLst>
              </a:rPr>
              <a:t>printHello</a:t>
            </a:r>
            <a:r>
              <a:rPr b="0" i="0" lang="en-GB" sz="1800" u="none" cap="none" strike="noStrike">
                <a:solidFill>
                  <a:srgbClr val="37474F"/>
                </a:solidFill>
                <a:latin typeface="Consolas"/>
                <a:ea typeface="Consolas"/>
                <a:cs typeface="Consolas"/>
                <a:sym typeface="Consolas"/>
              </a:rPr>
              <a:t>()</a:t>
            </a:r>
            <a:endParaRPr b="0" i="0" sz="1400" u="none" cap="none" strike="noStrike">
              <a:solidFill>
                <a:srgbClr val="37474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cab36e3f9d_0_11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Funciones que retornan Unit</a:t>
            </a:r>
            <a:endParaRPr/>
          </a:p>
        </p:txBody>
      </p:sp>
      <p:sp>
        <p:nvSpPr>
          <p:cNvPr id="216" name="Google Shape;216;gcab36e3f9d_0_112"/>
          <p:cNvSpPr txBox="1"/>
          <p:nvPr>
            <p:ph idx="4294967295" type="body"/>
          </p:nvPr>
        </p:nvSpPr>
        <p:spPr>
          <a:xfrm>
            <a:off x="311700" y="1381075"/>
            <a:ext cx="8520600" cy="8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Si una función n o devuelve ningún valor útil, su tipo de retorno es </a:t>
            </a:r>
            <a:r>
              <a:rPr lang="en-GB" sz="1800">
                <a:latin typeface="Courier New"/>
                <a:ea typeface="Courier New"/>
                <a:cs typeface="Courier New"/>
                <a:sym typeface="Courier New"/>
              </a:rPr>
              <a:t>Unit</a:t>
            </a:r>
            <a:r>
              <a:rPr lang="en-GB" sz="1800"/>
              <a:t>. </a:t>
            </a:r>
            <a:endParaRPr sz="1800"/>
          </a:p>
        </p:txBody>
      </p:sp>
      <p:sp>
        <p:nvSpPr>
          <p:cNvPr id="217" name="Google Shape;217;gcab36e3f9d_0_1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18" name="Google Shape;218;gcab36e3f9d_0_112"/>
          <p:cNvSpPr txBox="1"/>
          <p:nvPr/>
        </p:nvSpPr>
        <p:spPr>
          <a:xfrm>
            <a:off x="295450" y="1952850"/>
            <a:ext cx="8520600" cy="10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printHello(name: String?): Unit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"Hi there!"</a:t>
            </a: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19" name="Google Shape;219;gcab36e3f9d_0_112"/>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Courier New"/>
                <a:ea typeface="Courier New"/>
                <a:cs typeface="Courier New"/>
                <a:sym typeface="Courier New"/>
                <a:extLst>
                  <a:ext uri="http://customooxmlschemas.google.com/">
                    <go:slidesCustomData xmlns:go="http://customooxmlschemas.google.com/" textRoundtripDataId="20"/>
                  </a:ext>
                </a:extLst>
              </a:rPr>
              <a:t>Unit</a:t>
            </a:r>
            <a:r>
              <a:rPr b="0" i="0" lang="en-GB" sz="1800" u="none" cap="none" strike="noStrike">
                <a:solidFill>
                  <a:schemeClr val="dk1"/>
                </a:solidFill>
                <a:latin typeface="Roboto"/>
                <a:ea typeface="Roboto"/>
                <a:cs typeface="Roboto"/>
                <a:sym typeface="Roboto"/>
                <a:extLst>
                  <a:ext uri="http://customooxmlschemas.google.com/">
                    <go:slidesCustomData xmlns:go="http://customooxmlschemas.google.com/" textRoundtripDataId="21"/>
                  </a:ext>
                </a:extLst>
              </a:rPr>
              <a:t> es un tipo con un solo valor: </a:t>
            </a:r>
            <a:r>
              <a:rPr b="0" i="0" lang="en-GB" sz="1800" u="none" cap="none" strike="noStrike">
                <a:solidFill>
                  <a:schemeClr val="dk1"/>
                </a:solidFill>
                <a:latin typeface="Courier New"/>
                <a:ea typeface="Courier New"/>
                <a:cs typeface="Courier New"/>
                <a:sym typeface="Courier New"/>
                <a:extLst>
                  <a:ext uri="http://customooxmlschemas.google.com/">
                    <go:slidesCustomData xmlns:go="http://customooxmlschemas.google.com/" textRoundtripDataId="22"/>
                  </a:ext>
                </a:extLst>
              </a:rPr>
              <a:t>Unit</a:t>
            </a:r>
            <a:r>
              <a:rPr b="0" i="0" lang="en-GB" sz="1800" u="none" cap="none" strike="noStrike">
                <a:solidFill>
                  <a:schemeClr val="dk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Kotlin</a:t>
            </a:r>
            <a:endParaRPr/>
          </a:p>
        </p:txBody>
      </p:sp>
      <p:sp>
        <p:nvSpPr>
          <p:cNvPr id="82" name="Google Shape;82;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i="1" lang="en-GB"/>
              <a:t>Introducción y primeros pasos</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ab36e3f9d_0_12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Funciones que retornan Unit</a:t>
            </a:r>
            <a:endParaRPr/>
          </a:p>
        </p:txBody>
      </p:sp>
      <p:sp>
        <p:nvSpPr>
          <p:cNvPr id="225" name="Google Shape;225;gcab36e3f9d_0_1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26" name="Google Shape;226;gcab36e3f9d_0_120"/>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La declaración de retorno de tipo  </a:t>
            </a:r>
            <a:r>
              <a:rPr b="0" i="0" lang="en-GB" sz="1800" u="none" cap="none" strike="noStrike">
                <a:solidFill>
                  <a:srgbClr val="000000"/>
                </a:solidFill>
                <a:latin typeface="Courier New"/>
                <a:ea typeface="Courier New"/>
                <a:cs typeface="Courier New"/>
                <a:sym typeface="Courier New"/>
              </a:rPr>
              <a:t>Unit</a:t>
            </a:r>
            <a:r>
              <a:rPr b="0" i="0" lang="en-GB" sz="1800" u="none" cap="none" strike="noStrike">
                <a:solidFill>
                  <a:srgbClr val="000000"/>
                </a:solidFill>
                <a:latin typeface="Roboto"/>
                <a:ea typeface="Roboto"/>
                <a:cs typeface="Roboto"/>
                <a:sym typeface="Roboto"/>
              </a:rPr>
              <a:t> es opcional.</a:t>
            </a:r>
            <a:endParaRPr b="0" i="0" sz="1800" u="none" cap="none" strike="noStrike">
              <a:solidFill>
                <a:srgbClr val="000000"/>
              </a:solidFill>
              <a:latin typeface="Roboto"/>
              <a:ea typeface="Roboto"/>
              <a:cs typeface="Roboto"/>
              <a:sym typeface="Roboto"/>
            </a:endParaRPr>
          </a:p>
        </p:txBody>
      </p:sp>
      <p:sp>
        <p:nvSpPr>
          <p:cNvPr id="227" name="Google Shape;227;gcab36e3f9d_0_120"/>
          <p:cNvSpPr txBox="1"/>
          <p:nvPr/>
        </p:nvSpPr>
        <p:spPr>
          <a:xfrm>
            <a:off x="284875" y="3242325"/>
            <a:ext cx="7192800" cy="92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50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printHello(name: String?)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rgbClr val="000000"/>
              </a:buClr>
              <a:buSzPts val="1800"/>
              <a:buFont typeface="Arial"/>
              <a:buNone/>
            </a:pPr>
            <a:r>
              <a:rPr b="0" i="0" lang="en-GB" sz="1800" u="none" cap="none" strike="noStrike">
                <a:solidFill>
                  <a:srgbClr val="37474F"/>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"Hi there!"</a:t>
            </a: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rgbClr val="000000"/>
              </a:buClr>
              <a:buSzPts val="1800"/>
              <a:buFont typeface="Arial"/>
              <a:buNone/>
            </a:pP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28" name="Google Shape;228;gcab36e3f9d_0_120"/>
          <p:cNvSpPr txBox="1"/>
          <p:nvPr/>
        </p:nvSpPr>
        <p:spPr>
          <a:xfrm>
            <a:off x="279475" y="1521675"/>
            <a:ext cx="8520600" cy="109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50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printHello(name: String?): Unit {</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"Hi there!"</a:t>
            </a: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37474F"/>
              </a:solidFill>
              <a:latin typeface="Consolas"/>
              <a:ea typeface="Consolas"/>
              <a:cs typeface="Consolas"/>
              <a:sym typeface="Consolas"/>
            </a:endParaRPr>
          </a:p>
          <a:p>
            <a:pPr indent="0" lvl="0" marL="0" marR="0" rtl="0" algn="l">
              <a:lnSpc>
                <a:spcPct val="115000"/>
              </a:lnSpc>
              <a:spcBef>
                <a:spcPts val="50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50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5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29" name="Google Shape;229;gcab36e3f9d_0_120"/>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es equivalente a:</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cab36e3f9d_0_12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Argumentos de una función</a:t>
            </a:r>
            <a:endParaRPr/>
          </a:p>
        </p:txBody>
      </p:sp>
      <p:sp>
        <p:nvSpPr>
          <p:cNvPr id="235" name="Google Shape;235;gcab36e3f9d_0_129"/>
          <p:cNvSpPr txBox="1"/>
          <p:nvPr>
            <p:ph idx="4294967295" type="body"/>
          </p:nvPr>
        </p:nvSpPr>
        <p:spPr>
          <a:xfrm>
            <a:off x="342900" y="2147600"/>
            <a:ext cx="8489400" cy="647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Parámetros por defecto</a:t>
            </a:r>
            <a:endParaRPr sz="2200"/>
          </a:p>
        </p:txBody>
      </p:sp>
      <p:sp>
        <p:nvSpPr>
          <p:cNvPr id="236" name="Google Shape;236;gcab36e3f9d_0_1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37" name="Google Shape;237;gcab36e3f9d_0_129"/>
          <p:cNvSpPr txBox="1"/>
          <p:nvPr>
            <p:ph idx="4294967295" type="body"/>
          </p:nvPr>
        </p:nvSpPr>
        <p:spPr>
          <a:xfrm>
            <a:off x="327300" y="2638325"/>
            <a:ext cx="8489400" cy="647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Parámetros requeridos</a:t>
            </a:r>
            <a:endParaRPr sz="2200"/>
          </a:p>
        </p:txBody>
      </p:sp>
      <p:sp>
        <p:nvSpPr>
          <p:cNvPr id="238" name="Google Shape;238;gcab36e3f9d_0_129"/>
          <p:cNvSpPr txBox="1"/>
          <p:nvPr>
            <p:ph idx="4294967295" type="body"/>
          </p:nvPr>
        </p:nvSpPr>
        <p:spPr>
          <a:xfrm>
            <a:off x="342900" y="3104575"/>
            <a:ext cx="8489400" cy="647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Argumentos nombrados</a:t>
            </a:r>
            <a:endParaRPr sz="2200"/>
          </a:p>
        </p:txBody>
      </p:sp>
      <p:sp>
        <p:nvSpPr>
          <p:cNvPr id="239" name="Google Shape;239;gcab36e3f9d_0_129"/>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GB" sz="2200" u="none" cap="none" strike="noStrike">
                <a:solidFill>
                  <a:srgbClr val="000000"/>
                </a:solidFill>
                <a:latin typeface="Roboto"/>
                <a:ea typeface="Roboto"/>
                <a:cs typeface="Roboto"/>
                <a:sym typeface="Roboto"/>
              </a:rPr>
              <a:t>Las funciones pueden tener:</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ab36e3f9d_0_13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Parámetros por defecto</a:t>
            </a:r>
            <a:endParaRPr/>
          </a:p>
        </p:txBody>
      </p:sp>
      <p:sp>
        <p:nvSpPr>
          <p:cNvPr id="245" name="Google Shape;245;gcab36e3f9d_0_138"/>
          <p:cNvSpPr txBox="1"/>
          <p:nvPr>
            <p:ph idx="4294967295" type="body"/>
          </p:nvPr>
        </p:nvSpPr>
        <p:spPr>
          <a:xfrm>
            <a:off x="311700" y="1838275"/>
            <a:ext cx="8520600" cy="109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fun</a:t>
            </a:r>
            <a:r>
              <a:rPr lang="en-GB" sz="1800">
                <a:latin typeface="Consolas"/>
                <a:ea typeface="Consolas"/>
                <a:cs typeface="Consolas"/>
                <a:sym typeface="Consolas"/>
              </a:rPr>
              <a:t> drive(</a:t>
            </a:r>
            <a:r>
              <a:rPr b="1" lang="en-GB" sz="1800">
                <a:latin typeface="Consolas"/>
                <a:ea typeface="Consolas"/>
                <a:cs typeface="Consolas"/>
                <a:sym typeface="Consolas"/>
                <a:extLst>
                  <a:ext uri="http://customooxmlschemas.google.com/">
                    <go:slidesCustomData xmlns:go="http://customooxmlschemas.google.com/" textRoundtripDataId="23"/>
                  </a:ext>
                </a:extLst>
              </a:rPr>
              <a:t>speed: String = </a:t>
            </a:r>
            <a:r>
              <a:rPr b="1" lang="en-GB" sz="1800">
                <a:solidFill>
                  <a:srgbClr val="388E3C"/>
                </a:solidFill>
                <a:latin typeface="Consolas"/>
                <a:ea typeface="Consolas"/>
                <a:cs typeface="Consolas"/>
                <a:sym typeface="Consolas"/>
                <a:extLst>
                  <a:ext uri="http://customooxmlschemas.google.com/">
                    <go:slidesCustomData xmlns:go="http://customooxmlschemas.google.com/" textRoundtripDataId="24"/>
                  </a:ext>
                </a:extLst>
              </a:rPr>
              <a:t>"fast"</a:t>
            </a:r>
            <a:r>
              <a:rPr lang="en-GB"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latin typeface="Consolas"/>
                <a:ea typeface="Consolas"/>
                <a:cs typeface="Consolas"/>
                <a:sym typeface="Consolas"/>
              </a:rPr>
              <a:t>   println(</a:t>
            </a:r>
            <a:r>
              <a:rPr lang="en-GB" sz="1800">
                <a:solidFill>
                  <a:srgbClr val="388E3C"/>
                </a:solidFill>
                <a:latin typeface="Consolas"/>
                <a:ea typeface="Consolas"/>
                <a:cs typeface="Consolas"/>
                <a:sym typeface="Consolas"/>
              </a:rPr>
              <a:t>"driving</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$speed</a:t>
            </a:r>
            <a:r>
              <a:rPr lang="en-GB" sz="1800">
                <a:solidFill>
                  <a:srgbClr val="388E3C"/>
                </a:solidFill>
                <a:latin typeface="Consolas"/>
                <a:ea typeface="Consolas"/>
                <a:cs typeface="Consolas"/>
                <a:sym typeface="Consolas"/>
              </a:rPr>
              <a:t>"</a:t>
            </a:r>
            <a:r>
              <a:rPr lang="en-GB"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latin typeface="Consolas"/>
                <a:ea typeface="Consolas"/>
                <a:cs typeface="Consolas"/>
                <a:sym typeface="Consolas"/>
              </a:rPr>
              <a:t>}</a:t>
            </a:r>
            <a:endParaRPr/>
          </a:p>
        </p:txBody>
      </p:sp>
      <p:sp>
        <p:nvSpPr>
          <p:cNvPr id="246" name="Google Shape;246;gcab36e3f9d_0_1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47" name="Google Shape;247;gcab36e3f9d_0_138"/>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Los valores por defecto proveen un valor si no se recibe ningún valor en ese parámetro</a:t>
            </a:r>
            <a:endParaRPr b="0" i="0" sz="1800" u="none" cap="none" strike="noStrike">
              <a:solidFill>
                <a:srgbClr val="000000"/>
              </a:solidFill>
              <a:latin typeface="Roboto"/>
              <a:ea typeface="Roboto"/>
              <a:cs typeface="Roboto"/>
              <a:sym typeface="Roboto"/>
            </a:endParaRPr>
          </a:p>
        </p:txBody>
      </p:sp>
      <p:sp>
        <p:nvSpPr>
          <p:cNvPr id="248" name="Google Shape;248;gcab36e3f9d_0_138"/>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drive() </a:t>
            </a:r>
            <a:r>
              <a:rPr b="0" i="0" lang="en-GB" sz="1800" u="none" cap="none" strike="noStrike">
                <a:solidFill>
                  <a:srgbClr val="1155CC"/>
                </a:solidFill>
                <a:latin typeface="Consolas"/>
                <a:ea typeface="Consolas"/>
                <a:cs typeface="Consolas"/>
                <a:sym typeface="Consolas"/>
              </a:rPr>
              <a:t>⇒ driving fast</a:t>
            </a:r>
            <a:endParaRPr b="0"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drive(</a:t>
            </a:r>
            <a:r>
              <a:rPr b="0" i="0" lang="en-GB" sz="1800" u="none" cap="none" strike="noStrike">
                <a:solidFill>
                  <a:srgbClr val="388E3C"/>
                </a:solidFill>
                <a:latin typeface="Consolas"/>
                <a:ea typeface="Consolas"/>
                <a:cs typeface="Consolas"/>
                <a:sym typeface="Consolas"/>
              </a:rPr>
              <a:t>"slow"</a:t>
            </a:r>
            <a:r>
              <a:rPr b="0" i="0" lang="en-GB" sz="1800" u="none" cap="none" strike="noStrike">
                <a:solidFill>
                  <a:schemeClr val="dk1"/>
                </a:solidFill>
                <a:latin typeface="Consolas"/>
                <a:ea typeface="Consolas"/>
                <a:cs typeface="Consolas"/>
                <a:sym typeface="Consolas"/>
              </a:rPr>
              <a:t>) </a:t>
            </a:r>
            <a:r>
              <a:rPr b="0" i="0" lang="en-GB" sz="1800" u="none" cap="none" strike="noStrike">
                <a:solidFill>
                  <a:srgbClr val="1155CC"/>
                </a:solidFill>
                <a:latin typeface="Consolas"/>
                <a:ea typeface="Consolas"/>
                <a:cs typeface="Consolas"/>
                <a:sym typeface="Consolas"/>
              </a:rPr>
              <a:t>⇒</a:t>
            </a:r>
            <a:r>
              <a:rPr b="0" i="0" lang="en-GB" sz="1800" u="none" cap="none" strike="noStrike">
                <a:solidFill>
                  <a:schemeClr val="dk1"/>
                </a:solidFill>
                <a:latin typeface="Consolas"/>
                <a:ea typeface="Consolas"/>
                <a:cs typeface="Consolas"/>
                <a:sym typeface="Consolas"/>
              </a:rPr>
              <a:t> </a:t>
            </a:r>
            <a:r>
              <a:rPr b="0" i="0" lang="en-GB" sz="1800" u="none" cap="none" strike="noStrike">
                <a:solidFill>
                  <a:srgbClr val="1155CC"/>
                </a:solidFill>
                <a:latin typeface="Consolas"/>
                <a:ea typeface="Consolas"/>
                <a:cs typeface="Consolas"/>
                <a:sym typeface="Consolas"/>
              </a:rPr>
              <a:t>driving slowly</a:t>
            </a:r>
            <a:endParaRPr b="0"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drive(speed = </a:t>
            </a:r>
            <a:r>
              <a:rPr b="0" i="0" lang="en-GB" sz="1800" u="none" cap="none" strike="noStrike">
                <a:solidFill>
                  <a:srgbClr val="388E3C"/>
                </a:solidFill>
                <a:latin typeface="Consolas"/>
                <a:ea typeface="Consolas"/>
                <a:cs typeface="Consolas"/>
                <a:sym typeface="Consolas"/>
              </a:rPr>
              <a:t>"turtle-like"</a:t>
            </a:r>
            <a:r>
              <a:rPr b="0" i="0" lang="en-GB" sz="1800" u="none" cap="none" strike="noStrike">
                <a:solidFill>
                  <a:schemeClr val="dk1"/>
                </a:solidFill>
                <a:latin typeface="Consolas"/>
                <a:ea typeface="Consolas"/>
                <a:cs typeface="Consolas"/>
                <a:sym typeface="Consolas"/>
              </a:rPr>
              <a:t>) </a:t>
            </a:r>
            <a:r>
              <a:rPr b="0" i="0" lang="en-GB" sz="1800" u="none" cap="none" strike="noStrike">
                <a:solidFill>
                  <a:srgbClr val="1155CC"/>
                </a:solidFill>
                <a:latin typeface="Consolas"/>
                <a:ea typeface="Consolas"/>
                <a:cs typeface="Consolas"/>
                <a:sym typeface="Consolas"/>
              </a:rPr>
              <a:t>⇒ driving turtle-like</a:t>
            </a:r>
            <a:endParaRPr b="0" i="0" sz="1400" u="none" cap="none" strike="noStrike">
              <a:solidFill>
                <a:srgbClr val="1155CC"/>
              </a:solidFill>
              <a:latin typeface="Roboto"/>
              <a:ea typeface="Roboto"/>
              <a:cs typeface="Roboto"/>
              <a:sym typeface="Roboto"/>
            </a:endParaRPr>
          </a:p>
        </p:txBody>
      </p:sp>
      <p:sp>
        <p:nvSpPr>
          <p:cNvPr id="249" name="Google Shape;249;gcab36e3f9d_0_138"/>
          <p:cNvSpPr/>
          <p:nvPr/>
        </p:nvSpPr>
        <p:spPr>
          <a:xfrm>
            <a:off x="3366471"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CAF50"/>
              </a:solidFill>
              <a:latin typeface="Arial"/>
              <a:ea typeface="Arial"/>
              <a:cs typeface="Arial"/>
              <a:sym typeface="Arial"/>
            </a:endParaRPr>
          </a:p>
        </p:txBody>
      </p:sp>
      <p:cxnSp>
        <p:nvCxnSpPr>
          <p:cNvPr id="250" name="Google Shape;250;gcab36e3f9d_0_138"/>
          <p:cNvCxnSpPr/>
          <p:nvPr/>
        </p:nvCxnSpPr>
        <p:spPr>
          <a:xfrm>
            <a:off x="4093800" y="2357050"/>
            <a:ext cx="1071000" cy="482100"/>
          </a:xfrm>
          <a:prstGeom prst="straightConnector1">
            <a:avLst/>
          </a:prstGeom>
          <a:noFill/>
          <a:ln cap="flat" cmpd="sng" w="28575">
            <a:solidFill>
              <a:srgbClr val="4CAF50"/>
            </a:solidFill>
            <a:prstDash val="solid"/>
            <a:round/>
            <a:headEnd len="med" w="med" type="triangle"/>
            <a:tailEnd len="sm" w="sm" type="none"/>
          </a:ln>
        </p:spPr>
      </p:cxnSp>
      <p:sp>
        <p:nvSpPr>
          <p:cNvPr id="251" name="Google Shape;251;gcab36e3f9d_0_138"/>
          <p:cNvSpPr txBox="1"/>
          <p:nvPr/>
        </p:nvSpPr>
        <p:spPr>
          <a:xfrm>
            <a:off x="5178575" y="2637200"/>
            <a:ext cx="3141300" cy="101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800" u="none" cap="none" strike="noStrike">
                <a:solidFill>
                  <a:schemeClr val="dk1"/>
                </a:solidFill>
                <a:latin typeface="Roboto"/>
                <a:ea typeface="Roboto"/>
                <a:cs typeface="Roboto"/>
                <a:sym typeface="Roboto"/>
              </a:rPr>
              <a:t>Usa "=" después del tipo para definir los valores por defecto</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ab36e3f9d_0_14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Parámetros requeridos</a:t>
            </a:r>
            <a:endParaRPr/>
          </a:p>
        </p:txBody>
      </p:sp>
      <p:sp>
        <p:nvSpPr>
          <p:cNvPr id="257" name="Google Shape;257;gcab36e3f9d_0_149"/>
          <p:cNvSpPr txBox="1"/>
          <p:nvPr>
            <p:ph idx="4294967295" type="body"/>
          </p:nvPr>
        </p:nvSpPr>
        <p:spPr>
          <a:xfrm>
            <a:off x="311700" y="1457275"/>
            <a:ext cx="8520600" cy="4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Si no se especifica un valor por defecto, el argumento correspondiente entonces es requerido.</a:t>
            </a:r>
            <a:endParaRPr sz="1800"/>
          </a:p>
        </p:txBody>
      </p:sp>
      <p:sp>
        <p:nvSpPr>
          <p:cNvPr id="258" name="Google Shape;258;gcab36e3f9d_0_14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59" name="Google Shape;259;gcab36e3f9d_0_149"/>
          <p:cNvSpPr txBox="1"/>
          <p:nvPr/>
        </p:nvSpPr>
        <p:spPr>
          <a:xfrm>
            <a:off x="434275" y="2688100"/>
            <a:ext cx="8397900" cy="1116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000000"/>
                </a:solidFill>
                <a:latin typeface="Consolas"/>
                <a:ea typeface="Consolas"/>
                <a:cs typeface="Consolas"/>
                <a:sym typeface="Consolas"/>
              </a:rPr>
              <a:t> tempToday(</a:t>
            </a:r>
            <a:r>
              <a:rPr b="1"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25"/>
                  </a:ext>
                </a:extLst>
              </a:rPr>
              <a:t>day: String</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26"/>
                  </a:ext>
                </a:extLst>
              </a:rPr>
              <a:t>,</a:t>
            </a:r>
            <a:r>
              <a:rPr b="1" i="0" lang="en-GB" sz="1800" u="none" cap="none" strike="noStrike">
                <a:solidFill>
                  <a:srgbClr val="000000"/>
                </a:solidFill>
                <a:latin typeface="Consolas"/>
                <a:ea typeface="Consolas"/>
                <a:cs typeface="Consolas"/>
                <a:sym typeface="Consolas"/>
              </a:rPr>
              <a:t> temp: Int</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27"/>
                  </a:ext>
                </a:extLst>
              </a:rPr>
              <a:t>)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"Today is </a:t>
            </a:r>
            <a:r>
              <a:rPr b="0" i="0" lang="en-GB" sz="1800" u="none" cap="none" strike="noStrike">
                <a:solidFill>
                  <a:srgbClr val="C53929"/>
                </a:solidFill>
                <a:latin typeface="Consolas"/>
                <a:ea typeface="Consolas"/>
                <a:cs typeface="Consolas"/>
                <a:sym typeface="Consolas"/>
              </a:rPr>
              <a:t>$day</a:t>
            </a:r>
            <a:r>
              <a:rPr b="0" i="0" lang="en-GB" sz="1800" u="none" cap="none" strike="noStrike">
                <a:solidFill>
                  <a:srgbClr val="388E3C"/>
                </a:solidFill>
                <a:latin typeface="Consolas"/>
                <a:ea typeface="Consolas"/>
                <a:cs typeface="Consolas"/>
                <a:sym typeface="Consolas"/>
              </a:rPr>
              <a:t> and it's </a:t>
            </a:r>
            <a:r>
              <a:rPr b="0" i="0" lang="en-GB" sz="1800" u="none" cap="none" strike="noStrike">
                <a:solidFill>
                  <a:srgbClr val="C53929"/>
                </a:solidFill>
                <a:latin typeface="Consolas"/>
                <a:ea typeface="Consolas"/>
                <a:cs typeface="Consolas"/>
                <a:sym typeface="Consolas"/>
              </a:rPr>
              <a:t>$temp</a:t>
            </a:r>
            <a:r>
              <a:rPr b="0" i="0" lang="en-GB" sz="1800" u="none" cap="none" strike="noStrike">
                <a:solidFill>
                  <a:srgbClr val="388E3C"/>
                </a:solidFill>
                <a:latin typeface="Consolas"/>
                <a:ea typeface="Consolas"/>
                <a:cs typeface="Consolas"/>
                <a:sym typeface="Consolas"/>
              </a:rPr>
              <a:t> degrees."</a:t>
            </a: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100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260" name="Google Shape;260;gcab36e3f9d_0_149"/>
          <p:cNvSpPr/>
          <p:nvPr/>
        </p:nvSpPr>
        <p:spPr>
          <a:xfrm>
            <a:off x="2249450" y="2840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1" name="Google Shape;261;gcab36e3f9d_0_149"/>
          <p:cNvCxnSpPr/>
          <p:nvPr/>
        </p:nvCxnSpPr>
        <p:spPr>
          <a:xfrm flipH="1" rot="10800000">
            <a:off x="3858975" y="2408400"/>
            <a:ext cx="805800" cy="389100"/>
          </a:xfrm>
          <a:prstGeom prst="straightConnector1">
            <a:avLst/>
          </a:prstGeom>
          <a:noFill/>
          <a:ln cap="flat" cmpd="sng" w="28575">
            <a:solidFill>
              <a:srgbClr val="4CAF50"/>
            </a:solidFill>
            <a:prstDash val="solid"/>
            <a:round/>
            <a:headEnd len="med" w="med" type="triangle"/>
            <a:tailEnd len="sm" w="sm" type="none"/>
          </a:ln>
        </p:spPr>
      </p:cxnSp>
      <p:sp>
        <p:nvSpPr>
          <p:cNvPr id="262" name="Google Shape;262;gcab36e3f9d_0_149"/>
          <p:cNvSpPr txBox="1"/>
          <p:nvPr/>
        </p:nvSpPr>
        <p:spPr>
          <a:xfrm>
            <a:off x="4746150" y="2148900"/>
            <a:ext cx="2669400" cy="47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Parámetros requeridos</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cab36e3f9d_0_15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Parámetros por defecto versus requeridos</a:t>
            </a:r>
            <a:endParaRPr/>
          </a:p>
        </p:txBody>
      </p:sp>
      <p:sp>
        <p:nvSpPr>
          <p:cNvPr id="268" name="Google Shape;268;gcab36e3f9d_0_159"/>
          <p:cNvSpPr txBox="1"/>
          <p:nvPr>
            <p:ph idx="4294967295" type="body"/>
          </p:nvPr>
        </p:nvSpPr>
        <p:spPr>
          <a:xfrm>
            <a:off x="311700" y="1270800"/>
            <a:ext cx="8520600" cy="4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Las funciones pueden tener un mix de parámetros requeridos y por defecto</a:t>
            </a:r>
            <a:endParaRPr sz="1800"/>
          </a:p>
        </p:txBody>
      </p:sp>
      <p:sp>
        <p:nvSpPr>
          <p:cNvPr id="269" name="Google Shape;269;gcab36e3f9d_0_15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70" name="Google Shape;270;gcab36e3f9d_0_159"/>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000000"/>
                </a:solidFill>
                <a:latin typeface="Consolas"/>
                <a:ea typeface="Consolas"/>
                <a:cs typeface="Consolas"/>
                <a:sym typeface="Consolas"/>
              </a:rPr>
              <a:t> </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29"/>
                  </a:ext>
                </a:extLst>
              </a:rPr>
              <a:t>reformat</a:t>
            </a:r>
            <a:r>
              <a:rPr b="0" i="0" lang="en-GB" sz="1800" u="none" cap="none" strike="noStrike">
                <a:solidFill>
                  <a:srgbClr val="000000"/>
                </a:solidFill>
                <a:latin typeface="Consolas"/>
                <a:ea typeface="Consolas"/>
                <a:cs typeface="Consolas"/>
                <a:sym typeface="Consolas"/>
              </a:rPr>
              <a:t>(str: String,</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			  </a:t>
            </a:r>
            <a:r>
              <a:rPr b="0" i="0" lang="en-GB" sz="1800" u="none" cap="none" strike="noStrike">
                <a:solidFill>
                  <a:schemeClr val="dk1"/>
                </a:solidFill>
                <a:latin typeface="Consolas"/>
                <a:ea typeface="Consolas"/>
                <a:cs typeface="Consolas"/>
                <a:sym typeface="Consolas"/>
              </a:rPr>
              <a:t>divideByCamelHumps: Boolean,</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             wordSeparator: Char,</a:t>
            </a:r>
            <a:endParaRPr b="0" i="0" sz="18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             normalizeCase: Boolean = </a:t>
            </a:r>
            <a:r>
              <a:rPr b="0" i="0" lang="en-GB" sz="1800" u="none" cap="none" strike="noStrike">
                <a:solidFill>
                  <a:srgbClr val="3F51B5"/>
                </a:solidFill>
                <a:latin typeface="Consolas"/>
                <a:ea typeface="Consolas"/>
                <a:cs typeface="Consolas"/>
                <a:sym typeface="Consolas"/>
              </a:rPr>
              <a:t>true</a:t>
            </a:r>
            <a:r>
              <a:rPr b="0" i="0" lang="en-GB" sz="1800" u="none" cap="none" strike="noStrike">
                <a:solidFill>
                  <a:schemeClr val="dk1"/>
                </a:solidFill>
                <a:latin typeface="Consolas"/>
                <a:ea typeface="Consolas"/>
                <a:cs typeface="Consolas"/>
                <a:sym typeface="Consolas"/>
              </a:rPr>
              <a:t>)</a:t>
            </a: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71" name="Google Shape;271;gcab36e3f9d_0_159"/>
          <p:cNvSpPr/>
          <p:nvPr/>
        </p:nvSpPr>
        <p:spPr>
          <a:xfrm>
            <a:off x="1969575" y="2822445"/>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gcab36e3f9d_0_159"/>
          <p:cNvCxnSpPr/>
          <p:nvPr/>
        </p:nvCxnSpPr>
        <p:spPr>
          <a:xfrm flipH="1" rot="10800000">
            <a:off x="5381150" y="2595058"/>
            <a:ext cx="1016700" cy="158700"/>
          </a:xfrm>
          <a:prstGeom prst="straightConnector1">
            <a:avLst/>
          </a:prstGeom>
          <a:noFill/>
          <a:ln cap="flat" cmpd="sng" w="28575">
            <a:solidFill>
              <a:srgbClr val="4CAF50"/>
            </a:solidFill>
            <a:prstDash val="solid"/>
            <a:round/>
            <a:headEnd len="med" w="med" type="triangle"/>
            <a:tailEnd len="sm" w="sm" type="none"/>
          </a:ln>
        </p:spPr>
      </p:cxnSp>
      <p:sp>
        <p:nvSpPr>
          <p:cNvPr id="273" name="Google Shape;273;gcab36e3f9d_0_159"/>
          <p:cNvSpPr txBox="1"/>
          <p:nvPr/>
        </p:nvSpPr>
        <p:spPr>
          <a:xfrm>
            <a:off x="6397850" y="2359825"/>
            <a:ext cx="2674500" cy="46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Tiene valor por defecto</a:t>
            </a:r>
            <a:endParaRPr b="1" i="0" sz="1800" u="none" cap="none" strike="noStrike">
              <a:solidFill>
                <a:srgbClr val="000000"/>
              </a:solidFill>
              <a:latin typeface="Roboto"/>
              <a:ea typeface="Roboto"/>
              <a:cs typeface="Roboto"/>
              <a:sym typeface="Roboto"/>
            </a:endParaRPr>
          </a:p>
        </p:txBody>
      </p:sp>
      <p:sp>
        <p:nvSpPr>
          <p:cNvPr id="274" name="Google Shape;274;gcab36e3f9d_0_159"/>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reformat(</a:t>
            </a:r>
            <a:r>
              <a:rPr b="0" i="0" lang="en-GB" sz="1800" u="none" cap="none" strike="noStrike">
                <a:solidFill>
                  <a:srgbClr val="388E3C"/>
                </a:solidFill>
                <a:latin typeface="Consolas"/>
                <a:ea typeface="Consolas"/>
                <a:cs typeface="Consolas"/>
                <a:sym typeface="Consolas"/>
              </a:rPr>
              <a:t>"Today is a day like no other day"</a:t>
            </a:r>
            <a:r>
              <a:rPr b="0" i="0" lang="en-GB" sz="1800" u="none" cap="none" strike="noStrike">
                <a:solidFill>
                  <a:srgbClr val="37474F"/>
                </a:solidFill>
                <a:latin typeface="Consolas"/>
                <a:ea typeface="Consolas"/>
                <a:cs typeface="Consolas"/>
                <a:sym typeface="Consolas"/>
              </a:rPr>
              <a:t>, </a:t>
            </a:r>
            <a:r>
              <a:rPr b="0" i="0" lang="en-GB" sz="1800" u="none" cap="none" strike="noStrike">
                <a:solidFill>
                  <a:srgbClr val="3F51B5"/>
                </a:solidFill>
                <a:latin typeface="Consolas"/>
                <a:ea typeface="Consolas"/>
                <a:cs typeface="Consolas"/>
                <a:sym typeface="Consolas"/>
              </a:rPr>
              <a:t>false</a:t>
            </a:r>
            <a:r>
              <a:rPr b="0" i="0" lang="en-GB" sz="1800" u="none" cap="none" strike="noStrike">
                <a:solidFill>
                  <a:srgbClr val="37474F"/>
                </a:solidFill>
                <a:latin typeface="Consolas"/>
                <a:ea typeface="Consolas"/>
                <a:cs typeface="Consolas"/>
                <a:sym typeface="Consolas"/>
              </a:rPr>
              <a:t>, </a:t>
            </a:r>
            <a:r>
              <a:rPr b="0" i="0" lang="en-GB" sz="1800" u="none" cap="none" strike="noStrike">
                <a:solidFill>
                  <a:srgbClr val="388E3C"/>
                </a:solidFill>
                <a:latin typeface="Consolas"/>
                <a:ea typeface="Consolas"/>
                <a:cs typeface="Consolas"/>
                <a:sym typeface="Consolas"/>
              </a:rPr>
              <a:t>'_'</a:t>
            </a:r>
            <a:r>
              <a:rPr b="0" i="0" lang="en-GB" sz="1800" u="none" cap="none" strike="noStrike">
                <a:solidFill>
                  <a:srgbClr val="37474F"/>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p:txBody>
      </p:sp>
      <p:sp>
        <p:nvSpPr>
          <p:cNvPr id="275" name="Google Shape;275;gcab36e3f9d_0_159"/>
          <p:cNvSpPr txBox="1"/>
          <p:nvPr>
            <p:ph idx="4294967295" type="body"/>
          </p:nvPr>
        </p:nvSpPr>
        <p:spPr>
          <a:xfrm>
            <a:off x="311700" y="3355750"/>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Pasando parámetros requeridos</a:t>
            </a:r>
            <a:r>
              <a:rPr lang="en-GB" sz="1800">
                <a:solidFill>
                  <a:schemeClr val="dk1"/>
                </a:solidFill>
              </a:rPr>
              <a:t>.</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cab36e3f9d_0_17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Argumentos nombrados</a:t>
            </a:r>
            <a:endParaRPr/>
          </a:p>
        </p:txBody>
      </p:sp>
      <p:sp>
        <p:nvSpPr>
          <p:cNvPr id="281" name="Google Shape;281;gcab36e3f9d_0_171"/>
          <p:cNvSpPr txBox="1"/>
          <p:nvPr>
            <p:ph idx="4294967295" type="body"/>
          </p:nvPr>
        </p:nvSpPr>
        <p:spPr>
          <a:xfrm>
            <a:off x="311700" y="1469600"/>
            <a:ext cx="8520600" cy="45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GB">
                <a:solidFill>
                  <a:schemeClr val="dk1"/>
                </a:solidFill>
                <a:latin typeface="Arial"/>
                <a:ea typeface="Arial"/>
                <a:cs typeface="Arial"/>
                <a:sym typeface="Arial"/>
              </a:rPr>
              <a:t>P</a:t>
            </a:r>
            <a:r>
              <a:rPr lang="en-GB" sz="1800">
                <a:solidFill>
                  <a:schemeClr val="dk1"/>
                </a:solidFill>
                <a:latin typeface="Arial"/>
                <a:ea typeface="Arial"/>
                <a:cs typeface="Arial"/>
                <a:sym typeface="Arial"/>
              </a:rPr>
              <a:t>ara mej</a:t>
            </a:r>
            <a:r>
              <a:rPr lang="en-GB">
                <a:solidFill>
                  <a:schemeClr val="dk1"/>
                </a:solidFill>
                <a:latin typeface="Arial"/>
                <a:ea typeface="Arial"/>
                <a:cs typeface="Arial"/>
                <a:sym typeface="Arial"/>
              </a:rPr>
              <a:t>orar la lectura, usa argumentos nombrados para los argumentos requeridos</a:t>
            </a:r>
            <a:r>
              <a:rPr lang="en-GB" sz="1800">
                <a:solidFill>
                  <a:schemeClr val="dk1"/>
                </a:solidFill>
                <a:latin typeface="Arial"/>
                <a:ea typeface="Arial"/>
                <a:cs typeface="Arial"/>
                <a:sym typeface="Arial"/>
              </a:rPr>
              <a:t>.</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p>
        </p:txBody>
      </p:sp>
      <p:sp>
        <p:nvSpPr>
          <p:cNvPr id="282" name="Google Shape;282;gcab36e3f9d_0_17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83" name="Google Shape;283;gcab36e3f9d_0_171"/>
          <p:cNvSpPr txBox="1"/>
          <p:nvPr/>
        </p:nvSpPr>
        <p:spPr>
          <a:xfrm>
            <a:off x="327300" y="3651050"/>
            <a:ext cx="8221500" cy="8256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C4043"/>
                </a:solidFill>
                <a:latin typeface="Roboto"/>
                <a:ea typeface="Roboto"/>
                <a:cs typeface="Roboto"/>
                <a:sym typeface="Roboto"/>
              </a:rPr>
              <a:t>Es considerado buen estilo el poner argumentos con defecto después de argumentos posicionales. De esa forma los que llamadores solo tengan que especificar los argumentos requeridos.</a:t>
            </a:r>
            <a:endParaRPr b="0" i="0" sz="1800" u="none" cap="none" strike="noStrike">
              <a:solidFill>
                <a:srgbClr val="3C4043"/>
              </a:solidFill>
              <a:latin typeface="Roboto"/>
              <a:ea typeface="Roboto"/>
              <a:cs typeface="Roboto"/>
              <a:sym typeface="Roboto"/>
            </a:endParaRPr>
          </a:p>
        </p:txBody>
      </p:sp>
      <p:sp>
        <p:nvSpPr>
          <p:cNvPr id="284" name="Google Shape;284;gcab36e3f9d_0_171"/>
          <p:cNvSpPr txBox="1"/>
          <p:nvPr>
            <p:ph idx="4294967295" type="body"/>
          </p:nvPr>
        </p:nvSpPr>
        <p:spPr>
          <a:xfrm>
            <a:off x="311700" y="21687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latin typeface="Consolas"/>
                <a:ea typeface="Consolas"/>
                <a:cs typeface="Consolas"/>
                <a:sym typeface="Consolas"/>
              </a:rPr>
              <a:t>reformat(str, </a:t>
            </a:r>
            <a:r>
              <a:rPr b="1" lang="en-GB" sz="1800">
                <a:latin typeface="Consolas"/>
                <a:ea typeface="Consolas"/>
                <a:cs typeface="Consolas"/>
                <a:sym typeface="Consolas"/>
              </a:rPr>
              <a:t>divideByCamelHumps = </a:t>
            </a:r>
            <a:r>
              <a:rPr b="1" lang="en-GB" sz="1800">
                <a:solidFill>
                  <a:srgbClr val="3F51B5"/>
                </a:solidFill>
                <a:latin typeface="Consolas"/>
                <a:ea typeface="Consolas"/>
                <a:cs typeface="Consolas"/>
                <a:sym typeface="Consolas"/>
              </a:rPr>
              <a:t>false</a:t>
            </a:r>
            <a:r>
              <a:rPr lang="en-GB" sz="1800">
                <a:latin typeface="Consolas"/>
                <a:ea typeface="Consolas"/>
                <a:cs typeface="Consolas"/>
                <a:sym typeface="Consolas"/>
              </a:rPr>
              <a:t>, </a:t>
            </a:r>
            <a:r>
              <a:rPr b="1" lang="en-GB" sz="1800">
                <a:latin typeface="Consolas"/>
                <a:ea typeface="Consolas"/>
                <a:cs typeface="Consolas"/>
                <a:sym typeface="Consolas"/>
              </a:rPr>
              <a:t>wordSeparator = </a:t>
            </a:r>
            <a:r>
              <a:rPr b="1" lang="en-GB" sz="1800">
                <a:solidFill>
                  <a:srgbClr val="388E3C"/>
                </a:solidFill>
                <a:latin typeface="Consolas"/>
                <a:ea typeface="Consolas"/>
                <a:cs typeface="Consolas"/>
                <a:sym typeface="Consolas"/>
              </a:rPr>
              <a:t>'_'</a:t>
            </a:r>
            <a:r>
              <a:rPr lang="en-GB" sz="1800">
                <a:latin typeface="Consolas"/>
                <a:ea typeface="Consolas"/>
                <a:cs typeface="Consolas"/>
                <a:sym typeface="Consolas"/>
                <a:extLst>
                  <a:ext uri="http://customooxmlschemas.google.com/">
                    <go:slidesCustomData xmlns:go="http://customooxmlschemas.google.com/" textRoundtripDataId="30"/>
                  </a:ext>
                </a:extLst>
              </a:rPr>
              <a:t>)</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cab36e3f9d_0_17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sz="4200"/>
              <a:t>Compact functions</a:t>
            </a:r>
            <a:endParaRPr sz="4200"/>
          </a:p>
        </p:txBody>
      </p:sp>
      <p:sp>
        <p:nvSpPr>
          <p:cNvPr id="290" name="Google Shape;290;gcab36e3f9d_0_17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cab36e3f9d_0_18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Funciones de una sola expresión</a:t>
            </a:r>
            <a:endParaRPr/>
          </a:p>
        </p:txBody>
      </p:sp>
      <p:sp>
        <p:nvSpPr>
          <p:cNvPr id="296" name="Google Shape;296;gcab36e3f9d_0_184"/>
          <p:cNvSpPr txBox="1"/>
          <p:nvPr>
            <p:ph idx="4294967295" type="body"/>
          </p:nvPr>
        </p:nvSpPr>
        <p:spPr>
          <a:xfrm>
            <a:off x="311700" y="1457275"/>
            <a:ext cx="8520600" cy="78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Funciones compactas o de una sola expresión pueden hacer tu código más conciso y legible</a:t>
            </a:r>
            <a:r>
              <a:rPr lang="en-GB" sz="1800">
                <a:solidFill>
                  <a:schemeClr val="dk1"/>
                </a:solidFill>
              </a:rPr>
              <a:t>. </a:t>
            </a:r>
            <a:endParaRPr sz="1800"/>
          </a:p>
          <a:p>
            <a:pPr indent="0" lvl="0" marL="0" rtl="0" algn="l">
              <a:lnSpc>
                <a:spcPct val="115000"/>
              </a:lnSpc>
              <a:spcBef>
                <a:spcPts val="0"/>
              </a:spcBef>
              <a:spcAft>
                <a:spcPts val="0"/>
              </a:spcAft>
              <a:buSzPts val="1800"/>
              <a:buNone/>
            </a:pPr>
            <a:r>
              <a:t/>
            </a:r>
            <a:endParaRPr sz="1800"/>
          </a:p>
        </p:txBody>
      </p:sp>
      <p:sp>
        <p:nvSpPr>
          <p:cNvPr id="297" name="Google Shape;297;gcab36e3f9d_0_18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298" name="Google Shape;298;gcab36e3f9d_0_184"/>
          <p:cNvSpPr txBox="1"/>
          <p:nvPr/>
        </p:nvSpPr>
        <p:spPr>
          <a:xfrm>
            <a:off x="311691" y="2310888"/>
            <a:ext cx="8575200" cy="9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double(x: Int): Int {</a:t>
            </a:r>
            <a:endParaRPr b="0" i="0" sz="1800" u="none" cap="none" strike="noStrike">
              <a:solidFill>
                <a:srgbClr val="37474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7474F"/>
                </a:solidFill>
                <a:latin typeface="Consolas"/>
                <a:ea typeface="Consolas"/>
                <a:cs typeface="Consolas"/>
                <a:sym typeface="Consolas"/>
              </a:rPr>
              <a:t>    x * </a:t>
            </a:r>
            <a:r>
              <a:rPr b="0" i="0" lang="en-GB" sz="1800" u="none" cap="none" strike="noStrike">
                <a:solidFill>
                  <a:srgbClr val="C53929"/>
                </a:solidFill>
                <a:latin typeface="Consolas"/>
                <a:ea typeface="Consolas"/>
                <a:cs typeface="Consolas"/>
                <a:sym typeface="Consolas"/>
              </a:rPr>
              <a:t>2</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p:txBody>
      </p:sp>
      <p:sp>
        <p:nvSpPr>
          <p:cNvPr id="299" name="Google Shape;299;gcab36e3f9d_0_184"/>
          <p:cNvSpPr txBox="1"/>
          <p:nvPr/>
        </p:nvSpPr>
        <p:spPr>
          <a:xfrm>
            <a:off x="311709" y="3529288"/>
            <a:ext cx="8455500" cy="4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000000"/>
                </a:solidFill>
                <a:latin typeface="Consolas"/>
                <a:ea typeface="Consolas"/>
                <a:cs typeface="Consolas"/>
                <a:sym typeface="Consolas"/>
              </a:rPr>
              <a:t> </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32"/>
                  </a:ext>
                </a:extLst>
              </a:rPr>
              <a:t>double</a:t>
            </a:r>
            <a:r>
              <a:rPr b="0" i="0" lang="en-GB" sz="1800" u="none" cap="none" strike="noStrike">
                <a:solidFill>
                  <a:srgbClr val="000000"/>
                </a:solidFill>
                <a:latin typeface="Consolas"/>
                <a:ea typeface="Consolas"/>
                <a:cs typeface="Consolas"/>
                <a:sym typeface="Consolas"/>
              </a:rPr>
              <a:t>(x: Int):Int = x * </a:t>
            </a:r>
            <a:r>
              <a:rPr b="0" i="0" lang="en-GB" sz="1800" u="none" cap="none" strike="noStrike">
                <a:solidFill>
                  <a:srgbClr val="C53929"/>
                </a:solidFill>
                <a:latin typeface="Consolas"/>
                <a:ea typeface="Consolas"/>
                <a:cs typeface="Consolas"/>
                <a:sym typeface="Consolas"/>
              </a:rPr>
              <a:t>2</a:t>
            </a:r>
            <a:endParaRPr b="0" i="0" sz="1800" u="none" cap="none" strike="noStrike">
              <a:solidFill>
                <a:srgbClr val="C5392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300" name="Google Shape;300;gcab36e3f9d_0_184"/>
          <p:cNvSpPr txBox="1"/>
          <p:nvPr/>
        </p:nvSpPr>
        <p:spPr>
          <a:xfrm>
            <a:off x="5987150" y="2332954"/>
            <a:ext cx="2054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Versión completa</a:t>
            </a:r>
            <a:endParaRPr b="1" i="0" sz="1800" u="none" cap="none" strike="noStrike">
              <a:solidFill>
                <a:srgbClr val="000000"/>
              </a:solidFill>
              <a:latin typeface="Roboto"/>
              <a:ea typeface="Roboto"/>
              <a:cs typeface="Roboto"/>
              <a:sym typeface="Roboto"/>
            </a:endParaRPr>
          </a:p>
        </p:txBody>
      </p:sp>
      <p:sp>
        <p:nvSpPr>
          <p:cNvPr id="301" name="Google Shape;301;gcab36e3f9d_0_184"/>
          <p:cNvSpPr txBox="1"/>
          <p:nvPr/>
        </p:nvSpPr>
        <p:spPr>
          <a:xfrm>
            <a:off x="5987150" y="3515439"/>
            <a:ext cx="2054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Versión compacta</a:t>
            </a:r>
            <a:endParaRPr b="1" i="0" sz="1800" u="none" cap="none" strike="noStrike">
              <a:solidFill>
                <a:srgbClr val="000000"/>
              </a:solidFill>
              <a:latin typeface="Roboto"/>
              <a:ea typeface="Roboto"/>
              <a:cs typeface="Roboto"/>
              <a:sym typeface="Roboto"/>
            </a:endParaRPr>
          </a:p>
        </p:txBody>
      </p:sp>
      <p:cxnSp>
        <p:nvCxnSpPr>
          <p:cNvPr id="302" name="Google Shape;302;gcab36e3f9d_0_184"/>
          <p:cNvCxnSpPr/>
          <p:nvPr/>
        </p:nvCxnSpPr>
        <p:spPr>
          <a:xfrm>
            <a:off x="5112325" y="3737275"/>
            <a:ext cx="631800" cy="900"/>
          </a:xfrm>
          <a:prstGeom prst="straightConnector1">
            <a:avLst/>
          </a:prstGeom>
          <a:noFill/>
          <a:ln cap="flat" cmpd="sng" w="28575">
            <a:solidFill>
              <a:srgbClr val="4CAF50"/>
            </a:solidFill>
            <a:prstDash val="solid"/>
            <a:round/>
            <a:headEnd len="med" w="med" type="triangle"/>
            <a:tailEnd len="sm" w="sm" type="none"/>
          </a:ln>
        </p:spPr>
      </p:cxnSp>
      <p:cxnSp>
        <p:nvCxnSpPr>
          <p:cNvPr id="303" name="Google Shape;303;gcab36e3f9d_0_184"/>
          <p:cNvCxnSpPr/>
          <p:nvPr/>
        </p:nvCxnSpPr>
        <p:spPr>
          <a:xfrm>
            <a:off x="5112325" y="2573025"/>
            <a:ext cx="631800" cy="900"/>
          </a:xfrm>
          <a:prstGeom prst="straightConnector1">
            <a:avLst/>
          </a:prstGeom>
          <a:noFill/>
          <a:ln cap="flat" cmpd="sng" w="28575">
            <a:solidFill>
              <a:srgbClr val="4CAF50"/>
            </a:solidFill>
            <a:prstDash val="solid"/>
            <a:round/>
            <a:headEnd len="med" w="med" type="triangl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cab36e3f9d_0_196"/>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sz="4200"/>
              <a:t>Lambdas </a:t>
            </a:r>
            <a:r>
              <a:rPr lang="en-GB"/>
              <a:t>y funciones de alto orden</a:t>
            </a:r>
            <a:endParaRPr sz="4200"/>
          </a:p>
        </p:txBody>
      </p:sp>
      <p:sp>
        <p:nvSpPr>
          <p:cNvPr id="309" name="Google Shape;309;gcab36e3f9d_0_19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cab36e3f9d_0_201"/>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GB" sz="2200" u="none" cap="none" strike="noStrike">
                <a:solidFill>
                  <a:schemeClr val="dk1"/>
                </a:solidFill>
                <a:latin typeface="Roboto"/>
                <a:ea typeface="Roboto"/>
                <a:cs typeface="Roboto"/>
                <a:sym typeface="Roboto"/>
              </a:rPr>
              <a:t>Pueden ser pasadas como argumentos y ser devueltas por otras funciones de alto orden</a:t>
            </a:r>
            <a:endParaRPr b="0" i="0" sz="2200" u="none" cap="none" strike="noStrike">
              <a:solidFill>
                <a:srgbClr val="000000"/>
              </a:solidFill>
              <a:latin typeface="Roboto"/>
              <a:ea typeface="Roboto"/>
              <a:cs typeface="Roboto"/>
              <a:sym typeface="Roboto"/>
            </a:endParaRPr>
          </a:p>
        </p:txBody>
      </p:sp>
      <p:sp>
        <p:nvSpPr>
          <p:cNvPr id="315" name="Google Shape;315;gcab36e3f9d_0_20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Las funciones kotlin son ciudadanos de primera clase</a:t>
            </a:r>
            <a:endParaRPr/>
          </a:p>
        </p:txBody>
      </p:sp>
      <p:sp>
        <p:nvSpPr>
          <p:cNvPr id="316" name="Google Shape;316;gcab36e3f9d_0_20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17" name="Google Shape;317;gcab36e3f9d_0_201"/>
          <p:cNvSpPr txBox="1"/>
          <p:nvPr/>
        </p:nvSpPr>
        <p:spPr>
          <a:xfrm>
            <a:off x="342900" y="1157225"/>
            <a:ext cx="8458200" cy="809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GB" sz="2200" u="none" cap="none" strike="noStrike">
                <a:solidFill>
                  <a:schemeClr val="dk1"/>
                </a:solidFill>
                <a:latin typeface="Roboto"/>
                <a:ea typeface="Roboto"/>
                <a:cs typeface="Roboto"/>
                <a:sym typeface="Roboto"/>
              </a:rPr>
              <a:t>Las funciones </a:t>
            </a:r>
            <a:r>
              <a:rPr b="0" i="0" lang="en-GB" sz="2200" u="none" cap="none" strike="noStrike">
                <a:solidFill>
                  <a:schemeClr val="dk1"/>
                </a:solidFill>
                <a:latin typeface="Roboto"/>
                <a:ea typeface="Roboto"/>
                <a:cs typeface="Roboto"/>
                <a:sym typeface="Roboto"/>
                <a:extLst>
                  <a:ext uri="http://customooxmlschemas.google.com/">
                    <go:slidesCustomData xmlns:go="http://customooxmlschemas.google.com/" textRoundtripDataId="33"/>
                  </a:ext>
                </a:extLst>
              </a:rPr>
              <a:t>Kotlin pueden ser almacenadas en variables y estructuras de datos</a:t>
            </a:r>
            <a:endParaRPr b="0" i="0" sz="2200" u="none" cap="none" strike="noStrike">
              <a:solidFill>
                <a:srgbClr val="000000"/>
              </a:solidFill>
              <a:latin typeface="Roboto"/>
              <a:ea typeface="Roboto"/>
              <a:cs typeface="Roboto"/>
              <a:sym typeface="Roboto"/>
            </a:endParaRPr>
          </a:p>
        </p:txBody>
      </p:sp>
      <p:sp>
        <p:nvSpPr>
          <p:cNvPr id="318" name="Google Shape;318;gcab36e3f9d_0_201"/>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15000"/>
              </a:lnSpc>
              <a:spcBef>
                <a:spcPts val="1000"/>
              </a:spcBef>
              <a:spcAft>
                <a:spcPts val="0"/>
              </a:spcAft>
              <a:buClr>
                <a:schemeClr val="dk1"/>
              </a:buClr>
              <a:buSzPts val="2200"/>
              <a:buFont typeface="Roboto"/>
              <a:buChar char="●"/>
            </a:pPr>
            <a:r>
              <a:rPr b="0" i="0" lang="en-GB" sz="2200" u="none" cap="none" strike="noStrike">
                <a:solidFill>
                  <a:schemeClr val="dk1"/>
                </a:solidFill>
                <a:latin typeface="Roboto"/>
                <a:ea typeface="Roboto"/>
                <a:cs typeface="Roboto"/>
                <a:sym typeface="Roboto"/>
              </a:rPr>
              <a:t>Podés usar funciones de alto orden para crear nuevas funciones "built-in"</a:t>
            </a:r>
            <a:endParaRPr b="0" i="0" sz="22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cab36e3f9d_0_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índice</a:t>
            </a:r>
            <a:endParaRPr/>
          </a:p>
        </p:txBody>
      </p:sp>
      <p:sp>
        <p:nvSpPr>
          <p:cNvPr id="88" name="Google Shape;88;gcab36e3f9d_0_6"/>
          <p:cNvSpPr txBox="1"/>
          <p:nvPr>
            <p:ph idx="4294967295" type="body"/>
          </p:nvPr>
        </p:nvSpPr>
        <p:spPr>
          <a:xfrm>
            <a:off x="311700" y="1076275"/>
            <a:ext cx="5958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2000"/>
              <a:t>Lección 2: Functions</a:t>
            </a:r>
            <a:endParaRPr sz="2000"/>
          </a:p>
          <a:p>
            <a:pPr indent="-317500" lvl="1" marL="914400" rtl="0" algn="l">
              <a:lnSpc>
                <a:spcPct val="115000"/>
              </a:lnSpc>
              <a:spcBef>
                <a:spcPts val="1600"/>
              </a:spcBef>
              <a:spcAft>
                <a:spcPts val="0"/>
              </a:spcAft>
              <a:buClr>
                <a:schemeClr val="dk1"/>
              </a:buClr>
              <a:buSzPts val="1400"/>
              <a:buChar char="○"/>
            </a:pPr>
            <a:r>
              <a:rPr lang="en-GB" u="sng">
                <a:solidFill>
                  <a:schemeClr val="accent5"/>
                </a:solidFill>
                <a:hlinkClick action="ppaction://hlinksldjump" r:id="rId3">
                  <a:extLst>
                    <a:ext uri="{A12FA001-AC4F-418D-AE19-62706E023703}">
                      <ahyp:hlinkClr val="tx"/>
                    </a:ext>
                  </a:extLst>
                </a:hlinkClick>
              </a:rPr>
              <a:t>Programas in Kotlin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accent5"/>
                </a:solidFill>
                <a:hlinkClick action="ppaction://hlinksldjump" r:id="rId4">
                  <a:extLst>
                    <a:ext uri="{A12FA001-AC4F-418D-AE19-62706E023703}">
                      <ahyp:hlinkClr val="tx"/>
                    </a:ext>
                  </a:extLst>
                </a:hlinkClick>
              </a:rPr>
              <a:t>(Casi) Todo tiene un valor</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accent5"/>
                </a:solidFill>
                <a:hlinkClick action="ppaction://hlinksldjump" r:id="rId5">
                  <a:extLst>
                    <a:ext uri="{A12FA001-AC4F-418D-AE19-62706E023703}">
                      <ahyp:hlinkClr val="tx"/>
                    </a:ext>
                  </a:extLst>
                </a:hlinkClick>
                <a:extLst>
                  <a:ext uri="http://customooxmlschemas.google.com/">
                    <go:slidesCustomData xmlns:go="http://customooxmlschemas.google.com/" textRoundtripDataId="0"/>
                  </a:ext>
                </a:extLst>
              </a:rPr>
              <a:t>Functions</a:t>
            </a:r>
            <a:r>
              <a:rPr lang="en-GB" u="sng">
                <a:solidFill>
                  <a:schemeClr val="accent5"/>
                </a:solidFill>
                <a:hlinkClick action="ppaction://hlinksldjump" r:id="rId6">
                  <a:extLst>
                    <a:ext uri="{A12FA001-AC4F-418D-AE19-62706E023703}">
                      <ahyp:hlinkClr val="tx"/>
                    </a:ext>
                  </a:extLst>
                </a:hlinkClick>
              </a:rPr>
              <a:t> en Kotlin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accent5"/>
                </a:solidFill>
                <a:hlinkClick action="ppaction://hlinksldjump" r:id="rId7">
                  <a:extLst>
                    <a:ext uri="{A12FA001-AC4F-418D-AE19-62706E023703}">
                      <ahyp:hlinkClr val="tx"/>
                    </a:ext>
                  </a:extLst>
                </a:hlinkClick>
              </a:rPr>
              <a:t>Compact functions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accent5"/>
                </a:solidFill>
                <a:hlinkClick action="ppaction://hlinksldjump" r:id="rId8">
                  <a:extLst>
                    <a:ext uri="{A12FA001-AC4F-418D-AE19-62706E023703}">
                      <ahyp:hlinkClr val="tx"/>
                    </a:ext>
                  </a:extLst>
                </a:hlinkClick>
              </a:rPr>
              <a:t>Lambdas y funciones de orden alto higher-order functions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GB" u="sng">
                <a:solidFill>
                  <a:schemeClr val="accent5"/>
                </a:solidFill>
                <a:hlinkClick action="ppaction://hlinksldjump" r:id="rId9">
                  <a:extLst>
                    <a:ext uri="{A12FA001-AC4F-418D-AE19-62706E023703}">
                      <ahyp:hlinkClr val="tx"/>
                    </a:ext>
                  </a:extLst>
                </a:hlinkClick>
              </a:rPr>
              <a:t>List filters</a:t>
            </a:r>
            <a:endParaRPr/>
          </a:p>
        </p:txBody>
      </p:sp>
      <p:sp>
        <p:nvSpPr>
          <p:cNvPr id="89" name="Google Shape;89;gcab36e3f9d_0_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cab36e3f9d_0_209"/>
          <p:cNvSpPr txBox="1"/>
          <p:nvPr>
            <p:ph idx="4294967295" type="body"/>
          </p:nvPr>
        </p:nvSpPr>
        <p:spPr>
          <a:xfrm>
            <a:off x="311700" y="2165675"/>
            <a:ext cx="8520600" cy="18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var</a:t>
            </a:r>
            <a:r>
              <a:rPr lang="en-GB" sz="1800">
                <a:latin typeface="Consolas"/>
                <a:ea typeface="Consolas"/>
                <a:cs typeface="Consolas"/>
                <a:sym typeface="Consolas"/>
              </a:rPr>
              <a:t> </a:t>
            </a:r>
            <a:r>
              <a:rPr lang="en-GB" sz="1800">
                <a:latin typeface="Consolas"/>
                <a:ea typeface="Consolas"/>
                <a:cs typeface="Consolas"/>
                <a:sym typeface="Consolas"/>
                <a:extLst>
                  <a:ext uri="http://customooxmlschemas.google.com/">
                    <go:slidesCustomData xmlns:go="http://customooxmlschemas.google.com/" textRoundtripDataId="34"/>
                  </a:ext>
                </a:extLst>
              </a:rPr>
              <a:t>dirtLevel</a:t>
            </a:r>
            <a:r>
              <a:rPr lang="en-GB" sz="1800">
                <a:latin typeface="Consolas"/>
                <a:ea typeface="Consolas"/>
                <a:cs typeface="Consolas"/>
                <a:sym typeface="Consolas"/>
              </a:rPr>
              <a:t> = </a:t>
            </a:r>
            <a:r>
              <a:rPr lang="en-GB"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waterFilter = </a:t>
            </a:r>
            <a:r>
              <a:rPr b="1" lang="en-GB" sz="1800">
                <a:latin typeface="Consolas"/>
                <a:ea typeface="Consolas"/>
                <a:cs typeface="Consolas"/>
                <a:sym typeface="Consolas"/>
              </a:rPr>
              <a:t>{level: Int -&gt; level / </a:t>
            </a:r>
            <a:r>
              <a:rPr b="1" lang="en-GB" sz="1800">
                <a:solidFill>
                  <a:srgbClr val="C53929"/>
                </a:solidFill>
                <a:latin typeface="Consolas"/>
                <a:ea typeface="Consolas"/>
                <a:cs typeface="Consolas"/>
                <a:sym typeface="Consolas"/>
              </a:rPr>
              <a:t>2</a:t>
            </a:r>
            <a:r>
              <a:rPr b="1" lang="en-GB"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latin typeface="Consolas"/>
                <a:ea typeface="Consolas"/>
                <a:cs typeface="Consolas"/>
                <a:sym typeface="Consolas"/>
              </a:rPr>
              <a:t>println(waterFilter(dirtLevel))</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rPr lang="en-GB" sz="1800">
                <a:solidFill>
                  <a:srgbClr val="1155CC"/>
                </a:solidFill>
                <a:latin typeface="Consolas"/>
                <a:ea typeface="Consolas"/>
                <a:cs typeface="Consolas"/>
                <a:sym typeface="Consolas"/>
              </a:rPr>
              <a:t>⇒ 10</a:t>
            </a:r>
            <a:endParaRPr/>
          </a:p>
        </p:txBody>
      </p:sp>
      <p:sp>
        <p:nvSpPr>
          <p:cNvPr id="324" name="Google Shape;324;gcab36e3f9d_0_209"/>
          <p:cNvSpPr/>
          <p:nvPr/>
        </p:nvSpPr>
        <p:spPr>
          <a:xfrm>
            <a:off x="2793300" y="25573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cab36e3f9d_0_209"/>
          <p:cNvSpPr/>
          <p:nvPr/>
        </p:nvSpPr>
        <p:spPr>
          <a:xfrm>
            <a:off x="4504650" y="2585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cab36e3f9d_0_20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Funciones lambda</a:t>
            </a:r>
            <a:endParaRPr/>
          </a:p>
        </p:txBody>
      </p:sp>
      <p:sp>
        <p:nvSpPr>
          <p:cNvPr id="327" name="Google Shape;327;gcab36e3f9d_0_20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28" name="Google Shape;328;gcab36e3f9d_0_209"/>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Una lambda es una expresión que hace una función sin nombre</a:t>
            </a:r>
            <a:endParaRPr b="0" i="0" sz="1800" u="none" cap="none" strike="noStrike">
              <a:solidFill>
                <a:srgbClr val="000000"/>
              </a:solidFill>
              <a:latin typeface="Roboto"/>
              <a:ea typeface="Roboto"/>
              <a:cs typeface="Roboto"/>
              <a:sym typeface="Roboto"/>
            </a:endParaRPr>
          </a:p>
        </p:txBody>
      </p:sp>
      <p:cxnSp>
        <p:nvCxnSpPr>
          <p:cNvPr id="329" name="Google Shape;329;gcab36e3f9d_0_209"/>
          <p:cNvCxnSpPr>
            <a:endCxn id="330" idx="1"/>
          </p:cNvCxnSpPr>
          <p:nvPr/>
        </p:nvCxnSpPr>
        <p:spPr>
          <a:xfrm flipH="1" rot="10800000">
            <a:off x="4414853" y="2252550"/>
            <a:ext cx="815700" cy="333300"/>
          </a:xfrm>
          <a:prstGeom prst="straightConnector1">
            <a:avLst/>
          </a:prstGeom>
          <a:noFill/>
          <a:ln cap="flat" cmpd="sng" w="28575">
            <a:solidFill>
              <a:srgbClr val="4CAF50"/>
            </a:solidFill>
            <a:prstDash val="solid"/>
            <a:round/>
            <a:headEnd len="med" w="med" type="triangle"/>
            <a:tailEnd len="sm" w="sm" type="none"/>
          </a:ln>
        </p:spPr>
      </p:cxnSp>
      <p:sp>
        <p:nvSpPr>
          <p:cNvPr id="330" name="Google Shape;330;gcab36e3f9d_0_209"/>
          <p:cNvSpPr txBox="1"/>
          <p:nvPr/>
        </p:nvSpPr>
        <p:spPr>
          <a:xfrm>
            <a:off x="5230553" y="2023050"/>
            <a:ext cx="2144700" cy="4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Flecha de función</a:t>
            </a:r>
            <a:endParaRPr b="1" i="0" sz="1800" u="none" cap="none" strike="noStrike">
              <a:solidFill>
                <a:srgbClr val="000000"/>
              </a:solidFill>
              <a:latin typeface="Roboto"/>
              <a:ea typeface="Roboto"/>
              <a:cs typeface="Roboto"/>
              <a:sym typeface="Roboto"/>
            </a:endParaRPr>
          </a:p>
        </p:txBody>
      </p:sp>
      <p:cxnSp>
        <p:nvCxnSpPr>
          <p:cNvPr id="331" name="Google Shape;331;gcab36e3f9d_0_209"/>
          <p:cNvCxnSpPr>
            <a:stCxn id="325" idx="2"/>
          </p:cNvCxnSpPr>
          <p:nvPr/>
        </p:nvCxnSpPr>
        <p:spPr>
          <a:xfrm>
            <a:off x="5168400" y="2938350"/>
            <a:ext cx="699300" cy="821400"/>
          </a:xfrm>
          <a:prstGeom prst="straightConnector1">
            <a:avLst/>
          </a:prstGeom>
          <a:noFill/>
          <a:ln cap="flat" cmpd="sng" w="28575">
            <a:solidFill>
              <a:srgbClr val="4CAF50"/>
            </a:solidFill>
            <a:prstDash val="solid"/>
            <a:round/>
            <a:headEnd len="med" w="med" type="triangle"/>
            <a:tailEnd len="sm" w="sm" type="none"/>
          </a:ln>
        </p:spPr>
      </p:cxnSp>
      <p:sp>
        <p:nvSpPr>
          <p:cNvPr id="332" name="Google Shape;332;gcab36e3f9d_0_209"/>
          <p:cNvSpPr txBox="1"/>
          <p:nvPr/>
        </p:nvSpPr>
        <p:spPr>
          <a:xfrm>
            <a:off x="5832150" y="3659400"/>
            <a:ext cx="2144700" cy="35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Código a ejecutar</a:t>
            </a:r>
            <a:endParaRPr b="1" i="0" sz="1800" u="none" cap="none" strike="noStrike">
              <a:solidFill>
                <a:srgbClr val="000000"/>
              </a:solidFill>
              <a:latin typeface="Roboto"/>
              <a:ea typeface="Roboto"/>
              <a:cs typeface="Roboto"/>
              <a:sym typeface="Roboto"/>
            </a:endParaRPr>
          </a:p>
        </p:txBody>
      </p:sp>
      <p:cxnSp>
        <p:nvCxnSpPr>
          <p:cNvPr id="333" name="Google Shape;333;gcab36e3f9d_0_209"/>
          <p:cNvCxnSpPr/>
          <p:nvPr/>
        </p:nvCxnSpPr>
        <p:spPr>
          <a:xfrm flipH="1" rot="10800000">
            <a:off x="3701400" y="1878925"/>
            <a:ext cx="459600" cy="621300"/>
          </a:xfrm>
          <a:prstGeom prst="straightConnector1">
            <a:avLst/>
          </a:prstGeom>
          <a:noFill/>
          <a:ln cap="flat" cmpd="sng" w="28575">
            <a:solidFill>
              <a:srgbClr val="4CAF50"/>
            </a:solidFill>
            <a:prstDash val="solid"/>
            <a:round/>
            <a:headEnd len="med" w="med" type="triangle"/>
            <a:tailEnd len="sm" w="sm" type="none"/>
          </a:ln>
        </p:spPr>
      </p:cxnSp>
      <p:sp>
        <p:nvSpPr>
          <p:cNvPr id="334" name="Google Shape;334;gcab36e3f9d_0_209"/>
          <p:cNvSpPr txBox="1"/>
          <p:nvPr/>
        </p:nvSpPr>
        <p:spPr>
          <a:xfrm>
            <a:off x="4194441" y="1638440"/>
            <a:ext cx="2428200" cy="38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Parámetro y tipo</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cab36e3f9d_0_224"/>
          <p:cNvSpPr txBox="1"/>
          <p:nvPr>
            <p:ph idx="4294967295" type="body"/>
          </p:nvPr>
        </p:nvSpPr>
        <p:spPr>
          <a:xfrm>
            <a:off x="387900" y="2295475"/>
            <a:ext cx="84132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waterFilter: (Int) -&gt; Int = {level -&gt; level / </a:t>
            </a:r>
            <a:r>
              <a:rPr lang="en-GB" sz="1800">
                <a:solidFill>
                  <a:srgbClr val="C53929"/>
                </a:solidFill>
                <a:latin typeface="Consolas"/>
                <a:ea typeface="Consolas"/>
                <a:cs typeface="Consolas"/>
                <a:sym typeface="Consolas"/>
              </a:rPr>
              <a:t>2</a:t>
            </a:r>
            <a:r>
              <a:rPr lang="en-GB" sz="1800">
                <a:latin typeface="Consolas"/>
                <a:ea typeface="Consolas"/>
                <a:cs typeface="Consolas"/>
                <a:sym typeface="Consolas"/>
              </a:rPr>
              <a:t>}</a:t>
            </a:r>
            <a:endParaRPr sz="1800">
              <a:latin typeface="Consolas"/>
              <a:ea typeface="Consolas"/>
              <a:cs typeface="Consolas"/>
              <a:sym typeface="Consolas"/>
            </a:endParaRPr>
          </a:p>
        </p:txBody>
      </p:sp>
      <p:sp>
        <p:nvSpPr>
          <p:cNvPr id="340" name="Google Shape;340;gcab36e3f9d_0_224"/>
          <p:cNvSpPr/>
          <p:nvPr/>
        </p:nvSpPr>
        <p:spPr>
          <a:xfrm>
            <a:off x="4496775" y="23811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cab36e3f9d_0_22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Sintaxis para tipos de función</a:t>
            </a:r>
            <a:endParaRPr/>
          </a:p>
        </p:txBody>
      </p:sp>
      <p:sp>
        <p:nvSpPr>
          <p:cNvPr id="342" name="Google Shape;342;gcab36e3f9d_0_2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43" name="Google Shape;343;gcab36e3f9d_0_224"/>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La sintaxis de Kotlin para los tipos de función está relacionada a la sintaxis para lambdas. Declara una variable que contenga una función.</a:t>
            </a:r>
            <a:endParaRPr b="0" i="0" sz="1800" u="none" cap="none" strike="noStrike">
              <a:solidFill>
                <a:srgbClr val="000000"/>
              </a:solidFill>
              <a:latin typeface="Roboto"/>
              <a:ea typeface="Roboto"/>
              <a:cs typeface="Roboto"/>
              <a:sym typeface="Roboto"/>
            </a:endParaRPr>
          </a:p>
        </p:txBody>
      </p:sp>
      <p:sp>
        <p:nvSpPr>
          <p:cNvPr id="344" name="Google Shape;344;gcab36e3f9d_0_224"/>
          <p:cNvSpPr/>
          <p:nvPr/>
        </p:nvSpPr>
        <p:spPr>
          <a:xfrm>
            <a:off x="2591083" y="23811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cab36e3f9d_0_224"/>
          <p:cNvSpPr/>
          <p:nvPr/>
        </p:nvSpPr>
        <p:spPr>
          <a:xfrm>
            <a:off x="934174" y="23811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cab36e3f9d_0_224"/>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Tipo de data de la variable</a:t>
            </a:r>
            <a:endParaRPr b="1" i="0" sz="18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(tipo de función)</a:t>
            </a:r>
            <a:endParaRPr b="1" i="0" sz="1800" u="none" cap="none" strike="noStrike">
              <a:solidFill>
                <a:srgbClr val="000000"/>
              </a:solidFill>
              <a:latin typeface="Roboto"/>
              <a:ea typeface="Roboto"/>
              <a:cs typeface="Roboto"/>
              <a:sym typeface="Roboto"/>
            </a:endParaRPr>
          </a:p>
        </p:txBody>
      </p:sp>
      <p:sp>
        <p:nvSpPr>
          <p:cNvPr id="347" name="Google Shape;347;gcab36e3f9d_0_224"/>
          <p:cNvSpPr txBox="1"/>
          <p:nvPr/>
        </p:nvSpPr>
        <p:spPr>
          <a:xfrm>
            <a:off x="170625" y="3430250"/>
            <a:ext cx="24204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Nombre de la variable</a:t>
            </a:r>
            <a:endParaRPr b="1" i="0" sz="1800" u="none" cap="none" strike="noStrike">
              <a:solidFill>
                <a:srgbClr val="000000"/>
              </a:solidFill>
              <a:latin typeface="Roboto"/>
              <a:ea typeface="Roboto"/>
              <a:cs typeface="Roboto"/>
              <a:sym typeface="Roboto"/>
            </a:endParaRPr>
          </a:p>
        </p:txBody>
      </p:sp>
      <p:sp>
        <p:nvSpPr>
          <p:cNvPr id="348" name="Google Shape;348;gcab36e3f9d_0_224"/>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Roboto"/>
                <a:ea typeface="Roboto"/>
                <a:cs typeface="Roboto"/>
                <a:sym typeface="Roboto"/>
              </a:rPr>
              <a:t>Funcón</a:t>
            </a:r>
            <a:endParaRPr b="1" i="0" sz="1800" u="none" cap="none" strike="noStrike">
              <a:solidFill>
                <a:srgbClr val="000000"/>
              </a:solidFill>
              <a:latin typeface="Roboto"/>
              <a:ea typeface="Roboto"/>
              <a:cs typeface="Roboto"/>
              <a:sym typeface="Roboto"/>
            </a:endParaRPr>
          </a:p>
        </p:txBody>
      </p:sp>
      <p:cxnSp>
        <p:nvCxnSpPr>
          <p:cNvPr id="349" name="Google Shape;349;gcab36e3f9d_0_224"/>
          <p:cNvCxnSpPr>
            <a:endCxn id="347" idx="0"/>
          </p:cNvCxnSpPr>
          <p:nvPr/>
        </p:nvCxnSpPr>
        <p:spPr>
          <a:xfrm flipH="1">
            <a:off x="1380825" y="2952050"/>
            <a:ext cx="3300" cy="478200"/>
          </a:xfrm>
          <a:prstGeom prst="straightConnector1">
            <a:avLst/>
          </a:prstGeom>
          <a:noFill/>
          <a:ln cap="flat" cmpd="sng" w="28575">
            <a:solidFill>
              <a:srgbClr val="4CAF50"/>
            </a:solidFill>
            <a:prstDash val="solid"/>
            <a:round/>
            <a:headEnd len="med" w="med" type="triangle"/>
            <a:tailEnd len="sm" w="sm" type="none"/>
          </a:ln>
        </p:spPr>
      </p:cxnSp>
      <p:cxnSp>
        <p:nvCxnSpPr>
          <p:cNvPr id="350" name="Google Shape;350;gcab36e3f9d_0_224"/>
          <p:cNvCxnSpPr/>
          <p:nvPr/>
        </p:nvCxnSpPr>
        <p:spPr>
          <a:xfrm flipH="1">
            <a:off x="3383376" y="2962982"/>
            <a:ext cx="3300" cy="478200"/>
          </a:xfrm>
          <a:prstGeom prst="straightConnector1">
            <a:avLst/>
          </a:prstGeom>
          <a:noFill/>
          <a:ln cap="flat" cmpd="sng" w="28575">
            <a:solidFill>
              <a:srgbClr val="4CAF50"/>
            </a:solidFill>
            <a:prstDash val="solid"/>
            <a:round/>
            <a:headEnd len="med" w="med" type="triangle"/>
            <a:tailEnd len="sm" w="sm" type="none"/>
          </a:ln>
        </p:spPr>
      </p:cxnSp>
      <p:cxnSp>
        <p:nvCxnSpPr>
          <p:cNvPr id="351" name="Google Shape;351;gcab36e3f9d_0_224"/>
          <p:cNvCxnSpPr/>
          <p:nvPr/>
        </p:nvCxnSpPr>
        <p:spPr>
          <a:xfrm flipH="1">
            <a:off x="5888652" y="2962983"/>
            <a:ext cx="3300" cy="478200"/>
          </a:xfrm>
          <a:prstGeom prst="straightConnector1">
            <a:avLst/>
          </a:prstGeom>
          <a:noFill/>
          <a:ln cap="flat" cmpd="sng" w="28575">
            <a:solidFill>
              <a:srgbClr val="4CAF50"/>
            </a:solidFill>
            <a:prstDash val="solid"/>
            <a:round/>
            <a:headEnd len="med" w="med" type="triangl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cab36e3f9d_0_24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Funciones de orden alto</a:t>
            </a:r>
            <a:endParaRPr/>
          </a:p>
        </p:txBody>
      </p:sp>
      <p:sp>
        <p:nvSpPr>
          <p:cNvPr id="357" name="Google Shape;357;gcab36e3f9d_0_240"/>
          <p:cNvSpPr txBox="1"/>
          <p:nvPr>
            <p:ph idx="4294967295" type="body"/>
          </p:nvPr>
        </p:nvSpPr>
        <p:spPr>
          <a:xfrm>
            <a:off x="311700" y="1076275"/>
            <a:ext cx="8520600" cy="67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Las funciones de orden alto (</a:t>
            </a:r>
            <a:r>
              <a:rPr lang="en-GB" sz="1800">
                <a:extLst>
                  <a:ext uri="http://customooxmlschemas.google.com/">
                    <go:slidesCustomData xmlns:go="http://customooxmlschemas.google.com/" textRoundtripDataId="35"/>
                  </a:ext>
                </a:extLst>
              </a:rPr>
              <a:t>Higher-order</a:t>
            </a:r>
            <a:r>
              <a:rPr lang="en-GB" sz="1800"/>
              <a:t> functions) t</a:t>
            </a:r>
            <a:r>
              <a:rPr lang="en-GB"/>
              <a:t>oman funciones como parámetros o devuelven una función</a:t>
            </a:r>
            <a:r>
              <a:rPr lang="en-GB" sz="1800"/>
              <a:t>.</a:t>
            </a:r>
            <a:endParaRPr sz="1800"/>
          </a:p>
        </p:txBody>
      </p:sp>
      <p:sp>
        <p:nvSpPr>
          <p:cNvPr id="358" name="Google Shape;358;gcab36e3f9d_0_24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59" name="Google Shape;359;gcab36e3f9d_0_240"/>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37474F"/>
                </a:solidFill>
                <a:latin typeface="Consolas"/>
                <a:ea typeface="Consolas"/>
                <a:cs typeface="Consolas"/>
                <a:sym typeface="Consolas"/>
              </a:rPr>
              <a:t> encodeMsg(msg: String, encode: (String) -&gt; String): String {​</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    </a:t>
            </a:r>
            <a:r>
              <a:rPr b="0" i="0" lang="en-GB" sz="1800" u="none" cap="none" strike="noStrike">
                <a:solidFill>
                  <a:srgbClr val="3F51B5"/>
                </a:solidFill>
                <a:latin typeface="Consolas"/>
                <a:ea typeface="Consolas"/>
                <a:cs typeface="Consolas"/>
                <a:sym typeface="Consolas"/>
              </a:rPr>
              <a:t>return</a:t>
            </a:r>
            <a:r>
              <a:rPr b="0" i="0" lang="en-GB" sz="1800" u="none" cap="none" strike="noStrike">
                <a:solidFill>
                  <a:srgbClr val="37474F"/>
                </a:solidFill>
                <a:latin typeface="Consolas"/>
                <a:ea typeface="Consolas"/>
                <a:cs typeface="Consolas"/>
                <a:sym typeface="Consolas"/>
              </a:rPr>
              <a:t> encode(msg)</a:t>
            </a:r>
            <a:endParaRPr b="0" i="0" sz="1800" u="none" cap="none" strike="noStrike">
              <a:solidFill>
                <a:srgbClr val="37474F"/>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7474F"/>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360" name="Google Shape;360;gcab36e3f9d_0_240"/>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El cuerpo de el código llama a la función que fue pasada en el segundo argumento y pasa el primero junto a este</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cab36e3f9d_0_24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Funciones de orden alto</a:t>
            </a:r>
            <a:endParaRPr/>
          </a:p>
        </p:txBody>
      </p:sp>
      <p:sp>
        <p:nvSpPr>
          <p:cNvPr id="366" name="Google Shape;366;gcab36e3f9d_0_248"/>
          <p:cNvSpPr txBox="1"/>
          <p:nvPr>
            <p:ph idx="4294967295" type="body"/>
          </p:nvPr>
        </p:nvSpPr>
        <p:spPr>
          <a:xfrm>
            <a:off x="311700" y="1076275"/>
            <a:ext cx="8520600" cy="6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Para llamar a esta función, pasar un string y una función</a:t>
            </a:r>
            <a:r>
              <a:rPr lang="en-GB" sz="1800"/>
              <a:t>.</a:t>
            </a:r>
            <a:endParaRPr sz="1800"/>
          </a:p>
        </p:txBody>
      </p:sp>
      <p:sp>
        <p:nvSpPr>
          <p:cNvPr id="367" name="Google Shape;367;gcab36e3f9d_0_24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68" name="Google Shape;368;gcab36e3f9d_0_248"/>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000000"/>
                </a:solidFill>
                <a:latin typeface="Consolas"/>
                <a:ea typeface="Consolas"/>
                <a:cs typeface="Consolas"/>
                <a:sym typeface="Consolas"/>
              </a:rPr>
              <a:t> enc1: (String) -&gt; String = { input -&gt; input.toUpperCase()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println(</a:t>
            </a:r>
            <a:r>
              <a:rPr b="1" i="0" lang="en-GB" sz="1800" u="none" cap="none" strike="noStrike">
                <a:solidFill>
                  <a:srgbClr val="000000"/>
                </a:solidFill>
                <a:latin typeface="Consolas"/>
                <a:ea typeface="Consolas"/>
                <a:cs typeface="Consolas"/>
                <a:sym typeface="Consolas"/>
              </a:rPr>
              <a:t>encodeMsg(</a:t>
            </a:r>
            <a:r>
              <a:rPr b="1" i="0" lang="en-GB" sz="1800" u="none" cap="none" strike="noStrike">
                <a:solidFill>
                  <a:srgbClr val="388E3C"/>
                </a:solidFill>
                <a:latin typeface="Consolas"/>
                <a:ea typeface="Consolas"/>
                <a:cs typeface="Consolas"/>
                <a:sym typeface="Consolas"/>
              </a:rPr>
              <a:t>"abc"</a:t>
            </a:r>
            <a:r>
              <a:rPr b="1" i="0" lang="en-GB" sz="1800" u="none" cap="none" strike="noStrike">
                <a:solidFill>
                  <a:srgbClr val="000000"/>
                </a:solidFill>
                <a:latin typeface="Consolas"/>
                <a:ea typeface="Consolas"/>
                <a:cs typeface="Consolas"/>
                <a:sym typeface="Consolas"/>
              </a:rPr>
              <a:t>, enc1)</a:t>
            </a: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369" name="Google Shape;369;gcab36e3f9d_0_248"/>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Usando un tipo de función separa la implementación de su uso</a:t>
            </a:r>
            <a:r>
              <a:rPr b="0" i="0" lang="en-GB" sz="1800" u="none" cap="none" strike="noStrike">
                <a:solidFill>
                  <a:srgbClr val="000000"/>
                </a:solidFill>
                <a:latin typeface="Roboto"/>
                <a:ea typeface="Roboto"/>
                <a:cs typeface="Roboto"/>
                <a:sym typeface="Roboto"/>
                <a:extLst>
                  <a:ext uri="http://customooxmlschemas.google.com/">
                    <go:slidesCustomData xmlns:go="http://customooxmlschemas.google.com/" textRoundtripDataId="36"/>
                  </a:ext>
                </a:extLst>
              </a:rPr>
              <a: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cab36e3f9d_0_25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Pasando una referencia a una función</a:t>
            </a:r>
            <a:endParaRPr/>
          </a:p>
        </p:txBody>
      </p:sp>
      <p:sp>
        <p:nvSpPr>
          <p:cNvPr id="375" name="Google Shape;375;gcab36e3f9d_0_256"/>
          <p:cNvSpPr txBox="1"/>
          <p:nvPr>
            <p:ph idx="4294967295" type="body"/>
          </p:nvPr>
        </p:nvSpPr>
        <p:spPr>
          <a:xfrm>
            <a:off x="311800" y="1000075"/>
            <a:ext cx="8520600" cy="67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solidFill>
                  <a:schemeClr val="dk1"/>
                </a:solidFill>
              </a:rPr>
              <a:t>Us</a:t>
            </a:r>
            <a:r>
              <a:rPr lang="en-GB">
                <a:solidFill>
                  <a:schemeClr val="dk1"/>
                </a:solidFill>
              </a:rPr>
              <a:t>á el operador </a:t>
            </a:r>
            <a:r>
              <a:rPr b="1" lang="en-GB" sz="1800">
                <a:solidFill>
                  <a:schemeClr val="dk1"/>
                </a:solidFill>
                <a:latin typeface="Courier New"/>
                <a:ea typeface="Courier New"/>
                <a:cs typeface="Courier New"/>
                <a:sym typeface="Courier New"/>
                <a:extLst>
                  <a:ext uri="http://customooxmlschemas.google.com/">
                    <go:slidesCustomData xmlns:go="http://customooxmlschemas.google.com/" textRoundtripDataId="37"/>
                  </a:ext>
                </a:extLst>
              </a:rPr>
              <a:t>::</a:t>
            </a:r>
            <a:r>
              <a:rPr lang="en-GB" sz="1800">
                <a:solidFill>
                  <a:schemeClr val="dk1"/>
                </a:solidFill>
              </a:rPr>
              <a:t> </a:t>
            </a:r>
            <a:r>
              <a:rPr lang="en-GB">
                <a:solidFill>
                  <a:schemeClr val="dk1"/>
                </a:solidFill>
              </a:rPr>
              <a:t>para pasar una función nombrada como argumento a otra función</a:t>
            </a:r>
            <a:r>
              <a:rPr lang="en-GB" sz="1800"/>
              <a:t>. </a:t>
            </a:r>
            <a:endParaRPr sz="1800"/>
          </a:p>
          <a:p>
            <a:pPr indent="0" lvl="0" marL="0" rtl="0" algn="l">
              <a:lnSpc>
                <a:spcPct val="115000"/>
              </a:lnSpc>
              <a:spcBef>
                <a:spcPts val="0"/>
              </a:spcBef>
              <a:spcAft>
                <a:spcPts val="0"/>
              </a:spcAft>
              <a:buSzPts val="1800"/>
              <a:buNone/>
            </a:pPr>
            <a:r>
              <a:t/>
            </a:r>
            <a:endParaRPr sz="1800"/>
          </a:p>
        </p:txBody>
      </p:sp>
      <p:sp>
        <p:nvSpPr>
          <p:cNvPr id="376" name="Google Shape;376;gcab36e3f9d_0_25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77" name="Google Shape;377;gcab36e3f9d_0_256"/>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fun</a:t>
            </a:r>
            <a:r>
              <a:rPr b="0" i="0" lang="en-GB" sz="1800" u="none" cap="none" strike="noStrike">
                <a:solidFill>
                  <a:srgbClr val="000000"/>
                </a:solidFill>
                <a:latin typeface="Consolas"/>
                <a:ea typeface="Consolas"/>
                <a:cs typeface="Consolas"/>
                <a:sym typeface="Consolas"/>
              </a:rPr>
              <a:t> enc2(input:String): String = input.reversed()</a:t>
            </a:r>
            <a:endParaRPr b="0" i="0" sz="1800" u="none" cap="none" strike="noStrike">
              <a:solidFill>
                <a:srgbClr val="000000"/>
              </a:solidFill>
              <a:latin typeface="Consolas"/>
              <a:ea typeface="Consolas"/>
              <a:cs typeface="Consolas"/>
              <a:sym typeface="Consolas"/>
            </a:endParaRPr>
          </a:p>
        </p:txBody>
      </p:sp>
      <p:sp>
        <p:nvSpPr>
          <p:cNvPr id="378" name="Google Shape;378;gcab36e3f9d_0_256"/>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El operador </a:t>
            </a:r>
            <a:r>
              <a:rPr b="1" i="0" lang="en-GB" sz="1800" u="none" cap="none" strike="noStrike">
                <a:solidFill>
                  <a:srgbClr val="000000"/>
                </a:solidFill>
                <a:latin typeface="Courier New"/>
                <a:ea typeface="Courier New"/>
                <a:cs typeface="Courier New"/>
                <a:sym typeface="Courier New"/>
              </a:rPr>
              <a:t>::</a:t>
            </a:r>
            <a:r>
              <a:rPr b="0" i="0" lang="en-GB" sz="1800" u="none" cap="none" strike="noStrike">
                <a:solidFill>
                  <a:srgbClr val="000000"/>
                </a:solidFill>
                <a:latin typeface="Roboto"/>
                <a:ea typeface="Roboto"/>
                <a:cs typeface="Roboto"/>
                <a:sym typeface="Roboto"/>
              </a:rPr>
              <a:t> permite a Kotlin saber que estás pasando una referencia de una función como argumento y no que estás intentando llamar a la función.</a:t>
            </a:r>
            <a:endParaRPr b="0" i="0" sz="1800" u="none" cap="none" strike="noStrike">
              <a:solidFill>
                <a:srgbClr val="000000"/>
              </a:solidFill>
              <a:latin typeface="Roboto"/>
              <a:ea typeface="Roboto"/>
              <a:cs typeface="Roboto"/>
              <a:sym typeface="Roboto"/>
            </a:endParaRPr>
          </a:p>
        </p:txBody>
      </p:sp>
      <p:sp>
        <p:nvSpPr>
          <p:cNvPr id="379" name="Google Shape;379;gcab36e3f9d_0_256"/>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encodeMessage(</a:t>
            </a:r>
            <a:r>
              <a:rPr b="0" i="0" lang="en-GB" sz="1800" u="none" cap="none" strike="noStrike">
                <a:solidFill>
                  <a:srgbClr val="388E3C"/>
                </a:solidFill>
                <a:latin typeface="Consolas"/>
                <a:ea typeface="Consolas"/>
                <a:cs typeface="Consolas"/>
                <a:sym typeface="Consolas"/>
              </a:rPr>
              <a:t>"abc"</a:t>
            </a:r>
            <a:r>
              <a:rPr b="0" i="0" lang="en-GB" sz="1800" u="none" cap="none" strike="noStrike">
                <a:solidFill>
                  <a:schemeClr val="dk1"/>
                </a:solidFill>
                <a:latin typeface="Consolas"/>
                <a:ea typeface="Consolas"/>
                <a:cs typeface="Consolas"/>
                <a:sym typeface="Consolas"/>
              </a:rPr>
              <a:t>, </a:t>
            </a:r>
            <a:r>
              <a:rPr b="1" i="0" lang="en-GB" sz="1800" u="none" cap="none" strike="noStrike">
                <a:solidFill>
                  <a:schemeClr val="dk1"/>
                </a:solidFill>
                <a:latin typeface="Consolas"/>
                <a:ea typeface="Consolas"/>
                <a:cs typeface="Consolas"/>
                <a:sym typeface="Consolas"/>
              </a:rPr>
              <a:t>::enc2</a:t>
            </a:r>
            <a:r>
              <a:rPr b="0" i="0" lang="en-GB" sz="1800" u="none" cap="none" strike="noStrike">
                <a:solidFill>
                  <a:schemeClr val="dk1"/>
                </a:solidFill>
                <a:latin typeface="Consolas"/>
                <a:ea typeface="Consolas"/>
                <a:cs typeface="Consolas"/>
                <a:sym typeface="Consolas"/>
              </a:rPr>
              <a:t>)</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80" name="Google Shape;380;gcab36e3f9d_0_256"/>
          <p:cNvSpPr/>
          <p:nvPr/>
        </p:nvSpPr>
        <p:spPr>
          <a:xfrm>
            <a:off x="3040337"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gcab36e3f9d_0_256"/>
          <p:cNvCxnSpPr/>
          <p:nvPr/>
        </p:nvCxnSpPr>
        <p:spPr>
          <a:xfrm>
            <a:off x="4037275" y="2581200"/>
            <a:ext cx="973800" cy="104100"/>
          </a:xfrm>
          <a:prstGeom prst="straightConnector1">
            <a:avLst/>
          </a:prstGeom>
          <a:noFill/>
          <a:ln cap="flat" cmpd="sng" w="28575">
            <a:solidFill>
              <a:srgbClr val="4CAF50"/>
            </a:solidFill>
            <a:prstDash val="solid"/>
            <a:round/>
            <a:headEnd len="med" w="med" type="triangle"/>
            <a:tailEnd len="sm" w="sm" type="none"/>
          </a:ln>
        </p:spPr>
      </p:cxnSp>
      <p:sp>
        <p:nvSpPr>
          <p:cNvPr id="382" name="Google Shape;382;gcab36e3f9d_0_256"/>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GB" sz="1800">
                <a:latin typeface="Roboto"/>
                <a:ea typeface="Roboto"/>
                <a:cs typeface="Roboto"/>
                <a:sym typeface="Roboto"/>
              </a:rPr>
              <a:t>Pasa una función nombrada</a:t>
            </a:r>
            <a:r>
              <a:rPr b="1" i="0" lang="en-GB" sz="1800" u="none" cap="none" strike="noStrike">
                <a:solidFill>
                  <a:srgbClr val="000000"/>
                </a:solidFill>
                <a:latin typeface="Roboto"/>
                <a:ea typeface="Roboto"/>
                <a:cs typeface="Roboto"/>
                <a:sym typeface="Roboto"/>
                <a:extLst>
                  <a:ext uri="http://customooxmlschemas.google.com/">
                    <go:slidesCustomData xmlns:go="http://customooxmlschemas.google.com/" textRoundtripDataId="38"/>
                  </a:ext>
                </a:extLst>
              </a:rPr>
              <a:t>,</a:t>
            </a:r>
            <a:endParaRPr b="1" i="0" sz="1800" u="none" cap="none" strike="noStrike">
              <a:solidFill>
                <a:srgbClr val="000000"/>
              </a:solidFill>
              <a:latin typeface="Roboto"/>
              <a:ea typeface="Roboto"/>
              <a:cs typeface="Roboto"/>
              <a:sym typeface="Roboto"/>
              <a:extLst>
                <a:ext uri="http://customooxmlschemas.google.com/">
                  <go:slidesCustomData xmlns:go="http://customooxmlschemas.google.com/" textRoundtripDataId="39"/>
                </a:ext>
              </a:extLst>
            </a:endParaRPr>
          </a:p>
          <a:p>
            <a:pPr indent="0" lvl="0" marL="0" marR="0" rtl="0" algn="l">
              <a:lnSpc>
                <a:spcPct val="100000"/>
              </a:lnSpc>
              <a:spcBef>
                <a:spcPts val="0"/>
              </a:spcBef>
              <a:spcAft>
                <a:spcPts val="0"/>
              </a:spcAft>
              <a:buClr>
                <a:srgbClr val="000000"/>
              </a:buClr>
              <a:buSzPts val="1800"/>
              <a:buFont typeface="Arial"/>
              <a:buNone/>
            </a:pPr>
            <a:r>
              <a:rPr b="1" lang="en-GB" sz="1800">
                <a:latin typeface="Roboto"/>
                <a:ea typeface="Roboto"/>
                <a:cs typeface="Roboto"/>
                <a:sym typeface="Roboto"/>
              </a:rPr>
              <a:t>No un lambda</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cab36e3f9d_0_26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Sintaxis de último parámetro</a:t>
            </a:r>
            <a:endParaRPr/>
          </a:p>
        </p:txBody>
      </p:sp>
      <p:sp>
        <p:nvSpPr>
          <p:cNvPr id="388" name="Google Shape;388;gcab36e3f9d_0_268"/>
          <p:cNvSpPr txBox="1"/>
          <p:nvPr>
            <p:ph idx="4294967295" type="body"/>
          </p:nvPr>
        </p:nvSpPr>
        <p:spPr>
          <a:xfrm>
            <a:off x="342900" y="1211625"/>
            <a:ext cx="8520600" cy="6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t>Kotlin </a:t>
            </a:r>
            <a:r>
              <a:rPr lang="en-GB"/>
              <a:t>prefiere que cualquier parámetro que tome una función sea el último parámetro</a:t>
            </a:r>
            <a:r>
              <a:rPr lang="en-GB" sz="1800"/>
              <a:t>. </a:t>
            </a:r>
            <a:endParaRPr sz="1800"/>
          </a:p>
          <a:p>
            <a:pPr indent="0" lvl="0" marL="0" rtl="0" algn="l">
              <a:lnSpc>
                <a:spcPct val="115000"/>
              </a:lnSpc>
              <a:spcBef>
                <a:spcPts val="0"/>
              </a:spcBef>
              <a:spcAft>
                <a:spcPts val="0"/>
              </a:spcAft>
              <a:buSzPts val="1800"/>
              <a:buNone/>
            </a:pPr>
            <a:r>
              <a:t/>
            </a:r>
            <a:endParaRPr sz="1800"/>
          </a:p>
        </p:txBody>
      </p:sp>
      <p:sp>
        <p:nvSpPr>
          <p:cNvPr id="389" name="Google Shape;389;gcab36e3f9d_0_26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390" name="Google Shape;390;gcab36e3f9d_0_268"/>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encodeMessage(</a:t>
            </a:r>
            <a:r>
              <a:rPr b="0" i="0" lang="en-GB" sz="1800" u="none" cap="none" strike="noStrike">
                <a:solidFill>
                  <a:srgbClr val="388E3C"/>
                </a:solidFill>
                <a:latin typeface="Consolas"/>
                <a:ea typeface="Consolas"/>
                <a:cs typeface="Consolas"/>
                <a:sym typeface="Consolas"/>
              </a:rPr>
              <a:t>"acronym"</a:t>
            </a:r>
            <a:r>
              <a:rPr b="0" i="0" lang="en-GB" sz="1800" u="none" cap="none" strike="noStrike">
                <a:solidFill>
                  <a:srgbClr val="000000"/>
                </a:solidFill>
                <a:latin typeface="Consolas"/>
                <a:ea typeface="Consolas"/>
                <a:cs typeface="Consolas"/>
                <a:sym typeface="Consolas"/>
              </a:rPr>
              <a:t>, { input -&gt; input.toUpperCase() })</a:t>
            </a:r>
            <a:endParaRPr b="0" i="0" sz="1800" u="none" cap="none" strike="noStrike">
              <a:solidFill>
                <a:srgbClr val="1155CC"/>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p:txBody>
      </p:sp>
      <p:sp>
        <p:nvSpPr>
          <p:cNvPr id="391" name="Google Shape;391;gcab36e3f9d_0_268"/>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Podés pasar una lambda como un parámetro de función sin ponerla dentro de los paréntesis.</a:t>
            </a:r>
            <a:endParaRPr b="0" i="0" sz="1800" u="none" cap="none" strike="noStrike">
              <a:solidFill>
                <a:srgbClr val="000000"/>
              </a:solidFill>
              <a:latin typeface="Roboto"/>
              <a:ea typeface="Roboto"/>
              <a:cs typeface="Roboto"/>
              <a:sym typeface="Roboto"/>
            </a:endParaRPr>
          </a:p>
        </p:txBody>
      </p:sp>
      <p:sp>
        <p:nvSpPr>
          <p:cNvPr id="392" name="Google Shape;392;gcab36e3f9d_0_268"/>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onsolas"/>
                <a:ea typeface="Consolas"/>
                <a:cs typeface="Consolas"/>
                <a:sym typeface="Consolas"/>
              </a:rPr>
              <a:t>encodeMsg(</a:t>
            </a:r>
            <a:r>
              <a:rPr b="0" i="0" lang="en-GB" sz="1800" u="none" cap="none" strike="noStrike">
                <a:solidFill>
                  <a:srgbClr val="388E3C"/>
                </a:solidFill>
                <a:latin typeface="Consolas"/>
                <a:ea typeface="Consolas"/>
                <a:cs typeface="Consolas"/>
                <a:sym typeface="Consolas"/>
              </a:rPr>
              <a:t>"acronym"</a:t>
            </a:r>
            <a:r>
              <a:rPr b="0" i="0" lang="en-GB" sz="1800" u="none" cap="none" strike="noStrike">
                <a:solidFill>
                  <a:srgbClr val="000000"/>
                </a:solidFill>
                <a:latin typeface="Consolas"/>
                <a:ea typeface="Consolas"/>
                <a:cs typeface="Consolas"/>
                <a:sym typeface="Consolas"/>
              </a:rPr>
              <a:t>) { input -&gt; input.toUpperCase() }</a:t>
            </a:r>
            <a:endParaRPr b="0" i="0" sz="18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cab36e3f9d_0_27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Usando funciones es de grado alto</a:t>
            </a:r>
            <a:endParaRPr/>
          </a:p>
        </p:txBody>
      </p:sp>
      <p:sp>
        <p:nvSpPr>
          <p:cNvPr id="398" name="Google Shape;398;gcab36e3f9d_0_277"/>
          <p:cNvSpPr txBox="1"/>
          <p:nvPr>
            <p:ph idx="4294967295" type="body"/>
          </p:nvPr>
        </p:nvSpPr>
        <p:spPr>
          <a:xfrm>
            <a:off x="311700" y="1685875"/>
            <a:ext cx="8520600" cy="5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Muchas funciones nativas de kotlin son definidas usando la </a:t>
            </a:r>
            <a:r>
              <a:rPr lang="en-GB"/>
              <a:t>sintaxis</a:t>
            </a:r>
            <a:r>
              <a:rPr lang="en-GB"/>
              <a:t> de último parámetro</a:t>
            </a:r>
            <a:r>
              <a:rPr lang="en-GB" sz="1800">
                <a:solidFill>
                  <a:schemeClr val="dk1"/>
                </a:solidFill>
              </a:rPr>
              <a:t>.</a:t>
            </a:r>
            <a:endParaRPr sz="1800"/>
          </a:p>
        </p:txBody>
      </p:sp>
      <p:sp>
        <p:nvSpPr>
          <p:cNvPr id="399" name="Google Shape;399;gcab36e3f9d_0_27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00" name="Google Shape;400;gcab36e3f9d_0_277"/>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inline fun</a:t>
            </a:r>
            <a:r>
              <a:rPr b="0" i="0" lang="en-GB" sz="1800" u="none" cap="none" strike="noStrike">
                <a:solidFill>
                  <a:srgbClr val="000000"/>
                </a:solidFill>
                <a:latin typeface="Consolas"/>
                <a:ea typeface="Consolas"/>
                <a:cs typeface="Consolas"/>
                <a:sym typeface="Consolas"/>
              </a:rPr>
              <a:t> repeat(times: Int, action: (Int) -&gt; Unit)</a:t>
            </a:r>
            <a:endParaRPr b="0" i="0" sz="1800" u="none" cap="none" strike="noStrike">
              <a:solidFill>
                <a:srgbClr val="000000"/>
              </a:solidFill>
              <a:latin typeface="Consolas"/>
              <a:ea typeface="Consolas"/>
              <a:cs typeface="Consolas"/>
              <a:sym typeface="Consolas"/>
            </a:endParaRPr>
          </a:p>
        </p:txBody>
      </p:sp>
      <p:sp>
        <p:nvSpPr>
          <p:cNvPr id="401" name="Google Shape;401;gcab36e3f9d_0_277"/>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repeat(</a:t>
            </a:r>
            <a:r>
              <a:rPr b="0" i="0" lang="en-GB" sz="1800" u="none" cap="none" strike="noStrike">
                <a:solidFill>
                  <a:srgbClr val="C53929"/>
                </a:solidFill>
                <a:latin typeface="Consolas"/>
                <a:ea typeface="Consolas"/>
                <a:cs typeface="Consolas"/>
                <a:sym typeface="Consolas"/>
              </a:rPr>
              <a:t>3</a:t>
            </a:r>
            <a:r>
              <a:rPr b="0" i="0" lang="en-GB"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    println(</a:t>
            </a:r>
            <a:r>
              <a:rPr b="0" i="0" lang="en-GB" sz="1800" u="none" cap="none" strike="noStrike">
                <a:solidFill>
                  <a:srgbClr val="388E3C"/>
                </a:solidFill>
                <a:latin typeface="Consolas"/>
                <a:ea typeface="Consolas"/>
                <a:cs typeface="Consolas"/>
                <a:sym typeface="Consolas"/>
              </a:rPr>
              <a:t>"Hello"</a:t>
            </a: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cab36e3f9d_0_28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a:t>Filtros en listas</a:t>
            </a:r>
            <a:endParaRPr sz="4200"/>
          </a:p>
        </p:txBody>
      </p:sp>
      <p:sp>
        <p:nvSpPr>
          <p:cNvPr id="407" name="Google Shape;407;gcab36e3f9d_0_28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cab36e3f9d_0_29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800"/>
              <a:buFont typeface="Arial"/>
              <a:buNone/>
            </a:pPr>
            <a:r>
              <a:rPr lang="en-GB"/>
              <a:t>Filtros</a:t>
            </a:r>
            <a:endParaRPr/>
          </a:p>
        </p:txBody>
      </p:sp>
      <p:sp>
        <p:nvSpPr>
          <p:cNvPr id="413" name="Google Shape;413;gcab36e3f9d_0_29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14" name="Google Shape;414;gcab36e3f9d_0_290"/>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GB" sz="2200">
                <a:latin typeface="Roboto"/>
                <a:ea typeface="Roboto"/>
                <a:cs typeface="Roboto"/>
                <a:sym typeface="Roboto"/>
              </a:rPr>
              <a:t>Obtiene una parte de la lista basada en una condición</a:t>
            </a:r>
            <a:endParaRPr b="0" i="0" sz="2200" u="none" cap="none" strike="noStrike">
              <a:solidFill>
                <a:srgbClr val="000000"/>
              </a:solidFill>
              <a:latin typeface="Roboto"/>
              <a:ea typeface="Roboto"/>
              <a:cs typeface="Roboto"/>
              <a:sym typeface="Roboto"/>
            </a:endParaRPr>
          </a:p>
        </p:txBody>
      </p:sp>
      <p:graphicFrame>
        <p:nvGraphicFramePr>
          <p:cNvPr id="415" name="Google Shape;415;gcab36e3f9d_0_290"/>
          <p:cNvGraphicFramePr/>
          <p:nvPr/>
        </p:nvGraphicFramePr>
        <p:xfrm>
          <a:off x="415114" y="1966000"/>
          <a:ext cx="3000000" cy="3000000"/>
        </p:xfrm>
        <a:graphic>
          <a:graphicData uri="http://schemas.openxmlformats.org/drawingml/2006/table">
            <a:tbl>
              <a:tblPr>
                <a:noFill/>
                <a:tableStyleId>{9C37CF53-855F-4B8F-AE4C-1BE1C2A1B8CE}</a:tableStyleId>
              </a:tblPr>
              <a:tblGrid>
                <a:gridCol w="1388375"/>
                <a:gridCol w="1388375"/>
                <a:gridCol w="1388375"/>
                <a:gridCol w="1388375"/>
                <a:gridCol w="1388375"/>
                <a:gridCol w="1388375"/>
              </a:tblGrid>
              <a:tr h="572700">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red-orange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dark 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bright 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saffron</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16" name="Google Shape;416;gcab36e3f9d_0_290"/>
          <p:cNvGraphicFramePr/>
          <p:nvPr/>
        </p:nvGraphicFramePr>
        <p:xfrm>
          <a:off x="2493800" y="3780800"/>
          <a:ext cx="3000000" cy="3000000"/>
        </p:xfrm>
        <a:graphic>
          <a:graphicData uri="http://schemas.openxmlformats.org/drawingml/2006/table">
            <a:tbl>
              <a:tblPr>
                <a:noFill/>
                <a:tableStyleId>{9C37CF53-855F-4B8F-AE4C-1BE1C2A1B8CE}</a:tableStyleId>
              </a:tblPr>
              <a:tblGrid>
                <a:gridCol w="1383375"/>
                <a:gridCol w="1383375"/>
                <a:gridCol w="1383375"/>
              </a:tblGrid>
              <a:tr h="572700">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red-orange</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GB" sz="1600" u="none" cap="none" strike="noStrike">
                          <a:latin typeface="Roboto"/>
                          <a:ea typeface="Roboto"/>
                          <a:cs typeface="Roboto"/>
                          <a:sym typeface="Roboto"/>
                        </a:rPr>
                        <a:t>dark red</a:t>
                      </a:r>
                      <a:endParaRPr sz="1600" u="none" cap="none" strike="noStrike">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17" name="Google Shape;417;gcab36e3f9d_0_290"/>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cab36e3f9d_0_290"/>
          <p:cNvSpPr txBox="1"/>
          <p:nvPr/>
        </p:nvSpPr>
        <p:spPr>
          <a:xfrm>
            <a:off x="5094100" y="2713525"/>
            <a:ext cx="31818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latin typeface="Roboto"/>
                <a:ea typeface="Roboto"/>
                <a:cs typeface="Roboto"/>
                <a:sym typeface="Roboto"/>
              </a:rPr>
              <a:t>Aplicar</a:t>
            </a:r>
            <a:r>
              <a:rPr b="0" i="0" lang="en-GB" sz="1800" u="none" cap="none" strike="noStrike">
                <a:solidFill>
                  <a:srgbClr val="000000"/>
                </a:solidFill>
                <a:latin typeface="Roboto"/>
                <a:ea typeface="Roboto"/>
                <a:cs typeface="Roboto"/>
                <a:sym typeface="Roboto"/>
              </a:rPr>
              <a:t> </a:t>
            </a:r>
            <a:r>
              <a:rPr b="0" i="0" lang="en-GB" sz="1800" u="none" cap="none" strike="noStrike">
                <a:solidFill>
                  <a:srgbClr val="000000"/>
                </a:solidFill>
                <a:latin typeface="Courier New"/>
                <a:ea typeface="Courier New"/>
                <a:cs typeface="Courier New"/>
                <a:sym typeface="Courier New"/>
              </a:rPr>
              <a:t>filter()</a:t>
            </a:r>
            <a:r>
              <a:rPr b="0" i="0" lang="en-GB" sz="1800" u="none" cap="none" strike="noStrike">
                <a:solidFill>
                  <a:srgbClr val="000000"/>
                </a:solidFill>
                <a:latin typeface="Roboto"/>
                <a:ea typeface="Roboto"/>
                <a:cs typeface="Roboto"/>
                <a:sym typeface="Roboto"/>
              </a:rPr>
              <a:t> </a:t>
            </a:r>
            <a:r>
              <a:rPr lang="en-GB" sz="1800">
                <a:latin typeface="Roboto"/>
                <a:ea typeface="Roboto"/>
                <a:cs typeface="Roboto"/>
                <a:sym typeface="Roboto"/>
              </a:rPr>
              <a:t>en la lista</a:t>
            </a:r>
            <a:endParaRPr b="0" i="0" sz="1800" u="none" cap="none" strike="noStrike">
              <a:solidFill>
                <a:srgbClr val="000000"/>
              </a:solidFill>
              <a:latin typeface="Roboto"/>
              <a:ea typeface="Roboto"/>
              <a:cs typeface="Roboto"/>
              <a:sym typeface="Roboto"/>
            </a:endParaRPr>
          </a:p>
        </p:txBody>
      </p:sp>
      <p:sp>
        <p:nvSpPr>
          <p:cNvPr id="419" name="Google Shape;419;gcab36e3f9d_0_290"/>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latin typeface="Roboto"/>
                <a:ea typeface="Roboto"/>
                <a:cs typeface="Roboto"/>
                <a:sym typeface="Roboto"/>
              </a:rPr>
              <a:t>Condición</a:t>
            </a:r>
            <a:r>
              <a:rPr b="0" i="0" lang="en-GB" sz="1800" u="none" cap="none" strike="noStrike">
                <a:solidFill>
                  <a:srgbClr val="000000"/>
                </a:solidFill>
                <a:latin typeface="Roboto"/>
                <a:ea typeface="Roboto"/>
                <a:cs typeface="Roboto"/>
                <a:sym typeface="Roboto"/>
              </a:rPr>
              <a:t>: </a:t>
            </a:r>
            <a:r>
              <a:rPr lang="en-GB" sz="1800">
                <a:latin typeface="Roboto"/>
                <a:ea typeface="Roboto"/>
                <a:cs typeface="Roboto"/>
                <a:sym typeface="Roboto"/>
              </a:rPr>
              <a:t>el elemento contiene</a:t>
            </a:r>
            <a:r>
              <a:rPr b="0" i="0" lang="en-GB" sz="1800" u="none" cap="none" strike="noStrike">
                <a:solidFill>
                  <a:srgbClr val="000000"/>
                </a:solidFill>
                <a:latin typeface="Roboto"/>
                <a:ea typeface="Roboto"/>
                <a:cs typeface="Roboto"/>
                <a:sym typeface="Roboto"/>
              </a:rPr>
              <a:t> “red”</a:t>
            </a:r>
            <a:endParaRPr b="0"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cab36e3f9d_0_30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Iterando una lista</a:t>
            </a:r>
            <a:endParaRPr/>
          </a:p>
        </p:txBody>
      </p:sp>
      <p:sp>
        <p:nvSpPr>
          <p:cNvPr id="425" name="Google Shape;425;gcab36e3f9d_0_301"/>
          <p:cNvSpPr txBox="1"/>
          <p:nvPr>
            <p:ph idx="4294967295" type="body"/>
          </p:nvPr>
        </p:nvSpPr>
        <p:spPr>
          <a:xfrm>
            <a:off x="311700" y="1153213"/>
            <a:ext cx="8520600" cy="792300"/>
          </a:xfrm>
          <a:prstGeom prst="rect">
            <a:avLst/>
          </a:prstGeom>
          <a:noFill/>
          <a:ln>
            <a:noFill/>
          </a:ln>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SzPts val="1800"/>
              <a:buNone/>
            </a:pPr>
            <a:r>
              <a:rPr lang="en-GB">
                <a:solidFill>
                  <a:schemeClr val="dk1"/>
                </a:solidFill>
              </a:rPr>
              <a:t>Si la función literal, tiene un solo parámetro, se puede omitir esta declaración y el operador </a:t>
            </a:r>
            <a:r>
              <a:rPr lang="en-GB" sz="1800">
                <a:solidFill>
                  <a:schemeClr val="dk1"/>
                </a:solidFill>
              </a:rPr>
              <a:t>"</a:t>
            </a:r>
            <a:r>
              <a:rPr lang="en-GB" sz="1800">
                <a:solidFill>
                  <a:schemeClr val="dk1"/>
                </a:solidFill>
                <a:latin typeface="Courier New"/>
                <a:ea typeface="Courier New"/>
                <a:cs typeface="Courier New"/>
                <a:sym typeface="Courier New"/>
              </a:rPr>
              <a:t>-&gt;</a:t>
            </a:r>
            <a:r>
              <a:rPr lang="en-GB" sz="1800">
                <a:solidFill>
                  <a:schemeClr val="dk1"/>
                </a:solidFill>
              </a:rPr>
              <a:t>"</a:t>
            </a:r>
            <a:r>
              <a:rPr lang="en-GB" sz="1800">
                <a:solidFill>
                  <a:schemeClr val="dk1"/>
                </a:solidFill>
              </a:rPr>
              <a:t>. El par</a:t>
            </a:r>
            <a:r>
              <a:rPr lang="en-GB">
                <a:solidFill>
                  <a:schemeClr val="dk1"/>
                </a:solidFill>
              </a:rPr>
              <a:t>ámetro está implícitamente declarado bajo el nombre</a:t>
            </a:r>
            <a:r>
              <a:rPr lang="en-GB" sz="1800">
                <a:solidFill>
                  <a:schemeClr val="dk1"/>
                </a:solidFill>
              </a:rPr>
              <a:t> </a:t>
            </a:r>
            <a:r>
              <a:rPr lang="en-GB" sz="1800">
                <a:solidFill>
                  <a:schemeClr val="dk1"/>
                </a:solidFill>
                <a:latin typeface="Courier New"/>
                <a:ea typeface="Courier New"/>
                <a:cs typeface="Courier New"/>
                <a:sym typeface="Courier New"/>
              </a:rPr>
              <a:t>it</a:t>
            </a:r>
            <a:r>
              <a:rPr lang="en-GB" sz="1800">
                <a:solidFill>
                  <a:schemeClr val="dk1"/>
                </a:solidFill>
              </a:rPr>
              <a:t>.</a:t>
            </a:r>
            <a:endParaRPr sz="1800"/>
          </a:p>
        </p:txBody>
      </p:sp>
      <p:sp>
        <p:nvSpPr>
          <p:cNvPr id="426" name="Google Shape;426;gcab36e3f9d_0_30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27" name="Google Shape;427;gcab36e3f9d_0_301"/>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000000"/>
                </a:solidFill>
                <a:latin typeface="Consolas"/>
                <a:ea typeface="Consolas"/>
                <a:cs typeface="Consolas"/>
                <a:sym typeface="Consolas"/>
              </a:rPr>
              <a:t> ints = listOf(</a:t>
            </a:r>
            <a:r>
              <a:rPr b="0" i="0" lang="en-GB" sz="1800" u="none" cap="none" strike="noStrike">
                <a:solidFill>
                  <a:srgbClr val="C53929"/>
                </a:solidFill>
                <a:latin typeface="Consolas"/>
                <a:ea typeface="Consolas"/>
                <a:cs typeface="Consolas"/>
                <a:sym typeface="Consolas"/>
              </a:rPr>
              <a:t>1</a:t>
            </a:r>
            <a:r>
              <a:rPr b="0" i="0" lang="en-GB" sz="1800" u="none" cap="none" strike="noStrike">
                <a:solidFill>
                  <a:srgbClr val="000000"/>
                </a:solidFill>
                <a:latin typeface="Consolas"/>
                <a:ea typeface="Consolas"/>
                <a:cs typeface="Consolas"/>
                <a:sym typeface="Consolas"/>
              </a:rPr>
              <a:t>, </a:t>
            </a:r>
            <a:r>
              <a:rPr b="0" i="0" lang="en-GB" sz="1800" u="none" cap="none" strike="noStrike">
                <a:solidFill>
                  <a:srgbClr val="C53929"/>
                </a:solidFill>
                <a:latin typeface="Consolas"/>
                <a:ea typeface="Consolas"/>
                <a:cs typeface="Consolas"/>
                <a:sym typeface="Consolas"/>
              </a:rPr>
              <a:t>2</a:t>
            </a:r>
            <a:r>
              <a:rPr b="0" i="0" lang="en-GB" sz="1800" u="none" cap="none" strike="noStrike">
                <a:solidFill>
                  <a:srgbClr val="000000"/>
                </a:solidFill>
                <a:latin typeface="Consolas"/>
                <a:ea typeface="Consolas"/>
                <a:cs typeface="Consolas"/>
                <a:sym typeface="Consolas"/>
              </a:rPr>
              <a:t>, </a:t>
            </a:r>
            <a:r>
              <a:rPr b="0" i="0" lang="en-GB" sz="1800" u="none" cap="none" strike="noStrike">
                <a:solidFill>
                  <a:srgbClr val="C53929"/>
                </a:solidFill>
                <a:latin typeface="Consolas"/>
                <a:ea typeface="Consolas"/>
                <a:cs typeface="Consolas"/>
                <a:sym typeface="Consolas"/>
              </a:rPr>
              <a:t>3</a:t>
            </a: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ints.filter { </a:t>
            </a:r>
            <a:r>
              <a:rPr b="1" i="0" lang="en-GB" sz="1800" u="none" cap="none" strike="noStrike">
                <a:solidFill>
                  <a:schemeClr val="dk1"/>
                </a:solidFill>
                <a:latin typeface="Consolas"/>
                <a:ea typeface="Consolas"/>
                <a:cs typeface="Consolas"/>
                <a:sym typeface="Consolas"/>
              </a:rPr>
              <a:t>it </a:t>
            </a:r>
            <a:r>
              <a:rPr b="0" i="0" lang="en-GB" sz="1800" u="none" cap="none" strike="noStrike">
                <a:solidFill>
                  <a:schemeClr val="dk1"/>
                </a:solidFill>
                <a:latin typeface="Consolas"/>
                <a:ea typeface="Consolas"/>
                <a:cs typeface="Consolas"/>
                <a:sym typeface="Consolas"/>
              </a:rPr>
              <a:t>&gt; </a:t>
            </a:r>
            <a:r>
              <a:rPr b="0" i="0" lang="en-GB" sz="1800" u="none" cap="none" strike="noStrike">
                <a:solidFill>
                  <a:srgbClr val="C53929"/>
                </a:solidFill>
                <a:latin typeface="Consolas"/>
                <a:ea typeface="Consolas"/>
                <a:cs typeface="Consolas"/>
                <a:sym typeface="Consolas"/>
              </a:rPr>
              <a:t>0</a:t>
            </a:r>
            <a:r>
              <a:rPr b="0" i="0" lang="en-GB" sz="1800" u="none" cap="none" strike="noStrike">
                <a:solidFill>
                  <a:schemeClr val="dk1"/>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428" name="Google Shape;428;gcab36e3f9d_0_301"/>
          <p:cNvSpPr txBox="1"/>
          <p:nvPr/>
        </p:nvSpPr>
        <p:spPr>
          <a:xfrm>
            <a:off x="5255999" y="3927425"/>
            <a:ext cx="3576300" cy="52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onsolas"/>
                <a:ea typeface="Consolas"/>
                <a:cs typeface="Consolas"/>
                <a:sym typeface="Consolas"/>
              </a:rPr>
              <a:t>ints.filter { n -&gt; n &gt; </a:t>
            </a:r>
            <a:r>
              <a:rPr b="0" i="0" lang="en-GB" sz="1800" u="none" cap="none" strike="noStrike">
                <a:solidFill>
                  <a:srgbClr val="C53929"/>
                </a:solidFill>
                <a:latin typeface="Consolas"/>
                <a:ea typeface="Consolas"/>
                <a:cs typeface="Consolas"/>
                <a:sym typeface="Consolas"/>
              </a:rPr>
              <a:t>0</a:t>
            </a:r>
            <a:r>
              <a:rPr b="0" i="0" lang="en-GB"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p:txBody>
      </p:sp>
      <p:sp>
        <p:nvSpPr>
          <p:cNvPr id="429" name="Google Shape;429;gcab36e3f9d_0_301"/>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ints.filter { n: Int -&gt; n &gt; </a:t>
            </a:r>
            <a:r>
              <a:rPr b="0" i="0" lang="en-GB" sz="1800" u="none" cap="none" strike="noStrike">
                <a:solidFill>
                  <a:srgbClr val="C53929"/>
                </a:solidFill>
                <a:latin typeface="Consolas"/>
                <a:ea typeface="Consolas"/>
                <a:cs typeface="Consolas"/>
                <a:sym typeface="Consolas"/>
              </a:rPr>
              <a:t>0</a:t>
            </a:r>
            <a:r>
              <a:rPr b="0" i="0" lang="en-GB" sz="18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Roboto"/>
              <a:ea typeface="Roboto"/>
              <a:cs typeface="Roboto"/>
              <a:sym typeface="Roboto"/>
            </a:endParaRPr>
          </a:p>
        </p:txBody>
      </p:sp>
      <p:sp>
        <p:nvSpPr>
          <p:cNvPr id="430" name="Google Shape;430;gcab36e3f9d_0_301"/>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 OR</a:t>
            </a:r>
            <a:endParaRPr b="0" i="0" sz="1800" u="none" cap="none" strike="noStrike">
              <a:solidFill>
                <a:srgbClr val="000000"/>
              </a:solidFill>
              <a:latin typeface="Roboto"/>
              <a:ea typeface="Roboto"/>
              <a:cs typeface="Roboto"/>
              <a:sym typeface="Roboto"/>
            </a:endParaRPr>
          </a:p>
        </p:txBody>
      </p:sp>
      <p:sp>
        <p:nvSpPr>
          <p:cNvPr id="431" name="Google Shape;431;gcab36e3f9d_0_301"/>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rgbClr val="000000"/>
                </a:solidFill>
                <a:latin typeface="Roboto"/>
                <a:ea typeface="Roboto"/>
                <a:cs typeface="Roboto"/>
                <a:sym typeface="Roboto"/>
              </a:rPr>
              <a:t>Filter itera</a:t>
            </a:r>
            <a:r>
              <a:rPr lang="en-GB" sz="1800">
                <a:latin typeface="Roboto"/>
                <a:ea typeface="Roboto"/>
                <a:cs typeface="Roboto"/>
                <a:sym typeface="Roboto"/>
              </a:rPr>
              <a:t> en una colección, donde </a:t>
            </a:r>
            <a:r>
              <a:rPr b="0" i="0" lang="en-GB" sz="1800" u="none" cap="none" strike="noStrike">
                <a:solidFill>
                  <a:srgbClr val="000000"/>
                </a:solidFill>
                <a:latin typeface="Courier New"/>
                <a:ea typeface="Courier New"/>
                <a:cs typeface="Courier New"/>
                <a:sym typeface="Courier New"/>
              </a:rPr>
              <a:t>it</a:t>
            </a:r>
            <a:r>
              <a:rPr b="0" i="0" lang="en-GB" sz="1800" u="none" cap="none" strike="noStrike">
                <a:solidFill>
                  <a:srgbClr val="000000"/>
                </a:solidFill>
                <a:latin typeface="Roboto"/>
                <a:ea typeface="Roboto"/>
                <a:cs typeface="Roboto"/>
                <a:sym typeface="Roboto"/>
              </a:rPr>
              <a:t> es el valor del elemento durante la iteraci</a:t>
            </a:r>
            <a:r>
              <a:rPr lang="en-GB" sz="1800">
                <a:latin typeface="Roboto"/>
                <a:ea typeface="Roboto"/>
                <a:cs typeface="Roboto"/>
                <a:sym typeface="Roboto"/>
              </a:rPr>
              <a:t>ón</a:t>
            </a:r>
            <a:r>
              <a:rPr b="0" i="0" lang="en-GB" sz="1800" u="none" cap="none" strike="noStrike">
                <a:solidFill>
                  <a:srgbClr val="000000"/>
                </a:solidFill>
                <a:latin typeface="Roboto"/>
                <a:ea typeface="Roboto"/>
                <a:cs typeface="Roboto"/>
                <a:sym typeface="Roboto"/>
              </a:rPr>
              <a:t>. Esto es equivalente a d</a:t>
            </a:r>
            <a:r>
              <a:rPr lang="en-GB" sz="1800">
                <a:latin typeface="Roboto"/>
                <a:ea typeface="Roboto"/>
                <a:cs typeface="Roboto"/>
                <a:sym typeface="Roboto"/>
              </a:rPr>
              <a:t>ecir</a:t>
            </a:r>
            <a:r>
              <a:rPr b="0" i="0" lang="en-GB" sz="1800" u="none" cap="none" strike="noStrike">
                <a:solidFill>
                  <a:srgbClr val="000000"/>
                </a:solidFill>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cab36e3f9d_0_0"/>
          <p:cNvPicPr preferRelativeResize="0"/>
          <p:nvPr/>
        </p:nvPicPr>
        <p:blipFill rotWithShape="1">
          <a:blip r:embed="rId3">
            <a:alphaModFix/>
          </a:blip>
          <a:srcRect b="0" l="0" r="0" t="0"/>
          <a:stretch/>
        </p:blipFill>
        <p:spPr>
          <a:xfrm>
            <a:off x="0" y="0"/>
            <a:ext cx="9144000" cy="4681900"/>
          </a:xfrm>
          <a:prstGeom prst="rect">
            <a:avLst/>
          </a:prstGeom>
          <a:noFill/>
          <a:ln>
            <a:noFill/>
          </a:ln>
        </p:spPr>
      </p:pic>
      <p:sp>
        <p:nvSpPr>
          <p:cNvPr id="95" name="Google Shape;95;gcab36e3f9d_0_0"/>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96" name="Google Shape;96;gcab36e3f9d_0_0"/>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n-GB" sz="3600">
                <a:solidFill>
                  <a:srgbClr val="FAFAFA"/>
                </a:solidFill>
              </a:rPr>
              <a:t>Unidad</a:t>
            </a:r>
            <a:r>
              <a:rPr b="0" i="0" lang="en-GB" sz="3600" u="none" cap="none" strike="noStrike">
                <a:solidFill>
                  <a:srgbClr val="FAFAFA"/>
                </a:solidFill>
                <a:latin typeface="Arial"/>
                <a:ea typeface="Arial"/>
                <a:cs typeface="Arial"/>
                <a:sym typeface="Arial"/>
              </a:rPr>
              <a:t> 2: Functions</a:t>
            </a:r>
            <a:endParaRPr b="0" i="0" sz="3600" u="none" cap="none" strike="noStrike">
              <a:solidFill>
                <a:srgbClr val="FAFAFA"/>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cab36e3f9d_0_31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List filters</a:t>
            </a:r>
            <a:endParaRPr/>
          </a:p>
        </p:txBody>
      </p:sp>
      <p:sp>
        <p:nvSpPr>
          <p:cNvPr id="437" name="Google Shape;437;gcab36e3f9d_0_312"/>
          <p:cNvSpPr txBox="1"/>
          <p:nvPr>
            <p:ph idx="4294967295" type="body"/>
          </p:nvPr>
        </p:nvSpPr>
        <p:spPr>
          <a:xfrm>
            <a:off x="387900" y="2143075"/>
            <a:ext cx="8520600" cy="149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books = </a:t>
            </a:r>
            <a:r>
              <a:rPr lang="en-GB" sz="1800">
                <a:solidFill>
                  <a:schemeClr val="dk1"/>
                </a:solidFill>
                <a:latin typeface="Consolas"/>
                <a:ea typeface="Consolas"/>
                <a:cs typeface="Consolas"/>
                <a:sym typeface="Consolas"/>
              </a:rPr>
              <a:t>listOf</a:t>
            </a:r>
            <a:r>
              <a:rPr lang="en-GB" sz="1800">
                <a:solidFill>
                  <a:schemeClr val="dk1"/>
                </a:solidFill>
                <a:latin typeface="Consolas"/>
                <a:ea typeface="Consolas"/>
                <a:cs typeface="Consolas"/>
                <a:sym typeface="Consolas"/>
                <a:extLst>
                  <a:ext uri="http://customooxmlschemas.google.com/">
                    <go:slidesCustomData xmlns:go="http://customooxmlschemas.google.com/" textRoundtripDataId="40"/>
                  </a:ext>
                </a:extLst>
              </a:rPr>
              <a:t>(</a:t>
            </a:r>
            <a:r>
              <a:rPr lang="en-GB" sz="1800">
                <a:solidFill>
                  <a:srgbClr val="388E3C"/>
                </a:solidFill>
                <a:latin typeface="Consolas"/>
                <a:ea typeface="Consolas"/>
                <a:cs typeface="Consolas"/>
                <a:sym typeface="Consolas"/>
                <a:extLst>
                  <a:ext uri="http://customooxmlschemas.google.com/">
                    <go:slidesCustomData xmlns:go="http://customooxmlschemas.google.com/" textRoundtripDataId="41"/>
                  </a:ext>
                </a:extLst>
              </a:rPr>
              <a:t>"nature"</a:t>
            </a:r>
            <a:r>
              <a:rPr lang="en-GB" sz="1800">
                <a:solidFill>
                  <a:schemeClr val="dk1"/>
                </a:solidFill>
                <a:latin typeface="Consolas"/>
                <a:ea typeface="Consolas"/>
                <a:cs typeface="Consolas"/>
                <a:sym typeface="Consolas"/>
                <a:extLst>
                  <a:ext uri="http://customooxmlschemas.google.com/">
                    <go:slidesCustomData xmlns:go="http://customooxmlschemas.google.com/" textRoundtripDataId="42"/>
                  </a:ext>
                </a:extLst>
              </a:rPr>
              <a:t>, </a:t>
            </a:r>
            <a:r>
              <a:rPr lang="en-GB" sz="1800">
                <a:solidFill>
                  <a:srgbClr val="388E3C"/>
                </a:solidFill>
                <a:latin typeface="Consolas"/>
                <a:ea typeface="Consolas"/>
                <a:cs typeface="Consolas"/>
                <a:sym typeface="Consolas"/>
                <a:extLst>
                  <a:ext uri="http://customooxmlschemas.google.com/">
                    <go:slidesCustomData xmlns:go="http://customooxmlschemas.google.com/" textRoundtripDataId="43"/>
                  </a:ext>
                </a:extLst>
              </a:rPr>
              <a:t>"biology"</a:t>
            </a:r>
            <a:r>
              <a:rPr lang="en-GB" sz="1800">
                <a:solidFill>
                  <a:schemeClr val="dk1"/>
                </a:solidFill>
                <a:latin typeface="Consolas"/>
                <a:ea typeface="Consolas"/>
                <a:cs typeface="Consolas"/>
                <a:sym typeface="Consolas"/>
                <a:extLst>
                  <a:ext uri="http://customooxmlschemas.google.com/">
                    <go:slidesCustomData xmlns:go="http://customooxmlschemas.google.com/" textRoundtripDataId="44"/>
                  </a:ext>
                </a:extLst>
              </a:rPr>
              <a:t>,</a:t>
            </a:r>
            <a:r>
              <a:rPr lang="en-GB" sz="1800">
                <a:solidFill>
                  <a:srgbClr val="388E3C"/>
                </a:solidFill>
                <a:latin typeface="Consolas"/>
                <a:ea typeface="Consolas"/>
                <a:cs typeface="Consolas"/>
                <a:sym typeface="Consolas"/>
                <a:extLst>
                  <a:ext uri="http://customooxmlschemas.google.com/">
                    <go:slidesCustomData xmlns:go="http://customooxmlschemas.google.com/" textRoundtripDataId="45"/>
                  </a:ext>
                </a:extLst>
              </a:rPr>
              <a:t> "birds"</a:t>
            </a:r>
            <a:r>
              <a:rPr lang="en-GB" sz="1800">
                <a:solidFill>
                  <a:schemeClr val="dk1"/>
                </a:solidFill>
                <a:latin typeface="Consolas"/>
                <a:ea typeface="Consolas"/>
                <a:cs typeface="Consolas"/>
                <a:sym typeface="Consolas"/>
                <a:extLst>
                  <a:ext uri="http://customooxmlschemas.google.com/">
                    <go:slidesCustomData xmlns:go="http://customooxmlschemas.google.com/" textRoundtripDataId="46"/>
                  </a:ext>
                </a:extLst>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println(books.filter </a:t>
            </a:r>
            <a:r>
              <a:rPr b="1" lang="en-GB" sz="1800">
                <a:solidFill>
                  <a:schemeClr val="dk1"/>
                </a:solidFill>
                <a:latin typeface="Consolas"/>
                <a:ea typeface="Consolas"/>
                <a:cs typeface="Consolas"/>
                <a:sym typeface="Consolas"/>
              </a:rPr>
              <a:t>{ </a:t>
            </a:r>
            <a:r>
              <a:rPr b="1" lang="en-GB" sz="1800">
                <a:solidFill>
                  <a:schemeClr val="dk1"/>
                </a:solidFill>
                <a:latin typeface="Consolas"/>
                <a:ea typeface="Consolas"/>
                <a:cs typeface="Consolas"/>
                <a:sym typeface="Consolas"/>
                <a:extLst>
                  <a:ext uri="http://customooxmlschemas.google.com/">
                    <go:slidesCustomData xmlns:go="http://customooxmlschemas.google.com/" textRoundtripDataId="47"/>
                  </a:ext>
                </a:extLst>
              </a:rPr>
              <a:t>it</a:t>
            </a:r>
            <a:r>
              <a:rPr b="1" lang="en-GB" sz="1800">
                <a:solidFill>
                  <a:schemeClr val="dk1"/>
                </a:solidFill>
                <a:latin typeface="Consolas"/>
                <a:ea typeface="Consolas"/>
                <a:cs typeface="Consolas"/>
                <a:sym typeface="Consolas"/>
              </a:rPr>
              <a:t>[</a:t>
            </a:r>
            <a:r>
              <a:rPr b="1" lang="en-GB" sz="1800">
                <a:solidFill>
                  <a:srgbClr val="C53929"/>
                </a:solidFill>
                <a:latin typeface="Consolas"/>
                <a:ea typeface="Consolas"/>
                <a:cs typeface="Consolas"/>
                <a:sym typeface="Consolas"/>
              </a:rPr>
              <a:t>0</a:t>
            </a:r>
            <a:r>
              <a:rPr b="1" lang="en-GB" sz="1800">
                <a:solidFill>
                  <a:schemeClr val="dk1"/>
                </a:solidFill>
                <a:latin typeface="Consolas"/>
                <a:ea typeface="Consolas"/>
                <a:cs typeface="Consolas"/>
                <a:sym typeface="Consolas"/>
              </a:rPr>
              <a:t>] == </a:t>
            </a:r>
            <a:r>
              <a:rPr b="1" lang="en-GB" sz="1800">
                <a:solidFill>
                  <a:srgbClr val="388E3C"/>
                </a:solidFill>
                <a:latin typeface="Consolas"/>
                <a:ea typeface="Consolas"/>
                <a:cs typeface="Consolas"/>
                <a:sym typeface="Consolas"/>
              </a:rPr>
              <a:t>'b'</a:t>
            </a:r>
            <a:r>
              <a:rPr b="1" lang="en-GB" sz="1800">
                <a:solidFill>
                  <a:schemeClr val="dk1"/>
                </a:solidFill>
                <a:latin typeface="Consolas"/>
                <a:ea typeface="Consolas"/>
                <a:cs typeface="Consolas"/>
                <a:sym typeface="Consolas"/>
              </a:rPr>
              <a:t> }</a:t>
            </a:r>
            <a:r>
              <a:rPr lang="en-GB"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8" name="Google Shape;438;gcab36e3f9d_0_3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39" name="Google Shape;439;gcab36e3f9d_0_312"/>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1155CC"/>
                </a:solidFill>
                <a:latin typeface="Consolas"/>
                <a:ea typeface="Consolas"/>
                <a:cs typeface="Consolas"/>
                <a:sym typeface="Consolas"/>
              </a:rPr>
              <a:t>⇒ [biology, birds]</a:t>
            </a:r>
            <a:endParaRPr b="0" i="0" sz="1800" u="none" cap="none" strike="noStrike">
              <a:solidFill>
                <a:srgbClr val="1155CC"/>
              </a:solidFill>
              <a:latin typeface="Consolas"/>
              <a:ea typeface="Consolas"/>
              <a:cs typeface="Consolas"/>
              <a:sym typeface="Consolas"/>
            </a:endParaRPr>
          </a:p>
        </p:txBody>
      </p:sp>
      <p:sp>
        <p:nvSpPr>
          <p:cNvPr id="440" name="Google Shape;440;gcab36e3f9d_0_312"/>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La condición de filtro entre las llaves { } evalúa cada elemento a medida que el filtra itera por la lista. Si la expresión retorna true, el ítem es incluido</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cab36e3f9d_0_32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Eager and lazy filters</a:t>
            </a:r>
            <a:endParaRPr/>
          </a:p>
        </p:txBody>
      </p:sp>
      <p:sp>
        <p:nvSpPr>
          <p:cNvPr id="446" name="Google Shape;446;gcab36e3f9d_0_320"/>
          <p:cNvSpPr txBox="1"/>
          <p:nvPr>
            <p:ph idx="4294967295" type="body"/>
          </p:nvPr>
        </p:nvSpPr>
        <p:spPr>
          <a:xfrm>
            <a:off x="347700" y="2492575"/>
            <a:ext cx="8408400" cy="4950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GB" sz="2200"/>
              <a:t>Lazy:</a:t>
            </a:r>
            <a:r>
              <a:rPr lang="en-GB" sz="2200"/>
              <a:t> ocurre solo si es necesario en runtime</a:t>
            </a:r>
            <a:endParaRPr sz="2200"/>
          </a:p>
        </p:txBody>
      </p:sp>
      <p:sp>
        <p:nvSpPr>
          <p:cNvPr id="447" name="Google Shape;447;gcab36e3f9d_0_3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48" name="Google Shape;448;gcab36e3f9d_0_320"/>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000000"/>
              </a:buClr>
              <a:buSzPts val="2200"/>
              <a:buFont typeface="Roboto"/>
              <a:buChar char="●"/>
            </a:pPr>
            <a:r>
              <a:rPr b="1" i="0" lang="en-GB" sz="2200" u="none" cap="none" strike="noStrike">
                <a:solidFill>
                  <a:srgbClr val="000000"/>
                </a:solidFill>
                <a:latin typeface="Roboto"/>
                <a:ea typeface="Roboto"/>
                <a:cs typeface="Roboto"/>
                <a:sym typeface="Roboto"/>
              </a:rPr>
              <a:t>Eager:</a:t>
            </a:r>
            <a:r>
              <a:rPr b="0" i="0" lang="en-GB" sz="2200" u="none" cap="none" strike="noStrike">
                <a:solidFill>
                  <a:srgbClr val="000000"/>
                </a:solidFill>
                <a:latin typeface="Roboto"/>
                <a:ea typeface="Roboto"/>
                <a:cs typeface="Roboto"/>
                <a:sym typeface="Roboto"/>
              </a:rPr>
              <a:t> </a:t>
            </a:r>
            <a:r>
              <a:rPr lang="en-GB" sz="2200">
                <a:latin typeface="Roboto"/>
                <a:ea typeface="Roboto"/>
                <a:cs typeface="Roboto"/>
                <a:sym typeface="Roboto"/>
              </a:rPr>
              <a:t>ocurre independientemente si el resultado se usa o no</a:t>
            </a:r>
            <a:endParaRPr b="0" i="0" sz="2200" u="none" cap="none" strike="noStrike">
              <a:solidFill>
                <a:srgbClr val="000000"/>
              </a:solidFill>
              <a:latin typeface="Roboto"/>
              <a:ea typeface="Roboto"/>
              <a:cs typeface="Roboto"/>
              <a:sym typeface="Roboto"/>
            </a:endParaRPr>
          </a:p>
        </p:txBody>
      </p:sp>
      <p:sp>
        <p:nvSpPr>
          <p:cNvPr id="449" name="Google Shape;449;gcab36e3f9d_0_320"/>
          <p:cNvSpPr txBox="1"/>
          <p:nvPr/>
        </p:nvSpPr>
        <p:spPr>
          <a:xfrm>
            <a:off x="347225" y="3469812"/>
            <a:ext cx="8408400" cy="7758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GB" sz="1800">
                <a:solidFill>
                  <a:srgbClr val="3C4043"/>
                </a:solidFill>
                <a:latin typeface="Roboto"/>
                <a:ea typeface="Roboto"/>
                <a:cs typeface="Roboto"/>
                <a:sym typeface="Roboto"/>
              </a:rPr>
              <a:t>Evaluación </a:t>
            </a:r>
            <a:r>
              <a:rPr b="0" i="0" lang="en-GB" sz="1800" u="none" cap="none" strike="noStrike">
                <a:solidFill>
                  <a:srgbClr val="3C4043"/>
                </a:solidFill>
                <a:latin typeface="Roboto"/>
                <a:ea typeface="Roboto"/>
                <a:cs typeface="Roboto"/>
                <a:sym typeface="Roboto"/>
              </a:rPr>
              <a:t>Lazy de listas es muy </a:t>
            </a:r>
            <a:r>
              <a:rPr lang="en-GB" sz="1800">
                <a:solidFill>
                  <a:srgbClr val="3C4043"/>
                </a:solidFill>
                <a:latin typeface="Roboto"/>
                <a:ea typeface="Roboto"/>
                <a:cs typeface="Roboto"/>
                <a:sym typeface="Roboto"/>
              </a:rPr>
              <a:t>útil si no necesitas todo el resultado, o si la lista es excepcionalmente grande y que múltiples copias de la misma no entrarían en memoria RAM</a:t>
            </a:r>
            <a:r>
              <a:rPr b="0" i="0" lang="en-GB" sz="1800" u="none" cap="none" strike="noStrike">
                <a:solidFill>
                  <a:srgbClr val="3C4043"/>
                </a:solidFill>
                <a:latin typeface="Roboto"/>
                <a:ea typeface="Roboto"/>
                <a:cs typeface="Roboto"/>
                <a:sym typeface="Roboto"/>
              </a:rPr>
              <a:t>.</a:t>
            </a:r>
            <a:endParaRPr b="0" i="0" sz="1800" u="none" cap="none" strike="noStrike">
              <a:solidFill>
                <a:srgbClr val="3C4043"/>
              </a:solidFill>
              <a:latin typeface="Roboto"/>
              <a:ea typeface="Roboto"/>
              <a:cs typeface="Roboto"/>
              <a:sym typeface="Roboto"/>
            </a:endParaRPr>
          </a:p>
        </p:txBody>
      </p:sp>
      <p:sp>
        <p:nvSpPr>
          <p:cNvPr id="450" name="Google Shape;450;gcab36e3f9d_0_320"/>
          <p:cNvSpPr txBox="1"/>
          <p:nvPr/>
        </p:nvSpPr>
        <p:spPr>
          <a:xfrm>
            <a:off x="347225" y="1218225"/>
            <a:ext cx="7511100" cy="53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lang="en-GB" sz="2200">
                <a:latin typeface="Roboto"/>
                <a:ea typeface="Roboto"/>
                <a:cs typeface="Roboto"/>
                <a:sym typeface="Roboto"/>
              </a:rPr>
              <a:t>Evaluación de expresiones en las listas</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cab36e3f9d_0_32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Eager filters</a:t>
            </a:r>
            <a:endParaRPr/>
          </a:p>
        </p:txBody>
      </p:sp>
      <p:sp>
        <p:nvSpPr>
          <p:cNvPr id="456" name="Google Shape;456;gcab36e3f9d_0_329"/>
          <p:cNvSpPr txBox="1"/>
          <p:nvPr>
            <p:ph idx="4294967295" type="body"/>
          </p:nvPr>
        </p:nvSpPr>
        <p:spPr>
          <a:xfrm>
            <a:off x="311700" y="1304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t>Filters </a:t>
            </a:r>
            <a:r>
              <a:rPr lang="en-GB"/>
              <a:t>son</a:t>
            </a:r>
            <a:r>
              <a:rPr lang="en-GB" sz="1800"/>
              <a:t> </a:t>
            </a:r>
            <a:r>
              <a:rPr lang="en-GB" sz="1800">
                <a:extLst>
                  <a:ext uri="http://customooxmlschemas.google.com/">
                    <go:slidesCustomData xmlns:go="http://customooxmlschemas.google.com/" textRoundtripDataId="48"/>
                  </a:ext>
                </a:extLst>
              </a:rPr>
              <a:t>eager</a:t>
            </a:r>
            <a:r>
              <a:rPr lang="en-GB" sz="1800"/>
              <a:t> </a:t>
            </a:r>
            <a:r>
              <a:rPr lang="en-GB"/>
              <a:t>por</a:t>
            </a:r>
            <a:r>
              <a:rPr lang="en-GB" sz="1800"/>
              <a:t> default. Se crea una nueva list</a:t>
            </a:r>
            <a:r>
              <a:rPr lang="en-GB"/>
              <a:t>a cada vez que se usa el filtro</a:t>
            </a:r>
            <a:r>
              <a:rPr lang="en-GB" sz="1800"/>
              <a:t>.</a:t>
            </a:r>
            <a:endParaRPr sz="1800"/>
          </a:p>
        </p:txBody>
      </p:sp>
      <p:sp>
        <p:nvSpPr>
          <p:cNvPr id="457" name="Google Shape;457;gcab36e3f9d_0_3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58" name="Google Shape;458;gcab36e3f9d_0_329"/>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000000"/>
                </a:solidFill>
                <a:latin typeface="Consolas"/>
                <a:ea typeface="Consolas"/>
                <a:cs typeface="Consolas"/>
                <a:sym typeface="Consolas"/>
              </a:rPr>
              <a:t> instruments = listOf</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49"/>
                  </a:ext>
                </a:extLst>
              </a:rPr>
              <a:t>(</a:t>
            </a:r>
            <a:r>
              <a:rPr b="0" i="0" lang="en-GB" sz="1800" u="none" cap="none" strike="noStrike">
                <a:solidFill>
                  <a:srgbClr val="388E3C"/>
                </a:solidFill>
                <a:latin typeface="Consolas"/>
                <a:ea typeface="Consolas"/>
                <a:cs typeface="Consolas"/>
                <a:sym typeface="Consolas"/>
                <a:extLst>
                  <a:ext uri="http://customooxmlschemas.google.com/">
                    <go:slidesCustomData xmlns:go="http://customooxmlschemas.google.com/" textRoundtripDataId="50"/>
                  </a:ext>
                </a:extLst>
              </a:rPr>
              <a:t>"viola"</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51"/>
                  </a:ext>
                </a:extLst>
              </a:rPr>
              <a:t>, </a:t>
            </a:r>
            <a:r>
              <a:rPr b="0" i="0" lang="en-GB" sz="1800" u="none" cap="none" strike="noStrike">
                <a:solidFill>
                  <a:srgbClr val="388E3C"/>
                </a:solidFill>
                <a:latin typeface="Consolas"/>
                <a:ea typeface="Consolas"/>
                <a:cs typeface="Consolas"/>
                <a:sym typeface="Consolas"/>
                <a:extLst>
                  <a:ext uri="http://customooxmlschemas.google.com/">
                    <go:slidesCustomData xmlns:go="http://customooxmlschemas.google.com/" textRoundtripDataId="52"/>
                  </a:ext>
                </a:extLst>
              </a:rPr>
              <a:t>"cello"</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53"/>
                  </a:ext>
                </a:extLst>
              </a:rPr>
              <a:t>, </a:t>
            </a:r>
            <a:r>
              <a:rPr b="0" i="0" lang="en-GB" sz="1800" u="none" cap="none" strike="noStrike">
                <a:solidFill>
                  <a:srgbClr val="388E3C"/>
                </a:solidFill>
                <a:latin typeface="Consolas"/>
                <a:ea typeface="Consolas"/>
                <a:cs typeface="Consolas"/>
                <a:sym typeface="Consolas"/>
                <a:extLst>
                  <a:ext uri="http://customooxmlschemas.google.com/">
                    <go:slidesCustomData xmlns:go="http://customooxmlschemas.google.com/" textRoundtripDataId="54"/>
                  </a:ext>
                </a:extLst>
              </a:rPr>
              <a:t>"violin"</a:t>
            </a:r>
            <a:r>
              <a:rPr b="0"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55"/>
                  </a:ext>
                </a:extLst>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chemeClr val="dk1"/>
                </a:solidFill>
                <a:latin typeface="Consolas"/>
                <a:ea typeface="Consolas"/>
                <a:cs typeface="Consolas"/>
                <a:sym typeface="Consolas"/>
              </a:rPr>
              <a:t> eager = </a:t>
            </a:r>
            <a:r>
              <a:rPr b="1" i="0" lang="en-GB" sz="1800" u="none" cap="none" strike="noStrike">
                <a:solidFill>
                  <a:schemeClr val="dk1"/>
                </a:solidFill>
                <a:latin typeface="Consolas"/>
                <a:ea typeface="Consolas"/>
                <a:cs typeface="Consolas"/>
                <a:sym typeface="Consolas"/>
              </a:rPr>
              <a:t>instruments</a:t>
            </a:r>
            <a:r>
              <a:rPr b="1" i="0" lang="en-GB" sz="1800" u="none" cap="none" strike="noStrike">
                <a:solidFill>
                  <a:schemeClr val="dk1"/>
                </a:solidFill>
                <a:latin typeface="Consolas"/>
                <a:ea typeface="Consolas"/>
                <a:cs typeface="Consolas"/>
                <a:sym typeface="Consolas"/>
                <a:extLst>
                  <a:ext uri="http://customooxmlschemas.google.com/">
                    <go:slidesCustomData xmlns:go="http://customooxmlschemas.google.com/" textRoundtripDataId="56"/>
                  </a:ext>
                </a:extLst>
              </a:rPr>
              <a:t>.filter { it [</a:t>
            </a:r>
            <a:r>
              <a:rPr b="1" i="0" lang="en-GB" sz="1800" u="none" cap="none" strike="noStrike">
                <a:solidFill>
                  <a:srgbClr val="C53929"/>
                </a:solidFill>
                <a:latin typeface="Consolas"/>
                <a:ea typeface="Consolas"/>
                <a:cs typeface="Consolas"/>
                <a:sym typeface="Consolas"/>
                <a:extLst>
                  <a:ext uri="http://customooxmlschemas.google.com/">
                    <go:slidesCustomData xmlns:go="http://customooxmlschemas.google.com/" textRoundtripDataId="57"/>
                  </a:ext>
                </a:extLst>
              </a:rPr>
              <a:t>0</a:t>
            </a:r>
            <a:r>
              <a:rPr b="1" i="0" lang="en-GB" sz="1800" u="none" cap="none" strike="noStrike">
                <a:solidFill>
                  <a:schemeClr val="dk1"/>
                </a:solidFill>
                <a:latin typeface="Consolas"/>
                <a:ea typeface="Consolas"/>
                <a:cs typeface="Consolas"/>
                <a:sym typeface="Consolas"/>
                <a:extLst>
                  <a:ext uri="http://customooxmlschemas.google.com/">
                    <go:slidesCustomData xmlns:go="http://customooxmlschemas.google.com/" textRoundtripDataId="58"/>
                  </a:ext>
                </a:extLst>
              </a:rPr>
              <a:t>] == </a:t>
            </a:r>
            <a:r>
              <a:rPr b="1" i="0" lang="en-GB" sz="1800" u="none" cap="none" strike="noStrike">
                <a:solidFill>
                  <a:srgbClr val="388E3C"/>
                </a:solidFill>
                <a:latin typeface="Consolas"/>
                <a:ea typeface="Consolas"/>
                <a:cs typeface="Consolas"/>
                <a:sym typeface="Consolas"/>
                <a:extLst>
                  <a:ext uri="http://customooxmlschemas.google.com/">
                    <go:slidesCustomData xmlns:go="http://customooxmlschemas.google.com/" textRoundtripDataId="59"/>
                  </a:ext>
                </a:extLst>
              </a:rPr>
              <a:t>'v'</a:t>
            </a:r>
            <a:r>
              <a:rPr b="1" i="0" lang="en-GB" sz="1800" u="none" cap="none" strike="noStrike">
                <a:solidFill>
                  <a:schemeClr val="dk1"/>
                </a:solidFill>
                <a:latin typeface="Consolas"/>
                <a:ea typeface="Consolas"/>
                <a:cs typeface="Consolas"/>
                <a:sym typeface="Consolas"/>
                <a:extLst>
                  <a:ext uri="http://customooxmlschemas.google.com/">
                    <go:slidesCustomData xmlns:go="http://customooxmlschemas.google.com/" textRoundtripDataId="60"/>
                  </a:ext>
                </a:extLst>
              </a:rPr>
              <a:t> }</a:t>
            </a:r>
            <a:endParaRPr b="1"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extLst>
                  <a:ext uri="http://customooxmlschemas.google.com/">
                    <go:slidesCustomData xmlns:go="http://customooxmlschemas.google.com/" textRoundtripDataId="61"/>
                  </a:ext>
                </a:extLst>
              </a:rPr>
              <a:t>println(</a:t>
            </a:r>
            <a:r>
              <a:rPr b="0" i="0" lang="en-GB" sz="1800" u="none" cap="none" strike="noStrike">
                <a:solidFill>
                  <a:srgbClr val="388E3C"/>
                </a:solidFill>
                <a:latin typeface="Consolas"/>
                <a:ea typeface="Consolas"/>
                <a:cs typeface="Consolas"/>
                <a:sym typeface="Consolas"/>
                <a:extLst>
                  <a:ext uri="http://customooxmlschemas.google.com/">
                    <go:slidesCustomData xmlns:go="http://customooxmlschemas.google.com/" textRoundtripDataId="62"/>
                  </a:ext>
                </a:extLst>
              </a:rPr>
              <a:t>"eager: "</a:t>
            </a:r>
            <a:r>
              <a:rPr b="0" i="0" lang="en-GB" sz="1800" u="none" cap="none" strike="noStrike">
                <a:solidFill>
                  <a:schemeClr val="dk1"/>
                </a:solidFill>
                <a:latin typeface="Consolas"/>
                <a:ea typeface="Consolas"/>
                <a:cs typeface="Consolas"/>
                <a:sym typeface="Consolas"/>
                <a:extLst>
                  <a:ext uri="http://customooxmlschemas.google.com/">
                    <go:slidesCustomData xmlns:go="http://customooxmlschemas.google.com/" textRoundtripDataId="63"/>
                  </a:ext>
                </a:extLst>
              </a:rPr>
              <a:t> + eager)</a:t>
            </a:r>
            <a:endParaRPr b="0" i="0" sz="1800" u="none" cap="none" strike="noStrike">
              <a:solidFill>
                <a:srgbClr val="000000"/>
              </a:solidFill>
              <a:latin typeface="Consolas"/>
              <a:ea typeface="Consolas"/>
              <a:cs typeface="Consolas"/>
              <a:sym typeface="Consolas"/>
            </a:endParaRPr>
          </a:p>
        </p:txBody>
      </p:sp>
      <p:sp>
        <p:nvSpPr>
          <p:cNvPr id="459" name="Google Shape;459;gcab36e3f9d_0_329"/>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1155CC"/>
                </a:solidFill>
                <a:latin typeface="Consolas"/>
                <a:ea typeface="Consolas"/>
                <a:cs typeface="Consolas"/>
                <a:sym typeface="Consolas"/>
              </a:rPr>
              <a:t>⇒ eager: [viola, violin]</a:t>
            </a:r>
            <a:endParaRPr b="0" i="0" sz="1800" u="none" cap="none" strike="noStrike">
              <a:solidFill>
                <a:srgbClr val="1155CC"/>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cab36e3f9d_0_33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Lazy filters</a:t>
            </a:r>
            <a:endParaRPr/>
          </a:p>
        </p:txBody>
      </p:sp>
      <p:sp>
        <p:nvSpPr>
          <p:cNvPr id="465" name="Google Shape;465;gcab36e3f9d_0_337"/>
          <p:cNvSpPr txBox="1"/>
          <p:nvPr>
            <p:ph idx="4294967295" type="body"/>
          </p:nvPr>
        </p:nvSpPr>
        <p:spPr>
          <a:xfrm>
            <a:off x="311700" y="1228675"/>
            <a:ext cx="8520600" cy="91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Secuencias son estructuras de datos que usan evaluaciones lazy y pueden ser usado con filtros que los hacen lazy</a:t>
            </a:r>
            <a:endParaRPr sz="1800"/>
          </a:p>
        </p:txBody>
      </p:sp>
      <p:sp>
        <p:nvSpPr>
          <p:cNvPr id="466" name="Google Shape;466;gcab36e3f9d_0_3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67" name="Google Shape;467;gcab36e3f9d_0_337"/>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1155CC"/>
                </a:solidFill>
                <a:latin typeface="Consolas"/>
                <a:ea typeface="Consolas"/>
                <a:cs typeface="Consolas"/>
                <a:sym typeface="Consolas"/>
              </a:rPr>
              <a:t>⇒ filtered: kotlin.sequences.FilteringSequence@386cc1c4</a:t>
            </a:r>
            <a:endParaRPr b="0" i="0" sz="1800" u="none" cap="none" strike="noStrike">
              <a:solidFill>
                <a:srgbClr val="1155CC"/>
              </a:solidFill>
              <a:latin typeface="Consolas"/>
              <a:ea typeface="Consolas"/>
              <a:cs typeface="Consolas"/>
              <a:sym typeface="Consolas"/>
            </a:endParaRPr>
          </a:p>
        </p:txBody>
      </p:sp>
      <p:sp>
        <p:nvSpPr>
          <p:cNvPr id="468" name="Google Shape;468;gcab36e3f9d_0_337"/>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000000"/>
                </a:solidFill>
                <a:latin typeface="Consolas"/>
                <a:ea typeface="Consolas"/>
                <a:cs typeface="Consolas"/>
                <a:sym typeface="Consolas"/>
              </a:rPr>
              <a:t> instruments = listOf(</a:t>
            </a:r>
            <a:r>
              <a:rPr b="0" i="0" lang="en-GB" sz="1800" u="none" cap="none" strike="noStrike">
                <a:solidFill>
                  <a:srgbClr val="388E3C"/>
                </a:solidFill>
                <a:latin typeface="Consolas"/>
                <a:ea typeface="Consolas"/>
                <a:cs typeface="Consolas"/>
                <a:sym typeface="Consolas"/>
              </a:rPr>
              <a:t>"viola"</a:t>
            </a:r>
            <a:r>
              <a:rPr b="0" i="0" lang="en-GB" sz="1800" u="none" cap="none" strike="noStrike">
                <a:solidFill>
                  <a:srgbClr val="000000"/>
                </a:solidFill>
                <a:latin typeface="Consolas"/>
                <a:ea typeface="Consolas"/>
                <a:cs typeface="Consolas"/>
                <a:sym typeface="Consolas"/>
              </a:rPr>
              <a:t>, </a:t>
            </a:r>
            <a:r>
              <a:rPr b="0" i="0" lang="en-GB" sz="1800" u="none" cap="none" strike="noStrike">
                <a:solidFill>
                  <a:srgbClr val="388E3C"/>
                </a:solidFill>
                <a:latin typeface="Consolas"/>
                <a:ea typeface="Consolas"/>
                <a:cs typeface="Consolas"/>
                <a:sym typeface="Consolas"/>
              </a:rPr>
              <a:t>"cello"</a:t>
            </a:r>
            <a:r>
              <a:rPr b="0" i="0" lang="en-GB" sz="1800" u="none" cap="none" strike="noStrike">
                <a:solidFill>
                  <a:srgbClr val="000000"/>
                </a:solidFill>
                <a:latin typeface="Consolas"/>
                <a:ea typeface="Consolas"/>
                <a:cs typeface="Consolas"/>
                <a:sym typeface="Consolas"/>
              </a:rPr>
              <a:t>, </a:t>
            </a:r>
            <a:r>
              <a:rPr b="0" i="0" lang="en-GB" sz="1800" u="none" cap="none" strike="noStrike">
                <a:solidFill>
                  <a:srgbClr val="388E3C"/>
                </a:solidFill>
                <a:latin typeface="Consolas"/>
                <a:ea typeface="Consolas"/>
                <a:cs typeface="Consolas"/>
                <a:sym typeface="Consolas"/>
              </a:rPr>
              <a:t>"violin"</a:t>
            </a:r>
            <a:r>
              <a:rPr b="0" i="0" lang="en-GB" sz="1800" u="none" cap="none" strike="noStrike">
                <a:solidFill>
                  <a:srgbClr val="000000"/>
                </a:solidFill>
                <a:latin typeface="Consolas"/>
                <a:ea typeface="Consolas"/>
                <a:cs typeface="Consolas"/>
                <a:sym typeface="Consolas"/>
              </a:rPr>
              <a:t>)</a:t>
            </a:r>
            <a:endParaRPr b="0" i="0" sz="18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chemeClr val="dk1"/>
                </a:solidFill>
                <a:latin typeface="Consolas"/>
                <a:ea typeface="Consolas"/>
                <a:cs typeface="Consolas"/>
                <a:sym typeface="Consolas"/>
              </a:rPr>
              <a:t> </a:t>
            </a:r>
            <a:r>
              <a:rPr b="0" i="0" lang="en-GB" sz="1800" u="none" cap="none" strike="noStrike">
                <a:solidFill>
                  <a:schemeClr val="dk1"/>
                </a:solidFill>
                <a:latin typeface="Consolas"/>
                <a:ea typeface="Consolas"/>
                <a:cs typeface="Consolas"/>
                <a:sym typeface="Consolas"/>
                <a:extLst>
                  <a:ext uri="http://customooxmlschemas.google.com/">
                    <go:slidesCustomData xmlns:go="http://customooxmlschemas.google.com/" textRoundtripDataId="64"/>
                  </a:ext>
                </a:extLst>
              </a:rPr>
              <a:t>filtered</a:t>
            </a:r>
            <a:r>
              <a:rPr b="0" i="0" lang="en-GB" sz="1800" u="none" cap="none" strike="noStrike">
                <a:solidFill>
                  <a:schemeClr val="dk1"/>
                </a:solidFill>
                <a:latin typeface="Consolas"/>
                <a:ea typeface="Consolas"/>
                <a:cs typeface="Consolas"/>
                <a:sym typeface="Consolas"/>
              </a:rPr>
              <a:t> = </a:t>
            </a:r>
            <a:r>
              <a:rPr b="1" i="0" lang="en-GB" sz="1800" u="none" cap="none" strike="noStrike">
                <a:solidFill>
                  <a:schemeClr val="dk1"/>
                </a:solidFill>
                <a:latin typeface="Consolas"/>
                <a:ea typeface="Consolas"/>
                <a:cs typeface="Consolas"/>
                <a:sym typeface="Consolas"/>
              </a:rPr>
              <a:t>instruments.asSequence().filter { it[</a:t>
            </a:r>
            <a:r>
              <a:rPr b="1" i="0" lang="en-GB" sz="1800" u="none" cap="none" strike="noStrike">
                <a:solidFill>
                  <a:srgbClr val="C53929"/>
                </a:solidFill>
                <a:latin typeface="Consolas"/>
                <a:ea typeface="Consolas"/>
                <a:cs typeface="Consolas"/>
                <a:sym typeface="Consolas"/>
              </a:rPr>
              <a:t>0</a:t>
            </a:r>
            <a:r>
              <a:rPr b="1" i="0" lang="en-GB" sz="1800" u="none" cap="none" strike="noStrike">
                <a:solidFill>
                  <a:schemeClr val="dk1"/>
                </a:solidFill>
                <a:latin typeface="Consolas"/>
                <a:ea typeface="Consolas"/>
                <a:cs typeface="Consolas"/>
                <a:sym typeface="Consolas"/>
              </a:rPr>
              <a:t>] == </a:t>
            </a:r>
            <a:r>
              <a:rPr b="1" i="0" lang="en-GB" sz="1800" u="none" cap="none" strike="noStrike">
                <a:solidFill>
                  <a:srgbClr val="388E3C"/>
                </a:solidFill>
                <a:latin typeface="Consolas"/>
                <a:ea typeface="Consolas"/>
                <a:cs typeface="Consolas"/>
                <a:sym typeface="Consolas"/>
              </a:rPr>
              <a:t>'v'</a:t>
            </a:r>
            <a:r>
              <a:rPr b="1" i="0" lang="en-GB" sz="1800" u="none" cap="none" strike="noStrike">
                <a:solidFill>
                  <a:schemeClr val="dk1"/>
                </a:solidFill>
                <a:latin typeface="Consolas"/>
                <a:ea typeface="Consolas"/>
                <a:cs typeface="Consolas"/>
                <a:sym typeface="Consolas"/>
              </a:rPr>
              <a:t>}</a:t>
            </a:r>
            <a:endParaRPr b="1" i="0" sz="1800" u="none" cap="none" strike="noStrike">
              <a:solidFill>
                <a:schemeClr val="dk1"/>
              </a:solidFill>
              <a:latin typeface="Consolas"/>
              <a:ea typeface="Consolas"/>
              <a:cs typeface="Consolas"/>
              <a:sym typeface="Consolas"/>
            </a:endParaRPr>
          </a:p>
          <a:p>
            <a:pPr indent="0" lvl="0" marL="0" marR="0" rtl="0" algn="l">
              <a:lnSpc>
                <a:spcPct val="15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println(</a:t>
            </a:r>
            <a:r>
              <a:rPr b="0" i="0" lang="en-GB" sz="1800" u="none" cap="none" strike="noStrike">
                <a:solidFill>
                  <a:srgbClr val="388E3C"/>
                </a:solidFill>
                <a:latin typeface="Consolas"/>
                <a:ea typeface="Consolas"/>
                <a:cs typeface="Consolas"/>
                <a:sym typeface="Consolas"/>
              </a:rPr>
              <a:t>"filtered: "</a:t>
            </a:r>
            <a:r>
              <a:rPr b="0" i="0" lang="en-GB" sz="1800" u="none" cap="none" strike="noStrike">
                <a:solidFill>
                  <a:schemeClr val="dk1"/>
                </a:solidFill>
                <a:latin typeface="Consolas"/>
                <a:ea typeface="Consolas"/>
                <a:cs typeface="Consolas"/>
                <a:sym typeface="Consolas"/>
              </a:rPr>
              <a:t> + filtered)</a:t>
            </a:r>
            <a:endParaRPr b="0" i="0" sz="1800" u="none" cap="none" strike="noStrike">
              <a:solidFill>
                <a:srgbClr val="000000"/>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cab36e3f9d_0_34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Secuencias -&gt; Listas</a:t>
            </a:r>
            <a:endParaRPr/>
          </a:p>
        </p:txBody>
      </p:sp>
      <p:sp>
        <p:nvSpPr>
          <p:cNvPr id="474" name="Google Shape;474;gcab36e3f9d_0_345"/>
          <p:cNvSpPr txBox="1"/>
          <p:nvPr>
            <p:ph idx="4294967295" type="body"/>
          </p:nvPr>
        </p:nvSpPr>
        <p:spPr>
          <a:xfrm>
            <a:off x="280525" y="1228675"/>
            <a:ext cx="8399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Las secuencias pueden volver a convertirse en listas usando</a:t>
            </a:r>
            <a:r>
              <a:rPr lang="en-GB" sz="1800"/>
              <a:t> </a:t>
            </a:r>
            <a:r>
              <a:rPr lang="en-GB" sz="1800">
                <a:latin typeface="Courier New"/>
                <a:ea typeface="Courier New"/>
                <a:cs typeface="Courier New"/>
                <a:sym typeface="Courier New"/>
              </a:rPr>
              <a:t>toList()</a:t>
            </a:r>
            <a:r>
              <a:rPr lang="en-GB" sz="1800"/>
              <a:t>.</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p:txBody>
      </p:sp>
      <p:sp>
        <p:nvSpPr>
          <p:cNvPr id="475" name="Google Shape;475;gcab36e3f9d_0_34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76" name="Google Shape;476;gcab36e3f9d_0_345"/>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rgbClr val="000000"/>
                </a:solidFill>
                <a:latin typeface="Consolas"/>
                <a:ea typeface="Consolas"/>
                <a:cs typeface="Consolas"/>
                <a:sym typeface="Consolas"/>
              </a:rPr>
              <a:t> newList = </a:t>
            </a:r>
            <a:r>
              <a:rPr b="1" i="0" lang="en-GB" sz="1800" u="none" cap="none" strike="noStrike">
                <a:solidFill>
                  <a:srgbClr val="000000"/>
                </a:solidFill>
                <a:latin typeface="Consolas"/>
                <a:ea typeface="Consolas"/>
                <a:cs typeface="Consolas"/>
                <a:sym typeface="Consolas"/>
                <a:extLst>
                  <a:ext uri="http://customooxmlschemas.google.com/">
                    <go:slidesCustomData xmlns:go="http://customooxmlschemas.google.com/" textRoundtripDataId="65"/>
                  </a:ext>
                </a:extLst>
              </a:rPr>
              <a:t>filtered</a:t>
            </a:r>
            <a:r>
              <a:rPr b="1" i="0" lang="en-GB" sz="1800" u="none" cap="none" strike="noStrike">
                <a:solidFill>
                  <a:srgbClr val="000000"/>
                </a:solidFill>
                <a:latin typeface="Consolas"/>
                <a:ea typeface="Consolas"/>
                <a:cs typeface="Consolas"/>
                <a:sym typeface="Consolas"/>
              </a:rPr>
              <a:t>.toList()</a:t>
            </a:r>
            <a:endParaRPr b="1"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nsolas"/>
              <a:ea typeface="Consolas"/>
              <a:cs typeface="Consolas"/>
              <a:sym typeface="Consolas"/>
            </a:endParaRPr>
          </a:p>
        </p:txBody>
      </p:sp>
      <p:sp>
        <p:nvSpPr>
          <p:cNvPr id="477" name="Google Shape;477;gcab36e3f9d_0_345"/>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1155CC"/>
                </a:solidFill>
                <a:latin typeface="Consolas"/>
                <a:ea typeface="Consolas"/>
                <a:cs typeface="Consolas"/>
                <a:sym typeface="Consolas"/>
              </a:rPr>
              <a:t>⇒ new list: [viola, violin]</a:t>
            </a:r>
            <a:endParaRPr b="0" i="0" sz="1800" u="none" cap="none" strike="noStrike">
              <a:solidFill>
                <a:srgbClr val="1155CC"/>
              </a:solidFill>
              <a:latin typeface="Consolas"/>
              <a:ea typeface="Consolas"/>
              <a:cs typeface="Consolas"/>
              <a:sym typeface="Consolas"/>
            </a:endParaRPr>
          </a:p>
        </p:txBody>
      </p:sp>
      <p:sp>
        <p:nvSpPr>
          <p:cNvPr id="478" name="Google Shape;478;gcab36e3f9d_0_345"/>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rgbClr val="3F51B5"/>
                </a:solidFill>
                <a:latin typeface="Consolas"/>
                <a:ea typeface="Consolas"/>
                <a:cs typeface="Consolas"/>
                <a:sym typeface="Consolas"/>
              </a:rPr>
              <a:t>val</a:t>
            </a:r>
            <a:r>
              <a:rPr b="0" i="0" lang="en-GB" sz="1800" u="none" cap="none" strike="noStrike">
                <a:solidFill>
                  <a:schemeClr val="dk1"/>
                </a:solidFill>
                <a:latin typeface="Consolas"/>
                <a:ea typeface="Consolas"/>
                <a:cs typeface="Consolas"/>
                <a:sym typeface="Consolas"/>
              </a:rPr>
              <a:t> filtered = instruments.asSequence().filter { it[</a:t>
            </a:r>
            <a:r>
              <a:rPr b="0" i="0" lang="en-GB" sz="1800" u="none" cap="none" strike="noStrike">
                <a:solidFill>
                  <a:srgbClr val="C53929"/>
                </a:solidFill>
                <a:latin typeface="Consolas"/>
                <a:ea typeface="Consolas"/>
                <a:cs typeface="Consolas"/>
                <a:sym typeface="Consolas"/>
              </a:rPr>
              <a:t>0</a:t>
            </a:r>
            <a:r>
              <a:rPr b="0" i="0" lang="en-GB" sz="1800" u="none" cap="none" strike="noStrike">
                <a:solidFill>
                  <a:schemeClr val="dk1"/>
                </a:solidFill>
                <a:latin typeface="Consolas"/>
                <a:ea typeface="Consolas"/>
                <a:cs typeface="Consolas"/>
                <a:sym typeface="Consolas"/>
              </a:rPr>
              <a:t>] == </a:t>
            </a:r>
            <a:r>
              <a:rPr b="0" i="0" lang="en-GB" sz="1800" u="none" cap="none" strike="noStrike">
                <a:solidFill>
                  <a:srgbClr val="388E3C"/>
                </a:solidFill>
                <a:latin typeface="Consolas"/>
                <a:ea typeface="Consolas"/>
                <a:cs typeface="Consolas"/>
                <a:sym typeface="Consolas"/>
              </a:rPr>
              <a:t>'v'</a:t>
            </a:r>
            <a:r>
              <a:rPr b="0" i="0" lang="en-GB" sz="18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Roboto"/>
              <a:ea typeface="Roboto"/>
              <a:cs typeface="Roboto"/>
              <a:sym typeface="Roboto"/>
            </a:endParaRPr>
          </a:p>
        </p:txBody>
      </p:sp>
      <p:sp>
        <p:nvSpPr>
          <p:cNvPr id="479" name="Google Shape;479;gcab36e3f9d_0_345"/>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800" u="none" cap="none" strike="noStrike">
                <a:solidFill>
                  <a:schemeClr val="dk1"/>
                </a:solidFill>
                <a:latin typeface="Consolas"/>
                <a:ea typeface="Consolas"/>
                <a:cs typeface="Consolas"/>
                <a:sym typeface="Consolas"/>
              </a:rPr>
              <a:t>println(</a:t>
            </a:r>
            <a:r>
              <a:rPr b="0" i="0" lang="en-GB" sz="1800" u="none" cap="none" strike="noStrike">
                <a:solidFill>
                  <a:srgbClr val="388E3C"/>
                </a:solidFill>
                <a:latin typeface="Consolas"/>
                <a:ea typeface="Consolas"/>
                <a:cs typeface="Consolas"/>
                <a:sym typeface="Consolas"/>
              </a:rPr>
              <a:t>"new list: "</a:t>
            </a:r>
            <a:r>
              <a:rPr b="0" i="0" lang="en-GB" sz="1800" u="none" cap="none" strike="noStrike">
                <a:solidFill>
                  <a:schemeClr val="dk1"/>
                </a:solidFill>
                <a:latin typeface="Consolas"/>
                <a:ea typeface="Consolas"/>
                <a:cs typeface="Consolas"/>
                <a:sym typeface="Consolas"/>
              </a:rPr>
              <a:t> + newList)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cab36e3f9d_0_35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Otras transformaciones de listas</a:t>
            </a:r>
            <a:endParaRPr/>
          </a:p>
        </p:txBody>
      </p:sp>
      <p:sp>
        <p:nvSpPr>
          <p:cNvPr id="485" name="Google Shape;485;gcab36e3f9d_0_35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486" name="Google Shape;486;gcab36e3f9d_0_355"/>
          <p:cNvSpPr txBox="1"/>
          <p:nvPr/>
        </p:nvSpPr>
        <p:spPr>
          <a:xfrm>
            <a:off x="120450" y="1047700"/>
            <a:ext cx="8903100" cy="48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Courier New"/>
                <a:ea typeface="Courier New"/>
                <a:cs typeface="Courier New"/>
                <a:sym typeface="Courier New"/>
              </a:rPr>
              <a:t>map()</a:t>
            </a:r>
            <a:r>
              <a:rPr b="0" i="0" lang="en-GB" sz="1800" u="none" cap="none" strike="noStrike">
                <a:solidFill>
                  <a:srgbClr val="000000"/>
                </a:solidFill>
                <a:latin typeface="Roboto"/>
                <a:ea typeface="Roboto"/>
                <a:cs typeface="Roboto"/>
                <a:sym typeface="Roboto"/>
              </a:rPr>
              <a:t> </a:t>
            </a:r>
            <a:r>
              <a:rPr lang="en-GB" sz="2100">
                <a:solidFill>
                  <a:srgbClr val="202124"/>
                </a:solidFill>
                <a:highlight>
                  <a:srgbClr val="F8F9FA"/>
                </a:highlight>
              </a:rPr>
              <a:t>realiza la misma transformación en cada elemento y devuelve la lista.</a:t>
            </a:r>
            <a:endParaRPr sz="2100">
              <a:solidFill>
                <a:srgbClr val="202124"/>
              </a:solidFill>
              <a:highlight>
                <a:srgbClr val="F8F9FA"/>
              </a:highlight>
            </a:endParaRPr>
          </a:p>
          <a:p>
            <a:pPr indent="0" lvl="0" marL="457200" marR="0" rtl="0" algn="l">
              <a:lnSpc>
                <a:spcPct val="100000"/>
              </a:lnSpc>
              <a:spcBef>
                <a:spcPts val="0"/>
              </a:spcBef>
              <a:spcAft>
                <a:spcPts val="0"/>
              </a:spcAft>
              <a:buNone/>
            </a:pPr>
            <a:r>
              <a:t/>
            </a:r>
            <a:endParaRPr sz="1800">
              <a:latin typeface="Roboto"/>
              <a:ea typeface="Roboto"/>
              <a:cs typeface="Roboto"/>
              <a:sym typeface="Roboto"/>
            </a:endParaRPr>
          </a:p>
        </p:txBody>
      </p:sp>
      <p:sp>
        <p:nvSpPr>
          <p:cNvPr id="487" name="Google Shape;487;gcab36e3f9d_0_355"/>
          <p:cNvSpPr txBox="1"/>
          <p:nvPr/>
        </p:nvSpPr>
        <p:spPr>
          <a:xfrm>
            <a:off x="57150" y="2815300"/>
            <a:ext cx="9403200" cy="48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Roboto"/>
              <a:buChar char="●"/>
            </a:pPr>
            <a:r>
              <a:rPr b="0" i="0" lang="en-GB" sz="1800" u="none" cap="none" strike="noStrike">
                <a:solidFill>
                  <a:srgbClr val="000000"/>
                </a:solidFill>
                <a:latin typeface="Courier New"/>
                <a:ea typeface="Courier New"/>
                <a:cs typeface="Courier New"/>
                <a:sym typeface="Courier New"/>
              </a:rPr>
              <a:t>flatten()</a:t>
            </a:r>
            <a:r>
              <a:rPr b="0" i="0" lang="en-GB" sz="1800" u="none" cap="none" strike="noStrike">
                <a:solidFill>
                  <a:srgbClr val="000000"/>
                </a:solidFill>
                <a:latin typeface="Roboto"/>
                <a:ea typeface="Roboto"/>
                <a:cs typeface="Roboto"/>
                <a:sym typeface="Roboto"/>
              </a:rPr>
              <a:t> re</a:t>
            </a:r>
            <a:r>
              <a:rPr lang="en-GB" sz="1800">
                <a:latin typeface="Roboto"/>
                <a:ea typeface="Roboto"/>
                <a:cs typeface="Roboto"/>
                <a:sym typeface="Roboto"/>
              </a:rPr>
              <a:t>torna una sola lista de todos los elementos de la colección anidada</a:t>
            </a:r>
            <a:endParaRPr b="0" i="0" sz="1800" u="none" cap="none" strike="noStrike">
              <a:solidFill>
                <a:srgbClr val="000000"/>
              </a:solidFill>
              <a:latin typeface="Roboto"/>
              <a:ea typeface="Roboto"/>
              <a:cs typeface="Roboto"/>
              <a:sym typeface="Roboto"/>
            </a:endParaRPr>
          </a:p>
        </p:txBody>
      </p:sp>
      <p:sp>
        <p:nvSpPr>
          <p:cNvPr id="488" name="Google Shape;488;gcab36e3f9d_0_355"/>
          <p:cNvSpPr txBox="1"/>
          <p:nvPr>
            <p:ph idx="4294967295" type="body"/>
          </p:nvPr>
        </p:nvSpPr>
        <p:spPr>
          <a:xfrm>
            <a:off x="792150" y="1690000"/>
            <a:ext cx="4582500" cy="11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numbers = setOf(</a:t>
            </a:r>
            <a:r>
              <a:rPr lang="en-GB" sz="1800">
                <a:solidFill>
                  <a:srgbClr val="C53929"/>
                </a:solidFill>
                <a:latin typeface="Consolas"/>
                <a:ea typeface="Consolas"/>
                <a:cs typeface="Consolas"/>
                <a:sym typeface="Consolas"/>
              </a:rPr>
              <a:t>1</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2</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3</a:t>
            </a:r>
            <a:r>
              <a:rPr lang="en-GB"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rPr lang="en-GB" sz="1800">
                <a:latin typeface="Consolas"/>
                <a:ea typeface="Consolas"/>
                <a:cs typeface="Consolas"/>
                <a:sym typeface="Consolas"/>
              </a:rPr>
              <a:t>println(numbers.</a:t>
            </a:r>
            <a:r>
              <a:rPr b="1" lang="en-GB" sz="1800">
                <a:latin typeface="Consolas"/>
                <a:ea typeface="Consolas"/>
                <a:cs typeface="Consolas"/>
                <a:sym typeface="Consolas"/>
              </a:rPr>
              <a:t>map</a:t>
            </a:r>
            <a:r>
              <a:rPr lang="en-GB" sz="1800">
                <a:latin typeface="Consolas"/>
                <a:ea typeface="Consolas"/>
                <a:cs typeface="Consolas"/>
                <a:sym typeface="Consolas"/>
              </a:rPr>
              <a:t> { it * </a:t>
            </a:r>
            <a:r>
              <a:rPr lang="en-GB" sz="1800">
                <a:solidFill>
                  <a:srgbClr val="C53929"/>
                </a:solidFill>
                <a:latin typeface="Consolas"/>
                <a:ea typeface="Consolas"/>
                <a:cs typeface="Consolas"/>
                <a:sym typeface="Consolas"/>
              </a:rPr>
              <a:t>3</a:t>
            </a:r>
            <a:r>
              <a:rPr lang="en-GB"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rPr lang="en-GB"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9" name="Google Shape;489;gcab36e3f9d_0_355"/>
          <p:cNvSpPr txBox="1"/>
          <p:nvPr>
            <p:ph idx="4294967295" type="body"/>
          </p:nvPr>
        </p:nvSpPr>
        <p:spPr>
          <a:xfrm>
            <a:off x="692700" y="3133675"/>
            <a:ext cx="8520600" cy="15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numberSets = listOf(setOf(</a:t>
            </a:r>
            <a:r>
              <a:rPr lang="en-GB" sz="1800">
                <a:solidFill>
                  <a:srgbClr val="C53929"/>
                </a:solidFill>
                <a:latin typeface="Consolas"/>
                <a:ea typeface="Consolas"/>
                <a:cs typeface="Consolas"/>
                <a:sym typeface="Consolas"/>
              </a:rPr>
              <a:t>1</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2</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3</a:t>
            </a:r>
            <a:r>
              <a:rPr lang="en-GB" sz="1800">
                <a:latin typeface="Consolas"/>
                <a:ea typeface="Consolas"/>
                <a:cs typeface="Consolas"/>
                <a:sym typeface="Consolas"/>
              </a:rPr>
              <a:t>), setOf(</a:t>
            </a:r>
            <a:r>
              <a:rPr lang="en-GB" sz="1800">
                <a:solidFill>
                  <a:srgbClr val="C53929"/>
                </a:solidFill>
                <a:latin typeface="Consolas"/>
                <a:ea typeface="Consolas"/>
                <a:cs typeface="Consolas"/>
                <a:sym typeface="Consolas"/>
              </a:rPr>
              <a:t>4</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5</a:t>
            </a:r>
            <a:r>
              <a:rPr lang="en-GB" sz="1800">
                <a:latin typeface="Consolas"/>
                <a:ea typeface="Consolas"/>
                <a:cs typeface="Consolas"/>
                <a:sym typeface="Consolas"/>
              </a:rPr>
              <a:t>), setOf(</a:t>
            </a:r>
            <a:r>
              <a:rPr lang="en-GB" sz="1800">
                <a:solidFill>
                  <a:srgbClr val="C53929"/>
                </a:solidFill>
                <a:latin typeface="Consolas"/>
                <a:ea typeface="Consolas"/>
                <a:cs typeface="Consolas"/>
                <a:sym typeface="Consolas"/>
              </a:rPr>
              <a:t>1</a:t>
            </a:r>
            <a:r>
              <a:rPr lang="en-GB" sz="1800">
                <a:latin typeface="Consolas"/>
                <a:ea typeface="Consolas"/>
                <a:cs typeface="Consolas"/>
                <a:sym typeface="Consolas"/>
              </a:rPr>
              <a:t>, </a:t>
            </a:r>
            <a:r>
              <a:rPr lang="en-GB" sz="1800">
                <a:solidFill>
                  <a:srgbClr val="C53929"/>
                </a:solidFill>
                <a:latin typeface="Consolas"/>
                <a:ea typeface="Consolas"/>
                <a:cs typeface="Consolas"/>
                <a:sym typeface="Consolas"/>
              </a:rPr>
              <a:t>2</a:t>
            </a:r>
            <a:r>
              <a:rPr lang="en-GB" sz="1800">
                <a:latin typeface="Consolas"/>
                <a:ea typeface="Consolas"/>
                <a:cs typeface="Consolas"/>
                <a:sym typeface="Consolas"/>
              </a:rPr>
              <a:t>))</a:t>
            </a:r>
            <a:br>
              <a:rPr lang="en-GB" sz="1800">
                <a:latin typeface="Consolas"/>
                <a:ea typeface="Consolas"/>
                <a:cs typeface="Consolas"/>
                <a:sym typeface="Consolas"/>
              </a:rPr>
            </a:br>
            <a:r>
              <a:rPr lang="en-GB" sz="1800">
                <a:latin typeface="Consolas"/>
                <a:ea typeface="Consolas"/>
                <a:cs typeface="Consolas"/>
                <a:sym typeface="Consolas"/>
              </a:rPr>
              <a:t>println(numberSets.</a:t>
            </a:r>
            <a:r>
              <a:rPr b="1" lang="en-GB" sz="1800">
                <a:latin typeface="Consolas"/>
                <a:ea typeface="Consolas"/>
                <a:cs typeface="Consolas"/>
                <a:sym typeface="Consolas"/>
              </a:rPr>
              <a:t>flatten()</a:t>
            </a:r>
            <a:r>
              <a:rPr lang="en-GB"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rPr lang="en-GB"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8"/>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¿Preguntas?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¿Dónde sigo aprendiendo?</a:t>
            </a:r>
            <a:endParaRPr/>
          </a:p>
        </p:txBody>
      </p:sp>
      <p:sp>
        <p:nvSpPr>
          <p:cNvPr id="500" name="Google Shape;500;p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GB" sz="2400" u="sng">
                <a:solidFill>
                  <a:schemeClr val="hlink"/>
                </a:solidFill>
                <a:latin typeface="Arial"/>
                <a:ea typeface="Arial"/>
                <a:cs typeface="Arial"/>
                <a:sym typeface="Arial"/>
                <a:hlinkClick r:id="rId3"/>
              </a:rPr>
              <a:t>https://kotlinlang.org/docs/reference/basic-syntax.html</a:t>
            </a:r>
            <a:endParaRPr sz="2400"/>
          </a:p>
          <a:p>
            <a:pPr indent="0" lvl="0" marL="0" rtl="0" algn="l">
              <a:lnSpc>
                <a:spcPct val="115000"/>
              </a:lnSpc>
              <a:spcBef>
                <a:spcPts val="1600"/>
              </a:spcBef>
              <a:spcAft>
                <a:spcPts val="0"/>
              </a:spcAft>
              <a:buSzPts val="1800"/>
              <a:buNone/>
            </a:pPr>
            <a:r>
              <a:rPr lang="en-GB" sz="2400" u="sng">
                <a:solidFill>
                  <a:schemeClr val="hlink"/>
                </a:solidFill>
                <a:latin typeface="Arial"/>
                <a:ea typeface="Arial"/>
                <a:cs typeface="Arial"/>
                <a:sym typeface="Arial"/>
                <a:hlinkClick r:id="rId4"/>
              </a:rPr>
              <a:t>https://developer.android.com/kotlin</a:t>
            </a:r>
            <a:endParaRPr sz="2400"/>
          </a:p>
          <a:p>
            <a:pPr indent="0" lvl="0" marL="0" marR="0" rtl="0" algn="l">
              <a:lnSpc>
                <a:spcPct val="115000"/>
              </a:lnSpc>
              <a:spcBef>
                <a:spcPts val="1600"/>
              </a:spcBef>
              <a:spcAft>
                <a:spcPts val="1600"/>
              </a:spcAft>
              <a:buSzPts val="1800"/>
              <a:buNone/>
            </a:pPr>
            <a:r>
              <a:rPr lang="en-GB" sz="2400" u="sng">
                <a:solidFill>
                  <a:schemeClr val="hlink"/>
                </a:solidFill>
                <a:latin typeface="Arial"/>
                <a:ea typeface="Arial"/>
                <a:cs typeface="Arial"/>
                <a:sym typeface="Arial"/>
                <a:hlinkClick r:id="rId5"/>
              </a:rPr>
              <a:t>https://play.kotlinlang.org/koans/overview</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1"/>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Fin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cab36e3f9d_0_1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GB" sz="4200"/>
              <a:t>Programas </a:t>
            </a:r>
            <a:r>
              <a:rPr lang="en-GB"/>
              <a:t>e</a:t>
            </a:r>
            <a:r>
              <a:rPr lang="en-GB" sz="4200"/>
              <a:t>n Kotlin</a:t>
            </a:r>
            <a:endParaRPr sz="4200"/>
          </a:p>
        </p:txBody>
      </p:sp>
      <p:sp>
        <p:nvSpPr>
          <p:cNvPr id="102" name="Google Shape;102;gcab36e3f9d_0_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cab36e3f9d_0_1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Preparación</a:t>
            </a:r>
            <a:endParaRPr/>
          </a:p>
        </p:txBody>
      </p:sp>
      <p:sp>
        <p:nvSpPr>
          <p:cNvPr id="108" name="Google Shape;108;gcab36e3f9d_0_17"/>
          <p:cNvSpPr txBox="1"/>
          <p:nvPr>
            <p:ph idx="4294967295" type="body"/>
          </p:nvPr>
        </p:nvSpPr>
        <p:spPr>
          <a:xfrm>
            <a:off x="342900" y="1564350"/>
            <a:ext cx="8489400" cy="22053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GB" sz="2200"/>
              <a:t>Crear un archivo en tu proyecto</a:t>
            </a:r>
            <a:endParaRPr sz="2200"/>
          </a:p>
          <a:p>
            <a:pPr indent="-368300" lvl="0" marL="457200" rtl="0" algn="l">
              <a:lnSpc>
                <a:spcPct val="150000"/>
              </a:lnSpc>
              <a:spcBef>
                <a:spcPts val="0"/>
              </a:spcBef>
              <a:spcAft>
                <a:spcPts val="0"/>
              </a:spcAft>
              <a:buSzPts val="2200"/>
              <a:buChar char="●"/>
            </a:pPr>
            <a:r>
              <a:rPr lang="en-GB" sz="2200"/>
              <a:t>Crear una función </a:t>
            </a:r>
            <a:r>
              <a:rPr lang="en-GB" sz="2200">
                <a:latin typeface="Courier New"/>
                <a:ea typeface="Courier New"/>
                <a:cs typeface="Courier New"/>
                <a:sym typeface="Courier New"/>
              </a:rPr>
              <a:t>main()</a:t>
            </a:r>
            <a:endParaRPr sz="2200"/>
          </a:p>
          <a:p>
            <a:pPr indent="-368300" lvl="0" marL="457200" rtl="0" algn="l">
              <a:lnSpc>
                <a:spcPct val="150000"/>
              </a:lnSpc>
              <a:spcBef>
                <a:spcPts val="0"/>
              </a:spcBef>
              <a:spcAft>
                <a:spcPts val="0"/>
              </a:spcAft>
              <a:buSzPts val="2200"/>
              <a:buChar char="●"/>
            </a:pPr>
            <a:r>
              <a:rPr lang="en-GB" sz="2200"/>
              <a:t>Pasar argumentos a </a:t>
            </a:r>
            <a:r>
              <a:rPr lang="en-GB" sz="2200">
                <a:latin typeface="Courier New"/>
                <a:ea typeface="Courier New"/>
                <a:cs typeface="Courier New"/>
                <a:sym typeface="Courier New"/>
              </a:rPr>
              <a:t>main()</a:t>
            </a:r>
            <a:r>
              <a:rPr lang="en-GB" sz="2200"/>
              <a:t>(</a:t>
            </a:r>
            <a:r>
              <a:rPr lang="en-GB" sz="2200">
                <a:solidFill>
                  <a:schemeClr val="dk1"/>
                </a:solidFill>
                <a:extLst>
                  <a:ext uri="http://customooxmlschemas.google.com/">
                    <go:slidesCustomData xmlns:go="http://customooxmlschemas.google.com/" textRoundtripDataId="1"/>
                  </a:ext>
                </a:extLst>
              </a:rPr>
              <a:t>Optional</a:t>
            </a:r>
            <a:r>
              <a:rPr lang="en-GB" sz="2200">
                <a:solidFill>
                  <a:schemeClr val="dk1"/>
                </a:solidFill>
              </a:rPr>
              <a:t>)</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GB" sz="2200"/>
              <a:t>Usar argumentos </a:t>
            </a:r>
            <a:r>
              <a:rPr lang="en-GB" sz="2200">
                <a:solidFill>
                  <a:schemeClr val="dk1"/>
                </a:solidFill>
              </a:rPr>
              <a:t>pasados</a:t>
            </a:r>
            <a:r>
              <a:rPr lang="en-GB" sz="2200"/>
              <a:t> en llamados a la función </a:t>
            </a:r>
            <a:r>
              <a:rPr lang="en-GB" sz="2200">
                <a:solidFill>
                  <a:schemeClr val="dk1"/>
                </a:solidFill>
              </a:rPr>
              <a:t>(</a:t>
            </a:r>
            <a:r>
              <a:rPr lang="en-GB" sz="2200">
                <a:solidFill>
                  <a:schemeClr val="dk1"/>
                </a:solidFill>
                <a:extLst>
                  <a:ext uri="http://customooxmlschemas.google.com/">
                    <go:slidesCustomData xmlns:go="http://customooxmlschemas.google.com/" textRoundtripDataId="2"/>
                  </a:ext>
                </a:extLst>
              </a:rPr>
              <a:t>Optional</a:t>
            </a:r>
            <a:r>
              <a:rPr lang="en-GB" sz="2200">
                <a:solidFill>
                  <a:schemeClr val="dk1"/>
                </a:solidFill>
              </a:rPr>
              <a:t>)</a:t>
            </a:r>
            <a:endParaRPr sz="2200"/>
          </a:p>
          <a:p>
            <a:pPr indent="-368300" lvl="0" marL="457200" rtl="0" algn="l">
              <a:lnSpc>
                <a:spcPct val="150000"/>
              </a:lnSpc>
              <a:spcBef>
                <a:spcPts val="0"/>
              </a:spcBef>
              <a:spcAft>
                <a:spcPts val="0"/>
              </a:spcAft>
              <a:buSzPts val="2200"/>
              <a:buChar char="●"/>
            </a:pPr>
            <a:r>
              <a:rPr lang="en-GB" sz="2200"/>
              <a:t>Ejecutar tu programa</a:t>
            </a:r>
            <a:endParaRPr sz="2200"/>
          </a:p>
        </p:txBody>
      </p:sp>
      <p:sp>
        <p:nvSpPr>
          <p:cNvPr id="109" name="Google Shape;109;gcab36e3f9d_0_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10" name="Google Shape;110;gcab36e3f9d_0_17"/>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GB" sz="2200" u="none" cap="none" strike="noStrike">
                <a:solidFill>
                  <a:srgbClr val="000000"/>
                </a:solidFill>
                <a:latin typeface="Roboto"/>
                <a:ea typeface="Roboto"/>
                <a:cs typeface="Roboto"/>
                <a:sym typeface="Roboto"/>
              </a:rPr>
              <a:t>Antes de que puedas escribir código y ejecutar programas:</a:t>
            </a:r>
            <a:endParaRPr b="0" i="0" sz="22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cab36e3f9d_0_2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Crear un archivo Kotlin</a:t>
            </a:r>
            <a:endParaRPr/>
          </a:p>
        </p:txBody>
      </p:sp>
      <p:sp>
        <p:nvSpPr>
          <p:cNvPr id="116" name="Google Shape;116;gcab36e3f9d_0_24"/>
          <p:cNvSpPr txBox="1"/>
          <p:nvPr>
            <p:ph idx="4294967295" type="body"/>
          </p:nvPr>
        </p:nvSpPr>
        <p:spPr>
          <a:xfrm>
            <a:off x="460950" y="1216650"/>
            <a:ext cx="8102700" cy="36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En el panel de</a:t>
            </a:r>
            <a:r>
              <a:rPr lang="en-GB" sz="1800">
                <a:extLst>
                  <a:ext uri="http://customooxmlschemas.google.com/">
                    <go:slidesCustomData xmlns:go="http://customooxmlschemas.google.com/" textRoundtripDataId="3"/>
                  </a:ext>
                </a:extLst>
              </a:rPr>
              <a:t> Proyecto de </a:t>
            </a:r>
            <a:r>
              <a:rPr lang="en-GB" sz="1800">
                <a:solidFill>
                  <a:schemeClr val="dk1"/>
                </a:solidFill>
                <a:extLst>
                  <a:ext uri="http://customooxmlschemas.google.com/">
                    <go:slidesCustomData xmlns:go="http://customooxmlschemas.google.com/" textRoundtripDataId="4"/>
                  </a:ext>
                </a:extLst>
              </a:rPr>
              <a:t>IntelliJ IDEA</a:t>
            </a:r>
            <a:r>
              <a:rPr lang="en-GB" sz="1800">
                <a:extLst>
                  <a:ext uri="http://customooxmlschemas.google.com/">
                    <go:slidesCustomData xmlns:go="http://customooxmlschemas.google.com/" textRoundtripDataId="5"/>
                  </a:ext>
                </a:extLst>
              </a:rPr>
              <a:t>, </a:t>
            </a:r>
            <a:r>
              <a:rPr lang="en-GB">
                <a:solidFill>
                  <a:schemeClr val="dk1"/>
                </a:solidFill>
                <a:extLst>
                  <a:ext uri="http://customooxmlschemas.google.com/">
                    <go:slidesCustomData xmlns:go="http://customooxmlschemas.google.com/" textRoundtripDataId="6"/>
                  </a:ext>
                </a:extLst>
              </a:rPr>
              <a:t>bajo</a:t>
            </a:r>
            <a:r>
              <a:rPr lang="en-GB" sz="1800">
                <a:solidFill>
                  <a:schemeClr val="dk1"/>
                </a:solidFill>
                <a:extLst>
                  <a:ext uri="http://customooxmlschemas.google.com/">
                    <go:slidesCustomData xmlns:go="http://customooxmlschemas.google.com/" textRoundtripDataId="7"/>
                  </a:ext>
                </a:extLst>
              </a:rPr>
              <a:t> </a:t>
            </a:r>
            <a:r>
              <a:rPr b="1" lang="en-GB" sz="1800">
                <a:solidFill>
                  <a:schemeClr val="dk1"/>
                </a:solidFill>
                <a:extLst>
                  <a:ext uri="http://customooxmlschemas.google.com/">
                    <go:slidesCustomData xmlns:go="http://customooxmlschemas.google.com/" textRoundtripDataId="8"/>
                  </a:ext>
                </a:extLst>
              </a:rPr>
              <a:t>Hello World</a:t>
            </a:r>
            <a:r>
              <a:rPr lang="en-GB" sz="1800">
                <a:solidFill>
                  <a:schemeClr val="dk1"/>
                </a:solidFill>
                <a:extLst>
                  <a:ext uri="http://customooxmlschemas.google.com/">
                    <go:slidesCustomData xmlns:go="http://customooxmlschemas.google.com/" textRoundtripDataId="9"/>
                  </a:ext>
                </a:extLst>
              </a:rPr>
              <a:t>,</a:t>
            </a:r>
            <a:r>
              <a:rPr b="1" lang="en-GB" sz="1800">
                <a:solidFill>
                  <a:schemeClr val="dk1"/>
                </a:solidFill>
                <a:extLst>
                  <a:ext uri="http://customooxmlschemas.google.com/">
                    <go:slidesCustomData xmlns:go="http://customooxmlschemas.google.com/" textRoundtripDataId="10"/>
                  </a:ext>
                </a:extLst>
              </a:rPr>
              <a:t> </a:t>
            </a:r>
            <a:r>
              <a:rPr lang="en-GB">
                <a:extLst>
                  <a:ext uri="http://customooxmlschemas.google.com/">
                    <go:slidesCustomData xmlns:go="http://customooxmlschemas.google.com/" textRoundtripDataId="11"/>
                  </a:ext>
                </a:extLst>
              </a:rPr>
              <a:t>botón derecho en la carpeta</a:t>
            </a:r>
            <a:r>
              <a:rPr lang="en-GB" sz="1800">
                <a:extLst>
                  <a:ext uri="http://customooxmlschemas.google.com/">
                    <go:slidesCustomData xmlns:go="http://customooxmlschemas.google.com/" textRoundtripDataId="12"/>
                  </a:ext>
                </a:extLst>
              </a:rPr>
              <a:t> </a:t>
            </a:r>
            <a:r>
              <a:rPr lang="en-GB" sz="1800">
                <a:latin typeface="Courier New"/>
                <a:ea typeface="Courier New"/>
                <a:cs typeface="Courier New"/>
                <a:sym typeface="Courier New"/>
                <a:extLst>
                  <a:ext uri="http://customooxmlschemas.google.com/">
                    <go:slidesCustomData xmlns:go="http://customooxmlschemas.google.com/" textRoundtripDataId="13"/>
                  </a:ext>
                </a:extLst>
              </a:rPr>
              <a:t>src</a:t>
            </a:r>
            <a:r>
              <a:rPr lang="en-GB" sz="1800">
                <a:extLst>
                  <a:ext uri="http://customooxmlschemas.google.com/">
                    <go:slidesCustomData xmlns:go="http://customooxmlschemas.google.com/" textRoundtripDataId="14"/>
                  </a:ext>
                </a:extLst>
              </a:rPr>
              <a:t>. </a:t>
            </a:r>
            <a:endParaRPr sz="1800"/>
          </a:p>
          <a:p>
            <a:pPr indent="-342900" lvl="0" marL="457200" rtl="0" algn="l">
              <a:lnSpc>
                <a:spcPct val="115000"/>
              </a:lnSpc>
              <a:spcBef>
                <a:spcPts val="0"/>
              </a:spcBef>
              <a:spcAft>
                <a:spcPts val="0"/>
              </a:spcAft>
              <a:buSzPts val="1800"/>
              <a:buChar char="●"/>
            </a:pPr>
            <a:r>
              <a:rPr lang="en-GB"/>
              <a:t>Elegir</a:t>
            </a:r>
            <a:r>
              <a:rPr lang="en-GB" sz="1800"/>
              <a:t> </a:t>
            </a:r>
            <a:r>
              <a:rPr b="1" lang="en-GB" sz="1800"/>
              <a:t>New &gt; Kotlin File/Class</a:t>
            </a:r>
            <a:r>
              <a:rPr lang="en-GB" sz="1800"/>
              <a:t>.</a:t>
            </a:r>
            <a:endParaRPr sz="1800"/>
          </a:p>
          <a:p>
            <a:pPr indent="-342900" lvl="0" marL="457200" rtl="0" algn="l">
              <a:lnSpc>
                <a:spcPct val="115000"/>
              </a:lnSpc>
              <a:spcBef>
                <a:spcPts val="0"/>
              </a:spcBef>
              <a:spcAft>
                <a:spcPts val="0"/>
              </a:spcAft>
              <a:buSzPts val="1800"/>
              <a:buChar char="●"/>
            </a:pPr>
            <a:r>
              <a:rPr lang="en-GB"/>
              <a:t>Elegir</a:t>
            </a:r>
            <a:r>
              <a:rPr lang="en-GB" sz="1800"/>
              <a:t> </a:t>
            </a:r>
            <a:r>
              <a:rPr b="1" lang="en-GB" sz="1800"/>
              <a:t>File</a:t>
            </a:r>
            <a:r>
              <a:rPr lang="en-GB" sz="1800"/>
              <a:t>, </a:t>
            </a:r>
            <a:r>
              <a:rPr lang="en-GB"/>
              <a:t>nombrar al archivo</a:t>
            </a:r>
            <a:r>
              <a:rPr lang="en-GB" sz="1800"/>
              <a:t> </a:t>
            </a:r>
            <a:r>
              <a:rPr lang="en-GB" sz="1800">
                <a:latin typeface="Courier New"/>
                <a:ea typeface="Courier New"/>
                <a:cs typeface="Courier New"/>
                <a:sym typeface="Courier New"/>
              </a:rPr>
              <a:t>Hello,</a:t>
            </a:r>
            <a:r>
              <a:rPr lang="en-GB" sz="1800"/>
              <a:t> </a:t>
            </a:r>
            <a:r>
              <a:rPr lang="en-GB"/>
              <a:t>y presionar</a:t>
            </a:r>
            <a:r>
              <a:rPr lang="en-GB" sz="1800"/>
              <a:t> </a:t>
            </a:r>
            <a:r>
              <a:rPr b="1" lang="en-GB" sz="1800"/>
              <a:t>Enter</a:t>
            </a:r>
            <a:r>
              <a:rPr lang="en-GB" sz="1800"/>
              <a:t>.</a:t>
            </a:r>
            <a:endParaRPr sz="1800"/>
          </a:p>
          <a:p>
            <a:pPr indent="0" lvl="0" marL="45720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SzPts val="1800"/>
              <a:buNone/>
            </a:pPr>
            <a:r>
              <a:t/>
            </a:r>
            <a:endParaRPr/>
          </a:p>
        </p:txBody>
      </p:sp>
      <p:sp>
        <p:nvSpPr>
          <p:cNvPr id="117" name="Google Shape;117;gcab36e3f9d_0_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118" name="Google Shape;118;gcab36e3f9d_0_24"/>
          <p:cNvPicPr preferRelativeResize="0"/>
          <p:nvPr/>
        </p:nvPicPr>
        <p:blipFill rotWithShape="1">
          <a:blip r:embed="rId3">
            <a:alphaModFix/>
          </a:blip>
          <a:srcRect b="0" l="0" r="0" t="0"/>
          <a:stretch/>
        </p:blipFill>
        <p:spPr>
          <a:xfrm>
            <a:off x="835250" y="2713419"/>
            <a:ext cx="3717105" cy="21072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cab36e3f9d_0_31"/>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Crear un archivo Kotlin</a:t>
            </a:r>
            <a:endParaRPr/>
          </a:p>
        </p:txBody>
      </p:sp>
      <p:sp>
        <p:nvSpPr>
          <p:cNvPr id="124" name="Google Shape;124;gcab36e3f9d_0_31"/>
          <p:cNvSpPr txBox="1"/>
          <p:nvPr>
            <p:ph idx="4294967295" type="body"/>
          </p:nvPr>
        </p:nvSpPr>
        <p:spPr>
          <a:xfrm>
            <a:off x="460950" y="103072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t>Ahora deberías de ver un archivo en la carpeta</a:t>
            </a:r>
            <a:r>
              <a:rPr lang="en-GB" sz="1800"/>
              <a:t> </a:t>
            </a:r>
            <a:r>
              <a:rPr lang="en-GB" sz="1800">
                <a:latin typeface="Courier New"/>
                <a:ea typeface="Courier New"/>
                <a:cs typeface="Courier New"/>
                <a:sym typeface="Courier New"/>
              </a:rPr>
              <a:t>src</a:t>
            </a:r>
            <a:r>
              <a:rPr lang="en-GB" sz="1800"/>
              <a:t> </a:t>
            </a:r>
            <a:r>
              <a:rPr lang="en-GB"/>
              <a:t>llamado</a:t>
            </a:r>
            <a:r>
              <a:rPr lang="en-GB" sz="1800"/>
              <a:t> </a:t>
            </a:r>
            <a:r>
              <a:rPr lang="en-GB" sz="1800">
                <a:latin typeface="Courier New"/>
                <a:ea typeface="Courier New"/>
                <a:cs typeface="Courier New"/>
                <a:sym typeface="Courier New"/>
              </a:rPr>
              <a:t>Hello</a:t>
            </a:r>
            <a:r>
              <a:rPr lang="en-GB" sz="1800">
                <a:latin typeface="Courier New"/>
                <a:ea typeface="Courier New"/>
                <a:cs typeface="Courier New"/>
                <a:sym typeface="Courier New"/>
                <a:extLst>
                  <a:ext uri="http://customooxmlschemas.google.com/">
                    <go:slidesCustomData xmlns:go="http://customooxmlschemas.google.com/" textRoundtripDataId="15"/>
                  </a:ext>
                </a:extLst>
              </a:rPr>
              <a:t>.</a:t>
            </a:r>
            <a:r>
              <a:rPr lang="en-GB" sz="1800">
                <a:latin typeface="Courier New"/>
                <a:ea typeface="Courier New"/>
                <a:cs typeface="Courier New"/>
                <a:sym typeface="Courier New"/>
                <a:extLst>
                  <a:ext uri="http://customooxmlschemas.google.com/">
                    <go:slidesCustomData xmlns:go="http://customooxmlschemas.google.com/" textRoundtripDataId="16"/>
                  </a:ext>
                </a:extLst>
              </a:rPr>
              <a:t>kt</a:t>
            </a:r>
            <a:r>
              <a:rPr lang="en-GB" sz="1800"/>
              <a:t>.</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SzPts val="1800"/>
              <a:buNone/>
            </a:pPr>
            <a:r>
              <a:t/>
            </a:r>
            <a:endParaRPr sz="1800"/>
          </a:p>
          <a:p>
            <a:pPr indent="0" lvl="0" marL="45720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a:p>
        </p:txBody>
      </p:sp>
      <p:sp>
        <p:nvSpPr>
          <p:cNvPr id="125" name="Google Shape;125;gcab36e3f9d_0_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pic>
        <p:nvPicPr>
          <p:cNvPr id="126" name="Google Shape;126;gcab36e3f9d_0_31"/>
          <p:cNvPicPr preferRelativeResize="0"/>
          <p:nvPr/>
        </p:nvPicPr>
        <p:blipFill rotWithShape="1">
          <a:blip r:embed="rId3">
            <a:alphaModFix/>
          </a:blip>
          <a:srcRect b="0" l="0" r="0" t="0"/>
          <a:stretch/>
        </p:blipFill>
        <p:spPr>
          <a:xfrm>
            <a:off x="3043225" y="1587975"/>
            <a:ext cx="305752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cab36e3f9d_0_3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GB"/>
              <a:t>Crear una función main()</a:t>
            </a:r>
            <a:endParaRPr/>
          </a:p>
        </p:txBody>
      </p:sp>
      <p:sp>
        <p:nvSpPr>
          <p:cNvPr id="132" name="Google Shape;132;gcab36e3f9d_0_38"/>
          <p:cNvSpPr txBox="1"/>
          <p:nvPr>
            <p:ph idx="4294967295" type="body"/>
          </p:nvPr>
        </p:nvSpPr>
        <p:spPr>
          <a:xfrm>
            <a:off x="311700" y="1685875"/>
            <a:ext cx="8520600" cy="19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800"/>
              <a:t>In the </a:t>
            </a:r>
            <a:r>
              <a:rPr lang="en-GB" sz="1800">
                <a:latin typeface="Courier New"/>
                <a:ea typeface="Courier New"/>
                <a:cs typeface="Courier New"/>
                <a:sym typeface="Courier New"/>
              </a:rPr>
              <a:t>Hello.kt</a:t>
            </a:r>
            <a:r>
              <a:rPr lang="en-GB" sz="1800"/>
              <a:t> file:</a:t>
            </a:r>
            <a:endParaRPr sz="1800"/>
          </a:p>
          <a:p>
            <a:pPr indent="0" lvl="0" marL="0" rtl="0" algn="l">
              <a:lnSpc>
                <a:spcPct val="115000"/>
              </a:lnSpc>
              <a:spcBef>
                <a:spcPts val="100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fun</a:t>
            </a:r>
            <a:r>
              <a:rPr lang="en-GB"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"Hello, world!"</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SzPts val="1800"/>
              <a:buNone/>
            </a:pPr>
            <a:r>
              <a:t/>
            </a:r>
            <a:endParaRPr sz="1800"/>
          </a:p>
          <a:p>
            <a:pPr indent="0" lvl="0" marL="45720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sz="1800"/>
          </a:p>
          <a:p>
            <a:pPr indent="0" lvl="0" marL="0" rtl="0" algn="l">
              <a:lnSpc>
                <a:spcPct val="115000"/>
              </a:lnSpc>
              <a:spcBef>
                <a:spcPts val="0"/>
              </a:spcBef>
              <a:spcAft>
                <a:spcPts val="0"/>
              </a:spcAft>
              <a:buSzPts val="1800"/>
              <a:buNone/>
            </a:pPr>
            <a:r>
              <a:t/>
            </a:r>
            <a:endParaRPr/>
          </a:p>
        </p:txBody>
      </p:sp>
      <p:sp>
        <p:nvSpPr>
          <p:cNvPr id="133" name="Google Shape;133;gcab36e3f9d_0_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GB"/>
              <a:t>‹#›</a:t>
            </a:fld>
            <a:endParaRPr/>
          </a:p>
        </p:txBody>
      </p:sp>
      <p:sp>
        <p:nvSpPr>
          <p:cNvPr id="134" name="Google Shape;134;gcab36e3f9d_0_38"/>
          <p:cNvSpPr txBox="1"/>
          <p:nvPr/>
        </p:nvSpPr>
        <p:spPr>
          <a:xfrm>
            <a:off x="311700" y="4028500"/>
            <a:ext cx="8520600" cy="419700"/>
          </a:xfrm>
          <a:prstGeom prst="rect">
            <a:avLst/>
          </a:prstGeom>
          <a:solidFill>
            <a:srgbClr val="D6F0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C4043"/>
                </a:solidFill>
                <a:latin typeface="Roboto"/>
                <a:ea typeface="Roboto"/>
                <a:cs typeface="Roboto"/>
                <a:sym typeface="Roboto"/>
              </a:rPr>
              <a:t>Los “args” en la función </a:t>
            </a:r>
            <a:r>
              <a:rPr b="0" i="0" lang="en-GB" sz="1800" u="none" cap="none" strike="noStrike">
                <a:solidFill>
                  <a:srgbClr val="3C4043"/>
                </a:solidFill>
                <a:latin typeface="Courier New"/>
                <a:ea typeface="Courier New"/>
                <a:cs typeface="Courier New"/>
                <a:sym typeface="Courier New"/>
              </a:rPr>
              <a:t>main()</a:t>
            </a:r>
            <a:r>
              <a:rPr b="0" i="0" lang="en-GB" sz="1800" u="none" cap="none" strike="noStrike">
                <a:solidFill>
                  <a:srgbClr val="3C4043"/>
                </a:solidFill>
                <a:latin typeface="Roboto"/>
                <a:ea typeface="Roboto"/>
                <a:cs typeface="Roboto"/>
                <a:sym typeface="Roboto"/>
              </a:rPr>
              <a:t>son opcionales</a:t>
            </a:r>
            <a:endParaRPr b="0" i="0" sz="1800" u="none" cap="none" strike="noStrike">
              <a:solidFill>
                <a:srgbClr val="3C4043"/>
              </a:solidFill>
              <a:latin typeface="Roboto"/>
              <a:ea typeface="Roboto"/>
              <a:cs typeface="Roboto"/>
              <a:sym typeface="Roboto"/>
            </a:endParaRPr>
          </a:p>
        </p:txBody>
      </p:sp>
      <p:sp>
        <p:nvSpPr>
          <p:cNvPr id="135" name="Google Shape;135;gcab36e3f9d_0_38"/>
          <p:cNvSpPr txBox="1"/>
          <p:nvPr/>
        </p:nvSpPr>
        <p:spPr>
          <a:xfrm>
            <a:off x="300900" y="1255700"/>
            <a:ext cx="8520600" cy="50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Courier New"/>
                <a:ea typeface="Courier New"/>
                <a:cs typeface="Courier New"/>
                <a:sym typeface="Courier New"/>
              </a:rPr>
              <a:t>main()</a:t>
            </a:r>
            <a:r>
              <a:rPr b="0" i="0" lang="en-GB" sz="1800" u="none" cap="none" strike="noStrike">
                <a:solidFill>
                  <a:srgbClr val="000000"/>
                </a:solidFill>
                <a:latin typeface="Roboto"/>
                <a:ea typeface="Roboto"/>
                <a:cs typeface="Roboto"/>
                <a:sym typeface="Roboto"/>
              </a:rPr>
              <a:t> es el punto de entrada para la ejecución de un programa Kotlin</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v2">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