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Roboto"/>
      <p:regular r:id="rId61"/>
      <p:bold r:id="rId62"/>
      <p:italic r:id="rId63"/>
      <p:boldItalic r:id="rId64"/>
    </p:embeddedFont>
    <p:embeddedFont>
      <p:font typeface="Google Sans"/>
      <p:regular r:id="rId65"/>
      <p:bold r:id="rId66"/>
      <p:italic r:id="rId67"/>
      <p:boldItalic r:id="rId68"/>
    </p:embeddedFont>
    <p:embeddedFont>
      <p:font typeface="Roboto Condensed"/>
      <p:regular r:id="rId69"/>
      <p:bold r:id="rId70"/>
      <p:italic r:id="rId71"/>
      <p:boldItalic r:id="rId72"/>
    </p:embeddedFont>
    <p:embeddedFont>
      <p:font typeface="Roboto Mono"/>
      <p:regular r:id="rId73"/>
      <p:bold r:id="rId74"/>
      <p:italic r:id="rId75"/>
      <p:boldItalic r:id="rId76"/>
    </p:embeddedFont>
    <p:embeddedFont>
      <p:font typeface="Open Sans"/>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RobotoMono-regular.fntdata"/><Relationship Id="rId72" Type="http://schemas.openxmlformats.org/officeDocument/2006/relationships/font" Target="fonts/RobotoCondensed-boldItalic.fntdata"/><Relationship Id="rId31" Type="http://schemas.openxmlformats.org/officeDocument/2006/relationships/slide" Target="slides/slide26.xml"/><Relationship Id="rId75" Type="http://schemas.openxmlformats.org/officeDocument/2006/relationships/font" Target="fonts/RobotoMono-italic.fntdata"/><Relationship Id="rId30" Type="http://schemas.openxmlformats.org/officeDocument/2006/relationships/slide" Target="slides/slide25.xml"/><Relationship Id="rId74" Type="http://schemas.openxmlformats.org/officeDocument/2006/relationships/font" Target="fonts/RobotoMono-bold.fntdata"/><Relationship Id="rId33" Type="http://schemas.openxmlformats.org/officeDocument/2006/relationships/slide" Target="slides/slide28.xml"/><Relationship Id="rId77" Type="http://schemas.openxmlformats.org/officeDocument/2006/relationships/font" Target="fonts/OpenSans-regular.fntdata"/><Relationship Id="rId32" Type="http://schemas.openxmlformats.org/officeDocument/2006/relationships/slide" Target="slides/slide27.xml"/><Relationship Id="rId76" Type="http://schemas.openxmlformats.org/officeDocument/2006/relationships/font" Target="fonts/RobotoMono-boldItalic.fntdata"/><Relationship Id="rId35" Type="http://schemas.openxmlformats.org/officeDocument/2006/relationships/slide" Target="slides/slide30.xml"/><Relationship Id="rId79" Type="http://schemas.openxmlformats.org/officeDocument/2006/relationships/font" Target="fonts/OpenSans-italic.fntdata"/><Relationship Id="rId34" Type="http://schemas.openxmlformats.org/officeDocument/2006/relationships/slide" Target="slides/slide29.xml"/><Relationship Id="rId78" Type="http://schemas.openxmlformats.org/officeDocument/2006/relationships/font" Target="fonts/OpenSans-bold.fntdata"/><Relationship Id="rId71" Type="http://schemas.openxmlformats.org/officeDocument/2006/relationships/font" Target="fonts/RobotoCondensed-italic.fntdata"/><Relationship Id="rId70" Type="http://schemas.openxmlformats.org/officeDocument/2006/relationships/font" Target="fonts/RobotoCondensed-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fntdata"/><Relationship Id="rId61" Type="http://schemas.openxmlformats.org/officeDocument/2006/relationships/font" Target="fonts/Roboto-regular.fntdata"/><Relationship Id="rId20" Type="http://schemas.openxmlformats.org/officeDocument/2006/relationships/slide" Target="slides/slide15.xml"/><Relationship Id="rId64" Type="http://schemas.openxmlformats.org/officeDocument/2006/relationships/font" Target="fonts/Roboto-boldItalic.fntdata"/><Relationship Id="rId63" Type="http://schemas.openxmlformats.org/officeDocument/2006/relationships/font" Target="fonts/Roboto-italic.fntdata"/><Relationship Id="rId22" Type="http://schemas.openxmlformats.org/officeDocument/2006/relationships/slide" Target="slides/slide17.xml"/><Relationship Id="rId66" Type="http://schemas.openxmlformats.org/officeDocument/2006/relationships/font" Target="fonts/GoogleSans-bold.fntdata"/><Relationship Id="rId21" Type="http://schemas.openxmlformats.org/officeDocument/2006/relationships/slide" Target="slides/slide16.xml"/><Relationship Id="rId65" Type="http://schemas.openxmlformats.org/officeDocument/2006/relationships/font" Target="fonts/GoogleSans-regular.fntdata"/><Relationship Id="rId24" Type="http://schemas.openxmlformats.org/officeDocument/2006/relationships/slide" Target="slides/slide19.xml"/><Relationship Id="rId68" Type="http://schemas.openxmlformats.org/officeDocument/2006/relationships/font" Target="fonts/GoogleSans-boldItalic.fntdata"/><Relationship Id="rId23" Type="http://schemas.openxmlformats.org/officeDocument/2006/relationships/slide" Target="slides/slide18.xml"/><Relationship Id="rId67" Type="http://schemas.openxmlformats.org/officeDocument/2006/relationships/font" Target="fonts/GoogleSans-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Condensed-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Factory_Method_(patr%C3%B3n_de_dise%C3%B1o)" TargetMode="External"/><Relationship Id="rId3" Type="http://schemas.openxmlformats.org/officeDocument/2006/relationships/hyperlink" Target="https://kotlinlang.org/docs/reference/classes.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lasses.html#member-functions"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inheritance.html"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inheritance"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abstract-classes" TargetMode="External"/><Relationship Id="rId3" Type="http://schemas.openxmlformats.org/officeDocument/2006/relationships/hyperlink" Target="https://kotlinlang.org/docs/reference/classes.html"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ollections.html"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s.wikipedia.org/wiki/Singleton#:~:text=En%20ingenier%C3%ADa%20de%20software%2C%20singleton,de%20acceso%20global%20a%20ella."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visibility-modifiers.html"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d2acff7431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d2acff7431_0_4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2acff7431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2acff7431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Transición</a:t>
            </a:r>
            <a:r>
              <a:rPr b="1" lang="es">
                <a:solidFill>
                  <a:schemeClr val="dk1"/>
                </a:solidFill>
              </a:rPr>
              <a:t>: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s"/>
              <a:t>Parecido a lo que aprendimos en la clase 2 de los parámetros opciones</a:t>
            </a:r>
            <a:r>
              <a:rPr lang="es"/>
              <a:t>, podemos tener parámetros por defecto en los constructores.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Esto significa, que los parámetros pueden tener valores por defecto y no necesitan ser especificados cuando inicializamos el objeto. Si no se provee un valor por defecto, Entonces el parámetro es requerido en el constructor. Podemos mezclar parámetros opcionales o requeridos en el constructor.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la definición de la clase </a:t>
            </a:r>
            <a:r>
              <a:rPr lang="es">
                <a:latin typeface="Courier New"/>
                <a:ea typeface="Courier New"/>
                <a:cs typeface="Courier New"/>
                <a:sym typeface="Courier New"/>
              </a:rPr>
              <a:t>Box</a:t>
            </a:r>
            <a:r>
              <a:rPr lang="es"/>
              <a:t>, </a:t>
            </a:r>
            <a:r>
              <a:rPr lang="es">
                <a:latin typeface="Courier New"/>
                <a:ea typeface="Courier New"/>
                <a:cs typeface="Courier New"/>
                <a:sym typeface="Courier New"/>
              </a:rPr>
              <a:t>width</a:t>
            </a:r>
            <a:r>
              <a:rPr lang="es"/>
              <a:t> y </a:t>
            </a:r>
            <a:r>
              <a:rPr lang="es">
                <a:latin typeface="Courier New"/>
                <a:ea typeface="Courier New"/>
                <a:cs typeface="Courier New"/>
                <a:sym typeface="Courier New"/>
              </a:rPr>
              <a:t>height</a:t>
            </a:r>
            <a:r>
              <a:rPr lang="es"/>
              <a:t> tienen valores por defecto. Al contrario, </a:t>
            </a:r>
            <a:r>
              <a:rPr lang="es">
                <a:latin typeface="Courier New"/>
                <a:ea typeface="Courier New"/>
                <a:cs typeface="Courier New"/>
                <a:sym typeface="Courier New"/>
              </a:rPr>
              <a:t>length</a:t>
            </a:r>
            <a:r>
              <a:rPr lang="es"/>
              <a:t>, no tiene valores por defecto, por lo tanto </a:t>
            </a:r>
            <a:r>
              <a:rPr lang="es">
                <a:latin typeface="Courier New"/>
                <a:ea typeface="Courier New"/>
                <a:cs typeface="Courier New"/>
                <a:sym typeface="Courier New"/>
              </a:rPr>
              <a:t>length</a:t>
            </a:r>
            <a:r>
              <a:rPr lang="es"/>
              <a:t> es requerido cuando creamos un nuevo objeto  </a:t>
            </a:r>
            <a:r>
              <a:rPr lang="es">
                <a:latin typeface="Courier New"/>
                <a:ea typeface="Courier New"/>
                <a:cs typeface="Courier New"/>
                <a:sym typeface="Courier New"/>
              </a:rPr>
              <a:t>Box</a:t>
            </a:r>
            <a:r>
              <a:rPr lang="es"/>
              <a:t>. Dado que estos tres parámetros están marcados como  </a:t>
            </a:r>
            <a:r>
              <a:rPr lang="es">
                <a:latin typeface="Courier New"/>
                <a:ea typeface="Courier New"/>
                <a:cs typeface="Courier New"/>
                <a:sym typeface="Courier New"/>
              </a:rPr>
              <a:t>val</a:t>
            </a:r>
            <a:r>
              <a:rPr lang="es"/>
              <a:t>, sabemos que son miembros de la clase </a:t>
            </a:r>
            <a:r>
              <a:rPr lang="es">
                <a:solidFill>
                  <a:schemeClr val="dk1"/>
                </a:solidFill>
                <a:latin typeface="Courier New"/>
                <a:ea typeface="Courier New"/>
                <a:cs typeface="Courier New"/>
                <a:sym typeface="Courier New"/>
              </a:rPr>
              <a:t>Bo</a:t>
            </a:r>
            <a:r>
              <a:rPr lang="es">
                <a:solidFill>
                  <a:schemeClr val="dk1"/>
                </a:solidFill>
                <a:latin typeface="Courier New"/>
                <a:ea typeface="Courier New"/>
                <a:cs typeface="Courier New"/>
                <a:sym typeface="Courier New"/>
              </a:rPr>
              <a:t>x</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solidFill>
                  <a:schemeClr val="dk1"/>
                </a:solidFill>
              </a:rPr>
              <a:t>Además de la declaración de la clase</a:t>
            </a:r>
            <a:r>
              <a:rPr lang="es">
                <a:solidFill>
                  <a:schemeClr val="dk1"/>
                </a:solidFill>
              </a:rPr>
              <a:t>, tenemos tres ejemplos de cómo </a:t>
            </a:r>
            <a:r>
              <a:rPr lang="es">
                <a:solidFill>
                  <a:schemeClr val="dk1"/>
                </a:solidFill>
              </a:rPr>
              <a:t>crearemos</a:t>
            </a:r>
            <a:r>
              <a:rPr lang="es">
                <a:solidFill>
                  <a:schemeClr val="dk1"/>
                </a:solidFill>
              </a:rPr>
              <a:t> objetos del tipo </a:t>
            </a:r>
            <a:r>
              <a:rPr lang="es">
                <a:solidFill>
                  <a:schemeClr val="dk1"/>
                </a:solidFill>
                <a:latin typeface="Courier New"/>
                <a:ea typeface="Courier New"/>
                <a:cs typeface="Courier New"/>
                <a:sym typeface="Courier New"/>
              </a:rPr>
              <a:t>Box</a:t>
            </a:r>
            <a:r>
              <a:rPr lang="es">
                <a:solidFill>
                  <a:schemeClr val="dk1"/>
                </a:solidFill>
              </a:rPr>
              <a:t> objects. Incluso con los argumentos ubicados en diferentes posiciones, Los tres objetos  </a:t>
            </a:r>
            <a:r>
              <a:rPr lang="es">
                <a:solidFill>
                  <a:schemeClr val="dk1"/>
                </a:solidFill>
                <a:latin typeface="Courier New"/>
                <a:ea typeface="Courier New"/>
                <a:cs typeface="Courier New"/>
                <a:sym typeface="Courier New"/>
              </a:rPr>
              <a:t>Box</a:t>
            </a:r>
            <a:r>
              <a:rPr lang="es">
                <a:solidFill>
                  <a:schemeClr val="dk1"/>
                </a:solidFill>
              </a:rPr>
              <a:t> son iguales.</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2acff743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2acff743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Transición</a:t>
            </a:r>
            <a:r>
              <a:rPr b="1" lang="es">
                <a:solidFill>
                  <a:schemeClr val="dk1"/>
                </a:solidFill>
              </a:rPr>
              <a:t>: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Para todos los ejemplos que vimos hasta ahora, el constructor está dentro del encabezado de la clase.</a:t>
            </a:r>
            <a:r>
              <a:rPr lang="es">
                <a:solidFill>
                  <a:schemeClr val="dk1"/>
                </a:solidFill>
              </a:rPr>
              <a:t> Este es llamado, constructor primario.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Esta sintaxis hace a Kotlin más conciso en la definición de clases.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Técnicamente</a:t>
            </a:r>
            <a:r>
              <a:rPr lang="es">
                <a:solidFill>
                  <a:schemeClr val="dk1"/>
                </a:solidFill>
              </a:rPr>
              <a:t>, la primer </a:t>
            </a:r>
            <a:r>
              <a:rPr lang="es">
                <a:solidFill>
                  <a:schemeClr val="dk1"/>
                </a:solidFill>
              </a:rPr>
              <a:t>porción</a:t>
            </a:r>
            <a:r>
              <a:rPr lang="es">
                <a:solidFill>
                  <a:schemeClr val="dk1"/>
                </a:solidFill>
              </a:rPr>
              <a:t> de código es igual a la segunda (la cual es más </a:t>
            </a:r>
            <a:r>
              <a:rPr lang="es">
                <a:solidFill>
                  <a:schemeClr val="dk1"/>
                </a:solidFill>
              </a:rPr>
              <a:t>verborrágica</a:t>
            </a:r>
            <a:r>
              <a:rPr lang="es">
                <a:solidFill>
                  <a:schemeClr val="dk1"/>
                </a:solidFill>
              </a:rPr>
              <a:t>). La segunda porción de código se parece más a la definición de clases en otros lenguajes, donde el constructor se define a si mismo de manera explicita.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Pero en </a:t>
            </a:r>
            <a:r>
              <a:rPr lang="es">
                <a:solidFill>
                  <a:schemeClr val="dk1"/>
                </a:solidFill>
              </a:rPr>
              <a:t> Kotlin, escribiremos el código igual que en la primer porción.</a:t>
            </a:r>
            <a:r>
              <a:rPr lang="es">
                <a:solidFill>
                  <a:schemeClr val="dk1"/>
                </a:solidFill>
              </a:rPr>
              <a:t> </a:t>
            </a:r>
            <a:r>
              <a:rPr lang="es" sz="1050">
                <a:solidFill>
                  <a:srgbClr val="3C4043"/>
                </a:solidFill>
                <a:highlight>
                  <a:srgbClr val="FFFFFF"/>
                </a:highlight>
                <a:latin typeface="Roboto"/>
                <a:ea typeface="Roboto"/>
                <a:cs typeface="Roboto"/>
                <a:sym typeface="Roboto"/>
              </a:rPr>
              <a:t>Notaste el bloque init</a:t>
            </a:r>
            <a:r>
              <a:rPr lang="es" sz="1050">
                <a:solidFill>
                  <a:srgbClr val="3C4043"/>
                </a:solidFill>
                <a:highlight>
                  <a:srgbClr val="FFFFFF"/>
                </a:highlight>
                <a:latin typeface="Roboto"/>
                <a:ea typeface="Roboto"/>
                <a:cs typeface="Roboto"/>
                <a:sym typeface="Roboto"/>
              </a:rPr>
              <a:t>? Veamos un poco eso.</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2acff743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2acff743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a:t>
            </a:r>
            <a:r>
              <a:rPr lang="es"/>
              <a:t> Kotlin, </a:t>
            </a:r>
            <a:r>
              <a:rPr b="1" lang="es"/>
              <a:t>NO</a:t>
            </a:r>
            <a:r>
              <a:rPr lang="es"/>
              <a:t> podemos poner cualquier código dentro del constructor primario, por lo tanto ponemos nuestro código de </a:t>
            </a:r>
            <a:r>
              <a:rPr lang="es"/>
              <a:t>inicialización</a:t>
            </a:r>
            <a:r>
              <a:rPr lang="es"/>
              <a:t> en el bloque </a:t>
            </a:r>
            <a:r>
              <a:rPr lang="es">
                <a:latin typeface="Courier New"/>
                <a:ea typeface="Courier New"/>
                <a:cs typeface="Courier New"/>
                <a:sym typeface="Courier New"/>
              </a:rPr>
              <a:t>init</a:t>
            </a:r>
            <a:r>
              <a:rPr lang="es"/>
              <a:t> </a:t>
            </a:r>
            <a:r>
              <a:rPr lang="es"/>
              <a:t>- también conocido como bloque  </a:t>
            </a:r>
            <a:r>
              <a:rPr lang="es">
                <a:latin typeface="Courier New"/>
                <a:ea typeface="Courier New"/>
                <a:cs typeface="Courier New"/>
                <a:sym typeface="Courier New"/>
              </a:rPr>
              <a:t>initializer</a:t>
            </a:r>
            <a:r>
              <a:rPr lang="es"/>
              <a:t>. Podemos tener más de un bloque </a:t>
            </a:r>
            <a:r>
              <a:rPr lang="es">
                <a:latin typeface="Courier New"/>
                <a:ea typeface="Courier New"/>
                <a:cs typeface="Courier New"/>
                <a:sym typeface="Courier New"/>
              </a:rPr>
              <a:t>init</a:t>
            </a:r>
            <a:r>
              <a:rPr lang="es"/>
              <a:t> en la definición de nuestra clase. El bloque se ejecuta en el orden en el que aparece en el código. Estos bloques </a:t>
            </a:r>
            <a:r>
              <a:rPr lang="es">
                <a:solidFill>
                  <a:schemeClr val="dk1"/>
                </a:solidFill>
                <a:latin typeface="Courier New"/>
                <a:ea typeface="Courier New"/>
                <a:cs typeface="Courier New"/>
                <a:sym typeface="Courier New"/>
              </a:rPr>
              <a:t>init</a:t>
            </a:r>
            <a:r>
              <a:rPr lang="es"/>
              <a:t> </a:t>
            </a:r>
            <a:r>
              <a:rPr lang="es"/>
              <a:t>esencialmente</a:t>
            </a:r>
            <a:r>
              <a:rPr lang="es"/>
              <a:t> son el código del constructor primario.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2acff743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2acff743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 this example, we have a </a:t>
            </a:r>
            <a:r>
              <a:rPr lang="es">
                <a:latin typeface="Courier New"/>
                <a:ea typeface="Courier New"/>
                <a:cs typeface="Courier New"/>
                <a:sym typeface="Courier New"/>
              </a:rPr>
              <a:t>Square</a:t>
            </a:r>
            <a:r>
              <a:rPr lang="es"/>
              <a:t> class where the primary constructor has 1 input parameter: the side length as an Int. We want to do some work in the constructor of the Square class, so we setup an </a:t>
            </a:r>
            <a:r>
              <a:rPr lang="es">
                <a:latin typeface="Courier New"/>
                <a:ea typeface="Courier New"/>
                <a:cs typeface="Courier New"/>
                <a:sym typeface="Courier New"/>
              </a:rPr>
              <a:t>init</a:t>
            </a:r>
            <a:r>
              <a:rPr lang="es"/>
              <a:t> block. Within it, we have a println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Outside of the class definition, we can create a new Square object instance with a side of 10. As soon as it is initialized, the </a:t>
            </a:r>
            <a:r>
              <a:rPr lang="es">
                <a:latin typeface="Courier New"/>
                <a:ea typeface="Courier New"/>
                <a:cs typeface="Courier New"/>
                <a:sym typeface="Courier New"/>
              </a:rPr>
              <a:t>init</a:t>
            </a:r>
            <a:r>
              <a:rPr lang="es"/>
              <a:t> block is executed and the print statement gets printed to the output.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2acff7431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2acff743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Que pasa si tenemos </a:t>
            </a:r>
            <a:r>
              <a:rPr lang="es"/>
              <a:t>múltiples</a:t>
            </a:r>
            <a:r>
              <a:rPr lang="es"/>
              <a:t> constructores? Además del constructor primario, una clase puede tener uno o más constructores secundarios. Usamos la palabra clave </a:t>
            </a:r>
            <a:r>
              <a:rPr lang="es">
                <a:solidFill>
                  <a:schemeClr val="dk1"/>
                </a:solidFill>
                <a:latin typeface="Courier New"/>
                <a:ea typeface="Courier New"/>
                <a:cs typeface="Courier New"/>
                <a:sym typeface="Courier New"/>
              </a:rPr>
              <a:t>constructor</a:t>
            </a:r>
            <a:r>
              <a:rPr lang="es"/>
              <a:t> para declararlos.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Un constructor secundario debe llamar al constructor primario utilizando la palabra clave </a:t>
            </a:r>
            <a:r>
              <a:rPr lang="es">
                <a:latin typeface="Courier New"/>
                <a:ea typeface="Courier New"/>
                <a:cs typeface="Courier New"/>
                <a:sym typeface="Courier New"/>
              </a:rPr>
              <a:t>this</a:t>
            </a:r>
            <a:r>
              <a:rPr lang="es"/>
              <a:t>. O </a:t>
            </a:r>
            <a:r>
              <a:rPr lang="es"/>
              <a:t>utilizando</a:t>
            </a:r>
            <a:r>
              <a:rPr lang="es"/>
              <a:t> la palabra clave </a:t>
            </a:r>
            <a:r>
              <a:rPr lang="es">
                <a:latin typeface="Courier New"/>
                <a:ea typeface="Courier New"/>
                <a:cs typeface="Courier New"/>
                <a:sym typeface="Courier New"/>
              </a:rPr>
              <a:t>it</a:t>
            </a:r>
            <a:r>
              <a:rPr lang="es"/>
              <a:t> debe llamar a otro constructor secundario que llame a su vez al constructor primario.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b="1" lang="es">
                <a:highlight>
                  <a:srgbClr val="FCE5CD"/>
                </a:highlight>
              </a:rPr>
              <a:t>CUIDADO</a:t>
            </a:r>
            <a:r>
              <a:rPr b="1" lang="es">
                <a:highlight>
                  <a:srgbClr val="FCE5CD"/>
                </a:highlight>
              </a:rPr>
              <a:t>:</a:t>
            </a:r>
            <a:r>
              <a:rPr lang="es">
                <a:highlight>
                  <a:srgbClr val="FCE5CD"/>
                </a:highlight>
              </a:rPr>
              <a:t> Usar </a:t>
            </a:r>
            <a:r>
              <a:rPr lang="es">
                <a:highlight>
                  <a:srgbClr val="FCE5CD"/>
                </a:highlight>
              </a:rPr>
              <a:t>múltiples</a:t>
            </a:r>
            <a:r>
              <a:rPr lang="es">
                <a:highlight>
                  <a:srgbClr val="FCE5CD"/>
                </a:highlight>
              </a:rPr>
              <a:t> constructores lleva a mas caminos a la hora de realizar pruebas.Antes de escribir un constructor secundario, considerar cuando una función </a:t>
            </a:r>
            <a:r>
              <a:rPr lang="es" u="sng">
                <a:solidFill>
                  <a:schemeClr val="hlink"/>
                </a:solidFill>
                <a:highlight>
                  <a:srgbClr val="FCE5CD"/>
                </a:highlight>
                <a:hlinkClick r:id="rId2"/>
              </a:rPr>
              <a:t>factory</a:t>
            </a:r>
            <a:r>
              <a:rPr lang="es">
                <a:highlight>
                  <a:srgbClr val="FCE5CD"/>
                </a:highlight>
              </a:rPr>
              <a:t> puede realizar la tarea, esto colabora a dejar la definición de la clase más limpia.</a:t>
            </a:r>
            <a:endParaRPr>
              <a:highlight>
                <a:srgbClr val="FCE5CD"/>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a:t>
            </a:r>
            <a:endParaRPr/>
          </a:p>
          <a:p>
            <a:pPr indent="-298450" lvl="0" marL="457200" rtl="0" algn="l">
              <a:spcBef>
                <a:spcPts val="0"/>
              </a:spcBef>
              <a:spcAft>
                <a:spcPts val="0"/>
              </a:spcAft>
              <a:buSzPts val="1100"/>
              <a:buChar char="●"/>
            </a:pPr>
            <a:r>
              <a:rPr lang="es" u="sng">
                <a:solidFill>
                  <a:schemeClr val="hlink"/>
                </a:solidFill>
                <a:hlinkClick r:id="rId3"/>
              </a:rPr>
              <a:t>Clases y herencia</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2acff7431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d2acff7431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En la clase</a:t>
            </a:r>
            <a:r>
              <a:rPr lang="es"/>
              <a:t> </a:t>
            </a:r>
            <a:r>
              <a:rPr lang="es">
                <a:latin typeface="Courier New"/>
                <a:ea typeface="Courier New"/>
                <a:cs typeface="Courier New"/>
                <a:sym typeface="Courier New"/>
              </a:rPr>
              <a:t>Circle</a:t>
            </a:r>
            <a:r>
              <a:rPr lang="es"/>
              <a:t>, tenemos un constructor primario (que tiene como entrada el radio del tipo Double) y 2 constructores secundarios.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Para definir un constructor secundario, comenzamos con la palabra clave </a:t>
            </a:r>
            <a:r>
              <a:rPr lang="es">
                <a:latin typeface="Courier New"/>
                <a:ea typeface="Courier New"/>
                <a:cs typeface="Courier New"/>
                <a:sym typeface="Courier New"/>
              </a:rPr>
              <a:t>constructor</a:t>
            </a:r>
            <a:r>
              <a:rPr lang="es"/>
              <a:t> seguida de los parámetros, dos puntos, y la llamada al </a:t>
            </a:r>
            <a:r>
              <a:rPr lang="es">
                <a:latin typeface="Courier New"/>
                <a:ea typeface="Courier New"/>
                <a:cs typeface="Courier New"/>
                <a:sym typeface="Courier New"/>
              </a:rPr>
              <a:t>constructor</a:t>
            </a:r>
            <a:r>
              <a:rPr lang="es"/>
              <a:t>  por defecto utilizando </a:t>
            </a:r>
            <a:r>
              <a:rPr lang="es">
                <a:latin typeface="Courier New"/>
                <a:ea typeface="Courier New"/>
                <a:cs typeface="Courier New"/>
                <a:sym typeface="Courier New"/>
              </a:rPr>
              <a:t>this</a:t>
            </a:r>
            <a:r>
              <a:rPr lang="es"/>
              <a:t> (que toma el radio como entrada). Para clases con </a:t>
            </a:r>
            <a:r>
              <a:rPr lang="es"/>
              <a:t>múltiples</a:t>
            </a:r>
            <a:r>
              <a:rPr lang="es"/>
              <a:t> constructores como esta, el bloque </a:t>
            </a:r>
            <a:r>
              <a:rPr lang="es">
                <a:latin typeface="Courier New"/>
                <a:ea typeface="Courier New"/>
                <a:cs typeface="Courier New"/>
                <a:sym typeface="Courier New"/>
              </a:rPr>
              <a:t>init</a:t>
            </a:r>
            <a:r>
              <a:rPr lang="es"/>
              <a:t> se ejecuta </a:t>
            </a:r>
            <a:r>
              <a:rPr b="1" lang="es"/>
              <a:t>antes</a:t>
            </a:r>
            <a:r>
              <a:rPr lang="es"/>
              <a:t> de cualquier código en el constructor secundario. Por lo tanto, la función println se ejecutará antes que cualquier código de los constructores secundarios.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2acff7431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d2acff7431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Definimos las propiedades en la clase utilizando </a:t>
            </a:r>
            <a:r>
              <a:rPr lang="es"/>
              <a:t> </a:t>
            </a:r>
            <a:r>
              <a:rPr lang="es">
                <a:latin typeface="Courier New"/>
                <a:ea typeface="Courier New"/>
                <a:cs typeface="Courier New"/>
                <a:sym typeface="Courier New"/>
              </a:rPr>
              <a:t>val</a:t>
            </a:r>
            <a:r>
              <a:rPr lang="es"/>
              <a:t> o </a:t>
            </a:r>
            <a:r>
              <a:rPr lang="es">
                <a:latin typeface="Courier New"/>
                <a:ea typeface="Courier New"/>
                <a:cs typeface="Courier New"/>
                <a:sym typeface="Courier New"/>
              </a:rPr>
              <a:t>var</a:t>
            </a:r>
            <a:r>
              <a:rPr lang="es"/>
              <a:t>, como vimos antes. Accedemos a las propiedades de la clase utilizando el nombre del objeto seguido de  "." y el nombre de la propiedad. Si la propiedad fue declarada como  </a:t>
            </a:r>
            <a:r>
              <a:rPr lang="es">
                <a:latin typeface="Courier New"/>
                <a:ea typeface="Courier New"/>
                <a:cs typeface="Courier New"/>
                <a:sym typeface="Courier New"/>
              </a:rPr>
              <a:t>var</a:t>
            </a:r>
            <a:r>
              <a:rPr lang="es"/>
              <a:t>, </a:t>
            </a:r>
            <a:r>
              <a:rPr lang="es"/>
              <a:t>también</a:t>
            </a:r>
            <a:r>
              <a:rPr lang="es"/>
              <a:t> podemos utilizando el “.” setear un valor para la propiedad. No podemos modificar una propiedad declarada como  </a:t>
            </a:r>
            <a:r>
              <a:rPr lang="es">
                <a:latin typeface="Courier New"/>
                <a:ea typeface="Courier New"/>
                <a:cs typeface="Courier New"/>
                <a:sym typeface="Courier New"/>
              </a:rPr>
              <a:t>val</a:t>
            </a:r>
            <a:r>
              <a:rPr lang="es"/>
              <a:t>. Obtendremos un error “</a:t>
            </a:r>
            <a:r>
              <a:rPr lang="es">
                <a:latin typeface="Courier New"/>
                <a:ea typeface="Courier New"/>
                <a:cs typeface="Courier New"/>
                <a:sym typeface="Courier New"/>
              </a:rPr>
              <a:t>val</a:t>
            </a:r>
            <a:r>
              <a:rPr lang="es"/>
              <a:t> cannot be reassigned”.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2acff7431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d2acff7431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este ejemplo, creamos una clase Person con name como propiedad. En la función main creamos una instancia del objeto </a:t>
            </a:r>
            <a:r>
              <a:rPr lang="es">
                <a:solidFill>
                  <a:schemeClr val="dk1"/>
                </a:solidFill>
                <a:latin typeface="Courier New"/>
                <a:ea typeface="Courier New"/>
                <a:cs typeface="Courier New"/>
                <a:sym typeface="Courier New"/>
              </a:rPr>
              <a:t>Person. </a:t>
            </a:r>
            <a:r>
              <a:rPr lang="es">
                <a:solidFill>
                  <a:schemeClr val="dk1"/>
                </a:solidFill>
              </a:rPr>
              <a:t>Luego accedemos y seteamos la propiedad </a:t>
            </a:r>
            <a:r>
              <a:rPr lang="es">
                <a:solidFill>
                  <a:schemeClr val="dk1"/>
                </a:solidFill>
                <a:latin typeface="Courier New"/>
                <a:ea typeface="Courier New"/>
                <a:cs typeface="Courier New"/>
                <a:sym typeface="Courier New"/>
              </a:rPr>
              <a:t>name</a:t>
            </a:r>
            <a:r>
              <a:rPr lang="es">
                <a:solidFill>
                  <a:schemeClr val="dk1"/>
                </a:solidFill>
              </a:rPr>
              <a:t> con la notación punto “.”. Dado que </a:t>
            </a:r>
            <a:r>
              <a:rPr lang="es">
                <a:solidFill>
                  <a:schemeClr val="dk1"/>
                </a:solidFill>
                <a:latin typeface="Courier New"/>
                <a:ea typeface="Courier New"/>
                <a:cs typeface="Courier New"/>
                <a:sym typeface="Courier New"/>
              </a:rPr>
              <a:t>name </a:t>
            </a:r>
            <a:r>
              <a:rPr lang="es">
                <a:solidFill>
                  <a:schemeClr val="dk1"/>
                </a:solidFill>
              </a:rPr>
              <a:t>está declarada cómo</a:t>
            </a:r>
            <a:r>
              <a:rPr lang="es">
                <a:solidFill>
                  <a:schemeClr val="dk1"/>
                </a:solidFill>
                <a:latin typeface="Courier New"/>
                <a:ea typeface="Courier New"/>
                <a:cs typeface="Courier New"/>
                <a:sym typeface="Courier New"/>
              </a:rPr>
              <a:t> var </a:t>
            </a:r>
            <a:r>
              <a:rPr lang="es">
                <a:solidFill>
                  <a:schemeClr val="dk1"/>
                </a:solidFill>
              </a:rPr>
              <a:t>podemos cambiar el valor de la propiedad utilizando su setter. Si por el contrario fuera declarada </a:t>
            </a:r>
            <a:r>
              <a:rPr lang="es">
                <a:solidFill>
                  <a:schemeClr val="dk1"/>
                </a:solidFill>
                <a:latin typeface="Courier New"/>
                <a:ea typeface="Courier New"/>
                <a:cs typeface="Courier New"/>
                <a:sym typeface="Courier New"/>
              </a:rPr>
              <a:t>val</a:t>
            </a:r>
            <a:r>
              <a:rPr lang="es">
                <a:solidFill>
                  <a:schemeClr val="dk1"/>
                </a:solidFill>
              </a:rPr>
              <a:t> como en el constructor de la clase Person, no podríamos cambiarla.</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d2acff743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d2acff743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 no queremos tener el </a:t>
            </a:r>
            <a:r>
              <a:rPr lang="es"/>
              <a:t>comportamiento</a:t>
            </a:r>
            <a:r>
              <a:rPr lang="es"/>
              <a:t> </a:t>
            </a:r>
            <a:r>
              <a:rPr lang="es"/>
              <a:t> </a:t>
            </a:r>
            <a:r>
              <a:rPr lang="es">
                <a:latin typeface="Courier New"/>
                <a:ea typeface="Courier New"/>
                <a:cs typeface="Courier New"/>
                <a:sym typeface="Courier New"/>
              </a:rPr>
              <a:t>get/set</a:t>
            </a:r>
            <a:r>
              <a:rPr lang="es"/>
              <a:t> por defecto para una propiedad, entonces debemos definir nuestro propio comportamiento. </a:t>
            </a:r>
            <a:r>
              <a:rPr lang="es"/>
              <a:t>Nuevamente</a:t>
            </a:r>
            <a:r>
              <a:rPr lang="es"/>
              <a:t>, podemos sobreescribir </a:t>
            </a:r>
            <a:r>
              <a:rPr lang="es">
                <a:latin typeface="Courier New"/>
                <a:ea typeface="Courier New"/>
                <a:cs typeface="Courier New"/>
                <a:sym typeface="Courier New"/>
              </a:rPr>
              <a:t>set()</a:t>
            </a:r>
            <a:r>
              <a:rPr lang="es"/>
              <a:t> solo si nuestra propiedad está declarada como </a:t>
            </a:r>
            <a:r>
              <a:rPr lang="es">
                <a:latin typeface="Courier New"/>
                <a:ea typeface="Courier New"/>
                <a:cs typeface="Courier New"/>
                <a:sym typeface="Courier New"/>
              </a:rPr>
              <a:t>var</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 esta forma se </a:t>
            </a:r>
            <a:r>
              <a:rPr lang="es"/>
              <a:t>verá</a:t>
            </a:r>
            <a:r>
              <a:rPr lang="es"/>
              <a:t> generalmente la </a:t>
            </a:r>
            <a:r>
              <a:rPr lang="es"/>
              <a:t>declaración</a:t>
            </a:r>
            <a:r>
              <a:rPr lang="es"/>
              <a:t> de una propiedad </a:t>
            </a:r>
            <a:r>
              <a:rPr lang="es"/>
              <a:t>mutable</a:t>
            </a:r>
            <a:r>
              <a:rPr lang="es"/>
              <a:t> para una clase. Declarar con </a:t>
            </a:r>
            <a:r>
              <a:rPr lang="es">
                <a:latin typeface="Courier New"/>
                <a:ea typeface="Courier New"/>
                <a:cs typeface="Courier New"/>
                <a:sym typeface="Courier New"/>
              </a:rPr>
              <a:t>var</a:t>
            </a:r>
            <a:r>
              <a:rPr lang="es"/>
              <a:t> y luego el valor de la propiedad. Usar dos puntos “:” y luego el tipo de dato. Luego definir con igual el valor (pueden usarse expresiones,ej lambdas o funciones). Luego </a:t>
            </a:r>
            <a:r>
              <a:rPr lang="es"/>
              <a:t>opcionalmente</a:t>
            </a:r>
            <a:r>
              <a:rPr lang="es"/>
              <a:t> podemos </a:t>
            </a:r>
            <a:r>
              <a:rPr lang="es"/>
              <a:t>sobreescribir</a:t>
            </a:r>
            <a:r>
              <a:rPr lang="es"/>
              <a:t>  las funciones </a:t>
            </a:r>
            <a:r>
              <a:rPr lang="es">
                <a:latin typeface="Courier New"/>
                <a:ea typeface="Courier New"/>
                <a:cs typeface="Courier New"/>
                <a:sym typeface="Courier New"/>
              </a:rPr>
              <a:t>get()</a:t>
            </a:r>
            <a:r>
              <a:rPr lang="es"/>
              <a:t> o </a:t>
            </a:r>
            <a:r>
              <a:rPr lang="es">
                <a:latin typeface="Courier New"/>
                <a:ea typeface="Courier New"/>
                <a:cs typeface="Courier New"/>
                <a:sym typeface="Courier New"/>
              </a:rPr>
              <a:t>set()</a:t>
            </a:r>
            <a:r>
              <a:rPr lang="es"/>
              <a:t> para la propiedad.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s">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s" u="sng">
                <a:solidFill>
                  <a:schemeClr val="hlink"/>
                </a:solidFill>
                <a:hlinkClick r:id="rId2"/>
              </a:rPr>
              <a:t>Properties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2acff743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2acff743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Veamos el ejemplo de la clase</a:t>
            </a:r>
            <a:r>
              <a:rPr lang="es"/>
              <a:t> </a:t>
            </a:r>
            <a:r>
              <a:rPr lang="es">
                <a:latin typeface="Courier New"/>
                <a:ea typeface="Courier New"/>
                <a:cs typeface="Courier New"/>
                <a:sym typeface="Courier New"/>
              </a:rPr>
              <a:t>Person</a:t>
            </a:r>
            <a:r>
              <a:rPr lang="es"/>
              <a:t>. Definimos una variable </a:t>
            </a:r>
            <a:r>
              <a:rPr lang="es">
                <a:latin typeface="Courier New"/>
                <a:ea typeface="Courier New"/>
                <a:cs typeface="Courier New"/>
                <a:sym typeface="Courier New"/>
              </a:rPr>
              <a:t>fullName</a:t>
            </a:r>
            <a:r>
              <a:rPr lang="es"/>
              <a:t>,con una funcion custom(personalizada) </a:t>
            </a:r>
            <a:r>
              <a:rPr lang="es"/>
              <a:t>getter</a:t>
            </a:r>
            <a:r>
              <a:rPr lang="es"/>
              <a:t>  que combina nombre y apellido en un solo String. Podemos acceder a </a:t>
            </a:r>
            <a:r>
              <a:rPr lang="es">
                <a:latin typeface="Courier New"/>
                <a:ea typeface="Courier New"/>
                <a:cs typeface="Courier New"/>
                <a:sym typeface="Courier New"/>
              </a:rPr>
              <a:t>fullName</a:t>
            </a:r>
            <a:r>
              <a:rPr lang="es"/>
              <a:t> como a culaquier otra propiedad (usando </a:t>
            </a:r>
            <a:r>
              <a:rPr lang="es">
                <a:latin typeface="Courier New"/>
                <a:ea typeface="Courier New"/>
                <a:cs typeface="Courier New"/>
                <a:sym typeface="Courier New"/>
              </a:rPr>
              <a:t>person.fullName</a:t>
            </a:r>
            <a:r>
              <a:rPr lang="es"/>
              <a:t> en el ejemplo), y la función  </a:t>
            </a:r>
            <a:r>
              <a:rPr lang="es">
                <a:latin typeface="Courier New"/>
                <a:ea typeface="Courier New"/>
                <a:cs typeface="Courier New"/>
                <a:sym typeface="Courier New"/>
              </a:rPr>
              <a:t>get()</a:t>
            </a:r>
            <a:r>
              <a:rPr lang="es"/>
              <a:t>se ejecuta en el momento (on the fly)</a:t>
            </a:r>
            <a:r>
              <a:rPr lang="es"/>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d2acff74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d2acff74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d2acff743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d2acff743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Para la misma propiedad</a:t>
            </a:r>
            <a:r>
              <a:rPr lang="es">
                <a:solidFill>
                  <a:schemeClr val="dk1"/>
                </a:solidFill>
              </a:rPr>
              <a:t>, podemos definir una función custom </a:t>
            </a:r>
            <a:r>
              <a:rPr lang="es">
                <a:solidFill>
                  <a:schemeClr val="dk1"/>
                </a:solidFill>
                <a:latin typeface="Roboto"/>
                <a:ea typeface="Roboto"/>
                <a:cs typeface="Roboto"/>
                <a:sym typeface="Roboto"/>
              </a:rPr>
              <a:t>setter</a:t>
            </a:r>
            <a:r>
              <a:rPr lang="es">
                <a:solidFill>
                  <a:schemeClr val="dk1"/>
                </a:solidFill>
              </a:rPr>
              <a:t> que obtenga una propiedad String fullName y la divida en fistName y lastName y las setea en la clase</a:t>
            </a:r>
            <a:r>
              <a:rPr lang="es">
                <a:solidFill>
                  <a:schemeClr val="dk1"/>
                </a:solidFill>
              </a:rPr>
              <a:t>. Podemos setear </a:t>
            </a:r>
            <a:r>
              <a:rPr lang="es">
                <a:solidFill>
                  <a:schemeClr val="dk1"/>
                </a:solidFill>
                <a:latin typeface="Courier New"/>
                <a:ea typeface="Courier New"/>
                <a:cs typeface="Courier New"/>
                <a:sym typeface="Courier New"/>
              </a:rPr>
              <a:t>fullName</a:t>
            </a:r>
            <a:r>
              <a:rPr lang="es">
                <a:solidFill>
                  <a:schemeClr val="dk1"/>
                </a:solidFill>
              </a:rPr>
              <a:t> como cualquier otra propiedad, usando </a:t>
            </a:r>
            <a:r>
              <a:rPr lang="es">
                <a:solidFill>
                  <a:schemeClr val="dk1"/>
                </a:solidFill>
                <a:latin typeface="Courier New"/>
                <a:ea typeface="Courier New"/>
                <a:cs typeface="Courier New"/>
                <a:sym typeface="Courier New"/>
              </a:rPr>
              <a:t>person.fullName = &lt;nuevo nombre&gt;</a:t>
            </a:r>
            <a:r>
              <a:rPr lang="es">
                <a:solidFill>
                  <a:schemeClr val="dk1"/>
                </a:solidFill>
              </a:rPr>
              <a:t>, que puede ser “Jane Smith” en este ejemplo. La función subyacente </a:t>
            </a:r>
            <a:r>
              <a:rPr lang="es">
                <a:solidFill>
                  <a:schemeClr val="dk1"/>
                </a:solidFill>
                <a:latin typeface="Courier New"/>
                <a:ea typeface="Courier New"/>
                <a:cs typeface="Courier New"/>
                <a:sym typeface="Courier New"/>
              </a:rPr>
              <a:t>set()</a:t>
            </a:r>
            <a:r>
              <a:rPr lang="es">
                <a:solidFill>
                  <a:schemeClr val="dk1"/>
                </a:solidFill>
              </a:rPr>
              <a:t> será llamada.</a:t>
            </a:r>
            <a:endParaRPr>
              <a:solidFill>
                <a:schemeClr val="dk1"/>
              </a:solidFill>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d2acff743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d2acff743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Además de propiedades y constructores podemos tener funciones miembro de una clase</a:t>
            </a:r>
            <a:r>
              <a:rPr lang="es"/>
              <a:t>. Declararemos las funciones como vimos en la clase 2 - Funciones.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s">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s" u="sng">
                <a:solidFill>
                  <a:schemeClr val="hlink"/>
                </a:solidFill>
                <a:hlinkClick r:id="rId2"/>
              </a:rPr>
              <a:t>Member Functions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2acff743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2acff743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d2acff7431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d2acff7431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Heredar las propiedades y capacidades de una clase padre a una clase hija se llama herencia.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Kotlin tiene herencia simple de clases, si fuera necesario “heredar” múltiples comportamientos a una clase, consideramos utilizar interfaces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a:t>
            </a:r>
            <a:endParaRPr b="1"/>
          </a:p>
          <a:p>
            <a:pPr indent="-298450" lvl="0" marL="457200" rtl="0" algn="l">
              <a:spcBef>
                <a:spcPts val="0"/>
              </a:spcBef>
              <a:spcAft>
                <a:spcPts val="0"/>
              </a:spcAft>
              <a:buSzPts val="1100"/>
              <a:buChar char="●"/>
            </a:pPr>
            <a:r>
              <a:rPr lang="es" u="sng">
                <a:solidFill>
                  <a:schemeClr val="hlink"/>
                </a:solidFill>
                <a:hlinkClick r:id="rId2"/>
              </a:rPr>
              <a:t>Herencia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2acff7431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2acff7431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d2acff743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d2acff743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solidFill>
                  <a:schemeClr val="dk1"/>
                </a:solidFill>
              </a:rPr>
              <a:t>Transición</a:t>
            </a:r>
            <a:r>
              <a:rPr b="1" lang="es">
                <a:solidFill>
                  <a:schemeClr val="dk1"/>
                </a:solidFill>
              </a:rPr>
              <a:t>: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s"/>
              <a:t>Definimos una</a:t>
            </a:r>
            <a:r>
              <a:rPr lang="es"/>
              <a:t> </a:t>
            </a:r>
            <a:r>
              <a:rPr lang="es">
                <a:latin typeface="Courier New"/>
                <a:ea typeface="Courier New"/>
                <a:cs typeface="Courier New"/>
                <a:sym typeface="Courier New"/>
              </a:rPr>
              <a:t>interface</a:t>
            </a:r>
            <a:r>
              <a:rPr lang="es"/>
              <a:t> llamada </a:t>
            </a:r>
            <a:r>
              <a:rPr lang="es">
                <a:latin typeface="Courier New"/>
                <a:ea typeface="Courier New"/>
                <a:cs typeface="Courier New"/>
                <a:sym typeface="Courier New"/>
              </a:rPr>
              <a:t>Shape</a:t>
            </a:r>
            <a:r>
              <a:rPr lang="es"/>
              <a:t> que tiene una única función llamada </a:t>
            </a:r>
            <a:r>
              <a:rPr lang="es">
                <a:latin typeface="Courier New"/>
                <a:ea typeface="Courier New"/>
                <a:cs typeface="Courier New"/>
                <a:sym typeface="Courier New"/>
              </a:rPr>
              <a:t>computeArea()</a:t>
            </a:r>
            <a:r>
              <a:rPr lang="es"/>
              <a:t>. </a:t>
            </a:r>
            <a:r>
              <a:rPr lang="es">
                <a:solidFill>
                  <a:schemeClr val="dk1"/>
                </a:solidFill>
              </a:rPr>
              <a:t>Cualquier clase que implemente la interfaz debe sobreescribir sus funciones, como se ve en el ejemplo con</a:t>
            </a:r>
            <a:r>
              <a:rPr lang="es"/>
              <a:t> </a:t>
            </a:r>
            <a:r>
              <a:rPr lang="es">
                <a:latin typeface="Courier New"/>
                <a:ea typeface="Courier New"/>
                <a:cs typeface="Courier New"/>
                <a:sym typeface="Courier New"/>
              </a:rPr>
              <a:t>Circle</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De esta forma es como crearemos una nueva instancia del objeto  </a:t>
            </a:r>
            <a:r>
              <a:rPr lang="es">
                <a:latin typeface="Courier New"/>
                <a:ea typeface="Courier New"/>
                <a:cs typeface="Courier New"/>
                <a:sym typeface="Courier New"/>
              </a:rPr>
              <a:t>Circle</a:t>
            </a:r>
            <a:r>
              <a:rPr lang="es"/>
              <a:t>, llamamos al método </a:t>
            </a:r>
            <a:r>
              <a:rPr lang="es">
                <a:solidFill>
                  <a:schemeClr val="dk1"/>
                </a:solidFill>
                <a:latin typeface="Courier New"/>
                <a:ea typeface="Courier New"/>
                <a:cs typeface="Courier New"/>
                <a:sym typeface="Courier New"/>
              </a:rPr>
              <a:t>computeArea()</a:t>
            </a:r>
            <a:r>
              <a:rPr lang="es"/>
              <a:t>, e imprimimos el resultado.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2acff7431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2acff7431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2acff7431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d2acff7431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2acff7431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d2acff7431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a:t>
            </a:r>
            <a:r>
              <a:rPr lang="es"/>
              <a:t> Kotlin,las clases son final por defecto, esto significa que no pueden ser heredadas</a:t>
            </a:r>
            <a:r>
              <a:rPr lang="es">
                <a:highlight>
                  <a:srgbClr val="FFFFFF"/>
                </a:highlight>
              </a:rPr>
              <a:t>. Para hacer una clase “heredable”, debemos utilizar la palabra clave </a:t>
            </a:r>
            <a:r>
              <a:rPr lang="es">
                <a:latin typeface="Courier New"/>
                <a:ea typeface="Courier New"/>
                <a:cs typeface="Courier New"/>
                <a:sym typeface="Courier New"/>
              </a:rPr>
              <a:t>open</a:t>
            </a:r>
            <a:r>
              <a:rPr lang="es">
                <a:highlight>
                  <a:srgbClr val="FFFFFF"/>
                </a:highlight>
              </a:rPr>
              <a:t>, como veremos en la próxima diapositiva.</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s">
                <a:highlight>
                  <a:srgbClr val="FFFFFF"/>
                </a:highlight>
              </a:rPr>
              <a:t>Resource:</a:t>
            </a:r>
            <a:endParaRPr b="1">
              <a:highlight>
                <a:srgbClr val="FFFFFF"/>
              </a:highlight>
            </a:endParaRPr>
          </a:p>
          <a:p>
            <a:pPr indent="-298450" lvl="0" marL="457200" rtl="0" algn="l">
              <a:spcBef>
                <a:spcPts val="0"/>
              </a:spcBef>
              <a:spcAft>
                <a:spcPts val="0"/>
              </a:spcAft>
              <a:buSzPts val="1100"/>
              <a:buChar char="●"/>
            </a:pPr>
            <a:r>
              <a:rPr lang="es" u="sng">
                <a:solidFill>
                  <a:schemeClr val="hlink"/>
                </a:solidFill>
                <a:highlight>
                  <a:srgbClr val="FFFFFF"/>
                </a:highlight>
                <a:hlinkClick r:id="rId2"/>
              </a:rPr>
              <a:t>Herencia</a:t>
            </a:r>
            <a:endParaRPr>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2acff7431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2acff7431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 usar la palabra clave </a:t>
            </a:r>
            <a:r>
              <a:rPr b="1" lang="es"/>
              <a:t>open</a:t>
            </a:r>
            <a:r>
              <a:rPr lang="es"/>
              <a:t>  podemos heredar de C, y definir la clase D como </a:t>
            </a:r>
            <a:r>
              <a:rPr lang="es"/>
              <a:t>subclase</a:t>
            </a:r>
            <a:r>
              <a:rPr lang="es"/>
              <a:t> de C.</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Dado que las superclases necesitan utilizar al menos uno de sus constructores, al menos uno sin parámetros, podemos determinar </a:t>
            </a:r>
            <a:r>
              <a:rPr lang="es"/>
              <a:t>fácilmente</a:t>
            </a:r>
            <a:r>
              <a:rPr lang="es"/>
              <a:t> cuales son clases y cuales son interfaces por la falta de </a:t>
            </a:r>
            <a:r>
              <a:rPr lang="es"/>
              <a:t>paréntesis</a:t>
            </a:r>
            <a:r>
              <a:rPr lang="es"/>
              <a:t>.</a:t>
            </a:r>
            <a:r>
              <a:rPr lang="es">
                <a:solidFill>
                  <a:schemeClr val="dk1"/>
                </a:solidFill>
              </a:rP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2acff74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2acff74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In this lesson, we’re going to be talking about object oriented programming concepts in Kotlin including classes and inheritance. You may already know about object oriented programming from other languages, so some of these concepts may be familiar to you. We’ll also cover unique aspects of the Kotlin language like extension functions and special classes, which make it easier for you to write your code as a developer.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d2acff7431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d2acff7431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d2acff7431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d2acff7431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clases abstractas no necesitan ser marcadas con la palabra clave</a:t>
            </a:r>
            <a:r>
              <a:rPr lang="es"/>
              <a:t> </a:t>
            </a:r>
            <a:r>
              <a:rPr lang="es">
                <a:latin typeface="Courier New"/>
                <a:ea typeface="Courier New"/>
                <a:cs typeface="Courier New"/>
                <a:sym typeface="Courier New"/>
              </a:rPr>
              <a:t>open</a:t>
            </a:r>
            <a:r>
              <a:rPr lang="es"/>
              <a:t> porque está </a:t>
            </a:r>
            <a:r>
              <a:rPr lang="es"/>
              <a:t>implícito</a:t>
            </a:r>
            <a:r>
              <a:rPr lang="es"/>
              <a:t> que deben ser heredadas.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d2acff7431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d2acff7431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clases abstractas comparten algunas cosas con las interfaces</a:t>
            </a:r>
            <a:r>
              <a:rPr lang="es"/>
              <a:t>: </a:t>
            </a:r>
            <a:r>
              <a:rPr b="1" lang="es"/>
              <a:t>NO</a:t>
            </a:r>
            <a:r>
              <a:rPr lang="es"/>
              <a:t> se puede instanciar una clase abstracta</a:t>
            </a:r>
            <a:r>
              <a:rPr lang="es"/>
              <a:t>, y puede haber funciones que sea obligatorio sobreescribir. La diferencia con las interfaces es que pueden tener implementaciones para métodos y propiedades.Para las interfaces, todas sus propiedades y métodos son abstractos y deben ser declarados por las subclases. En nuestro ejemplo de PIzza, heredamos la función </a:t>
            </a:r>
            <a:r>
              <a:rPr lang="es">
                <a:latin typeface="Courier New"/>
                <a:ea typeface="Courier New"/>
                <a:cs typeface="Courier New"/>
                <a:sym typeface="Courier New"/>
              </a:rPr>
              <a:t>consume()</a:t>
            </a:r>
            <a:r>
              <a:rPr lang="es"/>
              <a:t>, pero debemos sobreescribir la propiedad </a:t>
            </a:r>
            <a:r>
              <a:rPr lang="es">
                <a:latin typeface="Courier New"/>
                <a:ea typeface="Courier New"/>
                <a:cs typeface="Courier New"/>
                <a:sym typeface="Courier New"/>
              </a:rPr>
              <a:t>kcal</a:t>
            </a:r>
            <a:r>
              <a:rPr lang="es"/>
              <a:t> y </a:t>
            </a:r>
            <a:r>
              <a:rPr lang="es">
                <a:latin typeface="Courier New"/>
                <a:ea typeface="Courier New"/>
                <a:cs typeface="Courier New"/>
                <a:sym typeface="Courier New"/>
              </a:rPr>
              <a:t>name</a:t>
            </a:r>
            <a:r>
              <a:rPr lang="es"/>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s"/>
              <a:t>Resource:</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s" u="sng">
                <a:solidFill>
                  <a:schemeClr val="hlink"/>
                </a:solidFill>
                <a:hlinkClick r:id="rId2"/>
              </a:rPr>
              <a:t>Clases abstractas</a:t>
            </a:r>
            <a:endParaRPr/>
          </a:p>
          <a:p>
            <a:pPr indent="-298450" lvl="0" marL="457200" rtl="0" algn="l">
              <a:spcBef>
                <a:spcPts val="0"/>
              </a:spcBef>
              <a:spcAft>
                <a:spcPts val="0"/>
              </a:spcAft>
              <a:buSzPts val="1100"/>
              <a:buChar char="●"/>
            </a:pPr>
            <a:r>
              <a:rPr lang="es" u="sng">
                <a:solidFill>
                  <a:schemeClr val="hlink"/>
                </a:solidFill>
                <a:hlinkClick r:id="rId3"/>
              </a:rPr>
              <a:t>Clases y herencia</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d2acff7431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d2acff7431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2acff7431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2acff7431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d2acff7431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d2acff7431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d2acff743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d2acff743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d2acff743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d2acff743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2acff7431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2acff7431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2acff7431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2acff7431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Resource:</a:t>
            </a:r>
            <a:endParaRPr b="1"/>
          </a:p>
          <a:p>
            <a:pPr indent="-298450" lvl="0" marL="457200" rtl="0" algn="l">
              <a:spcBef>
                <a:spcPts val="0"/>
              </a:spcBef>
              <a:spcAft>
                <a:spcPts val="0"/>
              </a:spcAft>
              <a:buSzPts val="1100"/>
              <a:buChar char="●"/>
            </a:pPr>
            <a:r>
              <a:rPr lang="es" u="sng">
                <a:solidFill>
                  <a:schemeClr val="hlink"/>
                </a:solidFill>
                <a:hlinkClick r:id="rId2"/>
              </a:rPr>
              <a:t>Data Classes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2acff743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acff743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2acff7431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2acff7431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clase data de</a:t>
            </a:r>
            <a:r>
              <a:rPr lang="es"/>
              <a:t> </a:t>
            </a:r>
            <a:r>
              <a:rPr lang="es">
                <a:latin typeface="Courier New"/>
                <a:ea typeface="Courier New"/>
                <a:cs typeface="Courier New"/>
                <a:sym typeface="Courier New"/>
              </a:rPr>
              <a:t>Player</a:t>
            </a:r>
            <a:r>
              <a:rPr lang="es"/>
              <a:t> muestra los miembros sin la necesidad de implementar </a:t>
            </a:r>
            <a:r>
              <a:rPr lang="es">
                <a:latin typeface="Courier New"/>
                <a:ea typeface="Courier New"/>
                <a:cs typeface="Courier New"/>
                <a:sym typeface="Courier New"/>
              </a:rPr>
              <a:t>toString()</a:t>
            </a:r>
            <a:r>
              <a:rPr lang="es"/>
              <a:t>de forma explícita</a:t>
            </a:r>
            <a:r>
              <a:rPr lang="es"/>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d2acff7431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d2acff7431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a:t>Resource:</a:t>
            </a:r>
            <a:endParaRPr b="1"/>
          </a:p>
          <a:p>
            <a:pPr indent="-298450" lvl="0" marL="457200" rtl="0" algn="l">
              <a:spcBef>
                <a:spcPts val="0"/>
              </a:spcBef>
              <a:spcAft>
                <a:spcPts val="0"/>
              </a:spcAft>
              <a:buSzPts val="1100"/>
              <a:buChar char="●"/>
            </a:pPr>
            <a:r>
              <a:rPr lang="es" u="sng">
                <a:solidFill>
                  <a:schemeClr val="hlink"/>
                </a:solidFill>
                <a:hlinkClick r:id="rId2"/>
              </a:rPr>
              <a:t>Collections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d2acff7431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d2acff7431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Notemos que first,second y third pueden ser de diferentes tipos</a:t>
            </a:r>
            <a:r>
              <a:rPr lang="es">
                <a:solidFill>
                  <a:schemeClr val="dk1"/>
                </a:solidFill>
              </a:rPr>
              <a:t>, como vemos en el ejemplo  </a:t>
            </a:r>
            <a:r>
              <a:rPr lang="es">
                <a:solidFill>
                  <a:schemeClr val="dk1"/>
                </a:solidFill>
                <a:latin typeface="Courier New"/>
                <a:ea typeface="Courier New"/>
                <a:cs typeface="Courier New"/>
                <a:sym typeface="Courier New"/>
              </a:rPr>
              <a:t>bookAuthorYear</a:t>
            </a:r>
            <a:r>
              <a:rPr lang="es">
                <a:solidFill>
                  <a:schemeClr val="dk1"/>
                </a:solidFill>
              </a:rPr>
              <a:t>.</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d2acff7431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d2acff7431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d2acff7431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d2acff7431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d2acff7431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d2acff743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d2acff7431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d2acff7431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otros lenguajes</a:t>
            </a:r>
            <a:r>
              <a:rPr lang="es"/>
              <a:t>, usamos algún método </a:t>
            </a:r>
            <a:r>
              <a:rPr lang="es">
                <a:latin typeface="Courier New"/>
                <a:ea typeface="Courier New"/>
                <a:cs typeface="Courier New"/>
                <a:sym typeface="Courier New"/>
              </a:rPr>
              <a:t>getInstance</a:t>
            </a:r>
            <a:r>
              <a:rPr lang="es"/>
              <a:t> y marcamos el resto como </a:t>
            </a:r>
            <a:r>
              <a:rPr lang="es">
                <a:latin typeface="Courier New"/>
                <a:ea typeface="Courier New"/>
                <a:cs typeface="Courier New"/>
                <a:sym typeface="Courier New"/>
              </a:rPr>
              <a:t>private</a:t>
            </a:r>
            <a:r>
              <a:rPr lang="e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u="sng">
                <a:solidFill>
                  <a:schemeClr val="hlink"/>
                </a:solidFill>
                <a:hlinkClick r:id="rId2"/>
              </a:rPr>
              <a:t>Patrón singleton</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d2acff7431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d2acff7431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d2acff7431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d2acff7431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miembros de los companion objects se parecen a miembros </a:t>
            </a:r>
            <a:r>
              <a:rPr lang="es"/>
              <a:t>estáticos</a:t>
            </a:r>
            <a:r>
              <a:rPr lang="es"/>
              <a:t> de otros lenguajes, pero en realidad son parte de la instancia del objeto real.</a:t>
            </a:r>
            <a:endParaRPr/>
          </a:p>
          <a:p>
            <a:pPr indent="0" lvl="0" marL="0" rtl="0" algn="l">
              <a:spcBef>
                <a:spcPts val="0"/>
              </a:spcBef>
              <a:spcAft>
                <a:spcPts val="0"/>
              </a:spcAft>
              <a:buNone/>
            </a:pPr>
            <a:r>
              <a:rPr lang="es"/>
              <a:t>Por ejemplo, podemos usar companion objects cuando definimos constantes en una clase, y queremos que queden acopladas a la clase, o cuando solo necesitamos una instancia de ellos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Resource:</a:t>
            </a:r>
            <a:endParaRPr/>
          </a:p>
          <a:p>
            <a:pPr indent="-298450" lvl="0" marL="457200" rtl="0" algn="l">
              <a:spcBef>
                <a:spcPts val="0"/>
              </a:spcBef>
              <a:spcAft>
                <a:spcPts val="0"/>
              </a:spcAft>
              <a:buSzPts val="1100"/>
              <a:buChar char="●"/>
            </a:pPr>
            <a:r>
              <a:rPr lang="es" u="sng">
                <a:solidFill>
                  <a:schemeClr val="hlink"/>
                </a:solidFill>
                <a:hlinkClick r:id="rId2"/>
              </a:rPr>
              <a:t>Companion Objects</a:t>
            </a:r>
            <a:endParaRPr/>
          </a:p>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d2acff7431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d2acff7431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Nota</a:t>
            </a:r>
            <a:r>
              <a:rPr lang="es">
                <a:solidFill>
                  <a:schemeClr val="dk1"/>
                </a:solidFill>
              </a:rPr>
              <a:t>: Los companion objects pueden implementar una interfaz y son objetos reales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s" u="sng">
                <a:solidFill>
                  <a:schemeClr val="hlink"/>
                </a:solidFill>
                <a:hlinkClick r:id="rId2"/>
              </a:rPr>
              <a:t>Companion Objects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2acff743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2acff743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clases son planos para los objetos. Cada clase puede contener propiedades y métodos que operan dentro del objeto. Podemos tener diferentes clases para diferentes tipos de objetos. En este ejemplo tenemos una clase (o plano) de una casa. Del plano podemos crear las instancias reales de ese objeto casa. Cada instancia del objeto casa tiene todos los campos y </a:t>
            </a:r>
            <a:r>
              <a:rPr lang="es"/>
              <a:t>métodos</a:t>
            </a:r>
            <a:r>
              <a:rPr lang="es"/>
              <a:t> listados en la definición de la clase.</a:t>
            </a:r>
            <a:endParaRPr/>
          </a:p>
          <a:p>
            <a:pPr indent="0" lvl="0" marL="0" rtl="0" algn="l">
              <a:spcBef>
                <a:spcPts val="0"/>
              </a:spcBef>
              <a:spcAft>
                <a:spcPts val="0"/>
              </a:spcAft>
              <a:buNone/>
            </a:pPr>
            <a:r>
              <a:rPr lang="es"/>
              <a:t>La definición de una clase está escrita en un archivo de kotlin.</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2acff7431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d2acff7431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d2acff7431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d2acff7431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 línea que define cuándo debe dividirse en un nuevo archivo es una cuestión de preferencia personal.</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d2acff7431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d2acff7431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a:t>En el código fuente, los paquetes se usan para agrupar los elementos relacionados de un programa, como las clases variables y funciones. En Kotlin, estos elementos </a:t>
            </a:r>
            <a:r>
              <a:rPr lang="es"/>
              <a:t>están</a:t>
            </a:r>
            <a:r>
              <a:rPr lang="es"/>
              <a:t> declarados en archivos con una declaración de “package” al comienzo del archivo. Para usar elementos que son parte de otro paquete, en nuestro archivo debemos importar ese paquete. Los nombres de paquete normalmente tienen solo letras en </a:t>
            </a:r>
            <a:r>
              <a:rPr lang="es"/>
              <a:t>minúscula</a:t>
            </a:r>
            <a:r>
              <a:rPr lang="es"/>
              <a:t> (sin guiones bajos) y puntos que los separan, deben ser únicos de manera global. Por ejemplo: </a:t>
            </a:r>
            <a:r>
              <a:rPr lang="es"/>
              <a:t>package org.example.game.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Al momento de publicar esta diapositiva, </a:t>
            </a:r>
            <a:r>
              <a:rPr lang="es">
                <a:latin typeface="Courier New"/>
                <a:ea typeface="Courier New"/>
                <a:cs typeface="Courier New"/>
                <a:sym typeface="Courier New"/>
              </a:rPr>
              <a:t>package</a:t>
            </a:r>
            <a:r>
              <a:rPr lang="es">
                <a:latin typeface="Consolas"/>
                <a:ea typeface="Consolas"/>
                <a:cs typeface="Consolas"/>
                <a:sym typeface="Consolas"/>
              </a:rPr>
              <a:t> </a:t>
            </a:r>
            <a:r>
              <a:rPr lang="es">
                <a:latin typeface="Courier New"/>
                <a:ea typeface="Courier New"/>
                <a:cs typeface="Courier New"/>
                <a:sym typeface="Courier New"/>
              </a:rPr>
              <a:t>private</a:t>
            </a:r>
            <a:r>
              <a:rPr lang="es"/>
              <a:t> no fue implementado en Kotlin,por lo que los paquetes no limitan la visibilidad, como en otros lenguajes.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d2acff7431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d2acff7431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Si la clase</a:t>
            </a:r>
            <a:r>
              <a:rPr lang="es"/>
              <a:t> </a:t>
            </a:r>
            <a:r>
              <a:rPr lang="es">
                <a:latin typeface="Courier New"/>
                <a:ea typeface="Courier New"/>
                <a:cs typeface="Courier New"/>
                <a:sym typeface="Courier New"/>
              </a:rPr>
              <a:t>Moped</a:t>
            </a:r>
            <a:r>
              <a:rPr lang="es"/>
              <a:t> y sus </a:t>
            </a:r>
            <a:r>
              <a:rPr lang="es"/>
              <a:t>subclases</a:t>
            </a:r>
            <a:r>
              <a:rPr lang="es"/>
              <a:t> no son demasiado largas, está bien ponerlas en el mismo archivo de clase.Igualmente con la clase  </a:t>
            </a:r>
            <a:r>
              <a:rPr lang="es">
                <a:latin typeface="Courier New"/>
                <a:ea typeface="Courier New"/>
                <a:cs typeface="Courier New"/>
                <a:sym typeface="Courier New"/>
              </a:rPr>
              <a:t>Car</a:t>
            </a:r>
            <a:r>
              <a:rPr lang="es"/>
              <a:t> y sus hijas.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d2acff7431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d2acff7431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s">
                <a:solidFill>
                  <a:schemeClr val="dk1"/>
                </a:solidFill>
              </a:rPr>
              <a:t>class</a:t>
            </a:r>
            <a:r>
              <a:rPr lang="es">
                <a:solidFill>
                  <a:schemeClr val="dk1"/>
                </a:solidFill>
              </a:rPr>
              <a:t>, object, interface, constructor, fun, propiedades, y sus setters </a:t>
            </a:r>
            <a:r>
              <a:rPr lang="es">
                <a:solidFill>
                  <a:schemeClr val="dk1"/>
                </a:solidFill>
              </a:rPr>
              <a:t>pueden tener modificadores de visibilidad</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s">
                <a:solidFill>
                  <a:schemeClr val="dk1"/>
                </a:solidFill>
                <a:highlight>
                  <a:srgbClr val="FFFFFF"/>
                </a:highlight>
              </a:rPr>
              <a:t>Usamos los limitadores para controlar lo que exponemos de nuestra API.</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s">
                <a:solidFill>
                  <a:schemeClr val="dk1"/>
                </a:solidFill>
                <a:highlight>
                  <a:srgbClr val="FFFFFF"/>
                </a:highlight>
              </a:rPr>
              <a:t>En otros lenguajes, debemos especificar  “public”.Pero en Kotlin si no especificamos nada es “public” por defecto</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es">
                <a:solidFill>
                  <a:schemeClr val="dk1"/>
                </a:solidFill>
                <a:highlight>
                  <a:schemeClr val="lt1"/>
                </a:highlight>
              </a:rPr>
              <a:t>Resource:</a:t>
            </a:r>
            <a:endParaRPr b="1">
              <a:solidFill>
                <a:schemeClr val="dk1"/>
              </a:solidFill>
              <a:highlight>
                <a:schemeClr val="lt1"/>
              </a:highlight>
            </a:endParaRPr>
          </a:p>
          <a:p>
            <a:pPr indent="-298450" lvl="0" marL="457200" rtl="0" algn="l">
              <a:spcBef>
                <a:spcPts val="0"/>
              </a:spcBef>
              <a:spcAft>
                <a:spcPts val="0"/>
              </a:spcAft>
              <a:buSzPts val="1100"/>
              <a:buChar char="●"/>
            </a:pPr>
            <a:r>
              <a:rPr lang="es" u="sng">
                <a:solidFill>
                  <a:schemeClr val="hlink"/>
                </a:solidFill>
                <a:highlight>
                  <a:schemeClr val="lt1"/>
                </a:highlight>
                <a:hlinkClick r:id="rId2"/>
              </a:rPr>
              <a:t>Modificadores de visibilidad</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d2acff7431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d2acff7431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2acff743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2acff743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 clase casa contiene un plano de una casa. Tiene propiedades como como (del tipo String) cantidad de ventanas (Int), y si está o no a la venta (Boolean)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La clase casa también contiene métodos para actualizar el color o poner en venta la casa.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
              <a:t>Usamos una clase para crear diferentes instancias de esa clase. En la derecha tenemos 3 instancias del objeto casa diferentes, que tiene diferentes atributos. Tienen diferentes colores y una está a la venta.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d2acff743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d2acff743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Transición</a:t>
            </a:r>
            <a:r>
              <a:rPr b="1" lang="es">
                <a:solidFill>
                  <a:schemeClr val="dk1"/>
                </a:solidFill>
              </a:rPr>
              <a:t>: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Veamos el código que necesitamos para definir una clase. Para definir una clase usamos la palabra reservada </a:t>
            </a:r>
            <a:r>
              <a:rPr lang="es">
                <a:solidFill>
                  <a:schemeClr val="dk1"/>
                </a:solidFill>
                <a:latin typeface="Courier New"/>
                <a:ea typeface="Courier New"/>
                <a:cs typeface="Courier New"/>
                <a:sym typeface="Courier New"/>
              </a:rPr>
              <a:t>class</a:t>
            </a:r>
            <a:r>
              <a:rPr lang="es">
                <a:solidFill>
                  <a:schemeClr val="dk1"/>
                </a:solidFill>
              </a:rPr>
              <a:t> seguida del nombre de la clase, en este caso </a:t>
            </a:r>
            <a:r>
              <a:rPr lang="es">
                <a:solidFill>
                  <a:schemeClr val="dk1"/>
                </a:solidFill>
                <a:latin typeface="Courier New"/>
                <a:ea typeface="Courier New"/>
                <a:cs typeface="Courier New"/>
                <a:sym typeface="Courier New"/>
              </a:rPr>
              <a:t>Casa</a:t>
            </a:r>
            <a:r>
              <a:rPr lang="es">
                <a:solidFill>
                  <a:schemeClr val="dk1"/>
                </a:solidFill>
              </a:rPr>
              <a:t>. </a:t>
            </a:r>
            <a:r>
              <a:rPr lang="es">
                <a:solidFill>
                  <a:schemeClr val="dk1"/>
                </a:solidFill>
              </a:rPr>
              <a:t>Después</a:t>
            </a:r>
            <a:r>
              <a:rPr lang="es">
                <a:solidFill>
                  <a:schemeClr val="dk1"/>
                </a:solidFill>
              </a:rPr>
              <a:t> usamos llaves para definir el cuerpo de esa clase. Dentro de la definición de la clase, vemos 3 propiedades y 1 función.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s"/>
              <a:t>Del lado derecho vemos la sintaxis para la creación de un objeto de la clase </a:t>
            </a:r>
            <a:r>
              <a:rPr lang="es">
                <a:latin typeface="Courier New"/>
                <a:ea typeface="Courier New"/>
                <a:cs typeface="Courier New"/>
                <a:sym typeface="Courier New"/>
              </a:rPr>
              <a:t>Casa</a:t>
            </a:r>
            <a:r>
              <a:rPr lang="es"/>
              <a:t>. Usamos el nombre de la clase seguido de </a:t>
            </a:r>
            <a:r>
              <a:rPr lang="es"/>
              <a:t>paréntesis</a:t>
            </a:r>
            <a:r>
              <a:rPr lang="es"/>
              <a:t>. En otros lenguajes, </a:t>
            </a:r>
            <a:r>
              <a:rPr lang="es"/>
              <a:t>quizás</a:t>
            </a:r>
            <a:r>
              <a:rPr lang="es"/>
              <a:t> utilicemos la palabra clave  “new” para crear nuevas instancias de un objeto, pero en kotlin no existe la palabra clave “new”. Otra </a:t>
            </a:r>
            <a:r>
              <a:rPr lang="es"/>
              <a:t>razón</a:t>
            </a:r>
            <a:r>
              <a:rPr lang="es"/>
              <a:t> de porque kotlin es un lenguaje </a:t>
            </a:r>
            <a:r>
              <a:rPr lang="es"/>
              <a:t>más</a:t>
            </a:r>
            <a:r>
              <a:rPr lang="es"/>
              <a:t> </a:t>
            </a:r>
            <a:r>
              <a:rPr lang="es"/>
              <a:t>conciso</a:t>
            </a:r>
            <a:r>
              <a:rPr lang="es"/>
              <a:t>!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s">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s" u="sng">
                <a:solidFill>
                  <a:schemeClr val="hlink"/>
                </a:solidFill>
                <a:hlinkClick r:id="rId2"/>
              </a:rPr>
              <a:t>Clases y herencia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d2acff743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d2acff743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Transición</a:t>
            </a:r>
            <a:r>
              <a:rPr b="1" lang="es">
                <a:solidFill>
                  <a:schemeClr val="dk1"/>
                </a:solidFill>
              </a:rPr>
              <a:t>: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Una declaración de clase consiste en el nombre de la clase, el encabezado (especifica el tipo de parámetros, el constructor primario,etc.) y   el cuerpo de la clase, rodeado de llaves. Ambos, el encabezado y el cuerpo de la clase son opcionales; Si la clase no tiene cuerpo, las llaves pueden ser omitidas, como se ven en lo ejemplos.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Una clase en Kotlin puede tener un constructor primario y uno o más constructores secundarios. El constructor primario es parte del encabezado de la clase: aparece despues del nombre de la clase (sus parámetros son opcionales)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d2acff743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d2acff743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s"/>
              <a:t>Estos son tres diferentes ejemplos de cómo podemos definir los constructores de una clase, con o sin parámetros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constructor de la clase </a:t>
            </a:r>
            <a:r>
              <a:rPr lang="es">
                <a:solidFill>
                  <a:schemeClr val="dk1"/>
                </a:solidFill>
                <a:latin typeface="Courier New"/>
                <a:ea typeface="Courier New"/>
                <a:cs typeface="Courier New"/>
                <a:sym typeface="Courier New"/>
              </a:rPr>
              <a:t>A</a:t>
            </a:r>
            <a:r>
              <a:rPr lang="es"/>
              <a:t> no tiene parámetros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El constructor de la clase </a:t>
            </a:r>
            <a:r>
              <a:rPr lang="es">
                <a:latin typeface="Courier New"/>
                <a:ea typeface="Courier New"/>
                <a:cs typeface="Courier New"/>
                <a:sym typeface="Courier New"/>
              </a:rPr>
              <a:t>B</a:t>
            </a:r>
            <a:r>
              <a:rPr lang="es"/>
              <a:t> tiene un parámetro de entrada: x que es del tipo Int. Pero, como no está marcado como  </a:t>
            </a:r>
            <a:r>
              <a:rPr lang="es">
                <a:solidFill>
                  <a:schemeClr val="dk1"/>
                </a:solidFill>
                <a:latin typeface="Courier New"/>
                <a:ea typeface="Courier New"/>
                <a:cs typeface="Courier New"/>
                <a:sym typeface="Courier New"/>
              </a:rPr>
              <a:t>var</a:t>
            </a:r>
            <a:r>
              <a:rPr lang="es">
                <a:solidFill>
                  <a:schemeClr val="dk1"/>
                </a:solidFill>
              </a:rPr>
              <a:t> o </a:t>
            </a:r>
            <a:r>
              <a:rPr lang="es">
                <a:solidFill>
                  <a:schemeClr val="dk1"/>
                </a:solidFill>
                <a:latin typeface="Courier New"/>
                <a:ea typeface="Courier New"/>
                <a:cs typeface="Courier New"/>
                <a:sym typeface="Courier New"/>
              </a:rPr>
              <a:t>val</a:t>
            </a:r>
            <a:r>
              <a:rPr lang="es">
                <a:solidFill>
                  <a:schemeClr val="dk1"/>
                </a:solidFill>
              </a:rPr>
              <a:t>, la variable x no existe fuera del ámbito del constructor. Por lo tanto, si creamos una instancia llamada bb, e intentamos llamar a su propiedad x, obtendremos un error de compilación.</a:t>
            </a:r>
            <a:r>
              <a:rPr lang="es">
                <a:solidFill>
                  <a:schemeClr val="dk1"/>
                </a:solidFill>
              </a:rPr>
              <a:t> La propiedad x no existe en el objeto</a:t>
            </a:r>
            <a:r>
              <a:rPr lang="es">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En tercer lugar, tenemos el constructor de la clase </a:t>
            </a:r>
            <a:r>
              <a:rPr lang="es">
                <a:latin typeface="Courier New"/>
                <a:ea typeface="Courier New"/>
                <a:cs typeface="Courier New"/>
                <a:sym typeface="Courier New"/>
              </a:rPr>
              <a:t>C</a:t>
            </a:r>
            <a:r>
              <a:rPr lang="es"/>
              <a:t> con 1 parámetro de entrada: </a:t>
            </a:r>
            <a:r>
              <a:rPr lang="es">
                <a:latin typeface="Courier New"/>
                <a:ea typeface="Courier New"/>
                <a:cs typeface="Courier New"/>
                <a:sym typeface="Courier New"/>
              </a:rPr>
              <a:t>val</a:t>
            </a:r>
            <a:r>
              <a:rPr lang="es"/>
              <a:t> llamado y. Si creamos una instancia de este objeto llamada cc, podemos acceder a la propiedad que en este caso tiene el valor 42. </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Para resumir, podemos definir las propiedades directamente en el constructor</a:t>
            </a:r>
            <a:r>
              <a:rPr lang="es">
                <a:solidFill>
                  <a:schemeClr val="dk1"/>
                </a:solidFill>
              </a:rPr>
              <a:t>, utilizando </a:t>
            </a:r>
            <a:r>
              <a:rPr lang="es">
                <a:solidFill>
                  <a:schemeClr val="dk1"/>
                </a:solidFill>
                <a:latin typeface="Courier New"/>
                <a:ea typeface="Courier New"/>
                <a:cs typeface="Courier New"/>
                <a:sym typeface="Courier New"/>
              </a:rPr>
              <a:t>var</a:t>
            </a:r>
            <a:r>
              <a:rPr lang="es">
                <a:solidFill>
                  <a:schemeClr val="dk1"/>
                </a:solidFill>
              </a:rPr>
              <a:t> o </a:t>
            </a:r>
            <a:r>
              <a:rPr lang="es">
                <a:solidFill>
                  <a:schemeClr val="dk1"/>
                </a:solidFill>
                <a:latin typeface="Courier New"/>
                <a:ea typeface="Courier New"/>
                <a:cs typeface="Courier New"/>
                <a:sym typeface="Courier New"/>
              </a:rPr>
              <a:t>val</a:t>
            </a:r>
            <a:r>
              <a:rPr lang="es">
                <a:solidFill>
                  <a:schemeClr val="dk1"/>
                </a:solidFill>
              </a:rPr>
              <a:t> (como vimos en el tercer ejemplo).</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JetBrains/kotlin-web-site/blob/master/LICENSE" TargetMode="External"/><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63" name="Shape 63"/>
        <p:cNvGrpSpPr/>
        <p:nvPr/>
      </p:nvGrpSpPr>
      <p:grpSpPr>
        <a:xfrm>
          <a:off x="0" y="0"/>
          <a:ext cx="0" cy="0"/>
          <a:chOff x="0" y="0"/>
          <a:chExt cx="0" cy="0"/>
        </a:xfrm>
      </p:grpSpPr>
      <p:sp>
        <p:nvSpPr>
          <p:cNvPr id="64" name="Google Shape;64;p13"/>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s"/>
              <a:t>‹#›</a:t>
            </a:fld>
            <a:endParaRPr/>
          </a:p>
        </p:txBody>
      </p:sp>
      <p:sp>
        <p:nvSpPr>
          <p:cNvPr id="65" name="Google Shape;65;p13"/>
          <p:cNvSpPr txBox="1"/>
          <p:nvPr>
            <p:ph idx="2" type="sldNum"/>
          </p:nvPr>
        </p:nvSpPr>
        <p:spPr>
          <a:xfrm>
            <a:off x="8548658" y="47394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
        <p:nvSpPr>
          <p:cNvPr id="66" name="Google Shape;66;p13"/>
          <p:cNvSpPr txBox="1"/>
          <p:nvPr>
            <p:ph idx="3" type="sldNum"/>
          </p:nvPr>
        </p:nvSpPr>
        <p:spPr>
          <a:xfrm>
            <a:off x="8548658" y="47394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
        <p:nvSpPr>
          <p:cNvPr id="67" name="Google Shape;67;p13"/>
          <p:cNvSpPr txBox="1"/>
          <p:nvPr>
            <p:ph idx="1" type="subTitle"/>
          </p:nvPr>
        </p:nvSpPr>
        <p:spPr>
          <a:xfrm>
            <a:off x="265500" y="564125"/>
            <a:ext cx="4045200" cy="524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600">
                <a:solidFill>
                  <a:srgbClr val="FAFAFA"/>
                </a:solidFill>
              </a:defRPr>
            </a:lvl1pPr>
            <a:lvl2pPr lvl="1" rtl="0">
              <a:spcBef>
                <a:spcPts val="120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sp>
        <p:nvSpPr>
          <p:cNvPr id="68" name="Google Shape;68;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s" sz="900">
                <a:solidFill>
                  <a:srgbClr val="666666"/>
                </a:solidFill>
                <a:latin typeface="Open Sans"/>
                <a:ea typeface="Open Sans"/>
                <a:cs typeface="Open Sans"/>
                <a:sym typeface="Open Sans"/>
              </a:rPr>
              <a:t>This work is licensed under the </a:t>
            </a:r>
            <a:r>
              <a:rPr i="1" lang="es"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s"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9" name="Google Shape;69;p13"/>
          <p:cNvPicPr preferRelativeResize="0"/>
          <p:nvPr/>
        </p:nvPicPr>
        <p:blipFill>
          <a:blip r:embed="rId3">
            <a:alphaModFix/>
          </a:blip>
          <a:stretch>
            <a:fillRect/>
          </a:stretch>
        </p:blipFill>
        <p:spPr>
          <a:xfrm>
            <a:off x="0" y="0"/>
            <a:ext cx="9144000" cy="4670926"/>
          </a:xfrm>
          <a:prstGeom prst="rect">
            <a:avLst/>
          </a:prstGeom>
          <a:noFill/>
          <a:ln>
            <a:noFill/>
          </a:ln>
        </p:spPr>
      </p:pic>
      <p:sp>
        <p:nvSpPr>
          <p:cNvPr id="70" name="Google Shape;70;p13"/>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s"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22.xml"/><Relationship Id="rId5" Type="http://schemas.openxmlformats.org/officeDocument/2006/relationships/slide" Target="/ppt/slides/slide34.xml"/><Relationship Id="rId6" Type="http://schemas.openxmlformats.org/officeDocument/2006/relationships/slide" Target="/ppt/slides/slide38.xml"/><Relationship Id="rId7" Type="http://schemas.openxmlformats.org/officeDocument/2006/relationships/slide" Target="/ppt/slides/slide5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developer.android.com/courses/pathways/android-development-with-kotlin-3" TargetMode="External"/><Relationship Id="rId4" Type="http://schemas.openxmlformats.org/officeDocument/2006/relationships/image" Target="../media/image7.png"/><Relationship Id="rId5" Type="http://schemas.openxmlformats.org/officeDocument/2006/relationships/hyperlink" Target="https://developer.android.com/teac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s"/>
              <a:t>Universidad Nacional de La Matanza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Parámetros por defecto</a:t>
            </a:r>
            <a:endParaRPr/>
          </a:p>
        </p:txBody>
      </p:sp>
      <p:sp>
        <p:nvSpPr>
          <p:cNvPr id="156" name="Google Shape;156;p23"/>
          <p:cNvSpPr txBox="1"/>
          <p:nvPr>
            <p:ph idx="1" type="body"/>
          </p:nvPr>
        </p:nvSpPr>
        <p:spPr>
          <a:xfrm>
            <a:off x="327300" y="1700475"/>
            <a:ext cx="8489400" cy="1270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5315"/>
              <a:t>Las instancias de la clase pueden tener valores por defecto</a:t>
            </a:r>
            <a:r>
              <a:rPr lang="es" sz="5315"/>
              <a:t>.</a:t>
            </a:r>
            <a:endParaRPr sz="5315"/>
          </a:p>
          <a:p>
            <a:pPr indent="-312981" lvl="0" marL="457200" rtl="0" algn="l">
              <a:spcBef>
                <a:spcPts val="600"/>
              </a:spcBef>
              <a:spcAft>
                <a:spcPts val="0"/>
              </a:spcAft>
              <a:buSzPct val="100000"/>
              <a:buChar char="●"/>
            </a:pPr>
            <a:r>
              <a:rPr lang="es" sz="5315"/>
              <a:t>Usamos valores por defecto para reducir las necesidades del constructor</a:t>
            </a:r>
            <a:endParaRPr sz="5315"/>
          </a:p>
          <a:p>
            <a:pPr indent="-312981" lvl="0" marL="457200" rtl="0" algn="l">
              <a:spcBef>
                <a:spcPts val="600"/>
              </a:spcBef>
              <a:spcAft>
                <a:spcPts val="0"/>
              </a:spcAft>
              <a:buSzPct val="100000"/>
              <a:buChar char="●"/>
            </a:pPr>
            <a:r>
              <a:rPr lang="es" sz="5315"/>
              <a:t>Podemos mezclar parámetros por defecto con requeridos</a:t>
            </a:r>
            <a:r>
              <a:rPr lang="es" sz="5315"/>
              <a:t> </a:t>
            </a:r>
            <a:endParaRPr sz="5315"/>
          </a:p>
          <a:p>
            <a:pPr indent="-312981" lvl="0" marL="457200" rtl="0" algn="l">
              <a:spcBef>
                <a:spcPts val="600"/>
              </a:spcBef>
              <a:spcAft>
                <a:spcPts val="0"/>
              </a:spcAft>
              <a:buSzPct val="100000"/>
              <a:buChar char="●"/>
            </a:pPr>
            <a:r>
              <a:rPr lang="es" sz="5315"/>
              <a:t>Más</a:t>
            </a:r>
            <a:r>
              <a:rPr lang="es" sz="5315"/>
              <a:t> </a:t>
            </a:r>
            <a:r>
              <a:rPr lang="es" sz="5315"/>
              <a:t>específicamente</a:t>
            </a:r>
            <a:r>
              <a:rPr lang="es" sz="5315"/>
              <a:t> (no necesitamos tener múltiples versiones de un mismo constructor)</a:t>
            </a:r>
            <a:endParaRPr sz="5315"/>
          </a:p>
          <a:p>
            <a:pPr indent="0" lvl="0" marL="0" rtl="0" algn="l">
              <a:spcBef>
                <a:spcPts val="600"/>
              </a:spcBef>
              <a:spcAft>
                <a:spcPts val="0"/>
              </a:spcAft>
              <a:buClr>
                <a:schemeClr val="dk1"/>
              </a:buClr>
              <a:buSzPct val="61111"/>
              <a:buFont typeface="Arial"/>
              <a:buNone/>
            </a:pPr>
            <a:r>
              <a:t/>
            </a:r>
            <a:endParaRPr sz="1800"/>
          </a:p>
          <a:p>
            <a:pPr indent="0" lvl="0" marL="0" rtl="0" algn="l">
              <a:spcBef>
                <a:spcPts val="600"/>
              </a:spcBef>
              <a:spcAft>
                <a:spcPts val="600"/>
              </a:spcAft>
              <a:buNone/>
            </a:pPr>
            <a:r>
              <a:t/>
            </a:r>
            <a:endParaRPr sz="1800"/>
          </a:p>
        </p:txBody>
      </p:sp>
      <p:sp>
        <p:nvSpPr>
          <p:cNvPr id="157" name="Google Shape;157;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158" name="Google Shape;158;p23"/>
          <p:cNvSpPr txBox="1"/>
          <p:nvPr/>
        </p:nvSpPr>
        <p:spPr>
          <a:xfrm>
            <a:off x="295950" y="3054725"/>
            <a:ext cx="8683800" cy="176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class</a:t>
            </a:r>
            <a:r>
              <a:rPr lang="es" sz="1800">
                <a:solidFill>
                  <a:schemeClr val="dk1"/>
                </a:solidFill>
                <a:latin typeface="Consolas"/>
                <a:ea typeface="Consolas"/>
                <a:cs typeface="Consolas"/>
                <a:sym typeface="Consolas"/>
              </a:rPr>
              <a:t> Box(</a:t>
            </a:r>
            <a:r>
              <a:rPr lang="es" sz="1800">
                <a:solidFill>
                  <a:srgbClr val="3F51B5"/>
                </a:solidFill>
                <a:latin typeface="Consolas"/>
                <a:ea typeface="Consolas"/>
                <a:cs typeface="Consolas"/>
                <a:sym typeface="Consolas"/>
              </a:rPr>
              <a:t>val</a:t>
            </a:r>
            <a:r>
              <a:rPr lang="es" sz="1800">
                <a:solidFill>
                  <a:schemeClr val="dk1"/>
                </a:solidFill>
                <a:latin typeface="Consolas"/>
                <a:ea typeface="Consolas"/>
                <a:cs typeface="Consolas"/>
                <a:sym typeface="Consolas"/>
              </a:rPr>
              <a:t> length: Int, </a:t>
            </a:r>
            <a:r>
              <a:rPr b="1" lang="es" sz="1800">
                <a:solidFill>
                  <a:srgbClr val="3F51B5"/>
                </a:solidFill>
                <a:latin typeface="Consolas"/>
                <a:ea typeface="Consolas"/>
                <a:cs typeface="Consolas"/>
                <a:sym typeface="Consolas"/>
              </a:rPr>
              <a:t>val</a:t>
            </a:r>
            <a:r>
              <a:rPr b="1" lang="es" sz="1800">
                <a:solidFill>
                  <a:schemeClr val="dk1"/>
                </a:solidFill>
                <a:latin typeface="Consolas"/>
                <a:ea typeface="Consolas"/>
                <a:cs typeface="Consolas"/>
                <a:sym typeface="Consolas"/>
              </a:rPr>
              <a:t> width:Int = </a:t>
            </a:r>
            <a:r>
              <a:rPr b="1" lang="es" sz="1800">
                <a:solidFill>
                  <a:srgbClr val="C53929"/>
                </a:solidFill>
                <a:latin typeface="Consolas"/>
                <a:ea typeface="Consolas"/>
                <a:cs typeface="Consolas"/>
                <a:sym typeface="Consolas"/>
              </a:rPr>
              <a:t>20</a:t>
            </a:r>
            <a:r>
              <a:rPr lang="es" sz="1800">
                <a:solidFill>
                  <a:schemeClr val="dk1"/>
                </a:solidFill>
                <a:latin typeface="Consolas"/>
                <a:ea typeface="Consolas"/>
                <a:cs typeface="Consolas"/>
                <a:sym typeface="Consolas"/>
              </a:rPr>
              <a:t>, </a:t>
            </a:r>
            <a:r>
              <a:rPr b="1" lang="es" sz="1800">
                <a:solidFill>
                  <a:srgbClr val="3F51B5"/>
                </a:solidFill>
                <a:latin typeface="Consolas"/>
                <a:ea typeface="Consolas"/>
                <a:cs typeface="Consolas"/>
                <a:sym typeface="Consolas"/>
              </a:rPr>
              <a:t>val</a:t>
            </a:r>
            <a:r>
              <a:rPr b="1" lang="es" sz="1800">
                <a:solidFill>
                  <a:schemeClr val="dk1"/>
                </a:solidFill>
                <a:latin typeface="Consolas"/>
                <a:ea typeface="Consolas"/>
                <a:cs typeface="Consolas"/>
                <a:sym typeface="Consolas"/>
              </a:rPr>
              <a:t> height:Int = </a:t>
            </a:r>
            <a:r>
              <a:rPr b="1" lang="es" sz="1800">
                <a:solidFill>
                  <a:srgbClr val="C53929"/>
                </a:solidFill>
                <a:latin typeface="Consolas"/>
                <a:ea typeface="Consolas"/>
                <a:cs typeface="Consolas"/>
                <a:sym typeface="Consolas"/>
              </a:rPr>
              <a:t>40</a:t>
            </a:r>
            <a:r>
              <a:rPr lang="es"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val</a:t>
            </a:r>
            <a:r>
              <a:rPr lang="es" sz="1800">
                <a:solidFill>
                  <a:schemeClr val="dk1"/>
                </a:solidFill>
                <a:latin typeface="Consolas"/>
                <a:ea typeface="Consolas"/>
                <a:cs typeface="Consolas"/>
                <a:sym typeface="Consolas"/>
              </a:rPr>
              <a:t> box1 = Box(</a:t>
            </a:r>
            <a:r>
              <a:rPr lang="es" sz="1800">
                <a:solidFill>
                  <a:srgbClr val="C53929"/>
                </a:solidFill>
                <a:latin typeface="Consolas"/>
                <a:ea typeface="Consolas"/>
                <a:cs typeface="Consolas"/>
                <a:sym typeface="Consolas"/>
              </a:rPr>
              <a:t>100</a:t>
            </a:r>
            <a:r>
              <a:rPr lang="es" sz="1800">
                <a:solidFill>
                  <a:schemeClr val="dk1"/>
                </a:solidFill>
                <a:latin typeface="Consolas"/>
                <a:ea typeface="Consolas"/>
                <a:cs typeface="Consolas"/>
                <a:sym typeface="Consolas"/>
              </a:rPr>
              <a:t>, </a:t>
            </a:r>
            <a:r>
              <a:rPr lang="es" sz="1800">
                <a:solidFill>
                  <a:srgbClr val="C53929"/>
                </a:solidFill>
                <a:latin typeface="Consolas"/>
                <a:ea typeface="Consolas"/>
                <a:cs typeface="Consolas"/>
                <a:sym typeface="Consolas"/>
              </a:rPr>
              <a:t>20</a:t>
            </a:r>
            <a:r>
              <a:rPr lang="es" sz="1800">
                <a:solidFill>
                  <a:schemeClr val="dk1"/>
                </a:solidFill>
                <a:latin typeface="Consolas"/>
                <a:ea typeface="Consolas"/>
                <a:cs typeface="Consolas"/>
                <a:sym typeface="Consolas"/>
              </a:rPr>
              <a:t>, </a:t>
            </a:r>
            <a:r>
              <a:rPr lang="es" sz="1800">
                <a:solidFill>
                  <a:srgbClr val="C53929"/>
                </a:solidFill>
                <a:latin typeface="Consolas"/>
                <a:ea typeface="Consolas"/>
                <a:cs typeface="Consolas"/>
                <a:sym typeface="Consolas"/>
              </a:rPr>
              <a:t>40</a:t>
            </a:r>
            <a:r>
              <a:rPr lang="es"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val</a:t>
            </a:r>
            <a:r>
              <a:rPr lang="es" sz="1800">
                <a:solidFill>
                  <a:schemeClr val="dk1"/>
                </a:solidFill>
                <a:latin typeface="Consolas"/>
                <a:ea typeface="Consolas"/>
                <a:cs typeface="Consolas"/>
                <a:sym typeface="Consolas"/>
              </a:rPr>
              <a:t> box2 = Box(length = </a:t>
            </a:r>
            <a:r>
              <a:rPr lang="es" sz="1800">
                <a:solidFill>
                  <a:srgbClr val="C53929"/>
                </a:solidFill>
                <a:latin typeface="Consolas"/>
                <a:ea typeface="Consolas"/>
                <a:cs typeface="Consolas"/>
                <a:sym typeface="Consolas"/>
              </a:rPr>
              <a:t>100</a:t>
            </a:r>
            <a:r>
              <a:rPr lang="es"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val</a:t>
            </a:r>
            <a:r>
              <a:rPr lang="es" sz="1800">
                <a:solidFill>
                  <a:schemeClr val="dk1"/>
                </a:solidFill>
                <a:latin typeface="Consolas"/>
                <a:ea typeface="Consolas"/>
                <a:cs typeface="Consolas"/>
                <a:sym typeface="Consolas"/>
              </a:rPr>
              <a:t> box3 = Box(length = </a:t>
            </a:r>
            <a:r>
              <a:rPr lang="es" sz="1800">
                <a:solidFill>
                  <a:srgbClr val="C53929"/>
                </a:solidFill>
                <a:latin typeface="Consolas"/>
                <a:ea typeface="Consolas"/>
                <a:cs typeface="Consolas"/>
                <a:sym typeface="Consolas"/>
              </a:rPr>
              <a:t>100</a:t>
            </a:r>
            <a:r>
              <a:rPr lang="es" sz="1800">
                <a:solidFill>
                  <a:schemeClr val="dk1"/>
                </a:solidFill>
                <a:latin typeface="Consolas"/>
                <a:ea typeface="Consolas"/>
                <a:cs typeface="Consolas"/>
                <a:sym typeface="Consolas"/>
              </a:rPr>
              <a:t>, width = </a:t>
            </a:r>
            <a:r>
              <a:rPr lang="es" sz="1800">
                <a:solidFill>
                  <a:srgbClr val="C53929"/>
                </a:solidFill>
                <a:latin typeface="Consolas"/>
                <a:ea typeface="Consolas"/>
                <a:cs typeface="Consolas"/>
                <a:sym typeface="Consolas"/>
              </a:rPr>
              <a:t>20</a:t>
            </a:r>
            <a:r>
              <a:rPr lang="es" sz="1800">
                <a:solidFill>
                  <a:schemeClr val="dk1"/>
                </a:solidFill>
                <a:latin typeface="Consolas"/>
                <a:ea typeface="Consolas"/>
                <a:cs typeface="Consolas"/>
                <a:sym typeface="Consolas"/>
              </a:rPr>
              <a:t>, height = </a:t>
            </a:r>
            <a:r>
              <a:rPr lang="es" sz="1800">
                <a:solidFill>
                  <a:srgbClr val="C53929"/>
                </a:solidFill>
                <a:latin typeface="Consolas"/>
                <a:ea typeface="Consolas"/>
                <a:cs typeface="Consolas"/>
                <a:sym typeface="Consolas"/>
              </a:rPr>
              <a:t>40</a:t>
            </a:r>
            <a:r>
              <a:rPr lang="es"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27300" y="74740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Constructor primario</a:t>
            </a:r>
            <a:endParaRPr/>
          </a:p>
        </p:txBody>
      </p:sp>
      <p:sp>
        <p:nvSpPr>
          <p:cNvPr id="164" name="Google Shape;164;p24"/>
          <p:cNvSpPr txBox="1"/>
          <p:nvPr>
            <p:ph idx="1" type="body"/>
          </p:nvPr>
        </p:nvSpPr>
        <p:spPr>
          <a:xfrm>
            <a:off x="348750" y="1641725"/>
            <a:ext cx="6744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sz="1400"/>
              <a:t>Declaraci</a:t>
            </a:r>
            <a:r>
              <a:rPr lang="es" sz="1400"/>
              <a:t>ón del constructor primario fuera del encabezado de la clase.</a:t>
            </a:r>
            <a:endParaRPr sz="1400"/>
          </a:p>
        </p:txBody>
      </p:sp>
      <p:sp>
        <p:nvSpPr>
          <p:cNvPr id="165" name="Google Shape;165;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166" name="Google Shape;166;p24"/>
          <p:cNvSpPr txBox="1"/>
          <p:nvPr/>
        </p:nvSpPr>
        <p:spPr>
          <a:xfrm>
            <a:off x="327300" y="1954875"/>
            <a:ext cx="8489400" cy="13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class</a:t>
            </a:r>
            <a:r>
              <a:rPr lang="es" sz="1800">
                <a:latin typeface="Consolas"/>
                <a:ea typeface="Consolas"/>
                <a:cs typeface="Consolas"/>
                <a:sym typeface="Consolas"/>
              </a:rPr>
              <a:t> Circle</a:t>
            </a:r>
            <a:r>
              <a:rPr b="1" lang="es" sz="1800">
                <a:latin typeface="Consolas"/>
                <a:ea typeface="Consolas"/>
                <a:cs typeface="Consolas"/>
                <a:sym typeface="Consolas"/>
              </a:rPr>
              <a:t>(i: Int)</a:t>
            </a:r>
            <a:r>
              <a:rPr lang="es"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a:t>
            </a:r>
            <a:r>
              <a:rPr lang="es" sz="1800">
                <a:latin typeface="Consolas"/>
                <a:ea typeface="Consolas"/>
                <a:cs typeface="Consolas"/>
                <a:sym typeface="Consolas"/>
              </a:rPr>
              <a:t> init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
        <p:nvSpPr>
          <p:cNvPr id="167" name="Google Shape;167;p24"/>
          <p:cNvSpPr txBox="1"/>
          <p:nvPr/>
        </p:nvSpPr>
        <p:spPr>
          <a:xfrm>
            <a:off x="348750" y="3612431"/>
            <a:ext cx="8468400" cy="13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class</a:t>
            </a:r>
            <a:r>
              <a:rPr lang="es" sz="1800">
                <a:latin typeface="Consolas"/>
                <a:ea typeface="Consolas"/>
                <a:cs typeface="Consolas"/>
                <a:sym typeface="Consolas"/>
              </a:rPr>
              <a:t> Circle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constructor(i: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
        <p:nvSpPr>
          <p:cNvPr id="168" name="Google Shape;168;p24"/>
          <p:cNvSpPr txBox="1"/>
          <p:nvPr/>
        </p:nvSpPr>
        <p:spPr>
          <a:xfrm>
            <a:off x="327303" y="3305473"/>
            <a:ext cx="5505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500">
                <a:solidFill>
                  <a:schemeClr val="lt2"/>
                </a:solidFill>
                <a:latin typeface="Roboto"/>
                <a:ea typeface="Roboto"/>
                <a:cs typeface="Roboto"/>
                <a:sym typeface="Roboto"/>
              </a:rPr>
              <a:t>Esto es técnicamente igual a</a:t>
            </a:r>
            <a:r>
              <a:rPr lang="es" sz="1500">
                <a:solidFill>
                  <a:schemeClr val="lt2"/>
                </a:solidFill>
                <a:latin typeface="Roboto"/>
                <a:ea typeface="Roboto"/>
                <a:cs typeface="Roboto"/>
                <a:sym typeface="Roboto"/>
              </a:rPr>
              <a:t>.</a:t>
            </a:r>
            <a:endParaRPr sz="1500">
              <a:solidFill>
                <a:schemeClr val="lt2"/>
              </a:solidFill>
              <a:latin typeface="Roboto"/>
              <a:ea typeface="Roboto"/>
              <a:cs typeface="Roboto"/>
              <a:sym typeface="Roboto"/>
            </a:endParaRPr>
          </a:p>
          <a:p>
            <a:pPr indent="0" lvl="0" marL="0" rtl="0" algn="l">
              <a:spcBef>
                <a:spcPts val="1200"/>
              </a:spcBef>
              <a:spcAft>
                <a:spcPts val="0"/>
              </a:spcAft>
              <a:buNone/>
            </a:pPr>
            <a:r>
              <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Initializer block</a:t>
            </a:r>
            <a:endParaRPr/>
          </a:p>
        </p:txBody>
      </p:sp>
      <p:sp>
        <p:nvSpPr>
          <p:cNvPr id="174" name="Google Shape;174;p25"/>
          <p:cNvSpPr txBox="1"/>
          <p:nvPr>
            <p:ph idx="1" type="body"/>
          </p:nvPr>
        </p:nvSpPr>
        <p:spPr>
          <a:xfrm>
            <a:off x="327300" y="2021275"/>
            <a:ext cx="8489400" cy="1821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Todo código de inicialización es escrito en el bloque</a:t>
            </a:r>
            <a:r>
              <a:rPr lang="es" sz="2200"/>
              <a:t> </a:t>
            </a:r>
            <a:r>
              <a:rPr lang="es" sz="2200">
                <a:latin typeface="Courier New"/>
                <a:ea typeface="Courier New"/>
                <a:cs typeface="Courier New"/>
                <a:sym typeface="Courier New"/>
              </a:rPr>
              <a:t>init</a:t>
            </a:r>
            <a:endParaRPr sz="2200"/>
          </a:p>
          <a:p>
            <a:pPr indent="-368300" lvl="0" marL="457200" rtl="0" algn="l">
              <a:spcBef>
                <a:spcPts val="1000"/>
              </a:spcBef>
              <a:spcAft>
                <a:spcPts val="0"/>
              </a:spcAft>
              <a:buSzPts val="2200"/>
              <a:buChar char="●"/>
            </a:pPr>
            <a:r>
              <a:rPr lang="es" sz="2200"/>
              <a:t>Se permiten </a:t>
            </a:r>
            <a:r>
              <a:rPr lang="es" sz="2200"/>
              <a:t>múltiples</a:t>
            </a:r>
            <a:r>
              <a:rPr lang="es" sz="2200"/>
              <a:t> bloques </a:t>
            </a:r>
            <a:r>
              <a:rPr lang="es" sz="2200">
                <a:latin typeface="Courier New"/>
                <a:ea typeface="Courier New"/>
                <a:cs typeface="Courier New"/>
                <a:sym typeface="Courier New"/>
              </a:rPr>
              <a:t>init</a:t>
            </a:r>
            <a:endParaRPr sz="2200"/>
          </a:p>
          <a:p>
            <a:pPr indent="-368300" lvl="0" marL="457200" rtl="0" algn="l">
              <a:spcBef>
                <a:spcPts val="1000"/>
              </a:spcBef>
              <a:spcAft>
                <a:spcPts val="0"/>
              </a:spcAft>
              <a:buSzPts val="2200"/>
              <a:buChar char="●"/>
            </a:pPr>
            <a:r>
              <a:rPr lang="es" sz="2200"/>
              <a:t>Los bloques </a:t>
            </a:r>
            <a:r>
              <a:rPr lang="es" sz="2200">
                <a:latin typeface="Courier New"/>
                <a:ea typeface="Courier New"/>
                <a:cs typeface="Courier New"/>
                <a:sym typeface="Courier New"/>
              </a:rPr>
              <a:t>init </a:t>
            </a:r>
            <a:r>
              <a:rPr lang="es" sz="2200"/>
              <a:t>se convierten en el cuerpo del constructor</a:t>
            </a:r>
            <a:endParaRPr sz="2200"/>
          </a:p>
        </p:txBody>
      </p:sp>
      <p:sp>
        <p:nvSpPr>
          <p:cNvPr id="175" name="Google Shape;175;p2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Ejemplo de initializer</a:t>
            </a:r>
            <a:endParaRPr/>
          </a:p>
        </p:txBody>
      </p:sp>
      <p:sp>
        <p:nvSpPr>
          <p:cNvPr id="181" name="Google Shape;181;p26"/>
          <p:cNvSpPr txBox="1"/>
          <p:nvPr>
            <p:ph idx="1" type="body"/>
          </p:nvPr>
        </p:nvSpPr>
        <p:spPr>
          <a:xfrm>
            <a:off x="338250" y="1895425"/>
            <a:ext cx="8489400" cy="31938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Clr>
                <a:schemeClr val="dk1"/>
              </a:buClr>
              <a:buSzPct val="37931"/>
              <a:buFont typeface="Arial"/>
              <a:buNone/>
            </a:pPr>
            <a:r>
              <a:rPr lang="es" sz="2900"/>
              <a:t>Usar la palabra clave </a:t>
            </a:r>
            <a:r>
              <a:rPr lang="es" sz="2900">
                <a:latin typeface="Courier New"/>
                <a:ea typeface="Courier New"/>
                <a:cs typeface="Courier New"/>
                <a:sym typeface="Courier New"/>
              </a:rPr>
              <a:t>init</a:t>
            </a:r>
            <a:r>
              <a:rPr lang="es" sz="2900"/>
              <a:t>:</a:t>
            </a:r>
            <a:endParaRPr sz="2900"/>
          </a:p>
          <a:p>
            <a:pPr indent="0" lvl="0" marL="0" rtl="0" algn="l">
              <a:spcBef>
                <a:spcPts val="1400"/>
              </a:spcBef>
              <a:spcAft>
                <a:spcPts val="0"/>
              </a:spcAft>
              <a:buClr>
                <a:schemeClr val="dk1"/>
              </a:buClr>
              <a:buSzPct val="61111"/>
              <a:buFont typeface="Arial"/>
              <a:buNone/>
            </a:pPr>
            <a:r>
              <a:rPr lang="es" sz="1800">
                <a:solidFill>
                  <a:srgbClr val="3F51B5"/>
                </a:solidFill>
                <a:latin typeface="Consolas"/>
                <a:ea typeface="Consolas"/>
                <a:cs typeface="Consolas"/>
                <a:sym typeface="Consolas"/>
              </a:rPr>
              <a:t>class</a:t>
            </a:r>
            <a:r>
              <a:rPr lang="es" sz="1800">
                <a:latin typeface="Consolas"/>
                <a:ea typeface="Consolas"/>
                <a:cs typeface="Consolas"/>
                <a:sym typeface="Consolas"/>
              </a:rPr>
              <a:t> Square(</a:t>
            </a: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a:t>
            </a:r>
            <a:r>
              <a:rPr lang="es" sz="1800">
                <a:latin typeface="Consolas"/>
                <a:ea typeface="Consolas"/>
                <a:cs typeface="Consolas"/>
                <a:sym typeface="Consolas"/>
              </a:rPr>
              <a:t>side: Int) {</a:t>
            </a:r>
            <a:endParaRPr sz="1800">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rPr lang="es" sz="1800">
                <a:latin typeface="Consolas"/>
                <a:ea typeface="Consolas"/>
                <a:cs typeface="Consolas"/>
                <a:sym typeface="Consolas"/>
              </a:rPr>
              <a:t>    </a:t>
            </a:r>
            <a:r>
              <a:rPr b="1" lang="es" sz="2000">
                <a:solidFill>
                  <a:srgbClr val="3F51B5"/>
                </a:solidFill>
                <a:latin typeface="Consolas"/>
                <a:ea typeface="Consolas"/>
                <a:cs typeface="Consolas"/>
                <a:sym typeface="Consolas"/>
              </a:rPr>
              <a:t>init</a:t>
            </a: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rPr lang="es" sz="1800">
                <a:latin typeface="Consolas"/>
                <a:ea typeface="Consolas"/>
                <a:cs typeface="Consolas"/>
                <a:sym typeface="Consolas"/>
              </a:rPr>
              <a:t>        println(side * </a:t>
            </a:r>
            <a:r>
              <a:rPr lang="es" sz="1800">
                <a:solidFill>
                  <a:srgbClr val="C53929"/>
                </a:solidFill>
                <a:latin typeface="Consolas"/>
                <a:ea typeface="Consolas"/>
                <a:cs typeface="Consolas"/>
                <a:sym typeface="Consolas"/>
              </a:rPr>
              <a:t>2</a:t>
            </a: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t/>
            </a:r>
            <a:endParaRPr sz="1800">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s = Square(</a:t>
            </a:r>
            <a:r>
              <a:rPr lang="es" sz="1800">
                <a:solidFill>
                  <a:srgbClr val="C53929"/>
                </a:solidFill>
                <a:latin typeface="Consolas"/>
                <a:ea typeface="Consolas"/>
                <a:cs typeface="Consolas"/>
                <a:sym typeface="Consolas"/>
              </a:rPr>
              <a:t>10</a:t>
            </a: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rPr lang="es" sz="1800">
                <a:solidFill>
                  <a:srgbClr val="1155CC"/>
                </a:solidFill>
                <a:latin typeface="Consolas"/>
                <a:ea typeface="Consolas"/>
                <a:cs typeface="Consolas"/>
                <a:sym typeface="Consolas"/>
              </a:rPr>
              <a:t>=&gt; 20</a:t>
            </a:r>
            <a:endParaRPr sz="1800">
              <a:solidFill>
                <a:srgbClr val="1155CC"/>
              </a:solidFill>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t/>
            </a:r>
            <a:endParaRPr sz="1800">
              <a:latin typeface="Consolas"/>
              <a:ea typeface="Consolas"/>
              <a:cs typeface="Consolas"/>
              <a:sym typeface="Consolas"/>
            </a:endParaRPr>
          </a:p>
          <a:p>
            <a:pPr indent="0" lvl="0" marL="0" rtl="0" algn="l">
              <a:spcBef>
                <a:spcPts val="1200"/>
              </a:spcBef>
              <a:spcAft>
                <a:spcPts val="1200"/>
              </a:spcAft>
              <a:buNone/>
            </a:pPr>
            <a:r>
              <a:t/>
            </a:r>
            <a:endParaRPr sz="1800">
              <a:latin typeface="Consolas"/>
              <a:ea typeface="Consolas"/>
              <a:cs typeface="Consolas"/>
              <a:sym typeface="Consolas"/>
            </a:endParaRPr>
          </a:p>
        </p:txBody>
      </p:sp>
      <p:sp>
        <p:nvSpPr>
          <p:cNvPr id="182" name="Google Shape;182;p2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Múltiples</a:t>
            </a:r>
            <a:r>
              <a:rPr lang="es"/>
              <a:t> constructores</a:t>
            </a:r>
            <a:endParaRPr/>
          </a:p>
        </p:txBody>
      </p:sp>
      <p:sp>
        <p:nvSpPr>
          <p:cNvPr id="188" name="Google Shape;188;p27"/>
          <p:cNvSpPr txBox="1"/>
          <p:nvPr>
            <p:ph idx="1" type="body"/>
          </p:nvPr>
        </p:nvSpPr>
        <p:spPr>
          <a:xfrm>
            <a:off x="327300" y="1844575"/>
            <a:ext cx="8489400" cy="31938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s" sz="2000"/>
              <a:t>Usar la palabra clave</a:t>
            </a:r>
            <a:r>
              <a:rPr lang="es" sz="2000"/>
              <a:t> </a:t>
            </a:r>
            <a:r>
              <a:rPr lang="es" sz="2000">
                <a:latin typeface="Courier New"/>
                <a:ea typeface="Courier New"/>
                <a:cs typeface="Courier New"/>
                <a:sym typeface="Courier New"/>
              </a:rPr>
              <a:t>constructor</a:t>
            </a:r>
            <a:r>
              <a:rPr lang="es" sz="2000"/>
              <a:t> para definir constructores secundarios</a:t>
            </a:r>
            <a:endParaRPr sz="2000"/>
          </a:p>
          <a:p>
            <a:pPr indent="-355600" lvl="0" marL="457200" rtl="0" algn="l">
              <a:spcBef>
                <a:spcPts val="1000"/>
              </a:spcBef>
              <a:spcAft>
                <a:spcPts val="0"/>
              </a:spcAft>
              <a:buSzPts val="2000"/>
              <a:buChar char="●"/>
            </a:pPr>
            <a:r>
              <a:rPr lang="es" sz="2000"/>
              <a:t>Los constructores secundarios deben llamar:</a:t>
            </a:r>
            <a:endParaRPr sz="2000"/>
          </a:p>
          <a:p>
            <a:pPr indent="-317500" lvl="1" marL="914400" rtl="0" algn="l">
              <a:spcBef>
                <a:spcPts val="1000"/>
              </a:spcBef>
              <a:spcAft>
                <a:spcPts val="0"/>
              </a:spcAft>
              <a:buSzPts val="1400"/>
              <a:buChar char="○"/>
            </a:pPr>
            <a:r>
              <a:rPr lang="es"/>
              <a:t>Al constructor primario usando la palabra clave</a:t>
            </a:r>
            <a:r>
              <a:rPr lang="es"/>
              <a:t> </a:t>
            </a:r>
            <a:r>
              <a:rPr lang="es">
                <a:latin typeface="Courier New"/>
                <a:ea typeface="Courier New"/>
                <a:cs typeface="Courier New"/>
                <a:sym typeface="Courier New"/>
              </a:rPr>
              <a:t>this</a:t>
            </a:r>
            <a:r>
              <a:rPr lang="es"/>
              <a:t> </a:t>
            </a:r>
            <a:endParaRPr/>
          </a:p>
          <a:p>
            <a:pPr indent="0" lvl="0" marL="457200" rtl="0" algn="l">
              <a:spcBef>
                <a:spcPts val="1200"/>
              </a:spcBef>
              <a:spcAft>
                <a:spcPts val="0"/>
              </a:spcAft>
              <a:buNone/>
            </a:pPr>
            <a:r>
              <a:rPr lang="es" sz="2000"/>
              <a:t>  </a:t>
            </a:r>
            <a:endParaRPr sz="2000"/>
          </a:p>
          <a:p>
            <a:pPr indent="-317500" lvl="1" marL="914400" rtl="0" algn="l">
              <a:spcBef>
                <a:spcPts val="1200"/>
              </a:spcBef>
              <a:spcAft>
                <a:spcPts val="0"/>
              </a:spcAft>
              <a:buSzPts val="1400"/>
              <a:buChar char="○"/>
            </a:pPr>
            <a:r>
              <a:rPr lang="es"/>
              <a:t>A otro constructor secundario que llame al constructor primario</a:t>
            </a:r>
            <a:endParaRPr/>
          </a:p>
          <a:p>
            <a:pPr indent="-355600" lvl="0" marL="457200" rtl="0" algn="l">
              <a:spcBef>
                <a:spcPts val="1000"/>
              </a:spcBef>
              <a:spcAft>
                <a:spcPts val="0"/>
              </a:spcAft>
              <a:buSzPts val="2000"/>
              <a:buChar char="●"/>
            </a:pPr>
            <a:r>
              <a:rPr lang="es" sz="2000"/>
              <a:t>El cuerpo de un constructor secundario no es requerido</a:t>
            </a:r>
            <a:endParaRPr sz="2000"/>
          </a:p>
        </p:txBody>
      </p:sp>
      <p:sp>
        <p:nvSpPr>
          <p:cNvPr id="189" name="Google Shape;189;p2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190" name="Google Shape;190;p27"/>
          <p:cNvSpPr txBox="1"/>
          <p:nvPr/>
        </p:nvSpPr>
        <p:spPr>
          <a:xfrm>
            <a:off x="1524614" y="3572795"/>
            <a:ext cx="548700" cy="3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800">
                <a:latin typeface="Roboto"/>
                <a:ea typeface="Roboto"/>
                <a:cs typeface="Roboto"/>
                <a:sym typeface="Roboto"/>
              </a:rPr>
              <a:t>OR </a:t>
            </a:r>
            <a:endParaRPr sz="18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Multiple constructors example</a:t>
            </a:r>
            <a:endParaRPr/>
          </a:p>
        </p:txBody>
      </p:sp>
      <p:sp>
        <p:nvSpPr>
          <p:cNvPr id="196" name="Google Shape;196;p28"/>
          <p:cNvSpPr txBox="1"/>
          <p:nvPr>
            <p:ph idx="1" type="body"/>
          </p:nvPr>
        </p:nvSpPr>
        <p:spPr>
          <a:xfrm>
            <a:off x="327300" y="1928575"/>
            <a:ext cx="8489400" cy="35511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s" sz="1800">
                <a:solidFill>
                  <a:srgbClr val="3F51B5"/>
                </a:solidFill>
                <a:latin typeface="Consolas"/>
                <a:ea typeface="Consolas"/>
                <a:cs typeface="Consolas"/>
                <a:sym typeface="Consolas"/>
              </a:rPr>
              <a:t>class</a:t>
            </a:r>
            <a:r>
              <a:rPr lang="es" sz="1800">
                <a:solidFill>
                  <a:srgbClr val="37474F"/>
                </a:solidFill>
                <a:latin typeface="Consolas"/>
                <a:ea typeface="Consolas"/>
                <a:cs typeface="Consolas"/>
                <a:sym typeface="Consolas"/>
              </a:rPr>
              <a:t> Circle(</a:t>
            </a: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radius:Double) {</a:t>
            </a:r>
            <a:endParaRPr sz="1800">
              <a:solidFill>
                <a:srgbClr val="37474F"/>
              </a:solidFill>
              <a:latin typeface="Consolas"/>
              <a:ea typeface="Consolas"/>
              <a:cs typeface="Consolas"/>
              <a:sym typeface="Consolas"/>
            </a:endParaRPr>
          </a:p>
          <a:p>
            <a:pPr indent="0" lvl="0" marL="0" rtl="0" algn="l">
              <a:spcBef>
                <a:spcPts val="1200"/>
              </a:spcBef>
              <a:spcAft>
                <a:spcPts val="0"/>
              </a:spcAft>
              <a:buNone/>
            </a:pPr>
            <a:r>
              <a:rPr lang="es" sz="1800">
                <a:solidFill>
                  <a:srgbClr val="37474F"/>
                </a:solidFill>
                <a:latin typeface="Consolas"/>
                <a:ea typeface="Consolas"/>
                <a:cs typeface="Consolas"/>
                <a:sym typeface="Consolas"/>
              </a:rPr>
              <a:t>    </a:t>
            </a:r>
            <a:r>
              <a:rPr b="1" lang="es" sz="1800">
                <a:solidFill>
                  <a:srgbClr val="3F51B5"/>
                </a:solidFill>
                <a:latin typeface="Consolas"/>
                <a:ea typeface="Consolas"/>
                <a:cs typeface="Consolas"/>
                <a:sym typeface="Consolas"/>
              </a:rPr>
              <a:t>constructor</a:t>
            </a:r>
            <a:r>
              <a:rPr lang="es" sz="1800">
                <a:solidFill>
                  <a:srgbClr val="37474F"/>
                </a:solidFill>
                <a:latin typeface="Consolas"/>
                <a:ea typeface="Consolas"/>
                <a:cs typeface="Consolas"/>
                <a:sym typeface="Consolas"/>
              </a:rPr>
              <a:t>(name:String) : </a:t>
            </a:r>
            <a:r>
              <a:rPr lang="es" sz="1800">
                <a:solidFill>
                  <a:srgbClr val="3F51B5"/>
                </a:solidFill>
                <a:latin typeface="Consolas"/>
                <a:ea typeface="Consolas"/>
                <a:cs typeface="Consolas"/>
                <a:sym typeface="Consolas"/>
              </a:rPr>
              <a:t>this</a:t>
            </a:r>
            <a:r>
              <a:rPr lang="es" sz="1800">
                <a:solidFill>
                  <a:srgbClr val="37474F"/>
                </a:solidFill>
                <a:latin typeface="Consolas"/>
                <a:ea typeface="Consolas"/>
                <a:cs typeface="Consolas"/>
                <a:sym typeface="Consolas"/>
              </a:rPr>
              <a:t>(</a:t>
            </a:r>
            <a:r>
              <a:rPr lang="es" sz="1800">
                <a:solidFill>
                  <a:srgbClr val="C53929"/>
                </a:solidFill>
                <a:latin typeface="Consolas"/>
                <a:ea typeface="Consolas"/>
                <a:cs typeface="Consolas"/>
                <a:sym typeface="Consolas"/>
              </a:rPr>
              <a:t>1.0</a:t>
            </a: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1200"/>
              </a:spcBef>
              <a:spcAft>
                <a:spcPts val="0"/>
              </a:spcAft>
              <a:buNone/>
            </a:pPr>
            <a:r>
              <a:rPr lang="es" sz="1800">
                <a:solidFill>
                  <a:srgbClr val="37474F"/>
                </a:solidFill>
                <a:latin typeface="Consolas"/>
                <a:ea typeface="Consolas"/>
                <a:cs typeface="Consolas"/>
                <a:sym typeface="Consolas"/>
              </a:rPr>
              <a:t>    </a:t>
            </a:r>
            <a:r>
              <a:rPr b="1" lang="es" sz="1800">
                <a:solidFill>
                  <a:srgbClr val="3F51B5"/>
                </a:solidFill>
                <a:latin typeface="Consolas"/>
                <a:ea typeface="Consolas"/>
                <a:cs typeface="Consolas"/>
                <a:sym typeface="Consolas"/>
              </a:rPr>
              <a:t>constructor</a:t>
            </a:r>
            <a:r>
              <a:rPr lang="es" sz="1800">
                <a:solidFill>
                  <a:srgbClr val="37474F"/>
                </a:solidFill>
                <a:latin typeface="Consolas"/>
                <a:ea typeface="Consolas"/>
                <a:cs typeface="Consolas"/>
                <a:sym typeface="Consolas"/>
              </a:rPr>
              <a:t>(diameter:Int) : </a:t>
            </a:r>
            <a:r>
              <a:rPr lang="es" sz="1800">
                <a:solidFill>
                  <a:srgbClr val="3F51B5"/>
                </a:solidFill>
                <a:latin typeface="Consolas"/>
                <a:ea typeface="Consolas"/>
                <a:cs typeface="Consolas"/>
                <a:sym typeface="Consolas"/>
              </a:rPr>
              <a:t>this</a:t>
            </a:r>
            <a:r>
              <a:rPr lang="es" sz="1800">
                <a:solidFill>
                  <a:srgbClr val="37474F"/>
                </a:solidFill>
                <a:latin typeface="Consolas"/>
                <a:ea typeface="Consolas"/>
                <a:cs typeface="Consolas"/>
                <a:sym typeface="Consolas"/>
              </a:rPr>
              <a:t>(diameter / </a:t>
            </a:r>
            <a:r>
              <a:rPr lang="es" sz="1800">
                <a:solidFill>
                  <a:srgbClr val="C53929"/>
                </a:solidFill>
                <a:latin typeface="Consolas"/>
                <a:ea typeface="Consolas"/>
                <a:cs typeface="Consolas"/>
                <a:sym typeface="Consolas"/>
              </a:rPr>
              <a:t>2.0</a:t>
            </a: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1200"/>
              </a:spcBef>
              <a:spcAft>
                <a:spcPts val="0"/>
              </a:spcAft>
              <a:buNone/>
            </a:pPr>
            <a:r>
              <a:rPr lang="es" sz="1800">
                <a:solidFill>
                  <a:srgbClr val="37474F"/>
                </a:solidFill>
                <a:latin typeface="Consolas"/>
                <a:ea typeface="Consolas"/>
                <a:cs typeface="Consolas"/>
                <a:sym typeface="Consolas"/>
              </a:rPr>
              <a:t>        println(</a:t>
            </a:r>
            <a:r>
              <a:rPr lang="es" sz="1800">
                <a:solidFill>
                  <a:srgbClr val="388E3C"/>
                </a:solidFill>
                <a:latin typeface="Consolas"/>
                <a:ea typeface="Consolas"/>
                <a:cs typeface="Consolas"/>
                <a:sym typeface="Consolas"/>
              </a:rPr>
              <a:t>"in diameter constructor"</a:t>
            </a: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1200"/>
              </a:spcBef>
              <a:spcAft>
                <a:spcPts val="0"/>
              </a:spcAft>
              <a:buNone/>
            </a:pP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1200"/>
              </a:spcBef>
              <a:spcAft>
                <a:spcPts val="0"/>
              </a:spcAft>
              <a:buNone/>
            </a:pP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init</a:t>
            </a: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1200"/>
              </a:spcBef>
              <a:spcAft>
                <a:spcPts val="0"/>
              </a:spcAft>
              <a:buNone/>
            </a:pPr>
            <a:r>
              <a:rPr lang="es" sz="1800">
                <a:solidFill>
                  <a:srgbClr val="37474F"/>
                </a:solidFill>
                <a:latin typeface="Consolas"/>
                <a:ea typeface="Consolas"/>
                <a:cs typeface="Consolas"/>
                <a:sym typeface="Consolas"/>
              </a:rPr>
              <a:t>        println(</a:t>
            </a:r>
            <a:r>
              <a:rPr lang="es" sz="1800">
                <a:solidFill>
                  <a:srgbClr val="388E3C"/>
                </a:solidFill>
                <a:latin typeface="Consolas"/>
                <a:ea typeface="Consolas"/>
                <a:cs typeface="Consolas"/>
                <a:sym typeface="Consolas"/>
              </a:rPr>
              <a:t>"Area: </a:t>
            </a:r>
            <a:r>
              <a:rPr lang="es" sz="1800">
                <a:solidFill>
                  <a:srgbClr val="C53929"/>
                </a:solidFill>
                <a:latin typeface="Consolas"/>
                <a:ea typeface="Consolas"/>
                <a:cs typeface="Consolas"/>
                <a:sym typeface="Consolas"/>
              </a:rPr>
              <a:t>${</a:t>
            </a:r>
            <a:r>
              <a:rPr lang="es" sz="1800">
                <a:solidFill>
                  <a:srgbClr val="388E3C"/>
                </a:solidFill>
                <a:latin typeface="Consolas"/>
                <a:ea typeface="Consolas"/>
                <a:cs typeface="Consolas"/>
                <a:sym typeface="Consolas"/>
              </a:rPr>
              <a:t>Math</a:t>
            </a:r>
            <a:r>
              <a:rPr lang="es" sz="1800">
                <a:solidFill>
                  <a:srgbClr val="37474F"/>
                </a:solidFill>
                <a:latin typeface="Consolas"/>
                <a:ea typeface="Consolas"/>
                <a:cs typeface="Consolas"/>
                <a:sym typeface="Consolas"/>
              </a:rPr>
              <a:t>.</a:t>
            </a:r>
            <a:r>
              <a:rPr lang="es" sz="1800">
                <a:solidFill>
                  <a:srgbClr val="388E3C"/>
                </a:solidFill>
                <a:latin typeface="Consolas"/>
                <a:ea typeface="Consolas"/>
                <a:cs typeface="Consolas"/>
                <a:sym typeface="Consolas"/>
              </a:rPr>
              <a:t>PI </a:t>
            </a:r>
            <a:r>
              <a:rPr lang="es" sz="1800">
                <a:solidFill>
                  <a:srgbClr val="37474F"/>
                </a:solidFill>
                <a:latin typeface="Consolas"/>
                <a:ea typeface="Consolas"/>
                <a:cs typeface="Consolas"/>
                <a:sym typeface="Consolas"/>
              </a:rPr>
              <a:t>*</a:t>
            </a:r>
            <a:r>
              <a:rPr lang="es" sz="1800">
                <a:solidFill>
                  <a:srgbClr val="388E3C"/>
                </a:solidFill>
                <a:latin typeface="Consolas"/>
                <a:ea typeface="Consolas"/>
                <a:cs typeface="Consolas"/>
                <a:sym typeface="Consolas"/>
              </a:rPr>
              <a:t> radius </a:t>
            </a:r>
            <a:r>
              <a:rPr lang="es" sz="1800">
                <a:solidFill>
                  <a:srgbClr val="37474F"/>
                </a:solidFill>
                <a:latin typeface="Consolas"/>
                <a:ea typeface="Consolas"/>
                <a:cs typeface="Consolas"/>
                <a:sym typeface="Consolas"/>
              </a:rPr>
              <a:t>*</a:t>
            </a:r>
            <a:r>
              <a:rPr lang="es" sz="1800">
                <a:solidFill>
                  <a:srgbClr val="388E3C"/>
                </a:solidFill>
                <a:latin typeface="Consolas"/>
                <a:ea typeface="Consolas"/>
                <a:cs typeface="Consolas"/>
                <a:sym typeface="Consolas"/>
              </a:rPr>
              <a:t> radius</a:t>
            </a:r>
            <a:r>
              <a:rPr lang="es" sz="1800">
                <a:solidFill>
                  <a:srgbClr val="C53929"/>
                </a:solidFill>
                <a:latin typeface="Consolas"/>
                <a:ea typeface="Consolas"/>
                <a:cs typeface="Consolas"/>
                <a:sym typeface="Consolas"/>
              </a:rPr>
              <a:t>}</a:t>
            </a:r>
            <a:r>
              <a:rPr lang="es" sz="1800">
                <a:solidFill>
                  <a:srgbClr val="388E3C"/>
                </a:solidFill>
                <a:latin typeface="Consolas"/>
                <a:ea typeface="Consolas"/>
                <a:cs typeface="Consolas"/>
                <a:sym typeface="Consolas"/>
              </a:rPr>
              <a:t>"</a:t>
            </a: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1200"/>
              </a:spcBef>
              <a:spcAft>
                <a:spcPts val="0"/>
              </a:spcAft>
              <a:buNone/>
            </a:pP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1200"/>
              </a:spcBef>
              <a:spcAft>
                <a:spcPts val="0"/>
              </a:spcAft>
              <a:buNone/>
            </a:pP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1200"/>
              </a:spcBef>
              <a:spcAft>
                <a:spcPts val="0"/>
              </a:spcAft>
              <a:buClr>
                <a:schemeClr val="dk1"/>
              </a:buClr>
              <a:buSzPct val="61111"/>
              <a:buFont typeface="Arial"/>
              <a:buNone/>
            </a:pP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c = Circle(</a:t>
            </a:r>
            <a:r>
              <a:rPr lang="es" sz="1800">
                <a:solidFill>
                  <a:srgbClr val="C53929"/>
                </a:solidFill>
                <a:latin typeface="Consolas"/>
                <a:ea typeface="Consolas"/>
                <a:cs typeface="Consolas"/>
                <a:sym typeface="Consolas"/>
              </a:rPr>
              <a:t>3</a:t>
            </a: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1200"/>
              </a:spcBef>
              <a:spcAft>
                <a:spcPts val="1200"/>
              </a:spcAft>
              <a:buNone/>
            </a:pPr>
            <a:r>
              <a:t/>
            </a:r>
            <a:endParaRPr sz="1800">
              <a:latin typeface="Consolas"/>
              <a:ea typeface="Consolas"/>
              <a:cs typeface="Consolas"/>
              <a:sym typeface="Consolas"/>
            </a:endParaRPr>
          </a:p>
        </p:txBody>
      </p:sp>
      <p:sp>
        <p:nvSpPr>
          <p:cNvPr id="197" name="Google Shape;197;p2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Propiedades</a:t>
            </a:r>
            <a:endParaRPr/>
          </a:p>
        </p:txBody>
      </p:sp>
      <p:sp>
        <p:nvSpPr>
          <p:cNvPr id="203" name="Google Shape;203;p2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204" name="Google Shape;204;p29"/>
          <p:cNvSpPr txBox="1"/>
          <p:nvPr>
            <p:ph idx="1" type="body"/>
          </p:nvPr>
        </p:nvSpPr>
        <p:spPr>
          <a:xfrm>
            <a:off x="268250" y="2221950"/>
            <a:ext cx="8489400" cy="2345700"/>
          </a:xfrm>
          <a:prstGeom prst="rect">
            <a:avLst/>
          </a:prstGeom>
        </p:spPr>
        <p:txBody>
          <a:bodyPr anchorCtr="0" anchor="t" bIns="91425" lIns="91425" spcFirstLastPara="1" rIns="91425" wrap="square" tIns="91425">
            <a:normAutofit fontScale="25000" lnSpcReduction="20000"/>
          </a:bodyPr>
          <a:lstStyle/>
          <a:p>
            <a:pPr indent="-322751" lvl="0" marL="457200" rtl="0" algn="l">
              <a:lnSpc>
                <a:spcPct val="200000"/>
              </a:lnSpc>
              <a:spcBef>
                <a:spcPts val="0"/>
              </a:spcBef>
              <a:spcAft>
                <a:spcPts val="0"/>
              </a:spcAft>
              <a:buSzPct val="100000"/>
              <a:buChar char="●"/>
            </a:pPr>
            <a:r>
              <a:rPr lang="es" sz="5930"/>
              <a:t>Definimos las propiedades en la clase utilizando </a:t>
            </a:r>
            <a:r>
              <a:rPr lang="es" sz="5930"/>
              <a:t> </a:t>
            </a:r>
            <a:r>
              <a:rPr lang="es" sz="5930">
                <a:latin typeface="Courier New"/>
                <a:ea typeface="Courier New"/>
                <a:cs typeface="Courier New"/>
                <a:sym typeface="Courier New"/>
              </a:rPr>
              <a:t>val</a:t>
            </a:r>
            <a:r>
              <a:rPr lang="es" sz="5930"/>
              <a:t> o </a:t>
            </a:r>
            <a:r>
              <a:rPr lang="es" sz="5930">
                <a:latin typeface="Courier New"/>
                <a:ea typeface="Courier New"/>
                <a:cs typeface="Courier New"/>
                <a:sym typeface="Courier New"/>
              </a:rPr>
              <a:t>var</a:t>
            </a:r>
            <a:endParaRPr sz="5930">
              <a:latin typeface="Courier New"/>
              <a:ea typeface="Courier New"/>
              <a:cs typeface="Courier New"/>
              <a:sym typeface="Courier New"/>
            </a:endParaRPr>
          </a:p>
          <a:p>
            <a:pPr indent="-322751" lvl="0" marL="457200" rtl="0" algn="l">
              <a:lnSpc>
                <a:spcPct val="200000"/>
              </a:lnSpc>
              <a:spcBef>
                <a:spcPts val="1000"/>
              </a:spcBef>
              <a:spcAft>
                <a:spcPts val="0"/>
              </a:spcAft>
              <a:buSzPct val="100000"/>
              <a:buFont typeface="Courier New"/>
              <a:buChar char="●"/>
            </a:pPr>
            <a:r>
              <a:rPr lang="es" sz="5930"/>
              <a:t>Accede a esas propiedades utilizando la notación punto . con el nombre de la propiedad</a:t>
            </a:r>
            <a:endParaRPr sz="5930"/>
          </a:p>
          <a:p>
            <a:pPr indent="-322751" lvl="0" marL="457200" rtl="0" algn="l">
              <a:spcBef>
                <a:spcPts val="1000"/>
              </a:spcBef>
              <a:spcAft>
                <a:spcPts val="0"/>
              </a:spcAft>
              <a:buSzPct val="100000"/>
              <a:buChar char="●"/>
            </a:pPr>
            <a:r>
              <a:rPr lang="es" sz="5930"/>
              <a:t>Setea esas propiedades utilizando la notación punto . con el nombre de la propiedad (solo si fue declarada como </a:t>
            </a:r>
            <a:r>
              <a:rPr lang="es" sz="5930">
                <a:latin typeface="Courier New"/>
                <a:ea typeface="Courier New"/>
                <a:cs typeface="Courier New"/>
                <a:sym typeface="Courier New"/>
              </a:rPr>
              <a:t>var</a:t>
            </a:r>
            <a:r>
              <a:rPr lang="es" sz="5930"/>
              <a:t>)</a:t>
            </a:r>
            <a:endParaRPr sz="5930"/>
          </a:p>
          <a:p>
            <a:pPr indent="0" lvl="0" marL="457200" rtl="0" algn="l">
              <a:spcBef>
                <a:spcPts val="1000"/>
              </a:spcBef>
              <a:spcAft>
                <a:spcPts val="0"/>
              </a:spcAft>
              <a:buNone/>
            </a:pPr>
            <a:r>
              <a:t/>
            </a:r>
            <a:endParaRPr sz="2200">
              <a:solidFill>
                <a:schemeClr val="dk1"/>
              </a:solidFill>
            </a:endParaRPr>
          </a:p>
          <a:p>
            <a:pPr indent="0" lvl="0" marL="0" rtl="0" algn="l">
              <a:spcBef>
                <a:spcPts val="1000"/>
              </a:spcBef>
              <a:spcAft>
                <a:spcPts val="0"/>
              </a:spcAft>
              <a:buNone/>
            </a:pPr>
            <a:r>
              <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Clase persona con propiedad name</a:t>
            </a:r>
            <a:endParaRPr/>
          </a:p>
        </p:txBody>
      </p:sp>
      <p:sp>
        <p:nvSpPr>
          <p:cNvPr id="210" name="Google Shape;210;p30"/>
          <p:cNvSpPr txBox="1"/>
          <p:nvPr>
            <p:ph idx="1" type="body"/>
          </p:nvPr>
        </p:nvSpPr>
        <p:spPr>
          <a:xfrm>
            <a:off x="204600" y="1895425"/>
            <a:ext cx="8489400" cy="3193800"/>
          </a:xfrm>
          <a:prstGeom prst="rect">
            <a:avLst/>
          </a:prstGeom>
          <a:ln>
            <a:noFill/>
          </a:ln>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class</a:t>
            </a:r>
            <a:r>
              <a:rPr lang="es" sz="1800">
                <a:latin typeface="Consolas"/>
                <a:ea typeface="Consolas"/>
                <a:cs typeface="Consolas"/>
                <a:sym typeface="Consolas"/>
              </a:rPr>
              <a:t> Person(</a:t>
            </a:r>
            <a:r>
              <a:rPr b="1" lang="es" sz="1800">
                <a:solidFill>
                  <a:srgbClr val="3F51B5"/>
                </a:solidFill>
                <a:latin typeface="Consolas"/>
                <a:ea typeface="Consolas"/>
                <a:cs typeface="Consolas"/>
                <a:sym typeface="Consolas"/>
              </a:rPr>
              <a:t>var</a:t>
            </a:r>
            <a:r>
              <a:rPr b="1" lang="es" sz="1800">
                <a:latin typeface="Consolas"/>
                <a:ea typeface="Consolas"/>
                <a:cs typeface="Consolas"/>
                <a:sym typeface="Consolas"/>
              </a:rPr>
              <a:t> name</a:t>
            </a:r>
            <a:r>
              <a:rPr lang="es" sz="1800">
                <a:latin typeface="Consolas"/>
                <a:ea typeface="Consolas"/>
                <a:cs typeface="Consolas"/>
                <a:sym typeface="Consolas"/>
              </a:rPr>
              <a:t>: String)</a:t>
            </a:r>
            <a:endParaRPr sz="1800">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fun</a:t>
            </a:r>
            <a:r>
              <a:rPr lang="es" sz="1800">
                <a:latin typeface="Consolas"/>
                <a:ea typeface="Consolas"/>
                <a:cs typeface="Consolas"/>
                <a:sym typeface="Consolas"/>
              </a:rPr>
              <a:t> main() {</a:t>
            </a:r>
            <a:endParaRPr sz="1800">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person = Person(</a:t>
            </a:r>
            <a:r>
              <a:rPr lang="es" sz="1800">
                <a:solidFill>
                  <a:srgbClr val="388E3C"/>
                </a:solidFill>
                <a:latin typeface="Consolas"/>
                <a:ea typeface="Consolas"/>
                <a:cs typeface="Consolas"/>
                <a:sym typeface="Consolas"/>
              </a:rPr>
              <a:t>"Alex"</a:t>
            </a: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200"/>
              </a:spcBef>
              <a:spcAft>
                <a:spcPts val="0"/>
              </a:spcAft>
              <a:buClr>
                <a:schemeClr val="dk1"/>
              </a:buClr>
              <a:buSzPts val="1100"/>
              <a:buFont typeface="Arial"/>
              <a:buNone/>
            </a:pPr>
            <a:r>
              <a:rPr lang="es" sz="1800">
                <a:latin typeface="Consolas"/>
                <a:ea typeface="Consolas"/>
                <a:cs typeface="Consolas"/>
                <a:sym typeface="Consolas"/>
              </a:rPr>
              <a:t>    println(</a:t>
            </a:r>
            <a:r>
              <a:rPr b="1" lang="es" sz="1800">
                <a:latin typeface="Consolas"/>
                <a:ea typeface="Consolas"/>
                <a:cs typeface="Consolas"/>
                <a:sym typeface="Consolas"/>
              </a:rPr>
              <a:t>person.name</a:t>
            </a:r>
            <a:r>
              <a:rPr lang="es" sz="1800">
                <a:latin typeface="Consolas"/>
                <a:ea typeface="Consolas"/>
                <a:cs typeface="Consolas"/>
                <a:sym typeface="Consolas"/>
              </a:rPr>
              <a:t>)    </a:t>
            </a:r>
            <a:r>
              <a:rPr lang="es" sz="1800"/>
              <a:t>             </a:t>
            </a:r>
            <a:r>
              <a:rPr lang="es"/>
              <a:t>Acceso con</a:t>
            </a:r>
            <a:r>
              <a:rPr lang="es" sz="1800"/>
              <a:t> </a:t>
            </a:r>
            <a:r>
              <a:rPr lang="es" sz="1800">
                <a:latin typeface="Consolas"/>
                <a:ea typeface="Consolas"/>
                <a:cs typeface="Consolas"/>
                <a:sym typeface="Consolas"/>
              </a:rPr>
              <a:t>.</a:t>
            </a:r>
            <a:r>
              <a:rPr lang="es"/>
              <a:t>&lt;nombre proopiedad&gt;</a:t>
            </a:r>
            <a:endParaRPr sz="1800"/>
          </a:p>
          <a:p>
            <a:pPr indent="0" lvl="0" marL="0" rtl="0" algn="l">
              <a:spcBef>
                <a:spcPts val="1200"/>
              </a:spcBef>
              <a:spcAft>
                <a:spcPts val="0"/>
              </a:spcAft>
              <a:buClr>
                <a:schemeClr val="dk1"/>
              </a:buClr>
              <a:buSzPts val="1100"/>
              <a:buFont typeface="Arial"/>
              <a:buNone/>
            </a:pPr>
            <a:r>
              <a:rPr lang="es" sz="1800">
                <a:latin typeface="Consolas"/>
                <a:ea typeface="Consolas"/>
                <a:cs typeface="Consolas"/>
                <a:sym typeface="Consolas"/>
              </a:rPr>
              <a:t>    </a:t>
            </a:r>
            <a:r>
              <a:rPr b="1" lang="es" sz="1800">
                <a:latin typeface="Consolas"/>
                <a:ea typeface="Consolas"/>
                <a:cs typeface="Consolas"/>
                <a:sym typeface="Consolas"/>
              </a:rPr>
              <a:t>person.name</a:t>
            </a:r>
            <a:r>
              <a:rPr lang="es" sz="1800">
                <a:latin typeface="Consolas"/>
                <a:ea typeface="Consolas"/>
                <a:cs typeface="Consolas"/>
                <a:sym typeface="Consolas"/>
              </a:rPr>
              <a:t> = </a:t>
            </a:r>
            <a:r>
              <a:rPr lang="es" sz="1800">
                <a:solidFill>
                  <a:srgbClr val="388E3C"/>
                </a:solidFill>
                <a:latin typeface="Consolas"/>
                <a:ea typeface="Consolas"/>
                <a:cs typeface="Consolas"/>
                <a:sym typeface="Consolas"/>
              </a:rPr>
              <a:t>"Joey"</a:t>
            </a:r>
            <a:r>
              <a:rPr lang="es" sz="1800">
                <a:latin typeface="Consolas"/>
                <a:ea typeface="Consolas"/>
                <a:cs typeface="Consolas"/>
                <a:sym typeface="Consolas"/>
              </a:rPr>
              <a:t>    </a:t>
            </a:r>
            <a:r>
              <a:rPr lang="es" sz="1800"/>
              <a:t>             </a:t>
            </a:r>
            <a:r>
              <a:rPr lang="es"/>
              <a:t>Seteamos con</a:t>
            </a:r>
            <a:r>
              <a:rPr lang="es" sz="1800"/>
              <a:t> </a:t>
            </a:r>
            <a:r>
              <a:rPr lang="es" sz="1800">
                <a:latin typeface="Consolas"/>
                <a:ea typeface="Consolas"/>
                <a:cs typeface="Consolas"/>
                <a:sym typeface="Consolas"/>
              </a:rPr>
              <a:t>.</a:t>
            </a:r>
            <a:r>
              <a:rPr lang="es" sz="1800"/>
              <a:t>&lt;</a:t>
            </a:r>
            <a:r>
              <a:rPr lang="es"/>
              <a:t>nombre proopiedad</a:t>
            </a:r>
            <a:r>
              <a:rPr lang="es" sz="1800"/>
              <a:t>&gt;</a:t>
            </a:r>
            <a:endParaRPr sz="1800"/>
          </a:p>
          <a:p>
            <a:pPr indent="0" lvl="0" marL="0" rtl="0" algn="l">
              <a:spcBef>
                <a:spcPts val="1200"/>
              </a:spcBef>
              <a:spcAft>
                <a:spcPts val="0"/>
              </a:spcAft>
              <a:buClr>
                <a:schemeClr val="dk1"/>
              </a:buClr>
              <a:buSzPts val="1100"/>
              <a:buFont typeface="Arial"/>
              <a:buNone/>
            </a:pPr>
            <a:r>
              <a:rPr lang="es" sz="1800">
                <a:latin typeface="Consolas"/>
                <a:ea typeface="Consolas"/>
                <a:cs typeface="Consolas"/>
                <a:sym typeface="Consolas"/>
              </a:rPr>
              <a:t>    println(person.name)	</a:t>
            </a:r>
            <a:endParaRPr sz="1800">
              <a:latin typeface="Consolas"/>
              <a:ea typeface="Consolas"/>
              <a:cs typeface="Consolas"/>
              <a:sym typeface="Consolas"/>
            </a:endParaRPr>
          </a:p>
          <a:p>
            <a:pPr indent="0" lvl="0" marL="0" rtl="0" algn="l">
              <a:spcBef>
                <a:spcPts val="1200"/>
              </a:spcBef>
              <a:spcAft>
                <a:spcPts val="1200"/>
              </a:spcAft>
              <a:buNone/>
            </a:pPr>
            <a:r>
              <a:rPr lang="es" sz="1800">
                <a:latin typeface="Consolas"/>
                <a:ea typeface="Consolas"/>
                <a:cs typeface="Consolas"/>
                <a:sym typeface="Consolas"/>
              </a:rPr>
              <a:t>}</a:t>
            </a:r>
            <a:endParaRPr sz="1800">
              <a:latin typeface="Consolas"/>
              <a:ea typeface="Consolas"/>
              <a:cs typeface="Consolas"/>
              <a:sym typeface="Consolas"/>
            </a:endParaRPr>
          </a:p>
        </p:txBody>
      </p:sp>
      <p:sp>
        <p:nvSpPr>
          <p:cNvPr id="211" name="Google Shape;211;p3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cxnSp>
        <p:nvCxnSpPr>
          <p:cNvPr id="212" name="Google Shape;212;p30"/>
          <p:cNvCxnSpPr/>
          <p:nvPr/>
        </p:nvCxnSpPr>
        <p:spPr>
          <a:xfrm>
            <a:off x="3446125" y="3425600"/>
            <a:ext cx="975000" cy="11100"/>
          </a:xfrm>
          <a:prstGeom prst="straightConnector1">
            <a:avLst/>
          </a:prstGeom>
          <a:noFill/>
          <a:ln cap="flat" cmpd="sng" w="28575">
            <a:solidFill>
              <a:srgbClr val="4CAF50"/>
            </a:solidFill>
            <a:prstDash val="solid"/>
            <a:round/>
            <a:headEnd len="med" w="med" type="triangle"/>
            <a:tailEnd len="med" w="med" type="none"/>
          </a:ln>
        </p:spPr>
      </p:cxnSp>
      <p:cxnSp>
        <p:nvCxnSpPr>
          <p:cNvPr id="213" name="Google Shape;213;p30"/>
          <p:cNvCxnSpPr/>
          <p:nvPr/>
        </p:nvCxnSpPr>
        <p:spPr>
          <a:xfrm>
            <a:off x="3448675" y="3882800"/>
            <a:ext cx="969900" cy="48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Custom getters y setters</a:t>
            </a:r>
            <a:endParaRPr/>
          </a:p>
        </p:txBody>
      </p:sp>
      <p:sp>
        <p:nvSpPr>
          <p:cNvPr id="219" name="Google Shape;219;p31"/>
          <p:cNvSpPr txBox="1"/>
          <p:nvPr>
            <p:ph idx="1" type="body"/>
          </p:nvPr>
        </p:nvSpPr>
        <p:spPr>
          <a:xfrm>
            <a:off x="268450" y="2196050"/>
            <a:ext cx="8360100" cy="8823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Sobreescribimos</a:t>
            </a:r>
            <a:r>
              <a:rPr lang="es" sz="1800"/>
              <a:t> </a:t>
            </a:r>
            <a:r>
              <a:rPr lang="es" sz="1800">
                <a:latin typeface="Courier New"/>
                <a:ea typeface="Courier New"/>
                <a:cs typeface="Courier New"/>
                <a:sym typeface="Courier New"/>
              </a:rPr>
              <a:t>get()</a:t>
            </a:r>
            <a:r>
              <a:rPr lang="es" sz="1800"/>
              <a:t> </a:t>
            </a:r>
            <a:r>
              <a:rPr lang="es"/>
              <a:t>para una propiedad</a:t>
            </a:r>
            <a:r>
              <a:rPr lang="es" sz="1800"/>
              <a:t> </a:t>
            </a:r>
            <a:endParaRPr sz="1800"/>
          </a:p>
          <a:p>
            <a:pPr indent="-342900" lvl="0" marL="457200" rtl="0" algn="l">
              <a:lnSpc>
                <a:spcPct val="115000"/>
              </a:lnSpc>
              <a:spcBef>
                <a:spcPts val="500"/>
              </a:spcBef>
              <a:spcAft>
                <a:spcPts val="500"/>
              </a:spcAft>
              <a:buClr>
                <a:srgbClr val="666666"/>
              </a:buClr>
              <a:buSzPts val="1800"/>
              <a:buChar char="●"/>
            </a:pPr>
            <a:r>
              <a:rPr lang="es">
                <a:solidFill>
                  <a:srgbClr val="666666"/>
                </a:solidFill>
              </a:rPr>
              <a:t>Sobreescribimos</a:t>
            </a:r>
            <a:r>
              <a:rPr lang="es" sz="1800">
                <a:solidFill>
                  <a:srgbClr val="666666"/>
                </a:solidFill>
              </a:rPr>
              <a:t> </a:t>
            </a:r>
            <a:r>
              <a:rPr lang="es" sz="1800">
                <a:solidFill>
                  <a:srgbClr val="666666"/>
                </a:solidFill>
                <a:latin typeface="Courier New"/>
                <a:ea typeface="Courier New"/>
                <a:cs typeface="Courier New"/>
                <a:sym typeface="Courier New"/>
              </a:rPr>
              <a:t>set()</a:t>
            </a:r>
            <a:r>
              <a:rPr lang="es" sz="1800">
                <a:solidFill>
                  <a:srgbClr val="666666"/>
                </a:solidFill>
              </a:rPr>
              <a:t> </a:t>
            </a:r>
            <a:r>
              <a:rPr lang="es">
                <a:solidFill>
                  <a:srgbClr val="666666"/>
                </a:solidFill>
              </a:rPr>
              <a:t>para una propiedad</a:t>
            </a:r>
            <a:r>
              <a:rPr lang="es" sz="1800">
                <a:solidFill>
                  <a:srgbClr val="666666"/>
                </a:solidFill>
              </a:rPr>
              <a:t> (</a:t>
            </a:r>
            <a:r>
              <a:rPr lang="es">
                <a:solidFill>
                  <a:srgbClr val="666666"/>
                </a:solidFill>
              </a:rPr>
              <a:t>si está definida como</a:t>
            </a:r>
            <a:r>
              <a:rPr lang="es" sz="1800">
                <a:solidFill>
                  <a:srgbClr val="666666"/>
                </a:solidFill>
              </a:rPr>
              <a:t> </a:t>
            </a:r>
            <a:r>
              <a:rPr lang="es" sz="1800">
                <a:solidFill>
                  <a:srgbClr val="666666"/>
                </a:solidFill>
                <a:latin typeface="Courier New"/>
                <a:ea typeface="Courier New"/>
                <a:cs typeface="Courier New"/>
                <a:sym typeface="Courier New"/>
              </a:rPr>
              <a:t>var</a:t>
            </a:r>
            <a:r>
              <a:rPr lang="es" sz="1800">
                <a:solidFill>
                  <a:srgbClr val="666666"/>
                </a:solidFill>
              </a:rPr>
              <a:t>)</a:t>
            </a:r>
            <a:endParaRPr sz="1800">
              <a:solidFill>
                <a:srgbClr val="666666"/>
              </a:solidFill>
            </a:endParaRPr>
          </a:p>
        </p:txBody>
      </p:sp>
      <p:sp>
        <p:nvSpPr>
          <p:cNvPr id="220" name="Google Shape;220;p3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221" name="Google Shape;221;p31"/>
          <p:cNvSpPr txBox="1"/>
          <p:nvPr/>
        </p:nvSpPr>
        <p:spPr>
          <a:xfrm>
            <a:off x="268450" y="1697175"/>
            <a:ext cx="84849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666666"/>
                </a:solidFill>
                <a:latin typeface="Roboto"/>
                <a:ea typeface="Roboto"/>
                <a:cs typeface="Roboto"/>
                <a:sym typeface="Roboto"/>
              </a:rPr>
              <a:t>Si no queremos tener el comportamiento</a:t>
            </a:r>
            <a:r>
              <a:rPr lang="es" sz="1800">
                <a:solidFill>
                  <a:srgbClr val="666666"/>
                </a:solidFill>
                <a:latin typeface="Roboto"/>
                <a:ea typeface="Roboto"/>
                <a:cs typeface="Roboto"/>
                <a:sym typeface="Roboto"/>
              </a:rPr>
              <a:t> por defecto de </a:t>
            </a:r>
            <a:r>
              <a:rPr lang="es" sz="1800">
                <a:solidFill>
                  <a:srgbClr val="666666"/>
                </a:solidFill>
                <a:latin typeface="Courier New"/>
                <a:ea typeface="Courier New"/>
                <a:cs typeface="Courier New"/>
                <a:sym typeface="Courier New"/>
              </a:rPr>
              <a:t>get</a:t>
            </a:r>
            <a:r>
              <a:rPr lang="es" sz="1800">
                <a:solidFill>
                  <a:srgbClr val="666666"/>
                </a:solidFill>
                <a:latin typeface="Roboto"/>
                <a:ea typeface="Roboto"/>
                <a:cs typeface="Roboto"/>
                <a:sym typeface="Roboto"/>
              </a:rPr>
              <a:t>/</a:t>
            </a:r>
            <a:r>
              <a:rPr lang="es" sz="1800">
                <a:solidFill>
                  <a:srgbClr val="666666"/>
                </a:solidFill>
                <a:latin typeface="Courier New"/>
                <a:ea typeface="Courier New"/>
                <a:cs typeface="Courier New"/>
                <a:sym typeface="Courier New"/>
              </a:rPr>
              <a:t>set</a:t>
            </a:r>
            <a:r>
              <a:rPr lang="es" sz="1800">
                <a:solidFill>
                  <a:srgbClr val="666666"/>
                </a:solidFill>
                <a:latin typeface="Roboto"/>
                <a:ea typeface="Roboto"/>
                <a:cs typeface="Roboto"/>
                <a:sym typeface="Roboto"/>
              </a:rPr>
              <a:t>:</a:t>
            </a:r>
            <a:endParaRPr sz="1800">
              <a:solidFill>
                <a:srgbClr val="666666"/>
              </a:solidFill>
              <a:latin typeface="Roboto"/>
              <a:ea typeface="Roboto"/>
              <a:cs typeface="Roboto"/>
              <a:sym typeface="Roboto"/>
            </a:endParaRPr>
          </a:p>
        </p:txBody>
      </p:sp>
      <p:sp>
        <p:nvSpPr>
          <p:cNvPr id="222" name="Google Shape;222;p31"/>
          <p:cNvSpPr txBox="1"/>
          <p:nvPr/>
        </p:nvSpPr>
        <p:spPr>
          <a:xfrm>
            <a:off x="268450" y="3283525"/>
            <a:ext cx="8484900" cy="18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s" sz="1800">
                <a:solidFill>
                  <a:schemeClr val="dk1"/>
                </a:solidFill>
                <a:latin typeface="Roboto"/>
                <a:ea typeface="Roboto"/>
                <a:cs typeface="Roboto"/>
                <a:sym typeface="Roboto"/>
              </a:rPr>
              <a:t>Formato</a:t>
            </a:r>
            <a:r>
              <a:rPr b="1" lang="es" sz="1800">
                <a:solidFill>
                  <a:schemeClr val="dk1"/>
                </a:solidFill>
                <a:latin typeface="Roboto"/>
                <a:ea typeface="Roboto"/>
                <a:cs typeface="Roboto"/>
                <a:sym typeface="Roboto"/>
              </a:rPr>
              <a:t>:</a:t>
            </a:r>
            <a:r>
              <a:rPr lang="es" sz="1800">
                <a:solidFill>
                  <a:schemeClr val="dk1"/>
                </a:solidFill>
                <a:latin typeface="Consolas"/>
                <a:ea typeface="Consolas"/>
                <a:cs typeface="Consolas"/>
                <a:sym typeface="Consolas"/>
              </a:rPr>
              <a:t> </a:t>
            </a:r>
            <a:r>
              <a:rPr lang="es" sz="1800">
                <a:solidFill>
                  <a:srgbClr val="3F51B5"/>
                </a:solidFill>
                <a:latin typeface="Consolas"/>
                <a:ea typeface="Consolas"/>
                <a:cs typeface="Consolas"/>
                <a:sym typeface="Consolas"/>
              </a:rPr>
              <a:t>var</a:t>
            </a:r>
            <a:r>
              <a:rPr lang="es" sz="1800">
                <a:solidFill>
                  <a:schemeClr val="dk1"/>
                </a:solidFill>
                <a:latin typeface="Consolas"/>
                <a:ea typeface="Consolas"/>
                <a:cs typeface="Consolas"/>
                <a:sym typeface="Consolas"/>
              </a:rPr>
              <a:t> propertyName: DataType = initialValue</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s" sz="1800">
                <a:solidFill>
                  <a:schemeClr val="dk1"/>
                </a:solidFill>
                <a:latin typeface="Consolas"/>
                <a:ea typeface="Consolas"/>
                <a:cs typeface="Consolas"/>
                <a:sym typeface="Consolas"/>
              </a:rPr>
              <a:t>        </a:t>
            </a:r>
            <a:r>
              <a:rPr lang="es" sz="1800">
                <a:solidFill>
                  <a:srgbClr val="3F51B5"/>
                </a:solidFill>
                <a:latin typeface="Consolas"/>
                <a:ea typeface="Consolas"/>
                <a:cs typeface="Consolas"/>
                <a:sym typeface="Consolas"/>
              </a:rPr>
              <a:t>get</a:t>
            </a:r>
            <a:r>
              <a:rPr lang="es" sz="1800">
                <a:solidFill>
                  <a:schemeClr val="dk1"/>
                </a:solidFill>
                <a:latin typeface="Consolas"/>
                <a:ea typeface="Consolas"/>
                <a:cs typeface="Consolas"/>
                <a:sym typeface="Consolas"/>
              </a:rPr>
              <a:t>()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s" sz="1800">
                <a:solidFill>
                  <a:schemeClr val="dk1"/>
                </a:solidFill>
                <a:latin typeface="Consolas"/>
                <a:ea typeface="Consolas"/>
                <a:cs typeface="Consolas"/>
                <a:sym typeface="Consolas"/>
              </a:rPr>
              <a:t>        </a:t>
            </a:r>
            <a:r>
              <a:rPr lang="es" sz="1800">
                <a:solidFill>
                  <a:srgbClr val="3F51B5"/>
                </a:solidFill>
                <a:latin typeface="Consolas"/>
                <a:ea typeface="Consolas"/>
                <a:cs typeface="Consolas"/>
                <a:sym typeface="Consolas"/>
              </a:rPr>
              <a:t>set</a:t>
            </a:r>
            <a:r>
              <a:rPr lang="es" sz="1800">
                <a:solidFill>
                  <a:schemeClr val="dk1"/>
                </a:solidFill>
                <a:latin typeface="Consolas"/>
                <a:ea typeface="Consolas"/>
                <a:cs typeface="Consolas"/>
                <a:sym typeface="Consolas"/>
              </a:rPr>
              <a:t>(value)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s"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457200" lvl="0" marL="914400" rtl="0" algn="l">
              <a:lnSpc>
                <a:spcPct val="100000"/>
              </a:lnSpc>
              <a:spcBef>
                <a:spcPts val="0"/>
              </a:spcBef>
              <a:spcAft>
                <a:spcPts val="0"/>
              </a:spcAft>
              <a:buNone/>
            </a:pPr>
            <a:r>
              <a:rPr lang="es" sz="1800">
                <a:solidFill>
                  <a:schemeClr val="dk1"/>
                </a:solidFill>
                <a:latin typeface="Consolas"/>
                <a:ea typeface="Consolas"/>
                <a:cs typeface="Consolas"/>
                <a:sym typeface="Consolas"/>
              </a:rPr>
              <a:t> } </a:t>
            </a: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Custom getter </a:t>
            </a:r>
            <a:endParaRPr/>
          </a:p>
        </p:txBody>
      </p:sp>
      <p:sp>
        <p:nvSpPr>
          <p:cNvPr id="228" name="Google Shape;228;p32"/>
          <p:cNvSpPr txBox="1"/>
          <p:nvPr>
            <p:ph idx="1" type="body"/>
          </p:nvPr>
        </p:nvSpPr>
        <p:spPr>
          <a:xfrm>
            <a:off x="204600" y="1816800"/>
            <a:ext cx="8489400" cy="33267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class</a:t>
            </a:r>
            <a:r>
              <a:rPr lang="es" sz="1800">
                <a:latin typeface="Consolas"/>
                <a:ea typeface="Consolas"/>
                <a:cs typeface="Consolas"/>
                <a:sym typeface="Consolas"/>
              </a:rPr>
              <a:t> Person(</a:t>
            </a: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firstName: String, </a:t>
            </a: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lastName:String) {</a:t>
            </a:r>
            <a:endParaRPr sz="1800">
              <a:latin typeface="Consolas"/>
              <a:ea typeface="Consolas"/>
              <a:cs typeface="Consolas"/>
              <a:sym typeface="Consolas"/>
            </a:endParaRPr>
          </a:p>
          <a:p>
            <a:pPr indent="0" lvl="0" marL="0" rtl="0" algn="l">
              <a:lnSpc>
                <a:spcPct val="100000"/>
              </a:lnSpc>
              <a:spcBef>
                <a:spcPts val="1200"/>
              </a:spcBef>
              <a:spcAft>
                <a:spcPts val="0"/>
              </a:spcAft>
              <a:buClr>
                <a:schemeClr val="dk1"/>
              </a:buClr>
              <a:buSzPts val="1100"/>
              <a:buFont typeface="Arial"/>
              <a:buNone/>
            </a:pP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fullName:String</a:t>
            </a:r>
            <a:endParaRPr sz="1800">
              <a:latin typeface="Consolas"/>
              <a:ea typeface="Consolas"/>
              <a:cs typeface="Consolas"/>
              <a:sym typeface="Consolas"/>
            </a:endParaRPr>
          </a:p>
          <a:p>
            <a:pPr indent="0" lvl="0" marL="0" rtl="0" algn="l">
              <a:lnSpc>
                <a:spcPct val="100000"/>
              </a:lnSpc>
              <a:spcBef>
                <a:spcPts val="1200"/>
              </a:spcBef>
              <a:spcAft>
                <a:spcPts val="0"/>
              </a:spcAft>
              <a:buClr>
                <a:schemeClr val="dk1"/>
              </a:buClr>
              <a:buSzPts val="1100"/>
              <a:buFont typeface="Arial"/>
              <a:buNone/>
            </a:pPr>
            <a:r>
              <a:rPr lang="es" sz="1800">
                <a:latin typeface="Consolas"/>
                <a:ea typeface="Consolas"/>
                <a:cs typeface="Consolas"/>
                <a:sym typeface="Consolas"/>
              </a:rPr>
              <a:t>        </a:t>
            </a:r>
            <a:r>
              <a:rPr b="1" lang="es" sz="2000">
                <a:solidFill>
                  <a:srgbClr val="3F51B5"/>
                </a:solidFill>
                <a:latin typeface="Consolas"/>
                <a:ea typeface="Consolas"/>
                <a:cs typeface="Consolas"/>
                <a:sym typeface="Consolas"/>
              </a:rPr>
              <a:t>get</a:t>
            </a:r>
            <a:r>
              <a:rPr b="1" lang="es" sz="2000">
                <a:latin typeface="Consolas"/>
                <a:ea typeface="Consolas"/>
                <a:cs typeface="Consolas"/>
                <a:sym typeface="Consolas"/>
              </a:rPr>
              <a:t>()</a:t>
            </a:r>
            <a:r>
              <a:rPr lang="es" sz="1800">
                <a:latin typeface="Consolas"/>
                <a:ea typeface="Consolas"/>
                <a:cs typeface="Consolas"/>
                <a:sym typeface="Consolas"/>
              </a:rPr>
              <a:t> </a:t>
            </a:r>
            <a:r>
              <a:rPr b="1" lang="es"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1200"/>
              </a:spcBef>
              <a:spcAft>
                <a:spcPts val="0"/>
              </a:spcAft>
              <a:buClr>
                <a:schemeClr val="dk1"/>
              </a:buClr>
              <a:buSzPts val="1100"/>
              <a:buFont typeface="Arial"/>
              <a:buNone/>
            </a:pPr>
            <a:r>
              <a:rPr b="1" lang="es" sz="1800">
                <a:latin typeface="Consolas"/>
                <a:ea typeface="Consolas"/>
                <a:cs typeface="Consolas"/>
                <a:sym typeface="Consolas"/>
              </a:rPr>
              <a:t>            </a:t>
            </a:r>
            <a:r>
              <a:rPr b="1" lang="es" sz="1800">
                <a:solidFill>
                  <a:srgbClr val="3F51B5"/>
                </a:solidFill>
                <a:latin typeface="Consolas"/>
                <a:ea typeface="Consolas"/>
                <a:cs typeface="Consolas"/>
                <a:sym typeface="Consolas"/>
              </a:rPr>
              <a:t>return</a:t>
            </a:r>
            <a:r>
              <a:rPr b="1" lang="es" sz="1800">
                <a:latin typeface="Consolas"/>
                <a:ea typeface="Consolas"/>
                <a:cs typeface="Consolas"/>
                <a:sym typeface="Consolas"/>
              </a:rPr>
              <a:t> </a:t>
            </a:r>
            <a:r>
              <a:rPr b="1" lang="es" sz="1800">
                <a:solidFill>
                  <a:srgbClr val="388E3C"/>
                </a:solidFill>
                <a:latin typeface="Consolas"/>
                <a:ea typeface="Consolas"/>
                <a:cs typeface="Consolas"/>
                <a:sym typeface="Consolas"/>
              </a:rPr>
              <a:t>"$firstName $lastName"</a:t>
            </a:r>
            <a:endParaRPr b="1" sz="1800">
              <a:solidFill>
                <a:srgbClr val="388E3C"/>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ts val="1100"/>
              <a:buFont typeface="Arial"/>
              <a:buNone/>
            </a:pPr>
            <a:r>
              <a:rPr b="1" lang="es" sz="1800">
                <a:latin typeface="Consolas"/>
                <a:ea typeface="Consolas"/>
                <a:cs typeface="Consolas"/>
                <a:sym typeface="Consolas"/>
              </a:rPr>
              <a:t>        }</a:t>
            </a:r>
            <a:endParaRPr b="1" sz="1800">
              <a:latin typeface="Consolas"/>
              <a:ea typeface="Consolas"/>
              <a:cs typeface="Consolas"/>
              <a:sym typeface="Consolas"/>
            </a:endParaRPr>
          </a:p>
          <a:p>
            <a:pPr indent="0" lvl="0" marL="0" rtl="0" algn="l">
              <a:lnSpc>
                <a:spcPct val="100000"/>
              </a:lnSpc>
              <a:spcBef>
                <a:spcPts val="1200"/>
              </a:spcBef>
              <a:spcAft>
                <a:spcPts val="0"/>
              </a:spcAft>
              <a:buClr>
                <a:schemeClr val="dk1"/>
              </a:buClr>
              <a:buSzPts val="1100"/>
              <a:buFont typeface="Arial"/>
              <a:buNone/>
            </a:pP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1200"/>
              </a:spcBef>
              <a:spcAft>
                <a:spcPts val="1200"/>
              </a:spcAft>
              <a:buNone/>
            </a:pPr>
            <a:r>
              <a:t/>
            </a:r>
            <a:endParaRPr sz="1800">
              <a:solidFill>
                <a:srgbClr val="1155CC"/>
              </a:solidFill>
              <a:latin typeface="Consolas"/>
              <a:ea typeface="Consolas"/>
              <a:cs typeface="Consolas"/>
              <a:sym typeface="Consolas"/>
            </a:endParaRPr>
          </a:p>
        </p:txBody>
      </p:sp>
      <p:sp>
        <p:nvSpPr>
          <p:cNvPr id="229" name="Google Shape;229;p3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230" name="Google Shape;230;p32"/>
          <p:cNvSpPr txBox="1"/>
          <p:nvPr/>
        </p:nvSpPr>
        <p:spPr>
          <a:xfrm>
            <a:off x="285400" y="3623625"/>
            <a:ext cx="5434500" cy="13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 sz="1800">
                <a:solidFill>
                  <a:srgbClr val="3F51B5"/>
                </a:solidFill>
                <a:latin typeface="Consolas"/>
                <a:ea typeface="Consolas"/>
                <a:cs typeface="Consolas"/>
                <a:sym typeface="Consolas"/>
              </a:rPr>
              <a:t>val</a:t>
            </a:r>
            <a:r>
              <a:rPr lang="es" sz="1800">
                <a:solidFill>
                  <a:schemeClr val="dk1"/>
                </a:solidFill>
                <a:latin typeface="Consolas"/>
                <a:ea typeface="Consolas"/>
                <a:cs typeface="Consolas"/>
                <a:sym typeface="Consolas"/>
              </a:rPr>
              <a:t> person = Person(</a:t>
            </a:r>
            <a:r>
              <a:rPr lang="es" sz="1800">
                <a:solidFill>
                  <a:srgbClr val="388E3C"/>
                </a:solidFill>
                <a:latin typeface="Consolas"/>
                <a:ea typeface="Consolas"/>
                <a:cs typeface="Consolas"/>
                <a:sym typeface="Consolas"/>
              </a:rPr>
              <a:t>"John"</a:t>
            </a:r>
            <a:r>
              <a:rPr lang="es" sz="1800">
                <a:solidFill>
                  <a:schemeClr val="dk1"/>
                </a:solidFill>
                <a:latin typeface="Consolas"/>
                <a:ea typeface="Consolas"/>
                <a:cs typeface="Consolas"/>
                <a:sym typeface="Consolas"/>
              </a:rPr>
              <a:t>, </a:t>
            </a:r>
            <a:r>
              <a:rPr lang="es" sz="1800">
                <a:solidFill>
                  <a:srgbClr val="388E3C"/>
                </a:solidFill>
                <a:latin typeface="Consolas"/>
                <a:ea typeface="Consolas"/>
                <a:cs typeface="Consolas"/>
                <a:sym typeface="Consolas"/>
              </a:rPr>
              <a:t>"Doe"</a:t>
            </a:r>
            <a:r>
              <a:rPr lang="es"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s" sz="1800">
                <a:solidFill>
                  <a:schemeClr val="dk1"/>
                </a:solidFill>
                <a:latin typeface="Consolas"/>
                <a:ea typeface="Consolas"/>
                <a:cs typeface="Consolas"/>
                <a:sym typeface="Consolas"/>
              </a:rPr>
              <a:t>println(</a:t>
            </a:r>
            <a:r>
              <a:rPr b="1" lang="es" sz="1800">
                <a:solidFill>
                  <a:schemeClr val="dk1"/>
                </a:solidFill>
                <a:latin typeface="Consolas"/>
                <a:ea typeface="Consolas"/>
                <a:cs typeface="Consolas"/>
                <a:sym typeface="Consolas"/>
              </a:rPr>
              <a:t>person.fullName</a:t>
            </a:r>
            <a:r>
              <a:rPr lang="es"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s" sz="1800">
                <a:solidFill>
                  <a:srgbClr val="1155CC"/>
                </a:solidFill>
                <a:latin typeface="Consolas"/>
                <a:ea typeface="Consolas"/>
                <a:cs typeface="Consolas"/>
                <a:sym typeface="Consolas"/>
              </a:rPr>
              <a:t>=&gt; John Doe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idx="12" type="sldNum"/>
          </p:nvPr>
        </p:nvSpPr>
        <p:spPr>
          <a:xfrm>
            <a:off x="8548658" y="47394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pic>
        <p:nvPicPr>
          <p:cNvPr id="81" name="Google Shape;81;p15"/>
          <p:cNvPicPr preferRelativeResize="0"/>
          <p:nvPr/>
        </p:nvPicPr>
        <p:blipFill>
          <a:blip r:embed="rId3">
            <a:alphaModFix/>
          </a:blip>
          <a:stretch>
            <a:fillRect/>
          </a:stretch>
        </p:blipFill>
        <p:spPr>
          <a:xfrm>
            <a:off x="0" y="0"/>
            <a:ext cx="9144000" cy="4676399"/>
          </a:xfrm>
          <a:prstGeom prst="rect">
            <a:avLst/>
          </a:prstGeom>
          <a:noFill/>
          <a:ln>
            <a:noFill/>
          </a:ln>
        </p:spPr>
      </p:pic>
      <p:sp>
        <p:nvSpPr>
          <p:cNvPr id="82" name="Google Shape;82;p15"/>
          <p:cNvSpPr txBox="1"/>
          <p:nvPr/>
        </p:nvSpPr>
        <p:spPr>
          <a:xfrm>
            <a:off x="773275" y="2220050"/>
            <a:ext cx="4040400" cy="18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3600">
                <a:solidFill>
                  <a:srgbClr val="FAFAFA"/>
                </a:solidFill>
                <a:latin typeface="Google Sans"/>
                <a:ea typeface="Google Sans"/>
                <a:cs typeface="Google Sans"/>
                <a:sym typeface="Google Sans"/>
              </a:rPr>
              <a:t>Clase</a:t>
            </a:r>
            <a:r>
              <a:rPr lang="es" sz="3600">
                <a:solidFill>
                  <a:srgbClr val="FAFAFA"/>
                </a:solidFill>
                <a:latin typeface="Google Sans"/>
                <a:ea typeface="Google Sans"/>
                <a:cs typeface="Google Sans"/>
                <a:sym typeface="Google Sans"/>
              </a:rPr>
              <a:t> 3:</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s" sz="3600">
                <a:solidFill>
                  <a:srgbClr val="FAFAFA"/>
                </a:solidFill>
                <a:latin typeface="Google Sans"/>
                <a:ea typeface="Google Sans"/>
                <a:cs typeface="Google Sans"/>
                <a:sym typeface="Google Sans"/>
              </a:rPr>
              <a:t>Clases y Objetos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Custom setter </a:t>
            </a:r>
            <a:endParaRPr/>
          </a:p>
        </p:txBody>
      </p:sp>
      <p:sp>
        <p:nvSpPr>
          <p:cNvPr id="236" name="Google Shape;236;p3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237" name="Google Shape;237;p33"/>
          <p:cNvSpPr txBox="1"/>
          <p:nvPr/>
        </p:nvSpPr>
        <p:spPr>
          <a:xfrm>
            <a:off x="316600" y="1795550"/>
            <a:ext cx="7511100" cy="26895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var</a:t>
            </a:r>
            <a:r>
              <a:rPr lang="es" sz="1800">
                <a:latin typeface="Consolas"/>
                <a:ea typeface="Consolas"/>
                <a:cs typeface="Consolas"/>
                <a:sym typeface="Consolas"/>
              </a:rPr>
              <a:t> fullName:String = ""</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get</a:t>
            </a:r>
            <a:r>
              <a:rPr lang="es" sz="1800">
                <a:latin typeface="Consolas"/>
                <a:ea typeface="Consolas"/>
                <a:cs typeface="Consolas"/>
                <a:sym typeface="Consolas"/>
              </a:rPr>
              <a:t>() = "</a:t>
            </a:r>
            <a:r>
              <a:rPr lang="es" sz="1800">
                <a:solidFill>
                  <a:srgbClr val="C53929"/>
                </a:solidFill>
                <a:latin typeface="Consolas"/>
                <a:ea typeface="Consolas"/>
                <a:cs typeface="Consolas"/>
                <a:sym typeface="Consolas"/>
              </a:rPr>
              <a:t>$firstName $lastName</a:t>
            </a: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s" sz="1800">
                <a:latin typeface="Consolas"/>
                <a:ea typeface="Consolas"/>
                <a:cs typeface="Consolas"/>
                <a:sym typeface="Consolas"/>
              </a:rPr>
              <a:t>    </a:t>
            </a:r>
            <a:r>
              <a:rPr b="1" lang="es" sz="1800">
                <a:solidFill>
                  <a:srgbClr val="3F51B5"/>
                </a:solidFill>
                <a:latin typeface="Consolas"/>
                <a:ea typeface="Consolas"/>
                <a:cs typeface="Consolas"/>
                <a:sym typeface="Consolas"/>
              </a:rPr>
              <a:t>set</a:t>
            </a:r>
            <a:r>
              <a:rPr b="1" lang="es" sz="1800">
                <a:latin typeface="Consolas"/>
                <a:ea typeface="Consolas"/>
                <a:cs typeface="Consolas"/>
                <a:sym typeface="Consolas"/>
              </a:rPr>
              <a:t>(value)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s" sz="1800">
                <a:latin typeface="Consolas"/>
                <a:ea typeface="Consolas"/>
                <a:cs typeface="Consolas"/>
                <a:sym typeface="Consolas"/>
              </a:rPr>
              <a:t>        </a:t>
            </a:r>
            <a:r>
              <a:rPr b="1" lang="es" sz="1800">
                <a:solidFill>
                  <a:srgbClr val="3F51B5"/>
                </a:solidFill>
                <a:latin typeface="Consolas"/>
                <a:ea typeface="Consolas"/>
                <a:cs typeface="Consolas"/>
                <a:sym typeface="Consolas"/>
              </a:rPr>
              <a:t>val</a:t>
            </a:r>
            <a:r>
              <a:rPr b="1" lang="es" sz="1800">
                <a:latin typeface="Consolas"/>
                <a:ea typeface="Consolas"/>
                <a:cs typeface="Consolas"/>
                <a:sym typeface="Consolas"/>
              </a:rPr>
              <a:t> components = value.split("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s" sz="1800">
                <a:latin typeface="Consolas"/>
                <a:ea typeface="Consolas"/>
                <a:cs typeface="Consolas"/>
                <a:sym typeface="Consolas"/>
              </a:rPr>
              <a:t>        firstName = components[</a:t>
            </a:r>
            <a:r>
              <a:rPr b="1" lang="es" sz="1800">
                <a:solidFill>
                  <a:srgbClr val="C53929"/>
                </a:solidFill>
                <a:latin typeface="Consolas"/>
                <a:ea typeface="Consolas"/>
                <a:cs typeface="Consolas"/>
                <a:sym typeface="Consolas"/>
              </a:rPr>
              <a:t>0</a:t>
            </a:r>
            <a:r>
              <a:rPr b="1" lang="es"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s" sz="1800">
                <a:latin typeface="Consolas"/>
                <a:ea typeface="Consolas"/>
                <a:cs typeface="Consolas"/>
                <a:sym typeface="Consolas"/>
              </a:rPr>
              <a:t>        lastName = components[</a:t>
            </a:r>
            <a:r>
              <a:rPr b="1" lang="es" sz="1800">
                <a:solidFill>
                  <a:srgbClr val="C53929"/>
                </a:solidFill>
                <a:latin typeface="Consolas"/>
                <a:ea typeface="Consolas"/>
                <a:cs typeface="Consolas"/>
                <a:sym typeface="Consolas"/>
              </a:rPr>
              <a:t>1</a:t>
            </a:r>
            <a:r>
              <a:rPr b="1" lang="es"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s" sz="1800">
                <a:latin typeface="Consolas"/>
                <a:ea typeface="Consolas"/>
                <a:cs typeface="Consolas"/>
                <a:sym typeface="Consolas"/>
              </a:rPr>
              <a:t>        field = value</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s" sz="1800">
                <a:latin typeface="Consolas"/>
                <a:ea typeface="Consolas"/>
                <a:cs typeface="Consolas"/>
                <a:sym typeface="Consolas"/>
              </a:rPr>
              <a:t>    }</a:t>
            </a:r>
            <a:endParaRPr b="1" sz="1800">
              <a:latin typeface="Consolas"/>
              <a:ea typeface="Consolas"/>
              <a:cs typeface="Consolas"/>
              <a:sym typeface="Consolas"/>
            </a:endParaRPr>
          </a:p>
        </p:txBody>
      </p:sp>
      <p:sp>
        <p:nvSpPr>
          <p:cNvPr id="238" name="Google Shape;238;p33"/>
          <p:cNvSpPr txBox="1"/>
          <p:nvPr/>
        </p:nvSpPr>
        <p:spPr>
          <a:xfrm>
            <a:off x="316600" y="4485050"/>
            <a:ext cx="4703100" cy="4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s" sz="1800">
                <a:solidFill>
                  <a:schemeClr val="dk1"/>
                </a:solidFill>
                <a:latin typeface="Consolas"/>
                <a:ea typeface="Consolas"/>
                <a:cs typeface="Consolas"/>
                <a:sym typeface="Consolas"/>
              </a:rPr>
              <a:t>person.fullName =</a:t>
            </a:r>
            <a:r>
              <a:rPr lang="es" sz="1800">
                <a:solidFill>
                  <a:schemeClr val="dk1"/>
                </a:solidFill>
                <a:latin typeface="Consolas"/>
                <a:ea typeface="Consolas"/>
                <a:cs typeface="Consolas"/>
                <a:sym typeface="Consolas"/>
              </a:rPr>
              <a:t> </a:t>
            </a:r>
            <a:r>
              <a:rPr lang="es" sz="1800">
                <a:solidFill>
                  <a:srgbClr val="388E3C"/>
                </a:solidFill>
                <a:latin typeface="Consolas"/>
                <a:ea typeface="Consolas"/>
                <a:cs typeface="Consolas"/>
                <a:sym typeface="Consolas"/>
              </a:rPr>
              <a:t>"Jane Smith"</a:t>
            </a:r>
            <a:endParaRPr>
              <a:solidFill>
                <a:srgbClr val="388E3C"/>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Member functions</a:t>
            </a:r>
            <a:endParaRPr/>
          </a:p>
        </p:txBody>
      </p:sp>
      <p:sp>
        <p:nvSpPr>
          <p:cNvPr id="244" name="Google Shape;244;p3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245" name="Google Shape;245;p34"/>
          <p:cNvSpPr txBox="1"/>
          <p:nvPr>
            <p:ph idx="1" type="body"/>
          </p:nvPr>
        </p:nvSpPr>
        <p:spPr>
          <a:xfrm>
            <a:off x="327300" y="1797225"/>
            <a:ext cx="8489400" cy="2607600"/>
          </a:xfrm>
          <a:prstGeom prst="rect">
            <a:avLst/>
          </a:prstGeom>
        </p:spPr>
        <p:txBody>
          <a:bodyPr anchorCtr="0" anchor="t" bIns="91425" lIns="91425" spcFirstLastPara="1" rIns="91425" wrap="square" tIns="91425">
            <a:normAutofit fontScale="85000" lnSpcReduction="10000"/>
          </a:bodyPr>
          <a:lstStyle/>
          <a:p>
            <a:pPr indent="-347345" lvl="0" marL="457200" rtl="0" algn="l">
              <a:lnSpc>
                <a:spcPct val="150000"/>
              </a:lnSpc>
              <a:spcBef>
                <a:spcPts val="0"/>
              </a:spcBef>
              <a:spcAft>
                <a:spcPts val="0"/>
              </a:spcAft>
              <a:buSzPct val="100000"/>
              <a:buChar char="●"/>
            </a:pPr>
            <a:r>
              <a:rPr lang="es" sz="2200"/>
              <a:t>Las clases también puede tener funciones</a:t>
            </a:r>
            <a:endParaRPr sz="2200"/>
          </a:p>
          <a:p>
            <a:pPr indent="-347345" lvl="0" marL="457200" rtl="0" algn="l">
              <a:lnSpc>
                <a:spcPct val="150000"/>
              </a:lnSpc>
              <a:spcBef>
                <a:spcPts val="0"/>
              </a:spcBef>
              <a:spcAft>
                <a:spcPts val="0"/>
              </a:spcAft>
              <a:buSzPct val="100000"/>
              <a:buChar char="●"/>
            </a:pPr>
            <a:r>
              <a:rPr lang="es" sz="2200"/>
              <a:t>Las funciones se declaran como vimos en la clase 2 -  </a:t>
            </a:r>
            <a:r>
              <a:rPr i="1" lang="es" sz="2200"/>
              <a:t>Funciones</a:t>
            </a:r>
            <a:r>
              <a:rPr i="1" lang="es" sz="2200"/>
              <a:t> </a:t>
            </a:r>
            <a:endParaRPr sz="2200"/>
          </a:p>
          <a:p>
            <a:pPr indent="-347344" lvl="1" marL="914400" rtl="0" algn="l">
              <a:lnSpc>
                <a:spcPct val="150000"/>
              </a:lnSpc>
              <a:spcBef>
                <a:spcPts val="0"/>
              </a:spcBef>
              <a:spcAft>
                <a:spcPts val="0"/>
              </a:spcAft>
              <a:buSzPct val="100000"/>
              <a:buChar char="○"/>
            </a:pPr>
            <a:r>
              <a:rPr lang="es" sz="2200"/>
              <a:t>Usando la palabra clave</a:t>
            </a:r>
            <a:r>
              <a:rPr lang="es" sz="2200"/>
              <a:t> </a:t>
            </a:r>
            <a:r>
              <a:rPr lang="es" sz="2200">
                <a:latin typeface="Courier New"/>
                <a:ea typeface="Courier New"/>
                <a:cs typeface="Courier New"/>
                <a:sym typeface="Courier New"/>
              </a:rPr>
              <a:t>fun</a:t>
            </a:r>
            <a:endParaRPr sz="2200"/>
          </a:p>
          <a:p>
            <a:pPr indent="-347344" lvl="1" marL="914400" rtl="0" algn="l">
              <a:lnSpc>
                <a:spcPct val="150000"/>
              </a:lnSpc>
              <a:spcBef>
                <a:spcPts val="0"/>
              </a:spcBef>
              <a:spcAft>
                <a:spcPts val="0"/>
              </a:spcAft>
              <a:buSzPct val="100000"/>
              <a:buChar char="○"/>
            </a:pPr>
            <a:r>
              <a:rPr lang="es" sz="2200"/>
              <a:t>Pueden tener parámetros por defecto</a:t>
            </a:r>
            <a:endParaRPr sz="2200"/>
          </a:p>
          <a:p>
            <a:pPr indent="-347344" lvl="1" marL="914400" rtl="0" algn="l">
              <a:lnSpc>
                <a:spcPct val="150000"/>
              </a:lnSpc>
              <a:spcBef>
                <a:spcPts val="0"/>
              </a:spcBef>
              <a:spcAft>
                <a:spcPts val="0"/>
              </a:spcAft>
              <a:buSzPct val="100000"/>
              <a:buChar char="○"/>
            </a:pPr>
            <a:r>
              <a:rPr lang="es" sz="2200"/>
              <a:t>Puede o no usarse un valor de retorno (Si no usamos devuelven </a:t>
            </a:r>
            <a:r>
              <a:rPr lang="es" sz="2200">
                <a:latin typeface="Courier New"/>
                <a:ea typeface="Courier New"/>
                <a:cs typeface="Courier New"/>
                <a:sym typeface="Courier New"/>
              </a:rPr>
              <a:t>Unit</a:t>
            </a:r>
            <a:r>
              <a:rPr lang="es" sz="2200"/>
              <a:t>)</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Herencia</a:t>
            </a:r>
            <a:endParaRPr sz="4200"/>
          </a:p>
        </p:txBody>
      </p:sp>
      <p:sp>
        <p:nvSpPr>
          <p:cNvPr id="251" name="Google Shape;251;p3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Herencia</a:t>
            </a:r>
            <a:endParaRPr/>
          </a:p>
        </p:txBody>
      </p:sp>
      <p:sp>
        <p:nvSpPr>
          <p:cNvPr id="257" name="Google Shape;257;p36"/>
          <p:cNvSpPr txBox="1"/>
          <p:nvPr>
            <p:ph idx="1" type="body"/>
          </p:nvPr>
        </p:nvSpPr>
        <p:spPr>
          <a:xfrm>
            <a:off x="363300" y="1828325"/>
            <a:ext cx="8469000" cy="2122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Kotlin es un lenguaje de herencia simple</a:t>
            </a:r>
            <a:endParaRPr sz="2200"/>
          </a:p>
          <a:p>
            <a:pPr indent="-368300" lvl="0" marL="457200" rtl="0" algn="l">
              <a:spcBef>
                <a:spcPts val="1000"/>
              </a:spcBef>
              <a:spcAft>
                <a:spcPts val="0"/>
              </a:spcAft>
              <a:buSzPts val="2200"/>
              <a:buChar char="●"/>
            </a:pPr>
            <a:r>
              <a:rPr lang="es" sz="2200"/>
              <a:t>Cada clase tiene sólo una clase padre, llamada superclase</a:t>
            </a:r>
            <a:endParaRPr sz="2200"/>
          </a:p>
          <a:p>
            <a:pPr indent="-368300" lvl="0" marL="457200" rtl="0" algn="l">
              <a:lnSpc>
                <a:spcPct val="115000"/>
              </a:lnSpc>
              <a:spcBef>
                <a:spcPts val="1000"/>
              </a:spcBef>
              <a:spcAft>
                <a:spcPts val="1600"/>
              </a:spcAft>
              <a:buSzPts val="2200"/>
              <a:buChar char="●"/>
            </a:pPr>
            <a:r>
              <a:rPr lang="es" sz="2200"/>
              <a:t>Cada subclase hereda todos los miembros de su superclase incluyendo las que su superclase haya heredado</a:t>
            </a:r>
            <a:endParaRPr sz="2200"/>
          </a:p>
        </p:txBody>
      </p:sp>
      <p:sp>
        <p:nvSpPr>
          <p:cNvPr id="258" name="Google Shape;258;p3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259" name="Google Shape;259;p36"/>
          <p:cNvSpPr txBox="1"/>
          <p:nvPr/>
        </p:nvSpPr>
        <p:spPr>
          <a:xfrm>
            <a:off x="363300" y="4153725"/>
            <a:ext cx="8469000" cy="6558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800">
                <a:solidFill>
                  <a:srgbClr val="3C4043"/>
                </a:solidFill>
                <a:latin typeface="Roboto"/>
                <a:ea typeface="Roboto"/>
                <a:cs typeface="Roboto"/>
                <a:sym typeface="Roboto"/>
              </a:rPr>
              <a:t>Si no queremos estar limitados a una única herencia, podemos definir una interface ya que podemos implementar cuantas queramos.</a:t>
            </a:r>
            <a:endParaRPr sz="1800">
              <a:solidFill>
                <a:srgbClr val="3C4043"/>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Interfaces</a:t>
            </a:r>
            <a:endParaRPr/>
          </a:p>
        </p:txBody>
      </p:sp>
      <p:sp>
        <p:nvSpPr>
          <p:cNvPr id="265" name="Google Shape;265;p37"/>
          <p:cNvSpPr txBox="1"/>
          <p:nvPr>
            <p:ph idx="1" type="body"/>
          </p:nvPr>
        </p:nvSpPr>
        <p:spPr>
          <a:xfrm>
            <a:off x="311700" y="1979125"/>
            <a:ext cx="8520600" cy="27165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Proveen un contrato al cual las clases deben </a:t>
            </a:r>
            <a:r>
              <a:rPr lang="es" sz="2200"/>
              <a:t>adherirse</a:t>
            </a:r>
            <a:endParaRPr sz="2200"/>
          </a:p>
          <a:p>
            <a:pPr indent="-368300" lvl="0" marL="457200" rtl="0" algn="l">
              <a:spcBef>
                <a:spcPts val="1400"/>
              </a:spcBef>
              <a:spcAft>
                <a:spcPts val="0"/>
              </a:spcAft>
              <a:buSzPts val="2200"/>
              <a:buChar char="●"/>
            </a:pPr>
            <a:r>
              <a:rPr lang="es" sz="2200"/>
              <a:t>Pueden contener firmas de métodos y nombres de propiedades </a:t>
            </a:r>
            <a:endParaRPr sz="2200"/>
          </a:p>
          <a:p>
            <a:pPr indent="-368300" lvl="0" marL="457200" rtl="0" algn="l">
              <a:spcBef>
                <a:spcPts val="1400"/>
              </a:spcBef>
              <a:spcAft>
                <a:spcPts val="0"/>
              </a:spcAft>
              <a:buSzPts val="2200"/>
              <a:buChar char="●"/>
            </a:pPr>
            <a:r>
              <a:rPr lang="es" sz="2200"/>
              <a:t>Pueden derivar de otras interfaces </a:t>
            </a:r>
            <a:endParaRPr sz="2200"/>
          </a:p>
          <a:p>
            <a:pPr indent="0" lvl="0" marL="457200" rtl="0" algn="l">
              <a:spcBef>
                <a:spcPts val="2000"/>
              </a:spcBef>
              <a:spcAft>
                <a:spcPts val="0"/>
              </a:spcAft>
              <a:buNone/>
            </a:pPr>
            <a:r>
              <a:rPr b="1" lang="es" sz="2200"/>
              <a:t>Formato:</a:t>
            </a:r>
            <a:r>
              <a:rPr lang="es" sz="2200"/>
              <a:t> </a:t>
            </a:r>
            <a:r>
              <a:rPr lang="es" sz="2200">
                <a:solidFill>
                  <a:srgbClr val="3F51B5"/>
                </a:solidFill>
                <a:latin typeface="Consolas"/>
                <a:ea typeface="Consolas"/>
                <a:cs typeface="Consolas"/>
                <a:sym typeface="Consolas"/>
              </a:rPr>
              <a:t>interface</a:t>
            </a:r>
            <a:r>
              <a:rPr lang="es" sz="2200">
                <a:latin typeface="Consolas"/>
                <a:ea typeface="Consolas"/>
                <a:cs typeface="Consolas"/>
                <a:sym typeface="Consolas"/>
              </a:rPr>
              <a:t> NameOfInterface { interfaceBody }</a:t>
            </a:r>
            <a:endParaRPr sz="2200">
              <a:latin typeface="Consolas"/>
              <a:ea typeface="Consolas"/>
              <a:cs typeface="Consolas"/>
              <a:sym typeface="Consolas"/>
            </a:endParaRPr>
          </a:p>
        </p:txBody>
      </p:sp>
      <p:sp>
        <p:nvSpPr>
          <p:cNvPr id="266" name="Google Shape;266;p3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Ejemplo de </a:t>
            </a:r>
            <a:r>
              <a:rPr lang="es"/>
              <a:t>Interfaz </a:t>
            </a:r>
            <a:endParaRPr/>
          </a:p>
        </p:txBody>
      </p:sp>
      <p:sp>
        <p:nvSpPr>
          <p:cNvPr id="272" name="Google Shape;272;p38"/>
          <p:cNvSpPr txBox="1"/>
          <p:nvPr>
            <p:ph idx="1" type="body"/>
          </p:nvPr>
        </p:nvSpPr>
        <p:spPr>
          <a:xfrm>
            <a:off x="259075" y="1665900"/>
            <a:ext cx="8520600" cy="36165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100"/>
              <a:buFont typeface="Arial"/>
              <a:buNone/>
            </a:pPr>
            <a:r>
              <a:rPr b="1" lang="es" sz="2000">
                <a:solidFill>
                  <a:srgbClr val="3F51B5"/>
                </a:solidFill>
                <a:latin typeface="Consolas"/>
                <a:ea typeface="Consolas"/>
                <a:cs typeface="Consolas"/>
                <a:sym typeface="Consolas"/>
              </a:rPr>
              <a:t>interface</a:t>
            </a:r>
            <a:r>
              <a:rPr lang="es" sz="1800">
                <a:latin typeface="Consolas"/>
                <a:ea typeface="Consolas"/>
                <a:cs typeface="Consolas"/>
                <a:sym typeface="Consolas"/>
              </a:rPr>
              <a:t> Shape {</a:t>
            </a:r>
            <a:endParaRPr sz="1800">
              <a:latin typeface="Consolas"/>
              <a:ea typeface="Consolas"/>
              <a:cs typeface="Consolas"/>
              <a:sym typeface="Consolas"/>
            </a:endParaRPr>
          </a:p>
          <a:p>
            <a:pPr indent="0" lvl="0" marL="0" rtl="0" algn="l">
              <a:lnSpc>
                <a:spcPct val="100000"/>
              </a:lnSpc>
              <a:spcBef>
                <a:spcPts val="1200"/>
              </a:spcBef>
              <a:spcAft>
                <a:spcPts val="0"/>
              </a:spcAft>
              <a:buClr>
                <a:schemeClr val="dk1"/>
              </a:buClr>
              <a:buSzPts val="1100"/>
              <a:buFont typeface="Arial"/>
              <a:buNone/>
            </a:pP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fun</a:t>
            </a:r>
            <a:r>
              <a:rPr lang="es" sz="1800">
                <a:latin typeface="Consolas"/>
                <a:ea typeface="Consolas"/>
                <a:cs typeface="Consolas"/>
                <a:sym typeface="Consolas"/>
              </a:rPr>
              <a:t> computeArea() : Double</a:t>
            </a:r>
            <a:endParaRPr sz="1800">
              <a:latin typeface="Consolas"/>
              <a:ea typeface="Consolas"/>
              <a:cs typeface="Consolas"/>
              <a:sym typeface="Consolas"/>
            </a:endParaRPr>
          </a:p>
          <a:p>
            <a:pPr indent="0" lvl="0" marL="0" rtl="0" algn="l">
              <a:lnSpc>
                <a:spcPct val="100000"/>
              </a:lnSpc>
              <a:spcBef>
                <a:spcPts val="1200"/>
              </a:spcBef>
              <a:spcAft>
                <a:spcPts val="0"/>
              </a:spcAft>
              <a:buClr>
                <a:schemeClr val="dk1"/>
              </a:buClr>
              <a:buSzPts val="1100"/>
              <a:buFont typeface="Arial"/>
              <a:buNone/>
            </a:pP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class</a:t>
            </a:r>
            <a:r>
              <a:rPr lang="es" sz="1800">
                <a:latin typeface="Consolas"/>
                <a:ea typeface="Consolas"/>
                <a:cs typeface="Consolas"/>
                <a:sym typeface="Consolas"/>
              </a:rPr>
              <a:t> Circle(val radius:Double) </a:t>
            </a:r>
            <a:r>
              <a:rPr b="1" lang="es" sz="1800">
                <a:latin typeface="Consolas"/>
                <a:ea typeface="Consolas"/>
                <a:cs typeface="Consolas"/>
                <a:sym typeface="Consolas"/>
              </a:rPr>
              <a:t>: Shape </a:t>
            </a: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1200"/>
              </a:spcBef>
              <a:spcAft>
                <a:spcPts val="0"/>
              </a:spcAft>
              <a:buClr>
                <a:schemeClr val="dk1"/>
              </a:buClr>
              <a:buSzPts val="1100"/>
              <a:buFont typeface="Arial"/>
              <a:buNone/>
            </a:pP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override</a:t>
            </a: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fun</a:t>
            </a:r>
            <a:r>
              <a:rPr lang="es" sz="1800">
                <a:latin typeface="Consolas"/>
                <a:ea typeface="Consolas"/>
                <a:cs typeface="Consolas"/>
                <a:sym typeface="Consolas"/>
              </a:rPr>
              <a:t> computeArea() = Math.PI * radius * radius</a:t>
            </a:r>
            <a:endParaRPr sz="1800">
              <a:latin typeface="Consolas"/>
              <a:ea typeface="Consolas"/>
              <a:cs typeface="Consolas"/>
              <a:sym typeface="Consolas"/>
            </a:endParaRPr>
          </a:p>
          <a:p>
            <a:pPr indent="0" lvl="0" marL="0" rtl="0" algn="l">
              <a:lnSpc>
                <a:spcPct val="100000"/>
              </a:lnSpc>
              <a:spcBef>
                <a:spcPts val="1200"/>
              </a:spcBef>
              <a:spcAft>
                <a:spcPts val="0"/>
              </a:spcAft>
              <a:buClr>
                <a:schemeClr val="dk1"/>
              </a:buClr>
              <a:buSzPts val="1100"/>
              <a:buFont typeface="Arial"/>
              <a:buNone/>
            </a:pPr>
            <a:r>
              <a:rPr lang="es" sz="1800">
                <a:latin typeface="Consolas"/>
                <a:ea typeface="Consolas"/>
                <a:cs typeface="Consolas"/>
                <a:sym typeface="Consolas"/>
              </a:rPr>
              <a:t>}</a:t>
            </a:r>
            <a:br>
              <a:rPr lang="es" sz="800">
                <a:latin typeface="Consolas"/>
                <a:ea typeface="Consolas"/>
                <a:cs typeface="Consolas"/>
                <a:sym typeface="Consolas"/>
              </a:rPr>
            </a:br>
            <a:endParaRPr sz="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t/>
            </a:r>
            <a:endParaRPr sz="1800">
              <a:solidFill>
                <a:srgbClr val="1155CC"/>
              </a:solidFill>
              <a:latin typeface="Consolas"/>
              <a:ea typeface="Consolas"/>
              <a:cs typeface="Consolas"/>
              <a:sym typeface="Consolas"/>
            </a:endParaRPr>
          </a:p>
          <a:p>
            <a:pPr indent="0" lvl="0" marL="0" rtl="0" algn="l">
              <a:lnSpc>
                <a:spcPct val="100000"/>
              </a:lnSpc>
              <a:spcBef>
                <a:spcPts val="1200"/>
              </a:spcBef>
              <a:spcAft>
                <a:spcPts val="1200"/>
              </a:spcAft>
              <a:buClr>
                <a:schemeClr val="dk1"/>
              </a:buClr>
              <a:buSzPts val="1100"/>
              <a:buFont typeface="Arial"/>
              <a:buNone/>
            </a:pPr>
            <a:r>
              <a:t/>
            </a:r>
            <a:endParaRPr sz="1800">
              <a:latin typeface="Consolas"/>
              <a:ea typeface="Consolas"/>
              <a:cs typeface="Consolas"/>
              <a:sym typeface="Consolas"/>
            </a:endParaRPr>
          </a:p>
        </p:txBody>
      </p:sp>
      <p:sp>
        <p:nvSpPr>
          <p:cNvPr id="273" name="Google Shape;273;p3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274" name="Google Shape;274;p38"/>
          <p:cNvSpPr txBox="1"/>
          <p:nvPr/>
        </p:nvSpPr>
        <p:spPr>
          <a:xfrm>
            <a:off x="239400" y="3898925"/>
            <a:ext cx="5132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Consolas"/>
                <a:ea typeface="Consolas"/>
                <a:cs typeface="Consolas"/>
                <a:sym typeface="Consolas"/>
              </a:rPr>
              <a:t>val c = Circle(3.0)</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s" sz="1800">
                <a:solidFill>
                  <a:schemeClr val="dk1"/>
                </a:solidFill>
                <a:latin typeface="Consolas"/>
                <a:ea typeface="Consolas"/>
                <a:cs typeface="Consolas"/>
                <a:sym typeface="Consolas"/>
              </a:rPr>
              <a:t>println(c.computeArea())</a:t>
            </a:r>
            <a:endParaRPr sz="1800">
              <a:solidFill>
                <a:schemeClr val="dk1"/>
              </a:solidFill>
              <a:latin typeface="Consolas"/>
              <a:ea typeface="Consolas"/>
              <a:cs typeface="Consolas"/>
              <a:sym typeface="Consolas"/>
            </a:endParaRPr>
          </a:p>
          <a:p>
            <a:pPr indent="0" lvl="0" marL="0" rtl="0" algn="l">
              <a:spcBef>
                <a:spcPts val="595"/>
              </a:spcBef>
              <a:spcAft>
                <a:spcPts val="0"/>
              </a:spcAft>
              <a:buNone/>
            </a:pPr>
            <a:r>
              <a:rPr lang="es" sz="1800">
                <a:solidFill>
                  <a:srgbClr val="1155CC"/>
                </a:solidFill>
                <a:latin typeface="Consolas"/>
                <a:ea typeface="Consolas"/>
                <a:cs typeface="Consolas"/>
                <a:sym typeface="Consolas"/>
              </a:rPr>
              <a:t>=&gt; 28.274333882308138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Extending classes</a:t>
            </a:r>
            <a:endParaRPr/>
          </a:p>
        </p:txBody>
      </p:sp>
      <p:sp>
        <p:nvSpPr>
          <p:cNvPr id="280" name="Google Shape;280;p39"/>
          <p:cNvSpPr txBox="1"/>
          <p:nvPr>
            <p:ph idx="1" type="body"/>
          </p:nvPr>
        </p:nvSpPr>
        <p:spPr>
          <a:xfrm>
            <a:off x="311700" y="1962750"/>
            <a:ext cx="8520600" cy="278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200"/>
              <a:t>Para extender una clase</a:t>
            </a:r>
            <a:r>
              <a:rPr lang="es" sz="2200"/>
              <a:t>: </a:t>
            </a:r>
            <a:endParaRPr sz="2200"/>
          </a:p>
          <a:p>
            <a:pPr indent="-368300" lvl="0" marL="457200" rtl="0" algn="l">
              <a:spcBef>
                <a:spcPts val="1000"/>
              </a:spcBef>
              <a:spcAft>
                <a:spcPts val="0"/>
              </a:spcAft>
              <a:buSzPts val="2200"/>
              <a:buChar char="●"/>
            </a:pPr>
            <a:r>
              <a:rPr lang="es" sz="2200"/>
              <a:t>Creamos una nueva clase que utilice otra como su nucleo (subclase)</a:t>
            </a:r>
            <a:endParaRPr sz="2200"/>
          </a:p>
          <a:p>
            <a:pPr indent="-368300" lvl="0" marL="457200" rtl="0" algn="l">
              <a:spcBef>
                <a:spcPts val="1000"/>
              </a:spcBef>
              <a:spcAft>
                <a:spcPts val="1000"/>
              </a:spcAft>
              <a:buSzPts val="2200"/>
              <a:buChar char="●"/>
            </a:pPr>
            <a:r>
              <a:rPr lang="es" sz="2200"/>
              <a:t>Agregamos funcionalidad a la clase sin crear una nueva (funciones de extensión)</a:t>
            </a:r>
            <a:endParaRPr sz="2200"/>
          </a:p>
        </p:txBody>
      </p:sp>
      <p:sp>
        <p:nvSpPr>
          <p:cNvPr id="281" name="Google Shape;281;p3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Creando una nueva clase</a:t>
            </a:r>
            <a:endParaRPr/>
          </a:p>
        </p:txBody>
      </p:sp>
      <p:sp>
        <p:nvSpPr>
          <p:cNvPr id="287" name="Google Shape;287;p40"/>
          <p:cNvSpPr txBox="1"/>
          <p:nvPr>
            <p:ph idx="1" type="body"/>
          </p:nvPr>
        </p:nvSpPr>
        <p:spPr>
          <a:xfrm>
            <a:off x="322650" y="2014750"/>
            <a:ext cx="8520600" cy="19701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s" sz="2200"/>
              <a:t>Las clases en </a:t>
            </a:r>
            <a:r>
              <a:rPr lang="es" sz="2200"/>
              <a:t>Kotlin por defecto no pueden ser herdadas </a:t>
            </a:r>
            <a:endParaRPr sz="2200"/>
          </a:p>
          <a:p>
            <a:pPr indent="-368300" lvl="0" marL="457200" rtl="0" algn="l">
              <a:spcBef>
                <a:spcPts val="1400"/>
              </a:spcBef>
              <a:spcAft>
                <a:spcPts val="0"/>
              </a:spcAft>
              <a:buSzPts val="2200"/>
              <a:buChar char="●"/>
            </a:pPr>
            <a:r>
              <a:rPr lang="es" sz="2200"/>
              <a:t>Usamos la palabra clave </a:t>
            </a:r>
            <a:r>
              <a:rPr lang="es" sz="2200">
                <a:latin typeface="Courier New"/>
                <a:ea typeface="Courier New"/>
                <a:cs typeface="Courier New"/>
                <a:sym typeface="Courier New"/>
              </a:rPr>
              <a:t>open</a:t>
            </a:r>
            <a:r>
              <a:rPr lang="es" sz="2200"/>
              <a:t> para permitirlo </a:t>
            </a:r>
            <a:endParaRPr sz="2200"/>
          </a:p>
          <a:p>
            <a:pPr indent="-368300" lvl="0" marL="457200" rtl="0" algn="l">
              <a:spcBef>
                <a:spcPts val="1400"/>
              </a:spcBef>
              <a:spcAft>
                <a:spcPts val="1400"/>
              </a:spcAft>
              <a:buSzPts val="2200"/>
              <a:buChar char="●"/>
            </a:pPr>
            <a:r>
              <a:rPr lang="es" sz="2200"/>
              <a:t>Las propiedades y funciones se sobreescriben con la palabra clave </a:t>
            </a:r>
            <a:r>
              <a:rPr lang="es" sz="2200">
                <a:latin typeface="Courier New"/>
                <a:ea typeface="Courier New"/>
                <a:cs typeface="Courier New"/>
                <a:sym typeface="Courier New"/>
              </a:rPr>
              <a:t>override</a:t>
            </a:r>
            <a:r>
              <a:rPr lang="es" sz="2200"/>
              <a:t> </a:t>
            </a:r>
            <a:endParaRPr sz="2200"/>
          </a:p>
        </p:txBody>
      </p:sp>
      <p:sp>
        <p:nvSpPr>
          <p:cNvPr id="288" name="Google Shape;288;p4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Las clases son “final” por defecto</a:t>
            </a:r>
            <a:endParaRPr/>
          </a:p>
        </p:txBody>
      </p:sp>
      <p:sp>
        <p:nvSpPr>
          <p:cNvPr id="294" name="Google Shape;294;p41"/>
          <p:cNvSpPr txBox="1"/>
          <p:nvPr>
            <p:ph idx="1" type="body"/>
          </p:nvPr>
        </p:nvSpPr>
        <p:spPr>
          <a:xfrm>
            <a:off x="327300" y="1898250"/>
            <a:ext cx="8489400" cy="11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a:t>Declarar la clase</a:t>
            </a:r>
            <a:endParaRPr sz="1800"/>
          </a:p>
          <a:p>
            <a:pPr indent="0" lvl="0" marL="0" rtl="0" algn="l">
              <a:spcBef>
                <a:spcPts val="1200"/>
              </a:spcBef>
              <a:spcAft>
                <a:spcPts val="1200"/>
              </a:spcAft>
              <a:buNone/>
            </a:pPr>
            <a:r>
              <a:rPr lang="es" sz="1800"/>
              <a:t>   </a:t>
            </a:r>
            <a:r>
              <a:rPr lang="es" sz="1800">
                <a:solidFill>
                  <a:srgbClr val="3F51B5"/>
                </a:solidFill>
                <a:latin typeface="Consolas"/>
                <a:ea typeface="Consolas"/>
                <a:cs typeface="Consolas"/>
                <a:sym typeface="Consolas"/>
              </a:rPr>
              <a:t>class</a:t>
            </a:r>
            <a:r>
              <a:rPr lang="es" sz="1800">
                <a:latin typeface="Consolas"/>
                <a:ea typeface="Consolas"/>
                <a:cs typeface="Consolas"/>
                <a:sym typeface="Consolas"/>
              </a:rPr>
              <a:t> A</a:t>
            </a:r>
            <a:endParaRPr sz="1800">
              <a:latin typeface="Consolas"/>
              <a:ea typeface="Consolas"/>
              <a:cs typeface="Consolas"/>
              <a:sym typeface="Consolas"/>
            </a:endParaRPr>
          </a:p>
        </p:txBody>
      </p:sp>
      <p:sp>
        <p:nvSpPr>
          <p:cNvPr id="295" name="Google Shape;295;p4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296" name="Google Shape;296;p41"/>
          <p:cNvSpPr txBox="1"/>
          <p:nvPr>
            <p:ph idx="1" type="body"/>
          </p:nvPr>
        </p:nvSpPr>
        <p:spPr>
          <a:xfrm>
            <a:off x="327300" y="2888850"/>
            <a:ext cx="8413200" cy="111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Intentamos heredar</a:t>
            </a:r>
            <a:r>
              <a:rPr lang="es" sz="1800"/>
              <a:t> </a:t>
            </a:r>
            <a:r>
              <a:rPr lang="es" sz="1800">
                <a:latin typeface="Consolas"/>
                <a:ea typeface="Consolas"/>
                <a:cs typeface="Consolas"/>
                <a:sym typeface="Consolas"/>
              </a:rPr>
              <a:t>A</a:t>
            </a:r>
            <a:endParaRPr sz="1800">
              <a:latin typeface="Consolas"/>
              <a:ea typeface="Consolas"/>
              <a:cs typeface="Consolas"/>
              <a:sym typeface="Consolas"/>
            </a:endParaRPr>
          </a:p>
          <a:p>
            <a:pPr indent="0" lvl="0" marL="0" rtl="0" algn="l">
              <a:spcBef>
                <a:spcPts val="1200"/>
              </a:spcBef>
              <a:spcAft>
                <a:spcPts val="1200"/>
              </a:spcAft>
              <a:buNone/>
            </a:pPr>
            <a:r>
              <a:rPr lang="es" sz="1800"/>
              <a:t>   </a:t>
            </a:r>
            <a:r>
              <a:rPr lang="es" sz="1800">
                <a:solidFill>
                  <a:srgbClr val="3F51B5"/>
                </a:solidFill>
                <a:latin typeface="Consolas"/>
                <a:ea typeface="Consolas"/>
                <a:cs typeface="Consolas"/>
                <a:sym typeface="Consolas"/>
              </a:rPr>
              <a:t>class</a:t>
            </a:r>
            <a:r>
              <a:rPr lang="es" sz="1800">
                <a:latin typeface="Consolas"/>
                <a:ea typeface="Consolas"/>
                <a:cs typeface="Consolas"/>
                <a:sym typeface="Consolas"/>
              </a:rPr>
              <a:t> B : A</a:t>
            </a:r>
            <a:endParaRPr sz="1800">
              <a:latin typeface="Consolas"/>
              <a:ea typeface="Consolas"/>
              <a:cs typeface="Consolas"/>
              <a:sym typeface="Consolas"/>
            </a:endParaRPr>
          </a:p>
        </p:txBody>
      </p:sp>
      <p:sp>
        <p:nvSpPr>
          <p:cNvPr id="297" name="Google Shape;297;p41"/>
          <p:cNvSpPr txBox="1"/>
          <p:nvPr/>
        </p:nvSpPr>
        <p:spPr>
          <a:xfrm>
            <a:off x="327300" y="4122925"/>
            <a:ext cx="6446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1155CC"/>
                </a:solidFill>
                <a:latin typeface="Consolas"/>
                <a:ea typeface="Consolas"/>
                <a:cs typeface="Consolas"/>
                <a:sym typeface="Consolas"/>
              </a:rPr>
              <a:t>=&gt;Error: A is final and cannot be inherited from</a:t>
            </a:r>
            <a:endParaRPr sz="1800">
              <a:solidFill>
                <a:srgbClr val="1155CC"/>
              </a:solidFill>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Uso de la palabra clave</a:t>
            </a:r>
            <a:r>
              <a:rPr lang="es"/>
              <a:t> </a:t>
            </a:r>
            <a:r>
              <a:rPr lang="es">
                <a:latin typeface="Consolas"/>
                <a:ea typeface="Consolas"/>
                <a:cs typeface="Consolas"/>
                <a:sym typeface="Consolas"/>
              </a:rPr>
              <a:t>open</a:t>
            </a:r>
            <a:endParaRPr/>
          </a:p>
        </p:txBody>
      </p:sp>
      <p:sp>
        <p:nvSpPr>
          <p:cNvPr id="303" name="Google Shape;303;p42"/>
          <p:cNvSpPr txBox="1"/>
          <p:nvPr>
            <p:ph idx="1" type="body"/>
          </p:nvPr>
        </p:nvSpPr>
        <p:spPr>
          <a:xfrm>
            <a:off x="327300" y="2356750"/>
            <a:ext cx="8489400" cy="22719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000"/>
              </a:spcBef>
              <a:spcAft>
                <a:spcPts val="0"/>
              </a:spcAft>
              <a:buClr>
                <a:schemeClr val="dk1"/>
              </a:buClr>
              <a:buSzPts val="1100"/>
              <a:buFont typeface="Arial"/>
              <a:buNone/>
            </a:pPr>
            <a:r>
              <a:rPr lang="es">
                <a:solidFill>
                  <a:schemeClr val="dk1"/>
                </a:solidFill>
              </a:rPr>
              <a:t>Declaramos la clase</a:t>
            </a:r>
            <a:endParaRPr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sz="2100">
                <a:solidFill>
                  <a:schemeClr val="dk1"/>
                </a:solidFill>
                <a:latin typeface="Consolas"/>
                <a:ea typeface="Consolas"/>
                <a:cs typeface="Consolas"/>
                <a:sym typeface="Consolas"/>
              </a:rPr>
              <a:t> </a:t>
            </a:r>
            <a:r>
              <a:rPr b="1" lang="es" sz="2100">
                <a:solidFill>
                  <a:srgbClr val="3F51B5"/>
                </a:solidFill>
                <a:latin typeface="Consolas"/>
                <a:ea typeface="Consolas"/>
                <a:cs typeface="Consolas"/>
                <a:sym typeface="Consolas"/>
              </a:rPr>
              <a:t>open</a:t>
            </a:r>
            <a:r>
              <a:rPr lang="es" sz="1800">
                <a:solidFill>
                  <a:srgbClr val="3F51B5"/>
                </a:solidFill>
                <a:latin typeface="Consolas"/>
                <a:ea typeface="Consolas"/>
                <a:cs typeface="Consolas"/>
                <a:sym typeface="Consolas"/>
              </a:rPr>
              <a:t> class</a:t>
            </a:r>
            <a:r>
              <a:rPr lang="es" sz="1800">
                <a:solidFill>
                  <a:schemeClr val="dk1"/>
                </a:solidFill>
                <a:latin typeface="Consolas"/>
                <a:ea typeface="Consolas"/>
                <a:cs typeface="Consolas"/>
                <a:sym typeface="Consolas"/>
              </a:rPr>
              <a:t> C</a:t>
            </a:r>
            <a:endParaRPr sz="1800">
              <a:solidFill>
                <a:schemeClr val="dk1"/>
              </a:solidFill>
              <a:latin typeface="Consolas"/>
              <a:ea typeface="Consolas"/>
              <a:cs typeface="Consolas"/>
              <a:sym typeface="Consolas"/>
            </a:endParaRPr>
          </a:p>
          <a:p>
            <a:pPr indent="0" lvl="0" marL="0" rtl="0" algn="l">
              <a:lnSpc>
                <a:spcPct val="115000"/>
              </a:lnSpc>
              <a:spcBef>
                <a:spcPts val="120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lang="es">
                <a:solidFill>
                  <a:schemeClr val="dk1"/>
                </a:solidFill>
              </a:rPr>
              <a:t>Heredamos</a:t>
            </a:r>
            <a:r>
              <a:rPr lang="es" sz="1800">
                <a:solidFill>
                  <a:schemeClr val="dk1"/>
                </a:solidFill>
              </a:rPr>
              <a:t> </a:t>
            </a:r>
            <a:r>
              <a:rPr lang="es">
                <a:solidFill>
                  <a:schemeClr val="dk1"/>
                </a:solidFill>
              </a:rPr>
              <a:t>de</a:t>
            </a:r>
            <a:r>
              <a:rPr lang="es" sz="1800">
                <a:solidFill>
                  <a:schemeClr val="dk1"/>
                </a:solidFill>
              </a:rPr>
              <a:t> C</a:t>
            </a:r>
            <a:endParaRPr sz="18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s" sz="1800">
                <a:solidFill>
                  <a:schemeClr val="dk1"/>
                </a:solidFill>
                <a:latin typeface="Courier New"/>
                <a:ea typeface="Courier New"/>
                <a:cs typeface="Courier New"/>
                <a:sym typeface="Courier New"/>
              </a:rPr>
              <a:t> </a:t>
            </a:r>
            <a:r>
              <a:rPr lang="es" sz="1800">
                <a:solidFill>
                  <a:srgbClr val="3F51B5"/>
                </a:solidFill>
                <a:latin typeface="Consolas"/>
                <a:ea typeface="Consolas"/>
                <a:cs typeface="Consolas"/>
                <a:sym typeface="Consolas"/>
              </a:rPr>
              <a:t>class</a:t>
            </a:r>
            <a:r>
              <a:rPr lang="es" sz="1800">
                <a:solidFill>
                  <a:schemeClr val="dk1"/>
                </a:solidFill>
                <a:latin typeface="Consolas"/>
                <a:ea typeface="Consolas"/>
                <a:cs typeface="Consolas"/>
                <a:sym typeface="Consolas"/>
              </a:rPr>
              <a:t> D : C()</a:t>
            </a:r>
            <a:endParaRPr sz="1800"/>
          </a:p>
        </p:txBody>
      </p:sp>
      <p:sp>
        <p:nvSpPr>
          <p:cNvPr id="304" name="Google Shape;304;p4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305" name="Google Shape;305;p42"/>
          <p:cNvSpPr txBox="1"/>
          <p:nvPr/>
        </p:nvSpPr>
        <p:spPr>
          <a:xfrm>
            <a:off x="327300" y="1793625"/>
            <a:ext cx="72897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a:ea typeface="Roboto"/>
                <a:cs typeface="Roboto"/>
                <a:sym typeface="Roboto"/>
              </a:rPr>
              <a:t>Usamos</a:t>
            </a:r>
            <a:r>
              <a:rPr lang="es" sz="1800">
                <a:latin typeface="Roboto"/>
                <a:ea typeface="Roboto"/>
                <a:cs typeface="Roboto"/>
                <a:sym typeface="Roboto"/>
              </a:rPr>
              <a:t> </a:t>
            </a:r>
            <a:r>
              <a:rPr lang="es" sz="1800">
                <a:latin typeface="Courier New"/>
                <a:ea typeface="Courier New"/>
                <a:cs typeface="Courier New"/>
                <a:sym typeface="Courier New"/>
              </a:rPr>
              <a:t>open</a:t>
            </a:r>
            <a:r>
              <a:rPr lang="es" sz="1800">
                <a:latin typeface="Roboto"/>
                <a:ea typeface="Roboto"/>
                <a:cs typeface="Roboto"/>
                <a:sym typeface="Roboto"/>
              </a:rPr>
              <a:t> para declarar que una clase puede ser “heredada”.</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Agenda</a:t>
            </a:r>
            <a:endParaRPr/>
          </a:p>
        </p:txBody>
      </p:sp>
      <p:sp>
        <p:nvSpPr>
          <p:cNvPr id="88" name="Google Shape;88;p16"/>
          <p:cNvSpPr txBox="1"/>
          <p:nvPr>
            <p:ph idx="1" type="body"/>
          </p:nvPr>
        </p:nvSpPr>
        <p:spPr>
          <a:xfrm>
            <a:off x="274525" y="1790425"/>
            <a:ext cx="5926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000"/>
              <a:t>Clase</a:t>
            </a:r>
            <a:r>
              <a:rPr lang="es" sz="2000"/>
              <a:t> 3: Clases y objetos</a:t>
            </a:r>
            <a:endParaRPr sz="2000"/>
          </a:p>
          <a:p>
            <a:pPr indent="-317500" lvl="1" marL="914400" rtl="0" algn="l">
              <a:spcBef>
                <a:spcPts val="1200"/>
              </a:spcBef>
              <a:spcAft>
                <a:spcPts val="0"/>
              </a:spcAft>
              <a:buSzPts val="1400"/>
              <a:buChar char="○"/>
            </a:pPr>
            <a:r>
              <a:rPr lang="es" u="sng">
                <a:solidFill>
                  <a:schemeClr val="hlink"/>
                </a:solidFill>
                <a:hlinkClick action="ppaction://hlinksldjump" r:id="rId3"/>
              </a:rPr>
              <a:t>Clases</a:t>
            </a:r>
            <a:endParaRPr/>
          </a:p>
          <a:p>
            <a:pPr indent="-317500" lvl="1" marL="914400" rtl="0" algn="l">
              <a:spcBef>
                <a:spcPts val="0"/>
              </a:spcBef>
              <a:spcAft>
                <a:spcPts val="0"/>
              </a:spcAft>
              <a:buSzPts val="1400"/>
              <a:buChar char="○"/>
            </a:pPr>
            <a:r>
              <a:rPr lang="es" u="sng">
                <a:solidFill>
                  <a:schemeClr val="hlink"/>
                </a:solidFill>
                <a:hlinkClick action="ppaction://hlinksldjump" r:id="rId4"/>
              </a:rPr>
              <a:t>Herencia</a:t>
            </a:r>
            <a:endParaRPr/>
          </a:p>
          <a:p>
            <a:pPr indent="-317500" lvl="1" marL="914400" rtl="0" algn="l">
              <a:spcBef>
                <a:spcPts val="0"/>
              </a:spcBef>
              <a:spcAft>
                <a:spcPts val="0"/>
              </a:spcAft>
              <a:buSzPts val="1400"/>
              <a:buChar char="○"/>
            </a:pPr>
            <a:r>
              <a:rPr lang="es" u="sng">
                <a:solidFill>
                  <a:schemeClr val="hlink"/>
                </a:solidFill>
                <a:hlinkClick action="ppaction://hlinksldjump" r:id="rId5"/>
              </a:rPr>
              <a:t>Funciones de extensión</a:t>
            </a:r>
            <a:endParaRPr/>
          </a:p>
          <a:p>
            <a:pPr indent="-317500" lvl="1" marL="914400" rtl="0" algn="l">
              <a:spcBef>
                <a:spcPts val="0"/>
              </a:spcBef>
              <a:spcAft>
                <a:spcPts val="0"/>
              </a:spcAft>
              <a:buSzPts val="1400"/>
              <a:buChar char="○"/>
            </a:pPr>
            <a:r>
              <a:rPr lang="es" u="sng">
                <a:solidFill>
                  <a:schemeClr val="hlink"/>
                </a:solidFill>
                <a:hlinkClick action="ppaction://hlinksldjump" r:id="rId6"/>
              </a:rPr>
              <a:t>Clases Especiales</a:t>
            </a:r>
            <a:endParaRPr/>
          </a:p>
          <a:p>
            <a:pPr indent="-317500" lvl="1" marL="914400" rtl="0" algn="l">
              <a:spcBef>
                <a:spcPts val="0"/>
              </a:spcBef>
              <a:spcAft>
                <a:spcPts val="0"/>
              </a:spcAft>
              <a:buSzPts val="1400"/>
              <a:buChar char="○"/>
            </a:pPr>
            <a:r>
              <a:rPr lang="es" u="sng">
                <a:solidFill>
                  <a:schemeClr val="hlink"/>
                </a:solidFill>
                <a:hlinkClick action="ppaction://hlinksldjump" r:id="rId7"/>
              </a:rPr>
              <a:t>Organizando nuestro código</a:t>
            </a:r>
            <a:endParaRPr/>
          </a:p>
          <a:p>
            <a:pPr indent="0" lvl="0" marL="914400" rtl="0" algn="l">
              <a:spcBef>
                <a:spcPts val="1200"/>
              </a:spcBef>
              <a:spcAft>
                <a:spcPts val="1200"/>
              </a:spcAft>
              <a:buNone/>
            </a:pPr>
            <a:r>
              <a:t/>
            </a:r>
            <a:endParaRPr/>
          </a:p>
        </p:txBody>
      </p:sp>
      <p:sp>
        <p:nvSpPr>
          <p:cNvPr id="89" name="Google Shape;89;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Sobreescribiendo</a:t>
            </a:r>
            <a:endParaRPr/>
          </a:p>
        </p:txBody>
      </p:sp>
      <p:sp>
        <p:nvSpPr>
          <p:cNvPr id="311" name="Google Shape;311;p43"/>
          <p:cNvSpPr txBox="1"/>
          <p:nvPr>
            <p:ph idx="1" type="body"/>
          </p:nvPr>
        </p:nvSpPr>
        <p:spPr>
          <a:xfrm>
            <a:off x="322650" y="1944823"/>
            <a:ext cx="8520600" cy="2601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s" sz="2000"/>
              <a:t>Debemos usar</a:t>
            </a:r>
            <a:r>
              <a:rPr lang="es" sz="2000"/>
              <a:t> </a:t>
            </a:r>
            <a:r>
              <a:rPr lang="es" sz="2000">
                <a:latin typeface="Courier New"/>
                <a:ea typeface="Courier New"/>
                <a:cs typeface="Courier New"/>
                <a:sym typeface="Courier New"/>
              </a:rPr>
              <a:t>open</a:t>
            </a:r>
            <a:r>
              <a:rPr lang="es" sz="2000"/>
              <a:t> para las propiedades y métodos que pueden ser sobreescritos (de lo contrario tendremos un error de compilación)</a:t>
            </a:r>
            <a:endParaRPr sz="2000"/>
          </a:p>
          <a:p>
            <a:pPr indent="-355600" lvl="0" marL="457200" rtl="0" algn="l">
              <a:spcBef>
                <a:spcPts val="1400"/>
              </a:spcBef>
              <a:spcAft>
                <a:spcPts val="0"/>
              </a:spcAft>
              <a:buSzPts val="2000"/>
              <a:buChar char="●"/>
            </a:pPr>
            <a:r>
              <a:rPr lang="es" sz="2000"/>
              <a:t>Debemos usar </a:t>
            </a:r>
            <a:r>
              <a:rPr lang="es" sz="2000">
                <a:latin typeface="Courier New"/>
                <a:ea typeface="Courier New"/>
                <a:cs typeface="Courier New"/>
                <a:sym typeface="Courier New"/>
              </a:rPr>
              <a:t>override</a:t>
            </a:r>
            <a:r>
              <a:rPr lang="es" sz="2000"/>
              <a:t> cuando estemos sobreescribiendo métodos y propiedades </a:t>
            </a:r>
            <a:endParaRPr sz="2000"/>
          </a:p>
          <a:p>
            <a:pPr indent="-355600" lvl="0" marL="457200" rtl="0" algn="l">
              <a:spcBef>
                <a:spcPts val="1400"/>
              </a:spcBef>
              <a:spcAft>
                <a:spcPts val="1400"/>
              </a:spcAft>
              <a:buSzPts val="2000"/>
              <a:buChar char="●"/>
            </a:pPr>
            <a:r>
              <a:rPr lang="es" sz="2000"/>
              <a:t>Algo marcado como </a:t>
            </a:r>
            <a:r>
              <a:rPr lang="es" sz="2000">
                <a:latin typeface="Courier New"/>
                <a:ea typeface="Courier New"/>
                <a:cs typeface="Courier New"/>
                <a:sym typeface="Courier New"/>
              </a:rPr>
              <a:t>override</a:t>
            </a:r>
            <a:r>
              <a:rPr lang="es" sz="2000"/>
              <a:t> puede ser sobreescrito en las clases hijas de esa clase (al menos que sea marcado como </a:t>
            </a:r>
            <a:r>
              <a:rPr lang="es" sz="2000">
                <a:latin typeface="Courier New"/>
                <a:ea typeface="Courier New"/>
                <a:cs typeface="Courier New"/>
                <a:sym typeface="Courier New"/>
              </a:rPr>
              <a:t>final</a:t>
            </a:r>
            <a:r>
              <a:rPr lang="es" sz="2000"/>
              <a:t>)</a:t>
            </a:r>
            <a:endParaRPr sz="2000"/>
          </a:p>
        </p:txBody>
      </p:sp>
      <p:sp>
        <p:nvSpPr>
          <p:cNvPr id="312" name="Google Shape;312;p4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Clases abstractas</a:t>
            </a:r>
            <a:endParaRPr/>
          </a:p>
        </p:txBody>
      </p:sp>
      <p:sp>
        <p:nvSpPr>
          <p:cNvPr id="318" name="Google Shape;318;p4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319" name="Google Shape;319;p44"/>
          <p:cNvSpPr txBox="1"/>
          <p:nvPr/>
        </p:nvSpPr>
        <p:spPr>
          <a:xfrm>
            <a:off x="311700" y="1794350"/>
            <a:ext cx="8520600" cy="3193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Roboto"/>
              <a:buChar char="●"/>
            </a:pPr>
            <a:r>
              <a:rPr lang="es" sz="2200">
                <a:latin typeface="Roboto"/>
                <a:ea typeface="Roboto"/>
                <a:cs typeface="Roboto"/>
                <a:sym typeface="Roboto"/>
              </a:rPr>
              <a:t>La clase debe marcarse como</a:t>
            </a:r>
            <a:r>
              <a:rPr lang="es" sz="2200">
                <a:latin typeface="Roboto"/>
                <a:ea typeface="Roboto"/>
                <a:cs typeface="Roboto"/>
                <a:sym typeface="Roboto"/>
              </a:rPr>
              <a:t> </a:t>
            </a:r>
            <a:r>
              <a:rPr lang="es" sz="2200">
                <a:latin typeface="Courier New"/>
                <a:ea typeface="Courier New"/>
                <a:cs typeface="Courier New"/>
                <a:sym typeface="Courier New"/>
              </a:rPr>
              <a:t>abstract</a:t>
            </a:r>
            <a:endParaRPr sz="2200">
              <a:latin typeface="Courier New"/>
              <a:ea typeface="Courier New"/>
              <a:cs typeface="Courier New"/>
              <a:sym typeface="Courier New"/>
            </a:endParaRPr>
          </a:p>
          <a:p>
            <a:pPr indent="-368300" lvl="0" marL="457200" rtl="0" algn="l">
              <a:lnSpc>
                <a:spcPct val="115000"/>
              </a:lnSpc>
              <a:spcBef>
                <a:spcPts val="1000"/>
              </a:spcBef>
              <a:spcAft>
                <a:spcPts val="0"/>
              </a:spcAft>
              <a:buSzPts val="2200"/>
              <a:buFont typeface="Roboto"/>
              <a:buChar char="●"/>
            </a:pPr>
            <a:r>
              <a:rPr lang="es" sz="2200">
                <a:latin typeface="Roboto"/>
                <a:ea typeface="Roboto"/>
                <a:cs typeface="Roboto"/>
                <a:sym typeface="Roboto"/>
              </a:rPr>
              <a:t>No puede ser instanciada, debe ser heredada</a:t>
            </a:r>
            <a:r>
              <a:rPr lang="es" sz="2200">
                <a:latin typeface="Roboto"/>
                <a:ea typeface="Roboto"/>
                <a:cs typeface="Roboto"/>
                <a:sym typeface="Roboto"/>
              </a:rPr>
              <a:t>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s" sz="2200">
                <a:latin typeface="Roboto"/>
                <a:ea typeface="Roboto"/>
                <a:cs typeface="Roboto"/>
                <a:sym typeface="Roboto"/>
              </a:rPr>
              <a:t>Es similar a las interfaces, pero tiene la habilidad de guardar un estado</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s" sz="2200">
                <a:latin typeface="Roboto"/>
                <a:ea typeface="Roboto"/>
                <a:cs typeface="Roboto"/>
                <a:sym typeface="Roboto"/>
              </a:rPr>
              <a:t>Las propiedades y funciones marcadas como </a:t>
            </a:r>
            <a:r>
              <a:rPr lang="es" sz="2200">
                <a:latin typeface="Courier New"/>
                <a:ea typeface="Courier New"/>
                <a:cs typeface="Courier New"/>
                <a:sym typeface="Courier New"/>
              </a:rPr>
              <a:t>abstract</a:t>
            </a:r>
            <a:r>
              <a:rPr lang="es" sz="2200">
                <a:latin typeface="Roboto"/>
                <a:ea typeface="Roboto"/>
                <a:cs typeface="Roboto"/>
                <a:sym typeface="Roboto"/>
              </a:rPr>
              <a:t> debe ser sobreescritas </a:t>
            </a:r>
            <a:endParaRPr sz="2200">
              <a:latin typeface="Roboto"/>
              <a:ea typeface="Roboto"/>
              <a:cs typeface="Roboto"/>
              <a:sym typeface="Roboto"/>
            </a:endParaRPr>
          </a:p>
          <a:p>
            <a:pPr indent="-368300" lvl="0" marL="457200" rtl="0" algn="l">
              <a:lnSpc>
                <a:spcPct val="115000"/>
              </a:lnSpc>
              <a:spcBef>
                <a:spcPts val="1000"/>
              </a:spcBef>
              <a:spcAft>
                <a:spcPts val="1000"/>
              </a:spcAft>
              <a:buSzPts val="2200"/>
              <a:buFont typeface="Roboto"/>
              <a:buChar char="●"/>
            </a:pPr>
            <a:r>
              <a:rPr lang="es" sz="2200">
                <a:latin typeface="Roboto"/>
                <a:ea typeface="Roboto"/>
                <a:cs typeface="Roboto"/>
                <a:sym typeface="Roboto"/>
              </a:rPr>
              <a:t>Pueden tener propiedades y métodos no abstractos </a:t>
            </a:r>
            <a:endParaRPr sz="2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Ejemplo de una clase abstracta</a:t>
            </a:r>
            <a:endParaRPr/>
          </a:p>
        </p:txBody>
      </p:sp>
      <p:sp>
        <p:nvSpPr>
          <p:cNvPr id="325" name="Google Shape;325;p45"/>
          <p:cNvSpPr txBox="1"/>
          <p:nvPr>
            <p:ph idx="1" type="body"/>
          </p:nvPr>
        </p:nvSpPr>
        <p:spPr>
          <a:xfrm>
            <a:off x="311700" y="1692000"/>
            <a:ext cx="8520600" cy="3678900"/>
          </a:xfrm>
          <a:prstGeom prst="rect">
            <a:avLst/>
          </a:prstGeom>
        </p:spPr>
        <p:txBody>
          <a:bodyPr anchorCtr="0" anchor="t" bIns="91425" lIns="91425" spcFirstLastPara="1" rIns="91425" wrap="square" tIns="91425">
            <a:normAutofit fontScale="62500" lnSpcReduction="20000"/>
          </a:bodyPr>
          <a:lstStyle/>
          <a:p>
            <a:pPr indent="0" lvl="0" marL="0" rtl="0" algn="l">
              <a:lnSpc>
                <a:spcPct val="100000"/>
              </a:lnSpc>
              <a:spcBef>
                <a:spcPts val="0"/>
              </a:spcBef>
              <a:spcAft>
                <a:spcPts val="0"/>
              </a:spcAft>
              <a:buNone/>
            </a:pPr>
            <a:r>
              <a:rPr lang="es" sz="1800">
                <a:solidFill>
                  <a:srgbClr val="3F51B5"/>
                </a:solidFill>
                <a:latin typeface="Roboto Mono"/>
                <a:ea typeface="Roboto Mono"/>
                <a:cs typeface="Roboto Mono"/>
                <a:sym typeface="Roboto Mono"/>
              </a:rPr>
              <a:t>abstract</a:t>
            </a: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class</a:t>
            </a:r>
            <a:r>
              <a:rPr lang="es" sz="1800">
                <a:solidFill>
                  <a:srgbClr val="37474F"/>
                </a:solidFill>
                <a:latin typeface="Roboto Mono"/>
                <a:ea typeface="Roboto Mono"/>
                <a:cs typeface="Roboto Mono"/>
                <a:sym typeface="Roboto Mono"/>
              </a:rPr>
              <a:t> Food {</a:t>
            </a:r>
            <a:endParaRPr sz="1800">
              <a:solidFill>
                <a:srgbClr val="37474F"/>
              </a:solidFill>
              <a:latin typeface="Roboto Mono"/>
              <a:ea typeface="Roboto Mono"/>
              <a:cs typeface="Roboto Mono"/>
              <a:sym typeface="Roboto Mono"/>
            </a:endParaRPr>
          </a:p>
          <a:p>
            <a:pPr indent="0" lvl="0" marL="0" rtl="0" algn="l">
              <a:lnSpc>
                <a:spcPct val="100000"/>
              </a:lnSpc>
              <a:spcBef>
                <a:spcPts val="1200"/>
              </a:spcBef>
              <a:spcAft>
                <a:spcPts val="0"/>
              </a:spcAft>
              <a:buNone/>
            </a:pP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abstract</a:t>
            </a: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val</a:t>
            </a:r>
            <a:r>
              <a:rPr lang="es" sz="1800">
                <a:solidFill>
                  <a:srgbClr val="37474F"/>
                </a:solidFill>
                <a:latin typeface="Roboto Mono"/>
                <a:ea typeface="Roboto Mono"/>
                <a:cs typeface="Roboto Mono"/>
                <a:sym typeface="Roboto Mono"/>
              </a:rPr>
              <a:t> kcal : Int</a:t>
            </a:r>
            <a:endParaRPr sz="1800">
              <a:solidFill>
                <a:srgbClr val="37474F"/>
              </a:solidFill>
              <a:latin typeface="Roboto Mono"/>
              <a:ea typeface="Roboto Mono"/>
              <a:cs typeface="Roboto Mono"/>
              <a:sym typeface="Roboto Mono"/>
            </a:endParaRPr>
          </a:p>
          <a:p>
            <a:pPr indent="0" lvl="0" marL="0" rtl="0" algn="l">
              <a:lnSpc>
                <a:spcPct val="100000"/>
              </a:lnSpc>
              <a:spcBef>
                <a:spcPts val="1200"/>
              </a:spcBef>
              <a:spcAft>
                <a:spcPts val="0"/>
              </a:spcAft>
              <a:buNone/>
            </a:pP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abstract</a:t>
            </a: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val</a:t>
            </a:r>
            <a:r>
              <a:rPr lang="es" sz="1800">
                <a:solidFill>
                  <a:srgbClr val="37474F"/>
                </a:solidFill>
                <a:latin typeface="Roboto Mono"/>
                <a:ea typeface="Roboto Mono"/>
                <a:cs typeface="Roboto Mono"/>
                <a:sym typeface="Roboto Mono"/>
              </a:rPr>
              <a:t> name : String</a:t>
            </a:r>
            <a:endParaRPr sz="1800">
              <a:solidFill>
                <a:srgbClr val="37474F"/>
              </a:solidFill>
              <a:latin typeface="Roboto Mono"/>
              <a:ea typeface="Roboto Mono"/>
              <a:cs typeface="Roboto Mono"/>
              <a:sym typeface="Roboto Mono"/>
            </a:endParaRPr>
          </a:p>
          <a:p>
            <a:pPr indent="0" lvl="0" marL="0" rtl="0" algn="l">
              <a:lnSpc>
                <a:spcPct val="100000"/>
              </a:lnSpc>
              <a:spcBef>
                <a:spcPts val="1200"/>
              </a:spcBef>
              <a:spcAft>
                <a:spcPts val="0"/>
              </a:spcAft>
              <a:buNone/>
            </a:pP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fun</a:t>
            </a:r>
            <a:r>
              <a:rPr lang="es" sz="1800">
                <a:solidFill>
                  <a:srgbClr val="37474F"/>
                </a:solidFill>
                <a:latin typeface="Roboto Mono"/>
                <a:ea typeface="Roboto Mono"/>
                <a:cs typeface="Roboto Mono"/>
                <a:sym typeface="Roboto Mono"/>
              </a:rPr>
              <a:t> consume() = println(</a:t>
            </a:r>
            <a:r>
              <a:rPr lang="es" sz="1800">
                <a:solidFill>
                  <a:srgbClr val="388E3C"/>
                </a:solidFill>
                <a:latin typeface="Roboto Mono"/>
                <a:ea typeface="Roboto Mono"/>
                <a:cs typeface="Roboto Mono"/>
                <a:sym typeface="Roboto Mono"/>
              </a:rPr>
              <a:t>"I'm eating </a:t>
            </a:r>
            <a:r>
              <a:rPr lang="es" sz="1800">
                <a:solidFill>
                  <a:srgbClr val="C53929"/>
                </a:solidFill>
                <a:latin typeface="Roboto Mono"/>
                <a:ea typeface="Roboto Mono"/>
                <a:cs typeface="Roboto Mono"/>
                <a:sym typeface="Roboto Mono"/>
              </a:rPr>
              <a:t>${</a:t>
            </a:r>
            <a:r>
              <a:rPr lang="es" sz="1800">
                <a:solidFill>
                  <a:srgbClr val="388E3C"/>
                </a:solidFill>
                <a:latin typeface="Roboto Mono"/>
                <a:ea typeface="Roboto Mono"/>
                <a:cs typeface="Roboto Mono"/>
                <a:sym typeface="Roboto Mono"/>
              </a:rPr>
              <a:t>name</a:t>
            </a:r>
            <a:r>
              <a:rPr lang="es" sz="1800">
                <a:solidFill>
                  <a:srgbClr val="C53929"/>
                </a:solidFill>
                <a:latin typeface="Roboto Mono"/>
                <a:ea typeface="Roboto Mono"/>
                <a:cs typeface="Roboto Mono"/>
                <a:sym typeface="Roboto Mono"/>
              </a:rPr>
              <a:t>}</a:t>
            </a:r>
            <a:r>
              <a:rPr lang="es" sz="1800">
                <a:solidFill>
                  <a:srgbClr val="388E3C"/>
                </a:solidFill>
                <a:latin typeface="Roboto Mono"/>
                <a:ea typeface="Roboto Mono"/>
                <a:cs typeface="Roboto Mono"/>
                <a:sym typeface="Roboto Mono"/>
              </a:rPr>
              <a:t>"</a:t>
            </a:r>
            <a:r>
              <a:rPr lang="es"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1200"/>
              </a:spcBef>
              <a:spcAft>
                <a:spcPts val="0"/>
              </a:spcAft>
              <a:buNone/>
            </a:pPr>
            <a:r>
              <a:rPr lang="es"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1200"/>
              </a:spcBef>
              <a:spcAft>
                <a:spcPts val="0"/>
              </a:spcAft>
              <a:buNone/>
            </a:pPr>
            <a:r>
              <a:rPr lang="es" sz="1800">
                <a:solidFill>
                  <a:srgbClr val="3F51B5"/>
                </a:solidFill>
                <a:latin typeface="Roboto Mono"/>
                <a:ea typeface="Roboto Mono"/>
                <a:cs typeface="Roboto Mono"/>
                <a:sym typeface="Roboto Mono"/>
              </a:rPr>
              <a:t>class</a:t>
            </a:r>
            <a:r>
              <a:rPr lang="es" sz="1800">
                <a:solidFill>
                  <a:srgbClr val="37474F"/>
                </a:solidFill>
                <a:latin typeface="Roboto Mono"/>
                <a:ea typeface="Roboto Mono"/>
                <a:cs typeface="Roboto Mono"/>
                <a:sym typeface="Roboto Mono"/>
              </a:rPr>
              <a:t> Pizza() : Food() {</a:t>
            </a:r>
            <a:endParaRPr sz="1800">
              <a:solidFill>
                <a:srgbClr val="37474F"/>
              </a:solidFill>
              <a:latin typeface="Roboto Mono"/>
              <a:ea typeface="Roboto Mono"/>
              <a:cs typeface="Roboto Mono"/>
              <a:sym typeface="Roboto Mono"/>
            </a:endParaRPr>
          </a:p>
          <a:p>
            <a:pPr indent="0" lvl="0" marL="0" rtl="0" algn="l">
              <a:lnSpc>
                <a:spcPct val="100000"/>
              </a:lnSpc>
              <a:spcBef>
                <a:spcPts val="1200"/>
              </a:spcBef>
              <a:spcAft>
                <a:spcPts val="0"/>
              </a:spcAft>
              <a:buNone/>
            </a:pP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override</a:t>
            </a: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val</a:t>
            </a:r>
            <a:r>
              <a:rPr lang="es" sz="1800">
                <a:solidFill>
                  <a:srgbClr val="37474F"/>
                </a:solidFill>
                <a:latin typeface="Roboto Mono"/>
                <a:ea typeface="Roboto Mono"/>
                <a:cs typeface="Roboto Mono"/>
                <a:sym typeface="Roboto Mono"/>
              </a:rPr>
              <a:t> kcal = </a:t>
            </a:r>
            <a:r>
              <a:rPr lang="es" sz="1800">
                <a:solidFill>
                  <a:srgbClr val="C53929"/>
                </a:solidFill>
                <a:latin typeface="Roboto Mono"/>
                <a:ea typeface="Roboto Mono"/>
                <a:cs typeface="Roboto Mono"/>
                <a:sym typeface="Roboto Mono"/>
              </a:rPr>
              <a:t>600</a:t>
            </a:r>
            <a:endParaRPr sz="1800">
              <a:solidFill>
                <a:srgbClr val="37474F"/>
              </a:solidFill>
              <a:latin typeface="Roboto Mono"/>
              <a:ea typeface="Roboto Mono"/>
              <a:cs typeface="Roboto Mono"/>
              <a:sym typeface="Roboto Mono"/>
            </a:endParaRPr>
          </a:p>
          <a:p>
            <a:pPr indent="0" lvl="0" marL="0" rtl="0" algn="l">
              <a:lnSpc>
                <a:spcPct val="100000"/>
              </a:lnSpc>
              <a:spcBef>
                <a:spcPts val="1200"/>
              </a:spcBef>
              <a:spcAft>
                <a:spcPts val="0"/>
              </a:spcAft>
              <a:buNone/>
            </a:pP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override</a:t>
            </a:r>
            <a:r>
              <a:rPr lang="es" sz="1800">
                <a:solidFill>
                  <a:srgbClr val="37474F"/>
                </a:solidFill>
                <a:latin typeface="Roboto Mono"/>
                <a:ea typeface="Roboto Mono"/>
                <a:cs typeface="Roboto Mono"/>
                <a:sym typeface="Roboto Mono"/>
              </a:rPr>
              <a:t> </a:t>
            </a:r>
            <a:r>
              <a:rPr lang="es" sz="1800">
                <a:solidFill>
                  <a:srgbClr val="3F51B5"/>
                </a:solidFill>
                <a:latin typeface="Roboto Mono"/>
                <a:ea typeface="Roboto Mono"/>
                <a:cs typeface="Roboto Mono"/>
                <a:sym typeface="Roboto Mono"/>
              </a:rPr>
              <a:t>val</a:t>
            </a:r>
            <a:r>
              <a:rPr lang="es" sz="1800">
                <a:solidFill>
                  <a:srgbClr val="37474F"/>
                </a:solidFill>
                <a:latin typeface="Roboto Mono"/>
                <a:ea typeface="Roboto Mono"/>
                <a:cs typeface="Roboto Mono"/>
                <a:sym typeface="Roboto Mono"/>
              </a:rPr>
              <a:t> name = </a:t>
            </a:r>
            <a:r>
              <a:rPr lang="es" sz="1800">
                <a:solidFill>
                  <a:srgbClr val="388E3C"/>
                </a:solidFill>
                <a:latin typeface="Roboto Mono"/>
                <a:ea typeface="Roboto Mono"/>
                <a:cs typeface="Roboto Mono"/>
                <a:sym typeface="Roboto Mono"/>
              </a:rPr>
              <a:t>"Pizza"</a:t>
            </a:r>
            <a:endParaRPr sz="1800">
              <a:solidFill>
                <a:srgbClr val="37474F"/>
              </a:solidFill>
              <a:latin typeface="Roboto Mono"/>
              <a:ea typeface="Roboto Mono"/>
              <a:cs typeface="Roboto Mono"/>
              <a:sym typeface="Roboto Mono"/>
            </a:endParaRPr>
          </a:p>
          <a:p>
            <a:pPr indent="0" lvl="0" marL="0" rtl="0" algn="l">
              <a:lnSpc>
                <a:spcPct val="100000"/>
              </a:lnSpc>
              <a:spcBef>
                <a:spcPts val="1200"/>
              </a:spcBef>
              <a:spcAft>
                <a:spcPts val="0"/>
              </a:spcAft>
              <a:buNone/>
            </a:pPr>
            <a:r>
              <a:rPr lang="es"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1200"/>
              </a:spcBef>
              <a:spcAft>
                <a:spcPts val="0"/>
              </a:spcAft>
              <a:buNone/>
            </a:pPr>
            <a:r>
              <a:rPr lang="es" sz="1800">
                <a:solidFill>
                  <a:srgbClr val="3F51B5"/>
                </a:solidFill>
                <a:latin typeface="Roboto Mono"/>
                <a:ea typeface="Roboto Mono"/>
                <a:cs typeface="Roboto Mono"/>
                <a:sym typeface="Roboto Mono"/>
              </a:rPr>
              <a:t>fun</a:t>
            </a:r>
            <a:r>
              <a:rPr lang="es" sz="1800">
                <a:solidFill>
                  <a:srgbClr val="37474F"/>
                </a:solidFill>
                <a:latin typeface="Roboto Mono"/>
                <a:ea typeface="Roboto Mono"/>
                <a:cs typeface="Roboto Mono"/>
                <a:sym typeface="Roboto Mono"/>
              </a:rPr>
              <a:t> main() {</a:t>
            </a:r>
            <a:endParaRPr sz="1800">
              <a:solidFill>
                <a:srgbClr val="37474F"/>
              </a:solidFill>
              <a:latin typeface="Roboto Mono"/>
              <a:ea typeface="Roboto Mono"/>
              <a:cs typeface="Roboto Mono"/>
              <a:sym typeface="Roboto Mono"/>
            </a:endParaRPr>
          </a:p>
          <a:p>
            <a:pPr indent="0" lvl="0" marL="0" rtl="0" algn="l">
              <a:lnSpc>
                <a:spcPct val="100000"/>
              </a:lnSpc>
              <a:spcBef>
                <a:spcPts val="1200"/>
              </a:spcBef>
              <a:spcAft>
                <a:spcPts val="0"/>
              </a:spcAft>
              <a:buNone/>
            </a:pPr>
            <a:r>
              <a:rPr lang="es" sz="1800">
                <a:solidFill>
                  <a:srgbClr val="37474F"/>
                </a:solidFill>
                <a:latin typeface="Roboto Mono"/>
                <a:ea typeface="Roboto Mono"/>
                <a:cs typeface="Roboto Mono"/>
                <a:sym typeface="Roboto Mono"/>
              </a:rPr>
              <a:t>    Pizza().consume()    </a:t>
            </a:r>
            <a:r>
              <a:rPr lang="es" sz="1800">
                <a:solidFill>
                  <a:srgbClr val="D81B60"/>
                </a:solidFill>
                <a:latin typeface="Roboto Mono"/>
                <a:ea typeface="Roboto Mono"/>
                <a:cs typeface="Roboto Mono"/>
                <a:sym typeface="Roboto Mono"/>
              </a:rPr>
              <a:t>// "I'm eating Pizza"</a:t>
            </a:r>
            <a:endParaRPr sz="1800">
              <a:solidFill>
                <a:srgbClr val="37474F"/>
              </a:solidFill>
              <a:latin typeface="Roboto Mono"/>
              <a:ea typeface="Roboto Mono"/>
              <a:cs typeface="Roboto Mono"/>
              <a:sym typeface="Roboto Mono"/>
            </a:endParaRPr>
          </a:p>
          <a:p>
            <a:pPr indent="0" lvl="0" marL="0" rtl="0" algn="l">
              <a:lnSpc>
                <a:spcPct val="150000"/>
              </a:lnSpc>
              <a:spcBef>
                <a:spcPts val="1200"/>
              </a:spcBef>
              <a:spcAft>
                <a:spcPts val="1200"/>
              </a:spcAft>
              <a:buNone/>
            </a:pPr>
            <a:r>
              <a:rPr lang="es" sz="1800">
                <a:solidFill>
                  <a:srgbClr val="37474F"/>
                </a:solidFill>
                <a:latin typeface="Roboto Mono"/>
                <a:ea typeface="Roboto Mono"/>
                <a:cs typeface="Roboto Mono"/>
                <a:sym typeface="Roboto Mono"/>
              </a:rPr>
              <a:t>}</a:t>
            </a:r>
            <a:endParaRPr sz="1800">
              <a:latin typeface="Consolas"/>
              <a:ea typeface="Consolas"/>
              <a:cs typeface="Consolas"/>
              <a:sym typeface="Consolas"/>
            </a:endParaRPr>
          </a:p>
        </p:txBody>
      </p:sp>
      <p:sp>
        <p:nvSpPr>
          <p:cNvPr id="326" name="Google Shape;326;p4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Cuando usar cada una</a:t>
            </a:r>
            <a:endParaRPr/>
          </a:p>
        </p:txBody>
      </p:sp>
      <p:sp>
        <p:nvSpPr>
          <p:cNvPr id="332" name="Google Shape;332;p46"/>
          <p:cNvSpPr txBox="1"/>
          <p:nvPr>
            <p:ph idx="1" type="body"/>
          </p:nvPr>
        </p:nvSpPr>
        <p:spPr>
          <a:xfrm>
            <a:off x="302350" y="1696825"/>
            <a:ext cx="8769900" cy="3392400"/>
          </a:xfrm>
          <a:prstGeom prst="rect">
            <a:avLst/>
          </a:prstGeom>
        </p:spPr>
        <p:txBody>
          <a:bodyPr anchorCtr="0" anchor="t" bIns="91425" lIns="91425" spcFirstLastPara="1" rIns="91425" wrap="square" tIns="91425">
            <a:normAutofit fontScale="92500" lnSpcReduction="10000"/>
          </a:bodyPr>
          <a:lstStyle/>
          <a:p>
            <a:pPr indent="-346075" lvl="0" marL="457200" rtl="0" algn="l">
              <a:spcBef>
                <a:spcPts val="0"/>
              </a:spcBef>
              <a:spcAft>
                <a:spcPts val="0"/>
              </a:spcAft>
              <a:buSzPct val="100000"/>
              <a:buChar char="●"/>
            </a:pPr>
            <a:r>
              <a:rPr lang="es" sz="2000"/>
              <a:t>Define un amplio espectro comportamiento para un tipo</a:t>
            </a:r>
            <a:r>
              <a:rPr lang="es" sz="2000"/>
              <a:t>? Consideramos usar una interfaz.</a:t>
            </a:r>
            <a:endParaRPr sz="2000"/>
          </a:p>
          <a:p>
            <a:pPr indent="-346075" lvl="0" marL="457200" rtl="0" algn="l">
              <a:spcBef>
                <a:spcPts val="1400"/>
              </a:spcBef>
              <a:spcAft>
                <a:spcPts val="0"/>
              </a:spcAft>
              <a:buSzPct val="100000"/>
              <a:buChar char="●"/>
            </a:pPr>
            <a:r>
              <a:rPr lang="es" sz="2000"/>
              <a:t>El comportamiento es </a:t>
            </a:r>
            <a:r>
              <a:rPr lang="es" sz="2000"/>
              <a:t>específico</a:t>
            </a:r>
            <a:r>
              <a:rPr lang="es" sz="2000"/>
              <a:t> para el tipo? Consideramos una clase. </a:t>
            </a:r>
            <a:endParaRPr sz="2000"/>
          </a:p>
          <a:p>
            <a:pPr indent="-346075" lvl="0" marL="457200" rtl="0" algn="l">
              <a:spcBef>
                <a:spcPts val="1400"/>
              </a:spcBef>
              <a:spcAft>
                <a:spcPts val="0"/>
              </a:spcAft>
              <a:buSzPct val="100000"/>
              <a:buChar char="●"/>
            </a:pPr>
            <a:r>
              <a:rPr lang="es" sz="2000"/>
              <a:t>Necesitamos heredar de múltiples clases? Consideramos refactorizar nuestro código para ver si algún </a:t>
            </a:r>
            <a:r>
              <a:rPr lang="es" sz="2000"/>
              <a:t>comportamiento</a:t>
            </a:r>
            <a:r>
              <a:rPr lang="es" sz="2000"/>
              <a:t> puede ser aislado en una interfaz.</a:t>
            </a:r>
            <a:endParaRPr sz="2000"/>
          </a:p>
          <a:p>
            <a:pPr indent="-346075" lvl="0" marL="457200" rtl="0" algn="l">
              <a:spcBef>
                <a:spcPts val="1400"/>
              </a:spcBef>
              <a:spcAft>
                <a:spcPts val="0"/>
              </a:spcAft>
              <a:buSzPct val="100000"/>
              <a:buChar char="●"/>
            </a:pPr>
            <a:r>
              <a:rPr lang="es" sz="2000"/>
              <a:t>Queremos dejar algunas propiedades / métodos abstractos para ser redefinidos en una subclase? Consideramos una clase abstracta.</a:t>
            </a:r>
            <a:endParaRPr sz="2000"/>
          </a:p>
          <a:p>
            <a:pPr indent="-346075" lvl="0" marL="457200" rtl="0" algn="l">
              <a:spcBef>
                <a:spcPts val="1400"/>
              </a:spcBef>
              <a:spcAft>
                <a:spcPts val="1400"/>
              </a:spcAft>
              <a:buSzPct val="100000"/>
              <a:buChar char="●"/>
            </a:pPr>
            <a:r>
              <a:rPr lang="es" sz="2000"/>
              <a:t>Podemos heredar solo una clase, pero implementar muchas interfaces.</a:t>
            </a:r>
            <a:endParaRPr sz="2000"/>
          </a:p>
        </p:txBody>
      </p:sp>
      <p:sp>
        <p:nvSpPr>
          <p:cNvPr id="333" name="Google Shape;333;p4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type="title"/>
          </p:nvPr>
        </p:nvSpPr>
        <p:spPr>
          <a:xfrm>
            <a:off x="460950" y="2065350"/>
            <a:ext cx="8222100" cy="1012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s" sz="4200"/>
              <a:t>Extension functions (funciones de extensi</a:t>
            </a:r>
            <a:r>
              <a:rPr lang="es"/>
              <a:t>ón</a:t>
            </a:r>
            <a:endParaRPr sz="4200"/>
          </a:p>
        </p:txBody>
      </p:sp>
      <p:sp>
        <p:nvSpPr>
          <p:cNvPr id="339" name="Google Shape;339;p4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Extension functions</a:t>
            </a:r>
            <a:endParaRPr/>
          </a:p>
        </p:txBody>
      </p:sp>
      <p:sp>
        <p:nvSpPr>
          <p:cNvPr id="345" name="Google Shape;345;p48"/>
          <p:cNvSpPr txBox="1"/>
          <p:nvPr>
            <p:ph idx="1" type="body"/>
          </p:nvPr>
        </p:nvSpPr>
        <p:spPr>
          <a:xfrm>
            <a:off x="333900" y="1752475"/>
            <a:ext cx="8476200" cy="676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s" sz="2200"/>
              <a:t>Agrega funciones a una clase que no podemos </a:t>
            </a:r>
            <a:r>
              <a:rPr lang="es" sz="2200"/>
              <a:t>modificar</a:t>
            </a:r>
            <a:r>
              <a:rPr lang="es" sz="2200"/>
              <a:t> de forma directa</a:t>
            </a:r>
            <a:endParaRPr sz="2200"/>
          </a:p>
        </p:txBody>
      </p:sp>
      <p:sp>
        <p:nvSpPr>
          <p:cNvPr id="346" name="Google Shape;346;p4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347" name="Google Shape;347;p48"/>
          <p:cNvSpPr txBox="1"/>
          <p:nvPr/>
        </p:nvSpPr>
        <p:spPr>
          <a:xfrm>
            <a:off x="399600" y="2168513"/>
            <a:ext cx="8476200" cy="1752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Roboto"/>
              <a:buChar char="●"/>
            </a:pPr>
            <a:r>
              <a:rPr lang="es" sz="2200">
                <a:latin typeface="Roboto"/>
                <a:ea typeface="Roboto"/>
                <a:cs typeface="Roboto"/>
                <a:sym typeface="Roboto"/>
              </a:rPr>
              <a:t>Parece que la implementación fuera de la clase</a:t>
            </a:r>
            <a:endParaRPr sz="2200">
              <a:latin typeface="Roboto"/>
              <a:ea typeface="Roboto"/>
              <a:cs typeface="Roboto"/>
              <a:sym typeface="Roboto"/>
            </a:endParaRPr>
          </a:p>
          <a:p>
            <a:pPr indent="-368300" lvl="0" marL="457200" rtl="0" algn="l">
              <a:lnSpc>
                <a:spcPct val="115000"/>
              </a:lnSpc>
              <a:spcBef>
                <a:spcPts val="1400"/>
              </a:spcBef>
              <a:spcAft>
                <a:spcPts val="0"/>
              </a:spcAft>
              <a:buSzPts val="2200"/>
              <a:buFont typeface="Roboto"/>
              <a:buChar char="●"/>
            </a:pPr>
            <a:r>
              <a:rPr lang="es" sz="2200">
                <a:latin typeface="Roboto"/>
                <a:ea typeface="Roboto"/>
                <a:cs typeface="Roboto"/>
                <a:sym typeface="Roboto"/>
              </a:rPr>
              <a:t>No modificamos </a:t>
            </a:r>
            <a:r>
              <a:rPr lang="es" sz="2200">
                <a:latin typeface="Roboto"/>
                <a:ea typeface="Roboto"/>
                <a:cs typeface="Roboto"/>
                <a:sym typeface="Roboto"/>
              </a:rPr>
              <a:t>específicamente</a:t>
            </a:r>
            <a:r>
              <a:rPr lang="es" sz="2200">
                <a:latin typeface="Roboto"/>
                <a:ea typeface="Roboto"/>
                <a:cs typeface="Roboto"/>
                <a:sym typeface="Roboto"/>
              </a:rPr>
              <a:t> la clase original</a:t>
            </a:r>
            <a:endParaRPr sz="2200">
              <a:latin typeface="Roboto"/>
              <a:ea typeface="Roboto"/>
              <a:cs typeface="Roboto"/>
              <a:sym typeface="Roboto"/>
            </a:endParaRPr>
          </a:p>
          <a:p>
            <a:pPr indent="-368300" lvl="0" marL="457200" rtl="0" algn="l">
              <a:lnSpc>
                <a:spcPct val="115000"/>
              </a:lnSpc>
              <a:spcBef>
                <a:spcPts val="1400"/>
              </a:spcBef>
              <a:spcAft>
                <a:spcPts val="1400"/>
              </a:spcAft>
              <a:buSzPts val="2200"/>
              <a:buFont typeface="Roboto"/>
              <a:buChar char="●"/>
            </a:pPr>
            <a:r>
              <a:rPr b="1" lang="es" sz="2200">
                <a:latin typeface="Roboto"/>
                <a:ea typeface="Roboto"/>
                <a:cs typeface="Roboto"/>
                <a:sym typeface="Roboto"/>
              </a:rPr>
              <a:t>NO</a:t>
            </a:r>
            <a:r>
              <a:rPr lang="es" sz="2200">
                <a:latin typeface="Roboto"/>
                <a:ea typeface="Roboto"/>
                <a:cs typeface="Roboto"/>
                <a:sym typeface="Roboto"/>
              </a:rPr>
              <a:t> puede acceder a los miembros privados de la clase</a:t>
            </a:r>
            <a:endParaRPr sz="2200">
              <a:latin typeface="Roboto"/>
              <a:ea typeface="Roboto"/>
              <a:cs typeface="Roboto"/>
              <a:sym typeface="Roboto"/>
            </a:endParaRPr>
          </a:p>
        </p:txBody>
      </p:sp>
      <p:sp>
        <p:nvSpPr>
          <p:cNvPr id="348" name="Google Shape;348;p48"/>
          <p:cNvSpPr txBox="1"/>
          <p:nvPr>
            <p:ph idx="1" type="body"/>
          </p:nvPr>
        </p:nvSpPr>
        <p:spPr>
          <a:xfrm>
            <a:off x="399600" y="4111425"/>
            <a:ext cx="8520600" cy="3936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1200"/>
              </a:spcAft>
              <a:buNone/>
            </a:pPr>
            <a:r>
              <a:rPr b="1" lang="es" sz="2200"/>
              <a:t>Format:</a:t>
            </a:r>
            <a:r>
              <a:rPr lang="es" sz="2200"/>
              <a:t> </a:t>
            </a:r>
            <a:r>
              <a:rPr lang="es" sz="2200">
                <a:solidFill>
                  <a:srgbClr val="3F51B5"/>
                </a:solidFill>
                <a:latin typeface="Consolas"/>
                <a:ea typeface="Consolas"/>
                <a:cs typeface="Consolas"/>
                <a:sym typeface="Consolas"/>
              </a:rPr>
              <a:t>fun</a:t>
            </a:r>
            <a:r>
              <a:rPr lang="es" sz="2200">
                <a:latin typeface="Consolas"/>
                <a:ea typeface="Consolas"/>
                <a:cs typeface="Consolas"/>
                <a:sym typeface="Consolas"/>
              </a:rPr>
              <a:t> ClassName.functionName( params ) { body }</a:t>
            </a:r>
            <a:endParaRPr sz="22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Por qué utilizar extension functions</a:t>
            </a:r>
            <a:r>
              <a:rPr lang="es"/>
              <a:t>?</a:t>
            </a:r>
            <a:endParaRPr/>
          </a:p>
        </p:txBody>
      </p:sp>
      <p:sp>
        <p:nvSpPr>
          <p:cNvPr id="354" name="Google Shape;354;p49"/>
          <p:cNvSpPr txBox="1"/>
          <p:nvPr>
            <p:ph idx="1" type="body"/>
          </p:nvPr>
        </p:nvSpPr>
        <p:spPr>
          <a:xfrm>
            <a:off x="327300" y="1856775"/>
            <a:ext cx="8489400" cy="21438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Agrega funcionalidades a clases que no están abiertas</a:t>
            </a:r>
            <a:endParaRPr sz="2200">
              <a:latin typeface="Consolas"/>
              <a:ea typeface="Consolas"/>
              <a:cs typeface="Consolas"/>
              <a:sym typeface="Consolas"/>
            </a:endParaRPr>
          </a:p>
          <a:p>
            <a:pPr indent="-368300" lvl="0" marL="457200" rtl="0" algn="l">
              <a:spcBef>
                <a:spcPts val="1400"/>
              </a:spcBef>
              <a:spcAft>
                <a:spcPts val="0"/>
              </a:spcAft>
              <a:buSzPts val="2200"/>
              <a:buChar char="●"/>
            </a:pPr>
            <a:r>
              <a:rPr lang="es" sz="2200"/>
              <a:t>Agrega funcionalidad a clases que no nos pertenecen</a:t>
            </a:r>
            <a:r>
              <a:rPr lang="es" sz="2200"/>
              <a:t> </a:t>
            </a:r>
            <a:endParaRPr sz="2200"/>
          </a:p>
          <a:p>
            <a:pPr indent="-368300" lvl="0" marL="457200" rtl="0" algn="l">
              <a:spcBef>
                <a:spcPts val="1400"/>
              </a:spcBef>
              <a:spcAft>
                <a:spcPts val="1400"/>
              </a:spcAft>
              <a:buSzPts val="2200"/>
              <a:buChar char="●"/>
            </a:pPr>
            <a:r>
              <a:rPr lang="es" sz="2200"/>
              <a:t>Separa el </a:t>
            </a:r>
            <a:r>
              <a:rPr lang="es" sz="2200"/>
              <a:t>núcleo</a:t>
            </a:r>
            <a:r>
              <a:rPr lang="es" sz="2200"/>
              <a:t> de nuestra API de los </a:t>
            </a:r>
            <a:r>
              <a:rPr lang="es" sz="2200"/>
              <a:t>métodos</a:t>
            </a:r>
            <a:r>
              <a:rPr lang="es" sz="2200"/>
              <a:t> de ayuda de clases que somos dueños</a:t>
            </a:r>
            <a:endParaRPr sz="2200"/>
          </a:p>
        </p:txBody>
      </p:sp>
      <p:sp>
        <p:nvSpPr>
          <p:cNvPr id="355" name="Google Shape;355;p4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356" name="Google Shape;356;p49"/>
          <p:cNvSpPr txBox="1"/>
          <p:nvPr/>
        </p:nvSpPr>
        <p:spPr>
          <a:xfrm>
            <a:off x="327300" y="4260050"/>
            <a:ext cx="8489400" cy="7068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3C4043"/>
                </a:solidFill>
                <a:latin typeface="Roboto"/>
                <a:ea typeface="Roboto"/>
                <a:cs typeface="Roboto"/>
                <a:sym typeface="Roboto"/>
              </a:rPr>
              <a:t>Definimos nuestras extension functions en un lugar que sea </a:t>
            </a:r>
            <a:r>
              <a:rPr lang="es" sz="1800">
                <a:solidFill>
                  <a:srgbClr val="3C4043"/>
                </a:solidFill>
                <a:latin typeface="Roboto"/>
                <a:ea typeface="Roboto"/>
                <a:cs typeface="Roboto"/>
                <a:sym typeface="Roboto"/>
              </a:rPr>
              <a:t>fácil</a:t>
            </a:r>
            <a:r>
              <a:rPr lang="es" sz="1800">
                <a:solidFill>
                  <a:srgbClr val="3C4043"/>
                </a:solidFill>
                <a:latin typeface="Roboto"/>
                <a:ea typeface="Roboto"/>
                <a:cs typeface="Roboto"/>
                <a:sym typeface="Roboto"/>
              </a:rPr>
              <a:t> de encontrar, por ejemplo en el mismo archivo de la clase o en una función bien nombrada</a:t>
            </a:r>
            <a:r>
              <a:rPr lang="es"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Ejemplo de e</a:t>
            </a:r>
            <a:r>
              <a:rPr lang="es"/>
              <a:t>xtension function </a:t>
            </a:r>
            <a:endParaRPr/>
          </a:p>
        </p:txBody>
      </p:sp>
      <p:sp>
        <p:nvSpPr>
          <p:cNvPr id="362" name="Google Shape;362;p5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363" name="Google Shape;363;p50"/>
          <p:cNvSpPr txBox="1"/>
          <p:nvPr/>
        </p:nvSpPr>
        <p:spPr>
          <a:xfrm>
            <a:off x="327700" y="1847900"/>
            <a:ext cx="6596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64" name="Google Shape;364;p50"/>
          <p:cNvSpPr txBox="1"/>
          <p:nvPr/>
        </p:nvSpPr>
        <p:spPr>
          <a:xfrm>
            <a:off x="274125" y="1899475"/>
            <a:ext cx="8489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a:ea typeface="Roboto"/>
                <a:cs typeface="Roboto"/>
                <a:sym typeface="Roboto"/>
              </a:rPr>
              <a:t>Agrega</a:t>
            </a:r>
            <a:r>
              <a:rPr lang="es" sz="1800">
                <a:latin typeface="Roboto"/>
                <a:ea typeface="Roboto"/>
                <a:cs typeface="Roboto"/>
                <a:sym typeface="Roboto"/>
              </a:rPr>
              <a:t> </a:t>
            </a:r>
            <a:r>
              <a:rPr lang="es" sz="1800">
                <a:latin typeface="Courier New"/>
                <a:ea typeface="Courier New"/>
                <a:cs typeface="Courier New"/>
                <a:sym typeface="Courier New"/>
              </a:rPr>
              <a:t>isOdd()</a:t>
            </a:r>
            <a:r>
              <a:rPr lang="es" sz="1800">
                <a:latin typeface="Roboto"/>
                <a:ea typeface="Roboto"/>
                <a:cs typeface="Roboto"/>
                <a:sym typeface="Roboto"/>
              </a:rPr>
              <a:t> a la clase </a:t>
            </a:r>
            <a:r>
              <a:rPr lang="es" sz="1800">
                <a:latin typeface="Courier New"/>
                <a:ea typeface="Courier New"/>
                <a:cs typeface="Courier New"/>
                <a:sym typeface="Courier New"/>
              </a:rPr>
              <a:t>Int</a:t>
            </a:r>
            <a:r>
              <a:rPr lang="es" sz="1800">
                <a:latin typeface="Roboto"/>
                <a:ea typeface="Roboto"/>
                <a:cs typeface="Roboto"/>
                <a:sym typeface="Roboto"/>
              </a:rPr>
              <a:t>:</a:t>
            </a:r>
            <a:endParaRPr sz="1800">
              <a:latin typeface="Roboto"/>
              <a:ea typeface="Roboto"/>
              <a:cs typeface="Roboto"/>
              <a:sym typeface="Roboto"/>
            </a:endParaRPr>
          </a:p>
        </p:txBody>
      </p:sp>
      <p:sp>
        <p:nvSpPr>
          <p:cNvPr id="365" name="Google Shape;365;p50"/>
          <p:cNvSpPr txBox="1"/>
          <p:nvPr/>
        </p:nvSpPr>
        <p:spPr>
          <a:xfrm>
            <a:off x="274125" y="2383900"/>
            <a:ext cx="8129400" cy="45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s" sz="1800">
                <a:solidFill>
                  <a:srgbClr val="3F51B5"/>
                </a:solidFill>
                <a:latin typeface="Consolas"/>
                <a:ea typeface="Consolas"/>
                <a:cs typeface="Consolas"/>
                <a:sym typeface="Consolas"/>
              </a:rPr>
              <a:t>fun</a:t>
            </a:r>
            <a:r>
              <a:rPr lang="es" sz="1800">
                <a:solidFill>
                  <a:srgbClr val="37474F"/>
                </a:solidFill>
                <a:latin typeface="Consolas"/>
                <a:ea typeface="Consolas"/>
                <a:cs typeface="Consolas"/>
                <a:sym typeface="Consolas"/>
              </a:rPr>
              <a:t> Int.isOdd(): Boolean { </a:t>
            </a:r>
            <a:r>
              <a:rPr lang="es" sz="1800">
                <a:solidFill>
                  <a:srgbClr val="3F51B5"/>
                </a:solidFill>
                <a:latin typeface="Consolas"/>
                <a:ea typeface="Consolas"/>
                <a:cs typeface="Consolas"/>
                <a:sym typeface="Consolas"/>
              </a:rPr>
              <a:t>return</a:t>
            </a: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this</a:t>
            </a:r>
            <a:r>
              <a:rPr lang="es" sz="1800">
                <a:solidFill>
                  <a:srgbClr val="37474F"/>
                </a:solidFill>
                <a:latin typeface="Consolas"/>
                <a:ea typeface="Consolas"/>
                <a:cs typeface="Consolas"/>
                <a:sym typeface="Consolas"/>
              </a:rPr>
              <a:t> % </a:t>
            </a:r>
            <a:r>
              <a:rPr lang="es" sz="1800">
                <a:solidFill>
                  <a:srgbClr val="C53929"/>
                </a:solidFill>
                <a:latin typeface="Consolas"/>
                <a:ea typeface="Consolas"/>
                <a:cs typeface="Consolas"/>
                <a:sym typeface="Consolas"/>
              </a:rPr>
              <a:t>2</a:t>
            </a:r>
            <a:r>
              <a:rPr lang="es" sz="1800">
                <a:solidFill>
                  <a:srgbClr val="37474F"/>
                </a:solidFill>
                <a:latin typeface="Consolas"/>
                <a:ea typeface="Consolas"/>
                <a:cs typeface="Consolas"/>
                <a:sym typeface="Consolas"/>
              </a:rPr>
              <a:t> == </a:t>
            </a:r>
            <a:r>
              <a:rPr lang="es" sz="1800">
                <a:solidFill>
                  <a:srgbClr val="C53929"/>
                </a:solidFill>
                <a:latin typeface="Consolas"/>
                <a:ea typeface="Consolas"/>
                <a:cs typeface="Consolas"/>
                <a:sym typeface="Consolas"/>
              </a:rPr>
              <a:t>1</a:t>
            </a:r>
            <a:r>
              <a:rPr lang="es"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366" name="Google Shape;366;p50"/>
          <p:cNvSpPr txBox="1"/>
          <p:nvPr/>
        </p:nvSpPr>
        <p:spPr>
          <a:xfrm>
            <a:off x="274125" y="3258625"/>
            <a:ext cx="8006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a:ea typeface="Roboto"/>
                <a:cs typeface="Roboto"/>
                <a:sym typeface="Roboto"/>
              </a:rPr>
              <a:t>Llamamos</a:t>
            </a:r>
            <a:r>
              <a:rPr lang="es" sz="1800">
                <a:latin typeface="Roboto"/>
                <a:ea typeface="Roboto"/>
                <a:cs typeface="Roboto"/>
                <a:sym typeface="Roboto"/>
              </a:rPr>
              <a:t> </a:t>
            </a:r>
            <a:r>
              <a:rPr lang="es" sz="1800">
                <a:latin typeface="Courier New"/>
                <a:ea typeface="Courier New"/>
                <a:cs typeface="Courier New"/>
                <a:sym typeface="Courier New"/>
              </a:rPr>
              <a:t>isOdd()</a:t>
            </a:r>
            <a:r>
              <a:rPr lang="es" sz="1800">
                <a:latin typeface="Roboto"/>
                <a:ea typeface="Roboto"/>
                <a:cs typeface="Roboto"/>
                <a:sym typeface="Roboto"/>
              </a:rPr>
              <a:t> en un </a:t>
            </a:r>
            <a:r>
              <a:rPr lang="es" sz="1800">
                <a:latin typeface="Courier New"/>
                <a:ea typeface="Courier New"/>
                <a:cs typeface="Courier New"/>
                <a:sym typeface="Courier New"/>
              </a:rPr>
              <a:t>Int:</a:t>
            </a:r>
            <a:endParaRPr sz="1800">
              <a:latin typeface="Courier New"/>
              <a:ea typeface="Courier New"/>
              <a:cs typeface="Courier New"/>
              <a:sym typeface="Courier New"/>
            </a:endParaRPr>
          </a:p>
        </p:txBody>
      </p:sp>
      <p:sp>
        <p:nvSpPr>
          <p:cNvPr id="367" name="Google Shape;367;p50"/>
          <p:cNvSpPr txBox="1"/>
          <p:nvPr/>
        </p:nvSpPr>
        <p:spPr>
          <a:xfrm>
            <a:off x="274125" y="3733750"/>
            <a:ext cx="52563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rgbClr val="C53929"/>
                </a:solidFill>
                <a:latin typeface="Consolas"/>
                <a:ea typeface="Consolas"/>
                <a:cs typeface="Consolas"/>
                <a:sym typeface="Consolas"/>
              </a:rPr>
              <a:t>3</a:t>
            </a:r>
            <a:r>
              <a:rPr lang="es" sz="1800">
                <a:latin typeface="Consolas"/>
                <a:ea typeface="Consolas"/>
                <a:cs typeface="Consolas"/>
                <a:sym typeface="Consolas"/>
              </a:rPr>
              <a:t>.isOdd()</a:t>
            </a:r>
            <a:endParaRPr sz="1800">
              <a:latin typeface="Consolas"/>
              <a:ea typeface="Consolas"/>
              <a:cs typeface="Consolas"/>
              <a:sym typeface="Consolas"/>
            </a:endParaRPr>
          </a:p>
        </p:txBody>
      </p:sp>
      <p:sp>
        <p:nvSpPr>
          <p:cNvPr id="368" name="Google Shape;368;p50"/>
          <p:cNvSpPr txBox="1"/>
          <p:nvPr/>
        </p:nvSpPr>
        <p:spPr>
          <a:xfrm>
            <a:off x="274025" y="4570750"/>
            <a:ext cx="7908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a:ea typeface="Roboto"/>
                <a:cs typeface="Roboto"/>
                <a:sym typeface="Roboto"/>
              </a:rPr>
              <a:t>Las extension functions son muy poderosas en Kotlin!</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Clases especiales</a:t>
            </a:r>
            <a:endParaRPr sz="4200"/>
          </a:p>
        </p:txBody>
      </p:sp>
      <p:sp>
        <p:nvSpPr>
          <p:cNvPr id="374" name="Google Shape;374;p5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Clases data</a:t>
            </a:r>
            <a:endParaRPr/>
          </a:p>
        </p:txBody>
      </p:sp>
      <p:sp>
        <p:nvSpPr>
          <p:cNvPr id="380" name="Google Shape;380;p52"/>
          <p:cNvSpPr txBox="1"/>
          <p:nvPr>
            <p:ph idx="1" type="body"/>
          </p:nvPr>
        </p:nvSpPr>
        <p:spPr>
          <a:xfrm>
            <a:off x="327300" y="1634725"/>
            <a:ext cx="8489400" cy="34545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SzPts val="2200"/>
              <a:buChar char="●"/>
            </a:pPr>
            <a:r>
              <a:rPr lang="es" sz="2200"/>
              <a:t>Clase especial que existe solo para almacenar datos</a:t>
            </a:r>
            <a:endParaRPr sz="2200"/>
          </a:p>
          <a:p>
            <a:pPr indent="-368300" lvl="0" marL="457200" rtl="0" algn="l">
              <a:spcBef>
                <a:spcPts val="1400"/>
              </a:spcBef>
              <a:spcAft>
                <a:spcPts val="0"/>
              </a:spcAft>
              <a:buSzPts val="2200"/>
              <a:buChar char="●"/>
            </a:pPr>
            <a:r>
              <a:rPr lang="es" sz="2200"/>
              <a:t>Se marcan con la palabra clave </a:t>
            </a:r>
            <a:r>
              <a:rPr lang="es" sz="2200">
                <a:latin typeface="Courier New"/>
                <a:ea typeface="Courier New"/>
                <a:cs typeface="Courier New"/>
                <a:sym typeface="Courier New"/>
              </a:rPr>
              <a:t>data</a:t>
            </a:r>
            <a:endParaRPr sz="2200"/>
          </a:p>
          <a:p>
            <a:pPr indent="-368300" lvl="0" marL="457200" rtl="0" algn="l">
              <a:spcBef>
                <a:spcPts val="1400"/>
              </a:spcBef>
              <a:spcAft>
                <a:spcPts val="0"/>
              </a:spcAft>
              <a:buSzPts val="2200"/>
              <a:buChar char="●"/>
            </a:pPr>
            <a:r>
              <a:rPr lang="es" sz="2200"/>
              <a:t>Genera los getters para cada propiedad (y setters para var también)</a:t>
            </a:r>
            <a:endParaRPr sz="2200"/>
          </a:p>
          <a:p>
            <a:pPr indent="-368300" lvl="0" marL="457200" rtl="0" algn="l">
              <a:spcBef>
                <a:spcPts val="1400"/>
              </a:spcBef>
              <a:spcAft>
                <a:spcPts val="0"/>
              </a:spcAft>
              <a:buSzPts val="2200"/>
              <a:buChar char="●"/>
            </a:pPr>
            <a:r>
              <a:rPr lang="es" sz="2200"/>
              <a:t>Genera</a:t>
            </a:r>
            <a:r>
              <a:rPr lang="es" sz="2200"/>
              <a:t> los métodos </a:t>
            </a:r>
            <a:r>
              <a:rPr lang="es" sz="2200">
                <a:latin typeface="Courier New"/>
                <a:ea typeface="Courier New"/>
                <a:cs typeface="Courier New"/>
                <a:sym typeface="Courier New"/>
              </a:rPr>
              <a:t>toString()</a:t>
            </a:r>
            <a:r>
              <a:rPr lang="es" sz="2200"/>
              <a:t>, </a:t>
            </a:r>
            <a:r>
              <a:rPr lang="es" sz="2200">
                <a:latin typeface="Courier New"/>
                <a:ea typeface="Courier New"/>
                <a:cs typeface="Courier New"/>
                <a:sym typeface="Courier New"/>
              </a:rPr>
              <a:t>equals()</a:t>
            </a:r>
            <a:r>
              <a:rPr lang="es" sz="2200"/>
              <a:t>, </a:t>
            </a:r>
            <a:r>
              <a:rPr lang="es" sz="2200">
                <a:latin typeface="Courier New"/>
                <a:ea typeface="Courier New"/>
                <a:cs typeface="Courier New"/>
                <a:sym typeface="Courier New"/>
              </a:rPr>
              <a:t>hashCode()</a:t>
            </a:r>
            <a:r>
              <a:rPr lang="es" sz="2200"/>
              <a:t>, </a:t>
            </a:r>
            <a:r>
              <a:rPr lang="es" sz="2200">
                <a:latin typeface="Courier New"/>
                <a:ea typeface="Courier New"/>
                <a:cs typeface="Courier New"/>
                <a:sym typeface="Courier New"/>
              </a:rPr>
              <a:t>copy()</a:t>
            </a:r>
            <a:r>
              <a:rPr lang="es" sz="2200"/>
              <a:t>, y operadores de desestructuración</a:t>
            </a:r>
            <a:endParaRPr sz="2200"/>
          </a:p>
          <a:p>
            <a:pPr indent="0" lvl="0" marL="457200" rtl="0" algn="l">
              <a:spcBef>
                <a:spcPts val="1400"/>
              </a:spcBef>
              <a:spcAft>
                <a:spcPts val="1400"/>
              </a:spcAft>
              <a:buNone/>
            </a:pPr>
            <a:r>
              <a:rPr b="1" lang="es" sz="2200"/>
              <a:t>Formato:</a:t>
            </a:r>
            <a:r>
              <a:rPr lang="es" sz="2200">
                <a:latin typeface="Consolas"/>
                <a:ea typeface="Consolas"/>
                <a:cs typeface="Consolas"/>
                <a:sym typeface="Consolas"/>
              </a:rPr>
              <a:t> </a:t>
            </a:r>
            <a:r>
              <a:rPr lang="es" sz="2200">
                <a:solidFill>
                  <a:srgbClr val="3F51B5"/>
                </a:solidFill>
                <a:latin typeface="Consolas"/>
                <a:ea typeface="Consolas"/>
                <a:cs typeface="Consolas"/>
                <a:sym typeface="Consolas"/>
              </a:rPr>
              <a:t>data class</a:t>
            </a:r>
            <a:r>
              <a:rPr lang="es" sz="2200">
                <a:latin typeface="Consolas"/>
                <a:ea typeface="Consolas"/>
                <a:cs typeface="Consolas"/>
                <a:sym typeface="Consolas"/>
              </a:rPr>
              <a:t> &lt;NameOfClass&gt;( parameterList )</a:t>
            </a:r>
            <a:endParaRPr sz="2200">
              <a:latin typeface="Consolas"/>
              <a:ea typeface="Consolas"/>
              <a:cs typeface="Consolas"/>
              <a:sym typeface="Consolas"/>
            </a:endParaRPr>
          </a:p>
        </p:txBody>
      </p:sp>
      <p:sp>
        <p:nvSpPr>
          <p:cNvPr id="381" name="Google Shape;381;p5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Clases</a:t>
            </a:r>
            <a:endParaRPr/>
          </a:p>
        </p:txBody>
      </p:sp>
      <p:sp>
        <p:nvSpPr>
          <p:cNvPr id="95" name="Google Shape;95;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Ejemplo de clase data</a:t>
            </a:r>
            <a:endParaRPr/>
          </a:p>
        </p:txBody>
      </p:sp>
      <p:sp>
        <p:nvSpPr>
          <p:cNvPr id="387" name="Google Shape;387;p53"/>
          <p:cNvSpPr txBox="1"/>
          <p:nvPr>
            <p:ph idx="1" type="body"/>
          </p:nvPr>
        </p:nvSpPr>
        <p:spPr>
          <a:xfrm>
            <a:off x="267647" y="4594227"/>
            <a:ext cx="8489400" cy="50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La clase data hace nuestro código más conciso</a:t>
            </a:r>
            <a:r>
              <a:rPr lang="es" sz="1800"/>
              <a:t>!</a:t>
            </a:r>
            <a:endParaRPr sz="1800"/>
          </a:p>
        </p:txBody>
      </p:sp>
      <p:sp>
        <p:nvSpPr>
          <p:cNvPr id="388" name="Google Shape;388;p5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389" name="Google Shape;389;p53"/>
          <p:cNvSpPr txBox="1"/>
          <p:nvPr/>
        </p:nvSpPr>
        <p:spPr>
          <a:xfrm>
            <a:off x="471900" y="1788025"/>
            <a:ext cx="7536300" cy="85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latin typeface="Roboto"/>
                <a:ea typeface="Roboto"/>
                <a:cs typeface="Roboto"/>
                <a:sym typeface="Roboto"/>
              </a:rPr>
              <a:t>Definimos nuestra clase data</a:t>
            </a:r>
            <a:r>
              <a:rPr lang="es" sz="1800">
                <a:latin typeface="Roboto"/>
                <a:ea typeface="Roboto"/>
                <a:cs typeface="Roboto"/>
                <a:sym typeface="Roboto"/>
              </a:rPr>
              <a:t>:</a:t>
            </a:r>
            <a:endParaRPr sz="1800">
              <a:latin typeface="Roboto"/>
              <a:ea typeface="Roboto"/>
              <a:cs typeface="Roboto"/>
              <a:sym typeface="Roboto"/>
            </a:endParaRPr>
          </a:p>
          <a:p>
            <a:pPr indent="0" lvl="0" marL="0" rtl="0" algn="l">
              <a:lnSpc>
                <a:spcPct val="150000"/>
              </a:lnSpc>
              <a:spcBef>
                <a:spcPts val="1000"/>
              </a:spcBef>
              <a:spcAft>
                <a:spcPts val="0"/>
              </a:spcAft>
              <a:buClr>
                <a:schemeClr val="dk1"/>
              </a:buClr>
              <a:buSzPts val="1100"/>
              <a:buFont typeface="Arial"/>
              <a:buNone/>
            </a:pPr>
            <a:r>
              <a:rPr b="1" lang="es" sz="1800">
                <a:solidFill>
                  <a:srgbClr val="3F51B5"/>
                </a:solidFill>
                <a:latin typeface="Consolas"/>
                <a:ea typeface="Consolas"/>
                <a:cs typeface="Consolas"/>
                <a:sym typeface="Consolas"/>
              </a:rPr>
              <a:t>data</a:t>
            </a: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class</a:t>
            </a:r>
            <a:r>
              <a:rPr lang="es" sz="1800">
                <a:solidFill>
                  <a:srgbClr val="37474F"/>
                </a:solidFill>
                <a:latin typeface="Consolas"/>
                <a:ea typeface="Consolas"/>
                <a:cs typeface="Consolas"/>
                <a:sym typeface="Consolas"/>
              </a:rPr>
              <a:t> Player(</a:t>
            </a: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name: String, </a:t>
            </a: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score: Int)</a:t>
            </a:r>
            <a:endParaRPr b="1" sz="2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
        <p:nvSpPr>
          <p:cNvPr id="390" name="Google Shape;390;p53"/>
          <p:cNvSpPr txBox="1"/>
          <p:nvPr/>
        </p:nvSpPr>
        <p:spPr>
          <a:xfrm>
            <a:off x="471900" y="2899375"/>
            <a:ext cx="7620900" cy="16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latin typeface="Roboto"/>
                <a:ea typeface="Roboto"/>
                <a:cs typeface="Roboto"/>
                <a:sym typeface="Roboto"/>
              </a:rPr>
              <a:t>Usamos nuestra clase data:</a:t>
            </a:r>
            <a:endParaRPr sz="18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firstPlayer = Player(</a:t>
            </a:r>
            <a:r>
              <a:rPr lang="es" sz="1800">
                <a:solidFill>
                  <a:srgbClr val="388E3C"/>
                </a:solidFill>
                <a:latin typeface="Consolas"/>
                <a:ea typeface="Consolas"/>
                <a:cs typeface="Consolas"/>
                <a:sym typeface="Consolas"/>
              </a:rPr>
              <a:t>"Lauren"</a:t>
            </a:r>
            <a:r>
              <a:rPr lang="es" sz="1800">
                <a:solidFill>
                  <a:srgbClr val="37474F"/>
                </a:solidFill>
                <a:latin typeface="Consolas"/>
                <a:ea typeface="Consolas"/>
                <a:cs typeface="Consolas"/>
                <a:sym typeface="Consolas"/>
              </a:rPr>
              <a:t>, </a:t>
            </a:r>
            <a:r>
              <a:rPr lang="es" sz="1800">
                <a:solidFill>
                  <a:srgbClr val="C53929"/>
                </a:solidFill>
                <a:latin typeface="Consolas"/>
                <a:ea typeface="Consolas"/>
                <a:cs typeface="Consolas"/>
                <a:sym typeface="Consolas"/>
              </a:rPr>
              <a:t>10</a:t>
            </a: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println(firstPlayer)</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solidFill>
                  <a:srgbClr val="1155CC"/>
                </a:solidFill>
                <a:latin typeface="Consolas"/>
                <a:ea typeface="Consolas"/>
                <a:cs typeface="Consolas"/>
                <a:sym typeface="Consolas"/>
              </a:rPr>
              <a:t>=&gt; Player(name=Lauren, score=10)</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Pair y Triple</a:t>
            </a:r>
            <a:endParaRPr/>
          </a:p>
        </p:txBody>
      </p:sp>
      <p:sp>
        <p:nvSpPr>
          <p:cNvPr id="396" name="Google Shape;396;p54"/>
          <p:cNvSpPr txBox="1"/>
          <p:nvPr>
            <p:ph idx="1" type="body"/>
          </p:nvPr>
        </p:nvSpPr>
        <p:spPr>
          <a:xfrm>
            <a:off x="327300" y="1870575"/>
            <a:ext cx="8489400" cy="2735400"/>
          </a:xfrm>
          <a:prstGeom prst="rect">
            <a:avLst/>
          </a:prstGeom>
        </p:spPr>
        <p:txBody>
          <a:bodyPr anchorCtr="0" anchor="t" bIns="91425" lIns="91425" spcFirstLastPara="1" rIns="91425" wrap="square" tIns="91425">
            <a:normAutofit fontScale="92500"/>
          </a:bodyPr>
          <a:lstStyle/>
          <a:p>
            <a:pPr indent="-357822" lvl="0" marL="457200" rtl="0" algn="l">
              <a:spcBef>
                <a:spcPts val="0"/>
              </a:spcBef>
              <a:spcAft>
                <a:spcPts val="0"/>
              </a:spcAft>
              <a:buSzPct val="100000"/>
              <a:buChar char="●"/>
            </a:pPr>
            <a:r>
              <a:rPr lang="es" sz="2200">
                <a:latin typeface="Courier New"/>
                <a:ea typeface="Courier New"/>
                <a:cs typeface="Courier New"/>
                <a:sym typeface="Courier New"/>
              </a:rPr>
              <a:t>Pair</a:t>
            </a:r>
            <a:r>
              <a:rPr lang="es" sz="2200"/>
              <a:t> y </a:t>
            </a:r>
            <a:r>
              <a:rPr lang="es" sz="2200">
                <a:latin typeface="Courier New"/>
                <a:ea typeface="Courier New"/>
                <a:cs typeface="Courier New"/>
                <a:sym typeface="Courier New"/>
              </a:rPr>
              <a:t>Triple</a:t>
            </a:r>
            <a:r>
              <a:rPr lang="es" sz="2200"/>
              <a:t> son clases data predefinidas que guardan 2 o 3 piezas de datos respectivamente</a:t>
            </a:r>
            <a:endParaRPr sz="2200"/>
          </a:p>
          <a:p>
            <a:pPr indent="-357822" lvl="0" marL="457200" rtl="0" algn="l">
              <a:spcBef>
                <a:spcPts val="1400"/>
              </a:spcBef>
              <a:spcAft>
                <a:spcPts val="0"/>
              </a:spcAft>
              <a:buSzPct val="100000"/>
              <a:buChar char="●"/>
            </a:pPr>
            <a:r>
              <a:rPr lang="es" sz="2200"/>
              <a:t>Accedemos a las variables con </a:t>
            </a:r>
            <a:r>
              <a:rPr lang="es" sz="2200">
                <a:latin typeface="Courier New"/>
                <a:ea typeface="Courier New"/>
                <a:cs typeface="Courier New"/>
                <a:sym typeface="Courier New"/>
              </a:rPr>
              <a:t>.first</a:t>
            </a:r>
            <a:r>
              <a:rPr lang="es" sz="2200"/>
              <a:t>, </a:t>
            </a:r>
            <a:r>
              <a:rPr lang="es" sz="2200">
                <a:latin typeface="Courier New"/>
                <a:ea typeface="Courier New"/>
                <a:cs typeface="Courier New"/>
                <a:sym typeface="Courier New"/>
              </a:rPr>
              <a:t>.second</a:t>
            </a:r>
            <a:r>
              <a:rPr lang="es" sz="2200"/>
              <a:t>, </a:t>
            </a:r>
            <a:r>
              <a:rPr lang="es" sz="2200">
                <a:latin typeface="Courier New"/>
                <a:ea typeface="Courier New"/>
                <a:cs typeface="Courier New"/>
                <a:sym typeface="Courier New"/>
              </a:rPr>
              <a:t>.third</a:t>
            </a:r>
            <a:r>
              <a:rPr lang="es" sz="2200"/>
              <a:t> respectivamente</a:t>
            </a:r>
            <a:endParaRPr sz="2200"/>
          </a:p>
          <a:p>
            <a:pPr indent="-357822" lvl="0" marL="457200" rtl="0" algn="l">
              <a:spcBef>
                <a:spcPts val="1400"/>
              </a:spcBef>
              <a:spcAft>
                <a:spcPts val="1400"/>
              </a:spcAft>
              <a:buSzPct val="100000"/>
              <a:buChar char="●"/>
            </a:pPr>
            <a:r>
              <a:rPr lang="es" sz="2200"/>
              <a:t>Normalmente clases </a:t>
            </a:r>
            <a:r>
              <a:rPr lang="es" sz="2200">
                <a:latin typeface="Courier New"/>
                <a:ea typeface="Courier New"/>
                <a:cs typeface="Courier New"/>
                <a:sym typeface="Courier New"/>
              </a:rPr>
              <a:t>data</a:t>
            </a:r>
            <a:r>
              <a:rPr lang="es" sz="2200"/>
              <a:t> bien nombradas son una mejor opción</a:t>
            </a:r>
            <a:br>
              <a:rPr lang="es" sz="2200"/>
            </a:br>
            <a:r>
              <a:rPr lang="es" sz="2200"/>
              <a:t>(nombres más acordes a los casos de uso)</a:t>
            </a:r>
            <a:endParaRPr sz="2200"/>
          </a:p>
        </p:txBody>
      </p:sp>
      <p:sp>
        <p:nvSpPr>
          <p:cNvPr id="397" name="Google Shape;397;p5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Ejemplos de </a:t>
            </a:r>
            <a:r>
              <a:rPr lang="es"/>
              <a:t>Pair y Triple</a:t>
            </a:r>
            <a:endParaRPr/>
          </a:p>
        </p:txBody>
      </p:sp>
      <p:sp>
        <p:nvSpPr>
          <p:cNvPr id="403" name="Google Shape;403;p55"/>
          <p:cNvSpPr txBox="1"/>
          <p:nvPr>
            <p:ph idx="1" type="body"/>
          </p:nvPr>
        </p:nvSpPr>
        <p:spPr>
          <a:xfrm>
            <a:off x="251100" y="1780525"/>
            <a:ext cx="8489400" cy="11475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Clr>
                <a:schemeClr val="dk1"/>
              </a:buClr>
              <a:buSzPct val="61111"/>
              <a:buFont typeface="Arial"/>
              <a:buNone/>
            </a:pP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bookAuthor = </a:t>
            </a:r>
            <a:r>
              <a:rPr b="1" lang="es" sz="1800">
                <a:solidFill>
                  <a:srgbClr val="37474F"/>
                </a:solidFill>
                <a:latin typeface="Consolas"/>
                <a:ea typeface="Consolas"/>
                <a:cs typeface="Consolas"/>
                <a:sym typeface="Consolas"/>
              </a:rPr>
              <a:t>Pair</a:t>
            </a:r>
            <a:r>
              <a:rPr lang="es" sz="1800">
                <a:solidFill>
                  <a:srgbClr val="37474F"/>
                </a:solidFill>
                <a:latin typeface="Consolas"/>
                <a:ea typeface="Consolas"/>
                <a:cs typeface="Consolas"/>
                <a:sym typeface="Consolas"/>
              </a:rPr>
              <a:t>(</a:t>
            </a:r>
            <a:r>
              <a:rPr lang="es" sz="1800">
                <a:solidFill>
                  <a:srgbClr val="388E3C"/>
                </a:solidFill>
                <a:latin typeface="Consolas"/>
                <a:ea typeface="Consolas"/>
                <a:cs typeface="Consolas"/>
                <a:sym typeface="Consolas"/>
              </a:rPr>
              <a:t>"Harry Potter"</a:t>
            </a:r>
            <a:r>
              <a:rPr lang="es" sz="1800">
                <a:solidFill>
                  <a:srgbClr val="37474F"/>
                </a:solidFill>
                <a:latin typeface="Consolas"/>
                <a:ea typeface="Consolas"/>
                <a:cs typeface="Consolas"/>
                <a:sym typeface="Consolas"/>
              </a:rPr>
              <a:t>, </a:t>
            </a:r>
            <a:r>
              <a:rPr lang="es" sz="1800">
                <a:solidFill>
                  <a:srgbClr val="388E3C"/>
                </a:solidFill>
                <a:latin typeface="Consolas"/>
                <a:ea typeface="Consolas"/>
                <a:cs typeface="Consolas"/>
                <a:sym typeface="Consolas"/>
              </a:rPr>
              <a:t>"J.K. Rowling"</a:t>
            </a: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Clr>
                <a:schemeClr val="dk1"/>
              </a:buClr>
              <a:buSzPct val="61111"/>
              <a:buFont typeface="Arial"/>
              <a:buNone/>
            </a:pPr>
            <a:r>
              <a:rPr lang="es" sz="1800">
                <a:solidFill>
                  <a:srgbClr val="37474F"/>
                </a:solidFill>
                <a:latin typeface="Consolas"/>
                <a:ea typeface="Consolas"/>
                <a:cs typeface="Consolas"/>
                <a:sym typeface="Consolas"/>
              </a:rPr>
              <a:t>println(bookAuthor)</a:t>
            </a:r>
            <a:endParaRPr sz="1800">
              <a:latin typeface="Consolas"/>
              <a:ea typeface="Consolas"/>
              <a:cs typeface="Consolas"/>
              <a:sym typeface="Consolas"/>
            </a:endParaRPr>
          </a:p>
          <a:p>
            <a:pPr indent="0" lvl="0" marL="0" rtl="0" algn="l">
              <a:lnSpc>
                <a:spcPct val="115000"/>
              </a:lnSpc>
              <a:spcBef>
                <a:spcPts val="1200"/>
              </a:spcBef>
              <a:spcAft>
                <a:spcPts val="400"/>
              </a:spcAft>
              <a:buClr>
                <a:schemeClr val="dk1"/>
              </a:buClr>
              <a:buSzPct val="61111"/>
              <a:buFont typeface="Arial"/>
              <a:buNone/>
            </a:pPr>
            <a:r>
              <a:rPr lang="es" sz="1800">
                <a:solidFill>
                  <a:srgbClr val="1155CC"/>
                </a:solidFill>
                <a:latin typeface="Consolas"/>
                <a:ea typeface="Consolas"/>
                <a:cs typeface="Consolas"/>
                <a:sym typeface="Consolas"/>
              </a:rPr>
              <a:t>=&gt; (Harry Potter, J.K. Rowling)</a:t>
            </a:r>
            <a:endParaRPr sz="1800">
              <a:solidFill>
                <a:srgbClr val="1155CC"/>
              </a:solidFill>
              <a:latin typeface="Consolas"/>
              <a:ea typeface="Consolas"/>
              <a:cs typeface="Consolas"/>
              <a:sym typeface="Consolas"/>
            </a:endParaRPr>
          </a:p>
        </p:txBody>
      </p:sp>
      <p:sp>
        <p:nvSpPr>
          <p:cNvPr id="404" name="Google Shape;404;p5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405" name="Google Shape;405;p55"/>
          <p:cNvSpPr txBox="1"/>
          <p:nvPr>
            <p:ph idx="1" type="body"/>
          </p:nvPr>
        </p:nvSpPr>
        <p:spPr>
          <a:xfrm>
            <a:off x="251100" y="3152125"/>
            <a:ext cx="8641800" cy="1937100"/>
          </a:xfrm>
          <a:prstGeom prst="rect">
            <a:avLst/>
          </a:prstGeom>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None/>
            </a:pP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bookAuthorYear = </a:t>
            </a:r>
            <a:r>
              <a:rPr b="1" lang="es" sz="1800">
                <a:solidFill>
                  <a:srgbClr val="37474F"/>
                </a:solidFill>
                <a:latin typeface="Consolas"/>
                <a:ea typeface="Consolas"/>
                <a:cs typeface="Consolas"/>
                <a:sym typeface="Consolas"/>
              </a:rPr>
              <a:t>Triple</a:t>
            </a:r>
            <a:r>
              <a:rPr lang="es" sz="1800">
                <a:solidFill>
                  <a:srgbClr val="37474F"/>
                </a:solidFill>
                <a:latin typeface="Consolas"/>
                <a:ea typeface="Consolas"/>
                <a:cs typeface="Consolas"/>
                <a:sym typeface="Consolas"/>
              </a:rPr>
              <a:t>(</a:t>
            </a:r>
            <a:r>
              <a:rPr lang="es" sz="1800">
                <a:solidFill>
                  <a:srgbClr val="388E3C"/>
                </a:solidFill>
                <a:latin typeface="Consolas"/>
                <a:ea typeface="Consolas"/>
                <a:cs typeface="Consolas"/>
                <a:sym typeface="Consolas"/>
              </a:rPr>
              <a:t>"Harry Potter"</a:t>
            </a:r>
            <a:r>
              <a:rPr lang="es" sz="1800">
                <a:solidFill>
                  <a:srgbClr val="37474F"/>
                </a:solidFill>
                <a:latin typeface="Consolas"/>
                <a:ea typeface="Consolas"/>
                <a:cs typeface="Consolas"/>
                <a:sym typeface="Consolas"/>
              </a:rPr>
              <a:t>, </a:t>
            </a:r>
            <a:r>
              <a:rPr lang="es" sz="1800">
                <a:solidFill>
                  <a:srgbClr val="388E3C"/>
                </a:solidFill>
                <a:latin typeface="Consolas"/>
                <a:ea typeface="Consolas"/>
                <a:cs typeface="Consolas"/>
                <a:sym typeface="Consolas"/>
              </a:rPr>
              <a:t>"J.K. Rowling"</a:t>
            </a:r>
            <a:r>
              <a:rPr lang="es" sz="1800">
                <a:solidFill>
                  <a:srgbClr val="37474F"/>
                </a:solidFill>
                <a:latin typeface="Consolas"/>
                <a:ea typeface="Consolas"/>
                <a:cs typeface="Consolas"/>
                <a:sym typeface="Consolas"/>
              </a:rPr>
              <a:t>, </a:t>
            </a:r>
            <a:r>
              <a:rPr lang="es" sz="1800">
                <a:solidFill>
                  <a:srgbClr val="C53929"/>
                </a:solidFill>
                <a:latin typeface="Consolas"/>
                <a:ea typeface="Consolas"/>
                <a:cs typeface="Consolas"/>
                <a:sym typeface="Consolas"/>
              </a:rPr>
              <a:t>1997</a:t>
            </a: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400"/>
              </a:spcBef>
              <a:spcAft>
                <a:spcPts val="0"/>
              </a:spcAft>
              <a:buNone/>
            </a:pPr>
            <a:r>
              <a:rPr lang="es" sz="1800">
                <a:solidFill>
                  <a:srgbClr val="37474F"/>
                </a:solidFill>
                <a:latin typeface="Consolas"/>
                <a:ea typeface="Consolas"/>
                <a:cs typeface="Consolas"/>
                <a:sym typeface="Consolas"/>
              </a:rPr>
              <a:t>println(bookAuthorYear)</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None/>
            </a:pPr>
            <a:r>
              <a:rPr lang="es" sz="1800">
                <a:solidFill>
                  <a:srgbClr val="37474F"/>
                </a:solidFill>
                <a:latin typeface="Consolas"/>
                <a:ea typeface="Consolas"/>
                <a:cs typeface="Consolas"/>
                <a:sym typeface="Consolas"/>
              </a:rPr>
              <a:t>println(bookAuthorYear.third)</a:t>
            </a:r>
            <a:endParaRPr sz="1800">
              <a:latin typeface="Consolas"/>
              <a:ea typeface="Consolas"/>
              <a:cs typeface="Consolas"/>
              <a:sym typeface="Consolas"/>
            </a:endParaRPr>
          </a:p>
          <a:p>
            <a:pPr indent="0" lvl="0" marL="0" rtl="0" algn="l">
              <a:lnSpc>
                <a:spcPct val="115000"/>
              </a:lnSpc>
              <a:spcBef>
                <a:spcPts val="1200"/>
              </a:spcBef>
              <a:spcAft>
                <a:spcPts val="0"/>
              </a:spcAft>
              <a:buNone/>
            </a:pPr>
            <a:r>
              <a:rPr lang="es" sz="1800">
                <a:solidFill>
                  <a:srgbClr val="1155CC"/>
                </a:solidFill>
                <a:latin typeface="Consolas"/>
                <a:ea typeface="Consolas"/>
                <a:cs typeface="Consolas"/>
                <a:sym typeface="Consolas"/>
              </a:rPr>
              <a:t>=&gt; (Harry Potter, J.K. Rowling,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rPr lang="es" sz="1800">
                <a:solidFill>
                  <a:srgbClr val="1155CC"/>
                </a:solidFill>
                <a:latin typeface="Consolas"/>
                <a:ea typeface="Consolas"/>
                <a:cs typeface="Consolas"/>
                <a:sym typeface="Consolas"/>
              </a:rPr>
              <a:t>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t/>
            </a:r>
            <a:endParaRPr sz="1800">
              <a:latin typeface="Consolas"/>
              <a:ea typeface="Consolas"/>
              <a:cs typeface="Consolas"/>
              <a:sym typeface="Consolas"/>
            </a:endParaRPr>
          </a:p>
          <a:p>
            <a:pPr indent="0" lvl="0" marL="0" rtl="0" algn="l">
              <a:lnSpc>
                <a:spcPct val="115000"/>
              </a:lnSpc>
              <a:spcBef>
                <a:spcPts val="600"/>
              </a:spcBef>
              <a:spcAft>
                <a:spcPts val="600"/>
              </a:spcAft>
              <a:buNone/>
            </a:pPr>
            <a:r>
              <a:t/>
            </a:r>
            <a:endParaRPr sz="1800">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Pair </a:t>
            </a:r>
            <a:r>
              <a:rPr lang="es">
                <a:latin typeface="Consolas"/>
                <a:ea typeface="Consolas"/>
                <a:cs typeface="Consolas"/>
                <a:sym typeface="Consolas"/>
              </a:rPr>
              <a:t>to</a:t>
            </a:r>
            <a:endParaRPr>
              <a:latin typeface="Consolas"/>
              <a:ea typeface="Consolas"/>
              <a:cs typeface="Consolas"/>
              <a:sym typeface="Consolas"/>
            </a:endParaRPr>
          </a:p>
        </p:txBody>
      </p:sp>
      <p:sp>
        <p:nvSpPr>
          <p:cNvPr id="411" name="Google Shape;411;p56"/>
          <p:cNvSpPr txBox="1"/>
          <p:nvPr>
            <p:ph idx="1" type="body"/>
          </p:nvPr>
        </p:nvSpPr>
        <p:spPr>
          <a:xfrm>
            <a:off x="342900" y="1794050"/>
            <a:ext cx="8489400" cy="456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s" sz="1800">
                <a:latin typeface="Courier New"/>
                <a:ea typeface="Courier New"/>
                <a:cs typeface="Courier New"/>
                <a:sym typeface="Courier New"/>
              </a:rPr>
              <a:t>Pair'</a:t>
            </a:r>
            <a:r>
              <a:rPr lang="es" sz="1800"/>
              <a:t>s special </a:t>
            </a:r>
            <a:r>
              <a:rPr lang="es" sz="1800">
                <a:latin typeface="Courier New"/>
                <a:ea typeface="Courier New"/>
                <a:cs typeface="Courier New"/>
                <a:sym typeface="Courier New"/>
              </a:rPr>
              <a:t>to</a:t>
            </a:r>
            <a:r>
              <a:rPr lang="es" sz="1800"/>
              <a:t> </a:t>
            </a:r>
            <a:r>
              <a:rPr lang="es"/>
              <a:t>variante que permite omitir los paréntesis (infix function)</a:t>
            </a:r>
            <a:r>
              <a:rPr lang="es" sz="1800"/>
              <a:t>.</a:t>
            </a:r>
            <a:endParaRPr sz="1800"/>
          </a:p>
        </p:txBody>
      </p:sp>
      <p:sp>
        <p:nvSpPr>
          <p:cNvPr id="412" name="Google Shape;412;p5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413" name="Google Shape;413;p56"/>
          <p:cNvSpPr txBox="1"/>
          <p:nvPr/>
        </p:nvSpPr>
        <p:spPr>
          <a:xfrm>
            <a:off x="356200" y="2361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a:ea typeface="Roboto"/>
                <a:cs typeface="Roboto"/>
                <a:sym typeface="Roboto"/>
              </a:rPr>
              <a:t>Código más legible</a:t>
            </a:r>
            <a:endParaRPr sz="1800">
              <a:latin typeface="Roboto"/>
              <a:ea typeface="Roboto"/>
              <a:cs typeface="Roboto"/>
              <a:sym typeface="Roboto"/>
            </a:endParaRPr>
          </a:p>
        </p:txBody>
      </p:sp>
      <p:sp>
        <p:nvSpPr>
          <p:cNvPr id="414" name="Google Shape;414;p56"/>
          <p:cNvSpPr txBox="1"/>
          <p:nvPr/>
        </p:nvSpPr>
        <p:spPr>
          <a:xfrm>
            <a:off x="356200" y="3885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a:ea typeface="Roboto"/>
                <a:cs typeface="Roboto"/>
                <a:sym typeface="Roboto"/>
              </a:rPr>
              <a:t>También se pueden utilizar en colecciones como Maps y HashMaps</a:t>
            </a:r>
            <a:endParaRPr sz="1800">
              <a:latin typeface="Roboto"/>
              <a:ea typeface="Roboto"/>
              <a:cs typeface="Roboto"/>
              <a:sym typeface="Roboto"/>
            </a:endParaRPr>
          </a:p>
        </p:txBody>
      </p:sp>
      <p:sp>
        <p:nvSpPr>
          <p:cNvPr id="415" name="Google Shape;415;p56"/>
          <p:cNvSpPr txBox="1"/>
          <p:nvPr/>
        </p:nvSpPr>
        <p:spPr>
          <a:xfrm>
            <a:off x="342825" y="2693500"/>
            <a:ext cx="8489400" cy="103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bookAuth1 = </a:t>
            </a:r>
            <a:r>
              <a:rPr lang="es" sz="1800">
                <a:solidFill>
                  <a:srgbClr val="388E3C"/>
                </a:solidFill>
                <a:latin typeface="Consolas"/>
                <a:ea typeface="Consolas"/>
                <a:cs typeface="Consolas"/>
                <a:sym typeface="Consolas"/>
              </a:rPr>
              <a:t>"Harry Potter"</a:t>
            </a:r>
            <a:r>
              <a:rPr lang="es" sz="1800">
                <a:solidFill>
                  <a:srgbClr val="37474F"/>
                </a:solidFill>
                <a:latin typeface="Consolas"/>
                <a:ea typeface="Consolas"/>
                <a:cs typeface="Consolas"/>
                <a:sym typeface="Consolas"/>
              </a:rPr>
              <a:t>.to(</a:t>
            </a:r>
            <a:r>
              <a:rPr lang="es" sz="1800">
                <a:solidFill>
                  <a:srgbClr val="388E3C"/>
                </a:solidFill>
                <a:latin typeface="Consolas"/>
                <a:ea typeface="Consolas"/>
                <a:cs typeface="Consolas"/>
                <a:sym typeface="Consolas"/>
              </a:rPr>
              <a:t>"J. K. Rowling"</a:t>
            </a: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bookAuth2 = </a:t>
            </a:r>
            <a:r>
              <a:rPr lang="es" sz="1800">
                <a:solidFill>
                  <a:srgbClr val="388E3C"/>
                </a:solidFill>
                <a:latin typeface="Consolas"/>
                <a:ea typeface="Consolas"/>
                <a:cs typeface="Consolas"/>
                <a:sym typeface="Consolas"/>
              </a:rPr>
              <a:t>"Harry Potter"</a:t>
            </a: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to</a:t>
            </a:r>
            <a:r>
              <a:rPr lang="es" sz="1800">
                <a:solidFill>
                  <a:srgbClr val="37474F"/>
                </a:solidFill>
                <a:latin typeface="Consolas"/>
                <a:ea typeface="Consolas"/>
                <a:cs typeface="Consolas"/>
                <a:sym typeface="Consolas"/>
              </a:rPr>
              <a:t> </a:t>
            </a:r>
            <a:r>
              <a:rPr lang="es" sz="1800">
                <a:solidFill>
                  <a:srgbClr val="388E3C"/>
                </a:solidFill>
                <a:latin typeface="Consolas"/>
                <a:ea typeface="Consolas"/>
                <a:cs typeface="Consolas"/>
                <a:sym typeface="Consolas"/>
              </a:rPr>
              <a:t>"J. K. Rowling"</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s" sz="1800">
                <a:solidFill>
                  <a:srgbClr val="1155CC"/>
                </a:solidFill>
                <a:latin typeface="Consolas"/>
                <a:ea typeface="Consolas"/>
                <a:cs typeface="Consolas"/>
                <a:sym typeface="Consolas"/>
              </a:rPr>
              <a:t>=&gt; bookAuth1 and bookAuth2 are Pair (Harry Potter, J. K. Rowling)</a:t>
            </a:r>
            <a:endParaRPr sz="1800">
              <a:latin typeface="Consolas"/>
              <a:ea typeface="Consolas"/>
              <a:cs typeface="Consolas"/>
              <a:sym typeface="Consolas"/>
            </a:endParaRPr>
          </a:p>
        </p:txBody>
      </p:sp>
      <p:sp>
        <p:nvSpPr>
          <p:cNvPr id="416" name="Google Shape;416;p56"/>
          <p:cNvSpPr txBox="1"/>
          <p:nvPr/>
        </p:nvSpPr>
        <p:spPr>
          <a:xfrm>
            <a:off x="342825" y="4265300"/>
            <a:ext cx="7864800" cy="74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map = mapOf(</a:t>
            </a:r>
            <a:r>
              <a:rPr lang="es" sz="1800">
                <a:solidFill>
                  <a:srgbClr val="C53929"/>
                </a:solidFill>
                <a:latin typeface="Consolas"/>
                <a:ea typeface="Consolas"/>
                <a:cs typeface="Consolas"/>
                <a:sym typeface="Consolas"/>
              </a:rPr>
              <a:t>1</a:t>
            </a: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to</a:t>
            </a:r>
            <a:r>
              <a:rPr lang="es" sz="1800">
                <a:solidFill>
                  <a:srgbClr val="37474F"/>
                </a:solidFill>
                <a:latin typeface="Consolas"/>
                <a:ea typeface="Consolas"/>
                <a:cs typeface="Consolas"/>
                <a:sym typeface="Consolas"/>
              </a:rPr>
              <a:t> </a:t>
            </a:r>
            <a:r>
              <a:rPr lang="es" sz="1800">
                <a:solidFill>
                  <a:srgbClr val="388E3C"/>
                </a:solidFill>
                <a:latin typeface="Consolas"/>
                <a:ea typeface="Consolas"/>
                <a:cs typeface="Consolas"/>
                <a:sym typeface="Consolas"/>
              </a:rPr>
              <a:t>"x"</a:t>
            </a:r>
            <a:r>
              <a:rPr lang="es" sz="1800">
                <a:solidFill>
                  <a:srgbClr val="37474F"/>
                </a:solidFill>
                <a:latin typeface="Consolas"/>
                <a:ea typeface="Consolas"/>
                <a:cs typeface="Consolas"/>
                <a:sym typeface="Consolas"/>
              </a:rPr>
              <a:t>, </a:t>
            </a:r>
            <a:r>
              <a:rPr lang="es" sz="1800">
                <a:solidFill>
                  <a:srgbClr val="C53929"/>
                </a:solidFill>
                <a:latin typeface="Consolas"/>
                <a:ea typeface="Consolas"/>
                <a:cs typeface="Consolas"/>
                <a:sym typeface="Consolas"/>
              </a:rPr>
              <a:t>2</a:t>
            </a: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to</a:t>
            </a:r>
            <a:r>
              <a:rPr lang="es" sz="1800">
                <a:solidFill>
                  <a:srgbClr val="37474F"/>
                </a:solidFill>
                <a:latin typeface="Consolas"/>
                <a:ea typeface="Consolas"/>
                <a:cs typeface="Consolas"/>
                <a:sym typeface="Consolas"/>
              </a:rPr>
              <a:t> </a:t>
            </a:r>
            <a:r>
              <a:rPr lang="es" sz="1800">
                <a:solidFill>
                  <a:srgbClr val="388E3C"/>
                </a:solidFill>
                <a:latin typeface="Consolas"/>
                <a:ea typeface="Consolas"/>
                <a:cs typeface="Consolas"/>
                <a:sym typeface="Consolas"/>
              </a:rPr>
              <a:t>"y"</a:t>
            </a:r>
            <a:r>
              <a:rPr lang="es" sz="1800">
                <a:solidFill>
                  <a:srgbClr val="37474F"/>
                </a:solidFill>
                <a:latin typeface="Consolas"/>
                <a:ea typeface="Consolas"/>
                <a:cs typeface="Consolas"/>
                <a:sym typeface="Consolas"/>
              </a:rPr>
              <a:t>, </a:t>
            </a:r>
            <a:r>
              <a:rPr lang="es" sz="1800">
                <a:solidFill>
                  <a:srgbClr val="C53929"/>
                </a:solidFill>
                <a:latin typeface="Consolas"/>
                <a:ea typeface="Consolas"/>
                <a:cs typeface="Consolas"/>
                <a:sym typeface="Consolas"/>
              </a:rPr>
              <a:t>3</a:t>
            </a: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to</a:t>
            </a:r>
            <a:r>
              <a:rPr lang="es" sz="1800">
                <a:solidFill>
                  <a:srgbClr val="37474F"/>
                </a:solidFill>
                <a:latin typeface="Consolas"/>
                <a:ea typeface="Consolas"/>
                <a:cs typeface="Consolas"/>
                <a:sym typeface="Consolas"/>
              </a:rPr>
              <a:t> </a:t>
            </a:r>
            <a:r>
              <a:rPr lang="es" sz="1800">
                <a:solidFill>
                  <a:srgbClr val="388E3C"/>
                </a:solidFill>
                <a:latin typeface="Consolas"/>
                <a:ea typeface="Consolas"/>
                <a:cs typeface="Consolas"/>
                <a:sym typeface="Consolas"/>
              </a:rPr>
              <a:t>"zz"</a:t>
            </a:r>
            <a:r>
              <a:rPr lang="es"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solidFill>
                  <a:srgbClr val="1155CC"/>
                </a:solidFill>
                <a:latin typeface="Consolas"/>
                <a:ea typeface="Consolas"/>
                <a:cs typeface="Consolas"/>
                <a:sym typeface="Consolas"/>
              </a:rPr>
              <a:t>=&gt; map of Int to String {1=x, 2=y, 3=zz}</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000"/>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Enum</a:t>
            </a:r>
            <a:endParaRPr/>
          </a:p>
        </p:txBody>
      </p:sp>
      <p:sp>
        <p:nvSpPr>
          <p:cNvPr id="422" name="Google Shape;422;p57"/>
          <p:cNvSpPr txBox="1"/>
          <p:nvPr>
            <p:ph idx="1" type="body"/>
          </p:nvPr>
        </p:nvSpPr>
        <p:spPr>
          <a:xfrm>
            <a:off x="370500" y="1685875"/>
            <a:ext cx="8461800" cy="3936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770"/>
              <a:buNone/>
            </a:pPr>
            <a:r>
              <a:rPr lang="es" sz="1629"/>
              <a:t>Definición del usuario de un tipo de datos </a:t>
            </a:r>
            <a:endParaRPr sz="1629"/>
          </a:p>
        </p:txBody>
      </p:sp>
      <p:sp>
        <p:nvSpPr>
          <p:cNvPr id="423" name="Google Shape;423;p5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424" name="Google Shape;424;p57"/>
          <p:cNvSpPr txBox="1"/>
          <p:nvPr/>
        </p:nvSpPr>
        <p:spPr>
          <a:xfrm>
            <a:off x="370300" y="2209700"/>
            <a:ext cx="8461800" cy="1196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Roboto"/>
              <a:buChar char="●"/>
            </a:pPr>
            <a:r>
              <a:rPr lang="es" sz="1900">
                <a:latin typeface="Roboto"/>
                <a:ea typeface="Roboto"/>
                <a:cs typeface="Roboto"/>
                <a:sym typeface="Roboto"/>
              </a:rPr>
              <a:t>Usar</a:t>
            </a:r>
            <a:r>
              <a:rPr lang="es" sz="1900">
                <a:latin typeface="Roboto"/>
                <a:ea typeface="Roboto"/>
                <a:cs typeface="Roboto"/>
                <a:sym typeface="Roboto"/>
              </a:rPr>
              <a:t> </a:t>
            </a:r>
            <a:r>
              <a:rPr lang="es" sz="1900">
                <a:latin typeface="Courier New"/>
                <a:ea typeface="Courier New"/>
                <a:cs typeface="Courier New"/>
                <a:sym typeface="Courier New"/>
              </a:rPr>
              <a:t>this</a:t>
            </a:r>
            <a:r>
              <a:rPr lang="es" sz="1900">
                <a:latin typeface="Roboto"/>
                <a:ea typeface="Roboto"/>
                <a:cs typeface="Roboto"/>
                <a:sym typeface="Roboto"/>
              </a:rPr>
              <a:t> para pedir instancias de uno o varios valores </a:t>
            </a:r>
            <a:endParaRPr sz="1900">
              <a:latin typeface="Roboto"/>
              <a:ea typeface="Roboto"/>
              <a:cs typeface="Roboto"/>
              <a:sym typeface="Roboto"/>
            </a:endParaRPr>
          </a:p>
          <a:p>
            <a:pPr indent="-349250" lvl="0" marL="457200" rtl="0" algn="l">
              <a:lnSpc>
                <a:spcPct val="115000"/>
              </a:lnSpc>
              <a:spcBef>
                <a:spcPts val="1000"/>
              </a:spcBef>
              <a:spcAft>
                <a:spcPts val="0"/>
              </a:spcAft>
              <a:buSzPts val="1900"/>
              <a:buFont typeface="Roboto"/>
              <a:buChar char="●"/>
            </a:pPr>
            <a:r>
              <a:rPr lang="es" sz="1900">
                <a:latin typeface="Roboto"/>
                <a:ea typeface="Roboto"/>
                <a:cs typeface="Roboto"/>
                <a:sym typeface="Roboto"/>
              </a:rPr>
              <a:t>El valor de la constante, por defecto, no es visible para nosotros </a:t>
            </a:r>
            <a:endParaRPr sz="1900">
              <a:latin typeface="Roboto"/>
              <a:ea typeface="Roboto"/>
              <a:cs typeface="Roboto"/>
              <a:sym typeface="Roboto"/>
            </a:endParaRPr>
          </a:p>
          <a:p>
            <a:pPr indent="-349250" lvl="0" marL="457200" rtl="0" algn="l">
              <a:lnSpc>
                <a:spcPct val="115000"/>
              </a:lnSpc>
              <a:spcBef>
                <a:spcPts val="1000"/>
              </a:spcBef>
              <a:spcAft>
                <a:spcPts val="1000"/>
              </a:spcAft>
              <a:buSzPts val="1900"/>
              <a:buFont typeface="Roboto"/>
              <a:buChar char="●"/>
            </a:pPr>
            <a:r>
              <a:rPr lang="es" sz="1900">
                <a:latin typeface="Roboto"/>
                <a:ea typeface="Roboto"/>
                <a:cs typeface="Roboto"/>
                <a:sym typeface="Roboto"/>
              </a:rPr>
              <a:t>Usar </a:t>
            </a:r>
            <a:r>
              <a:rPr lang="es" sz="1900">
                <a:latin typeface="Courier New"/>
                <a:ea typeface="Courier New"/>
                <a:cs typeface="Courier New"/>
                <a:sym typeface="Courier New"/>
              </a:rPr>
              <a:t>enum</a:t>
            </a:r>
            <a:r>
              <a:rPr lang="es" sz="1900">
                <a:latin typeface="Roboto"/>
                <a:ea typeface="Roboto"/>
                <a:cs typeface="Roboto"/>
                <a:sym typeface="Roboto"/>
              </a:rPr>
              <a:t> antes de la palabra clave </a:t>
            </a:r>
            <a:r>
              <a:rPr lang="es" sz="1900">
                <a:latin typeface="Courier New"/>
                <a:ea typeface="Courier New"/>
                <a:cs typeface="Courier New"/>
                <a:sym typeface="Courier New"/>
              </a:rPr>
              <a:t>class</a:t>
            </a:r>
            <a:r>
              <a:rPr lang="es" sz="1900">
                <a:latin typeface="Roboto"/>
                <a:ea typeface="Roboto"/>
                <a:cs typeface="Roboto"/>
                <a:sym typeface="Roboto"/>
              </a:rPr>
              <a:t> </a:t>
            </a:r>
            <a:endParaRPr sz="1900">
              <a:latin typeface="Roboto"/>
              <a:ea typeface="Roboto"/>
              <a:cs typeface="Roboto"/>
              <a:sym typeface="Roboto"/>
            </a:endParaRPr>
          </a:p>
        </p:txBody>
      </p:sp>
      <p:sp>
        <p:nvSpPr>
          <p:cNvPr id="425" name="Google Shape;425;p57"/>
          <p:cNvSpPr txBox="1"/>
          <p:nvPr/>
        </p:nvSpPr>
        <p:spPr>
          <a:xfrm>
            <a:off x="370600" y="3863075"/>
            <a:ext cx="8461800" cy="11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900">
                <a:latin typeface="Roboto"/>
                <a:ea typeface="Roboto"/>
                <a:cs typeface="Roboto"/>
                <a:sym typeface="Roboto"/>
              </a:rPr>
              <a:t>Formato:</a:t>
            </a:r>
            <a:r>
              <a:rPr lang="es" sz="1900">
                <a:latin typeface="Roboto"/>
                <a:ea typeface="Roboto"/>
                <a:cs typeface="Roboto"/>
                <a:sym typeface="Roboto"/>
              </a:rPr>
              <a:t> </a:t>
            </a:r>
            <a:r>
              <a:rPr lang="es" sz="1900">
                <a:solidFill>
                  <a:srgbClr val="3F51B5"/>
                </a:solidFill>
                <a:latin typeface="Consolas"/>
                <a:ea typeface="Consolas"/>
                <a:cs typeface="Consolas"/>
                <a:sym typeface="Consolas"/>
              </a:rPr>
              <a:t>enum</a:t>
            </a:r>
            <a:r>
              <a:rPr lang="es" sz="1900">
                <a:latin typeface="Consolas"/>
                <a:ea typeface="Consolas"/>
                <a:cs typeface="Consolas"/>
                <a:sym typeface="Consolas"/>
              </a:rPr>
              <a:t> </a:t>
            </a:r>
            <a:r>
              <a:rPr lang="es" sz="1900">
                <a:solidFill>
                  <a:srgbClr val="3F51B5"/>
                </a:solidFill>
                <a:latin typeface="Consolas"/>
                <a:ea typeface="Consolas"/>
                <a:cs typeface="Consolas"/>
                <a:sym typeface="Consolas"/>
              </a:rPr>
              <a:t>class</a:t>
            </a:r>
            <a:r>
              <a:rPr lang="es" sz="1900">
                <a:latin typeface="Consolas"/>
                <a:ea typeface="Consolas"/>
                <a:cs typeface="Consolas"/>
                <a:sym typeface="Consolas"/>
              </a:rPr>
              <a:t> EnumName { NAME1, NAME2, … NAMEn }</a:t>
            </a:r>
            <a:r>
              <a:rPr lang="es"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s" sz="1900">
                <a:latin typeface="Roboto"/>
                <a:ea typeface="Roboto"/>
                <a:cs typeface="Roboto"/>
                <a:sym typeface="Roboto"/>
              </a:rPr>
              <a:t>Referencia por </a:t>
            </a:r>
            <a:r>
              <a:rPr lang="es" sz="1900">
                <a:latin typeface="Consolas"/>
                <a:ea typeface="Consolas"/>
                <a:cs typeface="Consolas"/>
                <a:sym typeface="Consolas"/>
              </a:rPr>
              <a:t>EnumName.&lt;ConstantName&gt;</a:t>
            </a:r>
            <a:r>
              <a:rPr lang="es"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1000"/>
              </a:spcAft>
              <a:buNone/>
            </a:pPr>
            <a:r>
              <a:t/>
            </a:r>
            <a:endParaRPr sz="19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Ejemplo de Enum</a:t>
            </a:r>
            <a:endParaRPr/>
          </a:p>
        </p:txBody>
      </p:sp>
      <p:sp>
        <p:nvSpPr>
          <p:cNvPr id="431" name="Google Shape;431;p58"/>
          <p:cNvSpPr txBox="1"/>
          <p:nvPr>
            <p:ph idx="1" type="body"/>
          </p:nvPr>
        </p:nvSpPr>
        <p:spPr>
          <a:xfrm>
            <a:off x="356100" y="1685875"/>
            <a:ext cx="8476200" cy="633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Definimos un </a:t>
            </a:r>
            <a:r>
              <a:rPr lang="es" sz="1800"/>
              <a:t> </a:t>
            </a:r>
            <a:r>
              <a:rPr lang="es" sz="1800">
                <a:latin typeface="Courier New"/>
                <a:ea typeface="Courier New"/>
                <a:cs typeface="Courier New"/>
                <a:sym typeface="Courier New"/>
              </a:rPr>
              <a:t>enum</a:t>
            </a:r>
            <a:r>
              <a:rPr lang="es" sz="1800"/>
              <a:t> </a:t>
            </a:r>
            <a:r>
              <a:rPr lang="es"/>
              <a:t>con los colores </a:t>
            </a:r>
            <a:r>
              <a:rPr lang="es" sz="1800"/>
              <a:t>red, green </a:t>
            </a:r>
            <a:r>
              <a:rPr lang="es"/>
              <a:t>y</a:t>
            </a:r>
            <a:r>
              <a:rPr lang="es" sz="1800"/>
              <a:t> blue.</a:t>
            </a:r>
            <a:endParaRPr sz="1800"/>
          </a:p>
        </p:txBody>
      </p:sp>
      <p:sp>
        <p:nvSpPr>
          <p:cNvPr id="432" name="Google Shape;432;p5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433" name="Google Shape;433;p58"/>
          <p:cNvSpPr txBox="1"/>
          <p:nvPr/>
        </p:nvSpPr>
        <p:spPr>
          <a:xfrm>
            <a:off x="356200" y="2494650"/>
            <a:ext cx="8476200" cy="22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s" sz="1800">
                <a:solidFill>
                  <a:srgbClr val="3F51B5"/>
                </a:solidFill>
                <a:latin typeface="Consolas"/>
                <a:ea typeface="Consolas"/>
                <a:cs typeface="Consolas"/>
                <a:sym typeface="Consolas"/>
              </a:rPr>
              <a:t>enum</a:t>
            </a: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class</a:t>
            </a:r>
            <a:r>
              <a:rPr lang="es" sz="1800">
                <a:solidFill>
                  <a:srgbClr val="37474F"/>
                </a:solidFill>
                <a:latin typeface="Consolas"/>
                <a:ea typeface="Consolas"/>
                <a:cs typeface="Consolas"/>
                <a:sym typeface="Consolas"/>
              </a:rPr>
              <a:t> Color(</a:t>
            </a: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r: Int, </a:t>
            </a: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g: Int, </a:t>
            </a: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b: Int)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   RED(</a:t>
            </a:r>
            <a:r>
              <a:rPr lang="es" sz="1800">
                <a:solidFill>
                  <a:srgbClr val="C53929"/>
                </a:solidFill>
                <a:latin typeface="Consolas"/>
                <a:ea typeface="Consolas"/>
                <a:cs typeface="Consolas"/>
                <a:sym typeface="Consolas"/>
              </a:rPr>
              <a:t>255</a:t>
            </a:r>
            <a:r>
              <a:rPr lang="es" sz="1800">
                <a:solidFill>
                  <a:srgbClr val="37474F"/>
                </a:solidFill>
                <a:latin typeface="Consolas"/>
                <a:ea typeface="Consolas"/>
                <a:cs typeface="Consolas"/>
                <a:sym typeface="Consolas"/>
              </a:rPr>
              <a:t>, </a:t>
            </a:r>
            <a:r>
              <a:rPr lang="es" sz="1800">
                <a:solidFill>
                  <a:srgbClr val="C53929"/>
                </a:solidFill>
                <a:latin typeface="Consolas"/>
                <a:ea typeface="Consolas"/>
                <a:cs typeface="Consolas"/>
                <a:sym typeface="Consolas"/>
              </a:rPr>
              <a:t>0</a:t>
            </a:r>
            <a:r>
              <a:rPr lang="es" sz="1800">
                <a:solidFill>
                  <a:srgbClr val="37474F"/>
                </a:solidFill>
                <a:latin typeface="Consolas"/>
                <a:ea typeface="Consolas"/>
                <a:cs typeface="Consolas"/>
                <a:sym typeface="Consolas"/>
              </a:rPr>
              <a:t>, </a:t>
            </a:r>
            <a:r>
              <a:rPr lang="es" sz="1800">
                <a:solidFill>
                  <a:srgbClr val="C53929"/>
                </a:solidFill>
                <a:latin typeface="Consolas"/>
                <a:ea typeface="Consolas"/>
                <a:cs typeface="Consolas"/>
                <a:sym typeface="Consolas"/>
              </a:rPr>
              <a:t>0</a:t>
            </a:r>
            <a:r>
              <a:rPr lang="es" sz="1800">
                <a:solidFill>
                  <a:srgbClr val="37474F"/>
                </a:solidFill>
                <a:latin typeface="Consolas"/>
                <a:ea typeface="Consolas"/>
                <a:cs typeface="Consolas"/>
                <a:sym typeface="Consolas"/>
              </a:rPr>
              <a:t>), GREEN(</a:t>
            </a:r>
            <a:r>
              <a:rPr lang="es" sz="1800">
                <a:solidFill>
                  <a:srgbClr val="C53929"/>
                </a:solidFill>
                <a:latin typeface="Consolas"/>
                <a:ea typeface="Consolas"/>
                <a:cs typeface="Consolas"/>
                <a:sym typeface="Consolas"/>
              </a:rPr>
              <a:t>0</a:t>
            </a:r>
            <a:r>
              <a:rPr lang="es" sz="1800">
                <a:solidFill>
                  <a:srgbClr val="37474F"/>
                </a:solidFill>
                <a:latin typeface="Consolas"/>
                <a:ea typeface="Consolas"/>
                <a:cs typeface="Consolas"/>
                <a:sym typeface="Consolas"/>
              </a:rPr>
              <a:t>, </a:t>
            </a:r>
            <a:r>
              <a:rPr lang="es" sz="1800">
                <a:solidFill>
                  <a:srgbClr val="C53929"/>
                </a:solidFill>
                <a:latin typeface="Consolas"/>
                <a:ea typeface="Consolas"/>
                <a:cs typeface="Consolas"/>
                <a:sym typeface="Consolas"/>
              </a:rPr>
              <a:t>255</a:t>
            </a:r>
            <a:r>
              <a:rPr lang="es" sz="1800">
                <a:solidFill>
                  <a:srgbClr val="37474F"/>
                </a:solidFill>
                <a:latin typeface="Consolas"/>
                <a:ea typeface="Consolas"/>
                <a:cs typeface="Consolas"/>
                <a:sym typeface="Consolas"/>
              </a:rPr>
              <a:t>, </a:t>
            </a:r>
            <a:r>
              <a:rPr lang="es" sz="1800">
                <a:solidFill>
                  <a:srgbClr val="C53929"/>
                </a:solidFill>
                <a:latin typeface="Consolas"/>
                <a:ea typeface="Consolas"/>
                <a:cs typeface="Consolas"/>
                <a:sym typeface="Consolas"/>
              </a:rPr>
              <a:t>0</a:t>
            </a:r>
            <a:r>
              <a:rPr lang="es" sz="1800">
                <a:solidFill>
                  <a:srgbClr val="37474F"/>
                </a:solidFill>
                <a:latin typeface="Consolas"/>
                <a:ea typeface="Consolas"/>
                <a:cs typeface="Consolas"/>
                <a:sym typeface="Consolas"/>
              </a:rPr>
              <a:t>), BLUE(</a:t>
            </a:r>
            <a:r>
              <a:rPr lang="es" sz="1800">
                <a:solidFill>
                  <a:srgbClr val="C53929"/>
                </a:solidFill>
                <a:latin typeface="Consolas"/>
                <a:ea typeface="Consolas"/>
                <a:cs typeface="Consolas"/>
                <a:sym typeface="Consolas"/>
              </a:rPr>
              <a:t>0</a:t>
            </a:r>
            <a:r>
              <a:rPr lang="es" sz="1800">
                <a:solidFill>
                  <a:srgbClr val="37474F"/>
                </a:solidFill>
                <a:latin typeface="Consolas"/>
                <a:ea typeface="Consolas"/>
                <a:cs typeface="Consolas"/>
                <a:sym typeface="Consolas"/>
              </a:rPr>
              <a:t>, </a:t>
            </a:r>
            <a:r>
              <a:rPr lang="es" sz="1800">
                <a:solidFill>
                  <a:srgbClr val="C53929"/>
                </a:solidFill>
                <a:latin typeface="Consolas"/>
                <a:ea typeface="Consolas"/>
                <a:cs typeface="Consolas"/>
                <a:sym typeface="Consolas"/>
              </a:rPr>
              <a:t>0</a:t>
            </a:r>
            <a:r>
              <a:rPr lang="es" sz="1800">
                <a:solidFill>
                  <a:srgbClr val="37474F"/>
                </a:solidFill>
                <a:latin typeface="Consolas"/>
                <a:ea typeface="Consolas"/>
                <a:cs typeface="Consolas"/>
                <a:sym typeface="Consolas"/>
              </a:rPr>
              <a:t>, </a:t>
            </a:r>
            <a:r>
              <a:rPr lang="es" sz="1800">
                <a:solidFill>
                  <a:srgbClr val="C53929"/>
                </a:solidFill>
                <a:latin typeface="Consolas"/>
                <a:ea typeface="Consolas"/>
                <a:cs typeface="Consolas"/>
                <a:sym typeface="Consolas"/>
              </a:rPr>
              <a:t>255</a:t>
            </a: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s" sz="1800">
                <a:solidFill>
                  <a:srgbClr val="37474F"/>
                </a:solidFill>
                <a:latin typeface="Consolas"/>
                <a:ea typeface="Consolas"/>
                <a:cs typeface="Consolas"/>
                <a:sym typeface="Consolas"/>
              </a:rPr>
              <a:t>println(</a:t>
            </a:r>
            <a:r>
              <a:rPr lang="es" sz="1800">
                <a:solidFill>
                  <a:srgbClr val="388E3C"/>
                </a:solidFill>
                <a:latin typeface="Consolas"/>
                <a:ea typeface="Consolas"/>
                <a:cs typeface="Consolas"/>
                <a:sym typeface="Consolas"/>
              </a:rPr>
              <a:t>""</a:t>
            </a:r>
            <a:r>
              <a:rPr lang="es" sz="1800">
                <a:solidFill>
                  <a:srgbClr val="37474F"/>
                </a:solidFill>
                <a:latin typeface="Consolas"/>
                <a:ea typeface="Consolas"/>
                <a:cs typeface="Consolas"/>
                <a:sym typeface="Consolas"/>
              </a:rPr>
              <a:t> + Color.RED.r + </a:t>
            </a:r>
            <a:r>
              <a:rPr lang="es" sz="1800">
                <a:solidFill>
                  <a:srgbClr val="388E3C"/>
                </a:solidFill>
                <a:latin typeface="Consolas"/>
                <a:ea typeface="Consolas"/>
                <a:cs typeface="Consolas"/>
                <a:sym typeface="Consolas"/>
              </a:rPr>
              <a:t>" "</a:t>
            </a:r>
            <a:r>
              <a:rPr lang="es" sz="1800">
                <a:solidFill>
                  <a:srgbClr val="37474F"/>
                </a:solidFill>
                <a:latin typeface="Consolas"/>
                <a:ea typeface="Consolas"/>
                <a:cs typeface="Consolas"/>
                <a:sym typeface="Consolas"/>
              </a:rPr>
              <a:t> + Color.RED.g + </a:t>
            </a:r>
            <a:r>
              <a:rPr lang="es" sz="1800">
                <a:solidFill>
                  <a:srgbClr val="388E3C"/>
                </a:solidFill>
                <a:latin typeface="Consolas"/>
                <a:ea typeface="Consolas"/>
                <a:cs typeface="Consolas"/>
                <a:sym typeface="Consolas"/>
              </a:rPr>
              <a:t>" "</a:t>
            </a:r>
            <a:r>
              <a:rPr lang="es" sz="1800">
                <a:solidFill>
                  <a:srgbClr val="37474F"/>
                </a:solidFill>
                <a:latin typeface="Consolas"/>
                <a:ea typeface="Consolas"/>
                <a:cs typeface="Consolas"/>
                <a:sym typeface="Consolas"/>
              </a:rPr>
              <a:t> + Color.RED.b)</a:t>
            </a:r>
            <a:endParaRPr b="1" sz="1800">
              <a:latin typeface="Consolas"/>
              <a:ea typeface="Consolas"/>
              <a:cs typeface="Consolas"/>
              <a:sym typeface="Consolas"/>
            </a:endParaRPr>
          </a:p>
          <a:p>
            <a:pPr indent="0" lvl="0" marL="0" rtl="0" algn="l">
              <a:lnSpc>
                <a:spcPct val="115000"/>
              </a:lnSpc>
              <a:spcBef>
                <a:spcPts val="0"/>
              </a:spcBef>
              <a:spcAft>
                <a:spcPts val="0"/>
              </a:spcAft>
              <a:buNone/>
            </a:pPr>
            <a:r>
              <a:rPr lang="es" sz="1800">
                <a:solidFill>
                  <a:srgbClr val="1155CC"/>
                </a:solidFill>
                <a:latin typeface="Consolas"/>
                <a:ea typeface="Consolas"/>
                <a:cs typeface="Consolas"/>
                <a:sym typeface="Consolas"/>
              </a:rPr>
              <a:t>=&gt; 255 0 0</a:t>
            </a:r>
            <a:endParaRPr sz="1800">
              <a:solidFill>
                <a:srgbClr val="1155CC"/>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Object/singleton</a:t>
            </a:r>
            <a:endParaRPr/>
          </a:p>
        </p:txBody>
      </p:sp>
      <p:sp>
        <p:nvSpPr>
          <p:cNvPr id="439" name="Google Shape;439;p59"/>
          <p:cNvSpPr txBox="1"/>
          <p:nvPr>
            <p:ph idx="1" type="body"/>
          </p:nvPr>
        </p:nvSpPr>
        <p:spPr>
          <a:xfrm>
            <a:off x="342900" y="1990675"/>
            <a:ext cx="8489400" cy="1730700"/>
          </a:xfrm>
          <a:prstGeom prst="rect">
            <a:avLst/>
          </a:prstGeom>
        </p:spPr>
        <p:txBody>
          <a:bodyPr anchorCtr="0" anchor="t" bIns="91425" lIns="91425" spcFirstLastPara="1" rIns="91425" wrap="square" tIns="91425">
            <a:normAutofit fontScale="92500"/>
          </a:bodyPr>
          <a:lstStyle/>
          <a:p>
            <a:pPr indent="-357822" lvl="0" marL="457200" rtl="0" algn="l">
              <a:spcBef>
                <a:spcPts val="0"/>
              </a:spcBef>
              <a:spcAft>
                <a:spcPts val="0"/>
              </a:spcAft>
              <a:buSzPct val="100000"/>
              <a:buChar char="●"/>
            </a:pPr>
            <a:r>
              <a:rPr lang="es" sz="2200"/>
              <a:t>A veces queremos que exista solo una</a:t>
            </a:r>
            <a:r>
              <a:rPr lang="es" sz="2200"/>
              <a:t> </a:t>
            </a:r>
            <a:r>
              <a:rPr lang="es" sz="2200">
                <a:solidFill>
                  <a:schemeClr val="dk1"/>
                </a:solidFill>
              </a:rPr>
              <a:t>única</a:t>
            </a:r>
            <a:r>
              <a:rPr lang="es" sz="2200">
                <a:solidFill>
                  <a:schemeClr val="dk1"/>
                </a:solidFill>
              </a:rPr>
              <a:t> </a:t>
            </a:r>
            <a:r>
              <a:rPr lang="es" sz="2200"/>
              <a:t>instancia de una clase</a:t>
            </a:r>
            <a:r>
              <a:rPr lang="es" sz="2200"/>
              <a:t> </a:t>
            </a:r>
            <a:endParaRPr sz="2200"/>
          </a:p>
          <a:p>
            <a:pPr indent="-357822" lvl="0" marL="457200" rtl="0" algn="l">
              <a:spcBef>
                <a:spcPts val="1400"/>
              </a:spcBef>
              <a:spcAft>
                <a:spcPts val="0"/>
              </a:spcAft>
              <a:buSzPct val="100000"/>
              <a:buChar char="●"/>
            </a:pPr>
            <a:r>
              <a:rPr lang="es" sz="2200"/>
              <a:t>Usamos la palabra clave </a:t>
            </a:r>
            <a:r>
              <a:rPr lang="es" sz="2200">
                <a:latin typeface="Courier New"/>
                <a:ea typeface="Courier New"/>
                <a:cs typeface="Courier New"/>
                <a:sym typeface="Courier New"/>
              </a:rPr>
              <a:t>object</a:t>
            </a:r>
            <a:r>
              <a:rPr lang="es" sz="2200"/>
              <a:t> en lugar de </a:t>
            </a:r>
            <a:r>
              <a:rPr lang="es" sz="2200">
                <a:latin typeface="Courier New"/>
                <a:ea typeface="Courier New"/>
                <a:cs typeface="Courier New"/>
                <a:sym typeface="Courier New"/>
              </a:rPr>
              <a:t>class</a:t>
            </a:r>
            <a:r>
              <a:rPr lang="es" sz="2200"/>
              <a:t> </a:t>
            </a:r>
            <a:endParaRPr sz="2200"/>
          </a:p>
          <a:p>
            <a:pPr indent="-357822" lvl="0" marL="457200" rtl="0" algn="l">
              <a:spcBef>
                <a:spcPts val="1400"/>
              </a:spcBef>
              <a:spcAft>
                <a:spcPts val="1400"/>
              </a:spcAft>
              <a:buSzPct val="100000"/>
              <a:buChar char="●"/>
            </a:pPr>
            <a:r>
              <a:rPr lang="es" sz="2200"/>
              <a:t>La accedemos con </a:t>
            </a:r>
            <a:r>
              <a:rPr lang="es" sz="2200">
                <a:latin typeface="Courier New"/>
                <a:ea typeface="Courier New"/>
                <a:cs typeface="Courier New"/>
                <a:sym typeface="Courier New"/>
              </a:rPr>
              <a:t>NombreDelObjeto</a:t>
            </a:r>
            <a:r>
              <a:rPr lang="es" sz="2200">
                <a:latin typeface="Courier New"/>
                <a:ea typeface="Courier New"/>
                <a:cs typeface="Courier New"/>
                <a:sym typeface="Courier New"/>
              </a:rPr>
              <a:t>.&lt;función o variable&gt;</a:t>
            </a:r>
            <a:r>
              <a:rPr lang="es" sz="2200"/>
              <a:t> </a:t>
            </a:r>
            <a:endParaRPr sz="2200"/>
          </a:p>
        </p:txBody>
      </p:sp>
      <p:sp>
        <p:nvSpPr>
          <p:cNvPr id="440" name="Google Shape;440;p5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Ejemplo de </a:t>
            </a:r>
            <a:r>
              <a:rPr lang="es"/>
              <a:t>Object/singleton</a:t>
            </a:r>
            <a:endParaRPr/>
          </a:p>
        </p:txBody>
      </p:sp>
      <p:sp>
        <p:nvSpPr>
          <p:cNvPr id="446" name="Google Shape;446;p60"/>
          <p:cNvSpPr txBox="1"/>
          <p:nvPr>
            <p:ph idx="1" type="body"/>
          </p:nvPr>
        </p:nvSpPr>
        <p:spPr>
          <a:xfrm>
            <a:off x="342900" y="1762075"/>
            <a:ext cx="8489400" cy="31938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s" sz="1800">
                <a:solidFill>
                  <a:srgbClr val="3F51B5"/>
                </a:solidFill>
                <a:latin typeface="Consolas"/>
                <a:ea typeface="Consolas"/>
                <a:cs typeface="Consolas"/>
                <a:sym typeface="Consolas"/>
              </a:rPr>
              <a:t>object</a:t>
            </a:r>
            <a:r>
              <a:rPr lang="es" sz="1800">
                <a:solidFill>
                  <a:srgbClr val="37474F"/>
                </a:solidFill>
                <a:latin typeface="Consolas"/>
                <a:ea typeface="Consolas"/>
                <a:cs typeface="Consolas"/>
                <a:sym typeface="Consolas"/>
              </a:rPr>
              <a:t> Calculator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fun</a:t>
            </a:r>
            <a:r>
              <a:rPr lang="es" sz="1800">
                <a:solidFill>
                  <a:srgbClr val="37474F"/>
                </a:solidFill>
                <a:latin typeface="Consolas"/>
                <a:ea typeface="Consolas"/>
                <a:cs typeface="Consolas"/>
                <a:sym typeface="Consolas"/>
              </a:rPr>
              <a:t> add(n1: Int, n2: Int): Int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return</a:t>
            </a:r>
            <a:r>
              <a:rPr lang="es" sz="1800">
                <a:solidFill>
                  <a:srgbClr val="37474F"/>
                </a:solidFill>
                <a:latin typeface="Consolas"/>
                <a:ea typeface="Consolas"/>
                <a:cs typeface="Consolas"/>
                <a:sym typeface="Consolas"/>
              </a:rPr>
              <a:t> n1 + n2</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50000"/>
              </a:lnSpc>
              <a:spcBef>
                <a:spcPts val="500"/>
              </a:spcBef>
              <a:spcAft>
                <a:spcPts val="0"/>
              </a:spcAft>
              <a:buNone/>
            </a:pPr>
            <a:r>
              <a:rPr lang="es" sz="1800">
                <a:solidFill>
                  <a:srgbClr val="37474F"/>
                </a:solidFill>
                <a:latin typeface="Consolas"/>
                <a:ea typeface="Consolas"/>
                <a:cs typeface="Consolas"/>
                <a:sym typeface="Consolas"/>
              </a:rPr>
              <a:t>println(Calculator.add(</a:t>
            </a:r>
            <a:r>
              <a:rPr lang="es" sz="1800">
                <a:solidFill>
                  <a:srgbClr val="C53929"/>
                </a:solidFill>
                <a:latin typeface="Consolas"/>
                <a:ea typeface="Consolas"/>
                <a:cs typeface="Consolas"/>
                <a:sym typeface="Consolas"/>
              </a:rPr>
              <a:t>2</a:t>
            </a:r>
            <a:r>
              <a:rPr lang="es" sz="1800">
                <a:solidFill>
                  <a:srgbClr val="37474F"/>
                </a:solidFill>
                <a:latin typeface="Consolas"/>
                <a:ea typeface="Consolas"/>
                <a:cs typeface="Consolas"/>
                <a:sym typeface="Consolas"/>
              </a:rPr>
              <a:t>,</a:t>
            </a:r>
            <a:r>
              <a:rPr lang="es" sz="1800">
                <a:solidFill>
                  <a:srgbClr val="C53929"/>
                </a:solidFill>
                <a:latin typeface="Consolas"/>
                <a:ea typeface="Consolas"/>
                <a:cs typeface="Consolas"/>
                <a:sym typeface="Consolas"/>
              </a:rPr>
              <a:t>4</a:t>
            </a:r>
            <a:r>
              <a:rPr lang="es" sz="1800">
                <a:solidFill>
                  <a:srgbClr val="37474F"/>
                </a:solidFill>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1200"/>
              </a:spcBef>
              <a:spcAft>
                <a:spcPts val="0"/>
              </a:spcAft>
              <a:buClr>
                <a:schemeClr val="dk1"/>
              </a:buClr>
              <a:buSzPts val="1100"/>
              <a:buFont typeface="Arial"/>
              <a:buNone/>
            </a:pPr>
            <a:r>
              <a:rPr lang="es"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indent="0" lvl="0" marL="0" rtl="0" algn="l">
              <a:spcBef>
                <a:spcPts val="500"/>
              </a:spcBef>
              <a:spcAft>
                <a:spcPts val="1000"/>
              </a:spcAft>
              <a:buNone/>
            </a:pPr>
            <a:r>
              <a:t/>
            </a:r>
            <a:endParaRPr sz="1800">
              <a:latin typeface="Consolas"/>
              <a:ea typeface="Consolas"/>
              <a:cs typeface="Consolas"/>
              <a:sym typeface="Consolas"/>
            </a:endParaRPr>
          </a:p>
        </p:txBody>
      </p:sp>
      <p:sp>
        <p:nvSpPr>
          <p:cNvPr id="447" name="Google Shape;447;p6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Companion objects</a:t>
            </a:r>
            <a:endParaRPr/>
          </a:p>
        </p:txBody>
      </p:sp>
      <p:sp>
        <p:nvSpPr>
          <p:cNvPr id="453" name="Google Shape;453;p61"/>
          <p:cNvSpPr txBox="1"/>
          <p:nvPr>
            <p:ph idx="1" type="body"/>
          </p:nvPr>
        </p:nvSpPr>
        <p:spPr>
          <a:xfrm>
            <a:off x="342900" y="2066875"/>
            <a:ext cx="8489400" cy="2042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Permite que todas las instancias de una clase compartan una única instancia de un conjunto de variables o funciones.</a:t>
            </a:r>
            <a:r>
              <a:rPr lang="es" sz="2200"/>
              <a:t> </a:t>
            </a:r>
            <a:endParaRPr sz="2200"/>
          </a:p>
          <a:p>
            <a:pPr indent="-368300" lvl="0" marL="457200" rtl="0" algn="l">
              <a:spcBef>
                <a:spcPts val="1400"/>
              </a:spcBef>
              <a:spcAft>
                <a:spcPts val="0"/>
              </a:spcAft>
              <a:buSzPts val="2200"/>
              <a:buChar char="●"/>
            </a:pPr>
            <a:r>
              <a:rPr lang="es" sz="2200"/>
              <a:t>Usamos la palabra clave </a:t>
            </a:r>
            <a:r>
              <a:rPr lang="es" sz="2200">
                <a:latin typeface="Courier New"/>
                <a:ea typeface="Courier New"/>
                <a:cs typeface="Courier New"/>
                <a:sym typeface="Courier New"/>
              </a:rPr>
              <a:t>companion</a:t>
            </a:r>
            <a:endParaRPr sz="2200"/>
          </a:p>
          <a:p>
            <a:pPr indent="-368300" lvl="0" marL="457200" rtl="0" algn="l">
              <a:spcBef>
                <a:spcPts val="1400"/>
              </a:spcBef>
              <a:spcAft>
                <a:spcPts val="1400"/>
              </a:spcAft>
              <a:buSzPts val="2200"/>
              <a:buChar char="●"/>
            </a:pPr>
            <a:r>
              <a:rPr lang="es" sz="2200"/>
              <a:t>Referenciado</a:t>
            </a:r>
            <a:r>
              <a:rPr lang="es" sz="2200"/>
              <a:t> por </a:t>
            </a:r>
            <a:r>
              <a:rPr lang="es" sz="2200">
                <a:latin typeface="Courier New"/>
                <a:ea typeface="Courier New"/>
                <a:cs typeface="Courier New"/>
                <a:sym typeface="Courier New"/>
              </a:rPr>
              <a:t>ClassName.PropertyOrFunction</a:t>
            </a:r>
            <a:r>
              <a:rPr lang="es" sz="2200"/>
              <a:t> </a:t>
            </a:r>
            <a:endParaRPr sz="2200"/>
          </a:p>
        </p:txBody>
      </p:sp>
      <p:sp>
        <p:nvSpPr>
          <p:cNvPr id="454" name="Google Shape;454;p6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Companion object example</a:t>
            </a:r>
            <a:endParaRPr/>
          </a:p>
        </p:txBody>
      </p:sp>
      <p:sp>
        <p:nvSpPr>
          <p:cNvPr id="460" name="Google Shape;460;p62"/>
          <p:cNvSpPr txBox="1"/>
          <p:nvPr>
            <p:ph idx="1" type="body"/>
          </p:nvPr>
        </p:nvSpPr>
        <p:spPr>
          <a:xfrm>
            <a:off x="342900" y="1838275"/>
            <a:ext cx="8489400" cy="3602100"/>
          </a:xfrm>
          <a:prstGeom prst="rect">
            <a:avLst/>
          </a:prstGeom>
        </p:spPr>
        <p:txBody>
          <a:bodyPr anchorCtr="0" anchor="t" bIns="91425" lIns="91425" spcFirstLastPara="1" rIns="91425" wrap="square" tIns="91425">
            <a:normAutofit fontScale="47500" lnSpcReduction="20000"/>
          </a:bodyPr>
          <a:lstStyle/>
          <a:p>
            <a:pPr indent="0" lvl="0" marL="0" rtl="0" algn="l">
              <a:lnSpc>
                <a:spcPct val="100000"/>
              </a:lnSpc>
              <a:spcBef>
                <a:spcPts val="0"/>
              </a:spcBef>
              <a:spcAft>
                <a:spcPts val="0"/>
              </a:spcAft>
              <a:buClr>
                <a:schemeClr val="dk1"/>
              </a:buClr>
              <a:buSzPct val="61111"/>
              <a:buFont typeface="Arial"/>
              <a:buNone/>
            </a:pPr>
            <a:r>
              <a:rPr lang="es" sz="1800">
                <a:solidFill>
                  <a:srgbClr val="3F51B5"/>
                </a:solidFill>
                <a:latin typeface="Consolas"/>
                <a:ea typeface="Consolas"/>
                <a:cs typeface="Consolas"/>
                <a:sym typeface="Consolas"/>
              </a:rPr>
              <a:t>class</a:t>
            </a:r>
            <a:r>
              <a:rPr lang="es" sz="1800">
                <a:solidFill>
                  <a:srgbClr val="37474F"/>
                </a:solidFill>
                <a:latin typeface="Consolas"/>
                <a:ea typeface="Consolas"/>
                <a:cs typeface="Consolas"/>
                <a:sym typeface="Consolas"/>
              </a:rPr>
              <a:t> PhysicsSystem {</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11"/>
              <a:buFont typeface="Arial"/>
              <a:buNone/>
            </a:pPr>
            <a:r>
              <a:rPr lang="es" sz="1800">
                <a:solidFill>
                  <a:srgbClr val="37474F"/>
                </a:solidFill>
                <a:latin typeface="Consolas"/>
                <a:ea typeface="Consolas"/>
                <a:cs typeface="Consolas"/>
                <a:sym typeface="Consolas"/>
              </a:rPr>
              <a:t>    </a:t>
            </a:r>
            <a:r>
              <a:rPr b="1" lang="es" sz="1800">
                <a:solidFill>
                  <a:srgbClr val="3F51B5"/>
                </a:solidFill>
                <a:latin typeface="Consolas"/>
                <a:ea typeface="Consolas"/>
                <a:cs typeface="Consolas"/>
                <a:sym typeface="Consolas"/>
              </a:rPr>
              <a:t>companion</a:t>
            </a:r>
            <a:r>
              <a:rPr b="1" lang="es" sz="1800">
                <a:solidFill>
                  <a:srgbClr val="37474F"/>
                </a:solidFill>
                <a:latin typeface="Consolas"/>
                <a:ea typeface="Consolas"/>
                <a:cs typeface="Consolas"/>
                <a:sym typeface="Consolas"/>
              </a:rPr>
              <a:t> </a:t>
            </a:r>
            <a:r>
              <a:rPr b="1" lang="es" sz="1800">
                <a:solidFill>
                  <a:srgbClr val="3F51B5"/>
                </a:solidFill>
                <a:latin typeface="Consolas"/>
                <a:ea typeface="Consolas"/>
                <a:cs typeface="Consolas"/>
                <a:sym typeface="Consolas"/>
              </a:rPr>
              <a:t>object</a:t>
            </a:r>
            <a:r>
              <a:rPr lang="es" sz="1800">
                <a:solidFill>
                  <a:srgbClr val="37474F"/>
                </a:solidFill>
                <a:latin typeface="Consolas"/>
                <a:ea typeface="Consolas"/>
                <a:cs typeface="Consolas"/>
                <a:sym typeface="Consolas"/>
              </a:rPr>
              <a:t> WorldConstants {</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11"/>
              <a:buFont typeface="Arial"/>
              <a:buNone/>
            </a:pP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gravity = </a:t>
            </a:r>
            <a:r>
              <a:rPr lang="es" sz="1800">
                <a:solidFill>
                  <a:srgbClr val="C53929"/>
                </a:solidFill>
                <a:latin typeface="Consolas"/>
                <a:ea typeface="Consolas"/>
                <a:cs typeface="Consolas"/>
                <a:sym typeface="Consolas"/>
              </a:rPr>
              <a:t>9.8</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11"/>
              <a:buFont typeface="Arial"/>
              <a:buNone/>
            </a:pP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val</a:t>
            </a:r>
            <a:r>
              <a:rPr lang="es" sz="1800">
                <a:solidFill>
                  <a:srgbClr val="37474F"/>
                </a:solidFill>
                <a:latin typeface="Consolas"/>
                <a:ea typeface="Consolas"/>
                <a:cs typeface="Consolas"/>
                <a:sym typeface="Consolas"/>
              </a:rPr>
              <a:t> unit = </a:t>
            </a:r>
            <a:r>
              <a:rPr lang="es" sz="1800">
                <a:solidFill>
                  <a:srgbClr val="388E3C"/>
                </a:solidFill>
                <a:latin typeface="Consolas"/>
                <a:ea typeface="Consolas"/>
                <a:cs typeface="Consolas"/>
                <a:sym typeface="Consolas"/>
              </a:rPr>
              <a:t>"metric"</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11"/>
              <a:buFont typeface="Arial"/>
              <a:buNone/>
            </a:pP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fun</a:t>
            </a:r>
            <a:r>
              <a:rPr lang="es" sz="1800">
                <a:solidFill>
                  <a:srgbClr val="37474F"/>
                </a:solidFill>
                <a:latin typeface="Consolas"/>
                <a:ea typeface="Consolas"/>
                <a:cs typeface="Consolas"/>
                <a:sym typeface="Consolas"/>
              </a:rPr>
              <a:t> computeForce(mass: Double, accel: Double): Double {</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11"/>
              <a:buFont typeface="Arial"/>
              <a:buNone/>
            </a:pPr>
            <a:r>
              <a:rPr lang="es" sz="1800">
                <a:solidFill>
                  <a:srgbClr val="37474F"/>
                </a:solidFill>
                <a:latin typeface="Consolas"/>
                <a:ea typeface="Consolas"/>
                <a:cs typeface="Consolas"/>
                <a:sym typeface="Consolas"/>
              </a:rPr>
              <a:t>            </a:t>
            </a:r>
            <a:r>
              <a:rPr lang="es" sz="1800">
                <a:solidFill>
                  <a:srgbClr val="3F51B5"/>
                </a:solidFill>
                <a:latin typeface="Consolas"/>
                <a:ea typeface="Consolas"/>
                <a:cs typeface="Consolas"/>
                <a:sym typeface="Consolas"/>
              </a:rPr>
              <a:t>return</a:t>
            </a:r>
            <a:r>
              <a:rPr lang="es" sz="1800">
                <a:solidFill>
                  <a:srgbClr val="37474F"/>
                </a:solidFill>
                <a:latin typeface="Consolas"/>
                <a:ea typeface="Consolas"/>
                <a:cs typeface="Consolas"/>
                <a:sym typeface="Consolas"/>
              </a:rPr>
              <a:t> mass * accel</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11"/>
              <a:buFont typeface="Arial"/>
              <a:buNone/>
            </a:pP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11"/>
              <a:buFont typeface="Arial"/>
              <a:buNone/>
            </a:pPr>
            <a:r>
              <a:rPr lang="es"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11"/>
              <a:buFont typeface="Arial"/>
              <a:buNone/>
            </a:pPr>
            <a:r>
              <a:rPr lang="es"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11"/>
              <a:buFont typeface="Arial"/>
              <a:buNone/>
            </a:pPr>
            <a:r>
              <a:rPr lang="es" sz="1800">
                <a:solidFill>
                  <a:srgbClr val="37474F"/>
                </a:solidFill>
                <a:latin typeface="Consolas"/>
                <a:ea typeface="Consolas"/>
                <a:cs typeface="Consolas"/>
                <a:sym typeface="Consolas"/>
              </a:rPr>
              <a:t>println(PhysicsSystem.WorldConstants.gravity)</a:t>
            </a:r>
            <a:endParaRPr sz="1800">
              <a:solidFill>
                <a:srgbClr val="37474F"/>
              </a:solidFill>
              <a:latin typeface="Consolas"/>
              <a:ea typeface="Consolas"/>
              <a:cs typeface="Consolas"/>
              <a:sym typeface="Consolas"/>
            </a:endParaRPr>
          </a:p>
          <a:p>
            <a:pPr indent="0" lvl="0" marL="0" rtl="0" algn="l">
              <a:lnSpc>
                <a:spcPct val="150000"/>
              </a:lnSpc>
              <a:spcBef>
                <a:spcPts val="1200"/>
              </a:spcBef>
              <a:spcAft>
                <a:spcPts val="0"/>
              </a:spcAft>
              <a:buClr>
                <a:schemeClr val="dk1"/>
              </a:buClr>
              <a:buSzPct val="61111"/>
              <a:buFont typeface="Arial"/>
              <a:buNone/>
            </a:pPr>
            <a:r>
              <a:rPr lang="es" sz="1800">
                <a:solidFill>
                  <a:srgbClr val="37474F"/>
                </a:solidFill>
                <a:latin typeface="Consolas"/>
                <a:ea typeface="Consolas"/>
                <a:cs typeface="Consolas"/>
                <a:sym typeface="Consolas"/>
              </a:rPr>
              <a:t>println(PhysicsSystem.WorldConstants.computeForce(</a:t>
            </a:r>
            <a:r>
              <a:rPr lang="es" sz="1800">
                <a:solidFill>
                  <a:srgbClr val="C53929"/>
                </a:solidFill>
                <a:latin typeface="Consolas"/>
                <a:ea typeface="Consolas"/>
                <a:cs typeface="Consolas"/>
                <a:sym typeface="Consolas"/>
              </a:rPr>
              <a:t>10.0</a:t>
            </a:r>
            <a:r>
              <a:rPr lang="es" sz="1800">
                <a:solidFill>
                  <a:srgbClr val="37474F"/>
                </a:solidFill>
                <a:latin typeface="Consolas"/>
                <a:ea typeface="Consolas"/>
                <a:cs typeface="Consolas"/>
                <a:sym typeface="Consolas"/>
              </a:rPr>
              <a:t>, </a:t>
            </a:r>
            <a:r>
              <a:rPr lang="es" sz="1800">
                <a:solidFill>
                  <a:srgbClr val="C53929"/>
                </a:solidFill>
                <a:latin typeface="Consolas"/>
                <a:ea typeface="Consolas"/>
                <a:cs typeface="Consolas"/>
                <a:sym typeface="Consolas"/>
              </a:rPr>
              <a:t>10.0</a:t>
            </a:r>
            <a:r>
              <a:rPr lang="es"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1200"/>
              </a:spcBef>
              <a:spcAft>
                <a:spcPts val="0"/>
              </a:spcAft>
              <a:buClr>
                <a:schemeClr val="dk1"/>
              </a:buClr>
              <a:buSzPct val="61111"/>
              <a:buFont typeface="Arial"/>
              <a:buNone/>
            </a:pPr>
            <a:r>
              <a:rPr lang="es" sz="1800">
                <a:solidFill>
                  <a:srgbClr val="1155CC"/>
                </a:solidFill>
                <a:latin typeface="Consolas"/>
                <a:ea typeface="Consolas"/>
                <a:cs typeface="Consolas"/>
                <a:sym typeface="Consolas"/>
              </a:rPr>
              <a:t>=&gt; 9.8100.0</a:t>
            </a:r>
            <a:endParaRPr sz="1800">
              <a:solidFill>
                <a:srgbClr val="1155CC"/>
              </a:solidFill>
              <a:latin typeface="Consolas"/>
              <a:ea typeface="Consolas"/>
              <a:cs typeface="Consolas"/>
              <a:sym typeface="Consolas"/>
            </a:endParaRPr>
          </a:p>
          <a:p>
            <a:pPr indent="0" lvl="0" marL="0" rtl="0" algn="l">
              <a:lnSpc>
                <a:spcPct val="110000"/>
              </a:lnSpc>
              <a:spcBef>
                <a:spcPts val="1200"/>
              </a:spcBef>
              <a:spcAft>
                <a:spcPts val="1200"/>
              </a:spcAft>
              <a:buNone/>
            </a:pPr>
            <a:r>
              <a:t/>
            </a:r>
            <a:endParaRPr sz="1800">
              <a:latin typeface="Consolas"/>
              <a:ea typeface="Consolas"/>
              <a:cs typeface="Consolas"/>
              <a:sym typeface="Consolas"/>
            </a:endParaRPr>
          </a:p>
        </p:txBody>
      </p:sp>
      <p:sp>
        <p:nvSpPr>
          <p:cNvPr id="461" name="Google Shape;461;p6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Clase</a:t>
            </a:r>
            <a:endParaRPr/>
          </a:p>
        </p:txBody>
      </p:sp>
      <p:sp>
        <p:nvSpPr>
          <p:cNvPr id="101" name="Google Shape;101;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pic>
        <p:nvPicPr>
          <p:cNvPr id="102" name="Google Shape;102;p18"/>
          <p:cNvPicPr preferRelativeResize="0"/>
          <p:nvPr/>
        </p:nvPicPr>
        <p:blipFill rotWithShape="1">
          <a:blip r:embed="rId3">
            <a:alphaModFix/>
          </a:blip>
          <a:srcRect b="11649" l="28318" r="32317" t="11657"/>
          <a:stretch/>
        </p:blipFill>
        <p:spPr>
          <a:xfrm>
            <a:off x="7592200" y="1799825"/>
            <a:ext cx="1329399" cy="3213849"/>
          </a:xfrm>
          <a:prstGeom prst="rect">
            <a:avLst/>
          </a:prstGeom>
          <a:noFill/>
          <a:ln>
            <a:noFill/>
          </a:ln>
        </p:spPr>
      </p:pic>
      <p:cxnSp>
        <p:nvCxnSpPr>
          <p:cNvPr id="103" name="Google Shape;103;p18"/>
          <p:cNvCxnSpPr/>
          <p:nvPr/>
        </p:nvCxnSpPr>
        <p:spPr>
          <a:xfrm flipH="1" rot="10800000">
            <a:off x="6734725" y="2339250"/>
            <a:ext cx="791400" cy="232500"/>
          </a:xfrm>
          <a:prstGeom prst="straightConnector1">
            <a:avLst/>
          </a:prstGeom>
          <a:noFill/>
          <a:ln cap="flat" cmpd="sng" w="28575">
            <a:solidFill>
              <a:srgbClr val="4CAF50"/>
            </a:solidFill>
            <a:prstDash val="solid"/>
            <a:round/>
            <a:headEnd len="med" w="med" type="none"/>
            <a:tailEnd len="med" w="med" type="triangle"/>
          </a:ln>
        </p:spPr>
      </p:cxnSp>
      <p:cxnSp>
        <p:nvCxnSpPr>
          <p:cNvPr id="104" name="Google Shape;104;p18"/>
          <p:cNvCxnSpPr/>
          <p:nvPr/>
        </p:nvCxnSpPr>
        <p:spPr>
          <a:xfrm>
            <a:off x="6693875" y="3071600"/>
            <a:ext cx="744600" cy="15600"/>
          </a:xfrm>
          <a:prstGeom prst="straightConnector1">
            <a:avLst/>
          </a:prstGeom>
          <a:noFill/>
          <a:ln cap="flat" cmpd="sng" w="28575">
            <a:solidFill>
              <a:srgbClr val="4CAF50"/>
            </a:solidFill>
            <a:prstDash val="solid"/>
            <a:round/>
            <a:headEnd len="med" w="med" type="none"/>
            <a:tailEnd len="med" w="med" type="triangle"/>
          </a:ln>
        </p:spPr>
      </p:cxnSp>
      <p:cxnSp>
        <p:nvCxnSpPr>
          <p:cNvPr id="105" name="Google Shape;105;p18"/>
          <p:cNvCxnSpPr/>
          <p:nvPr/>
        </p:nvCxnSpPr>
        <p:spPr>
          <a:xfrm>
            <a:off x="6663125" y="3335713"/>
            <a:ext cx="737100" cy="426600"/>
          </a:xfrm>
          <a:prstGeom prst="straightConnector1">
            <a:avLst/>
          </a:prstGeom>
          <a:noFill/>
          <a:ln cap="flat" cmpd="sng" w="28575">
            <a:solidFill>
              <a:srgbClr val="4CAF50"/>
            </a:solidFill>
            <a:prstDash val="solid"/>
            <a:round/>
            <a:headEnd len="med" w="med" type="none"/>
            <a:tailEnd len="med" w="med" type="triangle"/>
          </a:ln>
        </p:spPr>
      </p:cxnSp>
      <p:sp>
        <p:nvSpPr>
          <p:cNvPr id="106" name="Google Shape;106;p18"/>
          <p:cNvSpPr txBox="1"/>
          <p:nvPr/>
        </p:nvSpPr>
        <p:spPr>
          <a:xfrm>
            <a:off x="4934104" y="2791395"/>
            <a:ext cx="15561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1800">
                <a:latin typeface="Roboto"/>
                <a:ea typeface="Roboto"/>
                <a:cs typeface="Roboto"/>
                <a:sym typeface="Roboto"/>
              </a:rPr>
              <a:t>Instancias de Objetos</a:t>
            </a:r>
            <a:endParaRPr b="1" sz="1800">
              <a:latin typeface="Roboto"/>
              <a:ea typeface="Roboto"/>
              <a:cs typeface="Roboto"/>
              <a:sym typeface="Roboto"/>
            </a:endParaRPr>
          </a:p>
        </p:txBody>
      </p:sp>
      <p:cxnSp>
        <p:nvCxnSpPr>
          <p:cNvPr id="107" name="Google Shape;107;p18"/>
          <p:cNvCxnSpPr/>
          <p:nvPr/>
        </p:nvCxnSpPr>
        <p:spPr>
          <a:xfrm>
            <a:off x="6654725" y="4649050"/>
            <a:ext cx="753900" cy="0"/>
          </a:xfrm>
          <a:prstGeom prst="straightConnector1">
            <a:avLst/>
          </a:prstGeom>
          <a:noFill/>
          <a:ln cap="flat" cmpd="sng" w="28575">
            <a:solidFill>
              <a:srgbClr val="4CAF50"/>
            </a:solidFill>
            <a:prstDash val="solid"/>
            <a:round/>
            <a:headEnd len="med" w="med" type="none"/>
            <a:tailEnd len="med" w="med" type="triangle"/>
          </a:ln>
        </p:spPr>
      </p:cxnSp>
      <p:sp>
        <p:nvSpPr>
          <p:cNvPr id="108" name="Google Shape;108;p18"/>
          <p:cNvSpPr txBox="1"/>
          <p:nvPr/>
        </p:nvSpPr>
        <p:spPr>
          <a:xfrm>
            <a:off x="5770571" y="4436650"/>
            <a:ext cx="15561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latin typeface="Roboto"/>
                <a:ea typeface="Roboto"/>
                <a:cs typeface="Roboto"/>
                <a:sym typeface="Roboto"/>
              </a:rPr>
              <a:t>Clase</a:t>
            </a:r>
            <a:endParaRPr b="1" sz="1800">
              <a:latin typeface="Roboto"/>
              <a:ea typeface="Roboto"/>
              <a:cs typeface="Roboto"/>
              <a:sym typeface="Roboto"/>
            </a:endParaRPr>
          </a:p>
        </p:txBody>
      </p:sp>
      <p:sp>
        <p:nvSpPr>
          <p:cNvPr id="109" name="Google Shape;109;p18"/>
          <p:cNvSpPr txBox="1"/>
          <p:nvPr/>
        </p:nvSpPr>
        <p:spPr>
          <a:xfrm>
            <a:off x="342900" y="1932800"/>
            <a:ext cx="4591200" cy="149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s" sz="1800">
                <a:latin typeface="Roboto"/>
                <a:ea typeface="Roboto"/>
                <a:cs typeface="Roboto"/>
                <a:sym typeface="Roboto"/>
              </a:rPr>
              <a:t>Las clases son planos para los objetos</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s" sz="1800">
                <a:latin typeface="Roboto"/>
                <a:ea typeface="Roboto"/>
                <a:cs typeface="Roboto"/>
                <a:sym typeface="Roboto"/>
              </a:rPr>
              <a:t>Las clases definen métodos que pueden operar en sus objetos</a:t>
            </a:r>
            <a:endParaRPr sz="1800">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Organizando nuestro código</a:t>
            </a:r>
            <a:endParaRPr sz="4200"/>
          </a:p>
        </p:txBody>
      </p:sp>
      <p:sp>
        <p:nvSpPr>
          <p:cNvPr id="467" name="Google Shape;467;p6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1"/>
                </a:solidFill>
                <a:latin typeface="Roboto"/>
                <a:ea typeface="Roboto"/>
                <a:cs typeface="Roboto"/>
                <a:sym typeface="Roboto"/>
              </a:rPr>
              <a:t>‹#›</a:t>
            </a:fld>
            <a:endParaRPr>
              <a:solidFill>
                <a:schemeClr val="lt1"/>
              </a:solidFill>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Único archivo, múltiples entidades</a:t>
            </a:r>
            <a:endParaRPr/>
          </a:p>
        </p:txBody>
      </p:sp>
      <p:sp>
        <p:nvSpPr>
          <p:cNvPr id="473" name="Google Shape;473;p64"/>
          <p:cNvSpPr txBox="1"/>
          <p:nvPr>
            <p:ph idx="1" type="body"/>
          </p:nvPr>
        </p:nvSpPr>
        <p:spPr>
          <a:xfrm>
            <a:off x="342900" y="2066875"/>
            <a:ext cx="8489400" cy="2824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s" sz="2200"/>
              <a:t>Kotlin NO obliga a la convención de una única (clase/interfaz) por archivo</a:t>
            </a:r>
            <a:endParaRPr sz="2200"/>
          </a:p>
          <a:p>
            <a:pPr indent="-368300" lvl="0" marL="457200" rtl="0" algn="l">
              <a:spcBef>
                <a:spcPts val="1400"/>
              </a:spcBef>
              <a:spcAft>
                <a:spcPts val="0"/>
              </a:spcAft>
              <a:buSzPts val="2200"/>
              <a:buChar char="●"/>
            </a:pPr>
            <a:r>
              <a:rPr lang="es" sz="2200"/>
              <a:t>Puedes y debes agrupar las clases relacionadas en un archivo</a:t>
            </a:r>
            <a:endParaRPr sz="2200"/>
          </a:p>
          <a:p>
            <a:pPr indent="-368300" lvl="0" marL="457200" rtl="0" algn="l">
              <a:spcBef>
                <a:spcPts val="1400"/>
              </a:spcBef>
              <a:spcAft>
                <a:spcPts val="1400"/>
              </a:spcAft>
              <a:buSzPts val="2200"/>
              <a:buChar char="●"/>
            </a:pPr>
            <a:r>
              <a:rPr lang="es" sz="2200"/>
              <a:t>Teniendo SIEMPRE en cuenta el largo del archivo o el desorden que genera</a:t>
            </a:r>
            <a:r>
              <a:rPr lang="es" sz="2200"/>
              <a:t> </a:t>
            </a:r>
            <a:endParaRPr sz="2200"/>
          </a:p>
        </p:txBody>
      </p:sp>
      <p:sp>
        <p:nvSpPr>
          <p:cNvPr id="474" name="Google Shape;474;p6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Paquetes</a:t>
            </a:r>
            <a:endParaRPr/>
          </a:p>
        </p:txBody>
      </p:sp>
      <p:sp>
        <p:nvSpPr>
          <p:cNvPr id="480" name="Google Shape;480;p65"/>
          <p:cNvSpPr txBox="1"/>
          <p:nvPr>
            <p:ph idx="1" type="body"/>
          </p:nvPr>
        </p:nvSpPr>
        <p:spPr>
          <a:xfrm>
            <a:off x="342900" y="1990675"/>
            <a:ext cx="8489400" cy="2613900"/>
          </a:xfrm>
          <a:prstGeom prst="rect">
            <a:avLst/>
          </a:prstGeom>
        </p:spPr>
        <p:txBody>
          <a:bodyPr anchorCtr="0" anchor="t" bIns="91425" lIns="91425" spcFirstLastPara="1" rIns="91425" wrap="square" tIns="91425">
            <a:normAutofit fontScale="92500" lnSpcReduction="20000"/>
          </a:bodyPr>
          <a:lstStyle/>
          <a:p>
            <a:pPr indent="-357822" lvl="0" marL="457200" rtl="0" algn="l">
              <a:spcBef>
                <a:spcPts val="0"/>
              </a:spcBef>
              <a:spcAft>
                <a:spcPts val="0"/>
              </a:spcAft>
              <a:buSzPct val="100000"/>
              <a:buChar char="●"/>
            </a:pPr>
            <a:r>
              <a:rPr lang="es" sz="2200"/>
              <a:t>Proveen nombres para la organización</a:t>
            </a:r>
            <a:endParaRPr sz="2200"/>
          </a:p>
          <a:p>
            <a:pPr indent="-357822" lvl="0" marL="457200" rtl="0" algn="l">
              <a:spcBef>
                <a:spcPts val="1400"/>
              </a:spcBef>
              <a:spcAft>
                <a:spcPts val="0"/>
              </a:spcAft>
              <a:buSzPct val="100000"/>
              <a:buChar char="●"/>
            </a:pPr>
            <a:r>
              <a:rPr lang="es" sz="2200"/>
              <a:t>Los identificadores en general son palabras en </a:t>
            </a:r>
            <a:r>
              <a:rPr lang="es" sz="2200"/>
              <a:t>minúsculas</a:t>
            </a:r>
            <a:r>
              <a:rPr lang="es" sz="2200"/>
              <a:t>, separadas por un punto</a:t>
            </a:r>
            <a:endParaRPr sz="2200"/>
          </a:p>
          <a:p>
            <a:pPr indent="-357822" lvl="0" marL="457200" rtl="0" algn="l">
              <a:spcBef>
                <a:spcPts val="1400"/>
              </a:spcBef>
              <a:spcAft>
                <a:spcPts val="0"/>
              </a:spcAft>
              <a:buSzPct val="100000"/>
              <a:buChar char="●"/>
            </a:pPr>
            <a:r>
              <a:rPr lang="es" sz="2200"/>
              <a:t>Declarado en la primera línea de código sin comentarios en un archivo después de la palabra clave </a:t>
            </a:r>
            <a:r>
              <a:rPr lang="es" sz="2200">
                <a:latin typeface="Courier New"/>
                <a:ea typeface="Courier New"/>
                <a:cs typeface="Courier New"/>
                <a:sym typeface="Courier New"/>
              </a:rPr>
              <a:t>package</a:t>
            </a:r>
            <a:endParaRPr sz="2200"/>
          </a:p>
          <a:p>
            <a:pPr indent="0" lvl="0" marL="457200" rtl="0" algn="l">
              <a:spcBef>
                <a:spcPts val="1400"/>
              </a:spcBef>
              <a:spcAft>
                <a:spcPts val="1400"/>
              </a:spcAft>
              <a:buNone/>
            </a:pPr>
            <a:r>
              <a:rPr lang="es" sz="2200">
                <a:latin typeface="Courier New"/>
                <a:ea typeface="Courier New"/>
                <a:cs typeface="Courier New"/>
                <a:sym typeface="Courier New"/>
              </a:rPr>
              <a:t>package org.example.game</a:t>
            </a:r>
            <a:endParaRPr sz="2200">
              <a:latin typeface="Courier New"/>
              <a:ea typeface="Courier New"/>
              <a:cs typeface="Courier New"/>
              <a:sym typeface="Courier New"/>
            </a:endParaRPr>
          </a:p>
        </p:txBody>
      </p:sp>
      <p:sp>
        <p:nvSpPr>
          <p:cNvPr id="481" name="Google Shape;481;p6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Ejemplos de herencia</a:t>
            </a:r>
            <a:endParaRPr/>
          </a:p>
        </p:txBody>
      </p:sp>
      <p:sp>
        <p:nvSpPr>
          <p:cNvPr id="487" name="Google Shape;487;p6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cxnSp>
        <p:nvCxnSpPr>
          <p:cNvPr id="488" name="Google Shape;488;p66"/>
          <p:cNvCxnSpPr/>
          <p:nvPr/>
        </p:nvCxnSpPr>
        <p:spPr>
          <a:xfrm>
            <a:off x="4853625" y="2698013"/>
            <a:ext cx="1515600" cy="770700"/>
          </a:xfrm>
          <a:prstGeom prst="straightConnector1">
            <a:avLst/>
          </a:prstGeom>
          <a:noFill/>
          <a:ln cap="flat" cmpd="sng" w="28575">
            <a:solidFill>
              <a:srgbClr val="3C4043"/>
            </a:solidFill>
            <a:prstDash val="solid"/>
            <a:round/>
            <a:headEnd len="med" w="med" type="none"/>
            <a:tailEnd len="med" w="med" type="triangle"/>
          </a:ln>
        </p:spPr>
      </p:cxnSp>
      <p:grpSp>
        <p:nvGrpSpPr>
          <p:cNvPr id="489" name="Google Shape;489;p66"/>
          <p:cNvGrpSpPr/>
          <p:nvPr/>
        </p:nvGrpSpPr>
        <p:grpSpPr>
          <a:xfrm>
            <a:off x="1260025" y="3613863"/>
            <a:ext cx="2884069" cy="1429349"/>
            <a:chOff x="1036775" y="2886650"/>
            <a:chExt cx="2814000" cy="1217400"/>
          </a:xfrm>
        </p:grpSpPr>
        <p:sp>
          <p:nvSpPr>
            <p:cNvPr id="490" name="Google Shape;490;p66"/>
            <p:cNvSpPr/>
            <p:nvPr/>
          </p:nvSpPr>
          <p:spPr>
            <a:xfrm>
              <a:off x="103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s" sz="1800">
                  <a:solidFill>
                    <a:srgbClr val="083042"/>
                  </a:solidFill>
                  <a:latin typeface="Roboto Condensed"/>
                  <a:ea typeface="Roboto Condensed"/>
                  <a:cs typeface="Roboto Condensed"/>
                  <a:sym typeface="Roboto Condensed"/>
                </a:rPr>
                <a:t>Moped100cc</a:t>
              </a:r>
              <a:endParaRPr>
                <a:solidFill>
                  <a:srgbClr val="083042"/>
                </a:solidFill>
              </a:endParaRPr>
            </a:p>
          </p:txBody>
        </p:sp>
        <p:sp>
          <p:nvSpPr>
            <p:cNvPr id="491" name="Google Shape;491;p66"/>
            <p:cNvSpPr/>
            <p:nvPr/>
          </p:nvSpPr>
          <p:spPr>
            <a:xfrm>
              <a:off x="103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083042"/>
                  </a:solidFill>
                  <a:latin typeface="Roboto Condensed"/>
                  <a:ea typeface="Roboto Condensed"/>
                  <a:cs typeface="Roboto Condensed"/>
                  <a:sym typeface="Roboto Condensed"/>
                </a:rPr>
                <a:t>Moped</a:t>
              </a:r>
              <a:endParaRPr>
                <a:solidFill>
                  <a:srgbClr val="083042"/>
                </a:solidFill>
              </a:endParaRPr>
            </a:p>
          </p:txBody>
        </p:sp>
        <p:sp>
          <p:nvSpPr>
            <p:cNvPr id="492" name="Google Shape;492;p66"/>
            <p:cNvSpPr/>
            <p:nvPr/>
          </p:nvSpPr>
          <p:spPr>
            <a:xfrm>
              <a:off x="103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083042"/>
                  </a:solidFill>
                  <a:latin typeface="Roboto Condensed"/>
                  <a:ea typeface="Roboto Condensed"/>
                  <a:cs typeface="Roboto Condensed"/>
                  <a:sym typeface="Roboto Condensed"/>
                </a:rPr>
                <a:t>Moped50cc</a:t>
              </a:r>
              <a:endParaRPr>
                <a:solidFill>
                  <a:srgbClr val="083042"/>
                </a:solidFill>
              </a:endParaRPr>
            </a:p>
          </p:txBody>
        </p:sp>
        <p:sp>
          <p:nvSpPr>
            <p:cNvPr id="493" name="Google Shape;493;p66"/>
            <p:cNvSpPr/>
            <p:nvPr/>
          </p:nvSpPr>
          <p:spPr>
            <a:xfrm>
              <a:off x="1036775" y="2886650"/>
              <a:ext cx="2814000" cy="303000"/>
            </a:xfrm>
            <a:prstGeom prst="rect">
              <a:avLst/>
            </a:prstGeom>
            <a:solidFill>
              <a:srgbClr val="4282F2"/>
            </a:solid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FFFFFF"/>
                  </a:solidFill>
                  <a:latin typeface="Roboto Condensed"/>
                  <a:ea typeface="Roboto Condensed"/>
                  <a:cs typeface="Roboto Condensed"/>
                  <a:sym typeface="Roboto Condensed"/>
                </a:rPr>
                <a:t>org.example.vehicle.moped</a:t>
              </a:r>
              <a:endParaRPr>
                <a:solidFill>
                  <a:srgbClr val="FFFFFF"/>
                </a:solidFill>
              </a:endParaRPr>
            </a:p>
          </p:txBody>
        </p:sp>
      </p:grpSp>
      <p:grpSp>
        <p:nvGrpSpPr>
          <p:cNvPr id="494" name="Google Shape;494;p66"/>
          <p:cNvGrpSpPr/>
          <p:nvPr/>
        </p:nvGrpSpPr>
        <p:grpSpPr>
          <a:xfrm>
            <a:off x="4941934" y="3606965"/>
            <a:ext cx="2884069" cy="1436247"/>
            <a:chOff x="4846775" y="2880775"/>
            <a:chExt cx="2814000" cy="1223275"/>
          </a:xfrm>
        </p:grpSpPr>
        <p:sp>
          <p:nvSpPr>
            <p:cNvPr id="495" name="Google Shape;495;p66"/>
            <p:cNvSpPr/>
            <p:nvPr/>
          </p:nvSpPr>
          <p:spPr>
            <a:xfrm>
              <a:off x="484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083042"/>
                  </a:solidFill>
                  <a:latin typeface="Roboto Condensed"/>
                  <a:ea typeface="Roboto Condensed"/>
                  <a:cs typeface="Roboto Condensed"/>
                  <a:sym typeface="Roboto Condensed"/>
                </a:rPr>
                <a:t>Hatchback</a:t>
              </a:r>
              <a:endParaRPr>
                <a:solidFill>
                  <a:srgbClr val="083042"/>
                </a:solidFill>
              </a:endParaRPr>
            </a:p>
          </p:txBody>
        </p:sp>
        <p:sp>
          <p:nvSpPr>
            <p:cNvPr id="496" name="Google Shape;496;p66"/>
            <p:cNvSpPr/>
            <p:nvPr/>
          </p:nvSpPr>
          <p:spPr>
            <a:xfrm>
              <a:off x="484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083042"/>
                  </a:solidFill>
                  <a:latin typeface="Roboto Condensed"/>
                  <a:ea typeface="Roboto Condensed"/>
                  <a:cs typeface="Roboto Condensed"/>
                  <a:sym typeface="Roboto Condensed"/>
                </a:rPr>
                <a:t>Car</a:t>
              </a:r>
              <a:endParaRPr>
                <a:solidFill>
                  <a:srgbClr val="083042"/>
                </a:solidFill>
              </a:endParaRPr>
            </a:p>
          </p:txBody>
        </p:sp>
        <p:sp>
          <p:nvSpPr>
            <p:cNvPr id="497" name="Google Shape;497;p66"/>
            <p:cNvSpPr/>
            <p:nvPr/>
          </p:nvSpPr>
          <p:spPr>
            <a:xfrm>
              <a:off x="484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083042"/>
                  </a:solidFill>
                  <a:latin typeface="Roboto Condensed"/>
                  <a:ea typeface="Roboto Condensed"/>
                  <a:cs typeface="Roboto Condensed"/>
                  <a:sym typeface="Roboto Condensed"/>
                </a:rPr>
                <a:t>Sedan</a:t>
              </a:r>
              <a:endParaRPr>
                <a:solidFill>
                  <a:srgbClr val="083042"/>
                </a:solidFill>
              </a:endParaRPr>
            </a:p>
          </p:txBody>
        </p:sp>
        <p:sp>
          <p:nvSpPr>
            <p:cNvPr id="498" name="Google Shape;498;p66"/>
            <p:cNvSpPr/>
            <p:nvPr/>
          </p:nvSpPr>
          <p:spPr>
            <a:xfrm>
              <a:off x="4846775" y="2880775"/>
              <a:ext cx="28140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FFFFFF"/>
                  </a:solidFill>
                  <a:latin typeface="Roboto Condensed"/>
                  <a:ea typeface="Roboto Condensed"/>
                  <a:cs typeface="Roboto Condensed"/>
                  <a:sym typeface="Roboto Condensed"/>
                </a:rPr>
                <a:t>org.example.vehicle.car</a:t>
              </a:r>
              <a:endParaRPr>
                <a:solidFill>
                  <a:srgbClr val="FFFFFF"/>
                </a:solidFill>
              </a:endParaRPr>
            </a:p>
          </p:txBody>
        </p:sp>
      </p:grpSp>
      <p:grpSp>
        <p:nvGrpSpPr>
          <p:cNvPr id="499" name="Google Shape;499;p66"/>
          <p:cNvGrpSpPr/>
          <p:nvPr/>
        </p:nvGrpSpPr>
        <p:grpSpPr>
          <a:xfrm>
            <a:off x="3468037" y="1792837"/>
            <a:ext cx="2131997" cy="713618"/>
            <a:chOff x="3427825" y="1355850"/>
            <a:chExt cx="2080200" cy="607800"/>
          </a:xfrm>
        </p:grpSpPr>
        <p:sp>
          <p:nvSpPr>
            <p:cNvPr id="500" name="Google Shape;500;p66"/>
            <p:cNvSpPr/>
            <p:nvPr/>
          </p:nvSpPr>
          <p:spPr>
            <a:xfrm>
              <a:off x="3427825" y="1660650"/>
              <a:ext cx="20802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chemeClr val="dk1"/>
                  </a:solidFill>
                  <a:latin typeface="Roboto Condensed"/>
                  <a:ea typeface="Roboto Condensed"/>
                  <a:cs typeface="Roboto Condensed"/>
                  <a:sym typeface="Roboto Condensed"/>
                </a:rPr>
                <a:t>Vehicle</a:t>
              </a:r>
              <a:endParaRPr/>
            </a:p>
          </p:txBody>
        </p:sp>
        <p:sp>
          <p:nvSpPr>
            <p:cNvPr id="501" name="Google Shape;501;p66"/>
            <p:cNvSpPr/>
            <p:nvPr/>
          </p:nvSpPr>
          <p:spPr>
            <a:xfrm>
              <a:off x="3427825" y="1355850"/>
              <a:ext cx="20802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s" sz="1800">
                  <a:solidFill>
                    <a:srgbClr val="FFFFFF"/>
                  </a:solidFill>
                  <a:latin typeface="Roboto Condensed"/>
                  <a:ea typeface="Roboto Condensed"/>
                  <a:cs typeface="Roboto Condensed"/>
                  <a:sym typeface="Roboto Condensed"/>
                </a:rPr>
                <a:t>org.example.vehicle</a:t>
              </a:r>
              <a:endParaRPr>
                <a:solidFill>
                  <a:srgbClr val="FFFFFF"/>
                </a:solidFill>
              </a:endParaRPr>
            </a:p>
          </p:txBody>
        </p:sp>
      </p:grpSp>
      <p:cxnSp>
        <p:nvCxnSpPr>
          <p:cNvPr id="502" name="Google Shape;502;p66"/>
          <p:cNvCxnSpPr/>
          <p:nvPr/>
        </p:nvCxnSpPr>
        <p:spPr>
          <a:xfrm flipH="1">
            <a:off x="2643825" y="2698013"/>
            <a:ext cx="1515600" cy="770700"/>
          </a:xfrm>
          <a:prstGeom prst="straightConnector1">
            <a:avLst/>
          </a:prstGeom>
          <a:noFill/>
          <a:ln cap="flat" cmpd="sng" w="28575">
            <a:solidFill>
              <a:srgbClr val="3C4043"/>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Modificadores de visibilidad</a:t>
            </a:r>
            <a:endParaRPr/>
          </a:p>
        </p:txBody>
      </p:sp>
      <p:sp>
        <p:nvSpPr>
          <p:cNvPr id="508" name="Google Shape;508;p67"/>
          <p:cNvSpPr txBox="1"/>
          <p:nvPr>
            <p:ph idx="1" type="body"/>
          </p:nvPr>
        </p:nvSpPr>
        <p:spPr>
          <a:xfrm>
            <a:off x="327300" y="1816250"/>
            <a:ext cx="8489400" cy="3654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s" sz="1900">
                <a:solidFill>
                  <a:schemeClr val="dk1"/>
                </a:solidFill>
                <a:highlight>
                  <a:schemeClr val="lt1"/>
                </a:highlight>
              </a:rPr>
              <a:t>Usamos modificadores de visibilidad para limitar lo que exponemos.</a:t>
            </a:r>
            <a:endParaRPr sz="900">
              <a:solidFill>
                <a:schemeClr val="dk1"/>
              </a:solidFill>
              <a:highlight>
                <a:schemeClr val="lt1"/>
              </a:highlight>
            </a:endParaRPr>
          </a:p>
          <a:p>
            <a:pPr indent="0" lvl="0" marL="0" rtl="0" algn="l">
              <a:lnSpc>
                <a:spcPct val="100000"/>
              </a:lnSpc>
              <a:spcBef>
                <a:spcPts val="1200"/>
              </a:spcBef>
              <a:spcAft>
                <a:spcPts val="0"/>
              </a:spcAft>
              <a:buNone/>
            </a:pPr>
            <a:r>
              <a:t/>
            </a:r>
            <a:endParaRPr sz="1000">
              <a:solidFill>
                <a:schemeClr val="dk1"/>
              </a:solidFill>
              <a:highlight>
                <a:schemeClr val="lt1"/>
              </a:highlight>
            </a:endParaRPr>
          </a:p>
          <a:p>
            <a:pPr indent="-342900" lvl="0" marL="457200" rtl="0" algn="l">
              <a:spcBef>
                <a:spcPts val="1200"/>
              </a:spcBef>
              <a:spcAft>
                <a:spcPts val="0"/>
              </a:spcAft>
              <a:buSzPts val="1800"/>
              <a:buChar char="●"/>
            </a:pPr>
            <a:r>
              <a:rPr lang="es" sz="1800">
                <a:latin typeface="Courier New"/>
                <a:ea typeface="Courier New"/>
                <a:cs typeface="Courier New"/>
                <a:sym typeface="Courier New"/>
              </a:rPr>
              <a:t>public</a:t>
            </a:r>
            <a:r>
              <a:rPr lang="es" sz="1800"/>
              <a:t> </a:t>
            </a:r>
            <a:r>
              <a:rPr lang="es"/>
              <a:t>significa que es visible fuera de la clase</a:t>
            </a:r>
            <a:r>
              <a:rPr lang="es" sz="1800"/>
              <a:t>. </a:t>
            </a:r>
            <a:r>
              <a:rPr lang="es"/>
              <a:t>Todo es público por defecto</a:t>
            </a:r>
            <a:r>
              <a:rPr lang="es" sz="1800"/>
              <a:t>,</a:t>
            </a:r>
            <a:r>
              <a:rPr lang="es"/>
              <a:t> inclusive los métodos y variables de una clase</a:t>
            </a:r>
            <a:r>
              <a:rPr lang="es" sz="1800"/>
              <a:t>.</a:t>
            </a:r>
            <a:br>
              <a:rPr lang="es" sz="800"/>
            </a:br>
            <a:endParaRPr sz="800"/>
          </a:p>
          <a:p>
            <a:pPr indent="-342900" lvl="0" marL="457200" rtl="0" algn="l">
              <a:spcBef>
                <a:spcPts val="0"/>
              </a:spcBef>
              <a:spcAft>
                <a:spcPts val="0"/>
              </a:spcAft>
              <a:buSzPts val="1800"/>
              <a:buChar char="●"/>
            </a:pPr>
            <a:r>
              <a:rPr lang="es" sz="1800">
                <a:latin typeface="Courier New"/>
                <a:ea typeface="Courier New"/>
                <a:cs typeface="Courier New"/>
                <a:sym typeface="Courier New"/>
              </a:rPr>
              <a:t>private</a:t>
            </a:r>
            <a:r>
              <a:rPr lang="es" sz="1800"/>
              <a:t> </a:t>
            </a:r>
            <a:r>
              <a:rPr lang="es"/>
              <a:t>significa que solo es visible dentro de esa clase</a:t>
            </a:r>
            <a:r>
              <a:rPr lang="es" sz="1800"/>
              <a:t> (</a:t>
            </a:r>
            <a:r>
              <a:rPr lang="es"/>
              <a:t>o en el archivo si solo estamos trabajando con funciones</a:t>
            </a:r>
            <a:r>
              <a:rPr lang="es" sz="1800"/>
              <a:t>).</a:t>
            </a:r>
            <a:br>
              <a:rPr lang="es" sz="800"/>
            </a:br>
            <a:endParaRPr sz="800"/>
          </a:p>
          <a:p>
            <a:pPr indent="-342900" lvl="0" marL="457200" rtl="0" algn="l">
              <a:spcBef>
                <a:spcPts val="0"/>
              </a:spcBef>
              <a:spcAft>
                <a:spcPts val="0"/>
              </a:spcAft>
              <a:buSzPts val="1800"/>
              <a:buChar char="●"/>
            </a:pPr>
            <a:r>
              <a:rPr lang="es" sz="1800">
                <a:latin typeface="Courier New"/>
                <a:ea typeface="Courier New"/>
                <a:cs typeface="Courier New"/>
                <a:sym typeface="Courier New"/>
              </a:rPr>
              <a:t>protected</a:t>
            </a:r>
            <a:r>
              <a:rPr lang="es" sz="1800"/>
              <a:t> </a:t>
            </a:r>
            <a:r>
              <a:rPr lang="es"/>
              <a:t>es igual que</a:t>
            </a:r>
            <a:r>
              <a:rPr lang="es" sz="1800"/>
              <a:t> </a:t>
            </a:r>
            <a:r>
              <a:rPr lang="es" sz="1800">
                <a:latin typeface="Courier New"/>
                <a:ea typeface="Courier New"/>
                <a:cs typeface="Courier New"/>
                <a:sym typeface="Courier New"/>
              </a:rPr>
              <a:t>private</a:t>
            </a:r>
            <a:r>
              <a:rPr lang="es" sz="1800"/>
              <a:t>, </a:t>
            </a:r>
            <a:r>
              <a:rPr lang="es"/>
              <a:t>pero también será visible para las subclases</a:t>
            </a:r>
            <a:r>
              <a:rPr lang="es" sz="1800"/>
              <a:t>.</a:t>
            </a:r>
            <a:endParaRPr sz="1800"/>
          </a:p>
          <a:p>
            <a:pPr indent="0" lvl="0" marL="0" rtl="0" algn="l">
              <a:spcBef>
                <a:spcPts val="1200"/>
              </a:spcBef>
              <a:spcAft>
                <a:spcPts val="1200"/>
              </a:spcAft>
              <a:buNone/>
            </a:pPr>
            <a:r>
              <a:t/>
            </a:r>
            <a:endParaRPr sz="1800"/>
          </a:p>
        </p:txBody>
      </p:sp>
      <p:sp>
        <p:nvSpPr>
          <p:cNvPr id="509" name="Google Shape;509;p6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Como seguir</a:t>
            </a:r>
            <a:endParaRPr/>
          </a:p>
        </p:txBody>
      </p:sp>
      <p:sp>
        <p:nvSpPr>
          <p:cNvPr id="515" name="Google Shape;515;p6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516" name="Google Shape;516;p68"/>
          <p:cNvSpPr txBox="1"/>
          <p:nvPr>
            <p:ph idx="1" type="body"/>
          </p:nvPr>
        </p:nvSpPr>
        <p:spPr>
          <a:xfrm>
            <a:off x="173411" y="2294469"/>
            <a:ext cx="8520600" cy="8940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s" sz="2500"/>
              <a:t>Podemos verificar lo aprendido</a:t>
            </a:r>
            <a:endParaRPr sz="2500"/>
          </a:p>
          <a:p>
            <a:pPr indent="0" lvl="0" marL="0" rtl="0" algn="l">
              <a:lnSpc>
                <a:spcPct val="115000"/>
              </a:lnSpc>
              <a:spcBef>
                <a:spcPts val="1000"/>
              </a:spcBef>
              <a:spcAft>
                <a:spcPts val="1000"/>
              </a:spcAft>
              <a:buNone/>
            </a:pPr>
            <a:r>
              <a:rPr lang="es" sz="2500" u="sng">
                <a:solidFill>
                  <a:schemeClr val="hlink"/>
                </a:solidFill>
                <a:hlinkClick r:id="rId3"/>
              </a:rPr>
              <a:t>Lesson 3: Classes and objects</a:t>
            </a:r>
            <a:endParaRPr sz="2500">
              <a:solidFill>
                <a:schemeClr val="dk1"/>
              </a:solidFill>
            </a:endParaRPr>
          </a:p>
        </p:txBody>
      </p:sp>
      <p:pic>
        <p:nvPicPr>
          <p:cNvPr id="517" name="Google Shape;517;p68"/>
          <p:cNvPicPr preferRelativeResize="0"/>
          <p:nvPr/>
        </p:nvPicPr>
        <p:blipFill rotWithShape="1">
          <a:blip r:embed="rId4">
            <a:alphaModFix/>
          </a:blip>
          <a:srcRect b="13226" l="12797" r="12273" t="12879"/>
          <a:stretch/>
        </p:blipFill>
        <p:spPr>
          <a:xfrm>
            <a:off x="5938150" y="1977670"/>
            <a:ext cx="2755850" cy="2717950"/>
          </a:xfrm>
          <a:prstGeom prst="rect">
            <a:avLst/>
          </a:prstGeom>
          <a:noFill/>
          <a:ln>
            <a:noFill/>
          </a:ln>
        </p:spPr>
      </p:pic>
      <p:sp>
        <p:nvSpPr>
          <p:cNvPr id="518" name="Google Shape;518;p68"/>
          <p:cNvSpPr txBox="1"/>
          <p:nvPr>
            <p:ph idx="1" type="body"/>
          </p:nvPr>
        </p:nvSpPr>
        <p:spPr>
          <a:xfrm>
            <a:off x="173411" y="3301944"/>
            <a:ext cx="8520600" cy="894000"/>
          </a:xfrm>
          <a:prstGeom prst="rect">
            <a:avLst/>
          </a:prstGeom>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None/>
            </a:pPr>
            <a:r>
              <a:rPr lang="es" sz="2500"/>
              <a:t>La lección original se encuentra en</a:t>
            </a:r>
            <a:endParaRPr sz="2500"/>
          </a:p>
          <a:p>
            <a:pPr indent="0" lvl="0" marL="0" rtl="0" algn="l">
              <a:lnSpc>
                <a:spcPct val="115000"/>
              </a:lnSpc>
              <a:spcBef>
                <a:spcPts val="1000"/>
              </a:spcBef>
              <a:spcAft>
                <a:spcPts val="1000"/>
              </a:spcAft>
              <a:buNone/>
            </a:pPr>
            <a:r>
              <a:rPr lang="es" sz="2500" u="sng">
                <a:solidFill>
                  <a:schemeClr val="hlink"/>
                </a:solidFill>
                <a:hlinkClick r:id="rId5"/>
              </a:rPr>
              <a:t>Lesson 3: Classes and objects</a:t>
            </a:r>
            <a:endParaRPr sz="25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Class versus o</a:t>
            </a:r>
            <a:r>
              <a:rPr lang="es"/>
              <a:t>bject instance</a:t>
            </a:r>
            <a:endParaRPr/>
          </a:p>
        </p:txBody>
      </p:sp>
      <p:sp>
        <p:nvSpPr>
          <p:cNvPr id="115" name="Google Shape;115;p19"/>
          <p:cNvSpPr txBox="1"/>
          <p:nvPr>
            <p:ph idx="1" type="body"/>
          </p:nvPr>
        </p:nvSpPr>
        <p:spPr>
          <a:xfrm>
            <a:off x="281300" y="1745900"/>
            <a:ext cx="3927600" cy="3449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Clase Casa</a:t>
            </a:r>
            <a:endParaRPr sz="1800"/>
          </a:p>
          <a:p>
            <a:pPr indent="0" lvl="0" marL="0" rtl="0" algn="l">
              <a:spcBef>
                <a:spcPts val="1000"/>
              </a:spcBef>
              <a:spcAft>
                <a:spcPts val="0"/>
              </a:spcAft>
              <a:buClr>
                <a:schemeClr val="dk1"/>
              </a:buClr>
              <a:buSzPts val="1100"/>
              <a:buFont typeface="Arial"/>
              <a:buNone/>
            </a:pPr>
            <a:r>
              <a:rPr lang="es"/>
              <a:t>Datos</a:t>
            </a:r>
            <a:endParaRPr sz="1800"/>
          </a:p>
          <a:p>
            <a:pPr indent="-342900" lvl="0" marL="457200" rtl="0" algn="l">
              <a:spcBef>
                <a:spcPts val="1200"/>
              </a:spcBef>
              <a:spcAft>
                <a:spcPts val="0"/>
              </a:spcAft>
              <a:buSzPts val="1800"/>
              <a:buChar char="●"/>
            </a:pPr>
            <a:r>
              <a:rPr lang="es"/>
              <a:t>Color </a:t>
            </a:r>
            <a:r>
              <a:rPr lang="es" sz="1800"/>
              <a:t>(String)</a:t>
            </a:r>
            <a:endParaRPr sz="1800"/>
          </a:p>
          <a:p>
            <a:pPr indent="-342900" lvl="0" marL="457200" rtl="0" algn="l">
              <a:spcBef>
                <a:spcPts val="1200"/>
              </a:spcBef>
              <a:spcAft>
                <a:spcPts val="0"/>
              </a:spcAft>
              <a:buSzPts val="1800"/>
              <a:buChar char="●"/>
            </a:pPr>
            <a:r>
              <a:rPr lang="es"/>
              <a:t>Cantidad de ventanas</a:t>
            </a:r>
            <a:r>
              <a:rPr lang="es" sz="1800"/>
              <a:t> (Int)</a:t>
            </a:r>
            <a:endParaRPr sz="1800"/>
          </a:p>
          <a:p>
            <a:pPr indent="-342900" lvl="0" marL="457200" rtl="0" algn="l">
              <a:spcBef>
                <a:spcPts val="0"/>
              </a:spcBef>
              <a:spcAft>
                <a:spcPts val="0"/>
              </a:spcAft>
              <a:buSzPts val="1800"/>
              <a:buChar char="●"/>
            </a:pPr>
            <a:r>
              <a:rPr lang="es"/>
              <a:t>En venta</a:t>
            </a:r>
            <a:r>
              <a:rPr lang="es" sz="1800"/>
              <a:t> (Boolean)</a:t>
            </a:r>
            <a:endParaRPr sz="1800"/>
          </a:p>
          <a:p>
            <a:pPr indent="0" lvl="0" marL="0" rtl="0" algn="l">
              <a:spcBef>
                <a:spcPts val="1200"/>
              </a:spcBef>
              <a:spcAft>
                <a:spcPts val="0"/>
              </a:spcAft>
              <a:buClr>
                <a:schemeClr val="dk1"/>
              </a:buClr>
              <a:buSzPts val="1100"/>
              <a:buFont typeface="Arial"/>
              <a:buNone/>
            </a:pPr>
            <a:r>
              <a:rPr lang="es" sz="1800"/>
              <a:t>Behavior</a:t>
            </a:r>
            <a:endParaRPr sz="1800"/>
          </a:p>
          <a:p>
            <a:pPr indent="-342900" lvl="0" marL="457200" rtl="0" algn="l">
              <a:spcBef>
                <a:spcPts val="1200"/>
              </a:spcBef>
              <a:spcAft>
                <a:spcPts val="0"/>
              </a:spcAft>
              <a:buSzPts val="1800"/>
              <a:buFont typeface="Courier New"/>
              <a:buChar char="●"/>
            </a:pPr>
            <a:r>
              <a:rPr lang="es">
                <a:latin typeface="Courier New"/>
                <a:ea typeface="Courier New"/>
                <a:cs typeface="Courier New"/>
                <a:sym typeface="Courier New"/>
              </a:rPr>
              <a:t>actualizarColor</a:t>
            </a:r>
            <a:r>
              <a:rPr lang="es" sz="1800">
                <a:latin typeface="Courier New"/>
                <a:ea typeface="Courier New"/>
                <a:cs typeface="Courier New"/>
                <a:sym typeface="Courier New"/>
              </a:rPr>
              <a:t>()</a:t>
            </a:r>
            <a:endParaRPr sz="1800">
              <a:latin typeface="Courier New"/>
              <a:ea typeface="Courier New"/>
              <a:cs typeface="Courier New"/>
              <a:sym typeface="Courier New"/>
            </a:endParaRPr>
          </a:p>
          <a:p>
            <a:pPr indent="-342900" lvl="0" marL="457200" rtl="0" algn="l">
              <a:spcBef>
                <a:spcPts val="1200"/>
              </a:spcBef>
              <a:spcAft>
                <a:spcPts val="0"/>
              </a:spcAft>
              <a:buSzPts val="1800"/>
              <a:buFont typeface="Courier New"/>
              <a:buChar char="●"/>
            </a:pPr>
            <a:r>
              <a:rPr lang="es">
                <a:latin typeface="Courier New"/>
                <a:ea typeface="Courier New"/>
                <a:cs typeface="Courier New"/>
                <a:sym typeface="Courier New"/>
              </a:rPr>
              <a:t>ponerEnVenta</a:t>
            </a:r>
            <a:r>
              <a:rPr lang="es" sz="1800">
                <a:latin typeface="Courier New"/>
                <a:ea typeface="Courier New"/>
                <a:cs typeface="Courier New"/>
                <a:sym typeface="Courier New"/>
              </a:rPr>
              <a:t>()</a:t>
            </a:r>
            <a:endParaRPr sz="1800"/>
          </a:p>
        </p:txBody>
      </p:sp>
      <p:sp>
        <p:nvSpPr>
          <p:cNvPr id="116" name="Google Shape;116;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pic>
        <p:nvPicPr>
          <p:cNvPr id="117" name="Google Shape;117;p19"/>
          <p:cNvPicPr preferRelativeResize="0"/>
          <p:nvPr/>
        </p:nvPicPr>
        <p:blipFill>
          <a:blip r:embed="rId3">
            <a:alphaModFix/>
          </a:blip>
          <a:stretch>
            <a:fillRect/>
          </a:stretch>
        </p:blipFill>
        <p:spPr>
          <a:xfrm>
            <a:off x="4271525" y="2480200"/>
            <a:ext cx="1340168" cy="949285"/>
          </a:xfrm>
          <a:prstGeom prst="rect">
            <a:avLst/>
          </a:prstGeom>
          <a:noFill/>
          <a:ln>
            <a:noFill/>
          </a:ln>
        </p:spPr>
      </p:pic>
      <p:pic>
        <p:nvPicPr>
          <p:cNvPr id="118" name="Google Shape;118;p19"/>
          <p:cNvPicPr preferRelativeResize="0"/>
          <p:nvPr/>
        </p:nvPicPr>
        <p:blipFill rotWithShape="1">
          <a:blip r:embed="rId4">
            <a:alphaModFix/>
          </a:blip>
          <a:srcRect b="0" l="0" r="9869" t="0"/>
          <a:stretch/>
        </p:blipFill>
        <p:spPr>
          <a:xfrm>
            <a:off x="7732086" y="2518300"/>
            <a:ext cx="1340168" cy="949018"/>
          </a:xfrm>
          <a:prstGeom prst="rect">
            <a:avLst/>
          </a:prstGeom>
          <a:noFill/>
          <a:ln>
            <a:noFill/>
          </a:ln>
        </p:spPr>
      </p:pic>
      <p:pic>
        <p:nvPicPr>
          <p:cNvPr id="119" name="Google Shape;119;p19"/>
          <p:cNvPicPr preferRelativeResize="0"/>
          <p:nvPr/>
        </p:nvPicPr>
        <p:blipFill>
          <a:blip r:embed="rId5">
            <a:alphaModFix/>
          </a:blip>
          <a:stretch>
            <a:fillRect/>
          </a:stretch>
        </p:blipFill>
        <p:spPr>
          <a:xfrm>
            <a:off x="5848088" y="3916225"/>
            <a:ext cx="1313498" cy="962632"/>
          </a:xfrm>
          <a:prstGeom prst="rect">
            <a:avLst/>
          </a:prstGeom>
          <a:noFill/>
          <a:ln>
            <a:noFill/>
          </a:ln>
        </p:spPr>
      </p:pic>
      <p:sp>
        <p:nvSpPr>
          <p:cNvPr id="120" name="Google Shape;120;p19"/>
          <p:cNvSpPr txBox="1"/>
          <p:nvPr/>
        </p:nvSpPr>
        <p:spPr>
          <a:xfrm>
            <a:off x="5984000" y="2571747"/>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a:ea typeface="Roboto"/>
                <a:cs typeface="Roboto"/>
                <a:sym typeface="Roboto"/>
              </a:rPr>
              <a:t>Instancias</a:t>
            </a:r>
            <a:endParaRPr sz="1800">
              <a:latin typeface="Roboto"/>
              <a:ea typeface="Roboto"/>
              <a:cs typeface="Roboto"/>
              <a:sym typeface="Roboto"/>
            </a:endParaRPr>
          </a:p>
        </p:txBody>
      </p:sp>
      <p:grpSp>
        <p:nvGrpSpPr>
          <p:cNvPr id="121" name="Google Shape;121;p19"/>
          <p:cNvGrpSpPr/>
          <p:nvPr/>
        </p:nvGrpSpPr>
        <p:grpSpPr>
          <a:xfrm>
            <a:off x="7273375" y="4417800"/>
            <a:ext cx="719700" cy="415475"/>
            <a:chOff x="7284100" y="3810000"/>
            <a:chExt cx="719700" cy="415475"/>
          </a:xfrm>
        </p:grpSpPr>
        <p:sp>
          <p:nvSpPr>
            <p:cNvPr id="122" name="Google Shape;122;p19"/>
            <p:cNvSpPr/>
            <p:nvPr/>
          </p:nvSpPr>
          <p:spPr>
            <a:xfrm>
              <a:off x="7601200" y="3988775"/>
              <a:ext cx="85500" cy="236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nvSpPr>
          <p:spPr>
            <a:xfrm>
              <a:off x="7284100" y="3810000"/>
              <a:ext cx="719700" cy="295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s" sz="900">
                  <a:latin typeface="Roboto"/>
                  <a:ea typeface="Roboto"/>
                  <a:cs typeface="Roboto"/>
                  <a:sym typeface="Roboto"/>
                </a:rPr>
                <a:t>EN VENTA</a:t>
              </a:r>
              <a:endParaRPr sz="900">
                <a:latin typeface="Roboto"/>
                <a:ea typeface="Roboto"/>
                <a:cs typeface="Roboto"/>
                <a:sym typeface="Roboto"/>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idx="1" type="body"/>
          </p:nvPr>
        </p:nvSpPr>
        <p:spPr>
          <a:xfrm>
            <a:off x="5643850" y="2571750"/>
            <a:ext cx="3211200" cy="26541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a:t>
            </a:r>
            <a:r>
              <a:rPr lang="es">
                <a:latin typeface="Consolas"/>
                <a:ea typeface="Consolas"/>
                <a:cs typeface="Consolas"/>
                <a:sym typeface="Consolas"/>
              </a:rPr>
              <a:t>miCasa</a:t>
            </a:r>
            <a:r>
              <a:rPr lang="es" sz="1800">
                <a:latin typeface="Consolas"/>
                <a:ea typeface="Consolas"/>
                <a:cs typeface="Consolas"/>
                <a:sym typeface="Consolas"/>
              </a:rPr>
              <a:t> = </a:t>
            </a:r>
            <a:r>
              <a:rPr lang="es">
                <a:latin typeface="Consolas"/>
                <a:ea typeface="Consolas"/>
                <a:cs typeface="Consolas"/>
                <a:sym typeface="Consolas"/>
              </a:rPr>
              <a:t>Casa</a:t>
            </a: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200"/>
              </a:spcBef>
              <a:spcAft>
                <a:spcPts val="1200"/>
              </a:spcAft>
              <a:buNone/>
            </a:pPr>
            <a:r>
              <a:rPr lang="es" sz="1800">
                <a:latin typeface="Consolas"/>
                <a:ea typeface="Consolas"/>
                <a:cs typeface="Consolas"/>
                <a:sym typeface="Consolas"/>
              </a:rPr>
              <a:t>println(</a:t>
            </a:r>
            <a:r>
              <a:rPr lang="es">
                <a:latin typeface="Consolas"/>
                <a:ea typeface="Consolas"/>
                <a:cs typeface="Consolas"/>
                <a:sym typeface="Consolas"/>
              </a:rPr>
              <a:t>miCasa</a:t>
            </a:r>
            <a:r>
              <a:rPr lang="es" sz="1800">
                <a:latin typeface="Consolas"/>
                <a:ea typeface="Consolas"/>
                <a:cs typeface="Consolas"/>
                <a:sym typeface="Consolas"/>
              </a:rPr>
              <a:t>)</a:t>
            </a:r>
            <a:endParaRPr sz="1800">
              <a:latin typeface="Consolas"/>
              <a:ea typeface="Consolas"/>
              <a:cs typeface="Consolas"/>
              <a:sym typeface="Consolas"/>
            </a:endParaRPr>
          </a:p>
        </p:txBody>
      </p:sp>
      <p:sp>
        <p:nvSpPr>
          <p:cNvPr id="129" name="Google Shape;129;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130" name="Google Shape;130;p20"/>
          <p:cNvSpPr txBox="1"/>
          <p:nvPr/>
        </p:nvSpPr>
        <p:spPr>
          <a:xfrm>
            <a:off x="5527725" y="1746022"/>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a:ea typeface="Roboto"/>
                <a:cs typeface="Roboto"/>
                <a:sym typeface="Roboto"/>
              </a:rPr>
              <a:t>Crear una nueva instancia de Casa</a:t>
            </a:r>
            <a:endParaRPr sz="1800">
              <a:latin typeface="Roboto"/>
              <a:ea typeface="Roboto"/>
              <a:cs typeface="Roboto"/>
              <a:sym typeface="Roboto"/>
            </a:endParaRPr>
          </a:p>
        </p:txBody>
      </p:sp>
      <p:sp>
        <p:nvSpPr>
          <p:cNvPr id="131" name="Google Shape;131;p20"/>
          <p:cNvSpPr txBox="1"/>
          <p:nvPr>
            <p:ph idx="1" type="body"/>
          </p:nvPr>
        </p:nvSpPr>
        <p:spPr>
          <a:xfrm>
            <a:off x="289725" y="2435125"/>
            <a:ext cx="5238000" cy="2654100"/>
          </a:xfrm>
          <a:prstGeom prst="rect">
            <a:avLst/>
          </a:prstGeom>
          <a:noFill/>
        </p:spPr>
        <p:txBody>
          <a:bodyPr anchorCtr="0" anchor="t" bIns="91425" lIns="91425" spcFirstLastPara="1" rIns="91425" wrap="square" tIns="91425">
            <a:normAutofit fontScale="40000" lnSpcReduction="20000"/>
          </a:bodyPr>
          <a:lstStyle/>
          <a:p>
            <a:pPr indent="0" lvl="0" marL="0" rtl="0" algn="l">
              <a:spcBef>
                <a:spcPts val="0"/>
              </a:spcBef>
              <a:spcAft>
                <a:spcPts val="0"/>
              </a:spcAft>
              <a:buClr>
                <a:schemeClr val="dk1"/>
              </a:buClr>
              <a:buSzPct val="61111"/>
              <a:buFont typeface="Arial"/>
              <a:buNone/>
            </a:pPr>
            <a:r>
              <a:rPr lang="es" sz="1800">
                <a:solidFill>
                  <a:srgbClr val="3F51B5"/>
                </a:solidFill>
                <a:latin typeface="Consolas"/>
                <a:ea typeface="Consolas"/>
                <a:cs typeface="Consolas"/>
                <a:sym typeface="Consolas"/>
              </a:rPr>
              <a:t>class</a:t>
            </a:r>
            <a:r>
              <a:rPr lang="es" sz="1800">
                <a:latin typeface="Consolas"/>
                <a:ea typeface="Consolas"/>
                <a:cs typeface="Consolas"/>
                <a:sym typeface="Consolas"/>
              </a:rPr>
              <a:t> </a:t>
            </a:r>
            <a:r>
              <a:rPr lang="es">
                <a:latin typeface="Consolas"/>
                <a:ea typeface="Consolas"/>
                <a:cs typeface="Consolas"/>
                <a:sym typeface="Consolas"/>
              </a:rPr>
              <a:t>Casa</a:t>
            </a: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color: String = </a:t>
            </a:r>
            <a:r>
              <a:rPr lang="es" sz="1800">
                <a:solidFill>
                  <a:srgbClr val="388E3C"/>
                </a:solidFill>
                <a:latin typeface="Consolas"/>
                <a:ea typeface="Consolas"/>
                <a:cs typeface="Consolas"/>
                <a:sym typeface="Consolas"/>
              </a:rPr>
              <a:t>"white"</a:t>
            </a:r>
            <a:endParaRPr sz="1800">
              <a:solidFill>
                <a:srgbClr val="388E3C"/>
              </a:solidFill>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a:t>
            </a:r>
            <a:r>
              <a:rPr lang="es">
                <a:latin typeface="Consolas"/>
                <a:ea typeface="Consolas"/>
                <a:cs typeface="Consolas"/>
                <a:sym typeface="Consolas"/>
              </a:rPr>
              <a:t>cantidadDeVentanas</a:t>
            </a:r>
            <a:r>
              <a:rPr lang="es" sz="1800">
                <a:latin typeface="Consolas"/>
                <a:ea typeface="Consolas"/>
                <a:cs typeface="Consolas"/>
                <a:sym typeface="Consolas"/>
              </a:rPr>
              <a:t>: Int = </a:t>
            </a:r>
            <a:r>
              <a:rPr lang="es"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a:t>
            </a:r>
            <a:r>
              <a:rPr lang="es">
                <a:latin typeface="Consolas"/>
                <a:ea typeface="Consolas"/>
                <a:cs typeface="Consolas"/>
                <a:sym typeface="Consolas"/>
              </a:rPr>
              <a:t>enVenta</a:t>
            </a:r>
            <a:r>
              <a:rPr lang="es" sz="1800">
                <a:latin typeface="Consolas"/>
                <a:ea typeface="Consolas"/>
                <a:cs typeface="Consolas"/>
                <a:sym typeface="Consolas"/>
              </a:rPr>
              <a:t>: Boolean = </a:t>
            </a:r>
            <a:r>
              <a:rPr lang="es"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t/>
            </a:r>
            <a:endParaRPr sz="1800">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11"/>
              <a:buFont typeface="Arial"/>
              <a:buNone/>
            </a:pPr>
            <a:r>
              <a:rPr lang="es" sz="1800">
                <a:latin typeface="Consolas"/>
                <a:ea typeface="Consolas"/>
                <a:cs typeface="Consolas"/>
                <a:sym typeface="Consolas"/>
              </a:rPr>
              <a:t>  </a:t>
            </a:r>
            <a:r>
              <a:rPr lang="es" sz="1800">
                <a:solidFill>
                  <a:srgbClr val="3F51B5"/>
                </a:solidFill>
                <a:latin typeface="Consolas"/>
                <a:ea typeface="Consolas"/>
                <a:cs typeface="Consolas"/>
                <a:sym typeface="Consolas"/>
              </a:rPr>
              <a:t>fun</a:t>
            </a:r>
            <a:r>
              <a:rPr lang="es" sz="1800">
                <a:latin typeface="Consolas"/>
                <a:ea typeface="Consolas"/>
                <a:cs typeface="Consolas"/>
                <a:sym typeface="Consolas"/>
              </a:rPr>
              <a:t> </a:t>
            </a:r>
            <a:r>
              <a:rPr lang="es">
                <a:latin typeface="Consolas"/>
                <a:ea typeface="Consolas"/>
                <a:cs typeface="Consolas"/>
                <a:sym typeface="Consolas"/>
              </a:rPr>
              <a:t>actualizarColor</a:t>
            </a:r>
            <a:r>
              <a:rPr lang="es" sz="1800">
                <a:latin typeface="Consolas"/>
                <a:ea typeface="Consolas"/>
                <a:cs typeface="Consolas"/>
                <a:sym typeface="Consolas"/>
              </a:rPr>
              <a:t>(</a:t>
            </a:r>
            <a:r>
              <a:rPr lang="es">
                <a:latin typeface="Consolas"/>
                <a:ea typeface="Consolas"/>
                <a:cs typeface="Consolas"/>
                <a:sym typeface="Consolas"/>
              </a:rPr>
              <a:t>color</a:t>
            </a:r>
            <a:r>
              <a:rPr lang="es" sz="1800">
                <a:latin typeface="Consolas"/>
                <a:ea typeface="Consolas"/>
                <a:cs typeface="Consolas"/>
                <a:sym typeface="Consolas"/>
              </a:rPr>
              <a:t>: String)</a:t>
            </a: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11"/>
              <a:buFont typeface="Arial"/>
              <a:buNone/>
            </a:pP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1200"/>
              </a:spcBef>
              <a:spcAft>
                <a:spcPts val="0"/>
              </a:spcAft>
              <a:buClr>
                <a:schemeClr val="dk1"/>
              </a:buClr>
              <a:buSzPct val="61111"/>
              <a:buFont typeface="Arial"/>
              <a:buNone/>
            </a:pP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200"/>
              </a:spcBef>
              <a:spcAft>
                <a:spcPts val="0"/>
              </a:spcAft>
              <a:buClr>
                <a:schemeClr val="dk1"/>
              </a:buClr>
              <a:buSzPct val="57894"/>
              <a:buFont typeface="Arial"/>
              <a:buNone/>
            </a:pPr>
            <a:r>
              <a:t/>
            </a:r>
            <a:endParaRPr sz="1900">
              <a:latin typeface="Consolas"/>
              <a:ea typeface="Consolas"/>
              <a:cs typeface="Consolas"/>
              <a:sym typeface="Consolas"/>
            </a:endParaRPr>
          </a:p>
          <a:p>
            <a:pPr indent="0" lvl="0" marL="0" rtl="0" algn="l">
              <a:spcBef>
                <a:spcPts val="1200"/>
              </a:spcBef>
              <a:spcAft>
                <a:spcPts val="1200"/>
              </a:spcAft>
              <a:buNone/>
            </a:pPr>
            <a:r>
              <a:t/>
            </a:r>
            <a:endParaRPr sz="1800">
              <a:latin typeface="Consolas"/>
              <a:ea typeface="Consolas"/>
              <a:cs typeface="Consolas"/>
              <a:sym typeface="Consolas"/>
            </a:endParaRPr>
          </a:p>
        </p:txBody>
      </p:sp>
      <p:sp>
        <p:nvSpPr>
          <p:cNvPr id="132" name="Google Shape;132;p20"/>
          <p:cNvSpPr txBox="1"/>
          <p:nvPr>
            <p:ph type="title"/>
          </p:nvPr>
        </p:nvSpPr>
        <p:spPr>
          <a:xfrm>
            <a:off x="471900" y="738725"/>
            <a:ext cx="46107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Definir y usar clases</a:t>
            </a:r>
            <a:endParaRPr/>
          </a:p>
        </p:txBody>
      </p:sp>
      <p:sp>
        <p:nvSpPr>
          <p:cNvPr id="133" name="Google Shape;133;p20"/>
          <p:cNvSpPr txBox="1"/>
          <p:nvPr/>
        </p:nvSpPr>
        <p:spPr>
          <a:xfrm>
            <a:off x="289725" y="1773975"/>
            <a:ext cx="3535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latin typeface="Roboto"/>
                <a:ea typeface="Roboto"/>
                <a:cs typeface="Roboto"/>
                <a:sym typeface="Roboto"/>
              </a:rPr>
              <a:t>Definición de la clase</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Constructores</a:t>
            </a:r>
            <a:endParaRPr/>
          </a:p>
        </p:txBody>
      </p:sp>
      <p:sp>
        <p:nvSpPr>
          <p:cNvPr id="139" name="Google Shape;139;p21"/>
          <p:cNvSpPr txBox="1"/>
          <p:nvPr>
            <p:ph idx="1" type="body"/>
          </p:nvPr>
        </p:nvSpPr>
        <p:spPr>
          <a:xfrm>
            <a:off x="115250" y="1727850"/>
            <a:ext cx="8489400" cy="843900"/>
          </a:xfrm>
          <a:prstGeom prst="rect">
            <a:avLst/>
          </a:prstGeom>
        </p:spPr>
        <p:txBody>
          <a:bodyPr anchorCtr="0" anchor="t" bIns="91425" lIns="91425" spcFirstLastPara="1" rIns="91425" wrap="square" tIns="91425">
            <a:normAutofit fontScale="32500" lnSpcReduction="20000"/>
          </a:bodyPr>
          <a:lstStyle/>
          <a:p>
            <a:pPr indent="0" lvl="0" marL="0" rtl="0" algn="l">
              <a:lnSpc>
                <a:spcPct val="115000"/>
              </a:lnSpc>
              <a:spcBef>
                <a:spcPts val="0"/>
              </a:spcBef>
              <a:spcAft>
                <a:spcPts val="0"/>
              </a:spcAft>
              <a:buClr>
                <a:schemeClr val="dk1"/>
              </a:buClr>
              <a:buSzPct val="31428"/>
              <a:buFont typeface="Arial"/>
              <a:buNone/>
            </a:pPr>
            <a:r>
              <a:rPr lang="es" sz="3500">
                <a:solidFill>
                  <a:schemeClr val="dk1"/>
                </a:solidFill>
              </a:rPr>
              <a:t>Cuando se define un constructor en una clase, puede contener</a:t>
            </a:r>
            <a:r>
              <a:rPr lang="es" sz="3500">
                <a:solidFill>
                  <a:schemeClr val="dk1"/>
                </a:solidFill>
              </a:rPr>
              <a:t>:</a:t>
            </a:r>
            <a:endParaRPr sz="3500">
              <a:solidFill>
                <a:schemeClr val="dk1"/>
              </a:solidFill>
            </a:endParaRPr>
          </a:p>
          <a:p>
            <a:pPr indent="-342106" lvl="0" marL="457200" rtl="0" algn="l">
              <a:lnSpc>
                <a:spcPct val="115000"/>
              </a:lnSpc>
              <a:spcBef>
                <a:spcPts val="600"/>
              </a:spcBef>
              <a:spcAft>
                <a:spcPts val="0"/>
              </a:spcAft>
              <a:buClr>
                <a:schemeClr val="dk1"/>
              </a:buClr>
              <a:buSzPct val="100000"/>
              <a:buChar char="●"/>
            </a:pPr>
            <a:r>
              <a:rPr lang="es" sz="5500">
                <a:solidFill>
                  <a:schemeClr val="dk1"/>
                </a:solidFill>
              </a:rPr>
              <a:t>Ningún Parámetro</a:t>
            </a:r>
            <a:endParaRPr sz="5500">
              <a:solidFill>
                <a:schemeClr val="dk1"/>
              </a:solidFill>
            </a:endParaRPr>
          </a:p>
          <a:p>
            <a:pPr indent="0" lvl="0" marL="0" rtl="0" algn="l">
              <a:lnSpc>
                <a:spcPct val="115000"/>
              </a:lnSpc>
              <a:spcBef>
                <a:spcPts val="600"/>
              </a:spcBef>
              <a:spcAft>
                <a:spcPts val="1200"/>
              </a:spcAft>
              <a:buNone/>
            </a:pPr>
            <a:r>
              <a:t/>
            </a:r>
            <a:endParaRPr sz="1800"/>
          </a:p>
        </p:txBody>
      </p:sp>
      <p:sp>
        <p:nvSpPr>
          <p:cNvPr id="140" name="Google Shape;140;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141" name="Google Shape;141;p21"/>
          <p:cNvSpPr txBox="1"/>
          <p:nvPr/>
        </p:nvSpPr>
        <p:spPr>
          <a:xfrm>
            <a:off x="115250" y="2703675"/>
            <a:ext cx="8520600" cy="186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s" sz="1800">
                <a:solidFill>
                  <a:schemeClr val="dk1"/>
                </a:solidFill>
                <a:latin typeface="Roboto"/>
                <a:ea typeface="Roboto"/>
                <a:cs typeface="Roboto"/>
                <a:sym typeface="Roboto"/>
              </a:rPr>
              <a:t>Parámetros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s" sz="1800">
                <a:solidFill>
                  <a:schemeClr val="dk1"/>
                </a:solidFill>
                <a:latin typeface="Roboto"/>
                <a:ea typeface="Roboto"/>
                <a:cs typeface="Roboto"/>
                <a:sym typeface="Roboto"/>
              </a:rPr>
              <a:t>Sin marcar como  </a:t>
            </a:r>
            <a:r>
              <a:rPr lang="es" sz="1800">
                <a:solidFill>
                  <a:schemeClr val="dk1"/>
                </a:solidFill>
                <a:latin typeface="Courier New"/>
                <a:ea typeface="Courier New"/>
                <a:cs typeface="Courier New"/>
                <a:sym typeface="Courier New"/>
              </a:rPr>
              <a:t>var</a:t>
            </a:r>
            <a:r>
              <a:rPr lang="es" sz="1800">
                <a:solidFill>
                  <a:schemeClr val="dk1"/>
                </a:solidFill>
                <a:latin typeface="Roboto"/>
                <a:ea typeface="Roboto"/>
                <a:cs typeface="Roboto"/>
                <a:sym typeface="Roboto"/>
              </a:rPr>
              <a:t> o </a:t>
            </a:r>
            <a:r>
              <a:rPr lang="es" sz="1800">
                <a:solidFill>
                  <a:schemeClr val="dk1"/>
                </a:solidFill>
                <a:latin typeface="Courier New"/>
                <a:ea typeface="Courier New"/>
                <a:cs typeface="Courier New"/>
                <a:sym typeface="Courier New"/>
              </a:rPr>
              <a:t>val</a:t>
            </a:r>
            <a:r>
              <a:rPr lang="es" sz="1800">
                <a:solidFill>
                  <a:schemeClr val="dk1"/>
                </a:solidFill>
                <a:latin typeface="Roboto"/>
                <a:ea typeface="Roboto"/>
                <a:cs typeface="Roboto"/>
                <a:sym typeface="Roboto"/>
              </a:rPr>
              <a:t> → estos solo existirán dentro del ámbito del constructor</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0"/>
              </a:spcAft>
              <a:buClr>
                <a:schemeClr val="dk1"/>
              </a:buClr>
              <a:buSzPts val="1100"/>
              <a:buFont typeface="Arial"/>
              <a:buNone/>
            </a:pPr>
            <a:r>
              <a:rPr lang="es" sz="1800">
                <a:solidFill>
                  <a:schemeClr val="dk1"/>
                </a:solidFill>
                <a:latin typeface="Courier New"/>
                <a:ea typeface="Courier New"/>
                <a:cs typeface="Courier New"/>
                <a:sym typeface="Courier New"/>
              </a:rPr>
              <a:t>class B(x: Int)</a:t>
            </a:r>
            <a:r>
              <a:rPr lang="es"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342900" lvl="1" marL="914400" rtl="0" algn="l">
              <a:lnSpc>
                <a:spcPct val="115000"/>
              </a:lnSpc>
              <a:spcBef>
                <a:spcPts val="600"/>
              </a:spcBef>
              <a:spcAft>
                <a:spcPts val="0"/>
              </a:spcAft>
              <a:buClr>
                <a:schemeClr val="dk1"/>
              </a:buClr>
              <a:buSzPts val="1800"/>
              <a:buFont typeface="Roboto"/>
              <a:buChar char="○"/>
            </a:pPr>
            <a:r>
              <a:rPr lang="es" sz="1800">
                <a:solidFill>
                  <a:schemeClr val="dk1"/>
                </a:solidFill>
                <a:latin typeface="Roboto"/>
                <a:ea typeface="Roboto"/>
                <a:cs typeface="Roboto"/>
                <a:sym typeface="Roboto"/>
              </a:rPr>
              <a:t>Marcados como </a:t>
            </a:r>
            <a:r>
              <a:rPr lang="es" sz="1800">
                <a:solidFill>
                  <a:schemeClr val="dk1"/>
                </a:solidFill>
                <a:latin typeface="Courier New"/>
                <a:ea typeface="Courier New"/>
                <a:cs typeface="Courier New"/>
                <a:sym typeface="Courier New"/>
              </a:rPr>
              <a:t>var</a:t>
            </a:r>
            <a:r>
              <a:rPr lang="es" sz="1800">
                <a:solidFill>
                  <a:schemeClr val="dk1"/>
                </a:solidFill>
                <a:latin typeface="Roboto"/>
                <a:ea typeface="Roboto"/>
                <a:cs typeface="Roboto"/>
                <a:sym typeface="Roboto"/>
              </a:rPr>
              <a:t> o </a:t>
            </a:r>
            <a:r>
              <a:rPr lang="es" sz="1800">
                <a:solidFill>
                  <a:schemeClr val="dk1"/>
                </a:solidFill>
                <a:latin typeface="Courier New"/>
                <a:ea typeface="Courier New"/>
                <a:cs typeface="Courier New"/>
                <a:sym typeface="Courier New"/>
              </a:rPr>
              <a:t>val</a:t>
            </a:r>
            <a:r>
              <a:rPr lang="es" sz="1800">
                <a:solidFill>
                  <a:schemeClr val="dk1"/>
                </a:solidFill>
                <a:latin typeface="Roboto"/>
                <a:ea typeface="Roboto"/>
                <a:cs typeface="Roboto"/>
                <a:sym typeface="Roboto"/>
              </a:rPr>
              <a:t> → existirán en el ámbito de la instancia</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600"/>
              </a:spcAft>
              <a:buClr>
                <a:schemeClr val="dk1"/>
              </a:buClr>
              <a:buSzPts val="1100"/>
              <a:buFont typeface="Arial"/>
              <a:buNone/>
            </a:pPr>
            <a:r>
              <a:rPr lang="es" sz="1800">
                <a:solidFill>
                  <a:schemeClr val="dk1"/>
                </a:solidFill>
                <a:latin typeface="Courier New"/>
                <a:ea typeface="Courier New"/>
                <a:cs typeface="Courier New"/>
                <a:sym typeface="Courier New"/>
              </a:rPr>
              <a:t>class C(val y: Int)</a:t>
            </a:r>
            <a:endParaRPr>
              <a:latin typeface="Courier New"/>
              <a:ea typeface="Courier New"/>
              <a:cs typeface="Courier New"/>
              <a:sym typeface="Courier New"/>
            </a:endParaRPr>
          </a:p>
        </p:txBody>
      </p:sp>
      <p:sp>
        <p:nvSpPr>
          <p:cNvPr id="142" name="Google Shape;142;p21"/>
          <p:cNvSpPr txBox="1"/>
          <p:nvPr/>
        </p:nvSpPr>
        <p:spPr>
          <a:xfrm>
            <a:off x="766925" y="2355375"/>
            <a:ext cx="1313100" cy="3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s" sz="1800">
                <a:solidFill>
                  <a:schemeClr val="dk1"/>
                </a:solidFill>
                <a:latin typeface="Courier New"/>
                <a:ea typeface="Courier New"/>
                <a:cs typeface="Courier New"/>
                <a:sym typeface="Courier New"/>
              </a:rPr>
              <a:t>class A</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Ejemplos de constructores</a:t>
            </a:r>
            <a:endParaRPr/>
          </a:p>
        </p:txBody>
      </p:sp>
      <p:sp>
        <p:nvSpPr>
          <p:cNvPr id="148" name="Google Shape;148;p22"/>
          <p:cNvSpPr txBox="1"/>
          <p:nvPr>
            <p:ph idx="1" type="body"/>
          </p:nvPr>
        </p:nvSpPr>
        <p:spPr>
          <a:xfrm>
            <a:off x="212275" y="1763525"/>
            <a:ext cx="3777300" cy="319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800">
                <a:latin typeface="Consolas"/>
                <a:ea typeface="Consolas"/>
                <a:cs typeface="Consolas"/>
                <a:sym typeface="Consolas"/>
              </a:rPr>
              <a:t>class A</a:t>
            </a:r>
            <a:endParaRPr sz="1800">
              <a:latin typeface="Consolas"/>
              <a:ea typeface="Consolas"/>
              <a:cs typeface="Consolas"/>
              <a:sym typeface="Consolas"/>
            </a:endParaRPr>
          </a:p>
          <a:p>
            <a:pPr indent="0" lvl="0" marL="0" rtl="0" algn="l">
              <a:spcBef>
                <a:spcPts val="1200"/>
              </a:spcBef>
              <a:spcAft>
                <a:spcPts val="0"/>
              </a:spcAft>
              <a:buNone/>
            </a:pPr>
            <a:r>
              <a:t/>
            </a:r>
            <a:endParaRPr sz="1800">
              <a:latin typeface="Consolas"/>
              <a:ea typeface="Consolas"/>
              <a:cs typeface="Consolas"/>
              <a:sym typeface="Consolas"/>
            </a:endParaRPr>
          </a:p>
          <a:p>
            <a:pPr indent="0" lvl="0" marL="0" rtl="0" algn="l">
              <a:spcBef>
                <a:spcPts val="1200"/>
              </a:spcBef>
              <a:spcAft>
                <a:spcPts val="0"/>
              </a:spcAft>
              <a:buNone/>
            </a:pPr>
            <a:r>
              <a:rPr lang="es" sz="1800">
                <a:latin typeface="Consolas"/>
                <a:ea typeface="Consolas"/>
                <a:cs typeface="Consolas"/>
                <a:sym typeface="Consolas"/>
              </a:rPr>
              <a:t>class B(x: Int)</a:t>
            </a:r>
            <a:endParaRPr sz="1800">
              <a:latin typeface="Consolas"/>
              <a:ea typeface="Consolas"/>
              <a:cs typeface="Consolas"/>
              <a:sym typeface="Consolas"/>
            </a:endParaRPr>
          </a:p>
          <a:p>
            <a:pPr indent="0" lvl="0" marL="0" rtl="0" algn="l">
              <a:spcBef>
                <a:spcPts val="1800"/>
              </a:spcBef>
              <a:spcAft>
                <a:spcPts val="0"/>
              </a:spcAft>
              <a:buNone/>
            </a:pPr>
            <a:r>
              <a:t/>
            </a:r>
            <a:endParaRPr>
              <a:latin typeface="Consolas"/>
              <a:ea typeface="Consolas"/>
              <a:cs typeface="Consolas"/>
              <a:sym typeface="Consolas"/>
            </a:endParaRPr>
          </a:p>
          <a:p>
            <a:pPr indent="0" lvl="0" marL="0" rtl="0" algn="l">
              <a:spcBef>
                <a:spcPts val="1800"/>
              </a:spcBef>
              <a:spcAft>
                <a:spcPts val="1200"/>
              </a:spcAft>
              <a:buNone/>
            </a:pPr>
            <a:r>
              <a:rPr lang="es"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49" name="Google Shape;149;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solidFill>
                  <a:schemeClr val="lt2"/>
                </a:solidFill>
                <a:latin typeface="Roboto"/>
                <a:ea typeface="Roboto"/>
                <a:cs typeface="Roboto"/>
                <a:sym typeface="Roboto"/>
              </a:rPr>
              <a:t>‹#›</a:t>
            </a:fld>
            <a:endParaRPr>
              <a:solidFill>
                <a:schemeClr val="lt2"/>
              </a:solidFill>
              <a:latin typeface="Roboto"/>
              <a:ea typeface="Roboto"/>
              <a:cs typeface="Roboto"/>
              <a:sym typeface="Roboto"/>
            </a:endParaRPr>
          </a:p>
        </p:txBody>
      </p:sp>
      <p:sp>
        <p:nvSpPr>
          <p:cNvPr id="150" name="Google Shape;150;p22"/>
          <p:cNvSpPr txBox="1"/>
          <p:nvPr>
            <p:ph idx="1" type="body"/>
          </p:nvPr>
        </p:nvSpPr>
        <p:spPr>
          <a:xfrm>
            <a:off x="4361925" y="1729425"/>
            <a:ext cx="4502700" cy="35559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aa = A()</a:t>
            </a:r>
            <a:endParaRPr sz="1800">
              <a:latin typeface="Consolas"/>
              <a:ea typeface="Consolas"/>
              <a:cs typeface="Consolas"/>
              <a:sym typeface="Consolas"/>
            </a:endParaRPr>
          </a:p>
          <a:p>
            <a:pPr indent="0" lvl="0" marL="0" rtl="0" algn="l">
              <a:spcBef>
                <a:spcPts val="1200"/>
              </a:spcBef>
              <a:spcAft>
                <a:spcPts val="0"/>
              </a:spcAft>
              <a:buNone/>
            </a:pPr>
            <a:r>
              <a:t/>
            </a:r>
            <a:endParaRPr sz="1800">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bb = B(</a:t>
            </a:r>
            <a:r>
              <a:rPr lang="es" sz="1800">
                <a:solidFill>
                  <a:srgbClr val="C53929"/>
                </a:solidFill>
                <a:latin typeface="Consolas"/>
                <a:ea typeface="Consolas"/>
                <a:cs typeface="Consolas"/>
                <a:sym typeface="Consolas"/>
              </a:rPr>
              <a:t>12</a:t>
            </a:r>
            <a:r>
              <a:rPr lang="es"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rPr lang="es" sz="1800">
                <a:latin typeface="Consolas"/>
                <a:ea typeface="Consolas"/>
                <a:cs typeface="Consolas"/>
                <a:sym typeface="Consolas"/>
              </a:rPr>
              <a:t>println(bb.x) </a:t>
            </a:r>
            <a:endParaRPr sz="1800">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rPr lang="es"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indent="0" lvl="0" marL="0" rtl="0" algn="l">
              <a:spcBef>
                <a:spcPts val="1800"/>
              </a:spcBef>
              <a:spcAft>
                <a:spcPts val="0"/>
              </a:spcAft>
              <a:buNone/>
            </a:pPr>
            <a:r>
              <a:rPr lang="es" sz="1800">
                <a:solidFill>
                  <a:srgbClr val="3F51B5"/>
                </a:solidFill>
                <a:latin typeface="Consolas"/>
                <a:ea typeface="Consolas"/>
                <a:cs typeface="Consolas"/>
                <a:sym typeface="Consolas"/>
              </a:rPr>
              <a:t>val</a:t>
            </a:r>
            <a:r>
              <a:rPr lang="es" sz="1800">
                <a:latin typeface="Consolas"/>
                <a:ea typeface="Consolas"/>
                <a:cs typeface="Consolas"/>
                <a:sym typeface="Consolas"/>
              </a:rPr>
              <a:t> cc = C(</a:t>
            </a:r>
            <a:r>
              <a:rPr lang="es" sz="1800">
                <a:solidFill>
                  <a:srgbClr val="C53929"/>
                </a:solidFill>
                <a:latin typeface="Consolas"/>
                <a:ea typeface="Consolas"/>
                <a:cs typeface="Consolas"/>
                <a:sym typeface="Consolas"/>
              </a:rPr>
              <a:t>42</a:t>
            </a:r>
            <a:r>
              <a:rPr lang="es"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200"/>
              </a:spcBef>
              <a:spcAft>
                <a:spcPts val="0"/>
              </a:spcAft>
              <a:buNone/>
            </a:pPr>
            <a:r>
              <a:rPr lang="es" sz="1800">
                <a:latin typeface="Consolas"/>
                <a:ea typeface="Consolas"/>
                <a:cs typeface="Consolas"/>
                <a:sym typeface="Consolas"/>
              </a:rPr>
              <a:t>println(cc.y)   </a:t>
            </a:r>
            <a:endParaRPr sz="1800">
              <a:latin typeface="Consolas"/>
              <a:ea typeface="Consolas"/>
              <a:cs typeface="Consolas"/>
              <a:sym typeface="Consolas"/>
            </a:endParaRPr>
          </a:p>
          <a:p>
            <a:pPr indent="0" lvl="0" marL="0" rtl="0" algn="l">
              <a:spcBef>
                <a:spcPts val="1200"/>
              </a:spcBef>
              <a:spcAft>
                <a:spcPts val="0"/>
              </a:spcAft>
              <a:buNone/>
            </a:pPr>
            <a:r>
              <a:rPr lang="es"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indent="0" lvl="0" marL="0" rtl="0" algn="l">
              <a:spcBef>
                <a:spcPts val="1200"/>
              </a:spcBef>
              <a:spcAft>
                <a:spcPts val="0"/>
              </a:spcAft>
              <a:buNone/>
            </a:pPr>
            <a:r>
              <a:t/>
            </a:r>
            <a:endParaRPr sz="1800">
              <a:latin typeface="Consolas"/>
              <a:ea typeface="Consolas"/>
              <a:cs typeface="Consolas"/>
              <a:sym typeface="Consolas"/>
            </a:endParaRPr>
          </a:p>
          <a:p>
            <a:pPr indent="0" lvl="0" marL="0" rtl="0" algn="l">
              <a:spcBef>
                <a:spcPts val="1200"/>
              </a:spcBef>
              <a:spcAft>
                <a:spcPts val="0"/>
              </a:spcAft>
              <a:buClr>
                <a:schemeClr val="dk1"/>
              </a:buClr>
              <a:buSzPct val="61111"/>
              <a:buFont typeface="Arial"/>
              <a:buNone/>
            </a:pPr>
            <a:r>
              <a:t/>
            </a:r>
            <a:endParaRPr sz="1800">
              <a:latin typeface="Consolas"/>
              <a:ea typeface="Consolas"/>
              <a:cs typeface="Consolas"/>
              <a:sym typeface="Consolas"/>
            </a:endParaRPr>
          </a:p>
          <a:p>
            <a:pPr indent="0" lvl="0" marL="0" rtl="0" algn="l">
              <a:spcBef>
                <a:spcPts val="1200"/>
              </a:spcBef>
              <a:spcAft>
                <a:spcPts val="1200"/>
              </a:spcAft>
              <a:buNone/>
            </a:pPr>
            <a:r>
              <a:t/>
            </a:r>
            <a:endParaRPr sz="18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