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Google Sans"/>
      <p:regular r:id="rId29"/>
      <p:bold r:id="rId30"/>
      <p:italic r:id="rId31"/>
      <p:boldItalic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Google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GoogleSans-italic.fntdata"/><Relationship Id="rId30" Type="http://schemas.openxmlformats.org/officeDocument/2006/relationships/font" Target="fonts/GoogleSans-bold.fntdata"/><Relationship Id="rId11" Type="http://schemas.openxmlformats.org/officeDocument/2006/relationships/slide" Target="slides/slide6.xml"/><Relationship Id="rId33" Type="http://schemas.openxmlformats.org/officeDocument/2006/relationships/font" Target="fonts/OpenSans-regular.fntdata"/><Relationship Id="rId10" Type="http://schemas.openxmlformats.org/officeDocument/2006/relationships/slide" Target="slides/slide5.xml"/><Relationship Id="rId32" Type="http://schemas.openxmlformats.org/officeDocument/2006/relationships/font" Target="fonts/GoogleSans-boldItalic.fntdata"/><Relationship Id="rId13" Type="http://schemas.openxmlformats.org/officeDocument/2006/relationships/slide" Target="slides/slide8.xml"/><Relationship Id="rId35" Type="http://schemas.openxmlformats.org/officeDocument/2006/relationships/font" Target="fonts/OpenSans-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data-classes.html"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lasses.htm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tutorials/kotlin-for-py/inheritance.html"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d2acff7431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d2acff7431_0_4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d2acff7431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d2acff7431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469e82e9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469e82e9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2acff7431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2acff7431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2acff7431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2acff7431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Resource:</a:t>
            </a:r>
            <a:endParaRPr b="1"/>
          </a:p>
          <a:p>
            <a:pPr indent="-298450" lvl="0" marL="457200" rtl="0" algn="l">
              <a:spcBef>
                <a:spcPts val="0"/>
              </a:spcBef>
              <a:spcAft>
                <a:spcPts val="0"/>
              </a:spcAft>
              <a:buSzPts val="1100"/>
              <a:buChar char="●"/>
            </a:pPr>
            <a:r>
              <a:rPr lang="es" u="sng">
                <a:solidFill>
                  <a:schemeClr val="hlink"/>
                </a:solidFill>
                <a:hlinkClick r:id="rId2"/>
              </a:rPr>
              <a:t>Data Classes</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2acff7431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2acff7431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clase data de</a:t>
            </a:r>
            <a:r>
              <a:rPr lang="es"/>
              <a:t> </a:t>
            </a:r>
            <a:r>
              <a:rPr lang="es">
                <a:latin typeface="Courier New"/>
                <a:ea typeface="Courier New"/>
                <a:cs typeface="Courier New"/>
                <a:sym typeface="Courier New"/>
              </a:rPr>
              <a:t>Player</a:t>
            </a:r>
            <a:r>
              <a:rPr lang="es"/>
              <a:t> muestra los miembros sin la necesidad de implementar </a:t>
            </a:r>
            <a:r>
              <a:rPr lang="es">
                <a:latin typeface="Courier New"/>
                <a:ea typeface="Courier New"/>
                <a:cs typeface="Courier New"/>
                <a:sym typeface="Courier New"/>
              </a:rPr>
              <a:t>toString()</a:t>
            </a:r>
            <a:r>
              <a:rPr lang="es"/>
              <a:t>de forma explícita</a:t>
            </a:r>
            <a:r>
              <a:rPr lang="es"/>
              <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469e82e9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469e82e9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2acff7431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2acff7431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2acff7431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2acff7431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La línea que define cuándo debe dividirse en un nuevo archivo es una cuestión de preferencia personal.</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2acff7431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2acff7431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t>En el código fuente, los paquetes se usan para agrupar los elementos relacionados de un programa, como las clases variables y funciones. En Kotlin, estos elementos </a:t>
            </a:r>
            <a:r>
              <a:rPr lang="es"/>
              <a:t>están</a:t>
            </a:r>
            <a:r>
              <a:rPr lang="es"/>
              <a:t> declarados en archivos con una declaración de “package” al comienzo del archivo. Para usar elementos que son parte de otro paquete, en nuestro archivo debemos importar ese paquete. Los nombres de paquete normalmente tienen solo letras en </a:t>
            </a:r>
            <a:r>
              <a:rPr lang="es"/>
              <a:t>minúscula</a:t>
            </a:r>
            <a:r>
              <a:rPr lang="es"/>
              <a:t> (sin guiones bajos) y puntos que los separan, deben ser únicos de manera global. Por ejemplo: </a:t>
            </a:r>
            <a:r>
              <a:rPr lang="es"/>
              <a:t>package org.example.game.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s"/>
              <a:t>Al momento de publicar esta diapositiva, </a:t>
            </a:r>
            <a:r>
              <a:rPr lang="es">
                <a:latin typeface="Courier New"/>
                <a:ea typeface="Courier New"/>
                <a:cs typeface="Courier New"/>
                <a:sym typeface="Courier New"/>
              </a:rPr>
              <a:t>package</a:t>
            </a:r>
            <a:r>
              <a:rPr lang="es">
                <a:latin typeface="Consolas"/>
                <a:ea typeface="Consolas"/>
                <a:cs typeface="Consolas"/>
                <a:sym typeface="Consolas"/>
              </a:rPr>
              <a:t> </a:t>
            </a:r>
            <a:r>
              <a:rPr lang="es">
                <a:latin typeface="Courier New"/>
                <a:ea typeface="Courier New"/>
                <a:cs typeface="Courier New"/>
                <a:sym typeface="Courier New"/>
              </a:rPr>
              <a:t>private</a:t>
            </a:r>
            <a:r>
              <a:rPr lang="es"/>
              <a:t> no fue implementado en Kotlin,por lo que los paquetes no limitan la visibilidad, como en otros lenguajes.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469e82e9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469e82e9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t>En el código fuente, los paquetes se usan para agrupar los elementos relacionados de un programa, como las clases variables y funciones. En Kotlin, estos elementos están declarados en archivos con una declaración de “package” al comienzo del archivo. Para usar elementos que son parte de otro paquete, en nuestro archivo debemos importar ese paquete. Los nombres de paquete normalmente tienen solo letras en minúscula (sin guiones bajos) y puntos que los separan, deben ser únicos de manera global. Por ejemplo: package org.example.game.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s"/>
              <a:t>Al momento de publicar esta diapositiva, </a:t>
            </a:r>
            <a:r>
              <a:rPr lang="es">
                <a:latin typeface="Courier New"/>
                <a:ea typeface="Courier New"/>
                <a:cs typeface="Courier New"/>
                <a:sym typeface="Courier New"/>
              </a:rPr>
              <a:t>package</a:t>
            </a:r>
            <a:r>
              <a:rPr lang="es">
                <a:latin typeface="Consolas"/>
                <a:ea typeface="Consolas"/>
                <a:cs typeface="Consolas"/>
                <a:sym typeface="Consolas"/>
              </a:rPr>
              <a:t> </a:t>
            </a:r>
            <a:r>
              <a:rPr lang="es">
                <a:latin typeface="Courier New"/>
                <a:ea typeface="Courier New"/>
                <a:cs typeface="Courier New"/>
                <a:sym typeface="Courier New"/>
              </a:rPr>
              <a:t>private</a:t>
            </a:r>
            <a:r>
              <a:rPr lang="es"/>
              <a:t> no fue implementado en Kotlin,por lo que los paquetes no limitan la visibilidad, como en otros lenguajes.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2acff74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2acff74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2acff743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2acff743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2acff743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2acff743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2acff743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2acff743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Las clases son planos para los objetos. Cada clase puede contener propiedades y métodos que operan dentro del objeto. Podemos tener diferentes clases para diferentes tipos de objetos. En este ejemplo tenemos una clase (o plano) de una casa. Del plano podemos crear las instancias reales de ese objeto casa. Cada instancia del objeto casa tiene todos los campos y </a:t>
            </a:r>
            <a:r>
              <a:rPr lang="es"/>
              <a:t>métodos</a:t>
            </a:r>
            <a:r>
              <a:rPr lang="es"/>
              <a:t> listados en la definición de la clase.</a:t>
            </a:r>
            <a:endParaRPr/>
          </a:p>
          <a:p>
            <a:pPr indent="0" lvl="0" marL="0" rtl="0" algn="l">
              <a:spcBef>
                <a:spcPts val="0"/>
              </a:spcBef>
              <a:spcAft>
                <a:spcPts val="0"/>
              </a:spcAft>
              <a:buNone/>
            </a:pPr>
            <a:r>
              <a:rPr lang="es"/>
              <a:t>La definición de una clase está escrita en un archivo de kotlin.</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2acff743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2acff743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La clase casa contiene un plano de una casa. Tiene propiedades como como (del tipo String) cantidad de ventanas (Int), y si está o no a la venta (Boolean)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La clase casa también contiene métodos para actualizar el color o poner en venta la casa.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Usamos una clase para crear diferentes instancias de esa clase. En la derecha tenemos 3 instancias del objeto casa diferentes, que tiene diferentes atributos. Tienen diferentes colores y una está a la venta.</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2acff743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2acff743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rPr>
              <a:t>Transición</a:t>
            </a:r>
            <a:r>
              <a:rPr b="1" lang="es">
                <a:solidFill>
                  <a:schemeClr val="dk1"/>
                </a:solidFill>
              </a:rPr>
              <a:t>: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Veamos el código que necesitamos para definir una clase. Para definir una clase usamos la palabra reservada </a:t>
            </a:r>
            <a:r>
              <a:rPr lang="es">
                <a:solidFill>
                  <a:schemeClr val="dk1"/>
                </a:solidFill>
                <a:latin typeface="Courier New"/>
                <a:ea typeface="Courier New"/>
                <a:cs typeface="Courier New"/>
                <a:sym typeface="Courier New"/>
              </a:rPr>
              <a:t>class</a:t>
            </a:r>
            <a:r>
              <a:rPr lang="es">
                <a:solidFill>
                  <a:schemeClr val="dk1"/>
                </a:solidFill>
              </a:rPr>
              <a:t> seguida del nombre de la clase, en este caso </a:t>
            </a:r>
            <a:r>
              <a:rPr lang="es">
                <a:solidFill>
                  <a:schemeClr val="dk1"/>
                </a:solidFill>
                <a:latin typeface="Courier New"/>
                <a:ea typeface="Courier New"/>
                <a:cs typeface="Courier New"/>
                <a:sym typeface="Courier New"/>
              </a:rPr>
              <a:t>Casa</a:t>
            </a:r>
            <a:r>
              <a:rPr lang="es">
                <a:solidFill>
                  <a:schemeClr val="dk1"/>
                </a:solidFill>
              </a:rPr>
              <a:t>. </a:t>
            </a:r>
            <a:r>
              <a:rPr lang="es">
                <a:solidFill>
                  <a:schemeClr val="dk1"/>
                </a:solidFill>
              </a:rPr>
              <a:t>Después</a:t>
            </a:r>
            <a:r>
              <a:rPr lang="es">
                <a:solidFill>
                  <a:schemeClr val="dk1"/>
                </a:solidFill>
              </a:rPr>
              <a:t> usamos llaves para definir el cuerpo de esa clase. Dentro de la definición de la clase, vemos 3 propiedades y 1 función.</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s"/>
              <a:t>Del lado derecho vemos la sintaxis para la creación de un objeto de la clase </a:t>
            </a:r>
            <a:r>
              <a:rPr lang="es">
                <a:latin typeface="Courier New"/>
                <a:ea typeface="Courier New"/>
                <a:cs typeface="Courier New"/>
                <a:sym typeface="Courier New"/>
              </a:rPr>
              <a:t>Casa</a:t>
            </a:r>
            <a:r>
              <a:rPr lang="es"/>
              <a:t>. Usamos el nombre de la clase seguido de </a:t>
            </a:r>
            <a:r>
              <a:rPr lang="es"/>
              <a:t>paréntesis</a:t>
            </a:r>
            <a:r>
              <a:rPr lang="es"/>
              <a:t>. En otros lenguajes, </a:t>
            </a:r>
            <a:r>
              <a:rPr lang="es"/>
              <a:t>quizás</a:t>
            </a:r>
            <a:r>
              <a:rPr lang="es"/>
              <a:t> utilicemos la palabra clave  “new” para crear nuevas instancias de un objeto, pero en kotlin no existe la palabra clave “new”. Otra </a:t>
            </a:r>
            <a:r>
              <a:rPr lang="es"/>
              <a:t>razón</a:t>
            </a:r>
            <a:r>
              <a:rPr lang="es"/>
              <a:t> de porque kotlin es un lenguaje </a:t>
            </a:r>
            <a:r>
              <a:rPr lang="es"/>
              <a:t>más</a:t>
            </a:r>
            <a:r>
              <a:rPr lang="es"/>
              <a:t> </a:t>
            </a:r>
            <a:r>
              <a:rPr lang="es"/>
              <a:t>conciso</a:t>
            </a:r>
            <a:r>
              <a:rPr lang="es"/>
              <a:t>!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s">
                <a:solidFill>
                  <a:schemeClr val="dk1"/>
                </a:solidFill>
              </a:rPr>
              <a:t>Resource:</a:t>
            </a:r>
            <a:endParaRPr b="1">
              <a:solidFill>
                <a:schemeClr val="dk1"/>
              </a:solidFill>
            </a:endParaRPr>
          </a:p>
          <a:p>
            <a:pPr indent="-298450" lvl="0" marL="457200" rtl="0" algn="l">
              <a:spcBef>
                <a:spcPts val="0"/>
              </a:spcBef>
              <a:spcAft>
                <a:spcPts val="0"/>
              </a:spcAft>
              <a:buClr>
                <a:schemeClr val="dk1"/>
              </a:buClr>
              <a:buSzPts val="1100"/>
              <a:buChar char="●"/>
            </a:pPr>
            <a:r>
              <a:rPr lang="es" u="sng">
                <a:solidFill>
                  <a:schemeClr val="hlink"/>
                </a:solidFill>
                <a:hlinkClick r:id="rId2"/>
              </a:rPr>
              <a:t>Clases y herencia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2acff743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d2acff743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d2acff7431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d2acff743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Heredar las propiedades y capacidades de una clase padre a una clase hija se llama herencia.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Kotlin tiene herencia simple de clases, si fuera necesario “heredar” múltiples comportamientos a una clase, consideramos utilizar interfaces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
              <a:t>Resource:</a:t>
            </a:r>
            <a:endParaRPr b="1"/>
          </a:p>
          <a:p>
            <a:pPr indent="-298450" lvl="0" marL="457200" rtl="0" algn="l">
              <a:spcBef>
                <a:spcPts val="0"/>
              </a:spcBef>
              <a:spcAft>
                <a:spcPts val="0"/>
              </a:spcAft>
              <a:buSzPts val="1100"/>
              <a:buChar char="●"/>
            </a:pPr>
            <a:r>
              <a:rPr lang="es" u="sng">
                <a:solidFill>
                  <a:schemeClr val="hlink"/>
                </a:solidFill>
                <a:hlinkClick r:id="rId2"/>
              </a:rPr>
              <a:t>Herencia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ithub.com/JetBrains/kotlin-web-site/blob/master/LICENSE" TargetMode="External"/><Relationship Id="rId3"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63" name="Shape 63"/>
        <p:cNvGrpSpPr/>
        <p:nvPr/>
      </p:nvGrpSpPr>
      <p:grpSpPr>
        <a:xfrm>
          <a:off x="0" y="0"/>
          <a:ext cx="0" cy="0"/>
          <a:chOff x="0" y="0"/>
          <a:chExt cx="0" cy="0"/>
        </a:xfrm>
      </p:grpSpPr>
      <p:sp>
        <p:nvSpPr>
          <p:cNvPr id="64" name="Google Shape;64;p13"/>
          <p:cNvSpPr txBox="1"/>
          <p:nvPr>
            <p:ph idx="12" type="sldNum"/>
          </p:nvPr>
        </p:nvSpPr>
        <p:spPr>
          <a:xfrm>
            <a:off x="8548658" y="47394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
        <p:nvSpPr>
          <p:cNvPr id="65" name="Google Shape;65;p13"/>
          <p:cNvSpPr txBox="1"/>
          <p:nvPr>
            <p:ph idx="2" type="sldNum"/>
          </p:nvPr>
        </p:nvSpPr>
        <p:spPr>
          <a:xfrm>
            <a:off x="8548658" y="47394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
        <p:nvSpPr>
          <p:cNvPr id="66" name="Google Shape;66;p13"/>
          <p:cNvSpPr txBox="1"/>
          <p:nvPr>
            <p:ph idx="3" type="sldNum"/>
          </p:nvPr>
        </p:nvSpPr>
        <p:spPr>
          <a:xfrm>
            <a:off x="8548658" y="47394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
        <p:nvSpPr>
          <p:cNvPr id="67" name="Google Shape;67;p13"/>
          <p:cNvSpPr txBox="1"/>
          <p:nvPr>
            <p:ph idx="1" type="subTitle"/>
          </p:nvPr>
        </p:nvSpPr>
        <p:spPr>
          <a:xfrm>
            <a:off x="265500" y="564125"/>
            <a:ext cx="4045200" cy="524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None/>
              <a:defRPr sz="1600">
                <a:solidFill>
                  <a:srgbClr val="FAFAFA"/>
                </a:solidFill>
              </a:defRPr>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p:txBody>
      </p:sp>
      <p:sp>
        <p:nvSpPr>
          <p:cNvPr id="68" name="Google Shape;68;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s" sz="900">
                <a:solidFill>
                  <a:srgbClr val="666666"/>
                </a:solidFill>
                <a:latin typeface="Open Sans"/>
                <a:ea typeface="Open Sans"/>
                <a:cs typeface="Open Sans"/>
                <a:sym typeface="Open Sans"/>
              </a:rPr>
              <a:t>This work is licensed under the </a:t>
            </a:r>
            <a:r>
              <a:rPr i="1" lang="es"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s"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9" name="Google Shape;69;p13"/>
          <p:cNvPicPr preferRelativeResize="0"/>
          <p:nvPr/>
        </p:nvPicPr>
        <p:blipFill>
          <a:blip r:embed="rId3">
            <a:alphaModFix/>
          </a:blip>
          <a:stretch>
            <a:fillRect/>
          </a:stretch>
        </p:blipFill>
        <p:spPr>
          <a:xfrm>
            <a:off x="0" y="0"/>
            <a:ext cx="9144000" cy="4670926"/>
          </a:xfrm>
          <a:prstGeom prst="rect">
            <a:avLst/>
          </a:prstGeom>
          <a:noFill/>
          <a:ln>
            <a:noFill/>
          </a:ln>
        </p:spPr>
      </p:pic>
      <p:sp>
        <p:nvSpPr>
          <p:cNvPr id="70" name="Google Shape;70;p13"/>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es.wikipedia.org/wiki/SOLI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es.wikipedia.org/wiki/SOLI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es.wikipedia.org/wiki/Strategy_(patr%C3%B3n_de_dise%C3%B1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4.xml"/><Relationship Id="rId4" Type="http://schemas.openxmlformats.org/officeDocument/2006/relationships/slide" Target="/ppt/slides/slide8.xml"/><Relationship Id="rId5" Type="http://schemas.openxmlformats.org/officeDocument/2006/relationships/slide" Target="/ppt/slides/slide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s"/>
              <a:t>Universidad Nacional de La Matanza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Algunas </a:t>
            </a:r>
            <a:r>
              <a:rPr lang="es"/>
              <a:t>consideraciones</a:t>
            </a:r>
            <a:endParaRPr/>
          </a:p>
        </p:txBody>
      </p:sp>
      <p:sp>
        <p:nvSpPr>
          <p:cNvPr id="137" name="Google Shape;137;p23"/>
          <p:cNvSpPr txBox="1"/>
          <p:nvPr>
            <p:ph idx="1" type="body"/>
          </p:nvPr>
        </p:nvSpPr>
        <p:spPr>
          <a:xfrm>
            <a:off x="311700" y="1979125"/>
            <a:ext cx="8520600" cy="27165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SzPts val="2200"/>
              <a:buChar char="●"/>
            </a:pPr>
            <a:r>
              <a:rPr lang="es" sz="2200"/>
              <a:t>No es necesario, que la superclase sea abstracta </a:t>
            </a:r>
            <a:endParaRPr sz="2200"/>
          </a:p>
          <a:p>
            <a:pPr indent="-368300" lvl="0" marL="457200" rtl="0" algn="l">
              <a:spcBef>
                <a:spcPts val="1400"/>
              </a:spcBef>
              <a:spcAft>
                <a:spcPts val="0"/>
              </a:spcAft>
              <a:buSzPts val="2200"/>
              <a:buChar char="●"/>
            </a:pPr>
            <a:r>
              <a:rPr lang="es" sz="2200"/>
              <a:t>Las subclases que tengan por superclase, a una subclase de otra </a:t>
            </a:r>
            <a:r>
              <a:rPr lang="es" sz="2200"/>
              <a:t>también</a:t>
            </a:r>
            <a:r>
              <a:rPr lang="es" sz="2200"/>
              <a:t> cumplen con el principio de polimorfismo </a:t>
            </a:r>
            <a:endParaRPr sz="2200"/>
          </a:p>
          <a:p>
            <a:pPr indent="-368300" lvl="0" marL="457200" rtl="0" algn="l">
              <a:spcBef>
                <a:spcPts val="1400"/>
              </a:spcBef>
              <a:spcAft>
                <a:spcPts val="1400"/>
              </a:spcAft>
              <a:buSzPts val="2200"/>
              <a:buChar char="●"/>
            </a:pPr>
            <a:r>
              <a:rPr lang="es" sz="2200"/>
              <a:t>Este concepto se basa en que la función que recibe el </a:t>
            </a:r>
            <a:r>
              <a:rPr lang="es" sz="2200"/>
              <a:t>parámetro</a:t>
            </a:r>
            <a:r>
              <a:rPr lang="es" sz="2200"/>
              <a:t> sabe como llamar a la firma del método que va a ejecutar</a:t>
            </a:r>
            <a:endParaRPr sz="2200">
              <a:latin typeface="Consolas"/>
              <a:ea typeface="Consolas"/>
              <a:cs typeface="Consolas"/>
              <a:sym typeface="Consolas"/>
            </a:endParaRPr>
          </a:p>
        </p:txBody>
      </p:sp>
      <p:sp>
        <p:nvSpPr>
          <p:cNvPr id="138" name="Google Shape;138;p2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Algunas </a:t>
            </a:r>
            <a:r>
              <a:rPr lang="es"/>
              <a:t>consideraciones</a:t>
            </a:r>
            <a:endParaRPr/>
          </a:p>
        </p:txBody>
      </p:sp>
      <p:sp>
        <p:nvSpPr>
          <p:cNvPr id="144" name="Google Shape;144;p24"/>
          <p:cNvSpPr txBox="1"/>
          <p:nvPr>
            <p:ph idx="1" type="body"/>
          </p:nvPr>
        </p:nvSpPr>
        <p:spPr>
          <a:xfrm>
            <a:off x="311700" y="1979125"/>
            <a:ext cx="8520600" cy="27165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s" sz="2200"/>
              <a:t>No es obligatorio que los métodos de las superclases sean abstractos para poder ser llamados por un objeto </a:t>
            </a:r>
            <a:r>
              <a:rPr lang="es" sz="2200"/>
              <a:t>polimórfico</a:t>
            </a:r>
            <a:endParaRPr sz="2200"/>
          </a:p>
          <a:p>
            <a:pPr indent="-368300" lvl="0" marL="457200" rtl="0" algn="l">
              <a:spcBef>
                <a:spcPts val="1400"/>
              </a:spcBef>
              <a:spcAft>
                <a:spcPts val="0"/>
              </a:spcAft>
              <a:buSzPts val="2200"/>
              <a:buChar char="●"/>
            </a:pPr>
            <a:r>
              <a:rPr lang="es" sz="2200"/>
              <a:t>El polimorfismo es una de las bases de los principios </a:t>
            </a:r>
            <a:r>
              <a:rPr lang="es" sz="2200" u="sng">
                <a:solidFill>
                  <a:schemeClr val="hlink"/>
                </a:solidFill>
                <a:hlinkClick r:id="rId3"/>
              </a:rPr>
              <a:t>SOLID</a:t>
            </a:r>
            <a:r>
              <a:rPr lang="es" sz="2200"/>
              <a:t>, está muy relacionado al principio de abierto/cerrado</a:t>
            </a:r>
            <a:endParaRPr sz="2200"/>
          </a:p>
          <a:p>
            <a:pPr indent="0" lvl="0" marL="457200" rtl="0" algn="l">
              <a:spcBef>
                <a:spcPts val="1400"/>
              </a:spcBef>
              <a:spcAft>
                <a:spcPts val="1400"/>
              </a:spcAft>
              <a:buNone/>
            </a:pPr>
            <a:r>
              <a:t/>
            </a:r>
            <a:endParaRPr sz="2200">
              <a:latin typeface="Consolas"/>
              <a:ea typeface="Consolas"/>
              <a:cs typeface="Consolas"/>
              <a:sym typeface="Consolas"/>
            </a:endParaRPr>
          </a:p>
        </p:txBody>
      </p:sp>
      <p:sp>
        <p:nvSpPr>
          <p:cNvPr id="145" name="Google Shape;145;p2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Polimorfismo por interfaces</a:t>
            </a:r>
            <a:endParaRPr sz="4200"/>
          </a:p>
        </p:txBody>
      </p:sp>
      <p:sp>
        <p:nvSpPr>
          <p:cNvPr id="151" name="Google Shape;151;p2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Repensando un poco</a:t>
            </a:r>
            <a:endParaRPr/>
          </a:p>
        </p:txBody>
      </p:sp>
      <p:sp>
        <p:nvSpPr>
          <p:cNvPr id="157" name="Google Shape;157;p26"/>
          <p:cNvSpPr txBox="1"/>
          <p:nvPr>
            <p:ph idx="1" type="body"/>
          </p:nvPr>
        </p:nvSpPr>
        <p:spPr>
          <a:xfrm>
            <a:off x="327300" y="1634725"/>
            <a:ext cx="8489400" cy="34545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2200"/>
          </a:p>
          <a:p>
            <a:pPr indent="0" lvl="0" marL="457200" rtl="0" algn="l">
              <a:spcBef>
                <a:spcPts val="1400"/>
              </a:spcBef>
              <a:spcAft>
                <a:spcPts val="0"/>
              </a:spcAft>
              <a:buNone/>
            </a:pPr>
            <a:r>
              <a:rPr lang="es" sz="2200"/>
              <a:t>Si para cumplir con el polimorfismo, lo que el método que recibe como </a:t>
            </a:r>
            <a:r>
              <a:rPr lang="es" sz="2200"/>
              <a:t>parámetro</a:t>
            </a:r>
            <a:r>
              <a:rPr lang="es" sz="2200"/>
              <a:t> el objeto debe conocer la firma de sus métodos. ¿Qué otra opción tenemos?</a:t>
            </a:r>
            <a:endParaRPr sz="2200"/>
          </a:p>
          <a:p>
            <a:pPr indent="0" lvl="0" marL="457200" rtl="0" algn="l">
              <a:spcBef>
                <a:spcPts val="1400"/>
              </a:spcBef>
              <a:spcAft>
                <a:spcPts val="1400"/>
              </a:spcAft>
              <a:buNone/>
            </a:pPr>
            <a:r>
              <a:t/>
            </a:r>
            <a:endParaRPr sz="2200">
              <a:latin typeface="Consolas"/>
              <a:ea typeface="Consolas"/>
              <a:cs typeface="Consolas"/>
              <a:sym typeface="Consolas"/>
            </a:endParaRPr>
          </a:p>
        </p:txBody>
      </p:sp>
      <p:sp>
        <p:nvSpPr>
          <p:cNvPr id="158" name="Google Shape;158;p2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Usando interfaces</a:t>
            </a:r>
            <a:endParaRPr/>
          </a:p>
        </p:txBody>
      </p:sp>
      <p:pic>
        <p:nvPicPr>
          <p:cNvPr id="164" name="Google Shape;164;p27"/>
          <p:cNvPicPr preferRelativeResize="0"/>
          <p:nvPr/>
        </p:nvPicPr>
        <p:blipFill>
          <a:blip r:embed="rId3">
            <a:alphaModFix/>
          </a:blip>
          <a:stretch>
            <a:fillRect/>
          </a:stretch>
        </p:blipFill>
        <p:spPr>
          <a:xfrm>
            <a:off x="5630175" y="1772800"/>
            <a:ext cx="1914525" cy="914400"/>
          </a:xfrm>
          <a:prstGeom prst="rect">
            <a:avLst/>
          </a:prstGeom>
          <a:noFill/>
          <a:ln>
            <a:noFill/>
          </a:ln>
        </p:spPr>
      </p:pic>
      <p:sp>
        <p:nvSpPr>
          <p:cNvPr id="165" name="Google Shape;165;p27"/>
          <p:cNvSpPr txBox="1"/>
          <p:nvPr/>
        </p:nvSpPr>
        <p:spPr>
          <a:xfrm>
            <a:off x="615400" y="2127300"/>
            <a:ext cx="437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Suponiendo que tenemos la interfaz </a:t>
            </a:r>
            <a:r>
              <a:rPr lang="es">
                <a:solidFill>
                  <a:srgbClr val="4CAF50"/>
                </a:solidFill>
                <a:latin typeface="Roboto"/>
                <a:ea typeface="Roboto"/>
                <a:cs typeface="Roboto"/>
                <a:sym typeface="Roboto"/>
              </a:rPr>
              <a:t>Saltador</a:t>
            </a:r>
            <a:r>
              <a:rPr lang="es">
                <a:latin typeface="Roboto"/>
                <a:ea typeface="Roboto"/>
                <a:cs typeface="Roboto"/>
                <a:sym typeface="Roboto"/>
              </a:rPr>
              <a:t>.</a:t>
            </a:r>
            <a:endParaRPr>
              <a:latin typeface="Roboto"/>
              <a:ea typeface="Roboto"/>
              <a:cs typeface="Roboto"/>
              <a:sym typeface="Roboto"/>
            </a:endParaRPr>
          </a:p>
        </p:txBody>
      </p:sp>
      <p:pic>
        <p:nvPicPr>
          <p:cNvPr id="166" name="Google Shape;166;p27"/>
          <p:cNvPicPr preferRelativeResize="0"/>
          <p:nvPr/>
        </p:nvPicPr>
        <p:blipFill>
          <a:blip r:embed="rId4">
            <a:alphaModFix/>
          </a:blip>
          <a:stretch>
            <a:fillRect/>
          </a:stretch>
        </p:blipFill>
        <p:spPr>
          <a:xfrm>
            <a:off x="5630175" y="2922475"/>
            <a:ext cx="3009900" cy="666750"/>
          </a:xfrm>
          <a:prstGeom prst="rect">
            <a:avLst/>
          </a:prstGeom>
          <a:noFill/>
          <a:ln>
            <a:noFill/>
          </a:ln>
        </p:spPr>
      </p:pic>
      <p:sp>
        <p:nvSpPr>
          <p:cNvPr id="167" name="Google Shape;167;p27"/>
          <p:cNvSpPr txBox="1"/>
          <p:nvPr/>
        </p:nvSpPr>
        <p:spPr>
          <a:xfrm>
            <a:off x="569825" y="2919775"/>
            <a:ext cx="4376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Entonces si recibimos como parámetro un </a:t>
            </a:r>
            <a:r>
              <a:rPr lang="es">
                <a:solidFill>
                  <a:srgbClr val="4CAF50"/>
                </a:solidFill>
                <a:latin typeface="Roboto"/>
                <a:ea typeface="Roboto"/>
                <a:cs typeface="Roboto"/>
                <a:sym typeface="Roboto"/>
              </a:rPr>
              <a:t>Saltador</a:t>
            </a:r>
            <a:r>
              <a:rPr lang="es">
                <a:latin typeface="Roboto"/>
                <a:ea typeface="Roboto"/>
                <a:cs typeface="Roboto"/>
                <a:sym typeface="Roboto"/>
              </a:rPr>
              <a:t>, podemos pedirle que salte de la forma que el conozca</a:t>
            </a:r>
            <a:endParaRPr>
              <a:latin typeface="Roboto"/>
              <a:ea typeface="Roboto"/>
              <a:cs typeface="Roboto"/>
              <a:sym typeface="Roboto"/>
            </a:endParaRPr>
          </a:p>
        </p:txBody>
      </p:sp>
      <p:pic>
        <p:nvPicPr>
          <p:cNvPr id="168" name="Google Shape;168;p27"/>
          <p:cNvPicPr preferRelativeResize="0"/>
          <p:nvPr/>
        </p:nvPicPr>
        <p:blipFill>
          <a:blip r:embed="rId5">
            <a:alphaModFix/>
          </a:blip>
          <a:stretch>
            <a:fillRect/>
          </a:stretch>
        </p:blipFill>
        <p:spPr>
          <a:xfrm>
            <a:off x="5630175" y="3956650"/>
            <a:ext cx="3000375" cy="1085850"/>
          </a:xfrm>
          <a:prstGeom prst="rect">
            <a:avLst/>
          </a:prstGeom>
          <a:noFill/>
          <a:ln>
            <a:noFill/>
          </a:ln>
        </p:spPr>
      </p:pic>
      <p:sp>
        <p:nvSpPr>
          <p:cNvPr id="169" name="Google Shape;169;p27"/>
          <p:cNvSpPr txBox="1"/>
          <p:nvPr/>
        </p:nvSpPr>
        <p:spPr>
          <a:xfrm>
            <a:off x="615400" y="4095050"/>
            <a:ext cx="437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Y ese objeto saltara de la forma que le “enseñemos” nosotros a saltar</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Algunas consideraciones</a:t>
            </a:r>
            <a:endParaRPr/>
          </a:p>
        </p:txBody>
      </p:sp>
      <p:sp>
        <p:nvSpPr>
          <p:cNvPr id="175" name="Google Shape;175;p28"/>
          <p:cNvSpPr txBox="1"/>
          <p:nvPr>
            <p:ph idx="1" type="body"/>
          </p:nvPr>
        </p:nvSpPr>
        <p:spPr>
          <a:xfrm>
            <a:off x="311700" y="1979125"/>
            <a:ext cx="8520600" cy="2716500"/>
          </a:xfrm>
          <a:prstGeom prst="rect">
            <a:avLst/>
          </a:prstGeom>
        </p:spPr>
        <p:txBody>
          <a:bodyPr anchorCtr="0" anchor="t" bIns="91425" lIns="91425" spcFirstLastPara="1" rIns="91425" wrap="square" tIns="91425">
            <a:normAutofit fontScale="92500" lnSpcReduction="20000"/>
          </a:bodyPr>
          <a:lstStyle/>
          <a:p>
            <a:pPr indent="-357822" lvl="0" marL="457200" rtl="0" algn="l">
              <a:spcBef>
                <a:spcPts val="0"/>
              </a:spcBef>
              <a:spcAft>
                <a:spcPts val="0"/>
              </a:spcAft>
              <a:buSzPct val="100000"/>
              <a:buChar char="●"/>
            </a:pPr>
            <a:r>
              <a:rPr lang="es" sz="2200"/>
              <a:t>Como en toda interfaz es obligatorio sobreescribir el comportamiento de los métodos que tengan las interfaces</a:t>
            </a:r>
            <a:endParaRPr sz="2200"/>
          </a:p>
          <a:p>
            <a:pPr indent="-357822" lvl="0" marL="457200" rtl="0" algn="l">
              <a:spcBef>
                <a:spcPts val="1400"/>
              </a:spcBef>
              <a:spcAft>
                <a:spcPts val="0"/>
              </a:spcAft>
              <a:buSzPct val="100000"/>
              <a:buChar char="●"/>
            </a:pPr>
            <a:r>
              <a:rPr lang="es" sz="2200"/>
              <a:t>El principio </a:t>
            </a:r>
            <a:r>
              <a:rPr lang="es" sz="2200" u="sng">
                <a:solidFill>
                  <a:schemeClr val="accent5"/>
                </a:solidFill>
                <a:hlinkClick r:id="rId3">
                  <a:extLst>
                    <a:ext uri="{A12FA001-AC4F-418D-AE19-62706E023703}">
                      <ahyp:hlinkClr val="tx"/>
                    </a:ext>
                  </a:extLst>
                </a:hlinkClick>
              </a:rPr>
              <a:t>SOLID</a:t>
            </a:r>
            <a:r>
              <a:rPr lang="es" sz="2200"/>
              <a:t> relacionado a al polimorfismo por interfaces es el de inversión de control</a:t>
            </a:r>
            <a:r>
              <a:rPr lang="es" sz="2200"/>
              <a:t> </a:t>
            </a:r>
            <a:endParaRPr sz="2200"/>
          </a:p>
          <a:p>
            <a:pPr indent="-357822" lvl="0" marL="457200" rtl="0" algn="l">
              <a:spcBef>
                <a:spcPts val="1400"/>
              </a:spcBef>
              <a:spcAft>
                <a:spcPts val="1400"/>
              </a:spcAft>
              <a:buSzPct val="100000"/>
              <a:buChar char="●"/>
            </a:pPr>
            <a:r>
              <a:rPr lang="es" sz="2200"/>
              <a:t>Al igual que por herencia, este concepto se basa en que la función que recibe el parámetro sabe como llamar a la firma del método que va a ejecutar</a:t>
            </a:r>
            <a:endParaRPr sz="2200">
              <a:latin typeface="Consolas"/>
              <a:ea typeface="Consolas"/>
              <a:cs typeface="Consolas"/>
              <a:sym typeface="Consolas"/>
            </a:endParaRPr>
          </a:p>
        </p:txBody>
      </p:sp>
      <p:sp>
        <p:nvSpPr>
          <p:cNvPr id="176" name="Google Shape;176;p2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Casos de uso</a:t>
            </a:r>
            <a:endParaRPr sz="4200"/>
          </a:p>
        </p:txBody>
      </p:sp>
      <p:sp>
        <p:nvSpPr>
          <p:cNvPr id="182" name="Google Shape;182;p2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a:t>Modificación de comportamiento por herencia</a:t>
            </a:r>
            <a:endParaRPr/>
          </a:p>
        </p:txBody>
      </p:sp>
      <p:sp>
        <p:nvSpPr>
          <p:cNvPr id="188" name="Google Shape;188;p30"/>
          <p:cNvSpPr txBox="1"/>
          <p:nvPr>
            <p:ph idx="1" type="body"/>
          </p:nvPr>
        </p:nvSpPr>
        <p:spPr>
          <a:xfrm>
            <a:off x="342900" y="2066875"/>
            <a:ext cx="8489400" cy="2824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s"/>
              <a:t>Suponiendo que tengo una clase </a:t>
            </a:r>
            <a:r>
              <a:rPr lang="es">
                <a:solidFill>
                  <a:srgbClr val="3F51B5"/>
                </a:solidFill>
              </a:rPr>
              <a:t>Sistema</a:t>
            </a:r>
            <a:r>
              <a:rPr lang="es"/>
              <a:t> que ejecuta el método </a:t>
            </a:r>
            <a:r>
              <a:rPr lang="es">
                <a:solidFill>
                  <a:srgbClr val="4282F2"/>
                </a:solidFill>
              </a:rPr>
              <a:t>iniciarSistema()</a:t>
            </a:r>
            <a:endParaRPr>
              <a:solidFill>
                <a:schemeClr val="dk2"/>
              </a:solidFill>
            </a:endParaRPr>
          </a:p>
          <a:p>
            <a:pPr indent="-342900" lvl="0" marL="457200" rtl="0" algn="l">
              <a:spcBef>
                <a:spcPts val="1400"/>
              </a:spcBef>
              <a:spcAft>
                <a:spcPts val="0"/>
              </a:spcAft>
              <a:buSzPts val="1800"/>
              <a:buChar char="●"/>
            </a:pPr>
            <a:r>
              <a:rPr lang="es"/>
              <a:t>Y tengo una funcion </a:t>
            </a:r>
            <a:r>
              <a:rPr lang="es">
                <a:solidFill>
                  <a:srgbClr val="4282F2"/>
                </a:solidFill>
              </a:rPr>
              <a:t>comenzar(</a:t>
            </a:r>
            <a:r>
              <a:rPr lang="es">
                <a:solidFill>
                  <a:srgbClr val="C53929"/>
                </a:solidFill>
              </a:rPr>
              <a:t>sistema</a:t>
            </a:r>
            <a:r>
              <a:rPr lang="es">
                <a:solidFill>
                  <a:srgbClr val="4282F2"/>
                </a:solidFill>
              </a:rPr>
              <a:t>: </a:t>
            </a:r>
            <a:r>
              <a:rPr lang="es">
                <a:solidFill>
                  <a:srgbClr val="4CAF50"/>
                </a:solidFill>
              </a:rPr>
              <a:t>Sistema</a:t>
            </a:r>
            <a:r>
              <a:rPr lang="es">
                <a:solidFill>
                  <a:srgbClr val="4282F2"/>
                </a:solidFill>
              </a:rPr>
              <a:t>)</a:t>
            </a:r>
            <a:r>
              <a:rPr lang="es"/>
              <a:t> </a:t>
            </a:r>
            <a:endParaRPr/>
          </a:p>
          <a:p>
            <a:pPr indent="-342900" lvl="0" marL="457200" rtl="0" algn="l">
              <a:spcBef>
                <a:spcPts val="1400"/>
              </a:spcBef>
              <a:spcAft>
                <a:spcPts val="0"/>
              </a:spcAft>
              <a:buSzPts val="1800"/>
              <a:buChar char="●"/>
            </a:pPr>
            <a:r>
              <a:rPr lang="es"/>
              <a:t>Si no somos dueños de la clase </a:t>
            </a:r>
            <a:r>
              <a:rPr lang="es">
                <a:solidFill>
                  <a:srgbClr val="3F51B5"/>
                </a:solidFill>
              </a:rPr>
              <a:t>Sistema</a:t>
            </a:r>
            <a:r>
              <a:rPr lang="es"/>
              <a:t>, lo que podemos hacer para modificar el comportamiento es </a:t>
            </a:r>
            <a:r>
              <a:rPr lang="es"/>
              <a:t>heredar</a:t>
            </a:r>
            <a:r>
              <a:rPr lang="es"/>
              <a:t> y sobreescribir el metodo </a:t>
            </a:r>
            <a:r>
              <a:rPr lang="es">
                <a:solidFill>
                  <a:srgbClr val="4282F2"/>
                </a:solidFill>
              </a:rPr>
              <a:t>iniciarSistema()</a:t>
            </a:r>
            <a:endParaRPr>
              <a:solidFill>
                <a:srgbClr val="4282F2"/>
              </a:solidFill>
            </a:endParaRPr>
          </a:p>
          <a:p>
            <a:pPr indent="-342900" lvl="0" marL="457200" rtl="0" algn="l">
              <a:spcBef>
                <a:spcPts val="1400"/>
              </a:spcBef>
              <a:spcAft>
                <a:spcPts val="1400"/>
              </a:spcAft>
              <a:buClr>
                <a:srgbClr val="757575"/>
              </a:buClr>
              <a:buSzPts val="1800"/>
              <a:buChar char="●"/>
            </a:pPr>
            <a:r>
              <a:rPr lang="es">
                <a:solidFill>
                  <a:srgbClr val="757575"/>
                </a:solidFill>
              </a:rPr>
              <a:t>De esta forma podemos modificar el comportamiento y cumplimos con el principio de abierto a la extensión, cerrado a la modificación</a:t>
            </a:r>
            <a:endParaRPr>
              <a:solidFill>
                <a:srgbClr val="757575"/>
              </a:solidFill>
            </a:endParaRPr>
          </a:p>
        </p:txBody>
      </p:sp>
      <p:sp>
        <p:nvSpPr>
          <p:cNvPr id="189" name="Google Shape;189;p3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Inversión de control</a:t>
            </a:r>
            <a:endParaRPr/>
          </a:p>
        </p:txBody>
      </p:sp>
      <p:sp>
        <p:nvSpPr>
          <p:cNvPr id="195" name="Google Shape;195;p31"/>
          <p:cNvSpPr txBox="1"/>
          <p:nvPr>
            <p:ph idx="1" type="body"/>
          </p:nvPr>
        </p:nvSpPr>
        <p:spPr>
          <a:xfrm>
            <a:off x="342900" y="1990675"/>
            <a:ext cx="8489400" cy="2613900"/>
          </a:xfrm>
          <a:prstGeom prst="rect">
            <a:avLst/>
          </a:prstGeom>
        </p:spPr>
        <p:txBody>
          <a:bodyPr anchorCtr="0" anchor="t" bIns="91425" lIns="91425" spcFirstLastPara="1" rIns="91425" wrap="square" tIns="91425">
            <a:normAutofit fontScale="70000"/>
          </a:bodyPr>
          <a:lstStyle/>
          <a:p>
            <a:pPr indent="-326390" lvl="0" marL="457200" rtl="0" algn="l">
              <a:spcBef>
                <a:spcPts val="0"/>
              </a:spcBef>
              <a:spcAft>
                <a:spcPts val="0"/>
              </a:spcAft>
              <a:buSzPct val="100000"/>
              <a:buChar char="●"/>
            </a:pPr>
            <a:r>
              <a:rPr lang="es" sz="2200"/>
              <a:t>La inversión de control es una </a:t>
            </a:r>
            <a:r>
              <a:rPr lang="es" sz="2200"/>
              <a:t>técnica</a:t>
            </a:r>
            <a:r>
              <a:rPr lang="es" sz="2200"/>
              <a:t> mediante la cual le cedemos el control de una operación a un objeto que recibimos por parámetro. Esto puede ser en un método o en el constructor</a:t>
            </a:r>
            <a:endParaRPr sz="2200"/>
          </a:p>
          <a:p>
            <a:pPr indent="-326390" lvl="0" marL="457200" rtl="0" algn="l">
              <a:spcBef>
                <a:spcPts val="1400"/>
              </a:spcBef>
              <a:spcAft>
                <a:spcPts val="0"/>
              </a:spcAft>
              <a:buSzPct val="100000"/>
              <a:buChar char="●"/>
            </a:pPr>
            <a:r>
              <a:rPr lang="es" sz="2200"/>
              <a:t>Lo que se hace es utilizar como parámetro una interfaz que </a:t>
            </a:r>
            <a:r>
              <a:rPr lang="es" sz="2200"/>
              <a:t>realice</a:t>
            </a:r>
            <a:r>
              <a:rPr lang="es" sz="2200"/>
              <a:t> las acciones que necesitamos</a:t>
            </a:r>
            <a:endParaRPr sz="2200"/>
          </a:p>
          <a:p>
            <a:pPr indent="-326390" lvl="0" marL="457200" rtl="0" algn="l">
              <a:spcBef>
                <a:spcPts val="1400"/>
              </a:spcBef>
              <a:spcAft>
                <a:spcPts val="0"/>
              </a:spcAft>
              <a:buSzPct val="100000"/>
              <a:buChar char="●"/>
            </a:pPr>
            <a:r>
              <a:rPr lang="es" sz="2200"/>
              <a:t>Aprovechando el polimorfismo podemos ceder el control de que realizar a esa interfaz</a:t>
            </a:r>
            <a:endParaRPr sz="2200"/>
          </a:p>
          <a:p>
            <a:pPr indent="0" lvl="0" marL="457200" rtl="0" algn="l">
              <a:spcBef>
                <a:spcPts val="1400"/>
              </a:spcBef>
              <a:spcAft>
                <a:spcPts val="1400"/>
              </a:spcAft>
              <a:buNone/>
            </a:pPr>
            <a:r>
              <a:t/>
            </a:r>
            <a:endParaRPr sz="2200">
              <a:latin typeface="Courier New"/>
              <a:ea typeface="Courier New"/>
              <a:cs typeface="Courier New"/>
              <a:sym typeface="Courier New"/>
            </a:endParaRPr>
          </a:p>
        </p:txBody>
      </p:sp>
      <p:sp>
        <p:nvSpPr>
          <p:cNvPr id="196" name="Google Shape;196;p3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Patrón strategy</a:t>
            </a:r>
            <a:endParaRPr/>
          </a:p>
        </p:txBody>
      </p:sp>
      <p:sp>
        <p:nvSpPr>
          <p:cNvPr id="202" name="Google Shape;202;p32"/>
          <p:cNvSpPr txBox="1"/>
          <p:nvPr>
            <p:ph idx="1" type="body"/>
          </p:nvPr>
        </p:nvSpPr>
        <p:spPr>
          <a:xfrm>
            <a:off x="342900" y="1990675"/>
            <a:ext cx="8489400" cy="2613900"/>
          </a:xfrm>
          <a:prstGeom prst="rect">
            <a:avLst/>
          </a:prstGeom>
        </p:spPr>
        <p:txBody>
          <a:bodyPr anchorCtr="0" anchor="t" bIns="91425" lIns="91425" spcFirstLastPara="1" rIns="91425" wrap="square" tIns="91425">
            <a:normAutofit fontScale="70000"/>
          </a:bodyPr>
          <a:lstStyle/>
          <a:p>
            <a:pPr indent="-326390" lvl="0" marL="457200" rtl="0" algn="l">
              <a:spcBef>
                <a:spcPts val="0"/>
              </a:spcBef>
              <a:spcAft>
                <a:spcPts val="0"/>
              </a:spcAft>
              <a:buSzPct val="100000"/>
              <a:buChar char="●"/>
            </a:pPr>
            <a:r>
              <a:rPr lang="es" sz="2200"/>
              <a:t>Se clasifica como patrón de comportamiento porque determina cómo se debe realizar el intercambio de mensajes entre diferentes objetos para resolver una tarea. </a:t>
            </a:r>
            <a:endParaRPr sz="2200"/>
          </a:p>
          <a:p>
            <a:pPr indent="-326390" lvl="0" marL="457200" rtl="0" algn="l">
              <a:spcBef>
                <a:spcPts val="1400"/>
              </a:spcBef>
              <a:spcAft>
                <a:spcPts val="0"/>
              </a:spcAft>
              <a:buSzPct val="100000"/>
              <a:buChar char="●"/>
            </a:pPr>
            <a:r>
              <a:rPr lang="es" sz="2200"/>
              <a:t>El patrón estrategia permite mantener un conjunto de algoritmos de entre los cuales el objeto cliente puede elegir aquel que le conviene e intercambiarlo dinámicamente según sus necesidades.</a:t>
            </a:r>
            <a:endParaRPr sz="2200"/>
          </a:p>
          <a:p>
            <a:pPr indent="-326390" lvl="0" marL="457200" rtl="0" algn="l">
              <a:spcBef>
                <a:spcPts val="1400"/>
              </a:spcBef>
              <a:spcAft>
                <a:spcPts val="0"/>
              </a:spcAft>
              <a:buSzPct val="100000"/>
              <a:buChar char="●"/>
            </a:pPr>
            <a:r>
              <a:rPr lang="es" sz="2200" u="sng">
                <a:solidFill>
                  <a:schemeClr val="hlink"/>
                </a:solidFill>
                <a:hlinkClick r:id="rId3"/>
              </a:rPr>
              <a:t>Más info</a:t>
            </a:r>
            <a:endParaRPr sz="2200"/>
          </a:p>
          <a:p>
            <a:pPr indent="0" lvl="0" marL="457200" rtl="0" algn="l">
              <a:spcBef>
                <a:spcPts val="1400"/>
              </a:spcBef>
              <a:spcAft>
                <a:spcPts val="1400"/>
              </a:spcAft>
              <a:buNone/>
            </a:pPr>
            <a:r>
              <a:t/>
            </a:r>
            <a:endParaRPr sz="2200">
              <a:latin typeface="Courier New"/>
              <a:ea typeface="Courier New"/>
              <a:cs typeface="Courier New"/>
              <a:sym typeface="Courier New"/>
            </a:endParaRPr>
          </a:p>
        </p:txBody>
      </p:sp>
      <p:sp>
        <p:nvSpPr>
          <p:cNvPr id="203" name="Google Shape;203;p3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idx="12" type="sldNum"/>
          </p:nvPr>
        </p:nvSpPr>
        <p:spPr>
          <a:xfrm>
            <a:off x="85486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81" name="Google Shape;81;p15"/>
          <p:cNvPicPr preferRelativeResize="0"/>
          <p:nvPr/>
        </p:nvPicPr>
        <p:blipFill>
          <a:blip r:embed="rId3">
            <a:alphaModFix/>
          </a:blip>
          <a:stretch>
            <a:fillRect/>
          </a:stretch>
        </p:blipFill>
        <p:spPr>
          <a:xfrm>
            <a:off x="0" y="0"/>
            <a:ext cx="9144000" cy="4676399"/>
          </a:xfrm>
          <a:prstGeom prst="rect">
            <a:avLst/>
          </a:prstGeom>
          <a:noFill/>
          <a:ln>
            <a:noFill/>
          </a:ln>
        </p:spPr>
      </p:pic>
      <p:sp>
        <p:nvSpPr>
          <p:cNvPr id="82" name="Google Shape;82;p15"/>
          <p:cNvSpPr txBox="1"/>
          <p:nvPr/>
        </p:nvSpPr>
        <p:spPr>
          <a:xfrm>
            <a:off x="773275" y="2220050"/>
            <a:ext cx="4040400" cy="184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3600">
                <a:solidFill>
                  <a:srgbClr val="FAFAFA"/>
                </a:solidFill>
                <a:latin typeface="Google Sans"/>
                <a:ea typeface="Google Sans"/>
                <a:cs typeface="Google Sans"/>
                <a:sym typeface="Google Sans"/>
              </a:rPr>
              <a:t>Clase</a:t>
            </a:r>
            <a:r>
              <a:rPr lang="es" sz="3600">
                <a:solidFill>
                  <a:srgbClr val="FAFAFA"/>
                </a:solidFill>
                <a:latin typeface="Google Sans"/>
                <a:ea typeface="Google Sans"/>
                <a:cs typeface="Google Sans"/>
                <a:sym typeface="Google Sans"/>
              </a:rPr>
              <a:t> 4:</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s" sz="3600">
                <a:solidFill>
                  <a:srgbClr val="FAFAFA"/>
                </a:solidFill>
                <a:latin typeface="Google Sans"/>
                <a:ea typeface="Google Sans"/>
                <a:cs typeface="Google Sans"/>
                <a:sym typeface="Google Sans"/>
              </a:rPr>
              <a:t>Polimorfismo</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Agenda</a:t>
            </a:r>
            <a:endParaRPr/>
          </a:p>
        </p:txBody>
      </p:sp>
      <p:sp>
        <p:nvSpPr>
          <p:cNvPr id="88" name="Google Shape;88;p16"/>
          <p:cNvSpPr txBox="1"/>
          <p:nvPr>
            <p:ph idx="1" type="body"/>
          </p:nvPr>
        </p:nvSpPr>
        <p:spPr>
          <a:xfrm>
            <a:off x="274525" y="1790425"/>
            <a:ext cx="5926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000"/>
              <a:t>Clase</a:t>
            </a:r>
            <a:r>
              <a:rPr lang="es" sz="2000"/>
              <a:t> 4: Polimorfismo</a:t>
            </a:r>
            <a:endParaRPr sz="2000"/>
          </a:p>
          <a:p>
            <a:pPr indent="-317500" lvl="1" marL="914400" rtl="0" algn="l">
              <a:spcBef>
                <a:spcPts val="1200"/>
              </a:spcBef>
              <a:spcAft>
                <a:spcPts val="0"/>
              </a:spcAft>
              <a:buSzPts val="1400"/>
              <a:buChar char="○"/>
            </a:pPr>
            <a:r>
              <a:rPr lang="es" u="sng">
                <a:solidFill>
                  <a:schemeClr val="hlink"/>
                </a:solidFill>
                <a:hlinkClick action="ppaction://hlinksldjump" r:id="rId3"/>
              </a:rPr>
              <a:t>¿Que es?</a:t>
            </a:r>
            <a:endParaRPr/>
          </a:p>
          <a:p>
            <a:pPr indent="-317500" lvl="1" marL="914400" rtl="0" algn="l">
              <a:spcBef>
                <a:spcPts val="0"/>
              </a:spcBef>
              <a:spcAft>
                <a:spcPts val="0"/>
              </a:spcAft>
              <a:buSzPts val="1400"/>
              <a:buChar char="○"/>
            </a:pPr>
            <a:r>
              <a:rPr lang="es" u="sng">
                <a:solidFill>
                  <a:schemeClr val="hlink"/>
                </a:solidFill>
                <a:hlinkClick action="ppaction://hlinksldjump" r:id="rId4"/>
              </a:rPr>
              <a:t>Polimorfismo por herencia</a:t>
            </a:r>
            <a:endParaRPr/>
          </a:p>
          <a:p>
            <a:pPr indent="-317500" lvl="1" marL="914400" rtl="0" algn="l">
              <a:spcBef>
                <a:spcPts val="0"/>
              </a:spcBef>
              <a:spcAft>
                <a:spcPts val="0"/>
              </a:spcAft>
              <a:buSzPts val="1400"/>
              <a:buChar char="○"/>
            </a:pPr>
            <a:r>
              <a:rPr lang="es" u="sng">
                <a:solidFill>
                  <a:schemeClr val="hlink"/>
                </a:solidFill>
                <a:hlinkClick action="ppaction://hlinksldjump" r:id="rId5"/>
              </a:rPr>
              <a:t>Polimorfismo por interfaces</a:t>
            </a:r>
            <a:endParaRPr/>
          </a:p>
          <a:p>
            <a:pPr indent="-317500" lvl="1" marL="914400" rtl="0" algn="l">
              <a:spcBef>
                <a:spcPts val="0"/>
              </a:spcBef>
              <a:spcAft>
                <a:spcPts val="0"/>
              </a:spcAft>
              <a:buSzPts val="1400"/>
              <a:buChar char="○"/>
            </a:pPr>
            <a:r>
              <a:rPr lang="es" u="sng">
                <a:solidFill>
                  <a:schemeClr val="hlink"/>
                </a:solidFill>
                <a:hlinkClick/>
              </a:rPr>
              <a:t>Casos de uso</a:t>
            </a:r>
            <a:endParaRPr/>
          </a:p>
          <a:p>
            <a:pPr indent="0" lvl="0" marL="914400" rtl="0" algn="l">
              <a:spcBef>
                <a:spcPts val="1200"/>
              </a:spcBef>
              <a:spcAft>
                <a:spcPts val="1200"/>
              </a:spcAft>
              <a:buNone/>
            </a:pPr>
            <a:r>
              <a:t/>
            </a:r>
            <a:endParaRPr/>
          </a:p>
        </p:txBody>
      </p:sp>
      <p:sp>
        <p:nvSpPr>
          <p:cNvPr id="89" name="Google Shape;89;p1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¿Qué es el polimorfismo?</a:t>
            </a:r>
            <a:endParaRPr/>
          </a:p>
        </p:txBody>
      </p:sp>
      <p:sp>
        <p:nvSpPr>
          <p:cNvPr id="95" name="Google Shape;95;p1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Clase</a:t>
            </a:r>
            <a:endParaRPr/>
          </a:p>
        </p:txBody>
      </p:sp>
      <p:sp>
        <p:nvSpPr>
          <p:cNvPr id="101" name="Google Shape;101;p18"/>
          <p:cNvSpPr txBox="1"/>
          <p:nvPr/>
        </p:nvSpPr>
        <p:spPr>
          <a:xfrm>
            <a:off x="342900" y="1932800"/>
            <a:ext cx="8599500" cy="3089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Char char="●"/>
            </a:pPr>
            <a:r>
              <a:rPr lang="es" sz="1800">
                <a:latin typeface="Roboto"/>
                <a:ea typeface="Roboto"/>
                <a:cs typeface="Roboto"/>
                <a:sym typeface="Roboto"/>
              </a:rPr>
              <a:t>Por definición</a:t>
            </a:r>
            <a:endParaRPr sz="1800">
              <a:latin typeface="Roboto"/>
              <a:ea typeface="Roboto"/>
              <a:cs typeface="Roboto"/>
              <a:sym typeface="Roboto"/>
            </a:endParaRPr>
          </a:p>
          <a:p>
            <a:pPr indent="0" lvl="0" marL="457200" rtl="0" algn="l">
              <a:lnSpc>
                <a:spcPct val="115000"/>
              </a:lnSpc>
              <a:spcBef>
                <a:spcPts val="1000"/>
              </a:spcBef>
              <a:spcAft>
                <a:spcPts val="0"/>
              </a:spcAft>
              <a:buNone/>
            </a:pPr>
            <a:r>
              <a:rPr i="1" lang="es" sz="1800">
                <a:solidFill>
                  <a:srgbClr val="757575"/>
                </a:solidFill>
                <a:latin typeface="Roboto"/>
                <a:ea typeface="Roboto"/>
                <a:cs typeface="Roboto"/>
                <a:sym typeface="Roboto"/>
              </a:rPr>
              <a:t>“se refiere a la propiedad por la que es posible enviar mensajes sintácticamente iguales a objetos de tipos distintos. El único requisito que deben cumplir los objetos que se utilizan de manera polimórfica es saber responder al mensaje que se les envía”</a:t>
            </a:r>
            <a:endParaRPr i="1" sz="1800">
              <a:solidFill>
                <a:srgbClr val="757575"/>
              </a:solidFill>
              <a:latin typeface="Roboto"/>
              <a:ea typeface="Roboto"/>
              <a:cs typeface="Roboto"/>
              <a:sym typeface="Roboto"/>
            </a:endParaRPr>
          </a:p>
          <a:p>
            <a:pPr indent="0" lvl="0" marL="457200" rtl="0" algn="l">
              <a:lnSpc>
                <a:spcPct val="115000"/>
              </a:lnSpc>
              <a:spcBef>
                <a:spcPts val="1000"/>
              </a:spcBef>
              <a:spcAft>
                <a:spcPts val="0"/>
              </a:spcAft>
              <a:buNone/>
            </a:pPr>
            <a:r>
              <a:t/>
            </a:r>
            <a:endParaRPr sz="18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Aclarando un poco</a:t>
            </a:r>
            <a:endParaRPr/>
          </a:p>
        </p:txBody>
      </p:sp>
      <p:sp>
        <p:nvSpPr>
          <p:cNvPr id="107" name="Google Shape;107;p1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pic>
        <p:nvPicPr>
          <p:cNvPr id="108" name="Google Shape;108;p19"/>
          <p:cNvPicPr preferRelativeResize="0"/>
          <p:nvPr/>
        </p:nvPicPr>
        <p:blipFill>
          <a:blip r:embed="rId3">
            <a:alphaModFix/>
          </a:blip>
          <a:stretch>
            <a:fillRect/>
          </a:stretch>
        </p:blipFill>
        <p:spPr>
          <a:xfrm>
            <a:off x="5736525" y="1756950"/>
            <a:ext cx="3075412" cy="3332275"/>
          </a:xfrm>
          <a:prstGeom prst="rect">
            <a:avLst/>
          </a:prstGeom>
          <a:noFill/>
          <a:ln>
            <a:noFill/>
          </a:ln>
        </p:spPr>
      </p:pic>
      <p:sp>
        <p:nvSpPr>
          <p:cNvPr id="109" name="Google Shape;109;p19"/>
          <p:cNvSpPr txBox="1"/>
          <p:nvPr/>
        </p:nvSpPr>
        <p:spPr>
          <a:xfrm>
            <a:off x="159550" y="1906975"/>
            <a:ext cx="55083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En este caso podemos observar que las clases </a:t>
            </a:r>
            <a:r>
              <a:rPr lang="es">
                <a:solidFill>
                  <a:srgbClr val="3F51B5"/>
                </a:solidFill>
                <a:latin typeface="Roboto"/>
                <a:ea typeface="Roboto"/>
                <a:cs typeface="Roboto"/>
                <a:sym typeface="Roboto"/>
              </a:rPr>
              <a:t>Persona</a:t>
            </a:r>
            <a:r>
              <a:rPr lang="es">
                <a:solidFill>
                  <a:schemeClr val="dk2"/>
                </a:solidFill>
                <a:latin typeface="Roboto"/>
                <a:ea typeface="Roboto"/>
                <a:cs typeface="Roboto"/>
                <a:sym typeface="Roboto"/>
              </a:rPr>
              <a:t> y </a:t>
            </a:r>
            <a:r>
              <a:rPr lang="es">
                <a:solidFill>
                  <a:srgbClr val="3F51B5"/>
                </a:solidFill>
                <a:latin typeface="Roboto"/>
                <a:ea typeface="Roboto"/>
                <a:cs typeface="Roboto"/>
                <a:sym typeface="Roboto"/>
              </a:rPr>
              <a:t>Perro</a:t>
            </a:r>
            <a:r>
              <a:rPr lang="es">
                <a:solidFill>
                  <a:schemeClr val="dk2"/>
                </a:solidFill>
                <a:latin typeface="Roboto"/>
                <a:ea typeface="Roboto"/>
                <a:cs typeface="Roboto"/>
                <a:sym typeface="Roboto"/>
              </a:rPr>
              <a:t> son herencias del tipo </a:t>
            </a:r>
            <a:r>
              <a:rPr lang="es">
                <a:solidFill>
                  <a:srgbClr val="3F51B5"/>
                </a:solidFill>
                <a:latin typeface="Roboto"/>
                <a:ea typeface="Roboto"/>
                <a:cs typeface="Roboto"/>
                <a:sym typeface="Roboto"/>
              </a:rPr>
              <a:t>SerVivo</a:t>
            </a:r>
            <a:r>
              <a:rPr lang="es">
                <a:solidFill>
                  <a:schemeClr val="dk2"/>
                </a:solidFill>
                <a:latin typeface="Roboto"/>
                <a:ea typeface="Roboto"/>
                <a:cs typeface="Roboto"/>
                <a:sym typeface="Roboto"/>
              </a:rPr>
              <a:t>.</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rPr lang="es">
                <a:solidFill>
                  <a:schemeClr val="dk2"/>
                </a:solidFill>
                <a:latin typeface="Roboto"/>
                <a:ea typeface="Roboto"/>
                <a:cs typeface="Roboto"/>
                <a:sym typeface="Roboto"/>
              </a:rPr>
              <a:t>Por lo tanto heredan sus métodos y comportamiento, </a:t>
            </a:r>
            <a:r>
              <a:rPr lang="es">
                <a:solidFill>
                  <a:schemeClr val="dk2"/>
                </a:solidFill>
                <a:latin typeface="Roboto"/>
                <a:ea typeface="Roboto"/>
                <a:cs typeface="Roboto"/>
                <a:sym typeface="Roboto"/>
              </a:rPr>
              <a:t>además</a:t>
            </a:r>
            <a:r>
              <a:rPr lang="es">
                <a:solidFill>
                  <a:schemeClr val="dk2"/>
                </a:solidFill>
                <a:latin typeface="Roboto"/>
                <a:ea typeface="Roboto"/>
                <a:cs typeface="Roboto"/>
                <a:sym typeface="Roboto"/>
              </a:rPr>
              <a:t> deben implementar el comportamiento para </a:t>
            </a:r>
            <a:r>
              <a:rPr lang="es">
                <a:solidFill>
                  <a:srgbClr val="4282F2"/>
                </a:solidFill>
                <a:latin typeface="Roboto"/>
                <a:ea typeface="Roboto"/>
                <a:cs typeface="Roboto"/>
                <a:sym typeface="Roboto"/>
              </a:rPr>
              <a:t>tiempoPromedioVida()</a:t>
            </a:r>
            <a:r>
              <a:rPr lang="es">
                <a:solidFill>
                  <a:schemeClr val="dk2"/>
                </a:solidFill>
                <a:latin typeface="Roboto"/>
                <a:ea typeface="Roboto"/>
                <a:cs typeface="Roboto"/>
                <a:sym typeface="Roboto"/>
              </a:rPr>
              <a:t>.</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0" lvl="0" marL="0" rtl="0" algn="l">
              <a:spcBef>
                <a:spcPts val="0"/>
              </a:spcBef>
              <a:spcAft>
                <a:spcPts val="0"/>
              </a:spcAft>
              <a:buNone/>
            </a:pPr>
            <a:r>
              <a:rPr lang="es">
                <a:solidFill>
                  <a:schemeClr val="dk2"/>
                </a:solidFill>
                <a:latin typeface="Roboto"/>
                <a:ea typeface="Roboto"/>
                <a:cs typeface="Roboto"/>
                <a:sym typeface="Roboto"/>
              </a:rPr>
              <a:t>De esta forma podemos asegurar que cualquier objeto que sea del tipo </a:t>
            </a:r>
            <a:r>
              <a:rPr lang="es">
                <a:solidFill>
                  <a:srgbClr val="3F51B5"/>
                </a:solidFill>
                <a:latin typeface="Roboto"/>
                <a:ea typeface="Roboto"/>
                <a:cs typeface="Roboto"/>
                <a:sym typeface="Roboto"/>
              </a:rPr>
              <a:t>SerVivo</a:t>
            </a:r>
            <a:r>
              <a:rPr lang="es">
                <a:solidFill>
                  <a:schemeClr val="dk2"/>
                </a:solidFill>
                <a:latin typeface="Roboto"/>
                <a:ea typeface="Roboto"/>
                <a:cs typeface="Roboto"/>
                <a:sym typeface="Roboto"/>
              </a:rPr>
              <a:t> </a:t>
            </a:r>
            <a:r>
              <a:rPr lang="es">
                <a:solidFill>
                  <a:schemeClr val="dk2"/>
                </a:solidFill>
                <a:latin typeface="Roboto"/>
                <a:ea typeface="Roboto"/>
                <a:cs typeface="Roboto"/>
                <a:sym typeface="Roboto"/>
              </a:rPr>
              <a:t>tendrá</a:t>
            </a:r>
            <a:r>
              <a:rPr lang="es">
                <a:solidFill>
                  <a:schemeClr val="dk2"/>
                </a:solidFill>
                <a:latin typeface="Roboto"/>
                <a:ea typeface="Roboto"/>
                <a:cs typeface="Roboto"/>
                <a:sym typeface="Roboto"/>
              </a:rPr>
              <a:t> los métodos </a:t>
            </a:r>
            <a:r>
              <a:rPr lang="es">
                <a:solidFill>
                  <a:srgbClr val="4282F2"/>
                </a:solidFill>
                <a:latin typeface="Roboto"/>
                <a:ea typeface="Roboto"/>
                <a:cs typeface="Roboto"/>
                <a:sym typeface="Roboto"/>
              </a:rPr>
              <a:t>nacer()</a:t>
            </a:r>
            <a:r>
              <a:rPr lang="es">
                <a:solidFill>
                  <a:schemeClr val="dk2"/>
                </a:solidFill>
                <a:latin typeface="Roboto"/>
                <a:ea typeface="Roboto"/>
                <a:cs typeface="Roboto"/>
                <a:sym typeface="Roboto"/>
              </a:rPr>
              <a:t>, </a:t>
            </a:r>
            <a:r>
              <a:rPr lang="es">
                <a:solidFill>
                  <a:srgbClr val="4282F2"/>
                </a:solidFill>
                <a:latin typeface="Roboto"/>
                <a:ea typeface="Roboto"/>
                <a:cs typeface="Roboto"/>
                <a:sym typeface="Roboto"/>
              </a:rPr>
              <a:t>tiempoPromedioVida()</a:t>
            </a:r>
            <a:r>
              <a:rPr lang="es">
                <a:solidFill>
                  <a:schemeClr val="dk2"/>
                </a:solidFill>
                <a:latin typeface="Roboto"/>
                <a:ea typeface="Roboto"/>
                <a:cs typeface="Roboto"/>
                <a:sym typeface="Roboto"/>
              </a:rPr>
              <a:t> y </a:t>
            </a:r>
            <a:r>
              <a:rPr lang="es">
                <a:solidFill>
                  <a:srgbClr val="4282F2"/>
                </a:solidFill>
                <a:latin typeface="Roboto"/>
                <a:ea typeface="Roboto"/>
                <a:cs typeface="Roboto"/>
                <a:sym typeface="Roboto"/>
              </a:rPr>
              <a:t>morir()</a:t>
            </a:r>
            <a:endParaRPr>
              <a:solidFill>
                <a:srgbClr val="4282F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471900" y="738725"/>
            <a:ext cx="46107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Entonces...</a:t>
            </a:r>
            <a:endParaRPr/>
          </a:p>
        </p:txBody>
      </p:sp>
      <p:sp>
        <p:nvSpPr>
          <p:cNvPr id="115" name="Google Shape;115;p20"/>
          <p:cNvSpPr txBox="1"/>
          <p:nvPr/>
        </p:nvSpPr>
        <p:spPr>
          <a:xfrm>
            <a:off x="159550" y="1891775"/>
            <a:ext cx="3760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Roboto"/>
                <a:ea typeface="Roboto"/>
                <a:cs typeface="Roboto"/>
                <a:sym typeface="Roboto"/>
              </a:rPr>
              <a:t>Podemos decir que la función </a:t>
            </a:r>
            <a:r>
              <a:rPr lang="es">
                <a:solidFill>
                  <a:srgbClr val="4282F2"/>
                </a:solidFill>
                <a:latin typeface="Roboto"/>
                <a:ea typeface="Roboto"/>
                <a:cs typeface="Roboto"/>
                <a:sym typeface="Roboto"/>
              </a:rPr>
              <a:t>clicloDeVida()</a:t>
            </a:r>
            <a:r>
              <a:rPr lang="es">
                <a:latin typeface="Roboto"/>
                <a:ea typeface="Roboto"/>
                <a:cs typeface="Roboto"/>
                <a:sym typeface="Roboto"/>
              </a:rPr>
              <a:t> es válida para cualquier objeto del tipo </a:t>
            </a:r>
            <a:r>
              <a:rPr lang="es">
                <a:solidFill>
                  <a:srgbClr val="3F51B5"/>
                </a:solidFill>
                <a:latin typeface="Roboto"/>
                <a:ea typeface="Roboto"/>
                <a:cs typeface="Roboto"/>
                <a:sym typeface="Roboto"/>
              </a:rPr>
              <a:t>SerVivo</a:t>
            </a:r>
            <a:endParaRPr>
              <a:solidFill>
                <a:srgbClr val="3F51B5"/>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s">
                <a:latin typeface="Roboto"/>
                <a:ea typeface="Roboto"/>
                <a:cs typeface="Roboto"/>
                <a:sym typeface="Roboto"/>
              </a:rPr>
              <a:t>Como por ejemplo </a:t>
            </a:r>
            <a:r>
              <a:rPr lang="es">
                <a:solidFill>
                  <a:srgbClr val="3F51B5"/>
                </a:solidFill>
                <a:latin typeface="Roboto"/>
                <a:ea typeface="Roboto"/>
                <a:cs typeface="Roboto"/>
                <a:sym typeface="Roboto"/>
              </a:rPr>
              <a:t>Persona</a:t>
            </a:r>
            <a:r>
              <a:rPr lang="es">
                <a:latin typeface="Roboto"/>
                <a:ea typeface="Roboto"/>
                <a:cs typeface="Roboto"/>
                <a:sym typeface="Roboto"/>
              </a:rPr>
              <a:t> o </a:t>
            </a:r>
            <a:r>
              <a:rPr lang="es">
                <a:solidFill>
                  <a:srgbClr val="3F51B5"/>
                </a:solidFill>
                <a:latin typeface="Roboto"/>
                <a:ea typeface="Roboto"/>
                <a:cs typeface="Roboto"/>
                <a:sym typeface="Roboto"/>
              </a:rPr>
              <a:t>Perro</a:t>
            </a:r>
            <a:endParaRPr>
              <a:solidFill>
                <a:srgbClr val="3F51B5"/>
              </a:solidFill>
              <a:latin typeface="Roboto"/>
              <a:ea typeface="Roboto"/>
              <a:cs typeface="Roboto"/>
              <a:sym typeface="Roboto"/>
            </a:endParaRPr>
          </a:p>
        </p:txBody>
      </p:sp>
      <p:pic>
        <p:nvPicPr>
          <p:cNvPr id="116" name="Google Shape;116;p20"/>
          <p:cNvPicPr preferRelativeResize="0"/>
          <p:nvPr/>
        </p:nvPicPr>
        <p:blipFill>
          <a:blip r:embed="rId3">
            <a:alphaModFix/>
          </a:blip>
          <a:stretch>
            <a:fillRect/>
          </a:stretch>
        </p:blipFill>
        <p:spPr>
          <a:xfrm>
            <a:off x="4445050" y="2289425"/>
            <a:ext cx="4286250" cy="2238375"/>
          </a:xfrm>
          <a:prstGeom prst="rect">
            <a:avLst/>
          </a:prstGeom>
          <a:noFill/>
          <a:ln>
            <a:noFill/>
          </a:ln>
        </p:spPr>
      </p:pic>
      <p:pic>
        <p:nvPicPr>
          <p:cNvPr id="117" name="Google Shape;117;p20"/>
          <p:cNvPicPr preferRelativeResize="0"/>
          <p:nvPr/>
        </p:nvPicPr>
        <p:blipFill>
          <a:blip r:embed="rId4">
            <a:alphaModFix/>
          </a:blip>
          <a:stretch>
            <a:fillRect/>
          </a:stretch>
        </p:blipFill>
        <p:spPr>
          <a:xfrm>
            <a:off x="342225" y="4042300"/>
            <a:ext cx="1895475" cy="257175"/>
          </a:xfrm>
          <a:prstGeom prst="rect">
            <a:avLst/>
          </a:prstGeom>
          <a:noFill/>
          <a:ln>
            <a:noFill/>
          </a:ln>
        </p:spPr>
      </p:pic>
      <p:pic>
        <p:nvPicPr>
          <p:cNvPr id="118" name="Google Shape;118;p20"/>
          <p:cNvPicPr preferRelativeResize="0"/>
          <p:nvPr/>
        </p:nvPicPr>
        <p:blipFill>
          <a:blip r:embed="rId5">
            <a:alphaModFix/>
          </a:blip>
          <a:stretch>
            <a:fillRect/>
          </a:stretch>
        </p:blipFill>
        <p:spPr>
          <a:xfrm>
            <a:off x="342225" y="3280025"/>
            <a:ext cx="1733550" cy="257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Polimorfismo por herencia</a:t>
            </a:r>
            <a:endParaRPr sz="4200"/>
          </a:p>
        </p:txBody>
      </p:sp>
      <p:sp>
        <p:nvSpPr>
          <p:cNvPr id="124" name="Google Shape;124;p2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Del ejemplo anterior</a:t>
            </a:r>
            <a:endParaRPr/>
          </a:p>
        </p:txBody>
      </p:sp>
      <p:sp>
        <p:nvSpPr>
          <p:cNvPr id="130" name="Google Shape;130;p22"/>
          <p:cNvSpPr txBox="1"/>
          <p:nvPr>
            <p:ph idx="1" type="body"/>
          </p:nvPr>
        </p:nvSpPr>
        <p:spPr>
          <a:xfrm>
            <a:off x="337500" y="2352550"/>
            <a:ext cx="8469000" cy="2122800"/>
          </a:xfrm>
          <a:prstGeom prst="rect">
            <a:avLst/>
          </a:prstGeom>
        </p:spPr>
        <p:txBody>
          <a:bodyPr anchorCtr="0" anchor="t" bIns="91425" lIns="91425" spcFirstLastPara="1" rIns="91425" wrap="square" tIns="91425">
            <a:normAutofit fontScale="85000" lnSpcReduction="20000"/>
          </a:bodyPr>
          <a:lstStyle/>
          <a:p>
            <a:pPr indent="-347345" lvl="0" marL="457200" rtl="0" algn="l">
              <a:spcBef>
                <a:spcPts val="0"/>
              </a:spcBef>
              <a:spcAft>
                <a:spcPts val="0"/>
              </a:spcAft>
              <a:buSzPct val="100000"/>
              <a:buChar char="●"/>
            </a:pPr>
            <a:r>
              <a:rPr lang="es" sz="2200"/>
              <a:t>El polimorfismo por herencia se da cuando una clase hereda de otra su comportamiento, por lo tanto tiene la capacidad de comportarse como tal.</a:t>
            </a:r>
            <a:endParaRPr sz="2200"/>
          </a:p>
          <a:p>
            <a:pPr indent="-347345" lvl="0" marL="457200" rtl="0" algn="l">
              <a:spcBef>
                <a:spcPts val="1000"/>
              </a:spcBef>
              <a:spcAft>
                <a:spcPts val="0"/>
              </a:spcAft>
              <a:buSzPct val="100000"/>
              <a:buChar char="●"/>
            </a:pPr>
            <a:r>
              <a:rPr lang="es" sz="2200"/>
              <a:t>Esto permite que cualquier función que recibe como </a:t>
            </a:r>
            <a:r>
              <a:rPr lang="es" sz="2200"/>
              <a:t>parámetro</a:t>
            </a:r>
            <a:r>
              <a:rPr lang="es" sz="2200"/>
              <a:t> la superclase, </a:t>
            </a:r>
            <a:r>
              <a:rPr lang="es" sz="2200"/>
              <a:t>también</a:t>
            </a:r>
            <a:r>
              <a:rPr lang="es" sz="2200"/>
              <a:t> pueda recibir a sus subclases.</a:t>
            </a:r>
            <a:endParaRPr sz="2200"/>
          </a:p>
          <a:p>
            <a:pPr indent="0" lvl="0" marL="457200" rtl="0" algn="l">
              <a:lnSpc>
                <a:spcPct val="115000"/>
              </a:lnSpc>
              <a:spcBef>
                <a:spcPts val="1000"/>
              </a:spcBef>
              <a:spcAft>
                <a:spcPts val="1600"/>
              </a:spcAft>
              <a:buNone/>
            </a:pPr>
            <a:r>
              <a:t/>
            </a:r>
            <a:endParaRPr sz="2200"/>
          </a:p>
        </p:txBody>
      </p:sp>
      <p:sp>
        <p:nvSpPr>
          <p:cNvPr id="131" name="Google Shape;131;p2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