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Google Sans"/>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GoogleSans-bold.fntdata"/><Relationship Id="rId10" Type="http://schemas.openxmlformats.org/officeDocument/2006/relationships/slide" Target="slides/slide5.xml"/><Relationship Id="rId32" Type="http://schemas.openxmlformats.org/officeDocument/2006/relationships/font" Target="fonts/GoogleSans-regular.fntdata"/><Relationship Id="rId13" Type="http://schemas.openxmlformats.org/officeDocument/2006/relationships/slide" Target="slides/slide8.xml"/><Relationship Id="rId35" Type="http://schemas.openxmlformats.org/officeDocument/2006/relationships/font" Target="fonts/GoogleSans-boldItalic.fntdata"/><Relationship Id="rId12" Type="http://schemas.openxmlformats.org/officeDocument/2006/relationships/slide" Target="slides/slide7.xml"/><Relationship Id="rId34" Type="http://schemas.openxmlformats.org/officeDocument/2006/relationships/font" Target="fonts/GoogleSans-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2acff743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d2acff7431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6c49ffb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6c49ffb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6c49ffb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6c49ffb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6c49ffb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6c49ffb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2acff743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d2acff743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2acff743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2acff743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6c49ffbc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6c49ffbc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6c49ffbc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6c49ffbc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6c49ffbc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6c49ffbc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6c49ffbc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d6c49ffbc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6c49ffbcd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6c49ffbcd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acff7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acff7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d6c49ffbc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d6c49ffbcd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6c49ffbc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d6c49ffbcd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6c49ffbc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d6c49ffbcd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acff74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acff74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acff74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acff74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acff74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acff74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son planos para los objetos. Cada clase puede contener propiedades y métodos que operan dentro del objeto. Podemos tener diferentes clases para diferentes tipos de objetos. En este ejemplo tenemos una clase (o plano) de una casa. Del plano podemos crear las instancias reales de ese objeto casa. Cada instancia del objeto casa tiene todos los campos y </a:t>
            </a:r>
            <a:r>
              <a:rPr lang="es"/>
              <a:t>métodos</a:t>
            </a:r>
            <a:r>
              <a:rPr lang="es"/>
              <a:t> listados en la definición de la clase.</a:t>
            </a:r>
            <a:endParaRPr/>
          </a:p>
          <a:p>
            <a:pPr indent="0" lvl="0" marL="0" rtl="0" algn="l">
              <a:spcBef>
                <a:spcPts val="0"/>
              </a:spcBef>
              <a:spcAft>
                <a:spcPts val="0"/>
              </a:spcAft>
              <a:buNone/>
            </a:pPr>
            <a:r>
              <a:rPr lang="es"/>
              <a:t>La definición de una clase está escrita en un archivo de kotlin.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acff743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2acff743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d2acff743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d2acff743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Heredar las propiedades y capacidades de una clase padre a una clase hija se llama herencia.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Kotlin tiene herencia simple de clases, si fuera necesario “heredar” múltiples comportamientos a una clase, consideramos utilizar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Herencia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2acff743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2acff743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2acff743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2acff743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63" name="Shape 63"/>
        <p:cNvGrpSpPr/>
        <p:nvPr/>
      </p:nvGrpSpPr>
      <p:grpSpPr>
        <a:xfrm>
          <a:off x="0" y="0"/>
          <a:ext cx="0" cy="0"/>
          <a:chOff x="0" y="0"/>
          <a:chExt cx="0" cy="0"/>
        </a:xfrm>
      </p:grpSpPr>
      <p:sp>
        <p:nvSpPr>
          <p:cNvPr id="64" name="Google Shape;64;p13"/>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65" name="Google Shape;65;p13"/>
          <p:cNvSpPr txBox="1"/>
          <p:nvPr>
            <p:ph idx="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6" name="Google Shape;66;p13"/>
          <p:cNvSpPr txBox="1"/>
          <p:nvPr>
            <p:ph idx="3"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7" name="Google Shape;67;p13"/>
          <p:cNvSpPr txBox="1"/>
          <p:nvPr>
            <p:ph idx="1" type="subTitle"/>
          </p:nvPr>
        </p:nvSpPr>
        <p:spPr>
          <a:xfrm>
            <a:off x="265500" y="564125"/>
            <a:ext cx="4045200" cy="52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600">
                <a:solidFill>
                  <a:srgbClr val="FAFAFA"/>
                </a:solidFill>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68" name="Google Shape;68;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900">
                <a:solidFill>
                  <a:srgbClr val="666666"/>
                </a:solidFill>
                <a:latin typeface="Open Sans"/>
                <a:ea typeface="Open Sans"/>
                <a:cs typeface="Open Sans"/>
                <a:sym typeface="Open Sans"/>
              </a:rPr>
              <a:t>This work is licensed under the </a:t>
            </a:r>
            <a:r>
              <a:rPr i="1" lang="es"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s"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9" name="Google Shape;69;p13"/>
          <p:cNvPicPr preferRelativeResize="0"/>
          <p:nvPr/>
        </p:nvPicPr>
        <p:blipFill>
          <a:blip r:embed="rId3">
            <a:alphaModFix/>
          </a:blip>
          <a:stretch>
            <a:fillRect/>
          </a:stretch>
        </p:blipFill>
        <p:spPr>
          <a:xfrm>
            <a:off x="0" y="0"/>
            <a:ext cx="9144000" cy="4670926"/>
          </a:xfrm>
          <a:prstGeom prst="rect">
            <a:avLst/>
          </a:prstGeom>
          <a:noFill/>
          <a:ln>
            <a:noFill/>
          </a:ln>
        </p:spPr>
      </p:pic>
      <p:sp>
        <p:nvSpPr>
          <p:cNvPr id="70" name="Google Shape;70;p13"/>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kotlinlang.org/docs/exceptions.html" TargetMode="External"/><Relationship Id="rId4" Type="http://schemas.openxmlformats.org/officeDocument/2006/relationships/hyperlink" Target="https://kotlinlang.org/docs/java-to-kotlin-interop.html#checked-exceptions" TargetMode="External"/><Relationship Id="rId5" Type="http://schemas.openxmlformats.org/officeDocument/2006/relationships/hyperlink" Target="https://kotlinlang.org/docs/java-interop.html#checked-exceptions" TargetMode="External"/><Relationship Id="rId6" Type="http://schemas.openxmlformats.org/officeDocument/2006/relationships/hyperlink" Target="http://radio-weblogs.com/0122027/stories/2003/04/01/JavasCheckedExceptionsWereAMistake.html" TargetMode="External"/><Relationship Id="rId7" Type="http://schemas.openxmlformats.org/officeDocument/2006/relationships/hyperlink" Target="https://www.artima.com/articles/the-trouble-with-checked-exception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6.xml"/><Relationship Id="rId5" Type="http://schemas.openxmlformats.org/officeDocument/2006/relationships/slide" Target="/ppt/slides/slid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s"/>
              <a:t>Universidad Nacional de La Matanza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Manejo de excepciones (Java)</a:t>
            </a:r>
            <a:endParaRPr/>
          </a:p>
        </p:txBody>
      </p:sp>
      <p:sp>
        <p:nvSpPr>
          <p:cNvPr id="133" name="Google Shape;133;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34" name="Google Shape;134;p23"/>
          <p:cNvPicPr preferRelativeResize="0"/>
          <p:nvPr/>
        </p:nvPicPr>
        <p:blipFill>
          <a:blip r:embed="rId3">
            <a:alphaModFix/>
          </a:blip>
          <a:stretch>
            <a:fillRect/>
          </a:stretch>
        </p:blipFill>
        <p:spPr>
          <a:xfrm>
            <a:off x="1258113" y="2048338"/>
            <a:ext cx="6543675" cy="271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Lanzamiento de excepciones</a:t>
            </a:r>
            <a:endParaRPr/>
          </a:p>
        </p:txBody>
      </p:sp>
      <p:sp>
        <p:nvSpPr>
          <p:cNvPr id="140" name="Google Shape;140;p24"/>
          <p:cNvSpPr txBox="1"/>
          <p:nvPr>
            <p:ph idx="1" type="body"/>
          </p:nvPr>
        </p:nvSpPr>
        <p:spPr>
          <a:xfrm>
            <a:off x="327300" y="1732825"/>
            <a:ext cx="8489400" cy="3454500"/>
          </a:xfrm>
          <a:prstGeom prst="rect">
            <a:avLst/>
          </a:prstGeom>
        </p:spPr>
        <p:txBody>
          <a:bodyPr anchorCtr="0" anchor="t" bIns="91425" lIns="91425" spcFirstLastPara="1" rIns="91425" wrap="square" tIns="91425">
            <a:normAutofit fontScale="85000" lnSpcReduction="20000"/>
          </a:bodyPr>
          <a:lstStyle/>
          <a:p>
            <a:pPr indent="-347345" lvl="0" marL="457200" rtl="0" algn="l">
              <a:spcBef>
                <a:spcPts val="0"/>
              </a:spcBef>
              <a:spcAft>
                <a:spcPts val="0"/>
              </a:spcAft>
              <a:buClr>
                <a:srgbClr val="757575"/>
              </a:buClr>
              <a:buSzPct val="100000"/>
              <a:buChar char="●"/>
            </a:pPr>
            <a:r>
              <a:rPr lang="es" sz="2200"/>
              <a:t>Así como manejamos las excepciones, </a:t>
            </a:r>
            <a:r>
              <a:rPr lang="es" sz="2200"/>
              <a:t>también</a:t>
            </a:r>
            <a:r>
              <a:rPr lang="es" sz="2200"/>
              <a:t> podemos lanzar las nuestras propias</a:t>
            </a:r>
            <a:endParaRPr sz="2200"/>
          </a:p>
          <a:p>
            <a:pPr indent="-347345" lvl="0" marL="457200" rtl="0" algn="l">
              <a:spcBef>
                <a:spcPts val="0"/>
              </a:spcBef>
              <a:spcAft>
                <a:spcPts val="0"/>
              </a:spcAft>
              <a:buSzPct val="100000"/>
              <a:buChar char="●"/>
            </a:pPr>
            <a:r>
              <a:rPr lang="es" sz="2200"/>
              <a:t>Muchas veces vamos a controlar una excepción para luego lanzar otra de otro tipo que contenga a la anterior</a:t>
            </a:r>
            <a:endParaRPr sz="2200"/>
          </a:p>
          <a:p>
            <a:pPr indent="-347344" lvl="1" marL="914400" rtl="0" algn="l">
              <a:spcBef>
                <a:spcPts val="0"/>
              </a:spcBef>
              <a:spcAft>
                <a:spcPts val="0"/>
              </a:spcAft>
              <a:buSzPct val="100000"/>
              <a:buChar char="○"/>
            </a:pPr>
            <a:r>
              <a:rPr lang="es" sz="2200"/>
              <a:t>Ej: controlar la excepción que se produce cuando no se puede guardar un archivo, para lanzar uno propia que nuestro sistema pueda </a:t>
            </a:r>
            <a:r>
              <a:rPr lang="es" sz="2200"/>
              <a:t>entender</a:t>
            </a:r>
            <a:r>
              <a:rPr lang="es" sz="2200"/>
              <a:t> para informar al usuario</a:t>
            </a:r>
            <a:endParaRPr sz="2200"/>
          </a:p>
          <a:p>
            <a:pPr indent="-347345" lvl="0" marL="457200" rtl="0" algn="l">
              <a:spcBef>
                <a:spcPts val="0"/>
              </a:spcBef>
              <a:spcAft>
                <a:spcPts val="0"/>
              </a:spcAft>
              <a:buSzPct val="100000"/>
              <a:buChar char="●"/>
            </a:pPr>
            <a:r>
              <a:rPr lang="es" sz="2200"/>
              <a:t>El lanzamiento de una excepción no necesariamente es para informar un error al usuario final.</a:t>
            </a:r>
            <a:endParaRPr sz="2200"/>
          </a:p>
          <a:p>
            <a:pPr indent="-347345" lvl="0" marL="457200" rtl="0" algn="l">
              <a:spcBef>
                <a:spcPts val="0"/>
              </a:spcBef>
              <a:spcAft>
                <a:spcPts val="0"/>
              </a:spcAft>
              <a:buSzPct val="100000"/>
              <a:buChar char="●"/>
            </a:pPr>
            <a:r>
              <a:rPr lang="es" sz="2200"/>
              <a:t>Es muy importante la forma en que guardamos la información de lo sucedido para eventualmente hacer un </a:t>
            </a:r>
            <a:r>
              <a:rPr lang="es" sz="2200"/>
              <a:t>análisis</a:t>
            </a:r>
            <a:r>
              <a:rPr lang="es" sz="2200"/>
              <a:t> de porqué se dió esa excepción</a:t>
            </a:r>
            <a:endParaRPr sz="2200"/>
          </a:p>
        </p:txBody>
      </p:sp>
      <p:sp>
        <p:nvSpPr>
          <p:cNvPr id="141" name="Google Shape;141;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Lanzamiento de excepciones</a:t>
            </a:r>
            <a:endParaRPr/>
          </a:p>
        </p:txBody>
      </p:sp>
      <p:sp>
        <p:nvSpPr>
          <p:cNvPr id="147" name="Google Shape;147;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48" name="Google Shape;148;p25"/>
          <p:cNvPicPr preferRelativeResize="0"/>
          <p:nvPr/>
        </p:nvPicPr>
        <p:blipFill>
          <a:blip r:embed="rId3">
            <a:alphaModFix/>
          </a:blip>
          <a:stretch>
            <a:fillRect/>
          </a:stretch>
        </p:blipFill>
        <p:spPr>
          <a:xfrm>
            <a:off x="818013" y="2154275"/>
            <a:ext cx="7381875" cy="262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Excepciones en Kotlin</a:t>
            </a:r>
            <a:endParaRPr sz="4200"/>
          </a:p>
        </p:txBody>
      </p:sp>
      <p:sp>
        <p:nvSpPr>
          <p:cNvPr id="154" name="Google Shape;154;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Lanzando excepciones</a:t>
            </a:r>
            <a:endParaRPr/>
          </a:p>
        </p:txBody>
      </p:sp>
      <p:sp>
        <p:nvSpPr>
          <p:cNvPr id="160" name="Google Shape;160;p27"/>
          <p:cNvSpPr txBox="1"/>
          <p:nvPr>
            <p:ph idx="1" type="body"/>
          </p:nvPr>
        </p:nvSpPr>
        <p:spPr>
          <a:xfrm>
            <a:off x="342900" y="2066875"/>
            <a:ext cx="8489400" cy="282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57575"/>
              </a:buClr>
              <a:buSzPts val="1800"/>
              <a:buChar char="●"/>
            </a:pPr>
            <a:r>
              <a:rPr lang="es"/>
              <a:t>Todas las excepciones en Kotlin heredan de </a:t>
            </a:r>
            <a:r>
              <a:rPr lang="es">
                <a:solidFill>
                  <a:srgbClr val="4282F2"/>
                </a:solidFill>
              </a:rPr>
              <a:t>Throwable</a:t>
            </a:r>
            <a:r>
              <a:rPr lang="es"/>
              <a:t>.</a:t>
            </a:r>
            <a:endParaRPr/>
          </a:p>
          <a:p>
            <a:pPr indent="-342900" lvl="0" marL="457200" rtl="0" algn="l">
              <a:spcBef>
                <a:spcPts val="1400"/>
              </a:spcBef>
              <a:spcAft>
                <a:spcPts val="0"/>
              </a:spcAft>
              <a:buSzPts val="1800"/>
              <a:buChar char="●"/>
            </a:pPr>
            <a:r>
              <a:rPr lang="es"/>
              <a:t>Para lanzar una excepción:</a:t>
            </a:r>
            <a:endParaRPr/>
          </a:p>
          <a:p>
            <a:pPr indent="0" lvl="0" marL="0" rtl="0" algn="l">
              <a:spcBef>
                <a:spcPts val="1400"/>
              </a:spcBef>
              <a:spcAft>
                <a:spcPts val="0"/>
              </a:spcAft>
              <a:buNone/>
            </a:pPr>
            <a:r>
              <a:t/>
            </a:r>
            <a:endParaRPr/>
          </a:p>
          <a:p>
            <a:pPr indent="0" lvl="0" marL="457200" rtl="0" algn="l">
              <a:spcBef>
                <a:spcPts val="1400"/>
              </a:spcBef>
              <a:spcAft>
                <a:spcPts val="1400"/>
              </a:spcAft>
              <a:buNone/>
            </a:pPr>
            <a:r>
              <a:t/>
            </a:r>
            <a:endParaRPr/>
          </a:p>
        </p:txBody>
      </p:sp>
      <p:sp>
        <p:nvSpPr>
          <p:cNvPr id="161" name="Google Shape;161;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62" name="Google Shape;162;p27"/>
          <p:cNvPicPr preferRelativeResize="0"/>
          <p:nvPr/>
        </p:nvPicPr>
        <p:blipFill>
          <a:blip r:embed="rId3">
            <a:alphaModFix/>
          </a:blip>
          <a:stretch>
            <a:fillRect/>
          </a:stretch>
        </p:blipFill>
        <p:spPr>
          <a:xfrm>
            <a:off x="1778125" y="3060500"/>
            <a:ext cx="2838450" cy="390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Controlando las excepciones</a:t>
            </a:r>
            <a:endParaRPr/>
          </a:p>
        </p:txBody>
      </p:sp>
      <p:sp>
        <p:nvSpPr>
          <p:cNvPr id="168" name="Google Shape;168;p28"/>
          <p:cNvSpPr txBox="1"/>
          <p:nvPr>
            <p:ph idx="1" type="body"/>
          </p:nvPr>
        </p:nvSpPr>
        <p:spPr>
          <a:xfrm>
            <a:off x="342900" y="2066875"/>
            <a:ext cx="8489400" cy="282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Para controlar una excepción:</a:t>
            </a:r>
            <a:endParaRPr/>
          </a:p>
        </p:txBody>
      </p:sp>
      <p:sp>
        <p:nvSpPr>
          <p:cNvPr id="169" name="Google Shape;169;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70" name="Google Shape;170;p28"/>
          <p:cNvPicPr preferRelativeResize="0"/>
          <p:nvPr/>
        </p:nvPicPr>
        <p:blipFill>
          <a:blip r:embed="rId3">
            <a:alphaModFix/>
          </a:blip>
          <a:stretch>
            <a:fillRect/>
          </a:stretch>
        </p:blipFill>
        <p:spPr>
          <a:xfrm>
            <a:off x="2173988" y="2669350"/>
            <a:ext cx="3152775" cy="1619250"/>
          </a:xfrm>
          <a:prstGeom prst="rect">
            <a:avLst/>
          </a:prstGeom>
          <a:noFill/>
          <a:ln>
            <a:noFill/>
          </a:ln>
        </p:spPr>
      </p:pic>
      <p:sp>
        <p:nvSpPr>
          <p:cNvPr id="171" name="Google Shape;171;p28"/>
          <p:cNvSpPr txBox="1"/>
          <p:nvPr/>
        </p:nvSpPr>
        <p:spPr>
          <a:xfrm>
            <a:off x="342900" y="4505825"/>
            <a:ext cx="8128500" cy="532800"/>
          </a:xfrm>
          <a:prstGeom prst="rect">
            <a:avLst/>
          </a:prstGeom>
          <a:solidFill>
            <a:srgbClr val="D6F0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s" sz="1500">
                <a:latin typeface="Roboto"/>
                <a:ea typeface="Roboto"/>
                <a:cs typeface="Roboto"/>
                <a:sym typeface="Roboto"/>
              </a:rPr>
              <a:t>finally</a:t>
            </a:r>
            <a:r>
              <a:rPr b="1" i="0" lang="es" sz="1500" u="none" cap="none" strike="noStrike">
                <a:solidFill>
                  <a:srgbClr val="000000"/>
                </a:solidFill>
                <a:latin typeface="Roboto"/>
                <a:ea typeface="Roboto"/>
                <a:cs typeface="Roboto"/>
                <a:sym typeface="Roboto"/>
              </a:rPr>
              <a:t>: </a:t>
            </a:r>
            <a:r>
              <a:rPr b="0" i="0" lang="es" sz="1500" u="none" cap="none" strike="noStrike">
                <a:solidFill>
                  <a:srgbClr val="000000"/>
                </a:solidFill>
                <a:latin typeface="Roboto"/>
                <a:ea typeface="Roboto"/>
                <a:cs typeface="Roboto"/>
                <a:sym typeface="Roboto"/>
              </a:rPr>
              <a:t> </a:t>
            </a:r>
            <a:r>
              <a:rPr lang="es" sz="1500">
                <a:latin typeface="Roboto"/>
                <a:ea typeface="Roboto"/>
                <a:cs typeface="Roboto"/>
                <a:sym typeface="Roboto"/>
              </a:rPr>
              <a:t>el bloque finally es opcional y se utiliza para indicar que se debe ejecutar sin importar si el código dentro del bloque try falla o no</a:t>
            </a:r>
            <a:r>
              <a:rPr b="0" i="0" lang="es" sz="1500" u="none" cap="none" strike="noStrike">
                <a:solidFill>
                  <a:srgbClr val="000000"/>
                </a:solidFill>
                <a:latin typeface="Roboto"/>
                <a:ea typeface="Roboto"/>
                <a:cs typeface="Roboto"/>
                <a:sym typeface="Roboto"/>
              </a:rPr>
              <a:t>.</a:t>
            </a:r>
            <a:endParaRPr b="0" i="0" sz="15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Try como expresión</a:t>
            </a:r>
            <a:endParaRPr/>
          </a:p>
        </p:txBody>
      </p:sp>
      <p:sp>
        <p:nvSpPr>
          <p:cNvPr id="177" name="Google Shape;177;p29"/>
          <p:cNvSpPr txBox="1"/>
          <p:nvPr>
            <p:ph idx="1" type="body"/>
          </p:nvPr>
        </p:nvSpPr>
        <p:spPr>
          <a:xfrm>
            <a:off x="342900" y="2066875"/>
            <a:ext cx="8489400" cy="282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solidFill>
                  <a:srgbClr val="3F51B5"/>
                </a:solidFill>
              </a:rPr>
              <a:t>Try</a:t>
            </a:r>
            <a:r>
              <a:rPr lang="es"/>
              <a:t> es una expresión, que devuelve un valor:</a:t>
            </a:r>
            <a:endParaRPr/>
          </a:p>
          <a:p>
            <a:pPr indent="-317500" lvl="1" marL="914400" marR="152400" rtl="0" algn="l">
              <a:lnSpc>
                <a:spcPct val="156521"/>
              </a:lnSpc>
              <a:spcBef>
                <a:spcPts val="0"/>
              </a:spcBef>
              <a:spcAft>
                <a:spcPts val="0"/>
              </a:spcAft>
              <a:buSzPts val="1400"/>
              <a:buChar char="○"/>
            </a:pPr>
            <a:r>
              <a:rPr b="1" lang="es" sz="1150">
                <a:solidFill>
                  <a:srgbClr val="0077AA"/>
                </a:solidFill>
                <a:latin typeface="Consolas"/>
                <a:ea typeface="Consolas"/>
                <a:cs typeface="Consolas"/>
                <a:sym typeface="Consolas"/>
              </a:rPr>
              <a:t>val</a:t>
            </a:r>
            <a:r>
              <a:rPr lang="es" sz="1150">
                <a:solidFill>
                  <a:srgbClr val="000000"/>
                </a:solidFill>
                <a:latin typeface="Consolas"/>
                <a:ea typeface="Consolas"/>
                <a:cs typeface="Consolas"/>
                <a:sym typeface="Consolas"/>
              </a:rPr>
              <a:t> a</a:t>
            </a:r>
            <a:r>
              <a:rPr lang="es" sz="1150">
                <a:solidFill>
                  <a:srgbClr val="9A6E3A"/>
                </a:solidFill>
                <a:latin typeface="Consolas"/>
                <a:ea typeface="Consolas"/>
                <a:cs typeface="Consolas"/>
                <a:sym typeface="Consolas"/>
              </a:rPr>
              <a:t>:</a:t>
            </a:r>
            <a:r>
              <a:rPr lang="es" sz="1150">
                <a:solidFill>
                  <a:srgbClr val="000000"/>
                </a:solidFill>
                <a:latin typeface="Consolas"/>
                <a:ea typeface="Consolas"/>
                <a:cs typeface="Consolas"/>
                <a:sym typeface="Consolas"/>
              </a:rPr>
              <a:t> Int</a:t>
            </a:r>
            <a:r>
              <a:rPr lang="es" sz="1150">
                <a:solidFill>
                  <a:srgbClr val="9A6E3A"/>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lang="es" sz="1150">
                <a:solidFill>
                  <a:srgbClr val="9A6E3A"/>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b="1" lang="es" sz="1150">
                <a:solidFill>
                  <a:srgbClr val="0077AA"/>
                </a:solidFill>
                <a:latin typeface="Consolas"/>
                <a:ea typeface="Consolas"/>
                <a:cs typeface="Consolas"/>
                <a:sym typeface="Consolas"/>
              </a:rPr>
              <a:t>try</a:t>
            </a:r>
            <a:r>
              <a:rPr lang="es" sz="1150">
                <a:solidFill>
                  <a:srgbClr val="000000"/>
                </a:solidFill>
                <a:latin typeface="Consolas"/>
                <a:ea typeface="Consolas"/>
                <a:cs typeface="Consolas"/>
                <a:sym typeface="Consolas"/>
              </a:rPr>
              <a:t> </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lang="es" sz="1150">
                <a:solidFill>
                  <a:srgbClr val="DD4A68"/>
                </a:solidFill>
                <a:latin typeface="Consolas"/>
                <a:ea typeface="Consolas"/>
                <a:cs typeface="Consolas"/>
                <a:sym typeface="Consolas"/>
              </a:rPr>
              <a:t>parseInt</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input</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b="1" lang="es" sz="1150">
                <a:solidFill>
                  <a:srgbClr val="0077AA"/>
                </a:solidFill>
                <a:latin typeface="Consolas"/>
                <a:ea typeface="Consolas"/>
                <a:cs typeface="Consolas"/>
                <a:sym typeface="Consolas"/>
              </a:rPr>
              <a:t>catch</a:t>
            </a:r>
            <a:r>
              <a:rPr lang="es" sz="1150">
                <a:solidFill>
                  <a:srgbClr val="000000"/>
                </a:solidFill>
                <a:latin typeface="Consolas"/>
                <a:ea typeface="Consolas"/>
                <a:cs typeface="Consolas"/>
                <a:sym typeface="Consolas"/>
              </a:rPr>
              <a:t> </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e</a:t>
            </a:r>
            <a:r>
              <a:rPr lang="es" sz="1150">
                <a:solidFill>
                  <a:srgbClr val="9A6E3A"/>
                </a:solidFill>
                <a:latin typeface="Consolas"/>
                <a:ea typeface="Consolas"/>
                <a:cs typeface="Consolas"/>
                <a:sym typeface="Consolas"/>
              </a:rPr>
              <a:t>:</a:t>
            </a:r>
            <a:r>
              <a:rPr lang="es" sz="1150">
                <a:solidFill>
                  <a:srgbClr val="000000"/>
                </a:solidFill>
                <a:latin typeface="Consolas"/>
                <a:ea typeface="Consolas"/>
                <a:cs typeface="Consolas"/>
                <a:sym typeface="Consolas"/>
              </a:rPr>
              <a:t> NumberFormatException</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b="1" lang="es" sz="1150">
                <a:solidFill>
                  <a:srgbClr val="0077AA"/>
                </a:solidFill>
                <a:latin typeface="Consolas"/>
                <a:ea typeface="Consolas"/>
                <a:cs typeface="Consolas"/>
                <a:sym typeface="Consolas"/>
              </a:rPr>
              <a:t>null</a:t>
            </a:r>
            <a:r>
              <a:rPr lang="es" sz="1150">
                <a:solidFill>
                  <a:srgbClr val="000000"/>
                </a:solidFill>
                <a:latin typeface="Consolas"/>
                <a:ea typeface="Consolas"/>
                <a:cs typeface="Consolas"/>
                <a:sym typeface="Consolas"/>
              </a:rPr>
              <a:t> </a:t>
            </a:r>
            <a:r>
              <a:rPr lang="es" sz="1150">
                <a:solidFill>
                  <a:srgbClr val="999999"/>
                </a:solidFill>
                <a:latin typeface="Consolas"/>
                <a:ea typeface="Consolas"/>
                <a:cs typeface="Consolas"/>
                <a:sym typeface="Consolas"/>
              </a:rPr>
              <a:t>}</a:t>
            </a:r>
            <a:endParaRPr sz="1150">
              <a:solidFill>
                <a:srgbClr val="999999"/>
              </a:solidFill>
              <a:latin typeface="Consolas"/>
              <a:ea typeface="Consolas"/>
              <a:cs typeface="Consolas"/>
              <a:sym typeface="Consolas"/>
            </a:endParaRPr>
          </a:p>
          <a:p>
            <a:pPr indent="-342900" lvl="0" marL="457200" rtl="0" algn="l">
              <a:spcBef>
                <a:spcPts val="0"/>
              </a:spcBef>
              <a:spcAft>
                <a:spcPts val="0"/>
              </a:spcAft>
              <a:buSzPts val="1800"/>
              <a:buChar char="●"/>
            </a:pPr>
            <a:r>
              <a:rPr lang="es"/>
              <a:t>El valor que devuelve </a:t>
            </a:r>
            <a:r>
              <a:rPr lang="es">
                <a:solidFill>
                  <a:srgbClr val="3F51B5"/>
                </a:solidFill>
              </a:rPr>
              <a:t>try</a:t>
            </a:r>
            <a:r>
              <a:rPr lang="es"/>
              <a:t>, puede ser la última </a:t>
            </a:r>
            <a:r>
              <a:rPr lang="es"/>
              <a:t>línea</a:t>
            </a:r>
            <a:r>
              <a:rPr lang="es"/>
              <a:t> dentro del bloque </a:t>
            </a:r>
            <a:r>
              <a:rPr lang="es">
                <a:solidFill>
                  <a:srgbClr val="3F51B5"/>
                </a:solidFill>
              </a:rPr>
              <a:t>try</a:t>
            </a:r>
            <a:r>
              <a:rPr lang="es"/>
              <a:t>, o la última línea dentro del bloque </a:t>
            </a:r>
            <a:r>
              <a:rPr lang="es">
                <a:solidFill>
                  <a:srgbClr val="3F51B5"/>
                </a:solidFill>
              </a:rPr>
              <a:t>catch</a:t>
            </a:r>
            <a:endParaRPr>
              <a:solidFill>
                <a:srgbClr val="3F51B5"/>
              </a:solidFill>
            </a:endParaRPr>
          </a:p>
          <a:p>
            <a:pPr indent="-342900" lvl="0" marL="457200" rtl="0" algn="l">
              <a:spcBef>
                <a:spcPts val="0"/>
              </a:spcBef>
              <a:spcAft>
                <a:spcPts val="0"/>
              </a:spcAft>
              <a:buSzPts val="1800"/>
              <a:buChar char="●"/>
            </a:pPr>
            <a:r>
              <a:rPr lang="es"/>
              <a:t>En este caso finally no afecta el resultado de esa expresión</a:t>
            </a:r>
            <a:endParaRPr/>
          </a:p>
          <a:p>
            <a:pPr indent="0" lvl="0" marL="457200" marR="152400" rtl="0" algn="l">
              <a:lnSpc>
                <a:spcPct val="156521"/>
              </a:lnSpc>
              <a:spcBef>
                <a:spcPts val="1400"/>
              </a:spcBef>
              <a:spcAft>
                <a:spcPts val="0"/>
              </a:spcAft>
              <a:buNone/>
            </a:pPr>
            <a:r>
              <a:t/>
            </a:r>
            <a:endParaRPr sz="1150">
              <a:solidFill>
                <a:srgbClr val="999999"/>
              </a:solidFill>
              <a:latin typeface="Consolas"/>
              <a:ea typeface="Consolas"/>
              <a:cs typeface="Consolas"/>
              <a:sym typeface="Consolas"/>
            </a:endParaRPr>
          </a:p>
          <a:p>
            <a:pPr indent="0" lvl="0" marL="914400" rtl="0" algn="l">
              <a:spcBef>
                <a:spcPts val="0"/>
              </a:spcBef>
              <a:spcAft>
                <a:spcPts val="1400"/>
              </a:spcAft>
              <a:buNone/>
            </a:pPr>
            <a:r>
              <a:t/>
            </a:r>
            <a:endParaRPr/>
          </a:p>
        </p:txBody>
      </p:sp>
      <p:sp>
        <p:nvSpPr>
          <p:cNvPr id="178" name="Google Shape;178;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Donde estan mis checked exceptions?</a:t>
            </a:r>
            <a:endParaRPr/>
          </a:p>
        </p:txBody>
      </p:sp>
      <p:sp>
        <p:nvSpPr>
          <p:cNvPr id="184" name="Google Shape;184;p30"/>
          <p:cNvSpPr txBox="1"/>
          <p:nvPr>
            <p:ph idx="1" type="body"/>
          </p:nvPr>
        </p:nvSpPr>
        <p:spPr>
          <a:xfrm>
            <a:off x="342900" y="2066875"/>
            <a:ext cx="8489400" cy="282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Kotlin no posee excepciones del tipo checked</a:t>
            </a:r>
            <a:endParaRPr/>
          </a:p>
          <a:p>
            <a:pPr indent="-342900" lvl="0" marL="457200" rtl="0" algn="l">
              <a:spcBef>
                <a:spcPts val="0"/>
              </a:spcBef>
              <a:spcAft>
                <a:spcPts val="0"/>
              </a:spcAft>
              <a:buSzPts val="1800"/>
              <a:buChar char="●"/>
            </a:pPr>
            <a:r>
              <a:rPr lang="es"/>
              <a:t>Existen muchas razones que sus desarrolladores </a:t>
            </a:r>
            <a:r>
              <a:rPr lang="es"/>
              <a:t>podrían</a:t>
            </a:r>
            <a:r>
              <a:rPr lang="es"/>
              <a:t> enumerar las dejamos al final de este documento)</a:t>
            </a:r>
            <a:endParaRPr/>
          </a:p>
          <a:p>
            <a:pPr indent="-342900" lvl="0" marL="457200" rtl="0" algn="l">
              <a:spcBef>
                <a:spcPts val="0"/>
              </a:spcBef>
              <a:spcAft>
                <a:spcPts val="0"/>
              </a:spcAft>
              <a:buSzPts val="1800"/>
              <a:buChar char="●"/>
            </a:pPr>
            <a:r>
              <a:rPr lang="es"/>
              <a:t>Pero principalmente se debe a la </a:t>
            </a:r>
            <a:r>
              <a:rPr lang="es"/>
              <a:t>calidad</a:t>
            </a:r>
            <a:r>
              <a:rPr lang="es"/>
              <a:t> del código</a:t>
            </a:r>
            <a:endParaRPr/>
          </a:p>
          <a:p>
            <a:pPr indent="-342900" lvl="0" marL="457200" rtl="0" algn="l">
              <a:spcBef>
                <a:spcPts val="0"/>
              </a:spcBef>
              <a:spcAft>
                <a:spcPts val="0"/>
              </a:spcAft>
              <a:buSzPts val="1800"/>
              <a:buChar char="●"/>
            </a:pPr>
            <a:r>
              <a:rPr lang="es"/>
              <a:t>Y a la productividad del desarrollador que debe </a:t>
            </a:r>
            <a:r>
              <a:rPr lang="es"/>
              <a:t>desarrollar</a:t>
            </a:r>
            <a:r>
              <a:rPr lang="es"/>
              <a:t> una lógica para un caso que podría o no ocurrir</a:t>
            </a:r>
            <a:endParaRPr/>
          </a:p>
          <a:p>
            <a:pPr indent="0" lvl="0" marL="457200" marR="152400" rtl="0" algn="l">
              <a:lnSpc>
                <a:spcPct val="156521"/>
              </a:lnSpc>
              <a:spcBef>
                <a:spcPts val="1400"/>
              </a:spcBef>
              <a:spcAft>
                <a:spcPts val="0"/>
              </a:spcAft>
              <a:buNone/>
            </a:pPr>
            <a:r>
              <a:t/>
            </a:r>
            <a:endParaRPr sz="1150">
              <a:solidFill>
                <a:srgbClr val="999999"/>
              </a:solidFill>
              <a:latin typeface="Consolas"/>
              <a:ea typeface="Consolas"/>
              <a:cs typeface="Consolas"/>
              <a:sym typeface="Consolas"/>
            </a:endParaRPr>
          </a:p>
          <a:p>
            <a:pPr indent="0" lvl="0" marL="914400" rtl="0" algn="l">
              <a:spcBef>
                <a:spcPts val="0"/>
              </a:spcBef>
              <a:spcAft>
                <a:spcPts val="1400"/>
              </a:spcAft>
              <a:buNone/>
            </a:pPr>
            <a:r>
              <a:t/>
            </a:r>
            <a:endParaRPr/>
          </a:p>
        </p:txBody>
      </p:sp>
      <p:sp>
        <p:nvSpPr>
          <p:cNvPr id="185" name="Google Shape;185;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El tipo Nothing</a:t>
            </a:r>
            <a:endParaRPr/>
          </a:p>
        </p:txBody>
      </p:sp>
      <p:sp>
        <p:nvSpPr>
          <p:cNvPr id="191" name="Google Shape;191;p31"/>
          <p:cNvSpPr txBox="1"/>
          <p:nvPr>
            <p:ph idx="1" type="body"/>
          </p:nvPr>
        </p:nvSpPr>
        <p:spPr>
          <a:xfrm>
            <a:off x="342900" y="2066875"/>
            <a:ext cx="8489400" cy="2824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s"/>
              <a:t>Throw es una expresión en kotlin, por lo que podríamos usarlo como parte de un operador elvis</a:t>
            </a:r>
            <a:endParaRPr/>
          </a:p>
          <a:p>
            <a:pPr indent="-317500" lvl="1" marL="914400" marR="152400" rtl="0" algn="l">
              <a:lnSpc>
                <a:spcPct val="156521"/>
              </a:lnSpc>
              <a:spcBef>
                <a:spcPts val="0"/>
              </a:spcBef>
              <a:spcAft>
                <a:spcPts val="0"/>
              </a:spcAft>
              <a:buSzPts val="1400"/>
              <a:buChar char="○"/>
            </a:pPr>
            <a:r>
              <a:rPr b="1" lang="es" sz="1150">
                <a:solidFill>
                  <a:srgbClr val="0077AA"/>
                </a:solidFill>
                <a:latin typeface="Consolas"/>
                <a:ea typeface="Consolas"/>
                <a:cs typeface="Consolas"/>
                <a:sym typeface="Consolas"/>
              </a:rPr>
              <a:t>val</a:t>
            </a:r>
            <a:r>
              <a:rPr lang="es" sz="1150">
                <a:solidFill>
                  <a:srgbClr val="000000"/>
                </a:solidFill>
                <a:latin typeface="Consolas"/>
                <a:ea typeface="Consolas"/>
                <a:cs typeface="Consolas"/>
                <a:sym typeface="Consolas"/>
              </a:rPr>
              <a:t> s </a:t>
            </a:r>
            <a:r>
              <a:rPr lang="es" sz="1150">
                <a:solidFill>
                  <a:srgbClr val="9A6E3A"/>
                </a:solidFill>
                <a:latin typeface="Consolas"/>
                <a:ea typeface="Consolas"/>
                <a:cs typeface="Consolas"/>
                <a:sym typeface="Consolas"/>
              </a:rPr>
              <a:t>=</a:t>
            </a:r>
            <a:r>
              <a:rPr lang="es" sz="1150">
                <a:solidFill>
                  <a:srgbClr val="000000"/>
                </a:solidFill>
                <a:latin typeface="Consolas"/>
                <a:ea typeface="Consolas"/>
                <a:cs typeface="Consolas"/>
                <a:sym typeface="Consolas"/>
              </a:rPr>
              <a:t> person</a:t>
            </a:r>
            <a:r>
              <a:rPr lang="es" sz="1150">
                <a:solidFill>
                  <a:srgbClr val="999999"/>
                </a:solidFill>
                <a:latin typeface="Consolas"/>
                <a:ea typeface="Consolas"/>
                <a:cs typeface="Consolas"/>
                <a:sym typeface="Consolas"/>
              </a:rPr>
              <a:t>.</a:t>
            </a:r>
            <a:r>
              <a:rPr lang="es" sz="1150">
                <a:solidFill>
                  <a:srgbClr val="000000"/>
                </a:solidFill>
                <a:latin typeface="Consolas"/>
                <a:ea typeface="Consolas"/>
                <a:cs typeface="Consolas"/>
                <a:sym typeface="Consolas"/>
              </a:rPr>
              <a:t>name </a:t>
            </a:r>
            <a:r>
              <a:rPr lang="es" sz="1150">
                <a:solidFill>
                  <a:srgbClr val="9A6E3A"/>
                </a:solidFill>
                <a:latin typeface="Consolas"/>
                <a:ea typeface="Consolas"/>
                <a:cs typeface="Consolas"/>
                <a:sym typeface="Consolas"/>
              </a:rPr>
              <a:t>?:</a:t>
            </a:r>
            <a:r>
              <a:rPr lang="es" sz="1150">
                <a:solidFill>
                  <a:srgbClr val="000000"/>
                </a:solidFill>
                <a:latin typeface="Consolas"/>
                <a:ea typeface="Consolas"/>
                <a:cs typeface="Consolas"/>
                <a:sym typeface="Consolas"/>
              </a:rPr>
              <a:t> </a:t>
            </a:r>
            <a:r>
              <a:rPr b="1" lang="es" sz="1150">
                <a:solidFill>
                  <a:srgbClr val="0077AA"/>
                </a:solidFill>
                <a:latin typeface="Consolas"/>
                <a:ea typeface="Consolas"/>
                <a:cs typeface="Consolas"/>
                <a:sym typeface="Consolas"/>
              </a:rPr>
              <a:t>throw</a:t>
            </a:r>
            <a:r>
              <a:rPr lang="es" sz="1150">
                <a:solidFill>
                  <a:srgbClr val="000000"/>
                </a:solidFill>
                <a:latin typeface="Consolas"/>
                <a:ea typeface="Consolas"/>
                <a:cs typeface="Consolas"/>
                <a:sym typeface="Consolas"/>
              </a:rPr>
              <a:t> </a:t>
            </a:r>
            <a:r>
              <a:rPr lang="es" sz="1150">
                <a:solidFill>
                  <a:srgbClr val="DD4A68"/>
                </a:solidFill>
                <a:latin typeface="Consolas"/>
                <a:ea typeface="Consolas"/>
                <a:cs typeface="Consolas"/>
                <a:sym typeface="Consolas"/>
              </a:rPr>
              <a:t>IllegalArgumentException</a:t>
            </a:r>
            <a:r>
              <a:rPr lang="es" sz="1150">
                <a:solidFill>
                  <a:srgbClr val="999999"/>
                </a:solidFill>
                <a:latin typeface="Consolas"/>
                <a:ea typeface="Consolas"/>
                <a:cs typeface="Consolas"/>
                <a:sym typeface="Consolas"/>
              </a:rPr>
              <a:t>(</a:t>
            </a:r>
            <a:r>
              <a:rPr b="1" lang="es" sz="1150">
                <a:solidFill>
                  <a:srgbClr val="669900"/>
                </a:solidFill>
                <a:latin typeface="Consolas"/>
                <a:ea typeface="Consolas"/>
                <a:cs typeface="Consolas"/>
                <a:sym typeface="Consolas"/>
              </a:rPr>
              <a:t>"Name required"</a:t>
            </a:r>
            <a:r>
              <a:rPr lang="es" sz="1150">
                <a:solidFill>
                  <a:srgbClr val="999999"/>
                </a:solidFill>
                <a:latin typeface="Consolas"/>
                <a:ea typeface="Consolas"/>
                <a:cs typeface="Consolas"/>
                <a:sym typeface="Consolas"/>
              </a:rPr>
              <a:t>)</a:t>
            </a:r>
            <a:endParaRPr sz="1150">
              <a:solidFill>
                <a:srgbClr val="999999"/>
              </a:solidFill>
              <a:latin typeface="Consolas"/>
              <a:ea typeface="Consolas"/>
              <a:cs typeface="Consolas"/>
              <a:sym typeface="Consolas"/>
            </a:endParaRPr>
          </a:p>
          <a:p>
            <a:pPr indent="-342900" lvl="0" marL="457200" rtl="0" algn="l">
              <a:spcBef>
                <a:spcPts val="0"/>
              </a:spcBef>
              <a:spcAft>
                <a:spcPts val="0"/>
              </a:spcAft>
              <a:buSzPts val="1800"/>
              <a:buChar char="●"/>
            </a:pPr>
            <a:r>
              <a:rPr lang="es"/>
              <a:t>El tipo que devuelve throw, es un tipo especial llamado Nothing</a:t>
            </a:r>
            <a:endParaRPr/>
          </a:p>
          <a:p>
            <a:pPr indent="-317500" lvl="1" marL="914400" rtl="0" algn="l">
              <a:spcBef>
                <a:spcPts val="0"/>
              </a:spcBef>
              <a:spcAft>
                <a:spcPts val="0"/>
              </a:spcAft>
              <a:buSzPts val="1400"/>
              <a:buChar char="○"/>
            </a:pPr>
            <a:r>
              <a:rPr lang="es"/>
              <a:t>No tiene valores</a:t>
            </a:r>
            <a:endParaRPr/>
          </a:p>
          <a:p>
            <a:pPr indent="-317500" lvl="1" marL="914400" rtl="0" algn="l">
              <a:spcBef>
                <a:spcPts val="0"/>
              </a:spcBef>
              <a:spcAft>
                <a:spcPts val="0"/>
              </a:spcAft>
              <a:buSzPts val="1400"/>
              <a:buChar char="○"/>
            </a:pPr>
            <a:r>
              <a:rPr lang="es"/>
              <a:t>Se usa para marcar partes del código que no deberían poder ser alcanzadas</a:t>
            </a:r>
            <a:endParaRPr/>
          </a:p>
          <a:p>
            <a:pPr indent="-317500" lvl="1" marL="914400" rtl="0" algn="l">
              <a:spcBef>
                <a:spcPts val="0"/>
              </a:spcBef>
              <a:spcAft>
                <a:spcPts val="0"/>
              </a:spcAft>
              <a:buSzPts val="1400"/>
              <a:buChar char="○"/>
            </a:pPr>
            <a:r>
              <a:rPr lang="es"/>
              <a:t>Podemos usarlo para devolver en un a función, de la que nunca vamos a volver</a:t>
            </a:r>
            <a:endParaRPr/>
          </a:p>
          <a:p>
            <a:pPr indent="0" lvl="0" marL="457200" marR="152400" rtl="0" algn="l">
              <a:lnSpc>
                <a:spcPct val="156521"/>
              </a:lnSpc>
              <a:spcBef>
                <a:spcPts val="1400"/>
              </a:spcBef>
              <a:spcAft>
                <a:spcPts val="0"/>
              </a:spcAft>
              <a:buNone/>
            </a:pPr>
            <a:r>
              <a:t/>
            </a:r>
            <a:endParaRPr sz="1150">
              <a:solidFill>
                <a:srgbClr val="999999"/>
              </a:solidFill>
              <a:latin typeface="Consolas"/>
              <a:ea typeface="Consolas"/>
              <a:cs typeface="Consolas"/>
              <a:sym typeface="Consolas"/>
            </a:endParaRPr>
          </a:p>
          <a:p>
            <a:pPr indent="0" lvl="0" marL="914400" rtl="0" algn="l">
              <a:spcBef>
                <a:spcPts val="0"/>
              </a:spcBef>
              <a:spcAft>
                <a:spcPts val="1400"/>
              </a:spcAft>
              <a:buNone/>
            </a:pPr>
            <a:r>
              <a:t/>
            </a:r>
            <a:endParaRPr/>
          </a:p>
        </p:txBody>
      </p:sp>
      <p:sp>
        <p:nvSpPr>
          <p:cNvPr id="192" name="Google Shape;192;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93" name="Google Shape;193;p31"/>
          <p:cNvPicPr preferRelativeResize="0"/>
          <p:nvPr/>
        </p:nvPicPr>
        <p:blipFill>
          <a:blip r:embed="rId3">
            <a:alphaModFix/>
          </a:blip>
          <a:stretch>
            <a:fillRect/>
          </a:stretch>
        </p:blipFill>
        <p:spPr>
          <a:xfrm>
            <a:off x="296213" y="4188650"/>
            <a:ext cx="4105275" cy="742950"/>
          </a:xfrm>
          <a:prstGeom prst="rect">
            <a:avLst/>
          </a:prstGeom>
          <a:noFill/>
          <a:ln>
            <a:noFill/>
          </a:ln>
        </p:spPr>
      </p:pic>
      <p:pic>
        <p:nvPicPr>
          <p:cNvPr id="194" name="Google Shape;194;p31"/>
          <p:cNvPicPr preferRelativeResize="0"/>
          <p:nvPr/>
        </p:nvPicPr>
        <p:blipFill>
          <a:blip r:embed="rId4">
            <a:alphaModFix/>
          </a:blip>
          <a:stretch>
            <a:fillRect/>
          </a:stretch>
        </p:blipFill>
        <p:spPr>
          <a:xfrm>
            <a:off x="4980500" y="4343163"/>
            <a:ext cx="3943613" cy="433925"/>
          </a:xfrm>
          <a:prstGeom prst="rect">
            <a:avLst/>
          </a:prstGeom>
          <a:noFill/>
          <a:ln>
            <a:noFill/>
          </a:ln>
        </p:spPr>
      </p:pic>
      <p:cxnSp>
        <p:nvCxnSpPr>
          <p:cNvPr id="195" name="Google Shape;195;p31"/>
          <p:cNvCxnSpPr>
            <a:stCxn id="193" idx="3"/>
            <a:endCxn id="194" idx="1"/>
          </p:cNvCxnSpPr>
          <p:nvPr/>
        </p:nvCxnSpPr>
        <p:spPr>
          <a:xfrm>
            <a:off x="4401488" y="4560125"/>
            <a:ext cx="579000" cy="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Interoperabilidad con Java</a:t>
            </a:r>
            <a:endParaRPr/>
          </a:p>
        </p:txBody>
      </p:sp>
      <p:sp>
        <p:nvSpPr>
          <p:cNvPr id="201" name="Google Shape;201;p32"/>
          <p:cNvSpPr txBox="1"/>
          <p:nvPr>
            <p:ph idx="1" type="body"/>
          </p:nvPr>
        </p:nvSpPr>
        <p:spPr>
          <a:xfrm>
            <a:off x="342900" y="2066875"/>
            <a:ext cx="8489400" cy="282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Si no hay checked exceptions, entonces qué pasa con los métodos de Java que estan marcados para lanzarlas?</a:t>
            </a:r>
            <a:endParaRPr/>
          </a:p>
          <a:p>
            <a:pPr indent="-317500" lvl="1" marL="914400" rtl="0" algn="l">
              <a:spcBef>
                <a:spcPts val="0"/>
              </a:spcBef>
              <a:spcAft>
                <a:spcPts val="0"/>
              </a:spcAft>
              <a:buSzPts val="1400"/>
              <a:buChar char="○"/>
            </a:pPr>
            <a:r>
              <a:rPr i="1" lang="es" sz="1700"/>
              <a:t>Simplemente los tratamos como cualquier excepción en kotlin, las controlamos si es necesario</a:t>
            </a:r>
            <a:r>
              <a:rPr lang="es" sz="1700"/>
              <a:t>	</a:t>
            </a:r>
            <a:endParaRPr/>
          </a:p>
          <a:p>
            <a:pPr indent="-342900" lvl="0" marL="457200" rtl="0" algn="l">
              <a:spcBef>
                <a:spcPts val="0"/>
              </a:spcBef>
              <a:spcAft>
                <a:spcPts val="0"/>
              </a:spcAft>
              <a:buSzPts val="1800"/>
              <a:buChar char="●"/>
            </a:pPr>
            <a:r>
              <a:rPr lang="es"/>
              <a:t>Y si es al </a:t>
            </a:r>
            <a:r>
              <a:rPr lang="es"/>
              <a:t>revés</a:t>
            </a:r>
            <a:r>
              <a:rPr lang="es"/>
              <a:t>?</a:t>
            </a:r>
            <a:endParaRPr/>
          </a:p>
          <a:p>
            <a:pPr indent="-336550" lvl="1" marL="914400" rtl="0" algn="l">
              <a:spcBef>
                <a:spcPts val="0"/>
              </a:spcBef>
              <a:spcAft>
                <a:spcPts val="0"/>
              </a:spcAft>
              <a:buSzPts val="1700"/>
              <a:buChar char="○"/>
            </a:pPr>
            <a:r>
              <a:rPr i="1" lang="es" sz="1700"/>
              <a:t>Bueno simplemente nos basamos en que Kotlin, NO tiene checked exceptions, por lo que todas pueden ser tratadas como RuntimeExceptions</a:t>
            </a:r>
            <a:endParaRPr i="1" sz="1700"/>
          </a:p>
        </p:txBody>
      </p:sp>
      <p:sp>
        <p:nvSpPr>
          <p:cNvPr id="202" name="Google Shape;202;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81" name="Google Shape;81;p15"/>
          <p:cNvPicPr preferRelativeResize="0"/>
          <p:nvPr/>
        </p:nvPicPr>
        <p:blipFill>
          <a:blip r:embed="rId3">
            <a:alphaModFix/>
          </a:blip>
          <a:stretch>
            <a:fillRect/>
          </a:stretch>
        </p:blipFill>
        <p:spPr>
          <a:xfrm>
            <a:off x="0" y="0"/>
            <a:ext cx="9144000" cy="4676399"/>
          </a:xfrm>
          <a:prstGeom prst="rect">
            <a:avLst/>
          </a:prstGeom>
          <a:noFill/>
          <a:ln>
            <a:noFill/>
          </a:ln>
        </p:spPr>
      </p:pic>
      <p:sp>
        <p:nvSpPr>
          <p:cNvPr id="82" name="Google Shape;82;p15"/>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Clase</a:t>
            </a:r>
            <a:r>
              <a:rPr lang="es" sz="3600">
                <a:solidFill>
                  <a:srgbClr val="FAFAFA"/>
                </a:solidFill>
                <a:latin typeface="Google Sans"/>
                <a:ea typeface="Google Sans"/>
                <a:cs typeface="Google Sans"/>
                <a:sym typeface="Google Sans"/>
              </a:rPr>
              <a:t> 5:</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Excepciones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¿Preguntas?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s"/>
              <a:t>¿Dónde sigo aprendiendo?</a:t>
            </a:r>
            <a:endParaRPr/>
          </a:p>
        </p:txBody>
      </p:sp>
      <p:sp>
        <p:nvSpPr>
          <p:cNvPr id="213" name="Google Shape;213;p3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a:p>
          <a:p>
            <a:pPr indent="0" lvl="0" marL="0" marR="0" rtl="0" algn="l">
              <a:lnSpc>
                <a:spcPct val="115000"/>
              </a:lnSpc>
              <a:spcBef>
                <a:spcPts val="1600"/>
              </a:spcBef>
              <a:spcAft>
                <a:spcPts val="0"/>
              </a:spcAft>
              <a:buSzPts val="1800"/>
              <a:buNone/>
            </a:pPr>
            <a:r>
              <a:rPr lang="es" sz="1400" u="sng">
                <a:solidFill>
                  <a:schemeClr val="hlink"/>
                </a:solidFill>
                <a:latin typeface="Arial"/>
                <a:ea typeface="Arial"/>
                <a:cs typeface="Arial"/>
                <a:sym typeface="Arial"/>
                <a:hlinkClick r:id="rId3"/>
              </a:rPr>
              <a:t>Excepciones en Kotlin</a:t>
            </a:r>
            <a:endParaRPr sz="1400"/>
          </a:p>
          <a:p>
            <a:pPr indent="0" lvl="0" marL="0" marR="0" rtl="0" algn="l">
              <a:lnSpc>
                <a:spcPct val="115000"/>
              </a:lnSpc>
              <a:spcBef>
                <a:spcPts val="1600"/>
              </a:spcBef>
              <a:spcAft>
                <a:spcPts val="0"/>
              </a:spcAft>
              <a:buSzPts val="1800"/>
              <a:buNone/>
            </a:pPr>
            <a:r>
              <a:rPr lang="es" sz="1400" u="sng">
                <a:solidFill>
                  <a:schemeClr val="hlink"/>
                </a:solidFill>
                <a:hlinkClick r:id="rId4"/>
              </a:rPr>
              <a:t>Interoperabilidad Kotlin -&gt; Java</a:t>
            </a:r>
            <a:endParaRPr sz="1400"/>
          </a:p>
          <a:p>
            <a:pPr indent="0" lvl="0" marL="0" marR="0" rtl="0" algn="l">
              <a:lnSpc>
                <a:spcPct val="115000"/>
              </a:lnSpc>
              <a:spcBef>
                <a:spcPts val="1600"/>
              </a:spcBef>
              <a:spcAft>
                <a:spcPts val="0"/>
              </a:spcAft>
              <a:buSzPts val="1800"/>
              <a:buNone/>
            </a:pPr>
            <a:r>
              <a:rPr lang="es" sz="1400" u="sng">
                <a:solidFill>
                  <a:schemeClr val="hlink"/>
                </a:solidFill>
                <a:hlinkClick r:id="rId5"/>
              </a:rPr>
              <a:t>Interoperabilidad Java -&gt; Kotlin</a:t>
            </a:r>
            <a:endParaRPr sz="1400"/>
          </a:p>
          <a:p>
            <a:pPr indent="0" lvl="0" marL="0" marR="0" rtl="0" algn="l">
              <a:lnSpc>
                <a:spcPct val="115000"/>
              </a:lnSpc>
              <a:spcBef>
                <a:spcPts val="1600"/>
              </a:spcBef>
              <a:spcAft>
                <a:spcPts val="0"/>
              </a:spcAft>
              <a:buSzPts val="1800"/>
              <a:buNone/>
            </a:pPr>
            <a:r>
              <a:rPr lang="es" sz="1400" u="sng">
                <a:solidFill>
                  <a:schemeClr val="hlink"/>
                </a:solidFill>
                <a:hlinkClick r:id="rId6"/>
              </a:rPr>
              <a:t>Java's checked exceptions were a mistake (Rod Waldhoff's Weblog)</a:t>
            </a:r>
            <a:endParaRPr sz="1400"/>
          </a:p>
          <a:p>
            <a:pPr indent="0" lvl="0" marL="0" marR="0" rtl="0" algn="l">
              <a:lnSpc>
                <a:spcPct val="115000"/>
              </a:lnSpc>
              <a:spcBef>
                <a:spcPts val="1600"/>
              </a:spcBef>
              <a:spcAft>
                <a:spcPts val="1600"/>
              </a:spcAft>
              <a:buSzPts val="1800"/>
              <a:buNone/>
            </a:pPr>
            <a:r>
              <a:rPr lang="es" sz="1400" u="sng">
                <a:solidFill>
                  <a:schemeClr val="hlink"/>
                </a:solidFill>
                <a:hlinkClick r:id="rId7"/>
              </a:rPr>
              <a:t>The Trouble with Checked Exceptions A Conversation with Anders Hejlsberg</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88" name="Google Shape;88;p16"/>
          <p:cNvSpPr txBox="1"/>
          <p:nvPr>
            <p:ph idx="1" type="body"/>
          </p:nvPr>
        </p:nvSpPr>
        <p:spPr>
          <a:xfrm>
            <a:off x="274525" y="1790425"/>
            <a:ext cx="592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Clase</a:t>
            </a:r>
            <a:r>
              <a:rPr lang="es" sz="2000"/>
              <a:t> 4: Polimorfismo</a:t>
            </a:r>
            <a:endParaRPr sz="2000"/>
          </a:p>
          <a:p>
            <a:pPr indent="-317500" lvl="1" marL="914400" rtl="0" algn="l">
              <a:spcBef>
                <a:spcPts val="1200"/>
              </a:spcBef>
              <a:spcAft>
                <a:spcPts val="0"/>
              </a:spcAft>
              <a:buSzPts val="1400"/>
              <a:buChar char="○"/>
            </a:pPr>
            <a:r>
              <a:rPr lang="es" u="sng">
                <a:solidFill>
                  <a:schemeClr val="hlink"/>
                </a:solidFill>
                <a:hlinkClick action="ppaction://hlinksldjump" r:id="rId3"/>
              </a:rPr>
              <a:t>Entendiendo las excepciones</a:t>
            </a:r>
            <a:endParaRPr/>
          </a:p>
          <a:p>
            <a:pPr indent="-317500" lvl="1" marL="914400" rtl="0" algn="l">
              <a:spcBef>
                <a:spcPts val="0"/>
              </a:spcBef>
              <a:spcAft>
                <a:spcPts val="0"/>
              </a:spcAft>
              <a:buSzPts val="1400"/>
              <a:buChar char="○"/>
            </a:pPr>
            <a:r>
              <a:rPr lang="es" u="sng">
                <a:solidFill>
                  <a:schemeClr val="hlink"/>
                </a:solidFill>
                <a:hlinkClick action="ppaction://hlinksldjump" r:id="rId4"/>
              </a:rPr>
              <a:t>Tipos de excepciones</a:t>
            </a:r>
            <a:endParaRPr/>
          </a:p>
          <a:p>
            <a:pPr indent="-317500" lvl="1" marL="914400" rtl="0" algn="l">
              <a:spcBef>
                <a:spcPts val="0"/>
              </a:spcBef>
              <a:spcAft>
                <a:spcPts val="0"/>
              </a:spcAft>
              <a:buSzPts val="1400"/>
              <a:buChar char="○"/>
            </a:pPr>
            <a:r>
              <a:rPr lang="es" u="sng">
                <a:solidFill>
                  <a:schemeClr val="hlink"/>
                </a:solidFill>
                <a:hlinkClick action="ppaction://hlinksldjump" r:id="rId5"/>
              </a:rPr>
              <a:t>Cómo las usamos</a:t>
            </a:r>
            <a:endParaRPr/>
          </a:p>
          <a:p>
            <a:pPr indent="-317500" lvl="1" marL="914400" rtl="0" algn="l">
              <a:spcBef>
                <a:spcPts val="0"/>
              </a:spcBef>
              <a:spcAft>
                <a:spcPts val="0"/>
              </a:spcAft>
              <a:buSzPts val="1400"/>
              <a:buChar char="○"/>
            </a:pPr>
            <a:r>
              <a:rPr lang="es" u="sng">
                <a:solidFill>
                  <a:schemeClr val="hlink"/>
                </a:solidFill>
                <a:hlinkClick/>
              </a:rPr>
              <a:t>Excepciones en Kotlin</a:t>
            </a:r>
            <a:endParaRPr/>
          </a:p>
          <a:p>
            <a:pPr indent="0" lvl="0" marL="914400" rtl="0" algn="l">
              <a:spcBef>
                <a:spcPts val="1200"/>
              </a:spcBef>
              <a:spcAft>
                <a:spcPts val="1200"/>
              </a:spcAft>
              <a:buNone/>
            </a:pPr>
            <a:r>
              <a:t/>
            </a:r>
            <a:endParaRPr/>
          </a:p>
        </p:txBody>
      </p:sp>
      <p:sp>
        <p:nvSpPr>
          <p:cNvPr id="89" name="Google Shape;89;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Entendiendo las excepciones</a:t>
            </a:r>
            <a:endParaRPr/>
          </a:p>
        </p:txBody>
      </p:sp>
      <p:sp>
        <p:nvSpPr>
          <p:cNvPr id="95" name="Google Shape;95;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Las excepciones</a:t>
            </a:r>
            <a:endParaRPr/>
          </a:p>
        </p:txBody>
      </p:sp>
      <p:sp>
        <p:nvSpPr>
          <p:cNvPr id="101" name="Google Shape;101;p18"/>
          <p:cNvSpPr txBox="1"/>
          <p:nvPr/>
        </p:nvSpPr>
        <p:spPr>
          <a:xfrm>
            <a:off x="342900" y="1932800"/>
            <a:ext cx="8599500" cy="3089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s" sz="1800">
                <a:latin typeface="Roboto"/>
                <a:ea typeface="Roboto"/>
                <a:cs typeface="Roboto"/>
                <a:sym typeface="Roboto"/>
              </a:rPr>
              <a:t>Una excepción es un tipo error que hace que nuestro software no pueda cumplir con su tarea</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s" sz="1800">
                <a:latin typeface="Roboto"/>
                <a:ea typeface="Roboto"/>
                <a:cs typeface="Roboto"/>
                <a:sym typeface="Roboto"/>
              </a:rPr>
              <a:t>Como su nombre lo indica, esto debería ser un caso excepcional.</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s" sz="1800">
                <a:latin typeface="Roboto"/>
                <a:ea typeface="Roboto"/>
                <a:cs typeface="Roboto"/>
                <a:sym typeface="Roboto"/>
              </a:rPr>
              <a:t>Cuando ocurre una excepción debemos tener el contexto de qué ocurrió, porque fue lanzada, esto se lo conoce como causa</a:t>
            </a:r>
            <a:endParaRPr sz="1800">
              <a:latin typeface="Roboto"/>
              <a:ea typeface="Roboto"/>
              <a:cs typeface="Roboto"/>
              <a:sym typeface="Roboto"/>
            </a:endParaRPr>
          </a:p>
          <a:p>
            <a:pPr indent="0" lvl="0" marL="457200" rtl="0" algn="l">
              <a:lnSpc>
                <a:spcPct val="115000"/>
              </a:lnSpc>
              <a:spcBef>
                <a:spcPts val="1000"/>
              </a:spcBef>
              <a:spcAft>
                <a:spcPts val="0"/>
              </a:spcAft>
              <a:buNone/>
            </a:pPr>
            <a:r>
              <a:t/>
            </a:r>
            <a:endParaRPr sz="1800">
              <a:latin typeface="Roboto"/>
              <a:ea typeface="Roboto"/>
              <a:cs typeface="Roboto"/>
              <a:sym typeface="Roboto"/>
            </a:endParaRPr>
          </a:p>
          <a:p>
            <a:pPr indent="0" lvl="0" marL="457200" rtl="0" algn="l">
              <a:lnSpc>
                <a:spcPct val="115000"/>
              </a:lnSpc>
              <a:spcBef>
                <a:spcPts val="1000"/>
              </a:spcBef>
              <a:spcAft>
                <a:spcPts val="0"/>
              </a:spcAft>
              <a:buNone/>
            </a:pPr>
            <a:r>
              <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Tipos de excepciones</a:t>
            </a:r>
            <a:endParaRPr sz="4200"/>
          </a:p>
        </p:txBody>
      </p:sp>
      <p:sp>
        <p:nvSpPr>
          <p:cNvPr id="107" name="Google Shape;107;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Tipos de excepciones</a:t>
            </a:r>
            <a:endParaRPr/>
          </a:p>
        </p:txBody>
      </p:sp>
      <p:sp>
        <p:nvSpPr>
          <p:cNvPr id="113" name="Google Shape;113;p20"/>
          <p:cNvSpPr txBox="1"/>
          <p:nvPr>
            <p:ph idx="1" type="body"/>
          </p:nvPr>
        </p:nvSpPr>
        <p:spPr>
          <a:xfrm>
            <a:off x="337500" y="1807925"/>
            <a:ext cx="8469000" cy="3251400"/>
          </a:xfrm>
          <a:prstGeom prst="rect">
            <a:avLst/>
          </a:prstGeom>
        </p:spPr>
        <p:txBody>
          <a:bodyPr anchorCtr="0" anchor="t" bIns="91425" lIns="91425" spcFirstLastPara="1" rIns="91425" wrap="square" tIns="91425">
            <a:normAutofit fontScale="62500" lnSpcReduction="10000"/>
          </a:bodyPr>
          <a:lstStyle/>
          <a:p>
            <a:pPr indent="-315912" lvl="0" marL="457200" rtl="0" algn="l">
              <a:spcBef>
                <a:spcPts val="0"/>
              </a:spcBef>
              <a:spcAft>
                <a:spcPts val="0"/>
              </a:spcAft>
              <a:buSzPct val="100000"/>
              <a:buChar char="●"/>
            </a:pPr>
            <a:r>
              <a:rPr lang="es" sz="2200"/>
              <a:t>Cada lenguaje tiene sus tipos de excepciones</a:t>
            </a:r>
            <a:endParaRPr sz="2200"/>
          </a:p>
          <a:p>
            <a:pPr indent="-315912" lvl="0" marL="457200" rtl="0" algn="l">
              <a:spcBef>
                <a:spcPts val="1000"/>
              </a:spcBef>
              <a:spcAft>
                <a:spcPts val="0"/>
              </a:spcAft>
              <a:buSzPct val="100000"/>
              <a:buChar char="●"/>
            </a:pPr>
            <a:r>
              <a:rPr lang="es" sz="2200"/>
              <a:t>Tomando como ejemplo Java, tenemos 3 tipos</a:t>
            </a:r>
            <a:endParaRPr sz="2200"/>
          </a:p>
          <a:p>
            <a:pPr indent="-315912" lvl="1" marL="914400" rtl="0" algn="l">
              <a:spcBef>
                <a:spcPts val="1000"/>
              </a:spcBef>
              <a:spcAft>
                <a:spcPts val="0"/>
              </a:spcAft>
              <a:buSzPct val="100000"/>
              <a:buChar char="○"/>
            </a:pPr>
            <a:r>
              <a:rPr lang="es" sz="2200"/>
              <a:t>RuntimeException: son las que ocurren en tiempo de ejecución, tienen la particularidad de que puede no ser manejadas</a:t>
            </a:r>
            <a:endParaRPr sz="2200"/>
          </a:p>
          <a:p>
            <a:pPr indent="-315912" lvl="1" marL="914400" rtl="0" algn="l">
              <a:spcBef>
                <a:spcPts val="1000"/>
              </a:spcBef>
              <a:spcAft>
                <a:spcPts val="0"/>
              </a:spcAft>
              <a:buSzPct val="100000"/>
              <a:buChar char="○"/>
            </a:pPr>
            <a:r>
              <a:rPr lang="es" sz="2200"/>
              <a:t>CheckedException: este caso son excepciones que el compilador nos obligará a manejarlas en tiempo de compilación, por o que no podrían ocurrir en tiempo de ejecución</a:t>
            </a:r>
            <a:endParaRPr sz="2200"/>
          </a:p>
          <a:p>
            <a:pPr indent="-315912" lvl="1" marL="914400" rtl="0" algn="l">
              <a:spcBef>
                <a:spcPts val="1000"/>
              </a:spcBef>
              <a:spcAft>
                <a:spcPts val="0"/>
              </a:spcAft>
              <a:buSzPct val="100000"/>
              <a:buChar char="○"/>
            </a:pPr>
            <a:r>
              <a:rPr lang="es" sz="2200"/>
              <a:t>Errors: son poco utilizadas, pero se dan en caso de lo que se conoce como Fatal exception, las mismas indican que el programa debe cerrarse y no puede continuar</a:t>
            </a:r>
            <a:endParaRPr sz="2200"/>
          </a:p>
          <a:p>
            <a:pPr indent="-315912" lvl="0" marL="457200" rtl="0" algn="l">
              <a:spcBef>
                <a:spcPts val="1000"/>
              </a:spcBef>
              <a:spcAft>
                <a:spcPts val="0"/>
              </a:spcAft>
              <a:buSzPct val="100000"/>
              <a:buChar char="●"/>
            </a:pPr>
            <a:r>
              <a:rPr lang="es" sz="2200"/>
              <a:t>En kotlin la historia es distinta, como veremos más adelante</a:t>
            </a:r>
            <a:endParaRPr sz="2200"/>
          </a:p>
          <a:p>
            <a:pPr indent="0" lvl="0" marL="457200" rtl="0" algn="l">
              <a:lnSpc>
                <a:spcPct val="115000"/>
              </a:lnSpc>
              <a:spcBef>
                <a:spcPts val="1000"/>
              </a:spcBef>
              <a:spcAft>
                <a:spcPts val="1600"/>
              </a:spcAft>
              <a:buNone/>
            </a:pPr>
            <a:r>
              <a:t/>
            </a:r>
            <a:endParaRPr sz="2200"/>
          </a:p>
        </p:txBody>
      </p:sp>
      <p:sp>
        <p:nvSpPr>
          <p:cNvPr id="114" name="Google Shape;114;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Cómo las usamos</a:t>
            </a:r>
            <a:endParaRPr/>
          </a:p>
        </p:txBody>
      </p:sp>
      <p:sp>
        <p:nvSpPr>
          <p:cNvPr id="120" name="Google Shape;120;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Manejo de excepciones</a:t>
            </a:r>
            <a:endParaRPr/>
          </a:p>
        </p:txBody>
      </p:sp>
      <p:sp>
        <p:nvSpPr>
          <p:cNvPr id="126" name="Google Shape;126;p22"/>
          <p:cNvSpPr txBox="1"/>
          <p:nvPr>
            <p:ph idx="1" type="body"/>
          </p:nvPr>
        </p:nvSpPr>
        <p:spPr>
          <a:xfrm>
            <a:off x="327300" y="1732825"/>
            <a:ext cx="8489400" cy="3454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Consolas"/>
              <a:buChar char="●"/>
            </a:pPr>
            <a:r>
              <a:rPr lang="es" sz="2200"/>
              <a:t>Las excepciones deben ser controladas dentro de los bloques </a:t>
            </a:r>
            <a:r>
              <a:rPr lang="es" sz="2200">
                <a:solidFill>
                  <a:srgbClr val="3F51B5"/>
                </a:solidFill>
              </a:rPr>
              <a:t>try catch</a:t>
            </a:r>
            <a:endParaRPr sz="2200">
              <a:solidFill>
                <a:srgbClr val="3F51B5"/>
              </a:solidFill>
            </a:endParaRPr>
          </a:p>
          <a:p>
            <a:pPr indent="-368300" lvl="0" marL="457200" rtl="0" algn="l">
              <a:spcBef>
                <a:spcPts val="0"/>
              </a:spcBef>
              <a:spcAft>
                <a:spcPts val="0"/>
              </a:spcAft>
              <a:buClr>
                <a:srgbClr val="757575"/>
              </a:buClr>
              <a:buSzPts val="2200"/>
              <a:buChar char="●"/>
            </a:pPr>
            <a:r>
              <a:rPr lang="es" sz="2200">
                <a:solidFill>
                  <a:srgbClr val="757575"/>
                </a:solidFill>
              </a:rPr>
              <a:t>Manejar una excepción significa que vamos a controlar un caso de error que podemos esperar.</a:t>
            </a:r>
            <a:endParaRPr sz="2200">
              <a:solidFill>
                <a:srgbClr val="757575"/>
              </a:solidFill>
            </a:endParaRPr>
          </a:p>
          <a:p>
            <a:pPr indent="-368300" lvl="0" marL="457200" rtl="0" algn="l">
              <a:spcBef>
                <a:spcPts val="0"/>
              </a:spcBef>
              <a:spcAft>
                <a:spcPts val="0"/>
              </a:spcAft>
              <a:buClr>
                <a:srgbClr val="757575"/>
              </a:buClr>
              <a:buSzPts val="2200"/>
              <a:buChar char="●"/>
            </a:pPr>
            <a:r>
              <a:rPr lang="es" sz="2200">
                <a:solidFill>
                  <a:srgbClr val="757575"/>
                </a:solidFill>
              </a:rPr>
              <a:t>Es importante entender el contexto en el que este caso de error se da, ya que la reacción que nuestro software debe tener no es la misma para todos los casos</a:t>
            </a:r>
            <a:endParaRPr sz="2200">
              <a:solidFill>
                <a:srgbClr val="757575"/>
              </a:solidFill>
            </a:endParaRPr>
          </a:p>
          <a:p>
            <a:pPr indent="-368300" lvl="0" marL="457200" rtl="0" algn="l">
              <a:spcBef>
                <a:spcPts val="0"/>
              </a:spcBef>
              <a:spcAft>
                <a:spcPts val="0"/>
              </a:spcAft>
              <a:buClr>
                <a:srgbClr val="757575"/>
              </a:buClr>
              <a:buSzPts val="2200"/>
              <a:buChar char="●"/>
            </a:pPr>
            <a:r>
              <a:rPr lang="es" sz="2200">
                <a:solidFill>
                  <a:srgbClr val="757575"/>
                </a:solidFill>
              </a:rPr>
              <a:t>Manejarla no significa </a:t>
            </a:r>
            <a:r>
              <a:rPr lang="es" sz="2200">
                <a:solidFill>
                  <a:srgbClr val="757575"/>
                </a:solidFill>
              </a:rPr>
              <a:t>sólo</a:t>
            </a:r>
            <a:r>
              <a:rPr lang="es" sz="2200">
                <a:solidFill>
                  <a:srgbClr val="757575"/>
                </a:solidFill>
              </a:rPr>
              <a:t> controlarla sin hacer nada.</a:t>
            </a:r>
            <a:endParaRPr sz="2200">
              <a:solidFill>
                <a:srgbClr val="757575"/>
              </a:solidFill>
            </a:endParaRPr>
          </a:p>
        </p:txBody>
      </p:sp>
      <p:sp>
        <p:nvSpPr>
          <p:cNvPr id="127" name="Google Shape;127;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