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Lst>
  <p:sldSz cy="5143500" cx="9144000"/>
  <p:notesSz cx="6858000" cy="9144000"/>
  <p:embeddedFontLst>
    <p:embeddedFont>
      <p:font typeface="Roboto"/>
      <p:regular r:id="rId59"/>
      <p:bold r:id="rId60"/>
      <p:italic r:id="rId61"/>
      <p:boldItalic r:id="rId62"/>
    </p:embeddedFont>
    <p:embeddedFont>
      <p:font typeface="Google Sans"/>
      <p:regular r:id="rId63"/>
      <p:bold r:id="rId64"/>
      <p:italic r:id="rId65"/>
      <p:boldItalic r:id="rId66"/>
    </p:embeddedFont>
    <p:embeddedFont>
      <p:font typeface="Roboto Condensed"/>
      <p:regular r:id="rId67"/>
      <p:bold r:id="rId68"/>
      <p:italic r:id="rId69"/>
      <p:boldItalic r:id="rId70"/>
    </p:embeddedFont>
    <p:embeddedFont>
      <p:font typeface="Roboto Mono"/>
      <p:regular r:id="rId71"/>
      <p:bold r:id="rId72"/>
      <p:italic r:id="rId73"/>
      <p:boldItalic r:id="rId74"/>
    </p:embeddedFont>
    <p:embeddedFont>
      <p:font typeface="Open Sans"/>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72DD8D-D506-43C3-BD1B-EA3B3B0285F8}">
  <a:tblStyle styleId="{AB72DD8D-D506-43C3-BD1B-EA3B3B0285F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RobotoMono-italic.fntdata"/><Relationship Id="rId72" Type="http://schemas.openxmlformats.org/officeDocument/2006/relationships/font" Target="fonts/RobotoMono-bold.fntdata"/><Relationship Id="rId31" Type="http://schemas.openxmlformats.org/officeDocument/2006/relationships/slide" Target="slides/slide24.xml"/><Relationship Id="rId75" Type="http://schemas.openxmlformats.org/officeDocument/2006/relationships/font" Target="fonts/OpenSans-regular.fntdata"/><Relationship Id="rId30" Type="http://schemas.openxmlformats.org/officeDocument/2006/relationships/slide" Target="slides/slide23.xml"/><Relationship Id="rId74" Type="http://schemas.openxmlformats.org/officeDocument/2006/relationships/font" Target="fonts/RobotoMono-boldItalic.fntdata"/><Relationship Id="rId33" Type="http://schemas.openxmlformats.org/officeDocument/2006/relationships/slide" Target="slides/slide26.xml"/><Relationship Id="rId77" Type="http://schemas.openxmlformats.org/officeDocument/2006/relationships/font" Target="fonts/OpenSans-italic.fntdata"/><Relationship Id="rId32" Type="http://schemas.openxmlformats.org/officeDocument/2006/relationships/slide" Target="slides/slide25.xml"/><Relationship Id="rId76" Type="http://schemas.openxmlformats.org/officeDocument/2006/relationships/font" Target="fonts/OpenSans-bold.fntdata"/><Relationship Id="rId35" Type="http://schemas.openxmlformats.org/officeDocument/2006/relationships/slide" Target="slides/slide28.xml"/><Relationship Id="rId34" Type="http://schemas.openxmlformats.org/officeDocument/2006/relationships/slide" Target="slides/slide27.xml"/><Relationship Id="rId78" Type="http://schemas.openxmlformats.org/officeDocument/2006/relationships/font" Target="fonts/OpenSans-boldItalic.fntdata"/><Relationship Id="rId71" Type="http://schemas.openxmlformats.org/officeDocument/2006/relationships/font" Target="fonts/RobotoMono-regular.fntdata"/><Relationship Id="rId70" Type="http://schemas.openxmlformats.org/officeDocument/2006/relationships/font" Target="fonts/RobotoCondensed-boldItalic.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3.xml"/><Relationship Id="rId64" Type="http://schemas.openxmlformats.org/officeDocument/2006/relationships/font" Target="fonts/GoogleSans-bold.fntdata"/><Relationship Id="rId63" Type="http://schemas.openxmlformats.org/officeDocument/2006/relationships/font" Target="fonts/GoogleSans-regular.fntdata"/><Relationship Id="rId22" Type="http://schemas.openxmlformats.org/officeDocument/2006/relationships/slide" Target="slides/slide15.xml"/><Relationship Id="rId66" Type="http://schemas.openxmlformats.org/officeDocument/2006/relationships/font" Target="fonts/GoogleSans-boldItalic.fntdata"/><Relationship Id="rId21" Type="http://schemas.openxmlformats.org/officeDocument/2006/relationships/slide" Target="slides/slide14.xml"/><Relationship Id="rId65" Type="http://schemas.openxmlformats.org/officeDocument/2006/relationships/font" Target="fonts/GoogleSans-italic.fntdata"/><Relationship Id="rId24" Type="http://schemas.openxmlformats.org/officeDocument/2006/relationships/slide" Target="slides/slide17.xml"/><Relationship Id="rId68" Type="http://schemas.openxmlformats.org/officeDocument/2006/relationships/font" Target="fonts/RobotoCondensed-bold.fntdata"/><Relationship Id="rId23" Type="http://schemas.openxmlformats.org/officeDocument/2006/relationships/slide" Target="slides/slide16.xml"/><Relationship Id="rId67" Type="http://schemas.openxmlformats.org/officeDocument/2006/relationships/font" Target="fonts/RobotoCondensed-regular.fntdata"/><Relationship Id="rId60" Type="http://schemas.openxmlformats.org/officeDocument/2006/relationships/font" Target="fonts/Roboto-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RobotoCondense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regular.fntdata"/><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basics/supporting-devices/languages#MirroringUpdateResourc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view-size"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adjust-the-constraint-bia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constraint-layout#constrain-chain"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uidelin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constraintlayout/widget/Group"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expres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x/recyclerview/widget/RecyclerView.Adapter" TargetMode="External"/><Relationship Id="rId3"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aterial.io/design/layout/pixel-density.html#pixel-density-on-android" TargetMode="Externa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raining/multiscreen/screendensities" TargetMode="External"/><Relationship Id="rId3" Type="http://schemas.openxmlformats.org/officeDocument/2006/relationships/hyperlink" Target="https://material.io/resources/devices/" TargetMode="Externa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87eded92d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87eded92d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87eded92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87eded92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87eded92d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87eded92d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Poner muchas vistas en</a:t>
            </a:r>
            <a:r>
              <a:rPr lang="en"/>
              <a:t> </a:t>
            </a:r>
            <a:r>
              <a:rPr lang="en">
                <a:latin typeface="Courier New"/>
                <a:ea typeface="Courier New"/>
                <a:cs typeface="Courier New"/>
                <a:sym typeface="Courier New"/>
              </a:rPr>
              <a:t>ViewGroups</a:t>
            </a:r>
            <a:r>
              <a:rPr lang="en"/>
              <a:t>, como por ejemplo </a:t>
            </a:r>
            <a:r>
              <a:rPr lang="en">
                <a:latin typeface="Courier New"/>
                <a:ea typeface="Courier New"/>
                <a:cs typeface="Courier New"/>
                <a:sym typeface="Courier New"/>
              </a:rPr>
              <a:t>LinearLayout</a:t>
            </a:r>
            <a:r>
              <a:rPr lang="en"/>
              <a:t>, puede ayudarnos a organizar un layout. Si </a:t>
            </a:r>
            <a:r>
              <a:rPr lang="en"/>
              <a:t>anidamos</a:t>
            </a:r>
            <a:r>
              <a:rPr lang="en"/>
              <a:t> demasiadas vistas dentro de otras, sin embargo, puede suceder que hagamos que la UI no responda. </a:t>
            </a:r>
            <a:r>
              <a:rPr lang="en"/>
              <a:t>Esto se debe a que cada elemento de la pantalla debe medirse con precisión antes de poder dibujarlo. Si dibujar un elemento depende de otros elementos, una</a:t>
            </a:r>
            <a:r>
              <a:rPr lang="en"/>
              <a:t> </a:t>
            </a:r>
            <a:r>
              <a:rPr lang="en">
                <a:latin typeface="Courier New"/>
                <a:ea typeface="Courier New"/>
                <a:cs typeface="Courier New"/>
                <a:sym typeface="Courier New"/>
              </a:rPr>
              <a:t>View</a:t>
            </a:r>
            <a:r>
              <a:rPr lang="en"/>
              <a:t> </a:t>
            </a:r>
            <a:r>
              <a:rPr lang="en"/>
              <a:t>puede que tenga que medirse varias veces. Para evitar esto, una solución es usar</a:t>
            </a:r>
            <a:r>
              <a:rPr lang="en"/>
              <a:t> </a:t>
            </a:r>
            <a:r>
              <a:rPr lang="en" sz="1050">
                <a:solidFill>
                  <a:srgbClr val="3C4043"/>
                </a:solidFill>
                <a:highlight>
                  <a:srgbClr val="FFFFFF"/>
                </a:highlight>
                <a:latin typeface="Courier New"/>
                <a:ea typeface="Courier New"/>
                <a:cs typeface="Courier New"/>
                <a:sym typeface="Courier New"/>
              </a:rPr>
              <a:t>ConstraintLayout</a:t>
            </a:r>
            <a:r>
              <a:rPr lang="e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87eded92d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87eded92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ConstraintLayout</a:t>
            </a:r>
            <a:r>
              <a:rPr lang="en"/>
              <a:t> </a:t>
            </a:r>
            <a:r>
              <a:rPr lang="en"/>
              <a:t>mitiga muchos de los problemas anteriores de los que hemos hablado. Duplica toda la funcionalidad de</a:t>
            </a:r>
            <a:r>
              <a:rPr lang="en"/>
              <a:t> </a:t>
            </a:r>
            <a:r>
              <a:rPr lang="en">
                <a:latin typeface="Courier New"/>
                <a:ea typeface="Courier New"/>
                <a:cs typeface="Courier New"/>
                <a:sym typeface="Courier New"/>
              </a:rPr>
              <a:t>LinearLayout</a:t>
            </a:r>
            <a:r>
              <a:rPr lang="en"/>
              <a:t> y </a:t>
            </a:r>
            <a:r>
              <a:rPr lang="en">
                <a:latin typeface="Courier New"/>
                <a:ea typeface="Courier New"/>
                <a:cs typeface="Courier New"/>
                <a:sym typeface="Courier New"/>
              </a:rPr>
              <a:t>RelativeLayout</a:t>
            </a:r>
            <a:r>
              <a:rPr lang="en"/>
              <a:t>, </a:t>
            </a:r>
            <a:r>
              <a:rPr lang="en"/>
              <a:t>al tiempo que permite al desarrollador hacer el diseño más plano con menos jerarquía y anidamiento. Menos anidamiento significa poder medir, diseñar y dibujar vistas en menos pasadas, lo que aumenta la velocidad de visualización de la interfaz de usuario. La forma más importante de </a:t>
            </a:r>
            <a:r>
              <a:rPr lang="en">
                <a:solidFill>
                  <a:schemeClr val="dk1"/>
                </a:solidFill>
                <a:latin typeface="Courier New"/>
                <a:ea typeface="Courier New"/>
                <a:cs typeface="Courier New"/>
                <a:sym typeface="Courier New"/>
              </a:rPr>
              <a:t>ConstraintLayout</a:t>
            </a:r>
            <a:r>
              <a:rPr lang="en"/>
              <a:t> de hacer esto es a través de restricciones.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87eded92d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87eded92d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Detrás de escena, el solucionador tiene en cuenta todas las restricciones, decide cómo romper los lazos si las restricciones entran en conflicto y determina la posición final y las dimensiones de los elementos.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Por ejemplo, en el diagrama, B está restringido a estar siempre a la derecha de A, y C está restringido debajo de A.</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7eded92d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7eded92d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Verá muchas restricciones en esta forma general. Padre se refiere al contenedor adjunto, que es ConstraintLayout. Si establece estos atributos de ejemplo en un TextView dentro de un ConstraintLayout, aparecerán en la vista Diseño como la vista previa a la derecha. En este caso, la fuente es el TextView actual, mientras que el destino es el contenedor principal. Esta primera restricción dice "Quiero alinear la parte superior de este TextView con la parte superior del diseño principal". La segunda restricción dice "Quiero alinear la izquierda de este TextView a la izquierda del diseño principal". Tenga en cuenta que también hay un margen superior e izquierdo de 16 dp en este TextView.</a:t>
            </a:r>
            <a:endParaRPr/>
          </a:p>
          <a:p>
            <a:pPr indent="0" lvl="0" marL="0" rtl="0" algn="l">
              <a:spcBef>
                <a:spcPts val="0"/>
              </a:spcBef>
              <a:spcAft>
                <a:spcPts val="0"/>
              </a:spcAft>
              <a:buNone/>
            </a:pPr>
            <a:r>
              <a:t/>
            </a:r>
            <a:endParaRPr/>
          </a:p>
          <a:p>
            <a:pPr indent="0" lvl="0" marL="0" rtl="0" algn="l">
              <a:lnSpc>
                <a:spcPct val="115000"/>
              </a:lnSpc>
              <a:spcBef>
                <a:spcPts val="0"/>
              </a:spcBef>
              <a:spcAft>
                <a:spcPts val="10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ded92d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ded92d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Comenzando en la dirección vertical, podemos agregar una restricción en la parte superior o inferior de un elemento, o en la línea de base del texto si la Vista contiene texto.</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87eded92d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87eded92d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Horizontalmente, podemos restringir los bordes inicial y final de una Vista. Se incluyen la izquierda y la derecha para completar, pero como práctica recomendada, debe comenzar y finalizar de forma predeterminada. Esto es para que el diseño siga funcionando bien si su aplicación está traducida a otros idiomas, como aquellos con scripts de derecha a izquierda (RTL). Por lo tanto, si desea especificar una restricción a la izquierda, utilice la restricción de inicio en su lugar. Si desea especificar una restricción derecha, utilice la restricción final en su lugar.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chemeClr val="hlink"/>
                </a:solidFill>
                <a:hlinkClick r:id="rId2"/>
              </a:rPr>
              <a:t>Update existing resources</a:t>
            </a:r>
            <a:endParaRPr/>
          </a:p>
          <a:p>
            <a:pPr indent="-360045" lvl="0" marL="360045" marR="360045" rtl="0" algn="l">
              <a:spcBef>
                <a:spcPts val="1415"/>
              </a:spcBef>
              <a:spcAft>
                <a:spcPts val="1415"/>
              </a:spcAft>
              <a:buClr>
                <a:schemeClr val="dk1"/>
              </a:buClr>
              <a:buSzPts val="1100"/>
              <a:buFont typeface="Arial"/>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7eded92d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7eded92d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continuación, se muestran algunas limitaciones que puede ver en una aplicación. En este ejemplo, tenemos un </a:t>
            </a:r>
            <a:r>
              <a:rPr lang="en">
                <a:latin typeface="Courier New"/>
                <a:ea typeface="Courier New"/>
                <a:cs typeface="Courier New"/>
                <a:sym typeface="Courier New"/>
              </a:rPr>
              <a:t>ConstraintLayout</a:t>
            </a:r>
            <a:r>
              <a:rPr lang="en"/>
              <a:t> que contiene como hijo un </a:t>
            </a:r>
            <a:r>
              <a:rPr lang="en">
                <a:latin typeface="Courier New"/>
                <a:ea typeface="Courier New"/>
                <a:cs typeface="Courier New"/>
                <a:sym typeface="Courier New"/>
              </a:rPr>
              <a:t>TextView</a:t>
            </a:r>
            <a:r>
              <a:rPr lang="en"/>
              <a:t>, </a:t>
            </a:r>
            <a:r>
              <a:rPr lang="en"/>
              <a:t>que tiene restricciones superior, inferior, inicial y final.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87eded92d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87eded92d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crear una restricción editando el XML de un diseño (como se muestra en las diapositivas anteriores) o utilizando el Editor de diseño de Android Studio. En el Editor de diseño, cada Vista en un ConstraintLayout se muestra con cuatro controles circulares para restringir rápidamente esta Vista al inicio, el final, la parte superior e inferior de otras vistas. En este caso, hemos creado un layout_constraint Start to the Start of the parent y End to the End of the parent. De forma predeterminada, estas dos restricciones actúan por igual sobre el objeto. Es decir, tienen un sesgo de restricción igual (50% en cada lado de forma predeterminada), por lo que el objeto termina centrado. Puede ajustar el sesgo arrastrando el control deslizante de sesgo en la ventana Atributos para tirar de la Vista hacia cualquier lado.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7eded92d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7eded92d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el editor de diseño, verá el widget de restricción en la ventana de atributos a la derecha de la pantalla. Verá tres tipos de símbolos (mostrados arriba), que indican qué tipo de restricción se ha colocado en el inicio, el final, la parte superior y la parte inferior de la vista seleccionada actualmente.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Acerquémonos con un widget de restricciones estilizado y simplificado para comprender las restricciones.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chemeClr val="hlink"/>
                </a:solidFill>
                <a:latin typeface="Roboto"/>
                <a:ea typeface="Roboto"/>
                <a:cs typeface="Roboto"/>
                <a:sym typeface="Roboto"/>
                <a:hlinkClick r:id="rId2"/>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7eded92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7eded92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87eded92d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87eded92d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 cuadrado de la derecha representa una vista con wrap_content en su alto y ancho.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ded92d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ded92d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También hay un símbolo diferente que se parece a una tubería que indica que la dimensión tiene un tamaño fijo en dp (48 dp) para la altura de la vista. El ancho de la Vista es wrap_content como en la diapositiva anterior.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87eded92d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87eded92d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Podemos tener múltiples restricciones en una Vista que determinan cuánto afectarán la posición final. En este caso, hay restricciones de inicio y final en la Vista en la dirección horizontal. También hay un sesgo de 50 (observe el control deslizante gris en la llamada), por lo que las restricciones se aplican por igual. El resultado final es que la Vista está centrada horizontalmente dentro del padre.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2"/>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87eded92d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87eded92d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LinearLayout, usamos match_parent para indicar que queríamos que una vista ocupara tanto espacio como estuviera disponible. En ConstraintLayout, no podemos usar match_parent en una vista secundaria, por lo que usamos match_constraint. Dependiendo de su versión de Android Studio, puede ver esto como 0dp (match_constraint).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7eded92d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7eded92d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También puede crear cadenas dentro de un ConstraintLayout. Una cadena es un grupo de vistas que están vinculadas entre sí con restricciones de posición bidireccionales.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7eded92d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7eded92d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Dentro del Editor de diseño, siga estos tres pasos para crear una cadena.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b87eded92d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b87eded92d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Las cadenas se pueden diseñar de varias formas, como se muestra arriba. Se pueden encontrar más detalles sobre cada estilo en el recurso vinculado a continuación.</a:t>
            </a:r>
            <a:endParaRPr/>
          </a:p>
          <a:p>
            <a:pPr indent="0" lvl="0" marL="0" rtl="0" algn="l">
              <a:spcBef>
                <a:spcPts val="150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Clr>
                <a:srgbClr val="1155CC"/>
              </a:buClr>
              <a:buSzPts val="1100"/>
              <a:buChar char="●"/>
            </a:pPr>
            <a:r>
              <a:rPr lang="en" u="sng">
                <a:solidFill>
                  <a:srgbClr val="1155CC"/>
                </a:solidFill>
                <a:highlight>
                  <a:schemeClr val="lt1"/>
                </a:highlight>
                <a:hlinkClick r:id="rId2">
                  <a:extLst>
                    <a:ext uri="{A12FA001-AC4F-418D-AE19-62706E023703}">
                      <ahyp:hlinkCl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7eded92d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7eded92d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87eded92d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87eded92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colocar varias vistas en relación con una guía dentro de un ConstraintLayout. Las pautas no se muestran en el dispositivo y solo se utilizan con fines de diseño.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87eded92d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87eded92d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Así es como aparecen las pautas en Android Studio. Puede ajustarlos en código o haciendo clic y arrastrando. Las vistas que están restringidas a una guía se ajustarán por sí mismas cuando ajuste la guía.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7eded92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7eded92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87eded92d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87eded92d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continuación, se muestra un ejemplo en el que este </a:t>
            </a:r>
            <a:r>
              <a:rPr lang="en">
                <a:solidFill>
                  <a:schemeClr val="dk1"/>
                </a:solidFill>
                <a:latin typeface="Courier New"/>
                <a:ea typeface="Courier New"/>
                <a:cs typeface="Courier New"/>
                <a:sym typeface="Courier New"/>
              </a:rPr>
              <a:t>TextView</a:t>
            </a:r>
            <a:r>
              <a:rPr lang="en"/>
              <a:t> está restringido a una guía vertical.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87eded92d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87eded92d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establecer pautas por un número específico de dp desde el "comienzo" o el "final" de un diseño, o por un porcentaje numérico entre 0 y 1 (por ejemplo,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7eded92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7eded92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87eded92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87eded92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b87eded92d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b87eded92d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b87eded92d_0_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b87eded92d_0_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 vinculación de datos es un concepto importante que revisaremos varias veces a medida que avanza este curso. Puede simplificar su código y hacer que su código sea más robusto. Veamos un par de casos de uso.</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b87eded92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b87eded92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Dentro de su código de actividad, puede usar findViewById () para buscar instancias de View. Sin embargo, los ID son globales para todos los diseños, por lo que puede terminar con bloqueos en tiempo de ejecución si hace referencia a un ID que no está realmente en el diseño actual.</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7eded92d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7eded92d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rgbClr val="202124"/>
                </a:solidFill>
                <a:highlight>
                  <a:srgbClr val="FFFFFF"/>
                </a:highlight>
                <a:latin typeface="Roboto"/>
                <a:ea typeface="Roboto"/>
                <a:cs typeface="Roboto"/>
                <a:sym typeface="Roboto"/>
              </a:rPr>
              <a:t>En su lugar, use el enlace de datos para simplificar su código y detectar errores en el momento de la compilación al tener seguridad de tipos con las vistas a las que accede. En este ejemplo, inicializamos un objeto de enlace específicamente para el diseño de la actividad principal y podemos acceder a las vistas inmediatamente, en lugar de tener que llamar a findViewById individualmente.</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2124"/>
                </a:solidFill>
                <a:highlight>
                  <a:srgbClr val="FFFFFF"/>
                </a:highlight>
                <a:latin typeface="Roboto"/>
                <a:ea typeface="Roboto"/>
                <a:cs typeface="Roboto"/>
                <a:sym typeface="Roboto"/>
              </a:rPr>
              <a:t>En la instancia del objeto de enlace, puede acceder al nombre, la edad y la ubicación TextViews (por ejemplo, binding.name) y cambiar el texto dentro de ellos (por ejemplo, binding.name.text). Esto es posible porque name, age y loc son los nombres de ID de recurso que se declararon en TextViews en el diseño XML.</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a:solidFill>
                  <a:srgbClr val="202124"/>
                </a:solidFill>
                <a:highlight>
                  <a:srgbClr val="FFFFFF"/>
                </a:highlight>
                <a:latin typeface="Roboto"/>
                <a:ea typeface="Roboto"/>
                <a:cs typeface="Roboto"/>
                <a:sym typeface="Roboto"/>
              </a:rPr>
              <a:t>Veamos cómo modificar nuestra aplicación para utilizar la vinculación de datos.</a:t>
            </a:r>
            <a:endParaRPr>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b87eded92d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b87eded92d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 comenzar, agregamos el código mostrado a la sección de Android en nuestro archivo build.gradle. Esto le indica a Gradle que debería generar algunas clases para nosotros cuando marcamos un diseño en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7eded92d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7eded92d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continuación, agregamos una etiqueta de diseño. Cuando incluimos un diseño en una etiqueta de diseño, estamos indicando que queremos que se cree una clase de enlace para nosotros. La clase de enlace contendrá referencias a cualquier vista que tenga un ID de recurso.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87eded92d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87eded92d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solidFill>
                  <a:schemeClr val="dk1"/>
                </a:solidFill>
                <a:latin typeface="Roboto"/>
                <a:ea typeface="Roboto"/>
                <a:cs typeface="Roboto"/>
                <a:sym typeface="Roboto"/>
              </a:rPr>
              <a:t>Los dispositivos Android vienen en varios tamaños y factores de forma diferentes que abarcan teléfonos móviles, tabletas, relojes y más. Sin un sistema adaptable para referirse a tamaños, sería difícil saber qué esperar en diferentes dispositivos.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87eded92d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87eded92d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nuestra Actividad, en lugar de llamar a setContentView () desde la Actividad, llamamos a DataBindingUtil.setContentView () y pasamos la Actividad (this) y el ID de recurso del diseño deseado. La variable de enlace resultante tendrá acceso a las vistas previamente nombradas. Tenga en cuenta que no tuvimos que llamar a findViewById antes de acceder a nuestras vistas (como el nombre de usuario TextView).</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ded92d_0_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ded92d_0_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En lugar de modificar los valores de enlace en el código, podemos establecerlos en el diseño. En la parte superior de este XML de diseño, insertamos la etiqueta de datos para declarar que el diseño tendrá acceso a una variable de cadena llamada nombre. Luego usamos esa variable de nombre como texto para mostrar en TextView.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En el código de actividad, establecemos el texto de TextView estableciendo el valor del nombre en el objeto de enlace.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ded92d_0_8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ded92d_0_8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 lenguaje de expresión le permite hacer muchas cosas en una sola línea de código, como transformaciones simples, mostrar contenido basado en una comparación o acceder al contenido de otras vistas. En este caso, llamamos a toUpperCase () en la variable de nombre String.</a:t>
            </a:r>
            <a:endParaRPr/>
          </a:p>
          <a:p>
            <a:pPr indent="0" lvl="0" marL="0" rtl="0" algn="l">
              <a:spcBef>
                <a:spcPts val="0"/>
              </a:spcBef>
              <a:spcAft>
                <a:spcPts val="0"/>
              </a:spcAft>
              <a:buClr>
                <a:schemeClr val="dk1"/>
              </a:buClr>
              <a:buSzPts val="1100"/>
              <a:buFont typeface="Arial"/>
              <a:buNone/>
            </a:pPr>
            <a:r>
              <a:rPr lang="en"/>
              <a:t>Exploraremos opciones para transformaciones más complejas y vinculaciones a eventos más adelante en el curso. Consulte el recurso a continuación para obtener más ejemplos sobre las expresiones que puede crear.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a:t>
            </a:r>
            <a:endParaRPr b="1"/>
          </a:p>
          <a:p>
            <a:pPr indent="-311150" lvl="0" marL="457200" marR="360045" rtl="0" algn="l">
              <a:spcBef>
                <a:spcPts val="0"/>
              </a:spcBef>
              <a:spcAft>
                <a:spcPts val="0"/>
              </a:spcAft>
              <a:buSzPts val="1300"/>
              <a:buChar char="●"/>
            </a:pPr>
            <a:r>
              <a:rPr lang="en" u="sng">
                <a:solidFill>
                  <a:srgbClr val="1155CC"/>
                </a:solidFill>
                <a:hlinkClick r:id="rId2">
                  <a:extLst>
                    <a:ext uri="{A12FA001-AC4F-418D-AE19-62706E023703}">
                      <ahyp:hlinkClr val="tx"/>
                    </a:ext>
                  </a:extLst>
                </a:hlinkClick>
              </a:rPr>
              <a:t>Layouts and binding expressions</a:t>
            </a:r>
            <a:endParaRPr sz="1000"/>
          </a:p>
          <a:p>
            <a:pPr indent="0" lvl="0" marL="0" rtl="0" algn="l">
              <a:spcBef>
                <a:spcPts val="1415"/>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ded92d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ded92d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b87eded92d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b87eded92d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ded92d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ded92d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adapter básico para un </a:t>
            </a:r>
            <a:r>
              <a:rPr lang="en"/>
              <a:t> </a:t>
            </a:r>
            <a:r>
              <a:rPr lang="en">
                <a:latin typeface="Courier New"/>
                <a:ea typeface="Courier New"/>
                <a:cs typeface="Courier New"/>
                <a:sym typeface="Courier New"/>
              </a:rPr>
              <a:t>RecyclerView</a:t>
            </a:r>
            <a:r>
              <a:rPr lang="en"/>
              <a:t> necesita sobreescribir los siguientes métodos: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getItemCount</a:t>
            </a:r>
            <a:r>
              <a:rPr lang="en"/>
              <a:t> devuelve la cantidad total de items en el dataset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onCreateViewHolder</a:t>
            </a:r>
            <a:r>
              <a:rPr lang="en"/>
              <a:t> se llama cuando se crea una nueva vista </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onBindViewHolder</a:t>
            </a:r>
            <a:r>
              <a:rPr lang="en"/>
              <a:t> se llama cuando se reutiliza un layout para setear los datos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 </a:t>
            </a:r>
            <a:r>
              <a:rPr lang="en">
                <a:latin typeface="Courier New"/>
                <a:ea typeface="Courier New"/>
                <a:cs typeface="Courier New"/>
                <a:sym typeface="Courier New"/>
              </a:rPr>
              <a:t>ViewHolder</a:t>
            </a:r>
            <a:r>
              <a:rPr lang="en"/>
              <a:t> </a:t>
            </a:r>
            <a:r>
              <a:rPr lang="en"/>
              <a:t>representa un diseño de elemento de lista y tiene referencias a todas las vistas dentro del diseño de elemento de lista.</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a:p>
          <a:p>
            <a:pPr indent="-298450" lvl="0" marL="457200" marR="360045"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RecyclerView.Adapter</a:t>
            </a:r>
            <a:endParaRPr/>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ded92d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ded92d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Cuando tenga una gran cantidad de elementos en su lista (mayor que la cantidad de espacio en la pantalla para mostrarlos todos), no cree una Vista para los elementos a los que aún no se ha desplazado.</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Se llama al método onCreateViewHolder () del adaptador para crear titulares de vista para la cantidad de elementos que se pueden mostrar en la pantalla a la vez. Después de esa creación inicial, cuando se desplaza, el sistema elimina las vistas de elementos de lista fuera de la pantalla de la jerarquía y llama a onBindViewHolder () en el adaptador para "reciclar" las vistas de elementos de lista y usarlas de nuevo. Los valores dentro de la vista del elemento de la lista se actualizan para reflejar los datos en el nuevo elemento de la lista (que está a punto de aparecer en la pantalla) y la vista del elemento de la lista se vuelve a agregar a la jerarquía de la vista.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Veamos el código sobre cómo agregar un RecyclerView a su aplicación.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ded92d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ded92d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Primero, agregue el elemento RecyclerView a su diseño. Por ejemplo, si su aplicación solo tiene una actividad, incluya RecyclerView en el archivo XML de diseño para esa actividad. Asegúrese de incluir la biblioteca RecyclerView como una dependencia en su archivo build.gradle.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ded92d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ded92d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Cree un nuevo archivo de diseño que represente un diseño de elemento de lista (en este caso, un FrameLayout que contiene un único TextView). Este diseño de elementos de lista se utiliza para cada entrada de la lista.</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b87eded92d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b87eded92d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continuación, cree un adaptador de lista para crear elementos de lista para el</a:t>
            </a:r>
            <a:r>
              <a:rPr lang="en">
                <a:solidFill>
                  <a:schemeClr val="dk1"/>
                </a:solidFill>
                <a:latin typeface="Courier New"/>
                <a:ea typeface="Courier New"/>
                <a:cs typeface="Courier New"/>
                <a:sym typeface="Courier New"/>
              </a:rPr>
              <a:t>RecyclerView</a:t>
            </a:r>
            <a:r>
              <a:rPr lang="en"/>
              <a:t>. </a:t>
            </a:r>
            <a:endParaRPr/>
          </a:p>
          <a:p>
            <a:pPr indent="-298450" lvl="0" marL="457200" rtl="0" algn="l">
              <a:lnSpc>
                <a:spcPct val="115000"/>
              </a:lnSpc>
              <a:spcBef>
                <a:spcPts val="1000"/>
              </a:spcBef>
              <a:spcAft>
                <a:spcPts val="0"/>
              </a:spcAft>
              <a:buSzPts val="1100"/>
              <a:buAutoNum type="arabicPeriod"/>
            </a:pPr>
            <a:r>
              <a:rPr lang="en"/>
              <a:t>Crear un nuevo Adapter </a:t>
            </a:r>
            <a:r>
              <a:rPr lang="en">
                <a:solidFill>
                  <a:schemeClr val="dk1"/>
                </a:solidFill>
              </a:rPr>
              <a:t>class (</a:t>
            </a:r>
            <a:r>
              <a:rPr lang="en">
                <a:latin typeface="Courier New"/>
                <a:ea typeface="Courier New"/>
                <a:cs typeface="Courier New"/>
                <a:sym typeface="Courier New"/>
              </a:rPr>
              <a:t>MyAdapter</a:t>
            </a:r>
            <a:r>
              <a:rPr lang="en"/>
              <a:t>) que herede de </a:t>
            </a:r>
            <a:r>
              <a:rPr lang="en">
                <a:latin typeface="Courier New"/>
                <a:ea typeface="Courier New"/>
                <a:cs typeface="Courier New"/>
                <a:sym typeface="Courier New"/>
              </a:rPr>
              <a:t>RecyclerView.Adapter</a:t>
            </a:r>
            <a:r>
              <a:rPr lang="en"/>
              <a:t>. </a:t>
            </a:r>
            <a:endParaRPr/>
          </a:p>
          <a:p>
            <a:pPr indent="-298450" lvl="0" marL="457200" rtl="0" algn="l">
              <a:lnSpc>
                <a:spcPct val="115000"/>
              </a:lnSpc>
              <a:spcBef>
                <a:spcPts val="0"/>
              </a:spcBef>
              <a:spcAft>
                <a:spcPts val="0"/>
              </a:spcAft>
              <a:buSzPts val="1100"/>
              <a:buAutoNum type="arabicPeriod"/>
            </a:pPr>
            <a:r>
              <a:rPr lang="en">
                <a:solidFill>
                  <a:schemeClr val="dk1"/>
                </a:solidFill>
              </a:rPr>
              <a:t>Definir un</a:t>
            </a:r>
            <a:r>
              <a:rPr lang="en">
                <a:solidFill>
                  <a:schemeClr val="dk1"/>
                </a:solidFill>
              </a:rPr>
              <a:t> custom </a:t>
            </a:r>
            <a:r>
              <a:rPr lang="en">
                <a:solidFill>
                  <a:schemeClr val="dk1"/>
                </a:solidFill>
                <a:latin typeface="Courier New"/>
                <a:ea typeface="Courier New"/>
                <a:cs typeface="Courier New"/>
                <a:sym typeface="Courier New"/>
              </a:rPr>
              <a:t>ViewHolder</a:t>
            </a:r>
            <a:r>
              <a:rPr lang="en">
                <a:solidFill>
                  <a:schemeClr val="dk1"/>
                </a:solidFill>
              </a:rPr>
              <a:t> class que contendra las vistas para cada item.</a:t>
            </a:r>
            <a:endParaRPr/>
          </a:p>
          <a:p>
            <a:pPr indent="-298450" lvl="0" marL="457200" rtl="0" algn="l">
              <a:lnSpc>
                <a:spcPct val="115000"/>
              </a:lnSpc>
              <a:spcBef>
                <a:spcPts val="0"/>
              </a:spcBef>
              <a:spcAft>
                <a:spcPts val="0"/>
              </a:spcAft>
              <a:buSzPts val="1100"/>
              <a:buAutoNum type="arabicPeriod"/>
            </a:pPr>
            <a:r>
              <a:rPr lang="en"/>
              <a:t>Sobreescribir los 3 métodos para  </a:t>
            </a:r>
            <a:r>
              <a:rPr lang="en">
                <a:latin typeface="Courier New"/>
                <a:ea typeface="Courier New"/>
                <a:cs typeface="Courier New"/>
                <a:sym typeface="Courier New"/>
              </a:rPr>
              <a:t>RecyclerView.Adapter</a:t>
            </a:r>
            <a:r>
              <a:rPr lang="en"/>
              <a:t> class: </a:t>
            </a:r>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indent="-298450" lvl="1" marL="914400" rtl="0" algn="l">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indent="-298450" lvl="1" marL="914400" rtl="0" algn="l">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7eded92d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7eded92d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rPr>
              <a:t>A diferencia de los píxeles físicos (px), los píxeles independientes de la densidad tienen en cuenta la densidad de la pantalla (píxeles por pulgada). Al usar dp y diseños adaptables como ConstraintLayout, que cubriremos en breve, te aseguras de que tu diseño y diseño funcionarán bien en diferentes dispositivos.</a:t>
            </a:r>
            <a:endParaRPr>
              <a:solidFill>
                <a:schemeClr val="dk1"/>
              </a:solidFill>
            </a:endParaRPr>
          </a:p>
          <a:p>
            <a:pPr indent="0" lvl="0" marL="0" rtl="0" algn="l">
              <a:lnSpc>
                <a:spcPct val="115000"/>
              </a:lnSpc>
              <a:spcBef>
                <a:spcPts val="1000"/>
              </a:spcBef>
              <a:spcAft>
                <a:spcPts val="0"/>
              </a:spcAft>
              <a:buNone/>
            </a:pPr>
            <a:r>
              <a:rPr lang="en">
                <a:solidFill>
                  <a:schemeClr val="dk1"/>
                </a:solidFill>
              </a:rPr>
              <a:t>Un dp se calcula mediante la fórmula que se muestra arriba.</a:t>
            </a:r>
            <a:r>
              <a:rPr lang="en">
                <a:solidFill>
                  <a:schemeClr val="dk1"/>
                </a:solidFill>
              </a:rPr>
              <a:t> </a:t>
            </a:r>
            <a:endParaRPr>
              <a:solidFill>
                <a:schemeClr val="dk1"/>
              </a:solidFill>
            </a:endParaRPr>
          </a:p>
          <a:p>
            <a:pPr indent="0" lvl="0" marL="0" rtl="0" algn="l">
              <a:lnSpc>
                <a:spcPct val="115000"/>
              </a:lnSpc>
              <a:spcBef>
                <a:spcPts val="1000"/>
              </a:spcBef>
              <a:spcAft>
                <a:spcPts val="0"/>
              </a:spcAft>
              <a:buNone/>
            </a:pPr>
            <a:r>
              <a:rPr lang="en">
                <a:solidFill>
                  <a:schemeClr val="dk1"/>
                </a:solidFill>
              </a:rPr>
              <a:t>A dp is computed by the formula shown above.</a:t>
            </a:r>
            <a:endParaRPr b="1">
              <a:solidFill>
                <a:schemeClr val="dk1"/>
              </a:solidFill>
            </a:endParaRPr>
          </a:p>
          <a:p>
            <a:pPr indent="0" lvl="0" marL="0" rtl="0" algn="l">
              <a:lnSpc>
                <a:spcPct val="115000"/>
              </a:lnSpc>
              <a:spcBef>
                <a:spcPts val="0"/>
              </a:spcBef>
              <a:spcAft>
                <a:spcPts val="0"/>
              </a:spcAft>
              <a:buNone/>
            </a:pPr>
            <a:r>
              <a:rPr b="1" lang="en">
                <a:solidFill>
                  <a:schemeClr val="dk1"/>
                </a:solidFill>
              </a:rPr>
              <a:t>Resource:</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Pixel density on Android</a:t>
            </a:r>
            <a:endParaRPr>
              <a:solidFill>
                <a:schemeClr val="dk1"/>
              </a:solidFill>
            </a:endParaRPr>
          </a:p>
          <a:p>
            <a:pPr indent="0" lvl="0" marL="0" rtl="0" algn="l">
              <a:lnSpc>
                <a:spcPct val="115000"/>
              </a:lnSpc>
              <a:spcBef>
                <a:spcPts val="100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b87eded92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b87eded92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Luego, realice estos cambios en el archivo MainActivity.</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Busque una referencia a RecyclerView en el diseño.</a:t>
            </a:r>
            <a:endParaRPr/>
          </a:p>
          <a:p>
            <a:pPr indent="-298450" lvl="0" marL="457200" rtl="0" algn="l">
              <a:spcBef>
                <a:spcPts val="0"/>
              </a:spcBef>
              <a:spcAft>
                <a:spcPts val="0"/>
              </a:spcAft>
              <a:buSzPts val="1100"/>
              <a:buAutoNum type="arabicPeriod"/>
            </a:pPr>
            <a:r>
              <a:rPr lang="en"/>
              <a:t>Establezca un administrador de diseño en él. LinearLayoutManager o GridLayoutManager son los estándar que se le proporcionan, pero puede definir los suyos propios.</a:t>
            </a:r>
            <a:endParaRPr/>
          </a:p>
          <a:p>
            <a:pPr indent="-298450" lvl="0" marL="457200" rtl="0" algn="l">
              <a:spcBef>
                <a:spcPts val="0"/>
              </a:spcBef>
              <a:spcAft>
                <a:spcPts val="0"/>
              </a:spcAft>
              <a:buSzPts val="1100"/>
              <a:buAutoNum type="arabicPeriod"/>
            </a:pPr>
            <a:r>
              <a:rPr lang="en"/>
              <a:t>Inicialice una instancia de su adaptador personalizado y configure el adaptador en RecyclerView para que el adaptador pueda completar los elementos de la lista en RecyclerView.</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b87eded92d_0_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b87eded92d_0_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87eded92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87eded92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 pantallas están organizadas en varios grupos de densidad, desde baja densidad (~ 120 ppp) hasta densidad extra-extra-extra-alta (~ 640 ppp). La mayoría de los dispositivos de consumo se encuentran actualmente entre hdpi y xxxhdpi, con los teléfonos insignia en la gama alta. Aunque el uso de dp garantiza que sus diseños funcionen bien en la mayoría de los casos, aún debe verificar su aplicación en dispositivos en diferentes segmentos de densidad. Puede probar varios dispositivos con el emulador.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indent="-298450" lvl="0" marL="457200" marR="360045" rtl="0" algn="l">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3">
                  <a:extLst>
                    <a:ext uri="{A12FA001-AC4F-418D-AE19-62706E023703}">
                      <ahyp:hlinkCl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val="tx"/>
                    </a:ext>
                  </a:extLst>
                </a:hlinkClick>
              </a:rPr>
              <a:t>etrics</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87eded92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87eded92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Cuando Android dibuja información en la pantalla, ocurren tres pasos distintos en rápida sucesión:</a:t>
            </a:r>
            <a:endParaRPr/>
          </a:p>
          <a:p>
            <a:pPr indent="-298450" lvl="0" marL="457200" rtl="0" algn="l">
              <a:spcBef>
                <a:spcPts val="0"/>
              </a:spcBef>
              <a:spcAft>
                <a:spcPts val="0"/>
              </a:spcAft>
              <a:buSzPts val="1100"/>
              <a:buChar char="●"/>
            </a:pPr>
            <a:r>
              <a:rPr b="1" lang="en"/>
              <a:t>Pase de medición</a:t>
            </a:r>
            <a:r>
              <a:rPr lang="en"/>
              <a:t>: calcule las dimensiones precisas de cada vista, incluidas las operaciones costosas como wrap_contents que utilizó.</a:t>
            </a:r>
            <a:endParaRPr/>
          </a:p>
          <a:p>
            <a:pPr indent="-298450" lvl="0" marL="457200" rtl="0" algn="l">
              <a:spcBef>
                <a:spcPts val="0"/>
              </a:spcBef>
              <a:spcAft>
                <a:spcPts val="0"/>
              </a:spcAft>
              <a:buSzPts val="1100"/>
              <a:buChar char="●"/>
            </a:pPr>
            <a:r>
              <a:rPr b="1" lang="en"/>
              <a:t>Pase de diseño</a:t>
            </a:r>
            <a:r>
              <a:rPr lang="en"/>
              <a:t>: alinee las vistas según las reglas del administrador de diseño.</a:t>
            </a:r>
            <a:endParaRPr/>
          </a:p>
          <a:p>
            <a:pPr indent="-298450" lvl="0" marL="457200" rtl="0" algn="l">
              <a:spcBef>
                <a:spcPts val="0"/>
              </a:spcBef>
              <a:spcAft>
                <a:spcPts val="0"/>
              </a:spcAft>
              <a:buSzPts val="1100"/>
              <a:buChar char="●"/>
            </a:pPr>
            <a:r>
              <a:rPr b="1" lang="en"/>
              <a:t>Dibujar</a:t>
            </a:r>
            <a:r>
              <a:rPr lang="en"/>
              <a:t>: renderice los resultados basándose en los dos pasos anteriores.</a:t>
            </a:r>
            <a:endParaRPr/>
          </a:p>
          <a:p>
            <a:pPr indent="0" lvl="0" marL="45720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ded92d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ded92d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Independientemente de la forma de un widget, cuando se trata de dibujarlo en la pantalla, las llamadas de dibujo están delimitadas por rectángulos, que sirven como un borde invisible para la View.</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7eded92d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7eded92d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Puede agregar espacios en blanco entre vistas agregando relleno y / o un margen. El relleno ajusta la cantidad de espacio dentro de ese borde invisible, pero la vista no cambia su relación con otras vistas. El margen, por otro lado, determina la cantidad de espacio externo entre una vista y otras vistas a su alrededor.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2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5" name="Google Shape;65;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8" name="Google Shape;68;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70" name="Shape 70"/>
        <p:cNvGrpSpPr/>
        <p:nvPr/>
      </p:nvGrpSpPr>
      <p:grpSpPr>
        <a:xfrm>
          <a:off x="0" y="0"/>
          <a:ext cx="0" cy="0"/>
          <a:chOff x="0" y="0"/>
          <a:chExt cx="0" cy="0"/>
        </a:xfrm>
      </p:grpSpPr>
      <p:sp>
        <p:nvSpPr>
          <p:cNvPr id="71" name="Google Shape;71;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 name="Google Shape;73;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4" name="Google Shape;74;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27.xml"/><Relationship Id="rId6" Type="http://schemas.openxmlformats.org/officeDocument/2006/relationships/slide" Target="/ppt/slides/slide35.xml"/><Relationship Id="rId7" Type="http://schemas.openxmlformats.org/officeDocument/2006/relationships/slide" Target="/ppt/slides/slide4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9.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hyperlink" Target="https://material.io/design/layout/pixel-density.html#pixel-density-on-android"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 Id="rId5" Type="http://schemas.openxmlformats.org/officeDocument/2006/relationships/hyperlink" Target="https://material.io/resources/devices/" TargetMode="External"/><Relationship Id="rId6" Type="http://schemas.openxmlformats.org/officeDocument/2006/relationships/hyperlink" Target="https://material.io/design/typography/the-type-system.html#type-scale" TargetMode="External"/><Relationship Id="rId7" Type="http://schemas.openxmlformats.org/officeDocument/2006/relationships/hyperlink" Target="https://developer.android.com/training/constraint-layout" TargetMode="External"/><Relationship Id="rId8" Type="http://schemas.openxmlformats.org/officeDocument/2006/relationships/hyperlink" Target="https://developer.android.com/topic/libraries/data-bind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7"/>
          <p:cNvPicPr preferRelativeResize="0"/>
          <p:nvPr/>
        </p:nvPicPr>
        <p:blipFill>
          <a:blip r:embed="rId3">
            <a:alphaModFix/>
          </a:blip>
          <a:stretch>
            <a:fillRect/>
          </a:stretch>
        </p:blipFill>
        <p:spPr>
          <a:xfrm>
            <a:off x="0" y="0"/>
            <a:ext cx="9144000" cy="4681549"/>
          </a:xfrm>
          <a:prstGeom prst="rect">
            <a:avLst/>
          </a:prstGeom>
          <a:noFill/>
          <a:ln>
            <a:noFill/>
          </a:ln>
        </p:spPr>
      </p:pic>
      <p:sp>
        <p:nvSpPr>
          <p:cNvPr id="81" name="Google Shape;81;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nvSpPr>
        <p:spPr>
          <a:xfrm>
            <a:off x="773225" y="1934325"/>
            <a:ext cx="3754800" cy="197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Layouts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txBox="1"/>
          <p:nvPr/>
        </p:nvSpPr>
        <p:spPr>
          <a:xfrm>
            <a:off x="311700" y="0"/>
            <a:ext cx="8520600" cy="466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ConstraintLayout</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Anidar layouts es costoso</a:t>
            </a:r>
            <a:endParaRPr/>
          </a:p>
        </p:txBody>
      </p:sp>
      <p:sp>
        <p:nvSpPr>
          <p:cNvPr id="182" name="Google Shape;182;p27"/>
          <p:cNvSpPr txBox="1"/>
          <p:nvPr>
            <p:ph idx="1" type="body"/>
          </p:nvPr>
        </p:nvSpPr>
        <p:spPr>
          <a:xfrm>
            <a:off x="311700" y="1644800"/>
            <a:ext cx="8520600" cy="1739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Anidar</a:t>
            </a:r>
            <a:r>
              <a:rPr lang="en" sz="2200"/>
              <a:t> ViewGroups requiere más computo</a:t>
            </a:r>
            <a:endParaRPr sz="2200"/>
          </a:p>
          <a:p>
            <a:pPr indent="-368300" lvl="0" marL="457200" rtl="0" algn="l">
              <a:spcBef>
                <a:spcPts val="1000"/>
              </a:spcBef>
              <a:spcAft>
                <a:spcPts val="0"/>
              </a:spcAft>
              <a:buSzPts val="2200"/>
              <a:buChar char="●"/>
            </a:pPr>
            <a:r>
              <a:rPr lang="en" sz="2200"/>
              <a:t>Las vistas pueden ser medidas </a:t>
            </a:r>
            <a:r>
              <a:rPr lang="en" sz="2200"/>
              <a:t>múltiples</a:t>
            </a:r>
            <a:r>
              <a:rPr lang="en" sz="2200"/>
              <a:t> veces</a:t>
            </a:r>
            <a:endParaRPr sz="2200"/>
          </a:p>
          <a:p>
            <a:pPr indent="-368300" lvl="0" marL="457200" rtl="0" algn="l">
              <a:spcBef>
                <a:spcPts val="1000"/>
              </a:spcBef>
              <a:spcAft>
                <a:spcPts val="1000"/>
              </a:spcAft>
              <a:buSzPts val="2200"/>
              <a:buChar char="●"/>
            </a:pPr>
            <a:r>
              <a:rPr lang="en" sz="2200"/>
              <a:t>Puede causar que la UI no responda o impedir la respuesta</a:t>
            </a:r>
            <a:endParaRPr sz="2200"/>
          </a:p>
        </p:txBody>
      </p:sp>
      <p:sp>
        <p:nvSpPr>
          <p:cNvPr id="183" name="Google Shape;18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27"/>
          <p:cNvSpPr txBox="1"/>
          <p:nvPr>
            <p:ph idx="1" type="body"/>
          </p:nvPr>
        </p:nvSpPr>
        <p:spPr>
          <a:xfrm>
            <a:off x="387900" y="3430763"/>
            <a:ext cx="8551800" cy="423900"/>
          </a:xfrm>
          <a:prstGeom prst="rect">
            <a:avLst/>
          </a:prstGeom>
          <a:noFill/>
        </p:spPr>
        <p:txBody>
          <a:bodyPr anchorCtr="0" anchor="ctr" bIns="91425" lIns="91425" spcFirstLastPara="1" rIns="91425" wrap="square" tIns="91425">
            <a:noAutofit/>
          </a:bodyPr>
          <a:lstStyle/>
          <a:p>
            <a:pPr indent="0" lvl="0" marL="0" rtl="0" algn="l">
              <a:spcBef>
                <a:spcPts val="0"/>
              </a:spcBef>
              <a:spcAft>
                <a:spcPts val="0"/>
              </a:spcAft>
              <a:buNone/>
            </a:pPr>
            <a:r>
              <a:rPr lang="en" sz="2200"/>
              <a:t>Usamos ConstraintLayout para resolver esto</a:t>
            </a:r>
            <a:r>
              <a:rPr lang="en" sz="2200"/>
              <a:t>!</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a:t>
            </a:r>
            <a:r>
              <a:rPr lang="en"/>
              <a:t> ConstraintLayout?</a:t>
            </a:r>
            <a:endParaRPr/>
          </a:p>
        </p:txBody>
      </p:sp>
      <p:sp>
        <p:nvSpPr>
          <p:cNvPr id="190" name="Google Shape;190;p28"/>
          <p:cNvSpPr txBox="1"/>
          <p:nvPr>
            <p:ph idx="1" type="body"/>
          </p:nvPr>
        </p:nvSpPr>
        <p:spPr>
          <a:xfrm>
            <a:off x="311700" y="1685875"/>
            <a:ext cx="8520600" cy="2479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El layout recomendado po</a:t>
            </a:r>
            <a:r>
              <a:rPr lang="en" sz="2200"/>
              <a:t>r defecto en Android </a:t>
            </a:r>
            <a:endParaRPr sz="2200"/>
          </a:p>
          <a:p>
            <a:pPr indent="-368300" lvl="0" marL="457200" rtl="0" algn="l">
              <a:spcBef>
                <a:spcPts val="1000"/>
              </a:spcBef>
              <a:spcAft>
                <a:spcPts val="0"/>
              </a:spcAft>
              <a:buSzPts val="2200"/>
              <a:buChar char="●"/>
            </a:pPr>
            <a:r>
              <a:rPr lang="en" sz="2200"/>
              <a:t>Resuelve el costoso problema de demasiados diseños anidados, mientras permite un comportamiento complejo</a:t>
            </a:r>
            <a:endParaRPr sz="2200"/>
          </a:p>
          <a:p>
            <a:pPr indent="-368300" lvl="0" marL="457200" rtl="0" algn="l">
              <a:spcBef>
                <a:spcPts val="1000"/>
              </a:spcBef>
              <a:spcAft>
                <a:spcPts val="1000"/>
              </a:spcAft>
              <a:buSzPts val="2200"/>
              <a:buChar char="●"/>
            </a:pPr>
            <a:r>
              <a:rPr lang="en" sz="2200"/>
              <a:t>Posiciona y dimensiona las vistas dentro de él usando un conjunto de restricciones</a:t>
            </a:r>
            <a:endParaRPr sz="2200"/>
          </a:p>
        </p:txBody>
      </p:sp>
      <p:sp>
        <p:nvSpPr>
          <p:cNvPr id="191" name="Google Shape;19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Qué es una restricción</a:t>
            </a:r>
            <a:r>
              <a:rPr lang="en"/>
              <a:t>?</a:t>
            </a:r>
            <a:endParaRPr/>
          </a:p>
        </p:txBody>
      </p:sp>
      <p:sp>
        <p:nvSpPr>
          <p:cNvPr id="197" name="Google Shape;197;p29"/>
          <p:cNvSpPr txBox="1"/>
          <p:nvPr>
            <p:ph idx="1" type="body"/>
          </p:nvPr>
        </p:nvSpPr>
        <p:spPr>
          <a:xfrm>
            <a:off x="311700" y="1719164"/>
            <a:ext cx="5579700" cy="1747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Una restricción o limitación de las propiedades de una vista que el diseño intenta respetar.</a:t>
            </a:r>
            <a:endParaRPr/>
          </a:p>
        </p:txBody>
      </p:sp>
      <p:sp>
        <p:nvSpPr>
          <p:cNvPr id="198" name="Google Shape;19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9"/>
          <p:cNvPicPr preferRelativeResize="0"/>
          <p:nvPr/>
        </p:nvPicPr>
        <p:blipFill rotWithShape="1">
          <a:blip r:embed="rId3">
            <a:alphaModFix/>
          </a:blip>
          <a:srcRect b="0" l="25866" r="18242" t="0"/>
          <a:stretch/>
        </p:blipFill>
        <p:spPr>
          <a:xfrm>
            <a:off x="5983775" y="1614850"/>
            <a:ext cx="2448800" cy="2095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170825"/>
            <a:ext cx="8714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Posicionamiento relativo de restricciones</a:t>
            </a:r>
            <a:endParaRPr/>
          </a:p>
        </p:txBody>
      </p:sp>
      <p:sp>
        <p:nvSpPr>
          <p:cNvPr id="205" name="Google Shape;205;p30"/>
          <p:cNvSpPr txBox="1"/>
          <p:nvPr>
            <p:ph idx="1" type="body"/>
          </p:nvPr>
        </p:nvSpPr>
        <p:spPr>
          <a:xfrm>
            <a:off x="311700" y="1200150"/>
            <a:ext cx="8553600" cy="9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Podemos setear una restricción relativa al padre</a:t>
            </a:r>
            <a:endParaRPr b="1" sz="1800">
              <a:solidFill>
                <a:schemeClr val="dk1"/>
              </a:solidFill>
            </a:endParaRPr>
          </a:p>
          <a:p>
            <a:pPr indent="0" lvl="0" marL="0" rtl="0" algn="l">
              <a:lnSpc>
                <a:spcPct val="100000"/>
              </a:lnSpc>
              <a:spcBef>
                <a:spcPts val="1000"/>
              </a:spcBef>
              <a:spcAft>
                <a:spcPts val="600"/>
              </a:spcAft>
              <a:buNone/>
            </a:pPr>
            <a:r>
              <a:rPr b="1" lang="en" sz="1800">
                <a:solidFill>
                  <a:schemeClr val="dk1"/>
                </a:solidFill>
              </a:rPr>
              <a:t>Formato:</a:t>
            </a:r>
            <a:r>
              <a:rPr lang="en" sz="1800">
                <a:solidFill>
                  <a:schemeClr val="dk1"/>
                </a:solidFill>
              </a:rPr>
              <a:t> </a:t>
            </a:r>
            <a:r>
              <a:rPr lang="en" sz="1700">
                <a:solidFill>
                  <a:schemeClr val="dk1"/>
                </a:solidFill>
                <a:latin typeface="Courier New"/>
                <a:ea typeface="Courier New"/>
                <a:cs typeface="Courier New"/>
                <a:sym typeface="Courier New"/>
              </a:rPr>
              <a:t>layout_constraint&lt;</a:t>
            </a:r>
            <a:r>
              <a:rPr b="1" lang="en" sz="1700">
                <a:solidFill>
                  <a:schemeClr val="dk1"/>
                </a:solidFill>
                <a:latin typeface="Courier New"/>
                <a:ea typeface="Courier New"/>
                <a:cs typeface="Courier New"/>
                <a:sym typeface="Courier New"/>
              </a:rPr>
              <a:t>SourceConstraint</a:t>
            </a:r>
            <a:r>
              <a:rPr lang="en" sz="1700">
                <a:solidFill>
                  <a:schemeClr val="dk1"/>
                </a:solidFill>
                <a:latin typeface="Courier New"/>
                <a:ea typeface="Courier New"/>
                <a:cs typeface="Courier New"/>
                <a:sym typeface="Courier New"/>
              </a:rPr>
              <a:t>&gt;_to&lt;</a:t>
            </a:r>
            <a:r>
              <a:rPr b="1" lang="en" sz="1700">
                <a:solidFill>
                  <a:schemeClr val="dk1"/>
                </a:solidFill>
                <a:latin typeface="Courier New"/>
                <a:ea typeface="Courier New"/>
                <a:cs typeface="Courier New"/>
                <a:sym typeface="Courier New"/>
              </a:rPr>
              <a:t>TargetConstraint</a:t>
            </a:r>
            <a:r>
              <a:rPr lang="en" sz="1700">
                <a:solidFill>
                  <a:schemeClr val="dk1"/>
                </a:solidFill>
                <a:latin typeface="Courier New"/>
                <a:ea typeface="Courier New"/>
                <a:cs typeface="Courier New"/>
                <a:sym typeface="Courier New"/>
              </a:rPr>
              <a:t>&gt;</a:t>
            </a:r>
            <a:r>
              <a:rPr lang="en" sz="1700">
                <a:solidFill>
                  <a:schemeClr val="dk1"/>
                </a:solidFill>
                <a:latin typeface="Courier New"/>
                <a:ea typeface="Courier New"/>
                <a:cs typeface="Courier New"/>
                <a:sym typeface="Courier New"/>
              </a:rPr>
              <a:t>Of</a:t>
            </a:r>
            <a:endParaRPr sz="1700"/>
          </a:p>
        </p:txBody>
      </p:sp>
      <p:sp>
        <p:nvSpPr>
          <p:cNvPr id="206" name="Google Shape;20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30"/>
          <p:cNvSpPr txBox="1"/>
          <p:nvPr/>
        </p:nvSpPr>
        <p:spPr>
          <a:xfrm>
            <a:off x="311700" y="2482850"/>
            <a:ext cx="5795700" cy="108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Consolas"/>
                <a:ea typeface="Consolas"/>
                <a:cs typeface="Consolas"/>
                <a:sym typeface="Consolas"/>
              </a:rPr>
              <a:t>Ejemplo de atributos para un</a:t>
            </a:r>
            <a:r>
              <a:rPr lang="en" sz="1800">
                <a:latin typeface="Consolas"/>
                <a:ea typeface="Consolas"/>
                <a:cs typeface="Consolas"/>
                <a:sym typeface="Consolas"/>
              </a:rPr>
              <a:t> </a:t>
            </a:r>
            <a:r>
              <a:rPr lang="en" sz="1800">
                <a:latin typeface="Consolas"/>
                <a:ea typeface="Consolas"/>
                <a:cs typeface="Consolas"/>
                <a:sym typeface="Consolas"/>
              </a:rPr>
              <a:t>TextView</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app:layout_constraintTop_toTopOf=</a:t>
            </a:r>
            <a:r>
              <a:rPr lang="en" sz="1800">
                <a:solidFill>
                  <a:srgbClr val="388E3C"/>
                </a:solidFill>
                <a:latin typeface="Consolas"/>
                <a:ea typeface="Consolas"/>
                <a:cs typeface="Consolas"/>
                <a:sym typeface="Consolas"/>
              </a:rPr>
              <a:t>"parent"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app:layout_constraintLeft_toLeftOf=</a:t>
            </a:r>
            <a:r>
              <a:rPr lang="en" sz="1800">
                <a:solidFill>
                  <a:srgbClr val="388E3C"/>
                </a:solidFill>
                <a:latin typeface="Consolas"/>
                <a:ea typeface="Consolas"/>
                <a:cs typeface="Consolas"/>
                <a:sym typeface="Consolas"/>
              </a:rPr>
              <a:t>"parent"</a:t>
            </a:r>
            <a:endParaRPr sz="1700">
              <a:latin typeface="Consolas"/>
              <a:ea typeface="Consolas"/>
              <a:cs typeface="Consolas"/>
              <a:sym typeface="Consolas"/>
            </a:endParaRPr>
          </a:p>
        </p:txBody>
      </p:sp>
      <p:pic>
        <p:nvPicPr>
          <p:cNvPr id="208" name="Google Shape;208;p30"/>
          <p:cNvPicPr preferRelativeResize="0"/>
          <p:nvPr/>
        </p:nvPicPr>
        <p:blipFill rotWithShape="1">
          <a:blip r:embed="rId3">
            <a:alphaModFix/>
          </a:blip>
          <a:srcRect b="-4760" l="0" r="0" t="4760"/>
          <a:stretch/>
        </p:blipFill>
        <p:spPr>
          <a:xfrm>
            <a:off x="6107175" y="2574925"/>
            <a:ext cx="2674790" cy="15994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311700" y="170825"/>
            <a:ext cx="87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Posicionamiento relativo de restricciones</a:t>
            </a:r>
            <a:endParaRPr/>
          </a:p>
          <a:p>
            <a:pPr indent="0" lvl="0" marL="0" rtl="0" algn="l">
              <a:spcBef>
                <a:spcPts val="0"/>
              </a:spcBef>
              <a:spcAft>
                <a:spcPts val="0"/>
              </a:spcAft>
              <a:buNone/>
            </a:pPr>
            <a:r>
              <a:t/>
            </a:r>
            <a:endParaRPr/>
          </a:p>
        </p:txBody>
      </p:sp>
      <p:sp>
        <p:nvSpPr>
          <p:cNvPr id="214" name="Google Shape;214;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31"/>
          <p:cNvSpPr/>
          <p:nvPr/>
        </p:nvSpPr>
        <p:spPr>
          <a:xfrm>
            <a:off x="3139464" y="2103386"/>
            <a:ext cx="2911800" cy="14355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1"/>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17" name="Google Shape;217;p31"/>
          <p:cNvCxnSpPr/>
          <p:nvPr/>
        </p:nvCxnSpPr>
        <p:spPr>
          <a:xfrm flipH="1" rot="10800000">
            <a:off x="3140724" y="3191610"/>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8" name="Google Shape;218;p31"/>
          <p:cNvCxnSpPr/>
          <p:nvPr/>
        </p:nvCxnSpPr>
        <p:spPr>
          <a:xfrm flipH="1" rot="10800000">
            <a:off x="3135549" y="3534814"/>
            <a:ext cx="2919600" cy="8100"/>
          </a:xfrm>
          <a:prstGeom prst="straightConnector1">
            <a:avLst/>
          </a:prstGeom>
          <a:noFill/>
          <a:ln cap="flat" cmpd="sng" w="76200">
            <a:solidFill>
              <a:srgbClr val="1155CC"/>
            </a:solidFill>
            <a:prstDash val="solid"/>
            <a:round/>
            <a:headEnd len="med" w="med" type="none"/>
            <a:tailEnd len="med" w="med" type="none"/>
          </a:ln>
        </p:spPr>
      </p:cxnSp>
      <p:cxnSp>
        <p:nvCxnSpPr>
          <p:cNvPr id="219" name="Google Shape;219;p31"/>
          <p:cNvCxnSpPr/>
          <p:nvPr/>
        </p:nvCxnSpPr>
        <p:spPr>
          <a:xfrm flipH="1" rot="10800000">
            <a:off x="3140720" y="2135118"/>
            <a:ext cx="2919600" cy="8100"/>
          </a:xfrm>
          <a:prstGeom prst="straightConnector1">
            <a:avLst/>
          </a:prstGeom>
          <a:noFill/>
          <a:ln cap="flat" cmpd="sng" w="76200">
            <a:solidFill>
              <a:srgbClr val="1155CC"/>
            </a:solidFill>
            <a:prstDash val="solid"/>
            <a:round/>
            <a:headEnd len="med" w="med" type="none"/>
            <a:tailEnd len="med" w="med" type="none"/>
          </a:ln>
        </p:spPr>
      </p:cxnSp>
      <p:sp>
        <p:nvSpPr>
          <p:cNvPr id="220" name="Google Shape;220;p31"/>
          <p:cNvSpPr txBox="1"/>
          <p:nvPr/>
        </p:nvSpPr>
        <p:spPr>
          <a:xfrm>
            <a:off x="2472875" y="2028950"/>
            <a:ext cx="64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Top</a:t>
            </a:r>
            <a:endParaRPr sz="1800">
              <a:latin typeface="Roboto"/>
              <a:ea typeface="Roboto"/>
              <a:cs typeface="Roboto"/>
              <a:sym typeface="Roboto"/>
            </a:endParaRPr>
          </a:p>
        </p:txBody>
      </p:sp>
      <p:sp>
        <p:nvSpPr>
          <p:cNvPr id="221" name="Google Shape;221;p31"/>
          <p:cNvSpPr txBox="1"/>
          <p:nvPr/>
        </p:nvSpPr>
        <p:spPr>
          <a:xfrm>
            <a:off x="2105800" y="3326075"/>
            <a:ext cx="10377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Bottom</a:t>
            </a:r>
            <a:endParaRPr sz="1800">
              <a:latin typeface="Roboto"/>
              <a:ea typeface="Roboto"/>
              <a:cs typeface="Roboto"/>
              <a:sym typeface="Roboto"/>
            </a:endParaRPr>
          </a:p>
        </p:txBody>
      </p:sp>
      <p:sp>
        <p:nvSpPr>
          <p:cNvPr id="222" name="Google Shape;222;p31"/>
          <p:cNvSpPr txBox="1"/>
          <p:nvPr/>
        </p:nvSpPr>
        <p:spPr>
          <a:xfrm>
            <a:off x="6060337" y="3058952"/>
            <a:ext cx="1306500" cy="259500"/>
          </a:xfrm>
          <a:prstGeom prst="rect">
            <a:avLst/>
          </a:prstGeom>
          <a:noFill/>
          <a:ln>
            <a:noFill/>
          </a:ln>
        </p:spPr>
        <p:txBody>
          <a:bodyPr anchorCtr="0" anchor="ctr" bIns="91425" lIns="857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Baseline</a:t>
            </a:r>
            <a:endParaRPr sz="18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p:nvPr/>
        </p:nvSpPr>
        <p:spPr>
          <a:xfrm>
            <a:off x="3119394" y="2079375"/>
            <a:ext cx="2905200" cy="151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ph type="title"/>
          </p:nvPr>
        </p:nvSpPr>
        <p:spPr>
          <a:xfrm>
            <a:off x="311700" y="170825"/>
            <a:ext cx="87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Posicionamiento relativo de restricciones</a:t>
            </a:r>
            <a:endParaRPr/>
          </a:p>
          <a:p>
            <a:pPr indent="0" lvl="0" marL="0" rtl="0" algn="l">
              <a:spcBef>
                <a:spcPts val="0"/>
              </a:spcBef>
              <a:spcAft>
                <a:spcPts val="0"/>
              </a:spcAft>
              <a:buNone/>
            </a:pPr>
            <a:r>
              <a:t/>
            </a:r>
            <a:endParaRPr/>
          </a:p>
        </p:txBody>
      </p:sp>
      <p:sp>
        <p:nvSpPr>
          <p:cNvPr id="229" name="Google Shape;229;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2"/>
          <p:cNvSpPr txBox="1"/>
          <p:nvPr/>
        </p:nvSpPr>
        <p:spPr>
          <a:xfrm>
            <a:off x="2351400" y="3341675"/>
            <a:ext cx="8376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Start</a:t>
            </a:r>
            <a:endParaRPr sz="1800">
              <a:latin typeface="Roboto"/>
              <a:ea typeface="Roboto"/>
              <a:cs typeface="Roboto"/>
              <a:sym typeface="Roboto"/>
            </a:endParaRPr>
          </a:p>
        </p:txBody>
      </p:sp>
      <p:sp>
        <p:nvSpPr>
          <p:cNvPr id="231" name="Google Shape;231;p32"/>
          <p:cNvSpPr txBox="1"/>
          <p:nvPr/>
        </p:nvSpPr>
        <p:spPr>
          <a:xfrm>
            <a:off x="1803175" y="2811375"/>
            <a:ext cx="1254300" cy="27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Izquierda</a:t>
            </a:r>
            <a:endParaRPr sz="1800">
              <a:latin typeface="Roboto"/>
              <a:ea typeface="Roboto"/>
              <a:cs typeface="Roboto"/>
              <a:sym typeface="Roboto"/>
            </a:endParaRPr>
          </a:p>
        </p:txBody>
      </p:sp>
      <p:sp>
        <p:nvSpPr>
          <p:cNvPr id="232" name="Google Shape;232;p32"/>
          <p:cNvSpPr txBox="1"/>
          <p:nvPr/>
        </p:nvSpPr>
        <p:spPr>
          <a:xfrm>
            <a:off x="6169894" y="2716717"/>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Derecha</a:t>
            </a:r>
            <a:endParaRPr sz="1800">
              <a:latin typeface="Roboto"/>
              <a:ea typeface="Roboto"/>
              <a:cs typeface="Roboto"/>
              <a:sym typeface="Roboto"/>
            </a:endParaRPr>
          </a:p>
        </p:txBody>
      </p:sp>
      <p:sp>
        <p:nvSpPr>
          <p:cNvPr id="233" name="Google Shape;233;p32"/>
          <p:cNvSpPr txBox="1"/>
          <p:nvPr/>
        </p:nvSpPr>
        <p:spPr>
          <a:xfrm>
            <a:off x="6169894" y="3246979"/>
            <a:ext cx="1307400" cy="4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End</a:t>
            </a:r>
            <a:endParaRPr sz="1800">
              <a:latin typeface="Roboto"/>
              <a:ea typeface="Roboto"/>
              <a:cs typeface="Roboto"/>
              <a:sym typeface="Roboto"/>
            </a:endParaRPr>
          </a:p>
        </p:txBody>
      </p:sp>
      <p:sp>
        <p:nvSpPr>
          <p:cNvPr id="234" name="Google Shape;234;p32"/>
          <p:cNvSpPr txBox="1"/>
          <p:nvPr/>
        </p:nvSpPr>
        <p:spPr>
          <a:xfrm>
            <a:off x="3139450" y="2559650"/>
            <a:ext cx="2911800" cy="7143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Hello!</a:t>
            </a:r>
            <a:endParaRPr sz="2200">
              <a:latin typeface="Roboto"/>
              <a:ea typeface="Roboto"/>
              <a:cs typeface="Roboto"/>
              <a:sym typeface="Roboto"/>
            </a:endParaRPr>
          </a:p>
        </p:txBody>
      </p:sp>
      <p:cxnSp>
        <p:nvCxnSpPr>
          <p:cNvPr id="235" name="Google Shape;235;p32"/>
          <p:cNvCxnSpPr/>
          <p:nvPr/>
        </p:nvCxnSpPr>
        <p:spPr>
          <a:xfrm flipH="1" rot="10800000">
            <a:off x="3135545" y="2080868"/>
            <a:ext cx="9300" cy="1521300"/>
          </a:xfrm>
          <a:prstGeom prst="straightConnector1">
            <a:avLst/>
          </a:prstGeom>
          <a:noFill/>
          <a:ln cap="flat" cmpd="sng" w="76200">
            <a:solidFill>
              <a:srgbClr val="1155CC"/>
            </a:solidFill>
            <a:prstDash val="solid"/>
            <a:round/>
            <a:headEnd len="med" w="med" type="none"/>
            <a:tailEnd len="med" w="med" type="none"/>
          </a:ln>
        </p:spPr>
      </p:cxnSp>
      <p:cxnSp>
        <p:nvCxnSpPr>
          <p:cNvPr id="236" name="Google Shape;236;p32"/>
          <p:cNvCxnSpPr/>
          <p:nvPr/>
        </p:nvCxnSpPr>
        <p:spPr>
          <a:xfrm flipH="1" rot="10800000">
            <a:off x="6024595" y="2076068"/>
            <a:ext cx="9300" cy="1521300"/>
          </a:xfrm>
          <a:prstGeom prst="straightConnector1">
            <a:avLst/>
          </a:prstGeom>
          <a:noFill/>
          <a:ln cap="flat" cmpd="sng" w="76200">
            <a:solidFill>
              <a:srgbClr val="1155CC"/>
            </a:solidFill>
            <a:prstDash val="solid"/>
            <a:round/>
            <a:headEnd len="med" w="med" type="non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a:t>
            </a:r>
            <a:r>
              <a:rPr lang="en"/>
              <a:t> ConstraintLayout</a:t>
            </a:r>
            <a:endParaRPr/>
          </a:p>
        </p:txBody>
      </p:sp>
      <p:sp>
        <p:nvSpPr>
          <p:cNvPr id="242" name="Google Shape;242;p33"/>
          <p:cNvSpPr txBox="1"/>
          <p:nvPr>
            <p:ph idx="1" type="body"/>
          </p:nvPr>
        </p:nvSpPr>
        <p:spPr>
          <a:xfrm>
            <a:off x="191275" y="1165525"/>
            <a:ext cx="7077600" cy="35919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&lt;androidx.constraintlayout.widget.ConstraintLayout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&lt;TextView</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rPr lang="en" sz="1700">
                <a:latin typeface="Consolas"/>
                <a:ea typeface="Consolas"/>
                <a:cs typeface="Consolas"/>
                <a:sym typeface="Consolas"/>
              </a:rPr>
              <a:t>        </a:t>
            </a:r>
            <a:r>
              <a:rPr b="1" lang="en" sz="1700">
                <a:latin typeface="Consolas"/>
                <a:ea typeface="Consolas"/>
                <a:cs typeface="Consolas"/>
                <a:sym typeface="Consolas"/>
              </a:rPr>
              <a:t>app:layout_constraintBottom_toBottomOf=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app:layout_constraintEnd_toEndOf=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app:layout_constraintStart_toStartOf=</a:t>
            </a:r>
            <a:r>
              <a:rPr b="1" lang="en" sz="1700">
                <a:solidFill>
                  <a:srgbClr val="388E3C"/>
                </a:solidFill>
                <a:latin typeface="Consolas"/>
                <a:ea typeface="Consolas"/>
                <a:cs typeface="Consolas"/>
                <a:sym typeface="Consolas"/>
              </a:rPr>
              <a:t>"parent"</a:t>
            </a:r>
            <a:endParaRPr b="1" sz="1700">
              <a:solidFill>
                <a:srgbClr val="388E3C"/>
              </a:solidFill>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app:layout_constraintTop_toTopOf=</a:t>
            </a:r>
            <a:r>
              <a:rPr b="1" lang="en" sz="1700">
                <a:solidFill>
                  <a:srgbClr val="388E3C"/>
                </a:solidFill>
                <a:latin typeface="Consolas"/>
                <a:ea typeface="Consolas"/>
                <a:cs typeface="Consolas"/>
                <a:sym typeface="Consolas"/>
              </a:rPr>
              <a:t>"parent"</a:t>
            </a:r>
            <a:r>
              <a:rPr lang="en" sz="1700">
                <a:latin typeface="Consolas"/>
                <a:ea typeface="Consolas"/>
                <a:cs typeface="Consolas"/>
                <a:sym typeface="Consolas"/>
              </a:rPr>
              <a:t> /&gt;</a:t>
            </a:r>
            <a:endParaRPr sz="1700">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700">
              <a:latin typeface="Consolas"/>
              <a:ea typeface="Consolas"/>
              <a:cs typeface="Consolas"/>
              <a:sym typeface="Consolas"/>
            </a:endParaRPr>
          </a:p>
          <a:p>
            <a:pPr indent="0" lvl="0" marL="0" marR="360045"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&lt;/androidx.constraintlayout.widget.ConstraintLayout&gt;</a:t>
            </a:r>
            <a:endParaRPr sz="1700">
              <a:latin typeface="Consolas"/>
              <a:ea typeface="Consolas"/>
              <a:cs typeface="Consolas"/>
              <a:sym typeface="Consolas"/>
            </a:endParaRPr>
          </a:p>
        </p:txBody>
      </p:sp>
      <p:sp>
        <p:nvSpPr>
          <p:cNvPr id="243" name="Google Shape;24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3"/>
          <p:cNvPicPr preferRelativeResize="0"/>
          <p:nvPr/>
        </p:nvPicPr>
        <p:blipFill>
          <a:blip r:embed="rId3">
            <a:alphaModFix/>
          </a:blip>
          <a:stretch>
            <a:fillRect/>
          </a:stretch>
        </p:blipFill>
        <p:spPr>
          <a:xfrm>
            <a:off x="7048413" y="1294970"/>
            <a:ext cx="1741195" cy="29926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 en Android Studio</a:t>
            </a:r>
            <a:endParaRPr/>
          </a:p>
        </p:txBody>
      </p:sp>
      <p:sp>
        <p:nvSpPr>
          <p:cNvPr id="250" name="Google Shape;250;p34"/>
          <p:cNvSpPr txBox="1"/>
          <p:nvPr>
            <p:ph idx="1" type="body"/>
          </p:nvPr>
        </p:nvSpPr>
        <p:spPr>
          <a:xfrm>
            <a:off x="254900" y="1041373"/>
            <a:ext cx="8520600" cy="44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 puede hacer clic y arrastrar para agregar restricciones a una vista.</a:t>
            </a:r>
            <a:endParaRPr sz="1800"/>
          </a:p>
        </p:txBody>
      </p:sp>
      <p:sp>
        <p:nvSpPr>
          <p:cNvPr id="251" name="Google Shape;25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4"/>
          <p:cNvPicPr preferRelativeResize="0"/>
          <p:nvPr/>
        </p:nvPicPr>
        <p:blipFill>
          <a:blip r:embed="rId3">
            <a:alphaModFix/>
          </a:blip>
          <a:stretch>
            <a:fillRect/>
          </a:stretch>
        </p:blipFill>
        <p:spPr>
          <a:xfrm>
            <a:off x="2127374" y="1692163"/>
            <a:ext cx="4889251" cy="271122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Constraint en Layout Editor</a:t>
            </a:r>
            <a:endParaRPr/>
          </a:p>
        </p:txBody>
      </p:sp>
      <p:sp>
        <p:nvSpPr>
          <p:cNvPr id="258" name="Google Shape;25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5"/>
          <p:cNvPicPr preferRelativeResize="0"/>
          <p:nvPr/>
        </p:nvPicPr>
        <p:blipFill>
          <a:blip r:embed="rId3">
            <a:alphaModFix/>
          </a:blip>
          <a:stretch>
            <a:fillRect/>
          </a:stretch>
        </p:blipFill>
        <p:spPr>
          <a:xfrm>
            <a:off x="5410200" y="1264220"/>
            <a:ext cx="2148554" cy="3079902"/>
          </a:xfrm>
          <a:prstGeom prst="rect">
            <a:avLst/>
          </a:prstGeom>
          <a:noFill/>
          <a:ln cap="flat" cmpd="sng" w="9525">
            <a:solidFill>
              <a:srgbClr val="B7B7B7"/>
            </a:solidFill>
            <a:prstDash val="solid"/>
            <a:round/>
            <a:headEnd len="sm" w="sm" type="none"/>
            <a:tailEnd len="sm" w="sm" type="none"/>
          </a:ln>
        </p:spPr>
      </p:pic>
      <p:pic>
        <p:nvPicPr>
          <p:cNvPr id="260" name="Google Shape;260;p35"/>
          <p:cNvPicPr preferRelativeResize="0"/>
          <p:nvPr/>
        </p:nvPicPr>
        <p:blipFill>
          <a:blip r:embed="rId4">
            <a:alphaModFix/>
          </a:blip>
          <a:stretch>
            <a:fillRect/>
          </a:stretch>
        </p:blipFill>
        <p:spPr>
          <a:xfrm>
            <a:off x="833425" y="1651570"/>
            <a:ext cx="581025" cy="304800"/>
          </a:xfrm>
          <a:prstGeom prst="rect">
            <a:avLst/>
          </a:prstGeom>
          <a:noFill/>
          <a:ln>
            <a:noFill/>
          </a:ln>
        </p:spPr>
      </p:pic>
      <p:pic>
        <p:nvPicPr>
          <p:cNvPr id="261" name="Google Shape;261;p35"/>
          <p:cNvPicPr preferRelativeResize="0"/>
          <p:nvPr/>
        </p:nvPicPr>
        <p:blipFill>
          <a:blip r:embed="rId5">
            <a:alphaModFix/>
          </a:blip>
          <a:stretch>
            <a:fillRect/>
          </a:stretch>
        </p:blipFill>
        <p:spPr>
          <a:xfrm>
            <a:off x="833425" y="2567558"/>
            <a:ext cx="581025" cy="304800"/>
          </a:xfrm>
          <a:prstGeom prst="rect">
            <a:avLst/>
          </a:prstGeom>
          <a:noFill/>
          <a:ln>
            <a:noFill/>
          </a:ln>
        </p:spPr>
      </p:pic>
      <p:pic>
        <p:nvPicPr>
          <p:cNvPr id="262" name="Google Shape;262;p35"/>
          <p:cNvPicPr preferRelativeResize="0"/>
          <p:nvPr/>
        </p:nvPicPr>
        <p:blipFill>
          <a:blip r:embed="rId6">
            <a:alphaModFix/>
          </a:blip>
          <a:stretch>
            <a:fillRect/>
          </a:stretch>
        </p:blipFill>
        <p:spPr>
          <a:xfrm>
            <a:off x="833425" y="3483545"/>
            <a:ext cx="581025" cy="304800"/>
          </a:xfrm>
          <a:prstGeom prst="rect">
            <a:avLst/>
          </a:prstGeom>
          <a:noFill/>
          <a:ln>
            <a:noFill/>
          </a:ln>
        </p:spPr>
      </p:pic>
      <p:sp>
        <p:nvSpPr>
          <p:cNvPr id="263" name="Google Shape;263;p35"/>
          <p:cNvSpPr txBox="1"/>
          <p:nvPr/>
        </p:nvSpPr>
        <p:spPr>
          <a:xfrm>
            <a:off x="1693882" y="1658475"/>
            <a:ext cx="23781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sz="2200">
                <a:solidFill>
                  <a:schemeClr val="dk1"/>
                </a:solidFill>
                <a:latin typeface="Roboto"/>
                <a:ea typeface="Roboto"/>
                <a:cs typeface="Roboto"/>
                <a:sym typeface="Roboto"/>
              </a:rPr>
              <a:t>Fixed</a:t>
            </a:r>
            <a:endParaRPr sz="2200">
              <a:solidFill>
                <a:schemeClr val="dk1"/>
              </a:solidFill>
              <a:latin typeface="Roboto"/>
              <a:ea typeface="Roboto"/>
              <a:cs typeface="Roboto"/>
              <a:sym typeface="Roboto"/>
            </a:endParaRPr>
          </a:p>
        </p:txBody>
      </p:sp>
      <p:sp>
        <p:nvSpPr>
          <p:cNvPr id="264" name="Google Shape;264;p35"/>
          <p:cNvSpPr txBox="1"/>
          <p:nvPr/>
        </p:nvSpPr>
        <p:spPr>
          <a:xfrm>
            <a:off x="1693900" y="2574450"/>
            <a:ext cx="31725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Wrap content</a:t>
            </a:r>
            <a:endParaRPr sz="2200">
              <a:solidFill>
                <a:schemeClr val="dk1"/>
              </a:solidFill>
              <a:latin typeface="Roboto"/>
              <a:ea typeface="Roboto"/>
              <a:cs typeface="Roboto"/>
              <a:sym typeface="Roboto"/>
            </a:endParaRPr>
          </a:p>
        </p:txBody>
      </p:sp>
      <p:sp>
        <p:nvSpPr>
          <p:cNvPr id="265" name="Google Shape;265;p35"/>
          <p:cNvSpPr txBox="1"/>
          <p:nvPr/>
        </p:nvSpPr>
        <p:spPr>
          <a:xfrm>
            <a:off x="1693901" y="3528550"/>
            <a:ext cx="3894300" cy="291000"/>
          </a:xfrm>
          <a:prstGeom prst="rect">
            <a:avLst/>
          </a:prstGeom>
          <a:noFill/>
          <a:ln>
            <a:noFill/>
          </a:ln>
        </p:spPr>
        <p:txBody>
          <a:bodyPr anchorCtr="0" anchor="ctr" bIns="91425" lIns="91425" spcFirstLastPara="1" rIns="91425" wrap="square" tIns="91425">
            <a:noAutofit/>
          </a:bodyPr>
          <a:lstStyle/>
          <a:p>
            <a:pPr indent="0" lvl="0" marL="0" marR="360045" rtl="0" algn="l">
              <a:spcBef>
                <a:spcPts val="0"/>
              </a:spcBef>
              <a:spcAft>
                <a:spcPts val="0"/>
              </a:spcAft>
              <a:buNone/>
            </a:pPr>
            <a:r>
              <a:rPr lang="en" sz="2200">
                <a:solidFill>
                  <a:schemeClr val="dk1"/>
                </a:solidFill>
                <a:latin typeface="Roboto"/>
                <a:ea typeface="Roboto"/>
                <a:cs typeface="Roboto"/>
                <a:sym typeface="Roboto"/>
              </a:rPr>
              <a:t>Match constraints</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88" name="Google Shape;88;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5: Layouts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Layouts en Android</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Más sobre ConstraintLayout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Mostrando listas con RecyclerView</a:t>
            </a:r>
            <a:endParaRPr sz="2000"/>
          </a:p>
        </p:txBody>
      </p:sp>
      <p:sp>
        <p:nvSpPr>
          <p:cNvPr id="89" name="Google Shape;89;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para width y height </a:t>
            </a:r>
            <a:endParaRPr/>
          </a:p>
        </p:txBody>
      </p:sp>
      <p:sp>
        <p:nvSpPr>
          <p:cNvPr id="271" name="Google Shape;271;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2" name="Google Shape;272;p36"/>
          <p:cNvPicPr preferRelativeResize="0"/>
          <p:nvPr/>
        </p:nvPicPr>
        <p:blipFill>
          <a:blip r:embed="rId3">
            <a:alphaModFix/>
          </a:blip>
          <a:stretch>
            <a:fillRect/>
          </a:stretch>
        </p:blipFill>
        <p:spPr>
          <a:xfrm>
            <a:off x="1693450" y="1157275"/>
            <a:ext cx="5757101" cy="3222528"/>
          </a:xfrm>
          <a:prstGeom prst="rect">
            <a:avLst/>
          </a:prstGeom>
          <a:noFill/>
          <a:ln>
            <a:noFill/>
          </a:ln>
        </p:spPr>
      </p:pic>
      <p:pic>
        <p:nvPicPr>
          <p:cNvPr id="273" name="Google Shape;273;p36"/>
          <p:cNvPicPr preferRelativeResize="0"/>
          <p:nvPr/>
        </p:nvPicPr>
        <p:blipFill rotWithShape="1">
          <a:blip r:embed="rId3">
            <a:alphaModFix/>
          </a:blip>
          <a:srcRect b="0" l="43633" r="0" t="67370"/>
          <a:stretch/>
        </p:blipFill>
        <p:spPr>
          <a:xfrm>
            <a:off x="4439475" y="3399052"/>
            <a:ext cx="3245125" cy="105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 content para width, fixed height</a:t>
            </a:r>
            <a:endParaRPr/>
          </a:p>
        </p:txBody>
      </p:sp>
      <p:sp>
        <p:nvSpPr>
          <p:cNvPr id="279" name="Google Shape;279;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0" name="Google Shape;280;p37"/>
          <p:cNvPicPr preferRelativeResize="0"/>
          <p:nvPr/>
        </p:nvPicPr>
        <p:blipFill>
          <a:blip r:embed="rId3">
            <a:alphaModFix/>
          </a:blip>
          <a:stretch>
            <a:fillRect/>
          </a:stretch>
        </p:blipFill>
        <p:spPr>
          <a:xfrm>
            <a:off x="1691640" y="1149908"/>
            <a:ext cx="5760721" cy="3234866"/>
          </a:xfrm>
          <a:prstGeom prst="rect">
            <a:avLst/>
          </a:prstGeom>
          <a:noFill/>
          <a:ln>
            <a:noFill/>
          </a:ln>
        </p:spPr>
      </p:pic>
      <p:pic>
        <p:nvPicPr>
          <p:cNvPr id="281" name="Google Shape;281;p37"/>
          <p:cNvPicPr preferRelativeResize="0"/>
          <p:nvPr/>
        </p:nvPicPr>
        <p:blipFill rotWithShape="1">
          <a:blip r:embed="rId3">
            <a:alphaModFix/>
          </a:blip>
          <a:srcRect b="0" l="43461" r="0" t="67026"/>
          <a:stretch/>
        </p:blipFill>
        <p:spPr>
          <a:xfrm>
            <a:off x="4434035" y="3384092"/>
            <a:ext cx="3257125" cy="106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Centrar una view de forma horizontal</a:t>
            </a:r>
            <a:endParaRPr/>
          </a:p>
        </p:txBody>
      </p:sp>
      <p:sp>
        <p:nvSpPr>
          <p:cNvPr id="287" name="Google Shape;28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8" name="Google Shape;288;p38"/>
          <p:cNvPicPr preferRelativeResize="0"/>
          <p:nvPr/>
        </p:nvPicPr>
        <p:blipFill rotWithShape="1">
          <a:blip r:embed="rId3">
            <a:alphaModFix/>
          </a:blip>
          <a:srcRect b="0" l="0" r="53014" t="0"/>
          <a:stretch/>
        </p:blipFill>
        <p:spPr>
          <a:xfrm>
            <a:off x="1658093" y="1135200"/>
            <a:ext cx="2706774" cy="3233425"/>
          </a:xfrm>
          <a:prstGeom prst="rect">
            <a:avLst/>
          </a:prstGeom>
          <a:noFill/>
          <a:ln>
            <a:noFill/>
          </a:ln>
        </p:spPr>
      </p:pic>
      <p:pic>
        <p:nvPicPr>
          <p:cNvPr id="289" name="Google Shape;289;p38"/>
          <p:cNvPicPr preferRelativeResize="0"/>
          <p:nvPr/>
        </p:nvPicPr>
        <p:blipFill>
          <a:blip r:embed="rId4">
            <a:alphaModFix/>
          </a:blip>
          <a:stretch>
            <a:fillRect/>
          </a:stretch>
        </p:blipFill>
        <p:spPr>
          <a:xfrm>
            <a:off x="4426125" y="1164625"/>
            <a:ext cx="3302150" cy="3174575"/>
          </a:xfrm>
          <a:prstGeom prst="rect">
            <a:avLst/>
          </a:prstGeom>
          <a:noFill/>
          <a:ln cap="flat" cmpd="sng" w="9525">
            <a:solidFill>
              <a:srgbClr val="B7B7B7"/>
            </a:solidFill>
            <a:prstDash val="solid"/>
            <a:round/>
            <a:headEnd len="sm" w="sm" type="none"/>
            <a:tailEnd len="sm" w="sm" type="none"/>
          </a:ln>
        </p:spPr>
      </p:pic>
      <p:sp>
        <p:nvSpPr>
          <p:cNvPr id="290" name="Google Shape;290;p38"/>
          <p:cNvSpPr/>
          <p:nvPr/>
        </p:nvSpPr>
        <p:spPr>
          <a:xfrm>
            <a:off x="5963224" y="3137000"/>
            <a:ext cx="250200" cy="2448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Usar</a:t>
            </a:r>
            <a:r>
              <a:rPr lang="en"/>
              <a:t> match_constraint</a:t>
            </a:r>
            <a:endParaRPr/>
          </a:p>
        </p:txBody>
      </p:sp>
      <p:sp>
        <p:nvSpPr>
          <p:cNvPr id="296" name="Google Shape;29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7" name="Google Shape;297;p39"/>
          <p:cNvPicPr preferRelativeResize="0"/>
          <p:nvPr/>
        </p:nvPicPr>
        <p:blipFill rotWithShape="1">
          <a:blip r:embed="rId3">
            <a:alphaModFix/>
          </a:blip>
          <a:srcRect b="0" l="0" r="2315" t="0"/>
          <a:stretch/>
        </p:blipFill>
        <p:spPr>
          <a:xfrm>
            <a:off x="1848825" y="1657475"/>
            <a:ext cx="4884701" cy="2799496"/>
          </a:xfrm>
          <a:prstGeom prst="rect">
            <a:avLst/>
          </a:prstGeom>
          <a:noFill/>
          <a:ln>
            <a:noFill/>
          </a:ln>
        </p:spPr>
      </p:pic>
      <p:sp>
        <p:nvSpPr>
          <p:cNvPr id="298" name="Google Shape;298;p39"/>
          <p:cNvSpPr txBox="1"/>
          <p:nvPr/>
        </p:nvSpPr>
        <p:spPr>
          <a:xfrm>
            <a:off x="311700" y="1098750"/>
            <a:ext cx="8520600" cy="50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No se debe usar</a:t>
            </a:r>
            <a:r>
              <a:rPr lang="en" sz="1800">
                <a:latin typeface="Roboto"/>
                <a:ea typeface="Roboto"/>
                <a:cs typeface="Roboto"/>
                <a:sym typeface="Roboto"/>
              </a:rPr>
              <a:t> </a:t>
            </a:r>
            <a:r>
              <a:rPr lang="en" sz="1800">
                <a:latin typeface="Courier New"/>
                <a:ea typeface="Courier New"/>
                <a:cs typeface="Courier New"/>
                <a:sym typeface="Courier New"/>
              </a:rPr>
              <a:t>match_parent</a:t>
            </a:r>
            <a:r>
              <a:rPr lang="en" sz="1800">
                <a:latin typeface="Roboto"/>
                <a:ea typeface="Roboto"/>
                <a:cs typeface="Roboto"/>
                <a:sym typeface="Roboto"/>
              </a:rPr>
              <a:t> en una vista hija, usar </a:t>
            </a:r>
            <a:r>
              <a:rPr lang="en" sz="1800">
                <a:latin typeface="Courier New"/>
                <a:ea typeface="Courier New"/>
                <a:cs typeface="Courier New"/>
                <a:sym typeface="Courier New"/>
              </a:rPr>
              <a:t>match_constraint </a:t>
            </a:r>
            <a:r>
              <a:rPr lang="en" sz="1800">
                <a:latin typeface="Roboto"/>
                <a:ea typeface="Roboto"/>
                <a:cs typeface="Roboto"/>
                <a:sym typeface="Roboto"/>
              </a:rPr>
              <a:t>en su lugar</a:t>
            </a:r>
            <a:endParaRPr sz="1800">
              <a:latin typeface="Roboto"/>
              <a:ea typeface="Roboto"/>
              <a:cs typeface="Roboto"/>
              <a:sym typeface="Roboto"/>
            </a:endParaRPr>
          </a:p>
          <a:p>
            <a:pPr indent="0" lvl="0" marL="0" rtl="0" algn="l">
              <a:lnSpc>
                <a:spcPct val="115000"/>
              </a:lnSpc>
              <a:spcBef>
                <a:spcPts val="1000"/>
              </a:spcBef>
              <a:spcAft>
                <a:spcPts val="1000"/>
              </a:spcAft>
              <a:buNone/>
            </a:pPr>
            <a:r>
              <a:t/>
            </a:r>
            <a:endParaRPr sz="1800">
              <a:latin typeface="Roboto"/>
              <a:ea typeface="Roboto"/>
              <a:cs typeface="Roboto"/>
              <a:sym typeface="Roboto"/>
            </a:endParaRPr>
          </a:p>
        </p:txBody>
      </p:sp>
      <p:pic>
        <p:nvPicPr>
          <p:cNvPr id="299" name="Google Shape;299;p39"/>
          <p:cNvPicPr preferRelativeResize="0"/>
          <p:nvPr/>
        </p:nvPicPr>
        <p:blipFill rotWithShape="1">
          <a:blip r:embed="rId3">
            <a:alphaModFix/>
          </a:blip>
          <a:srcRect b="0" l="45289" r="2315" t="66244"/>
          <a:stretch/>
        </p:blipFill>
        <p:spPr>
          <a:xfrm>
            <a:off x="4195175" y="3592948"/>
            <a:ext cx="2620000" cy="944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Chains</a:t>
            </a:r>
            <a:endParaRPr/>
          </a:p>
        </p:txBody>
      </p:sp>
      <p:sp>
        <p:nvSpPr>
          <p:cNvPr id="305" name="Google Shape;305;p40"/>
          <p:cNvSpPr txBox="1"/>
          <p:nvPr>
            <p:ph idx="1" type="body"/>
          </p:nvPr>
        </p:nvSpPr>
        <p:spPr>
          <a:xfrm>
            <a:off x="311700" y="1914475"/>
            <a:ext cx="8520600" cy="2352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Permite posicionar las vistas en relación con las demás</a:t>
            </a:r>
            <a:endParaRPr sz="2200"/>
          </a:p>
          <a:p>
            <a:pPr indent="-368300" lvl="0" marL="457200" rtl="0" algn="l">
              <a:spcBef>
                <a:spcPts val="1000"/>
              </a:spcBef>
              <a:spcAft>
                <a:spcPts val="0"/>
              </a:spcAft>
              <a:buSzPts val="2200"/>
              <a:buChar char="●"/>
            </a:pPr>
            <a:r>
              <a:rPr lang="en" sz="2200"/>
              <a:t>Se puede vincular horizontal o verticalmente</a:t>
            </a:r>
            <a:endParaRPr sz="2200"/>
          </a:p>
          <a:p>
            <a:pPr indent="-381000" lvl="0" marL="457200" rtl="0" algn="l">
              <a:spcBef>
                <a:spcPts val="1000"/>
              </a:spcBef>
              <a:spcAft>
                <a:spcPts val="0"/>
              </a:spcAft>
              <a:buSzPts val="2400"/>
              <a:buChar char="●"/>
            </a:pPr>
            <a:r>
              <a:rPr lang="en" sz="2200"/>
              <a:t>Proporcionar gran parte de la funcionalidad LinearLayout</a:t>
            </a:r>
            <a:endParaRPr/>
          </a:p>
          <a:p>
            <a:pPr indent="0" lvl="0" marL="0" rtl="0" algn="l">
              <a:spcBef>
                <a:spcPts val="1000"/>
              </a:spcBef>
              <a:spcAft>
                <a:spcPts val="0"/>
              </a:spcAft>
              <a:buNone/>
            </a:pPr>
            <a:r>
              <a:t/>
            </a:r>
            <a:endParaRPr/>
          </a:p>
        </p:txBody>
      </p:sp>
      <p:sp>
        <p:nvSpPr>
          <p:cNvPr id="306" name="Google Shape;306;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un </a:t>
            </a:r>
            <a:r>
              <a:rPr lang="en"/>
              <a:t>Chain en Layout Editor</a:t>
            </a:r>
            <a:endParaRPr/>
          </a:p>
        </p:txBody>
      </p:sp>
      <p:sp>
        <p:nvSpPr>
          <p:cNvPr id="312" name="Google Shape;312;p41"/>
          <p:cNvSpPr txBox="1"/>
          <p:nvPr>
            <p:ph idx="1" type="body"/>
          </p:nvPr>
        </p:nvSpPr>
        <p:spPr>
          <a:xfrm>
            <a:off x="422275" y="1705225"/>
            <a:ext cx="4284900" cy="2033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Seleccionamos los objetos que van a formar el </a:t>
            </a:r>
            <a:r>
              <a:rPr lang="en" sz="1800"/>
              <a:t>chain.</a:t>
            </a:r>
            <a:endParaRPr sz="1800"/>
          </a:p>
          <a:p>
            <a:pPr indent="-342900" lvl="0" marL="457200" rtl="0" algn="l">
              <a:spcBef>
                <a:spcPts val="600"/>
              </a:spcBef>
              <a:spcAft>
                <a:spcPts val="0"/>
              </a:spcAft>
              <a:buSzPts val="1800"/>
              <a:buAutoNum type="arabicPeriod"/>
            </a:pPr>
            <a:r>
              <a:rPr lang="en" sz="1800"/>
              <a:t>Clic derecho y seleccionar </a:t>
            </a:r>
            <a:r>
              <a:rPr b="1" lang="en" sz="1800"/>
              <a:t>Chains.</a:t>
            </a:r>
            <a:endParaRPr sz="1800"/>
          </a:p>
          <a:p>
            <a:pPr indent="-342900" lvl="0" marL="457200" rtl="0" algn="l">
              <a:spcBef>
                <a:spcPts val="600"/>
              </a:spcBef>
              <a:spcAft>
                <a:spcPts val="0"/>
              </a:spcAft>
              <a:buSzPts val="1800"/>
              <a:buAutoNum type="arabicPeriod"/>
            </a:pPr>
            <a:r>
              <a:rPr lang="en" sz="1800"/>
              <a:t>Crear un chain horizontal o vertical.</a:t>
            </a:r>
            <a:endParaRPr sz="1800"/>
          </a:p>
          <a:p>
            <a:pPr indent="0" lvl="0" marL="0" rtl="0" algn="l">
              <a:spcBef>
                <a:spcPts val="600"/>
              </a:spcBef>
              <a:spcAft>
                <a:spcPts val="600"/>
              </a:spcAft>
              <a:buNone/>
            </a:pPr>
            <a:r>
              <a:t/>
            </a:r>
            <a:endParaRPr sz="1800"/>
          </a:p>
        </p:txBody>
      </p:sp>
      <p:sp>
        <p:nvSpPr>
          <p:cNvPr id="313" name="Google Shape;31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14" name="Google Shape;314;p41"/>
          <p:cNvPicPr preferRelativeResize="0"/>
          <p:nvPr/>
        </p:nvPicPr>
        <p:blipFill>
          <a:blip r:embed="rId3">
            <a:alphaModFix/>
          </a:blip>
          <a:stretch>
            <a:fillRect/>
          </a:stretch>
        </p:blipFill>
        <p:spPr>
          <a:xfrm>
            <a:off x="5816950" y="1210370"/>
            <a:ext cx="1276214" cy="3014037"/>
          </a:xfrm>
          <a:prstGeom prst="rect">
            <a:avLst/>
          </a:prstGeom>
          <a:noFill/>
          <a:ln cap="flat" cmpd="sng" w="19050">
            <a:solidFill>
              <a:srgbClr val="FFFFFF"/>
            </a:solidFill>
            <a:prstDash val="solid"/>
            <a:round/>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Estilos de </a:t>
            </a:r>
            <a:r>
              <a:rPr lang="en"/>
              <a:t>Chain </a:t>
            </a:r>
            <a:endParaRPr/>
          </a:p>
        </p:txBody>
      </p:sp>
      <p:sp>
        <p:nvSpPr>
          <p:cNvPr id="320" name="Google Shape;320;p42"/>
          <p:cNvSpPr txBox="1"/>
          <p:nvPr>
            <p:ph idx="1" type="body"/>
          </p:nvPr>
        </p:nvSpPr>
        <p:spPr>
          <a:xfrm>
            <a:off x="311700" y="1039322"/>
            <a:ext cx="8520600" cy="50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Ajuste el espacio entre las vistas con estos diferentes estilos de cadena</a:t>
            </a:r>
            <a:r>
              <a:rPr lang="en" sz="1800"/>
              <a:t>.</a:t>
            </a:r>
            <a:endParaRPr sz="1800"/>
          </a:p>
        </p:txBody>
      </p:sp>
      <p:sp>
        <p:nvSpPr>
          <p:cNvPr id="321" name="Google Shape;32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22" name="Google Shape;322;p42"/>
          <p:cNvPicPr preferRelativeResize="0"/>
          <p:nvPr/>
        </p:nvPicPr>
        <p:blipFill rotWithShape="1">
          <a:blip r:embed="rId3">
            <a:alphaModFix/>
          </a:blip>
          <a:srcRect b="0" l="5713" r="0" t="0"/>
          <a:stretch/>
        </p:blipFill>
        <p:spPr>
          <a:xfrm>
            <a:off x="409575" y="1524025"/>
            <a:ext cx="3616475" cy="2976175"/>
          </a:xfrm>
          <a:prstGeom prst="rect">
            <a:avLst/>
          </a:prstGeom>
          <a:noFill/>
          <a:ln>
            <a:noFill/>
          </a:ln>
        </p:spPr>
      </p:pic>
      <p:sp>
        <p:nvSpPr>
          <p:cNvPr id="323" name="Google Shape;323;p42"/>
          <p:cNvSpPr txBox="1"/>
          <p:nvPr/>
        </p:nvSpPr>
        <p:spPr>
          <a:xfrm>
            <a:off x="4248150" y="1808890"/>
            <a:ext cx="1914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Chain</a:t>
            </a:r>
            <a:endParaRPr sz="1800">
              <a:latin typeface="Roboto"/>
              <a:ea typeface="Roboto"/>
              <a:cs typeface="Roboto"/>
              <a:sym typeface="Roboto"/>
            </a:endParaRPr>
          </a:p>
        </p:txBody>
      </p:sp>
      <p:sp>
        <p:nvSpPr>
          <p:cNvPr id="324" name="Google Shape;324;p42"/>
          <p:cNvSpPr txBox="1"/>
          <p:nvPr/>
        </p:nvSpPr>
        <p:spPr>
          <a:xfrm>
            <a:off x="4257675" y="2452902"/>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Spread Inside Chain</a:t>
            </a:r>
            <a:endParaRPr sz="1800">
              <a:latin typeface="Roboto"/>
              <a:ea typeface="Roboto"/>
              <a:cs typeface="Roboto"/>
              <a:sym typeface="Roboto"/>
            </a:endParaRPr>
          </a:p>
        </p:txBody>
      </p:sp>
      <p:sp>
        <p:nvSpPr>
          <p:cNvPr id="325" name="Google Shape;325;p42"/>
          <p:cNvSpPr txBox="1"/>
          <p:nvPr/>
        </p:nvSpPr>
        <p:spPr>
          <a:xfrm>
            <a:off x="4257675" y="3083611"/>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Weighted Chain</a:t>
            </a:r>
            <a:endParaRPr sz="1800">
              <a:latin typeface="Roboto"/>
              <a:ea typeface="Roboto"/>
              <a:cs typeface="Roboto"/>
              <a:sym typeface="Roboto"/>
            </a:endParaRPr>
          </a:p>
        </p:txBody>
      </p:sp>
      <p:sp>
        <p:nvSpPr>
          <p:cNvPr id="326" name="Google Shape;326;p42"/>
          <p:cNvSpPr txBox="1"/>
          <p:nvPr/>
        </p:nvSpPr>
        <p:spPr>
          <a:xfrm>
            <a:off x="4257675" y="3755339"/>
            <a:ext cx="25242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Packed Chain</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2" name="Google Shape;332;p43"/>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Más sobre</a:t>
            </a:r>
            <a:r>
              <a:rPr b="1" lang="en" sz="5200">
                <a:solidFill>
                  <a:srgbClr val="FAFAFA"/>
                </a:solidFill>
                <a:latin typeface="Roboto"/>
                <a:ea typeface="Roboto"/>
                <a:cs typeface="Roboto"/>
                <a:sym typeface="Roboto"/>
              </a:rPr>
              <a:t> ConstraintLayout</a:t>
            </a:r>
            <a:endParaRPr b="1" sz="5200">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a:t>
            </a:r>
            <a:endParaRPr/>
          </a:p>
        </p:txBody>
      </p:sp>
      <p:sp>
        <p:nvSpPr>
          <p:cNvPr id="338" name="Google Shape;338;p44"/>
          <p:cNvSpPr txBox="1"/>
          <p:nvPr>
            <p:ph idx="1" type="body"/>
          </p:nvPr>
        </p:nvSpPr>
        <p:spPr>
          <a:xfrm>
            <a:off x="311700" y="1673247"/>
            <a:ext cx="8520600" cy="2363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 permite posicionar varias vistas en relación con una sola guía</a:t>
            </a:r>
            <a:endParaRPr sz="2200"/>
          </a:p>
          <a:p>
            <a:pPr indent="-368300" lvl="0" marL="457200" rtl="0" algn="l">
              <a:spcBef>
                <a:spcPts val="1000"/>
              </a:spcBef>
              <a:spcAft>
                <a:spcPts val="0"/>
              </a:spcAft>
              <a:buSzPts val="2200"/>
              <a:buChar char="●"/>
            </a:pPr>
            <a:r>
              <a:rPr lang="en" sz="2200"/>
              <a:t>Pueden ser horizontales o verticales </a:t>
            </a:r>
            <a:endParaRPr sz="2200"/>
          </a:p>
          <a:p>
            <a:pPr indent="-368300" lvl="0" marL="457200" rtl="0" algn="l">
              <a:spcBef>
                <a:spcPts val="1000"/>
              </a:spcBef>
              <a:spcAft>
                <a:spcPts val="0"/>
              </a:spcAft>
              <a:buSzPts val="2200"/>
              <a:buChar char="●"/>
            </a:pPr>
            <a:r>
              <a:rPr lang="en" sz="2200"/>
              <a:t>Permitir una mayor colaboración con los equipos de diseño / UX</a:t>
            </a:r>
            <a:r>
              <a:rPr lang="en" sz="2200"/>
              <a:t> </a:t>
            </a:r>
            <a:endParaRPr sz="2200"/>
          </a:p>
          <a:p>
            <a:pPr indent="-368300" lvl="0" marL="457200" rtl="0" algn="l">
              <a:spcBef>
                <a:spcPts val="1000"/>
              </a:spcBef>
              <a:spcAft>
                <a:spcPts val="1000"/>
              </a:spcAft>
              <a:buSzPts val="2200"/>
              <a:buChar char="●"/>
            </a:pPr>
            <a:r>
              <a:rPr lang="en" sz="2200"/>
              <a:t>No se dibujan en el dispositivo</a:t>
            </a:r>
            <a:endParaRPr sz="2200"/>
          </a:p>
        </p:txBody>
      </p:sp>
      <p:sp>
        <p:nvSpPr>
          <p:cNvPr id="339" name="Google Shape;33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Guidelines en Android Studio</a:t>
            </a:r>
            <a:endParaRPr/>
          </a:p>
        </p:txBody>
      </p:sp>
      <p:sp>
        <p:nvSpPr>
          <p:cNvPr id="345" name="Google Shape;345;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6" name="Google Shape;346;p45"/>
          <p:cNvPicPr preferRelativeResize="0"/>
          <p:nvPr/>
        </p:nvPicPr>
        <p:blipFill>
          <a:blip r:embed="rId3">
            <a:alphaModFix/>
          </a:blip>
          <a:stretch>
            <a:fillRect/>
          </a:stretch>
        </p:blipFill>
        <p:spPr>
          <a:xfrm>
            <a:off x="2181901" y="1069411"/>
            <a:ext cx="4780197" cy="3458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9"/>
          <p:cNvSpPr txBox="1"/>
          <p:nvPr/>
        </p:nvSpPr>
        <p:spPr>
          <a:xfrm>
            <a:off x="311700" y="0"/>
            <a:ext cx="8520600" cy="465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en Android</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Ejemplo de</a:t>
            </a:r>
            <a:r>
              <a:rPr lang="en"/>
              <a:t> Guideline</a:t>
            </a:r>
            <a:endParaRPr/>
          </a:p>
        </p:txBody>
      </p:sp>
      <p:sp>
        <p:nvSpPr>
          <p:cNvPr id="352" name="Google Shape;352;p46"/>
          <p:cNvSpPr txBox="1"/>
          <p:nvPr>
            <p:ph idx="1" type="body"/>
          </p:nvPr>
        </p:nvSpPr>
        <p:spPr>
          <a:xfrm>
            <a:off x="311700" y="1000125"/>
            <a:ext cx="8520600" cy="373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&lt;ConstraintLayout&gt;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&lt;androidx.constraintlayout.widget.Guideline</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"@+id/start_guideline"</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android:orientation=</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app:layout_constraintGuide_begin=</a:t>
            </a:r>
            <a:r>
              <a:rPr lang="en" sz="1800">
                <a:solidFill>
                  <a:srgbClr val="388E3C"/>
                </a:solidFill>
                <a:latin typeface="Consolas"/>
                <a:ea typeface="Consolas"/>
                <a:cs typeface="Consolas"/>
                <a:sym typeface="Consolas"/>
              </a:rPr>
              <a:t>"16dp"</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&lt;TextView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app:layout_constraintStart_toEndOf=</a:t>
            </a:r>
            <a:r>
              <a:rPr b="1" lang="en" sz="1800">
                <a:solidFill>
                  <a:srgbClr val="388E3C"/>
                </a:solidFill>
                <a:latin typeface="Consolas"/>
                <a:ea typeface="Consolas"/>
                <a:cs typeface="Consolas"/>
                <a:sym typeface="Consolas"/>
              </a:rPr>
              <a:t>"@id/start_guideline"</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None/>
            </a:pPr>
            <a:r>
              <a:rPr lang="en" sz="1800">
                <a:solidFill>
                  <a:srgbClr val="37474F"/>
                </a:solidFill>
                <a:latin typeface="Consolas"/>
                <a:ea typeface="Consolas"/>
                <a:cs typeface="Consolas"/>
                <a:sym typeface="Consolas"/>
              </a:rPr>
              <a:t>&lt;/ConstraintLayout&gt;</a:t>
            </a:r>
            <a:endParaRPr sz="1700">
              <a:solidFill>
                <a:schemeClr val="dk1"/>
              </a:solidFill>
              <a:latin typeface="Consolas"/>
              <a:ea typeface="Consolas"/>
              <a:cs typeface="Consolas"/>
              <a:sym typeface="Consolas"/>
            </a:endParaRPr>
          </a:p>
        </p:txBody>
      </p:sp>
      <p:sp>
        <p:nvSpPr>
          <p:cNvPr id="353" name="Google Shape;353;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Creando</a:t>
            </a:r>
            <a:r>
              <a:rPr lang="en"/>
              <a:t> Guidelines</a:t>
            </a:r>
            <a:endParaRPr/>
          </a:p>
        </p:txBody>
      </p:sp>
      <p:sp>
        <p:nvSpPr>
          <p:cNvPr id="359" name="Google Shape;359;p47"/>
          <p:cNvSpPr txBox="1"/>
          <p:nvPr>
            <p:ph idx="1" type="body"/>
          </p:nvPr>
        </p:nvSpPr>
        <p:spPr>
          <a:xfrm>
            <a:off x="311700" y="1333499"/>
            <a:ext cx="8520600" cy="293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onsolas"/>
              <a:buChar char="●"/>
            </a:pPr>
            <a:r>
              <a:rPr lang="en" sz="2000">
                <a:latin typeface="Consolas"/>
                <a:ea typeface="Consolas"/>
                <a:cs typeface="Consolas"/>
                <a:sym typeface="Consolas"/>
              </a:rPr>
              <a:t>layout_constraintGuide_begin </a:t>
            </a:r>
            <a:endParaRPr sz="2000">
              <a:latin typeface="Consolas"/>
              <a:ea typeface="Consolas"/>
              <a:cs typeface="Consolas"/>
              <a:sym typeface="Consolas"/>
            </a:endParaRPr>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layout_constraintGuide_end </a:t>
            </a:r>
            <a:endParaRPr sz="2000">
              <a:latin typeface="Consolas"/>
              <a:ea typeface="Consolas"/>
              <a:cs typeface="Consolas"/>
              <a:sym typeface="Consolas"/>
            </a:endParaRPr>
          </a:p>
          <a:p>
            <a:pPr indent="-355600" lvl="0" marL="457200" rtl="0" algn="l">
              <a:spcBef>
                <a:spcPts val="1000"/>
              </a:spcBef>
              <a:spcAft>
                <a:spcPts val="1000"/>
              </a:spcAft>
              <a:buSzPts val="2000"/>
              <a:buFont typeface="Consolas"/>
              <a:buChar char="●"/>
            </a:pPr>
            <a:r>
              <a:rPr lang="en" sz="2000">
                <a:latin typeface="Consolas"/>
                <a:ea typeface="Consolas"/>
                <a:cs typeface="Consolas"/>
                <a:sym typeface="Consolas"/>
              </a:rPr>
              <a:t>layout_constraintGuide_percent</a:t>
            </a:r>
            <a:endParaRPr sz="2000">
              <a:latin typeface="Consolas"/>
              <a:ea typeface="Consolas"/>
              <a:cs typeface="Consolas"/>
              <a:sym typeface="Consolas"/>
            </a:endParaRPr>
          </a:p>
        </p:txBody>
      </p:sp>
      <p:sp>
        <p:nvSpPr>
          <p:cNvPr id="360" name="Google Shape;360;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a:t>
            </a:r>
            <a:endParaRPr/>
          </a:p>
        </p:txBody>
      </p:sp>
      <p:sp>
        <p:nvSpPr>
          <p:cNvPr id="366" name="Google Shape;366;p48"/>
          <p:cNvSpPr txBox="1"/>
          <p:nvPr>
            <p:ph idx="1" type="body"/>
          </p:nvPr>
        </p:nvSpPr>
        <p:spPr>
          <a:xfrm>
            <a:off x="387900" y="1838275"/>
            <a:ext cx="5293500" cy="991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Controla la visibilidad de un conjunto de widgets</a:t>
            </a:r>
            <a:endParaRPr sz="2000"/>
          </a:p>
          <a:p>
            <a:pPr indent="-355600" lvl="0" marL="457200" rtl="0" algn="l">
              <a:spcBef>
                <a:spcPts val="1000"/>
              </a:spcBef>
              <a:spcAft>
                <a:spcPts val="1000"/>
              </a:spcAft>
              <a:buSzPts val="2000"/>
              <a:buChar char="●"/>
            </a:pPr>
            <a:r>
              <a:rPr lang="en" sz="2000"/>
              <a:t>La visibilidad del grupo se puede alternar en el código</a:t>
            </a:r>
            <a:endParaRPr sz="2000"/>
          </a:p>
        </p:txBody>
      </p:sp>
      <p:sp>
        <p:nvSpPr>
          <p:cNvPr id="367" name="Google Shape;367;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68" name="Google Shape;368;p48"/>
          <p:cNvPicPr preferRelativeResize="0"/>
          <p:nvPr/>
        </p:nvPicPr>
        <p:blipFill>
          <a:blip r:embed="rId3">
            <a:alphaModFix/>
          </a:blip>
          <a:stretch>
            <a:fillRect/>
          </a:stretch>
        </p:blipFill>
        <p:spPr>
          <a:xfrm>
            <a:off x="6257941" y="1076275"/>
            <a:ext cx="1908368" cy="341878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Ejemplo de </a:t>
            </a:r>
            <a:r>
              <a:rPr lang="en"/>
              <a:t> group</a:t>
            </a:r>
            <a:endParaRPr/>
          </a:p>
        </p:txBody>
      </p:sp>
      <p:sp>
        <p:nvSpPr>
          <p:cNvPr id="374" name="Google Shape;374;p49"/>
          <p:cNvSpPr txBox="1"/>
          <p:nvPr>
            <p:ph idx="1" type="body"/>
          </p:nvPr>
        </p:nvSpPr>
        <p:spPr>
          <a:xfrm>
            <a:off x="255825" y="1825650"/>
            <a:ext cx="8644200" cy="22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7474F"/>
                </a:solidFill>
                <a:latin typeface="Consolas"/>
                <a:ea typeface="Consolas"/>
                <a:cs typeface="Consolas"/>
                <a:sym typeface="Consolas"/>
              </a:rPr>
              <a:t>&lt;androidx.constraintlayout.widget.Group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"@+id/group"</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app:constraint_referenced_ids=</a:t>
            </a:r>
            <a:r>
              <a:rPr lang="en" sz="1800">
                <a:solidFill>
                  <a:srgbClr val="388E3C"/>
                </a:solidFill>
                <a:latin typeface="Consolas"/>
                <a:ea typeface="Consolas"/>
                <a:cs typeface="Consolas"/>
                <a:sym typeface="Consolas"/>
              </a:rPr>
              <a:t>"locationLabel,locationDetails"</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375" name="Google Shape;375;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Groups código</a:t>
            </a:r>
            <a:endParaRPr/>
          </a:p>
        </p:txBody>
      </p:sp>
      <p:sp>
        <p:nvSpPr>
          <p:cNvPr id="381" name="Google Shape;381;p50"/>
          <p:cNvSpPr txBox="1"/>
          <p:nvPr>
            <p:ph idx="1" type="body"/>
          </p:nvPr>
        </p:nvSpPr>
        <p:spPr>
          <a:xfrm>
            <a:off x="311700" y="1152475"/>
            <a:ext cx="8520600" cy="2871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onClick(v: View?)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(group.visibility == View.GONE)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View.VISIBLE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button.setText(R.string.hide_details)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group.visibility = View.GONE</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button.setText(R.string.show_details)</a:t>
            </a:r>
            <a:endParaRPr sz="1800">
              <a:solidFill>
                <a:srgbClr val="37474F"/>
              </a:solidFill>
              <a:latin typeface="Consolas"/>
              <a:ea typeface="Consolas"/>
              <a:cs typeface="Consolas"/>
              <a:sym typeface="Consolas"/>
            </a:endParaRPr>
          </a:p>
          <a:p>
            <a:pPr indent="0" lvl="0" marL="0" rtl="0" algn="l">
              <a:lnSpc>
                <a:spcPct val="115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382" name="Google Shape;382;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1"/>
          <p:cNvSpPr txBox="1"/>
          <p:nvPr/>
        </p:nvSpPr>
        <p:spPr>
          <a:xfrm>
            <a:off x="311700" y="0"/>
            <a:ext cx="8520600" cy="4675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Actualmente usamos</a:t>
            </a:r>
            <a:r>
              <a:rPr lang="en"/>
              <a:t>: findViewById()</a:t>
            </a:r>
            <a:endParaRPr/>
          </a:p>
        </p:txBody>
      </p:sp>
      <p:sp>
        <p:nvSpPr>
          <p:cNvPr id="394" name="Google Shape;394;p52"/>
          <p:cNvSpPr txBox="1"/>
          <p:nvPr>
            <p:ph idx="1" type="body"/>
          </p:nvPr>
        </p:nvSpPr>
        <p:spPr>
          <a:xfrm>
            <a:off x="300000" y="1048675"/>
            <a:ext cx="8532300" cy="4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Atraviesa la jerarquía de </a:t>
            </a:r>
            <a:r>
              <a:rPr lang="en" sz="1800">
                <a:solidFill>
                  <a:schemeClr val="dk1"/>
                </a:solidFill>
                <a:latin typeface="Courier New"/>
                <a:ea typeface="Courier New"/>
                <a:cs typeface="Courier New"/>
                <a:sym typeface="Courier New"/>
              </a:rPr>
              <a:t>View</a:t>
            </a:r>
            <a:r>
              <a:rPr lang="en" sz="1800"/>
              <a:t> cada vez</a:t>
            </a:r>
            <a:endParaRPr sz="1800"/>
          </a:p>
        </p:txBody>
      </p:sp>
      <p:sp>
        <p:nvSpPr>
          <p:cNvPr id="395" name="Google Shape;39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52"/>
          <p:cNvSpPr/>
          <p:nvPr/>
        </p:nvSpPr>
        <p:spPr>
          <a:xfrm>
            <a:off x="266974" y="1981300"/>
            <a:ext cx="3196200" cy="23133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name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age</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val</a:t>
            </a:r>
            <a:r>
              <a:rPr lang="en">
                <a:latin typeface="Consolas"/>
                <a:ea typeface="Consolas"/>
                <a:cs typeface="Consolas"/>
                <a:sym typeface="Consolas"/>
              </a:rPr>
              <a:t> </a:t>
            </a:r>
            <a:r>
              <a:rPr lang="en" sz="1600">
                <a:latin typeface="Consolas"/>
                <a:ea typeface="Consolas"/>
                <a:cs typeface="Consolas"/>
                <a:sym typeface="Consolas"/>
              </a:rPr>
              <a:t>loc</a:t>
            </a:r>
            <a:r>
              <a:rPr lang="en">
                <a:latin typeface="Consolas"/>
                <a:ea typeface="Consolas"/>
                <a:cs typeface="Consolas"/>
                <a:sym typeface="Consolas"/>
              </a:rPr>
              <a:t> = </a:t>
            </a:r>
            <a:r>
              <a:rPr lang="en" sz="1600">
                <a:latin typeface="Consolas"/>
                <a:ea typeface="Consolas"/>
                <a:cs typeface="Consolas"/>
                <a:sym typeface="Consolas"/>
              </a:rPr>
              <a:t>findViewById</a:t>
            </a:r>
            <a:r>
              <a:rPr lang="en">
                <a:latin typeface="Consolas"/>
                <a:ea typeface="Consolas"/>
                <a:cs typeface="Consolas"/>
                <a:sym typeface="Consolas"/>
              </a:rPr>
              <a:t>(...)</a:t>
            </a:r>
            <a:endParaRPr>
              <a:latin typeface="Consolas"/>
              <a:ea typeface="Consolas"/>
              <a:cs typeface="Consolas"/>
              <a:sym typeface="Consolas"/>
            </a:endParaRPr>
          </a:p>
          <a:p>
            <a:pPr indent="0" lvl="0" marL="0" rtl="0" algn="l">
              <a:lnSpc>
                <a:spcPct val="115000"/>
              </a:lnSpc>
              <a:spcBef>
                <a:spcPts val="0"/>
              </a:spcBef>
              <a:spcAft>
                <a:spcPts val="0"/>
              </a:spcAft>
              <a:buNone/>
            </a:pPr>
            <a:r>
              <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name.text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age.text</a:t>
            </a:r>
            <a:r>
              <a:rPr lang="en">
                <a:latin typeface="Consolas"/>
                <a:ea typeface="Consolas"/>
                <a:cs typeface="Consolas"/>
                <a:sym typeface="Consolas"/>
              </a:rPr>
              <a:t> = </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loc.text</a:t>
            </a:r>
            <a:r>
              <a:rPr lang="en">
                <a:latin typeface="Consolas"/>
                <a:ea typeface="Consolas"/>
                <a:cs typeface="Consolas"/>
                <a:sym typeface="Consolas"/>
              </a:rPr>
              <a:t> = </a:t>
            </a:r>
            <a:r>
              <a:rPr lang="en" sz="1600">
                <a:solidFill>
                  <a:schemeClr val="dk1"/>
                </a:solidFill>
                <a:latin typeface="Consolas"/>
                <a:ea typeface="Consolas"/>
                <a:cs typeface="Consolas"/>
                <a:sym typeface="Consolas"/>
              </a:rPr>
              <a:t>…</a:t>
            </a:r>
            <a:endParaRPr/>
          </a:p>
          <a:p>
            <a:pPr indent="0" lvl="0" marL="0" rtl="0" algn="l">
              <a:lnSpc>
                <a:spcPct val="115000"/>
              </a:lnSpc>
              <a:spcBef>
                <a:spcPts val="0"/>
              </a:spcBef>
              <a:spcAft>
                <a:spcPts val="0"/>
              </a:spcAft>
              <a:buNone/>
            </a:pPr>
            <a:r>
              <a:t/>
            </a:r>
            <a:endParaRPr/>
          </a:p>
        </p:txBody>
      </p:sp>
      <p:sp>
        <p:nvSpPr>
          <p:cNvPr id="397" name="Google Shape;397;p52"/>
          <p:cNvSpPr/>
          <p:nvPr/>
        </p:nvSpPr>
        <p:spPr>
          <a:xfrm>
            <a:off x="5419348" y="1957475"/>
            <a:ext cx="3420600" cy="2361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r>
              <a:t/>
            </a:r>
            <a:endParaRPr>
              <a:latin typeface="Roboto"/>
              <a:ea typeface="Roboto"/>
              <a:cs typeface="Roboto"/>
              <a:sym typeface="Roboto"/>
            </a:endParaRPr>
          </a:p>
          <a:p>
            <a:pPr indent="0" lvl="0" marL="0" rtl="0" algn="l">
              <a:lnSpc>
                <a:spcPct val="115000"/>
              </a:lnSpc>
              <a:spcBef>
                <a:spcPts val="0"/>
              </a:spcBef>
              <a:spcAft>
                <a:spcPts val="0"/>
              </a:spcAft>
              <a:buNone/>
            </a:pPr>
            <a:br>
              <a:rPr lang="en" sz="1600">
                <a:latin typeface="Consolas"/>
                <a:ea typeface="Consolas"/>
                <a:cs typeface="Consolas"/>
                <a:sym typeface="Consolas"/>
              </a:rPr>
            </a:br>
            <a:r>
              <a:rPr lang="en" sz="1600">
                <a:latin typeface="Consolas"/>
                <a:ea typeface="Consolas"/>
                <a:cs typeface="Consolas"/>
                <a:sym typeface="Consolas"/>
              </a:rPr>
              <a:t>&lt;ConstraintLayout … &gt;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endParaRPr sz="1600">
              <a:latin typeface="Roboto"/>
              <a:ea typeface="Roboto"/>
              <a:cs typeface="Roboto"/>
              <a:sym typeface="Roboto"/>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android:id="@+id/name"/&gt;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android:id="@+id/age"/&gt;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Roboto"/>
                <a:ea typeface="Roboto"/>
                <a:cs typeface="Roboto"/>
                <a:sym typeface="Roboto"/>
              </a:rPr>
              <a:t>    </a:t>
            </a:r>
            <a:r>
              <a:rPr lang="en" sz="1600">
                <a:latin typeface="Consolas"/>
                <a:ea typeface="Consolas"/>
                <a:cs typeface="Consolas"/>
                <a:sym typeface="Consolas"/>
              </a:rPr>
              <a:t>&lt;TextView</a:t>
            </a:r>
            <a:r>
              <a:rPr lang="en" sz="1600">
                <a:latin typeface="Roboto"/>
                <a:ea typeface="Roboto"/>
                <a:cs typeface="Roboto"/>
                <a:sym typeface="Roboto"/>
              </a:rPr>
              <a:t> </a:t>
            </a:r>
            <a:br>
              <a:rPr lang="en" sz="1600">
                <a:latin typeface="Roboto"/>
                <a:ea typeface="Roboto"/>
                <a:cs typeface="Roboto"/>
                <a:sym typeface="Roboto"/>
              </a:rPr>
            </a:br>
            <a:r>
              <a:rPr lang="en" sz="1600">
                <a:latin typeface="Roboto"/>
                <a:ea typeface="Roboto"/>
                <a:cs typeface="Roboto"/>
                <a:sym typeface="Roboto"/>
              </a:rPr>
              <a:t>           </a:t>
            </a:r>
            <a:r>
              <a:rPr lang="en" sz="1600">
                <a:latin typeface="Consolas"/>
                <a:ea typeface="Consolas"/>
                <a:cs typeface="Consolas"/>
                <a:sym typeface="Consolas"/>
              </a:rPr>
              <a:t>android:id="@+id/loc"/&gt;</a:t>
            </a:r>
            <a:endParaRPr sz="1600">
              <a:latin typeface="Consolas"/>
              <a:ea typeface="Consolas"/>
              <a:cs typeface="Consolas"/>
              <a:sym typeface="Consolas"/>
            </a:endParaRPr>
          </a:p>
          <a:p>
            <a:pPr indent="0" lvl="0" marL="0" rtl="0" algn="l">
              <a:lnSpc>
                <a:spcPct val="115000"/>
              </a:lnSpc>
              <a:spcBef>
                <a:spcPts val="0"/>
              </a:spcBef>
              <a:spcAft>
                <a:spcPts val="0"/>
              </a:spcAft>
              <a:buNone/>
            </a:pPr>
            <a:r>
              <a:rPr lang="en" sz="1600">
                <a:latin typeface="Consolas"/>
                <a:ea typeface="Consolas"/>
                <a:cs typeface="Consolas"/>
                <a:sym typeface="Consolas"/>
              </a:rPr>
              <a:t>&lt;/ConstraintLayout&gt;</a:t>
            </a:r>
            <a:endParaRPr sz="1600">
              <a:latin typeface="Consolas"/>
              <a:ea typeface="Consolas"/>
              <a:cs typeface="Consolas"/>
              <a:sym typeface="Consolas"/>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grpSp>
        <p:nvGrpSpPr>
          <p:cNvPr id="398" name="Google Shape;398;p52"/>
          <p:cNvGrpSpPr/>
          <p:nvPr/>
        </p:nvGrpSpPr>
        <p:grpSpPr>
          <a:xfrm>
            <a:off x="3467524" y="2065327"/>
            <a:ext cx="1933628" cy="303065"/>
            <a:chOff x="3467524" y="2065327"/>
            <a:chExt cx="1933628" cy="303065"/>
          </a:xfrm>
        </p:grpSpPr>
        <p:cxnSp>
          <p:nvCxnSpPr>
            <p:cNvPr id="399" name="Google Shape;399;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0" name="Google Shape;400;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cxnSp>
        <p:nvCxnSpPr>
          <p:cNvPr id="401" name="Google Shape;401;p52"/>
          <p:cNvCxnSpPr/>
          <p:nvPr/>
        </p:nvCxnSpPr>
        <p:spPr>
          <a:xfrm rot="10800000">
            <a:off x="3486756" y="2562211"/>
            <a:ext cx="1926000" cy="8700"/>
          </a:xfrm>
          <a:prstGeom prst="straightConnector1">
            <a:avLst/>
          </a:prstGeom>
          <a:noFill/>
          <a:ln cap="flat" cmpd="sng" w="28575">
            <a:solidFill>
              <a:srgbClr val="000000"/>
            </a:solidFill>
            <a:prstDash val="solid"/>
            <a:round/>
            <a:headEnd len="med" w="med" type="none"/>
            <a:tailEnd len="med" w="med" type="triangle"/>
          </a:ln>
        </p:spPr>
      </p:cxnSp>
      <p:cxnSp>
        <p:nvCxnSpPr>
          <p:cNvPr id="402" name="Google Shape;402;p52"/>
          <p:cNvCxnSpPr/>
          <p:nvPr/>
        </p:nvCxnSpPr>
        <p:spPr>
          <a:xfrm rot="10800000">
            <a:off x="3479943" y="3868233"/>
            <a:ext cx="1934700" cy="9900"/>
          </a:xfrm>
          <a:prstGeom prst="straightConnector1">
            <a:avLst/>
          </a:prstGeom>
          <a:noFill/>
          <a:ln cap="flat" cmpd="sng" w="28575">
            <a:solidFill>
              <a:srgbClr val="000000"/>
            </a:solidFill>
            <a:prstDash val="solid"/>
            <a:round/>
            <a:headEnd len="med" w="med" type="none"/>
            <a:tailEnd len="med" w="med" type="triangle"/>
          </a:ln>
        </p:spPr>
      </p:cxnSp>
      <p:cxnSp>
        <p:nvCxnSpPr>
          <p:cNvPr id="403" name="Google Shape;403;p52"/>
          <p:cNvCxnSpPr/>
          <p:nvPr/>
        </p:nvCxnSpPr>
        <p:spPr>
          <a:xfrm rot="10800000">
            <a:off x="3463174" y="3151415"/>
            <a:ext cx="1951800" cy="0"/>
          </a:xfrm>
          <a:prstGeom prst="straightConnector1">
            <a:avLst/>
          </a:prstGeom>
          <a:noFill/>
          <a:ln cap="flat" cmpd="sng" w="28575">
            <a:solidFill>
              <a:srgbClr val="000000"/>
            </a:solidFill>
            <a:prstDash val="solid"/>
            <a:round/>
            <a:headEnd len="med" w="med" type="none"/>
            <a:tailEnd len="med" w="med" type="triangle"/>
          </a:ln>
        </p:spPr>
      </p:cxnSp>
      <p:sp>
        <p:nvSpPr>
          <p:cNvPr id="404" name="Google Shape;404;p52"/>
          <p:cNvSpPr txBox="1"/>
          <p:nvPr/>
        </p:nvSpPr>
        <p:spPr>
          <a:xfrm>
            <a:off x="266975" y="1648725"/>
            <a:ext cx="2042100" cy="23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05" name="Google Shape;405;p52"/>
          <p:cNvSpPr txBox="1"/>
          <p:nvPr/>
        </p:nvSpPr>
        <p:spPr>
          <a:xfrm>
            <a:off x="5410650" y="1555454"/>
            <a:ext cx="2963100" cy="3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grpSp>
        <p:nvGrpSpPr>
          <p:cNvPr id="406" name="Google Shape;406;p52"/>
          <p:cNvGrpSpPr/>
          <p:nvPr/>
        </p:nvGrpSpPr>
        <p:grpSpPr>
          <a:xfrm>
            <a:off x="3467524" y="2642831"/>
            <a:ext cx="1933628" cy="303065"/>
            <a:chOff x="3467524" y="2065327"/>
            <a:chExt cx="1933628" cy="303065"/>
          </a:xfrm>
        </p:grpSpPr>
        <p:cxnSp>
          <p:nvCxnSpPr>
            <p:cNvPr id="407" name="Google Shape;407;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08" name="Google Shape;408;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grpSp>
        <p:nvGrpSpPr>
          <p:cNvPr id="409" name="Google Shape;409;p52"/>
          <p:cNvGrpSpPr/>
          <p:nvPr/>
        </p:nvGrpSpPr>
        <p:grpSpPr>
          <a:xfrm>
            <a:off x="3467524" y="3372734"/>
            <a:ext cx="1933628" cy="303065"/>
            <a:chOff x="3467524" y="2065327"/>
            <a:chExt cx="1933628" cy="303065"/>
          </a:xfrm>
        </p:grpSpPr>
        <p:cxnSp>
          <p:nvCxnSpPr>
            <p:cNvPr id="410" name="Google Shape;410;p52"/>
            <p:cNvCxnSpPr/>
            <p:nvPr/>
          </p:nvCxnSpPr>
          <p:spPr>
            <a:xfrm>
              <a:off x="3481152" y="2368392"/>
              <a:ext cx="1920000" cy="0"/>
            </a:xfrm>
            <a:prstGeom prst="straightConnector1">
              <a:avLst/>
            </a:prstGeom>
            <a:noFill/>
            <a:ln cap="flat" cmpd="sng" w="28575">
              <a:solidFill>
                <a:srgbClr val="000000"/>
              </a:solidFill>
              <a:prstDash val="solid"/>
              <a:round/>
              <a:headEnd len="med" w="med" type="none"/>
              <a:tailEnd len="med" w="med" type="triangle"/>
            </a:ln>
          </p:spPr>
        </p:cxnSp>
        <p:sp>
          <p:nvSpPr>
            <p:cNvPr id="411" name="Google Shape;411;p52"/>
            <p:cNvSpPr txBox="1"/>
            <p:nvPr/>
          </p:nvSpPr>
          <p:spPr>
            <a:xfrm>
              <a:off x="3467524" y="2065327"/>
              <a:ext cx="1926000" cy="27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findViewById</a:t>
              </a:r>
              <a:endParaRPr>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 su lugar usaremos data binding</a:t>
            </a:r>
            <a:endParaRPr/>
          </a:p>
        </p:txBody>
      </p:sp>
      <p:sp>
        <p:nvSpPr>
          <p:cNvPr id="417" name="Google Shape;417;p53"/>
          <p:cNvSpPr txBox="1"/>
          <p:nvPr>
            <p:ph idx="1" type="body"/>
          </p:nvPr>
        </p:nvSpPr>
        <p:spPr>
          <a:xfrm>
            <a:off x="305850" y="1118125"/>
            <a:ext cx="85323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Vincula los componentes de la UI en tus diseños a las fuentes de datos de tu aplicación.</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5054825" y="1760225"/>
            <a:ext cx="2377800" cy="25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activity_main.xml</a:t>
            </a:r>
            <a:endParaRPr sz="1600">
              <a:latin typeface="Courier New"/>
              <a:ea typeface="Courier New"/>
              <a:cs typeface="Courier New"/>
              <a:sym typeface="Courier New"/>
            </a:endParaRPr>
          </a:p>
        </p:txBody>
      </p:sp>
      <p:sp>
        <p:nvSpPr>
          <p:cNvPr id="420" name="Google Shape;420;p53"/>
          <p:cNvSpPr txBox="1"/>
          <p:nvPr/>
        </p:nvSpPr>
        <p:spPr>
          <a:xfrm>
            <a:off x="291550" y="1799350"/>
            <a:ext cx="2300400" cy="18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dk1"/>
                </a:solidFill>
                <a:latin typeface="Courier New"/>
                <a:ea typeface="Courier New"/>
                <a:cs typeface="Courier New"/>
                <a:sym typeface="Courier New"/>
              </a:rPr>
              <a:t>MainActivity.kt</a:t>
            </a:r>
            <a:endParaRPr sz="1600">
              <a:latin typeface="Courier New"/>
              <a:ea typeface="Courier New"/>
              <a:cs typeface="Courier New"/>
              <a:sym typeface="Courier New"/>
            </a:endParaRPr>
          </a:p>
        </p:txBody>
      </p:sp>
      <p:sp>
        <p:nvSpPr>
          <p:cNvPr id="421" name="Google Shape;421;p53"/>
          <p:cNvSpPr/>
          <p:nvPr/>
        </p:nvSpPr>
        <p:spPr>
          <a:xfrm>
            <a:off x="271075" y="2082725"/>
            <a:ext cx="3251400" cy="2316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lnSpc>
                <a:spcPct val="100000"/>
              </a:lnSpc>
              <a:spcBef>
                <a:spcPts val="1600"/>
              </a:spcBef>
              <a:spcAft>
                <a:spcPts val="0"/>
              </a:spcAft>
              <a:buNone/>
            </a:pPr>
            <a:r>
              <a:t/>
            </a:r>
            <a:endParaRPr sz="1600">
              <a:latin typeface="Roboto"/>
              <a:ea typeface="Roboto"/>
              <a:cs typeface="Roboto"/>
              <a:sym typeface="Roboto"/>
            </a:endParaRPr>
          </a:p>
          <a:p>
            <a:pPr indent="0" lvl="0" marL="0" rtl="0" algn="l">
              <a:lnSpc>
                <a:spcPct val="100000"/>
              </a:lnSpc>
              <a:spcBef>
                <a:spcPts val="1600"/>
              </a:spcBef>
              <a:spcAft>
                <a:spcPts val="0"/>
              </a:spcAft>
              <a:buClr>
                <a:schemeClr val="dk1"/>
              </a:buClr>
              <a:buSzPts val="1100"/>
              <a:buFont typeface="Arial"/>
              <a:buNone/>
            </a:pPr>
            <a:r>
              <a:rPr lang="en" sz="1600">
                <a:latin typeface="Roboto"/>
                <a:ea typeface="Roboto"/>
                <a:cs typeface="Roboto"/>
                <a:sym typeface="Roboto"/>
              </a:rPr>
              <a:t>Val binding:ActivityMainBinding</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binding.name.text = …</a:t>
            </a:r>
            <a:endParaRPr sz="1600">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sz="1600">
                <a:latin typeface="Roboto"/>
                <a:ea typeface="Roboto"/>
                <a:cs typeface="Roboto"/>
                <a:sym typeface="Roboto"/>
              </a:rPr>
              <a:t>binding.age.text = …</a:t>
            </a:r>
            <a:endParaRPr sz="1600">
              <a:latin typeface="Roboto"/>
              <a:ea typeface="Roboto"/>
              <a:cs typeface="Roboto"/>
              <a:sym typeface="Roboto"/>
            </a:endParaRPr>
          </a:p>
          <a:p>
            <a:pPr indent="0" lvl="0" marL="0" rtl="0" algn="l">
              <a:lnSpc>
                <a:spcPct val="100000"/>
              </a:lnSpc>
              <a:spcBef>
                <a:spcPts val="0"/>
              </a:spcBef>
              <a:spcAft>
                <a:spcPts val="0"/>
              </a:spcAft>
              <a:buNone/>
            </a:pPr>
            <a:r>
              <a:rPr lang="en" sz="1600">
                <a:latin typeface="Roboto"/>
                <a:ea typeface="Roboto"/>
                <a:cs typeface="Roboto"/>
                <a:sym typeface="Roboto"/>
              </a:rPr>
              <a:t>binding.loc.text =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p:txBody>
      </p:sp>
      <p:sp>
        <p:nvSpPr>
          <p:cNvPr id="422" name="Google Shape;422;p53"/>
          <p:cNvSpPr/>
          <p:nvPr/>
        </p:nvSpPr>
        <p:spPr>
          <a:xfrm>
            <a:off x="5072525" y="2072075"/>
            <a:ext cx="3836100" cy="23373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300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&lt;ConstraintLayout … &gt;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       &lt;TextView</a:t>
            </a:r>
            <a:r>
              <a:rPr lang="en" sz="1500">
                <a:latin typeface="Roboto"/>
                <a:ea typeface="Roboto"/>
                <a:cs typeface="Roboto"/>
                <a:sym typeface="Roboto"/>
              </a:rPr>
              <a:t> </a:t>
            </a:r>
            <a:endParaRPr sz="1500">
              <a:latin typeface="Roboto"/>
              <a:ea typeface="Roboto"/>
              <a:cs typeface="Roboto"/>
              <a:sym typeface="Roboto"/>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"@+id/name"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"@+id/age"</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latin typeface="Roboto"/>
                <a:ea typeface="Roboto"/>
                <a:cs typeface="Roboto"/>
                <a:sym typeface="Roboto"/>
              </a:rPr>
              <a:t>                 </a:t>
            </a:r>
            <a:r>
              <a:rPr lang="en" sz="1500">
                <a:latin typeface="Consolas"/>
                <a:ea typeface="Consolas"/>
                <a:cs typeface="Consolas"/>
                <a:sym typeface="Consolas"/>
              </a:rPr>
              <a:t>&lt;TextView</a:t>
            </a:r>
            <a:r>
              <a:rPr lang="en" sz="1500">
                <a:latin typeface="Roboto"/>
                <a:ea typeface="Roboto"/>
                <a:cs typeface="Roboto"/>
                <a:sym typeface="Roboto"/>
              </a:rPr>
              <a:t> </a:t>
            </a:r>
            <a:br>
              <a:rPr lang="en" sz="1500">
                <a:latin typeface="Roboto"/>
                <a:ea typeface="Roboto"/>
                <a:cs typeface="Roboto"/>
                <a:sym typeface="Roboto"/>
              </a:rPr>
            </a:br>
            <a:r>
              <a:rPr lang="en" sz="1500">
                <a:latin typeface="Roboto"/>
                <a:ea typeface="Roboto"/>
                <a:cs typeface="Roboto"/>
                <a:sym typeface="Roboto"/>
              </a:rPr>
              <a:t>                       </a:t>
            </a:r>
            <a:r>
              <a:rPr lang="en" sz="1500">
                <a:latin typeface="Consolas"/>
                <a:ea typeface="Consolas"/>
                <a:cs typeface="Consolas"/>
                <a:sym typeface="Consolas"/>
              </a:rPr>
              <a:t>android:id=</a:t>
            </a:r>
            <a:r>
              <a:rPr lang="en" sz="1500">
                <a:solidFill>
                  <a:srgbClr val="388E3C"/>
                </a:solidFill>
                <a:latin typeface="Consolas"/>
                <a:ea typeface="Consolas"/>
                <a:cs typeface="Consolas"/>
                <a:sym typeface="Consolas"/>
              </a:rPr>
              <a:t>"@+id/loc"</a:t>
            </a:r>
            <a:r>
              <a:rPr lang="en" sz="1500">
                <a:latin typeface="Consolas"/>
                <a:ea typeface="Consolas"/>
                <a:cs typeface="Consolas"/>
                <a:sym typeface="Consolas"/>
              </a:rPr>
              <a:t>/&gt;</a:t>
            </a:r>
            <a:endParaRPr sz="1500">
              <a:latin typeface="Consolas"/>
              <a:ea typeface="Consolas"/>
              <a:cs typeface="Consolas"/>
              <a:sym typeface="Consolas"/>
            </a:endParaRPr>
          </a:p>
          <a:p>
            <a:pPr indent="0" lvl="0" marL="0" rtl="0" algn="l">
              <a:spcBef>
                <a:spcPts val="0"/>
              </a:spcBef>
              <a:spcAft>
                <a:spcPts val="0"/>
              </a:spcAft>
              <a:buNone/>
            </a:pPr>
            <a:r>
              <a:rPr lang="en" sz="1500">
                <a:solidFill>
                  <a:schemeClr val="dk1"/>
                </a:solidFill>
                <a:latin typeface="Consolas"/>
                <a:ea typeface="Consolas"/>
                <a:cs typeface="Consolas"/>
                <a:sym typeface="Consolas"/>
              </a:rPr>
              <a:t>   </a:t>
            </a:r>
            <a:r>
              <a:rPr lang="en" sz="1500">
                <a:latin typeface="Consolas"/>
                <a:ea typeface="Consolas"/>
                <a:cs typeface="Consolas"/>
                <a:sym typeface="Consolas"/>
              </a:rPr>
              <a:t>&lt;/ConstraintLayout&gt;</a:t>
            </a:r>
            <a:endParaRPr sz="1500">
              <a:latin typeface="Consolas"/>
              <a:ea typeface="Consolas"/>
              <a:cs typeface="Consolas"/>
              <a:sym typeface="Consolas"/>
            </a:endParaRPr>
          </a:p>
          <a:p>
            <a:pPr indent="0" lvl="0" marL="0" rtl="0" algn="l">
              <a:spcBef>
                <a:spcPts val="0"/>
              </a:spcBef>
              <a:spcAft>
                <a:spcPts val="0"/>
              </a:spcAft>
              <a:buNone/>
            </a:pPr>
            <a:r>
              <a:rPr lang="en" sz="1500">
                <a:latin typeface="Consolas"/>
                <a:ea typeface="Consolas"/>
                <a:cs typeface="Consolas"/>
                <a:sym typeface="Consolas"/>
              </a:rPr>
              <a:t>&lt;/layout&gt;</a:t>
            </a:r>
            <a:endParaRPr sz="1500">
              <a:latin typeface="Consolas"/>
              <a:ea typeface="Consolas"/>
              <a:cs typeface="Consolas"/>
              <a:sym typeface="Consola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423" name="Google Shape;423;p53"/>
          <p:cNvCxnSpPr/>
          <p:nvPr/>
        </p:nvCxnSpPr>
        <p:spPr>
          <a:xfrm>
            <a:off x="3538675" y="2519600"/>
            <a:ext cx="1524600" cy="1500"/>
          </a:xfrm>
          <a:prstGeom prst="straightConnector1">
            <a:avLst/>
          </a:prstGeom>
          <a:noFill/>
          <a:ln cap="flat" cmpd="sng" w="28575">
            <a:solidFill>
              <a:srgbClr val="000000"/>
            </a:solidFill>
            <a:prstDash val="solid"/>
            <a:round/>
            <a:headEnd len="med" w="med" type="none"/>
            <a:tailEnd len="med" w="med" type="triangle"/>
          </a:ln>
        </p:spPr>
      </p:cxnSp>
      <p:sp>
        <p:nvSpPr>
          <p:cNvPr id="424" name="Google Shape;424;p53"/>
          <p:cNvSpPr txBox="1"/>
          <p:nvPr/>
        </p:nvSpPr>
        <p:spPr>
          <a:xfrm>
            <a:off x="3541525" y="2107658"/>
            <a:ext cx="1524600" cy="262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initialize binding</a:t>
            </a:r>
            <a:endParaRPr sz="1600">
              <a:latin typeface="Roboto Condensed"/>
              <a:ea typeface="Roboto Condensed"/>
              <a:cs typeface="Roboto Condensed"/>
              <a:sym typeface="Roboto Condensed"/>
            </a:endParaRPr>
          </a:p>
        </p:txBody>
      </p:sp>
      <p:cxnSp>
        <p:nvCxnSpPr>
          <p:cNvPr id="425" name="Google Shape;425;p53"/>
          <p:cNvCxnSpPr/>
          <p:nvPr/>
        </p:nvCxnSpPr>
        <p:spPr>
          <a:xfrm rot="10800000">
            <a:off x="3562660" y="2756303"/>
            <a:ext cx="1493100" cy="30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Modificamos</a:t>
            </a:r>
            <a:r>
              <a:rPr lang="en"/>
              <a:t> el archivo build.gradle</a:t>
            </a:r>
            <a:endParaRPr/>
          </a:p>
        </p:txBody>
      </p:sp>
      <p:sp>
        <p:nvSpPr>
          <p:cNvPr id="431" name="Google Shape;431;p54"/>
          <p:cNvSpPr txBox="1"/>
          <p:nvPr>
            <p:ph idx="1" type="body"/>
          </p:nvPr>
        </p:nvSpPr>
        <p:spPr>
          <a:xfrm>
            <a:off x="311700" y="1774350"/>
            <a:ext cx="8520600" cy="2031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android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buildFeatures</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dataBinding </a:t>
            </a:r>
            <a:r>
              <a:rPr lang="en" sz="1800">
                <a:solidFill>
                  <a:srgbClr val="3F51B5"/>
                </a:solidFill>
                <a:latin typeface="Consolas"/>
                <a:ea typeface="Consolas"/>
                <a:cs typeface="Consolas"/>
                <a:sym typeface="Consolas"/>
              </a:rPr>
              <a:t>true</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432" name="Google Shape;432;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Agregamos el tag de</a:t>
            </a:r>
            <a:r>
              <a:rPr lang="en"/>
              <a:t> layout</a:t>
            </a:r>
            <a:endParaRPr/>
          </a:p>
        </p:txBody>
      </p:sp>
      <p:sp>
        <p:nvSpPr>
          <p:cNvPr id="438" name="Google Shape;438;p55"/>
          <p:cNvSpPr txBox="1"/>
          <p:nvPr>
            <p:ph idx="1" type="body"/>
          </p:nvPr>
        </p:nvSpPr>
        <p:spPr>
          <a:xfrm>
            <a:off x="311700" y="1553886"/>
            <a:ext cx="8520600" cy="2379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 ... android:id=</a:t>
            </a:r>
            <a:r>
              <a:rPr lang="en" sz="1800">
                <a:solidFill>
                  <a:srgbClr val="388E3C"/>
                </a:solidFill>
                <a:latin typeface="Consolas"/>
                <a:ea typeface="Consolas"/>
                <a:cs typeface="Consolas"/>
                <a:sym typeface="Consolas"/>
              </a:rPr>
              <a:t>"@+id/username"</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&lt;EditText ... android:id=</a:t>
            </a:r>
            <a:r>
              <a:rPr lang="en" sz="1800">
                <a:solidFill>
                  <a:srgbClr val="388E3C"/>
                </a:solidFill>
                <a:latin typeface="Consolas"/>
                <a:ea typeface="Consolas"/>
                <a:cs typeface="Consolas"/>
                <a:sym typeface="Consolas"/>
              </a:rPr>
              <a:t>"@+id/password"</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595"/>
              </a:spcAft>
              <a:buNone/>
            </a:pPr>
            <a:r>
              <a:rPr b="1"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devices</a:t>
            </a:r>
            <a:endParaRPr/>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20"/>
          <p:cNvPicPr preferRelativeResize="0"/>
          <p:nvPr/>
        </p:nvPicPr>
        <p:blipFill>
          <a:blip r:embed="rId3">
            <a:alphaModFix/>
          </a:blip>
          <a:stretch>
            <a:fillRect/>
          </a:stretch>
        </p:blipFill>
        <p:spPr>
          <a:xfrm>
            <a:off x="4324450" y="1170445"/>
            <a:ext cx="4194233" cy="3028163"/>
          </a:xfrm>
          <a:prstGeom prst="rect">
            <a:avLst/>
          </a:prstGeom>
          <a:noFill/>
          <a:ln>
            <a:noFill/>
          </a:ln>
        </p:spPr>
      </p:pic>
      <p:sp>
        <p:nvSpPr>
          <p:cNvPr id="103" name="Google Shape;103;p20"/>
          <p:cNvSpPr txBox="1"/>
          <p:nvPr/>
        </p:nvSpPr>
        <p:spPr>
          <a:xfrm>
            <a:off x="214025" y="1170450"/>
            <a:ext cx="3790200" cy="3451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Los dispositivos android vienen en diferentes formas y factores</a:t>
            </a:r>
            <a:r>
              <a:rPr lang="en" sz="1800">
                <a:latin typeface="Roboto"/>
                <a:ea typeface="Roboto"/>
                <a:cs typeface="Roboto"/>
                <a:sym typeface="Roboto"/>
              </a:rPr>
              <a:t>. </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Cada vez los dispositivos tienen </a:t>
            </a:r>
            <a:r>
              <a:rPr lang="en" sz="1800">
                <a:latin typeface="Roboto"/>
                <a:ea typeface="Roboto"/>
                <a:cs typeface="Roboto"/>
                <a:sym typeface="Roboto"/>
              </a:rPr>
              <a:t>más</a:t>
            </a:r>
            <a:r>
              <a:rPr lang="en" sz="1800">
                <a:latin typeface="Roboto"/>
                <a:ea typeface="Roboto"/>
                <a:cs typeface="Roboto"/>
                <a:sym typeface="Roboto"/>
              </a:rPr>
              <a:t> </a:t>
            </a:r>
            <a:r>
              <a:rPr lang="en" sz="1800">
                <a:latin typeface="Roboto"/>
                <a:ea typeface="Roboto"/>
                <a:cs typeface="Roboto"/>
                <a:sym typeface="Roboto"/>
              </a:rPr>
              <a:t>píxeles</a:t>
            </a:r>
            <a:r>
              <a:rPr lang="en" sz="1800">
                <a:latin typeface="Roboto"/>
                <a:ea typeface="Roboto"/>
                <a:cs typeface="Roboto"/>
                <a:sym typeface="Roboto"/>
              </a:rPr>
              <a:t> por pulgada. </a:t>
            </a:r>
            <a:endParaRPr sz="1800">
              <a:latin typeface="Roboto"/>
              <a:ea typeface="Roboto"/>
              <a:cs typeface="Roboto"/>
              <a:sym typeface="Roboto"/>
            </a:endParaRPr>
          </a:p>
          <a:p>
            <a:pPr indent="-342900" lvl="0" marL="457200" rtl="0" algn="l">
              <a:lnSpc>
                <a:spcPct val="115000"/>
              </a:lnSpc>
              <a:spcBef>
                <a:spcPts val="1000"/>
              </a:spcBef>
              <a:spcAft>
                <a:spcPts val="1000"/>
              </a:spcAft>
              <a:buSzPts val="1800"/>
              <a:buFont typeface="Roboto"/>
              <a:buChar char="●"/>
            </a:pPr>
            <a:r>
              <a:rPr lang="en" sz="1800">
                <a:latin typeface="Roboto"/>
                <a:ea typeface="Roboto"/>
                <a:cs typeface="Roboto"/>
                <a:sym typeface="Roboto"/>
              </a:rPr>
              <a:t>Los desarrolladores </a:t>
            </a:r>
            <a:r>
              <a:rPr lang="en" sz="1800">
                <a:latin typeface="Roboto"/>
                <a:ea typeface="Roboto"/>
                <a:cs typeface="Roboto"/>
                <a:sym typeface="Roboto"/>
              </a:rPr>
              <a:t>necesitan</a:t>
            </a:r>
            <a:r>
              <a:rPr lang="en" sz="1800">
                <a:latin typeface="Roboto"/>
                <a:ea typeface="Roboto"/>
                <a:cs typeface="Roboto"/>
                <a:sym typeface="Roboto"/>
              </a:rPr>
              <a:t> herramientas que nos permitan mantener la consistencia de las pantallas.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inflation con data binding</a:t>
            </a:r>
            <a:endParaRPr/>
          </a:p>
        </p:txBody>
      </p:sp>
      <p:sp>
        <p:nvSpPr>
          <p:cNvPr id="445" name="Google Shape;445;p56"/>
          <p:cNvSpPr txBox="1"/>
          <p:nvPr>
            <p:ph idx="1" type="body"/>
          </p:nvPr>
        </p:nvSpPr>
        <p:spPr>
          <a:xfrm>
            <a:off x="342900" y="1381075"/>
            <a:ext cx="84894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Remplazamos</a:t>
            </a:r>
            <a:endParaRPr sz="1800"/>
          </a:p>
        </p:txBody>
      </p:sp>
      <p:sp>
        <p:nvSpPr>
          <p:cNvPr id="446" name="Google Shape;44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7" name="Google Shape;447;p56"/>
          <p:cNvSpPr txBox="1"/>
          <p:nvPr/>
        </p:nvSpPr>
        <p:spPr>
          <a:xfrm>
            <a:off x="331125" y="1795450"/>
            <a:ext cx="8520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Consolas"/>
                <a:ea typeface="Consolas"/>
                <a:cs typeface="Consolas"/>
                <a:sym typeface="Consolas"/>
              </a:rPr>
              <a:t>setContentView(R.layout.activity_main)</a:t>
            </a:r>
            <a:endParaRPr sz="1600">
              <a:latin typeface="Consolas"/>
              <a:ea typeface="Consolas"/>
              <a:cs typeface="Consolas"/>
              <a:sym typeface="Consolas"/>
            </a:endParaRPr>
          </a:p>
        </p:txBody>
      </p:sp>
      <p:sp>
        <p:nvSpPr>
          <p:cNvPr id="448" name="Google Shape;448;p56"/>
          <p:cNvSpPr txBox="1"/>
          <p:nvPr>
            <p:ph idx="1" type="body"/>
          </p:nvPr>
        </p:nvSpPr>
        <p:spPr>
          <a:xfrm>
            <a:off x="311700" y="2447875"/>
            <a:ext cx="8520600" cy="4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Por </a:t>
            </a:r>
            <a:endParaRPr sz="1800"/>
          </a:p>
        </p:txBody>
      </p:sp>
      <p:sp>
        <p:nvSpPr>
          <p:cNvPr id="449" name="Google Shape;449;p56"/>
          <p:cNvSpPr txBox="1"/>
          <p:nvPr/>
        </p:nvSpPr>
        <p:spPr>
          <a:xfrm>
            <a:off x="323775" y="2862250"/>
            <a:ext cx="8520600" cy="15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binding: ActivityMainBinding = DataBindingUtil.setContentView(</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R.layout.activity_main)</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binding.username = </a:t>
            </a:r>
            <a:r>
              <a:rPr lang="en" sz="1800">
                <a:solidFill>
                  <a:srgbClr val="388E3C"/>
                </a:solidFill>
                <a:latin typeface="Consolas"/>
                <a:ea typeface="Consolas"/>
                <a:cs typeface="Consolas"/>
                <a:sym typeface="Consolas"/>
              </a:rPr>
              <a:t>"Melissa"</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sz="160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 de d</a:t>
            </a:r>
            <a:r>
              <a:rPr lang="en"/>
              <a:t>ata binding layout </a:t>
            </a:r>
            <a:endParaRPr/>
          </a:p>
        </p:txBody>
      </p:sp>
      <p:sp>
        <p:nvSpPr>
          <p:cNvPr id="455" name="Google Shape;455;p57"/>
          <p:cNvSpPr txBox="1"/>
          <p:nvPr>
            <p:ph idx="1" type="body"/>
          </p:nvPr>
        </p:nvSpPr>
        <p:spPr>
          <a:xfrm>
            <a:off x="311700" y="1000742"/>
            <a:ext cx="8520600" cy="276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 name=</a:t>
            </a:r>
            <a:r>
              <a:rPr b="1" lang="en" sz="1800">
                <a:solidFill>
                  <a:srgbClr val="388E3C"/>
                </a:solidFill>
                <a:latin typeface="Consolas"/>
                <a:ea typeface="Consolas"/>
                <a:cs typeface="Consolas"/>
                <a:sym typeface="Consolas"/>
              </a:rPr>
              <a:t>"name"</a:t>
            </a: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"String"</a:t>
            </a:r>
            <a:r>
              <a:rPr b="1" lang="en" sz="1800">
                <a:solidFill>
                  <a:schemeClr val="dk1"/>
                </a:solidFill>
                <a:latin typeface="Consolas"/>
                <a:ea typeface="Consolas"/>
                <a:cs typeface="Consolas"/>
                <a:sym typeface="Consolas"/>
              </a:rPr>
              <a:t>/&gt;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"@+id/textView"</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a:t>
            </a:r>
            <a:r>
              <a:rPr b="1" lang="en" sz="1800">
                <a:solidFill>
                  <a:srgbClr val="388E3C"/>
                </a:solidFill>
                <a:latin typeface="Consolas"/>
                <a:ea typeface="Consolas"/>
                <a:cs typeface="Consolas"/>
                <a:sym typeface="Consolas"/>
              </a:rPr>
              <a:t>"@{name}"</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456" name="Google Shape;456;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7"/>
          <p:cNvSpPr txBox="1"/>
          <p:nvPr/>
        </p:nvSpPr>
        <p:spPr>
          <a:xfrm>
            <a:off x="311700" y="3789717"/>
            <a:ext cx="8477700" cy="8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 </a:t>
            </a:r>
            <a:r>
              <a:rPr lang="en" sz="1800">
                <a:solidFill>
                  <a:schemeClr val="dk1"/>
                </a:solidFill>
                <a:latin typeface="Courier New"/>
                <a:ea typeface="Courier New"/>
                <a:cs typeface="Courier New"/>
                <a:sym typeface="Courier New"/>
              </a:rPr>
              <a:t>MainActivity.kt</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a:p>
            <a:pPr indent="0" lvl="0" marL="0" rtl="0" algn="l">
              <a:spcBef>
                <a:spcPts val="595"/>
              </a:spcBef>
              <a:spcAft>
                <a:spcPts val="595"/>
              </a:spcAft>
              <a:buNone/>
            </a:pPr>
            <a:r>
              <a:rPr lang="en" sz="1700">
                <a:solidFill>
                  <a:schemeClr val="dk1"/>
                </a:solidFill>
                <a:latin typeface="Consolas"/>
                <a:ea typeface="Consolas"/>
                <a:cs typeface="Consolas"/>
                <a:sym typeface="Consolas"/>
              </a:rPr>
              <a:t>binding.name = </a:t>
            </a:r>
            <a:r>
              <a:rPr lang="en" sz="1700">
                <a:solidFill>
                  <a:srgbClr val="388E3C"/>
                </a:solidFill>
                <a:latin typeface="Consolas"/>
                <a:ea typeface="Consolas"/>
                <a:cs typeface="Consolas"/>
                <a:sym typeface="Consolas"/>
              </a:rPr>
              <a:t>"John"</a:t>
            </a:r>
            <a:endParaRPr sz="1700">
              <a:solidFill>
                <a:srgbClr val="388E3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Expresiones de </a:t>
            </a:r>
            <a:r>
              <a:rPr lang="en"/>
              <a:t>Data binding layout </a:t>
            </a:r>
            <a:endParaRPr/>
          </a:p>
        </p:txBody>
      </p:sp>
      <p:sp>
        <p:nvSpPr>
          <p:cNvPr id="463" name="Google Shape;463;p58"/>
          <p:cNvSpPr txBox="1"/>
          <p:nvPr>
            <p:ph idx="1" type="body"/>
          </p:nvPr>
        </p:nvSpPr>
        <p:spPr>
          <a:xfrm>
            <a:off x="311700" y="11524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&lt;variable name=</a:t>
            </a:r>
            <a:r>
              <a:rPr lang="en" sz="1800">
                <a:solidFill>
                  <a:srgbClr val="388E3C"/>
                </a:solidFill>
                <a:latin typeface="Consolas"/>
                <a:ea typeface="Consolas"/>
                <a:cs typeface="Consolas"/>
                <a:sym typeface="Consolas"/>
              </a:rPr>
              <a:t>"name"</a:t>
            </a:r>
            <a:r>
              <a:rPr lang="en" sz="1800">
                <a:solidFill>
                  <a:schemeClr val="dk1"/>
                </a:solidFill>
                <a:latin typeface="Consolas"/>
                <a:ea typeface="Consolas"/>
                <a:cs typeface="Consolas"/>
                <a:sym typeface="Consolas"/>
              </a:rPr>
              <a:t> type=</a:t>
            </a:r>
            <a:r>
              <a:rPr lang="en" sz="1800">
                <a:solidFill>
                  <a:srgbClr val="388E3C"/>
                </a:solidFill>
                <a:latin typeface="Consolas"/>
                <a:ea typeface="Consolas"/>
                <a:cs typeface="Consolas"/>
                <a:sym typeface="Consolas"/>
              </a:rPr>
              <a:t>"String"</a:t>
            </a:r>
            <a:r>
              <a:rPr lang="en" sz="1800">
                <a:solidFill>
                  <a:schemeClr val="dk1"/>
                </a:solidFill>
                <a:latin typeface="Consolas"/>
                <a:ea typeface="Consolas"/>
                <a:cs typeface="Consolas"/>
                <a:sym typeface="Consolas"/>
              </a:rPr>
              <a: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&lt;/data&gt;</a:t>
            </a:r>
            <a:endParaRPr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&lt;TextView</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"@+id/textView"</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a:t>
            </a:r>
            <a:r>
              <a:rPr b="1" lang="en" sz="1800">
                <a:solidFill>
                  <a:srgbClr val="388E3C"/>
                </a:solidFill>
                <a:latin typeface="Consolas"/>
                <a:ea typeface="Consolas"/>
                <a:cs typeface="Consolas"/>
                <a:sym typeface="Consolas"/>
              </a:rPr>
              <a:t>@{name.toUpperCase()}</a:t>
            </a:r>
            <a:r>
              <a:rPr lang="en" sz="1800">
                <a:solidFill>
                  <a:srgbClr val="388E3C"/>
                </a:solidFill>
                <a:latin typeface="Consolas"/>
                <a:ea typeface="Consolas"/>
                <a:cs typeface="Consolas"/>
                <a:sym typeface="Consolas"/>
              </a:rPr>
              <a:t>"</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&lt;/androidx.constraintlayout.widget.ConstraintLayout&gt;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464" name="Google Shape;464;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0" name="Google Shape;470;p5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Mostrando listas con</a:t>
            </a:r>
            <a:r>
              <a:rPr b="1" lang="en" sz="5200">
                <a:solidFill>
                  <a:srgbClr val="FAFAFA"/>
                </a:solidFill>
                <a:latin typeface="Roboto"/>
                <a:ea typeface="Roboto"/>
                <a:cs typeface="Roboto"/>
                <a:sym typeface="Roboto"/>
              </a:rPr>
              <a:t> RecyclerView</a:t>
            </a:r>
            <a:endParaRPr b="1" sz="5200">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t>
            </a:r>
            <a:endParaRPr/>
          </a:p>
        </p:txBody>
      </p:sp>
      <p:sp>
        <p:nvSpPr>
          <p:cNvPr id="476" name="Google Shape;476;p60"/>
          <p:cNvSpPr txBox="1"/>
          <p:nvPr>
            <p:ph idx="1" type="body"/>
          </p:nvPr>
        </p:nvSpPr>
        <p:spPr>
          <a:xfrm>
            <a:off x="311700" y="1492550"/>
            <a:ext cx="8520600" cy="27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Widget para mostrar listas de datos</a:t>
            </a:r>
            <a:endParaRPr sz="2200"/>
          </a:p>
          <a:p>
            <a:pPr indent="-368300" lvl="0" marL="457200" rtl="0" algn="l">
              <a:spcBef>
                <a:spcPts val="1000"/>
              </a:spcBef>
              <a:spcAft>
                <a:spcPts val="0"/>
              </a:spcAft>
              <a:buSzPts val="2200"/>
              <a:buChar char="●"/>
            </a:pPr>
            <a:r>
              <a:rPr lang="en" sz="2200"/>
              <a:t>"Recycles" (reutiliza) views para hacer más performante el scrolling </a:t>
            </a:r>
            <a:endParaRPr sz="2200"/>
          </a:p>
          <a:p>
            <a:pPr indent="-368300" lvl="0" marL="457200" rtl="0" algn="l">
              <a:spcBef>
                <a:spcPts val="1000"/>
              </a:spcBef>
              <a:spcAft>
                <a:spcPts val="0"/>
              </a:spcAft>
              <a:buSzPts val="2200"/>
              <a:buChar char="●"/>
            </a:pPr>
            <a:r>
              <a:rPr lang="en" sz="2200"/>
              <a:t>Puede especificar un list item layout para cada item en el dataset </a:t>
            </a:r>
            <a:endParaRPr sz="2200"/>
          </a:p>
          <a:p>
            <a:pPr indent="-381000" lvl="0" marL="457200" rtl="0" algn="l">
              <a:spcBef>
                <a:spcPts val="1000"/>
              </a:spcBef>
              <a:spcAft>
                <a:spcPts val="1000"/>
              </a:spcAft>
              <a:buSzPts val="2400"/>
              <a:buChar char="●"/>
            </a:pPr>
            <a:r>
              <a:rPr lang="en" sz="2200"/>
              <a:t>Admite animaciones y transiciones</a:t>
            </a:r>
            <a:endParaRPr/>
          </a:p>
        </p:txBody>
      </p:sp>
      <p:sp>
        <p:nvSpPr>
          <p:cNvPr id="477" name="Google Shape;47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RecyclerView.Adapter</a:t>
            </a:r>
            <a:endParaRPr/>
          </a:p>
        </p:txBody>
      </p:sp>
      <p:sp>
        <p:nvSpPr>
          <p:cNvPr id="483" name="Google Shape;483;p61"/>
          <p:cNvSpPr txBox="1"/>
          <p:nvPr>
            <p:ph idx="1" type="body"/>
          </p:nvPr>
        </p:nvSpPr>
        <p:spPr>
          <a:xfrm>
            <a:off x="311700" y="1597075"/>
            <a:ext cx="8520600" cy="26175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Supplies data and layouts that the RecyclerView displays</a:t>
            </a:r>
            <a:endParaRPr sz="2000"/>
          </a:p>
          <a:p>
            <a:pPr indent="-355600" lvl="0" marL="457200" rtl="0" algn="l">
              <a:spcBef>
                <a:spcPts val="1000"/>
              </a:spcBef>
              <a:spcAft>
                <a:spcPts val="0"/>
              </a:spcAft>
              <a:buSzPts val="2000"/>
              <a:buChar char="●"/>
            </a:pPr>
            <a:r>
              <a:rPr lang="en" sz="2000"/>
              <a:t>A custom Adapter extends from </a:t>
            </a:r>
            <a:r>
              <a:rPr lang="en" sz="2000">
                <a:latin typeface="Courier New"/>
                <a:ea typeface="Courier New"/>
                <a:cs typeface="Courier New"/>
                <a:sym typeface="Courier New"/>
              </a:rPr>
              <a:t>RecyclerView.Adapter</a:t>
            </a:r>
            <a:r>
              <a:rPr lang="en" sz="2000"/>
              <a:t> and overrides these three functions:</a:t>
            </a:r>
            <a:endParaRPr sz="2000"/>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getItemCount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Char char="●"/>
            </a:pPr>
            <a:r>
              <a:rPr lang="en" sz="2000">
                <a:solidFill>
                  <a:schemeClr val="dk1"/>
                </a:solidFill>
                <a:latin typeface="Courier New"/>
                <a:ea typeface="Courier New"/>
                <a:cs typeface="Courier New"/>
                <a:sym typeface="Courier New"/>
              </a:rPr>
              <a:t>onCreateViewHolder </a:t>
            </a:r>
            <a:endParaRPr sz="2000">
              <a:solidFill>
                <a:schemeClr val="dk1"/>
              </a:solidFill>
              <a:latin typeface="Courier New"/>
              <a:ea typeface="Courier New"/>
              <a:cs typeface="Courier New"/>
              <a:sym typeface="Courier New"/>
            </a:endParaRPr>
          </a:p>
          <a:p>
            <a:pPr indent="-355600" lvl="0" marL="914400" rtl="0" algn="l">
              <a:lnSpc>
                <a:spcPct val="115000"/>
              </a:lnSpc>
              <a:spcBef>
                <a:spcPts val="0"/>
              </a:spcBef>
              <a:spcAft>
                <a:spcPts val="0"/>
              </a:spcAft>
              <a:buClr>
                <a:schemeClr val="dk1"/>
              </a:buClr>
              <a:buSzPts val="2000"/>
              <a:buFont typeface="Courier New"/>
              <a:buChar char="●"/>
            </a:pPr>
            <a:r>
              <a:rPr lang="en" sz="2000">
                <a:solidFill>
                  <a:schemeClr val="dk1"/>
                </a:solidFill>
                <a:latin typeface="Courier New"/>
                <a:ea typeface="Courier New"/>
                <a:cs typeface="Courier New"/>
                <a:sym typeface="Courier New"/>
              </a:rPr>
              <a:t>onBindViewHolder</a:t>
            </a:r>
            <a:endParaRPr sz="2000">
              <a:latin typeface="Courier New"/>
              <a:ea typeface="Courier New"/>
              <a:cs typeface="Courier New"/>
              <a:sym typeface="Courier New"/>
            </a:endParaRPr>
          </a:p>
        </p:txBody>
      </p:sp>
      <p:sp>
        <p:nvSpPr>
          <p:cNvPr id="484" name="Google Shape;48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en RecyclerView</a:t>
            </a:r>
            <a:endParaRPr/>
          </a:p>
        </p:txBody>
      </p:sp>
      <p:sp>
        <p:nvSpPr>
          <p:cNvPr id="490" name="Google Shape;490;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1" name="Google Shape;491;p62"/>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Si el elemento se desplaza fuera de la pantalla, no se destruye. El artículo se coloca en una piscina para ser reciclado.</a:t>
            </a:r>
            <a:endParaRPr sz="1800"/>
          </a:p>
        </p:txBody>
      </p:sp>
      <p:sp>
        <p:nvSpPr>
          <p:cNvPr id="492" name="Google Shape;492;p62"/>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 vincula la vista con los nuevos valores y luego la vista se vuelve a insertar en la lista.</a:t>
            </a:r>
            <a:endParaRPr sz="1800">
              <a:latin typeface="Roboto"/>
              <a:ea typeface="Roboto"/>
              <a:cs typeface="Roboto"/>
              <a:sym typeface="Roboto"/>
            </a:endParaRPr>
          </a:p>
        </p:txBody>
      </p:sp>
      <p:grpSp>
        <p:nvGrpSpPr>
          <p:cNvPr id="493" name="Google Shape;493;p62"/>
          <p:cNvGrpSpPr/>
          <p:nvPr/>
        </p:nvGrpSpPr>
        <p:grpSpPr>
          <a:xfrm>
            <a:off x="354423" y="1253410"/>
            <a:ext cx="5887177" cy="3100677"/>
            <a:chOff x="354423" y="1253410"/>
            <a:chExt cx="5887177" cy="3100677"/>
          </a:xfrm>
        </p:grpSpPr>
        <p:sp>
          <p:nvSpPr>
            <p:cNvPr id="494" name="Google Shape;494;p62"/>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2"/>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2"/>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497" name="Google Shape;497;p62"/>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2"/>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99" name="Google Shape;499;p62"/>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62"/>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62"/>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62"/>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2"/>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504" name="Google Shape;504;p62"/>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505" name="Google Shape;505;p62"/>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506" name="Google Shape;506;p62"/>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507" name="Google Shape;507;p62"/>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508" name="Google Shape;508;p62"/>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509" name="Google Shape;509;p62"/>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2"/>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511" name="Google Shape;511;p62"/>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512" name="Google Shape;512;p62"/>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Agregar un </a:t>
            </a:r>
            <a:r>
              <a:rPr lang="en"/>
              <a:t> RecyclerView</a:t>
            </a:r>
            <a:endParaRPr/>
          </a:p>
        </p:txBody>
      </p:sp>
      <p:sp>
        <p:nvSpPr>
          <p:cNvPr id="518" name="Google Shape;518;p63"/>
          <p:cNvSpPr txBox="1"/>
          <p:nvPr>
            <p:ph idx="1" type="body"/>
          </p:nvPr>
        </p:nvSpPr>
        <p:spPr>
          <a:xfrm>
            <a:off x="311700" y="1762075"/>
            <a:ext cx="8520600" cy="213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&lt;androidx.recyclerview.widget.RecyclerView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"@+id/rv"</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android:scrollbars=</a:t>
            </a:r>
            <a:r>
              <a:rPr lang="en" sz="1800">
                <a:solidFill>
                  <a:srgbClr val="388E3C"/>
                </a:solidFill>
                <a:latin typeface="Consolas"/>
                <a:ea typeface="Consolas"/>
                <a:cs typeface="Consolas"/>
                <a:sym typeface="Consolas"/>
              </a:rPr>
              <a:t>"vertical"</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595"/>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r>
              <a:rPr lang="en" sz="1800">
                <a:solidFill>
                  <a:srgbClr val="37474F"/>
                </a:solidFill>
                <a:latin typeface="Consolas"/>
                <a:ea typeface="Consolas"/>
                <a:cs typeface="Consolas"/>
                <a:sym typeface="Consolas"/>
              </a:rPr>
              <a:t>/&gt;</a:t>
            </a:r>
            <a:endParaRPr sz="1800">
              <a:solidFill>
                <a:schemeClr val="dk1"/>
              </a:solidFill>
              <a:latin typeface="Consolas"/>
              <a:ea typeface="Consolas"/>
              <a:cs typeface="Consolas"/>
              <a:sym typeface="Consolas"/>
            </a:endParaRPr>
          </a:p>
        </p:txBody>
      </p:sp>
      <p:sp>
        <p:nvSpPr>
          <p:cNvPr id="519" name="Google Shape;519;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un </a:t>
            </a:r>
            <a:r>
              <a:rPr lang="en"/>
              <a:t>list item layout</a:t>
            </a:r>
            <a:endParaRPr/>
          </a:p>
        </p:txBody>
      </p:sp>
      <p:sp>
        <p:nvSpPr>
          <p:cNvPr id="525" name="Google Shape;525;p64"/>
          <p:cNvSpPr txBox="1"/>
          <p:nvPr>
            <p:ph idx="1" type="body"/>
          </p:nvPr>
        </p:nvSpPr>
        <p:spPr>
          <a:xfrm>
            <a:off x="311700" y="1141588"/>
            <a:ext cx="8520600" cy="48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res/layout/item_view.xml</a:t>
            </a:r>
            <a:endParaRPr sz="1800">
              <a:latin typeface="Courier New"/>
              <a:ea typeface="Courier New"/>
              <a:cs typeface="Courier New"/>
              <a:sym typeface="Courier New"/>
            </a:endParaRPr>
          </a:p>
        </p:txBody>
      </p:sp>
      <p:sp>
        <p:nvSpPr>
          <p:cNvPr id="526" name="Google Shape;52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7" name="Google Shape;527;p64"/>
          <p:cNvSpPr txBox="1"/>
          <p:nvPr/>
        </p:nvSpPr>
        <p:spPr>
          <a:xfrm>
            <a:off x="341875" y="1618050"/>
            <a:ext cx="8448300" cy="290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"@+id/number"</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&lt;/FrameLayout&gt;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Crear un</a:t>
            </a:r>
            <a:r>
              <a:rPr lang="en"/>
              <a:t> list adapter</a:t>
            </a:r>
            <a:endParaRPr/>
          </a:p>
        </p:txBody>
      </p:sp>
      <p:sp>
        <p:nvSpPr>
          <p:cNvPr id="533" name="Google Shape;533;p65"/>
          <p:cNvSpPr txBox="1"/>
          <p:nvPr>
            <p:ph idx="1" type="body"/>
          </p:nvPr>
        </p:nvSpPr>
        <p:spPr>
          <a:xfrm>
            <a:off x="128750" y="1056175"/>
            <a:ext cx="8811900" cy="43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rgbClr val="3F51B5"/>
                </a:solidFill>
                <a:latin typeface="Consolas"/>
                <a:ea typeface="Consolas"/>
                <a:cs typeface="Consolas"/>
                <a:sym typeface="Consolas"/>
              </a:rPr>
              <a:t>class</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MyAdapter(</a:t>
            </a:r>
            <a:r>
              <a:rPr lang="en" sz="1450">
                <a:solidFill>
                  <a:srgbClr val="3F51B5"/>
                </a:solidFill>
                <a:latin typeface="Consolas"/>
                <a:ea typeface="Consolas"/>
                <a:cs typeface="Consolas"/>
                <a:sym typeface="Consolas"/>
              </a:rPr>
              <a:t>val</a:t>
            </a:r>
            <a:r>
              <a:rPr lang="en" sz="1000">
                <a:solidFill>
                  <a:srgbClr val="3F51B5"/>
                </a:solidFill>
                <a:latin typeface="Consolas"/>
                <a:ea typeface="Consolas"/>
                <a:cs typeface="Consolas"/>
                <a:sym typeface="Consolas"/>
              </a:rPr>
              <a:t> </a:t>
            </a:r>
            <a:r>
              <a:rPr lang="en" sz="1450">
                <a:solidFill>
                  <a:srgbClr val="3F51B5"/>
                </a:solidFill>
                <a:latin typeface="Consolas"/>
                <a:ea typeface="Consolas"/>
                <a:cs typeface="Consolas"/>
                <a:sym typeface="Consolas"/>
              </a:rPr>
              <a:t>data</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List&lt;Int&gt;)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RecyclerView.Adapter</a:t>
            </a:r>
            <a:r>
              <a:rPr lang="en" sz="1450">
                <a:solidFill>
                  <a:schemeClr val="dk1"/>
                </a:solidFill>
                <a:latin typeface="Consolas"/>
                <a:ea typeface="Consolas"/>
                <a:cs typeface="Consolas"/>
                <a:sym typeface="Consolas"/>
              </a:rPr>
              <a:t>&lt;MyAdapter.MyViewHolder&gt;()</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endParaRPr sz="1450">
              <a:latin typeface="Consolas"/>
              <a:ea typeface="Consolas"/>
              <a:cs typeface="Consolas"/>
              <a:sym typeface="Consolas"/>
            </a:endParaRPr>
          </a:p>
        </p:txBody>
      </p:sp>
      <p:sp>
        <p:nvSpPr>
          <p:cNvPr id="534" name="Google Shape;53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5"/>
          <p:cNvSpPr txBox="1"/>
          <p:nvPr>
            <p:ph idx="1" type="body"/>
          </p:nvPr>
        </p:nvSpPr>
        <p:spPr>
          <a:xfrm>
            <a:off x="165922" y="1424400"/>
            <a:ext cx="9411900" cy="961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class</a:t>
            </a:r>
            <a:r>
              <a:rPr lang="en" sz="1450">
                <a:solidFill>
                  <a:schemeClr val="dk1"/>
                </a:solidFill>
                <a:latin typeface="Consolas"/>
                <a:ea typeface="Consolas"/>
                <a:cs typeface="Consolas"/>
                <a:sym typeface="Consolas"/>
              </a:rPr>
              <a:t> MyViewHolder(</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row: View)</a:t>
            </a:r>
            <a:r>
              <a:rPr lang="en" sz="1000">
                <a:solidFill>
                  <a:schemeClr val="dk1"/>
                </a:solidFill>
                <a:latin typeface="Consolas"/>
                <a:ea typeface="Consolas"/>
                <a:cs typeface="Consolas"/>
                <a:sym typeface="Consolas"/>
              </a:rPr>
              <a:t> </a:t>
            </a:r>
            <a:r>
              <a:rPr lang="en" sz="1450">
                <a:solidFill>
                  <a:schemeClr val="dk1"/>
                </a:solidFill>
                <a:latin typeface="Consolas"/>
                <a:ea typeface="Consolas"/>
                <a:cs typeface="Consolas"/>
                <a:sym typeface="Consolas"/>
              </a:rPr>
              <a:t>:</a:t>
            </a:r>
            <a:r>
              <a:rPr lang="en" sz="1000">
                <a:solidFill>
                  <a:schemeClr val="dk1"/>
                </a:solidFill>
                <a:latin typeface="Consolas"/>
                <a:ea typeface="Consolas"/>
                <a:cs typeface="Consolas"/>
                <a:sym typeface="Consolas"/>
              </a:rPr>
              <a:t> </a:t>
            </a:r>
            <a:r>
              <a:rPr b="1" lang="en" sz="1450">
                <a:solidFill>
                  <a:schemeClr val="dk1"/>
                </a:solidFill>
                <a:latin typeface="Consolas"/>
                <a:ea typeface="Consolas"/>
                <a:cs typeface="Consolas"/>
                <a:sym typeface="Consolas"/>
              </a:rPr>
              <a:t>RecyclerView.ViewHolder</a:t>
            </a:r>
            <a:r>
              <a:rPr lang="en" sz="1450">
                <a:solidFill>
                  <a:schemeClr val="dk1"/>
                </a:solidFill>
                <a:latin typeface="Consolas"/>
                <a:ea typeface="Consolas"/>
                <a:cs typeface="Consolas"/>
                <a:sym typeface="Consolas"/>
              </a:rPr>
              <a:t>(row) {</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450">
                <a:solidFill>
                  <a:schemeClr val="dk1"/>
                </a:solidFill>
                <a:latin typeface="Consolas"/>
                <a:ea typeface="Consolas"/>
                <a:cs typeface="Consolas"/>
                <a:sym typeface="Consolas"/>
              </a:rPr>
              <a:t>       </a:t>
            </a:r>
            <a:r>
              <a:rPr lang="en" sz="1450">
                <a:solidFill>
                  <a:srgbClr val="3F51B5"/>
                </a:solidFill>
                <a:latin typeface="Consolas"/>
                <a:ea typeface="Consolas"/>
                <a:cs typeface="Consolas"/>
                <a:sym typeface="Consolas"/>
              </a:rPr>
              <a:t>val</a:t>
            </a:r>
            <a:r>
              <a:rPr lang="en" sz="1450">
                <a:solidFill>
                  <a:schemeClr val="dk1"/>
                </a:solidFill>
                <a:latin typeface="Consolas"/>
                <a:ea typeface="Consolas"/>
                <a:cs typeface="Consolas"/>
                <a:sym typeface="Consolas"/>
              </a:rPr>
              <a:t> textView = row.findViewById&lt;TextView&gt;(R.id.number)</a:t>
            </a:r>
            <a:endParaRPr sz="1450">
              <a:solidFill>
                <a:schemeClr val="dk1"/>
              </a:solidFill>
              <a:latin typeface="Consolas"/>
              <a:ea typeface="Consolas"/>
              <a:cs typeface="Consolas"/>
              <a:sym typeface="Consolas"/>
            </a:endParaRPr>
          </a:p>
          <a:p>
            <a:pPr indent="0" lvl="0" marL="0" rtl="0" algn="l">
              <a:lnSpc>
                <a:spcPct val="100000"/>
              </a:lnSpc>
              <a:spcBef>
                <a:spcPts val="0"/>
              </a:spcBef>
              <a:spcAft>
                <a:spcPts val="600"/>
              </a:spcAft>
              <a:buClr>
                <a:schemeClr val="dk1"/>
              </a:buClr>
              <a:buSzPts val="1100"/>
              <a:buFont typeface="Arial"/>
              <a:buNone/>
            </a:pPr>
            <a:r>
              <a:rPr lang="en" sz="1450">
                <a:solidFill>
                  <a:schemeClr val="dk1"/>
                </a:solidFill>
                <a:latin typeface="Consolas"/>
                <a:ea typeface="Consolas"/>
                <a:cs typeface="Consolas"/>
                <a:sym typeface="Consolas"/>
              </a:rPr>
              <a:t>   }</a:t>
            </a:r>
            <a:endParaRPr sz="1450">
              <a:latin typeface="Consolas"/>
              <a:ea typeface="Consolas"/>
              <a:cs typeface="Consolas"/>
              <a:sym typeface="Consolas"/>
            </a:endParaRPr>
          </a:p>
        </p:txBody>
      </p:sp>
      <p:sp>
        <p:nvSpPr>
          <p:cNvPr id="536" name="Google Shape;536;p65"/>
          <p:cNvSpPr txBox="1"/>
          <p:nvPr>
            <p:ph idx="1" type="body"/>
          </p:nvPr>
        </p:nvSpPr>
        <p:spPr>
          <a:xfrm>
            <a:off x="165922" y="2260875"/>
            <a:ext cx="9411900" cy="232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150">
                <a:solidFill>
                  <a:schemeClr val="dk1"/>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onCreateViewHolder</a:t>
            </a:r>
            <a:r>
              <a:rPr lang="en" sz="1500">
                <a:solidFill>
                  <a:srgbClr val="37474F"/>
                </a:solidFill>
                <a:latin typeface="Consolas"/>
                <a:ea typeface="Consolas"/>
                <a:cs typeface="Consolas"/>
                <a:sym typeface="Consolas"/>
              </a:rPr>
              <a:t>(parent: ViewGroup, viewType: Int): MyViewHolder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layout = LayoutInflater.from(parent.context).inflate(R.layout.item_view,</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parent, </a:t>
            </a:r>
            <a:r>
              <a:rPr lang="en" sz="1500">
                <a:solidFill>
                  <a:srgbClr val="3F51B5"/>
                </a:solidFill>
                <a:latin typeface="Consolas"/>
                <a:ea typeface="Consolas"/>
                <a:cs typeface="Consolas"/>
                <a:sym typeface="Consolas"/>
              </a:rPr>
              <a:t>false</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return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MyViewHolder</a:t>
            </a:r>
            <a:r>
              <a:rPr lang="en" sz="1500">
                <a:solidFill>
                  <a:srgbClr val="37474F"/>
                </a:solidFill>
                <a:latin typeface="Consolas"/>
                <a:ea typeface="Consolas"/>
                <a:cs typeface="Consolas"/>
                <a:sym typeface="Consolas"/>
              </a:rPr>
              <a:t>(layout)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onBindViewHolder</a:t>
            </a:r>
            <a:r>
              <a:rPr lang="en" sz="1500">
                <a:solidFill>
                  <a:srgbClr val="37474F"/>
                </a:solidFill>
                <a:latin typeface="Consolas"/>
                <a:ea typeface="Consolas"/>
                <a:cs typeface="Consolas"/>
                <a:sym typeface="Consolas"/>
              </a:rPr>
              <a:t>(holder: MyViewHolder, position: Int)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holder.textView.text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.get(position).toString()</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getItemCount</a:t>
            </a:r>
            <a:r>
              <a:rPr lang="en" sz="1500">
                <a:solidFill>
                  <a:srgbClr val="37474F"/>
                </a:solidFill>
                <a:latin typeface="Consolas"/>
                <a:ea typeface="Consolas"/>
                <a:cs typeface="Consolas"/>
                <a:sym typeface="Consolas"/>
              </a:rPr>
              <a:t>(): Int = </a:t>
            </a:r>
            <a:r>
              <a:rPr lang="en" sz="1500">
                <a:solidFill>
                  <a:srgbClr val="3F51B5"/>
                </a:solidFill>
                <a:latin typeface="Consolas"/>
                <a:ea typeface="Consolas"/>
                <a:cs typeface="Consolas"/>
                <a:sym typeface="Consolas"/>
              </a:rPr>
              <a:t>data</a:t>
            </a:r>
            <a:r>
              <a:rPr lang="en" sz="1500">
                <a:solidFill>
                  <a:srgbClr val="37474F"/>
                </a:solidFill>
                <a:latin typeface="Consolas"/>
                <a:ea typeface="Consolas"/>
                <a:cs typeface="Consolas"/>
                <a:sym typeface="Consolas"/>
              </a:rPr>
              <a:t>.size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15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5"/>
                                        </p:tgtEl>
                                        <p:attrNameLst>
                                          <p:attrName>style.visibility</p:attrName>
                                        </p:attrNameLst>
                                      </p:cBhvr>
                                      <p:to>
                                        <p:strVal val="visible"/>
                                      </p:to>
                                    </p:set>
                                    <p:animEffect filter="fade" transition="in">
                                      <p:cBhvr>
                                        <p:cTn dur="1000"/>
                                        <p:tgtEl>
                                          <p:spTgt spid="5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6"/>
                                        </p:tgtEl>
                                        <p:attrNameLst>
                                          <p:attrName>style.visibility</p:attrName>
                                        </p:attrNameLst>
                                      </p:cBhvr>
                                      <p:to>
                                        <p:strVal val="visible"/>
                                      </p:to>
                                    </p:set>
                                    <p:animEffect filter="fade" transition="in">
                                      <p:cBhvr>
                                        <p:cTn dur="1000"/>
                                        <p:tgtEl>
                                          <p:spTgt spid="5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Density-independent pixels (dp)</a:t>
            </a:r>
            <a:endParaRPr/>
          </a:p>
        </p:txBody>
      </p:sp>
      <p:sp>
        <p:nvSpPr>
          <p:cNvPr id="109" name="Google Shape;109;p21"/>
          <p:cNvSpPr txBox="1"/>
          <p:nvPr>
            <p:ph idx="1" type="body"/>
          </p:nvPr>
        </p:nvSpPr>
        <p:spPr>
          <a:xfrm>
            <a:off x="342900" y="1690387"/>
            <a:ext cx="4260900" cy="2506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Density-independent pixels </a:t>
            </a:r>
            <a:r>
              <a:rPr lang="en" sz="1800">
                <a:solidFill>
                  <a:schemeClr val="dk1"/>
                </a:solidFill>
              </a:rPr>
              <a:t>(dp) </a:t>
            </a:r>
            <a:r>
              <a:rPr lang="en" sz="1800"/>
              <a:t>toman en cuenta la densidad de las pantallas</a:t>
            </a:r>
            <a:r>
              <a:rPr lang="en" sz="1800"/>
              <a:t>. </a:t>
            </a:r>
            <a:endParaRPr sz="1800"/>
          </a:p>
          <a:p>
            <a:pPr indent="-342900" lvl="0" marL="457200" rtl="0" algn="l">
              <a:spcBef>
                <a:spcPts val="1000"/>
              </a:spcBef>
              <a:spcAft>
                <a:spcPts val="0"/>
              </a:spcAft>
              <a:buSzPts val="1800"/>
              <a:buChar char="●"/>
            </a:pPr>
            <a:r>
              <a:rPr lang="en" sz="1800"/>
              <a:t>Las vistas de android se miden en density-independent pixels.</a:t>
            </a:r>
            <a:endParaRPr sz="1800"/>
          </a:p>
          <a:p>
            <a:pPr indent="-342900" lvl="0" marL="457200" rtl="0" algn="l">
              <a:spcBef>
                <a:spcPts val="1000"/>
              </a:spcBef>
              <a:spcAft>
                <a:spcPts val="1000"/>
              </a:spcAft>
              <a:buSzPts val="1800"/>
              <a:buChar char="●"/>
            </a:pPr>
            <a:r>
              <a:rPr lang="en" sz="1800"/>
              <a:t>dp = </a:t>
            </a:r>
            <a:r>
              <a:rPr lang="en" sz="1800" u="sng"/>
              <a:t>(ancho en píxeles * 160)</a:t>
            </a:r>
            <a:r>
              <a:rPr lang="en" sz="1800"/>
              <a:t> </a:t>
            </a:r>
            <a:br>
              <a:rPr lang="en" sz="1800"/>
            </a:br>
            <a:r>
              <a:rPr lang="en" sz="1800"/>
              <a:t>              </a:t>
            </a:r>
            <a:r>
              <a:rPr lang="en" sz="1800"/>
              <a:t>densidad de la pantalla</a:t>
            </a:r>
            <a:endParaRPr sz="1800"/>
          </a:p>
        </p:txBody>
      </p:sp>
      <p:sp>
        <p:nvSpPr>
          <p:cNvPr id="110" name="Google Shape;110;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21"/>
          <p:cNvSpPr/>
          <p:nvPr/>
        </p:nvSpPr>
        <p:spPr>
          <a:xfrm>
            <a:off x="5044250" y="1793100"/>
            <a:ext cx="3365400" cy="21669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2" name="Google Shape;112;p21"/>
          <p:cNvCxnSpPr/>
          <p:nvPr/>
        </p:nvCxnSpPr>
        <p:spPr>
          <a:xfrm>
            <a:off x="7675575" y="3186125"/>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21"/>
          <p:cNvCxnSpPr/>
          <p:nvPr/>
        </p:nvCxnSpPr>
        <p:spPr>
          <a:xfrm flipH="1" rot="10800000">
            <a:off x="5377650" y="3356850"/>
            <a:ext cx="2298000" cy="39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21"/>
          <p:cNvCxnSpPr/>
          <p:nvPr/>
        </p:nvCxnSpPr>
        <p:spPr>
          <a:xfrm>
            <a:off x="7905750" y="2047075"/>
            <a:ext cx="8100" cy="11247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21"/>
          <p:cNvCxnSpPr/>
          <p:nvPr/>
        </p:nvCxnSpPr>
        <p:spPr>
          <a:xfrm rot="10800000">
            <a:off x="7731088" y="2047156"/>
            <a:ext cx="170700" cy="3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21"/>
          <p:cNvCxnSpPr/>
          <p:nvPr/>
        </p:nvCxnSpPr>
        <p:spPr>
          <a:xfrm>
            <a:off x="5373688" y="3190100"/>
            <a:ext cx="0" cy="1746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21"/>
          <p:cNvCxnSpPr/>
          <p:nvPr/>
        </p:nvCxnSpPr>
        <p:spPr>
          <a:xfrm rot="-4721404">
            <a:off x="7944588" y="2551716"/>
            <a:ext cx="1530" cy="82209"/>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21"/>
          <p:cNvCxnSpPr/>
          <p:nvPr/>
        </p:nvCxnSpPr>
        <p:spPr>
          <a:xfrm rot="10800000">
            <a:off x="6525906" y="3360750"/>
            <a:ext cx="1500" cy="819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21"/>
          <p:cNvCxnSpPr/>
          <p:nvPr/>
        </p:nvCxnSpPr>
        <p:spPr>
          <a:xfrm>
            <a:off x="7826550" y="3083163"/>
            <a:ext cx="0" cy="1746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21"/>
          <p:cNvSpPr txBox="1"/>
          <p:nvPr/>
        </p:nvSpPr>
        <p:spPr>
          <a:xfrm>
            <a:off x="7941469" y="2519356"/>
            <a:ext cx="5280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80dp</a:t>
            </a:r>
            <a:endParaRPr sz="1200">
              <a:latin typeface="Roboto"/>
              <a:ea typeface="Roboto"/>
              <a:cs typeface="Roboto"/>
              <a:sym typeface="Roboto"/>
            </a:endParaRPr>
          </a:p>
        </p:txBody>
      </p:sp>
      <p:sp>
        <p:nvSpPr>
          <p:cNvPr id="121" name="Google Shape;121;p21"/>
          <p:cNvSpPr txBox="1"/>
          <p:nvPr/>
        </p:nvSpPr>
        <p:spPr>
          <a:xfrm>
            <a:off x="6219001" y="3489325"/>
            <a:ext cx="615300" cy="15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160dp</a:t>
            </a:r>
            <a:endParaRPr sz="1200">
              <a:latin typeface="Roboto"/>
              <a:ea typeface="Roboto"/>
              <a:cs typeface="Roboto"/>
              <a:sym typeface="Roboto"/>
            </a:endParaRPr>
          </a:p>
        </p:txBody>
      </p:sp>
      <p:sp>
        <p:nvSpPr>
          <p:cNvPr id="122" name="Google Shape;122;p21"/>
          <p:cNvSpPr txBox="1"/>
          <p:nvPr/>
        </p:nvSpPr>
        <p:spPr>
          <a:xfrm>
            <a:off x="342900" y="1123950"/>
            <a:ext cx="8489400" cy="48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Usar dp cuando especificamos tamaños en un layout</a:t>
            </a:r>
            <a:r>
              <a:rPr lang="en" sz="1800">
                <a:latin typeface="Roboto"/>
                <a:ea typeface="Roboto"/>
                <a:cs typeface="Roboto"/>
                <a:sym typeface="Roboto"/>
              </a:rPr>
              <a:t>, como el alto o el ancho de las vistas.</a:t>
            </a:r>
            <a:endParaRPr sz="1800">
              <a:latin typeface="Roboto"/>
              <a:ea typeface="Roboto"/>
              <a:cs typeface="Roboto"/>
              <a:sym typeface="Roboto"/>
            </a:endParaRPr>
          </a:p>
        </p:txBody>
      </p:sp>
      <p:sp>
        <p:nvSpPr>
          <p:cNvPr id="123" name="Google Shape;123;p21"/>
          <p:cNvSpPr/>
          <p:nvPr/>
        </p:nvSpPr>
        <p:spPr>
          <a:xfrm>
            <a:off x="5377650" y="2017875"/>
            <a:ext cx="2298000" cy="11499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5875800" y="2299825"/>
            <a:ext cx="1301700" cy="6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999999"/>
                </a:solidFill>
                <a:latin typeface="Roboto"/>
                <a:ea typeface="Roboto"/>
                <a:cs typeface="Roboto"/>
                <a:sym typeface="Roboto"/>
              </a:rPr>
              <a:t>Hello</a:t>
            </a:r>
            <a:endParaRPr b="1" sz="3600">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Setear el </a:t>
            </a:r>
            <a:r>
              <a:rPr lang="en"/>
              <a:t> adapter al RecyclerView</a:t>
            </a:r>
            <a:endParaRPr/>
          </a:p>
        </p:txBody>
      </p:sp>
      <p:sp>
        <p:nvSpPr>
          <p:cNvPr id="542" name="Google Shape;542;p66"/>
          <p:cNvSpPr txBox="1"/>
          <p:nvPr>
            <p:ph idx="1" type="body"/>
          </p:nvPr>
        </p:nvSpPr>
        <p:spPr>
          <a:xfrm>
            <a:off x="327300" y="1163800"/>
            <a:ext cx="8520600" cy="47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a:t>
            </a:r>
            <a:r>
              <a:rPr b="1" lang="en" sz="1800"/>
              <a:t> </a:t>
            </a:r>
            <a:r>
              <a:rPr lang="en" sz="1800">
                <a:latin typeface="Courier New"/>
                <a:ea typeface="Courier New"/>
                <a:cs typeface="Courier New"/>
                <a:sym typeface="Courier New"/>
              </a:rPr>
              <a:t>MainActivity.kt</a:t>
            </a:r>
            <a:r>
              <a:rPr lang="en" sz="1800"/>
              <a:t>:</a:t>
            </a:r>
            <a:endParaRPr sz="1800"/>
          </a:p>
        </p:txBody>
      </p:sp>
      <p:sp>
        <p:nvSpPr>
          <p:cNvPr id="543" name="Google Shape;54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4" name="Google Shape;544;p66"/>
          <p:cNvSpPr txBox="1"/>
          <p:nvPr/>
        </p:nvSpPr>
        <p:spPr>
          <a:xfrm>
            <a:off x="342900" y="1655800"/>
            <a:ext cx="8489400" cy="266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onCreate(savedInstanceState: Bundle?)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super</a:t>
            </a:r>
            <a:r>
              <a:rPr lang="en" sz="1800">
                <a:solidFill>
                  <a:srgbClr val="37474F"/>
                </a:solidFill>
                <a:latin typeface="Roboto Mono"/>
                <a:ea typeface="Roboto Mono"/>
                <a:cs typeface="Roboto Mono"/>
                <a:sym typeface="Roboto Mono"/>
              </a:rPr>
              <a:t>.onCreate(savedInstanceState)</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setContentView(R.layout.activity_main)</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rv: RecyclerView = findViewById(R.id.rv)</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rv.layoutManager = LinearLayoutManager(</a:t>
            </a:r>
            <a:r>
              <a:rPr lang="en" sz="1800">
                <a:solidFill>
                  <a:srgbClr val="3F51B5"/>
                </a:solidFill>
                <a:latin typeface="Roboto Mono"/>
                <a:ea typeface="Roboto Mono"/>
                <a:cs typeface="Roboto Mono"/>
                <a:sym typeface="Roboto Mono"/>
              </a:rPr>
              <a:t>this</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None/>
            </a:pPr>
            <a:r>
              <a:rPr lang="en" sz="1800">
                <a:solidFill>
                  <a:srgbClr val="37474F"/>
                </a:solidFill>
                <a:latin typeface="Roboto Mono"/>
                <a:ea typeface="Roboto Mono"/>
                <a:cs typeface="Roboto Mono"/>
                <a:sym typeface="Roboto Mono"/>
              </a:rPr>
              <a:t>    </a:t>
            </a:r>
            <a:r>
              <a:rPr b="1" lang="en" sz="1800">
                <a:solidFill>
                  <a:srgbClr val="37474F"/>
                </a:solidFill>
                <a:latin typeface="Roboto Mono"/>
                <a:ea typeface="Roboto Mono"/>
                <a:cs typeface="Roboto Mono"/>
                <a:sym typeface="Roboto Mono"/>
              </a:rPr>
              <a:t>rv.adapter</a:t>
            </a:r>
            <a:r>
              <a:rPr lang="en" sz="1800">
                <a:solidFill>
                  <a:srgbClr val="37474F"/>
                </a:solidFill>
                <a:latin typeface="Roboto Mono"/>
                <a:ea typeface="Roboto Mono"/>
                <a:cs typeface="Roboto Mono"/>
                <a:sym typeface="Roboto Mono"/>
              </a:rPr>
              <a:t> = MyAdapter(IntRange(</a:t>
            </a:r>
            <a:r>
              <a:rPr lang="en" sz="1800">
                <a:solidFill>
                  <a:srgbClr val="C53929"/>
                </a:solidFill>
                <a:latin typeface="Roboto Mono"/>
                <a:ea typeface="Roboto Mono"/>
                <a:cs typeface="Roboto Mono"/>
                <a:sym typeface="Roboto Mono"/>
              </a:rPr>
              <a:t>0</a:t>
            </a:r>
            <a:r>
              <a:rPr lang="en" sz="1800">
                <a:solidFill>
                  <a:srgbClr val="37474F"/>
                </a:solidFill>
                <a:latin typeface="Roboto Mono"/>
                <a:ea typeface="Roboto Mono"/>
                <a:cs typeface="Roboto Mono"/>
                <a:sym typeface="Roboto Mono"/>
              </a:rPr>
              <a:t>, </a:t>
            </a:r>
            <a:r>
              <a:rPr lang="en" sz="1800">
                <a:solidFill>
                  <a:srgbClr val="C53929"/>
                </a:solidFill>
                <a:latin typeface="Roboto Mono"/>
                <a:ea typeface="Roboto Mono"/>
                <a:cs typeface="Roboto Mono"/>
                <a:sym typeface="Roboto Mono"/>
              </a:rPr>
              <a:t>100</a:t>
            </a:r>
            <a:r>
              <a:rPr lang="en" sz="1800">
                <a:solidFill>
                  <a:srgbClr val="37474F"/>
                </a:solidFill>
                <a:latin typeface="Roboto Mono"/>
                <a:ea typeface="Roboto Mono"/>
                <a:cs typeface="Roboto Mono"/>
                <a:sym typeface="Roboto Mono"/>
              </a:rPr>
              <a:t>).toList())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Aprender más</a:t>
            </a:r>
            <a:endParaRPr/>
          </a:p>
        </p:txBody>
      </p:sp>
      <p:sp>
        <p:nvSpPr>
          <p:cNvPr id="550" name="Google Shape;550;p67"/>
          <p:cNvSpPr txBox="1"/>
          <p:nvPr>
            <p:ph idx="1" type="body"/>
          </p:nvPr>
        </p:nvSpPr>
        <p:spPr>
          <a:xfrm>
            <a:off x="311700" y="1306600"/>
            <a:ext cx="8520600" cy="3115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Pixel density on Android</a:t>
            </a:r>
            <a:endParaRPr sz="2000"/>
          </a:p>
          <a:p>
            <a:pPr indent="-355600" lvl="0" marL="457200" rtl="0" algn="l">
              <a:lnSpc>
                <a:spcPct val="115000"/>
              </a:lnSpc>
              <a:spcBef>
                <a:spcPts val="0"/>
              </a:spcBef>
              <a:spcAft>
                <a:spcPts val="0"/>
              </a:spcAft>
              <a:buSzPts val="2000"/>
              <a:buChar char="●"/>
            </a:pPr>
            <a:r>
              <a:rPr lang="en" sz="2000" u="sng">
                <a:solidFill>
                  <a:schemeClr val="hlink"/>
                </a:solidFill>
                <a:hlinkClick r:id="rId4"/>
              </a:rPr>
              <a:t>Spacing</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Device metrics</a:t>
            </a:r>
            <a:r>
              <a:rPr lang="en" sz="2000">
                <a:solidFill>
                  <a:schemeClr val="dk1"/>
                </a:solidFill>
              </a:rPr>
              <a:t> </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Type scale</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7"/>
              </a:rPr>
              <a:t>Build a Responsive UI with ConstraintLayout</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8"/>
              </a:rPr>
              <a:t>Data Binding Library</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chemeClr val="hlink"/>
                </a:solidFill>
                <a:hlinkClick r:id="rId9"/>
              </a:rPr>
              <a:t>Create dynamic lists with RecyclerView</a:t>
            </a:r>
            <a:endParaRPr sz="2000">
              <a:solidFill>
                <a:schemeClr val="dk1"/>
              </a:solidFill>
            </a:endParaRPr>
          </a:p>
        </p:txBody>
      </p:sp>
      <p:sp>
        <p:nvSpPr>
          <p:cNvPr id="551" name="Google Shape;551;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Screen-density buckets</a:t>
            </a:r>
            <a:endParaRPr/>
          </a:p>
        </p:txBody>
      </p:sp>
      <p:sp>
        <p:nvSpPr>
          <p:cNvPr id="130" name="Google Shape;130;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 name="Google Shape;131;p22"/>
          <p:cNvGraphicFramePr/>
          <p:nvPr/>
        </p:nvGraphicFramePr>
        <p:xfrm>
          <a:off x="408750" y="1162050"/>
          <a:ext cx="3000000" cy="3000000"/>
        </p:xfrm>
        <a:graphic>
          <a:graphicData uri="http://schemas.openxmlformats.org/drawingml/2006/table">
            <a:tbl>
              <a:tblPr>
                <a:noFill/>
                <a:tableStyleId>{AB72DD8D-D506-43C3-BD1B-EA3B3B0285F8}</a:tableStyleId>
              </a:tblPr>
              <a:tblGrid>
                <a:gridCol w="2735550"/>
                <a:gridCol w="3334525"/>
                <a:gridCol w="2136575"/>
              </a:tblGrid>
              <a:tr h="461450">
                <a:tc>
                  <a:txBody>
                    <a:bodyPr/>
                    <a:lstStyle/>
                    <a:p>
                      <a:pPr indent="0" lvl="0" marL="0" rtl="0" algn="l">
                        <a:spcBef>
                          <a:spcPts val="0"/>
                        </a:spcBef>
                        <a:spcAft>
                          <a:spcPts val="600"/>
                        </a:spcAft>
                        <a:buNone/>
                      </a:pPr>
                      <a:r>
                        <a:rPr b="1" lang="en" sz="1800">
                          <a:latin typeface="Roboto"/>
                          <a:ea typeface="Roboto"/>
                          <a:cs typeface="Roboto"/>
                          <a:sym typeface="Roboto"/>
                        </a:rPr>
                        <a:t>Calificador de densidad</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Descripción</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600"/>
                        </a:spcAft>
                        <a:buNone/>
                      </a:pPr>
                      <a:r>
                        <a:rPr b="1" lang="en" sz="1800">
                          <a:latin typeface="Roboto"/>
                          <a:ea typeface="Roboto"/>
                          <a:cs typeface="Roboto"/>
                          <a:sym typeface="Roboto"/>
                        </a:rPr>
                        <a:t>DPI estimado</a:t>
                      </a:r>
                      <a:endParaRPr b="1"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461450">
                <a:tc>
                  <a:txBody>
                    <a:bodyPr/>
                    <a:lstStyle/>
                    <a:p>
                      <a:pPr indent="0" lvl="0" marL="0" rtl="0" algn="l">
                        <a:spcBef>
                          <a:spcPts val="0"/>
                        </a:spcBef>
                        <a:spcAft>
                          <a:spcPts val="600"/>
                        </a:spcAft>
                        <a:buNone/>
                      </a:pPr>
                      <a:r>
                        <a:rPr lang="en" sz="1800">
                          <a:latin typeface="Roboto"/>
                          <a:ea typeface="Roboto"/>
                          <a:cs typeface="Roboto"/>
                          <a:sym typeface="Roboto"/>
                        </a:rPr>
                        <a:t>ldpi (mostly unused)</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Low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mdpi (baseline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Medium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~160dpi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~240dpi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~320dpi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~480dpi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r h="461450">
                <a:tc>
                  <a:txBody>
                    <a:bodyPr/>
                    <a:lstStyle/>
                    <a:p>
                      <a:pPr indent="0" lvl="0" marL="0" rtl="0" algn="l">
                        <a:spcBef>
                          <a:spcPts val="0"/>
                        </a:spcBef>
                        <a:spcAft>
                          <a:spcPts val="600"/>
                        </a:spcAft>
                        <a:buNone/>
                      </a:pPr>
                      <a:r>
                        <a:rPr lang="en" sz="1800">
                          <a:latin typeface="Roboto"/>
                          <a:ea typeface="Roboto"/>
                          <a:cs typeface="Roboto"/>
                          <a:sym typeface="Roboto"/>
                        </a:rPr>
                        <a:t>xxxhdpi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Extra-extra-extra-high density</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l">
                        <a:spcBef>
                          <a:spcPts val="0"/>
                        </a:spcBef>
                        <a:spcAft>
                          <a:spcPts val="600"/>
                        </a:spcAft>
                        <a:buNone/>
                      </a:pPr>
                      <a:r>
                        <a:rPr lang="en" sz="1800">
                          <a:latin typeface="Roboto"/>
                          <a:ea typeface="Roboto"/>
                          <a:cs typeface="Roboto"/>
                          <a:sym typeface="Roboto"/>
                        </a:rPr>
                        <a:t>~640dpi</a:t>
                      </a:r>
                      <a:endParaRPr sz="1800">
                        <a:latin typeface="Roboto"/>
                        <a:ea typeface="Roboto"/>
                        <a:cs typeface="Roboto"/>
                        <a:sym typeface="Roboto"/>
                      </a:endParaRPr>
                    </a:p>
                  </a:txBody>
                  <a:tcPr marT="57150" marB="57150" marR="57150" marL="57150">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Ciclo de renderizado de una vista</a:t>
            </a:r>
            <a:endParaRPr/>
          </a:p>
        </p:txBody>
      </p:sp>
      <p:sp>
        <p:nvSpPr>
          <p:cNvPr id="137" name="Google Shape;137;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138" name="Google Shape;138;p23"/>
          <p:cNvCxnSpPr/>
          <p:nvPr/>
        </p:nvCxnSpPr>
        <p:spPr>
          <a:xfrm flipH="1">
            <a:off x="4247384" y="1903562"/>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39" name="Google Shape;139;p23"/>
          <p:cNvSpPr/>
          <p:nvPr/>
        </p:nvSpPr>
        <p:spPr>
          <a:xfrm>
            <a:off x="3439750" y="1133518"/>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txBox="1"/>
          <p:nvPr/>
        </p:nvSpPr>
        <p:spPr>
          <a:xfrm>
            <a:off x="3405250" y="1133518"/>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Measure</a:t>
            </a:r>
            <a:endParaRPr sz="1800">
              <a:solidFill>
                <a:srgbClr val="083042"/>
              </a:solidFill>
              <a:latin typeface="Roboto Condensed"/>
              <a:ea typeface="Roboto Condensed"/>
              <a:cs typeface="Roboto Condensed"/>
              <a:sym typeface="Roboto Condensed"/>
            </a:endParaRPr>
          </a:p>
        </p:txBody>
      </p:sp>
      <p:sp>
        <p:nvSpPr>
          <p:cNvPr id="141" name="Google Shape;141;p23"/>
          <p:cNvSpPr/>
          <p:nvPr/>
        </p:nvSpPr>
        <p:spPr>
          <a:xfrm>
            <a:off x="3439750" y="2464235"/>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txBox="1"/>
          <p:nvPr/>
        </p:nvSpPr>
        <p:spPr>
          <a:xfrm>
            <a:off x="3405250" y="2464235"/>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Layout</a:t>
            </a:r>
            <a:endParaRPr sz="1800">
              <a:solidFill>
                <a:srgbClr val="083042"/>
              </a:solidFill>
              <a:latin typeface="Roboto Condensed"/>
              <a:ea typeface="Roboto Condensed"/>
              <a:cs typeface="Roboto Condensed"/>
              <a:sym typeface="Roboto Condensed"/>
            </a:endParaRPr>
          </a:p>
        </p:txBody>
      </p:sp>
      <p:cxnSp>
        <p:nvCxnSpPr>
          <p:cNvPr id="143" name="Google Shape;143;p23"/>
          <p:cNvCxnSpPr/>
          <p:nvPr/>
        </p:nvCxnSpPr>
        <p:spPr>
          <a:xfrm flipH="1">
            <a:off x="4247384" y="3257241"/>
            <a:ext cx="7200" cy="457200"/>
          </a:xfrm>
          <a:prstGeom prst="straightConnector1">
            <a:avLst/>
          </a:prstGeom>
          <a:noFill/>
          <a:ln cap="flat" cmpd="sng" w="28575">
            <a:solidFill>
              <a:srgbClr val="083042"/>
            </a:solidFill>
            <a:prstDash val="solid"/>
            <a:round/>
            <a:headEnd len="sm" w="sm" type="none"/>
            <a:tailEnd len="med" w="med" type="triangle"/>
          </a:ln>
        </p:spPr>
      </p:cxnSp>
      <p:sp>
        <p:nvSpPr>
          <p:cNvPr id="144" name="Google Shape;144;p23"/>
          <p:cNvSpPr/>
          <p:nvPr/>
        </p:nvSpPr>
        <p:spPr>
          <a:xfrm>
            <a:off x="3439750" y="3831322"/>
            <a:ext cx="1624800" cy="664200"/>
          </a:xfrm>
          <a:prstGeom prst="roundRect">
            <a:avLst>
              <a:gd fmla="val 8878" name="adj"/>
            </a:avLst>
          </a:prstGeom>
          <a:noFill/>
          <a:ln cap="flat" cmpd="sng" w="38100">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nvSpPr>
        <p:spPr>
          <a:xfrm>
            <a:off x="3405250" y="3831322"/>
            <a:ext cx="1693800" cy="664200"/>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rgbClr val="FFFFFF"/>
              </a:buClr>
              <a:buSzPts val="1500"/>
              <a:buFont typeface="Roboto Condensed"/>
              <a:buNone/>
            </a:pPr>
            <a:r>
              <a:rPr lang="en" sz="1800">
                <a:solidFill>
                  <a:srgbClr val="083042"/>
                </a:solidFill>
                <a:latin typeface="Roboto Condensed"/>
                <a:ea typeface="Roboto Condensed"/>
                <a:cs typeface="Roboto Condensed"/>
                <a:sym typeface="Roboto Condensed"/>
              </a:rPr>
              <a:t>Draw</a:t>
            </a:r>
            <a:endParaRPr sz="1800">
              <a:solidFill>
                <a:srgbClr val="083042"/>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 de renderizado</a:t>
            </a:r>
            <a:endParaRPr/>
          </a:p>
        </p:txBody>
      </p:sp>
      <p:sp>
        <p:nvSpPr>
          <p:cNvPr id="151" name="Google Shape;151;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4"/>
          <p:cNvPicPr preferRelativeResize="0"/>
          <p:nvPr/>
        </p:nvPicPr>
        <p:blipFill rotWithShape="1">
          <a:blip r:embed="rId3">
            <a:alphaModFix/>
          </a:blip>
          <a:srcRect b="45021" l="0" r="43518" t="0"/>
          <a:stretch/>
        </p:blipFill>
        <p:spPr>
          <a:xfrm>
            <a:off x="3236925" y="1275100"/>
            <a:ext cx="3798875" cy="2772025"/>
          </a:xfrm>
          <a:prstGeom prst="rect">
            <a:avLst/>
          </a:prstGeom>
          <a:noFill/>
          <a:ln>
            <a:noFill/>
          </a:ln>
        </p:spPr>
      </p:pic>
      <p:sp>
        <p:nvSpPr>
          <p:cNvPr id="153" name="Google Shape;153;p24"/>
          <p:cNvSpPr txBox="1"/>
          <p:nvPr/>
        </p:nvSpPr>
        <p:spPr>
          <a:xfrm>
            <a:off x="265475" y="1992325"/>
            <a:ext cx="24681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Lo que vemos</a:t>
            </a:r>
            <a:r>
              <a:rPr lang="en" sz="2200">
                <a:latin typeface="Roboto"/>
                <a:ea typeface="Roboto"/>
                <a:cs typeface="Roboto"/>
                <a:sym typeface="Roboto"/>
              </a:rPr>
              <a:t>:</a:t>
            </a:r>
            <a:endParaRPr sz="2200">
              <a:latin typeface="Roboto"/>
              <a:ea typeface="Roboto"/>
              <a:cs typeface="Roboto"/>
              <a:sym typeface="Roboto"/>
            </a:endParaRPr>
          </a:p>
        </p:txBody>
      </p:sp>
      <p:sp>
        <p:nvSpPr>
          <p:cNvPr id="154" name="Google Shape;154;p24"/>
          <p:cNvSpPr txBox="1"/>
          <p:nvPr/>
        </p:nvSpPr>
        <p:spPr>
          <a:xfrm>
            <a:off x="265475" y="3238500"/>
            <a:ext cx="2468100" cy="523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2200">
                <a:latin typeface="Roboto"/>
                <a:ea typeface="Roboto"/>
                <a:cs typeface="Roboto"/>
                <a:sym typeface="Roboto"/>
              </a:rPr>
              <a:t>Como se dibuja</a:t>
            </a:r>
            <a:r>
              <a:rPr lang="en" sz="2200">
                <a:latin typeface="Roboto"/>
                <a:ea typeface="Roboto"/>
                <a:cs typeface="Roboto"/>
                <a:sym typeface="Roboto"/>
              </a:rPr>
              <a:t>:</a:t>
            </a:r>
            <a:endParaRPr sz="2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margins y padding</a:t>
            </a:r>
            <a:endParaRPr/>
          </a:p>
        </p:txBody>
      </p:sp>
      <p:sp>
        <p:nvSpPr>
          <p:cNvPr id="160" name="Google Shape;160;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25"/>
          <p:cNvSpPr txBox="1"/>
          <p:nvPr/>
        </p:nvSpPr>
        <p:spPr>
          <a:xfrm>
            <a:off x="958025" y="1279525"/>
            <a:ext cx="28473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con margin</a:t>
            </a:r>
            <a:endParaRPr sz="2200">
              <a:latin typeface="Roboto"/>
              <a:ea typeface="Roboto"/>
              <a:cs typeface="Roboto"/>
              <a:sym typeface="Roboto"/>
            </a:endParaRPr>
          </a:p>
        </p:txBody>
      </p:sp>
      <p:sp>
        <p:nvSpPr>
          <p:cNvPr id="162" name="Google Shape;162;p25"/>
          <p:cNvSpPr txBox="1"/>
          <p:nvPr/>
        </p:nvSpPr>
        <p:spPr>
          <a:xfrm>
            <a:off x="4230992" y="1279525"/>
            <a:ext cx="4348200" cy="6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200">
                <a:latin typeface="Roboto"/>
                <a:ea typeface="Roboto"/>
                <a:cs typeface="Roboto"/>
                <a:sym typeface="Roboto"/>
              </a:rPr>
              <a:t>View con margin y padding</a:t>
            </a:r>
            <a:endParaRPr sz="2200">
              <a:latin typeface="Roboto"/>
              <a:ea typeface="Roboto"/>
              <a:cs typeface="Roboto"/>
              <a:sym typeface="Roboto"/>
            </a:endParaRPr>
          </a:p>
        </p:txBody>
      </p:sp>
      <p:sp>
        <p:nvSpPr>
          <p:cNvPr id="163" name="Google Shape;163;p25"/>
          <p:cNvSpPr/>
          <p:nvPr/>
        </p:nvSpPr>
        <p:spPr>
          <a:xfrm>
            <a:off x="1137541"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5"/>
          <p:cNvSpPr/>
          <p:nvPr/>
        </p:nvSpPr>
        <p:spPr>
          <a:xfrm>
            <a:off x="1425363" y="2391638"/>
            <a:ext cx="1701000" cy="1701000"/>
          </a:xfrm>
          <a:prstGeom prst="rect">
            <a:avLst/>
          </a:prstGeom>
          <a:solidFill>
            <a:srgbClr val="CFE2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5"/>
          <p:cNvSpPr/>
          <p:nvPr/>
        </p:nvSpPr>
        <p:spPr>
          <a:xfrm>
            <a:off x="5278063" y="2023538"/>
            <a:ext cx="2331900" cy="2331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5"/>
          <p:cNvSpPr txBox="1"/>
          <p:nvPr/>
        </p:nvSpPr>
        <p:spPr>
          <a:xfrm>
            <a:off x="1938400"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167" name="Google Shape;167;p25"/>
          <p:cNvSpPr txBox="1"/>
          <p:nvPr/>
        </p:nvSpPr>
        <p:spPr>
          <a:xfrm>
            <a:off x="607947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View</a:t>
            </a:r>
            <a:endParaRPr sz="1800">
              <a:latin typeface="Roboto"/>
              <a:ea typeface="Roboto"/>
              <a:cs typeface="Roboto"/>
              <a:sym typeface="Roboto"/>
            </a:endParaRPr>
          </a:p>
        </p:txBody>
      </p:sp>
      <p:sp>
        <p:nvSpPr>
          <p:cNvPr id="168" name="Google Shape;168;p25"/>
          <p:cNvSpPr/>
          <p:nvPr/>
        </p:nvSpPr>
        <p:spPr>
          <a:xfrm>
            <a:off x="5593513" y="2391638"/>
            <a:ext cx="1701000" cy="1701000"/>
          </a:xfrm>
          <a:prstGeom prst="rect">
            <a:avLst/>
          </a:prstGeom>
          <a:solidFill>
            <a:srgbClr val="B7B7B7"/>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705975" y="2493825"/>
            <a:ext cx="1477200" cy="14910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6078925" y="2890900"/>
            <a:ext cx="7302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