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
      <p:font typeface="Google Sans"/>
      <p:regular r:id="rId57"/>
      <p:bold r:id="rId58"/>
      <p:italic r:id="rId59"/>
      <p:boldItalic r:id="rId60"/>
    </p:embeddedFont>
    <p:embeddedFont>
      <p:font typeface="Roboto Condensed"/>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FB22CE-F1B5-49E3-AE91-5D277B6EAAA6}">
  <a:tblStyle styleId="{E7FB22CE-F1B5-49E3-AE91-5D277B6EAA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Condensed-bold.fntdata"/><Relationship Id="rId61" Type="http://schemas.openxmlformats.org/officeDocument/2006/relationships/font" Target="fonts/RobotoCondensed-regular.fntdata"/><Relationship Id="rId20" Type="http://schemas.openxmlformats.org/officeDocument/2006/relationships/slide" Target="slides/slide14.xml"/><Relationship Id="rId64" Type="http://schemas.openxmlformats.org/officeDocument/2006/relationships/font" Target="fonts/RobotoCondensed-boldItalic.fntdata"/><Relationship Id="rId63" Type="http://schemas.openxmlformats.org/officeDocument/2006/relationships/font" Target="fonts/RobotoCondensed-italic.fntdata"/><Relationship Id="rId22" Type="http://schemas.openxmlformats.org/officeDocument/2006/relationships/slide" Target="slides/slide16.xml"/><Relationship Id="rId66" Type="http://schemas.openxmlformats.org/officeDocument/2006/relationships/font" Target="fonts/OpenSans-bold.fntdata"/><Relationship Id="rId21" Type="http://schemas.openxmlformats.org/officeDocument/2006/relationships/slide" Target="slides/slide15.xml"/><Relationship Id="rId65" Type="http://schemas.openxmlformats.org/officeDocument/2006/relationships/font" Target="fonts/OpenSans-regular.fntdata"/><Relationship Id="rId24" Type="http://schemas.openxmlformats.org/officeDocument/2006/relationships/slide" Target="slides/slide18.xml"/><Relationship Id="rId68" Type="http://schemas.openxmlformats.org/officeDocument/2006/relationships/font" Target="fonts/OpenSans-boldItalic.fntdata"/><Relationship Id="rId23" Type="http://schemas.openxmlformats.org/officeDocument/2006/relationships/slide" Target="slides/slide17.xml"/><Relationship Id="rId67" Type="http://schemas.openxmlformats.org/officeDocument/2006/relationships/font" Target="fonts/OpenSans-italic.fntdata"/><Relationship Id="rId60" Type="http://schemas.openxmlformats.org/officeDocument/2006/relationships/font" Target="fonts/Google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GoogleSans-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GoogleSans-italic.fntdata"/><Relationship Id="rId14" Type="http://schemas.openxmlformats.org/officeDocument/2006/relationships/slide" Target="slides/slide8.xml"/><Relationship Id="rId58" Type="http://schemas.openxmlformats.org/officeDocument/2006/relationships/font" Target="fonts/Google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40ec21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40ec21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140ec21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140ec21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Cuando la actividad entra en el estado reanudado, se llama a la devolución de llamada onResume (). La actividad ahora está activa y lista para recibir información del usuario. La actividad permanece en este estado hasta que el usuario (o el sistema) hace algo que pausa la actividad, momento en el que se llama a onPause ().</a:t>
            </a:r>
            <a:endParaRPr sz="1000">
              <a:solidFill>
                <a:srgbClr val="202124"/>
              </a:solidFill>
              <a:highlight>
                <a:srgbClr val="F8F9FA"/>
              </a:highlight>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s" sz="1000"/>
              <a:t>Resources:</a:t>
            </a:r>
            <a:endParaRPr b="1" sz="1000"/>
          </a:p>
          <a:p>
            <a:pPr indent="-292100" lvl="0" marL="457200" rtl="0" algn="l">
              <a:spcBef>
                <a:spcPts val="0"/>
              </a:spcBef>
              <a:spcAft>
                <a:spcPts val="0"/>
              </a:spcAft>
              <a:buClr>
                <a:schemeClr val="dk1"/>
              </a:buClr>
              <a:buSzPts val="1000"/>
              <a:buChar char="●"/>
            </a:pPr>
            <a:r>
              <a:rPr lang="es" sz="1000" u="sng">
                <a:solidFill>
                  <a:srgbClr val="1155CC"/>
                </a:solidFill>
                <a:hlinkClick r:id="rId2">
                  <a:extLst>
                    <a:ext uri="{A12FA001-AC4F-418D-AE19-62706E023703}">
                      <ahyp:hlinkClr val="tx"/>
                    </a:ext>
                  </a:extLst>
                </a:hlinkClick>
              </a:rPr>
              <a:t>Lifecycle Callback: onResume()</a:t>
            </a:r>
            <a:endParaRPr sz="1000">
              <a:solidFill>
                <a:schemeClr val="dk1"/>
              </a:solidFill>
            </a:endParaRPr>
          </a:p>
          <a:p>
            <a:pPr indent="-292100" lvl="0" marL="457200" rtl="0" algn="l">
              <a:spcBef>
                <a:spcPts val="0"/>
              </a:spcBef>
              <a:spcAft>
                <a:spcPts val="0"/>
              </a:spcAft>
              <a:buClr>
                <a:schemeClr val="dk1"/>
              </a:buClr>
              <a:buSzPts val="1000"/>
              <a:buChar char="●"/>
            </a:pPr>
            <a:r>
              <a:rPr lang="es" sz="1000" u="sng">
                <a:solidFill>
                  <a:srgbClr val="1155CC"/>
                </a:solidFill>
                <a:hlinkClick r:id="rId3">
                  <a:extLst>
                    <a:ext uri="{A12FA001-AC4F-418D-AE19-62706E023703}">
                      <ahyp:hlinkClr val="tx"/>
                    </a:ext>
                  </a:extLst>
                </a:hlinkClick>
              </a:rPr>
              <a:t>Activity: onResume()</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40ec211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40ec211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000">
                <a:solidFill>
                  <a:srgbClr val="202124"/>
                </a:solidFill>
                <a:highlight>
                  <a:srgbClr val="F8F9FA"/>
                </a:highlight>
              </a:rPr>
              <a:t>El estado de pausa se ingresa cuando la actividad ha perdido el foco, pero aún está visible en la pantalla. La Actividad puede estar en proceso de cerrarse. Esta devolución de llamada también es la primera vez que debería considerar liberar recursos. Sin embargo, debe abstenerse de iniciar tareas síncronas de ejecución prolongada porque el tiempo que se pasa en este estado puede ser muy breve.</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Si se inicia otra actividad en la parte superior, recibirá una llamada a onStop () después de onPause (). Sin embargo, si esta actividad solo se cubre parcialmente y luego vuelve al primer plano, entonces el método onResume () podría llamarse a continuación.</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p>
          <a:p>
            <a:pPr indent="0" lvl="0" marL="0" rtl="0" algn="just">
              <a:spcBef>
                <a:spcPts val="0"/>
              </a:spcBef>
              <a:spcAft>
                <a:spcPts val="0"/>
              </a:spcAft>
              <a:buClr>
                <a:schemeClr val="dk1"/>
              </a:buClr>
              <a:buSzPts val="1100"/>
              <a:buFont typeface="Arial"/>
              <a:buNone/>
            </a:pPr>
            <a:r>
              <a:t/>
            </a:r>
            <a:endParaRPr sz="1000"/>
          </a:p>
          <a:p>
            <a:pPr indent="0" lvl="0" marL="0" rtl="0" algn="just">
              <a:spcBef>
                <a:spcPts val="0"/>
              </a:spcBef>
              <a:spcAft>
                <a:spcPts val="0"/>
              </a:spcAft>
              <a:buNone/>
            </a:pPr>
            <a:r>
              <a:rPr b="1" lang="es" sz="1000"/>
              <a:t>Resources:</a:t>
            </a:r>
            <a:endParaRPr b="1" sz="1000"/>
          </a:p>
          <a:p>
            <a:pPr indent="-292100" lvl="0" marL="457200" rtl="0" algn="just">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Lifecycle Callback: onPause()</a:t>
            </a:r>
            <a:endParaRPr sz="1000">
              <a:solidFill>
                <a:schemeClr val="dk1"/>
              </a:solidFill>
            </a:endParaRPr>
          </a:p>
          <a:p>
            <a:pPr indent="-292100" lvl="0" marL="457200" rtl="0" algn="just">
              <a:spcBef>
                <a:spcPts val="0"/>
              </a:spcBef>
              <a:spcAft>
                <a:spcPts val="0"/>
              </a:spcAft>
              <a:buSzPts val="1000"/>
              <a:buChar char="●"/>
            </a:pPr>
            <a:r>
              <a:rPr lang="es" sz="1000" u="sng">
                <a:solidFill>
                  <a:srgbClr val="1155CC"/>
                </a:solidFill>
                <a:hlinkClick r:id="rId3">
                  <a:extLst>
                    <a:ext uri="{A12FA001-AC4F-418D-AE19-62706E023703}">
                      <ahyp:hlinkClr val="tx"/>
                    </a:ext>
                  </a:extLst>
                </a:hlinkClick>
              </a:rPr>
              <a:t>Activity: onPause()</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140ec211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140ec21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00">
                <a:solidFill>
                  <a:srgbClr val="202124"/>
                </a:solidFill>
                <a:highlight>
                  <a:srgbClr val="F8F9FA"/>
                </a:highlight>
              </a:rPr>
              <a:t>Una actividad detenida debería liberar muchos de sus recursos porque la actividad ya no es visible para el usuario. Este es un buen lugar para dejar de actualizar la interfaz de usuario, ejecutar animaciones y otros cambios visuales.</a:t>
            </a:r>
            <a:endParaRPr sz="1000">
              <a:solidFill>
                <a:srgbClr val="202124"/>
              </a:solidFill>
              <a:highlight>
                <a:srgbClr val="F8F9FA"/>
              </a:highlight>
            </a:endParaRPr>
          </a:p>
          <a:p>
            <a:pPr indent="0" lvl="0" marL="0" rtl="0" algn="l">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Las actividades en estado detenido no desaparecen. Si el usuario vuelve a la Actividad, a continuación se llamará a onRestart () (seguido de onStart () y onResume ()). Si la actividad está terminando o siendo destruida por el sistema, a continuación se llama a onDestroy ().</a:t>
            </a:r>
            <a:endParaRPr sz="1000">
              <a:solidFill>
                <a:srgbClr val="202124"/>
              </a:solidFill>
              <a:highlight>
                <a:srgbClr val="F8F9FA"/>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b="1" lang="es" sz="1000"/>
              <a:t>Resources:</a:t>
            </a:r>
            <a:endParaRPr b="1" sz="1000"/>
          </a:p>
          <a:p>
            <a:pPr indent="-292100" lvl="0" marL="457200" rtl="0" algn="l">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Lifecycle Callback: onStop()</a:t>
            </a:r>
            <a:endParaRPr sz="1000">
              <a:solidFill>
                <a:schemeClr val="dk1"/>
              </a:solidFill>
            </a:endParaRPr>
          </a:p>
          <a:p>
            <a:pPr indent="-292100" lvl="0" marL="457200" rtl="0" algn="l">
              <a:spcBef>
                <a:spcPts val="0"/>
              </a:spcBef>
              <a:spcAft>
                <a:spcPts val="0"/>
              </a:spcAft>
              <a:buSzPts val="1000"/>
              <a:buChar char="●"/>
            </a:pPr>
            <a:r>
              <a:rPr lang="es" sz="1000" u="sng">
                <a:solidFill>
                  <a:srgbClr val="1155CC"/>
                </a:solidFill>
                <a:hlinkClick r:id="rId3">
                  <a:extLst>
                    <a:ext uri="{A12FA001-AC4F-418D-AE19-62706E023703}">
                      <ahyp:hlinkClr val="tx"/>
                    </a:ext>
                  </a:extLst>
                </a:hlinkClick>
              </a:rPr>
              <a:t>Activity: onStop()</a:t>
            </a:r>
            <a:endParaRPr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140ec211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140ec211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Las actividades pueden entrar en el estado destruido bajo estas condiciones: el usuario ha eliminado la aplicación de forma proactiva, la actividad ha finalizado (tal vez se lanzó para realizar alguna acción y devolvió un valor) o ha habido un cambio de configuración (dispositivo girado o modos cambiados - simple -&gt; modo de ventana múltiple). onDestroy () debería manejar la limpieza final de recursos.</a:t>
            </a:r>
            <a:endParaRPr sz="1000">
              <a:solidFill>
                <a:srgbClr val="202124"/>
              </a:solidFill>
              <a:highlight>
                <a:srgbClr val="F8F9FA"/>
              </a:highlight>
            </a:endParaRPr>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b="1" lang="es" sz="1000"/>
              <a:t>Resources:</a:t>
            </a:r>
            <a:endParaRPr b="1" sz="1000"/>
          </a:p>
          <a:p>
            <a:pPr indent="-292100" lvl="0" marL="457200" rtl="0" algn="just">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Lifecycle Callback: onDestroy</a:t>
            </a:r>
            <a:endParaRPr sz="1000">
              <a:solidFill>
                <a:schemeClr val="dk1"/>
              </a:solidFill>
            </a:endParaRPr>
          </a:p>
          <a:p>
            <a:pPr indent="-292100" lvl="0" marL="457200" rtl="0" algn="just">
              <a:spcBef>
                <a:spcPts val="0"/>
              </a:spcBef>
              <a:spcAft>
                <a:spcPts val="0"/>
              </a:spcAft>
              <a:buSzPts val="1000"/>
              <a:buChar char="●"/>
            </a:pPr>
            <a:r>
              <a:rPr lang="es" sz="1000" u="sng">
                <a:solidFill>
                  <a:srgbClr val="1155CC"/>
                </a:solidFill>
                <a:hlinkClick r:id="rId3">
                  <a:extLst>
                    <a:ext uri="{A12FA001-AC4F-418D-AE19-62706E023703}">
                      <ahyp:hlinkClr val="tx"/>
                    </a:ext>
                  </a:extLst>
                </a:hlinkClick>
              </a:rPr>
              <a:t>Activity: onDestroy</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40ec211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140ec211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140ec211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140ec211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000">
                <a:solidFill>
                  <a:srgbClr val="202124"/>
                </a:solidFill>
                <a:highlight>
                  <a:srgbClr val="F8F9FA"/>
                </a:highlight>
              </a:rPr>
              <a:t>En la diapositiva de devolución de llamada onDestroy (), hablamos sobre los cambios de configuración, como la rotación del dispositivo del modo horizontal al vertical, o el cambio del modo de una sola ventana al modo de múltiples ventanas. Los cambios de configuración hacen que una actividad se destruya y se vuelva a crear.</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rPr lang="es" sz="1000">
                <a:solidFill>
                  <a:srgbClr val="202124"/>
                </a:solidFill>
                <a:highlight>
                  <a:srgbClr val="F8F9FA"/>
                </a:highlight>
              </a:rPr>
              <a:t>El marco nos permite guardar una pequeña cantidad de datos en un paquete para reconstruir el diseño. No guarde grandes cantidades de datos en los paquetes de estado de instancia guardados. Almacene solo una cantidad mínima de datos, como una identificación o el texto en campos de texto editables, para poder recrear el estado de la interfaz de usuario que se mostró anteriormente al usuario. El paquete se devuelve a la actividad como un argumento de entrada para métodos de devolución de llamada como onCreate () para que pueda configurar la interfaz de usuario nuevamente.</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Varios métodos de devolución de llamada de actividad y fragmento proporcionan un argumento para reinicializar el estado de la interfaz de usuario mediante un paquete. Aprenderemos sobre otras formas de salvar estados</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rPr lang="es" sz="1000"/>
              <a:t>upcoming lessons. </a:t>
            </a:r>
            <a:endParaRPr sz="1000"/>
          </a:p>
          <a:p>
            <a:pPr indent="0" lvl="0" marL="0" rtl="0" algn="just">
              <a:spcBef>
                <a:spcPts val="0"/>
              </a:spcBef>
              <a:spcAft>
                <a:spcPts val="0"/>
              </a:spcAft>
              <a:buClr>
                <a:schemeClr val="dk1"/>
              </a:buClr>
              <a:buSzPts val="1100"/>
              <a:buFont typeface="Arial"/>
              <a:buNone/>
            </a:pPr>
            <a:r>
              <a:t/>
            </a:r>
            <a:endParaRPr sz="1000"/>
          </a:p>
          <a:p>
            <a:pPr indent="0" lvl="0" marL="0" rtl="0" algn="just">
              <a:spcBef>
                <a:spcPts val="0"/>
              </a:spcBef>
              <a:spcAft>
                <a:spcPts val="0"/>
              </a:spcAft>
              <a:buNone/>
            </a:pPr>
            <a:r>
              <a:rPr b="1" lang="es" sz="1000"/>
              <a:t>Resource:</a:t>
            </a:r>
            <a:endParaRPr b="1" sz="1000"/>
          </a:p>
          <a:p>
            <a:pPr indent="-292100" lvl="0" marL="457200" rtl="0" algn="just">
              <a:spcBef>
                <a:spcPts val="0"/>
              </a:spcBef>
              <a:spcAft>
                <a:spcPts val="0"/>
              </a:spcAft>
              <a:buClr>
                <a:schemeClr val="dk1"/>
              </a:buClr>
              <a:buSzPts val="1000"/>
              <a:buFont typeface="Times New Roman"/>
              <a:buChar char="●"/>
            </a:pPr>
            <a:r>
              <a:rPr lang="es" sz="1000" u="sng">
                <a:solidFill>
                  <a:schemeClr val="hlink"/>
                </a:solidFill>
                <a:hlinkClick r:id="rId2"/>
              </a:rPr>
              <a:t>Handle configuration changes</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140ec211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140ec211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Aprendimos mucho sobre los estados del ciclo de vida y las formas de transición entre ellos. Es mucho más fácil comprender el ciclo de vida de la actividad al registrar las devoluciones de llamada del ciclo de vida común y ver qué métodos se llaman. Los laboratorios de código le mostrarán cómo hacer esto, pero hablemos brevemente sobre cómo iniciar sesión en Android.</a:t>
            </a:r>
            <a:endParaRPr sz="1000">
              <a:solidFill>
                <a:srgbClr val="202124"/>
              </a:solidFill>
              <a:highlight>
                <a:srgbClr val="F8F9FA"/>
              </a:highlight>
            </a:endParaRPr>
          </a:p>
          <a:p>
            <a:pPr indent="0" lvl="0" marL="0" rtl="0" algn="just">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40ec211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40ec211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000">
                <a:solidFill>
                  <a:srgbClr val="202124"/>
                </a:solidFill>
                <a:highlight>
                  <a:srgbClr val="F8F9FA"/>
                </a:highlight>
              </a:rPr>
              <a:t>El registro puede ser una forma útil de comprender mejor las transiciones del ciclo de vida de la actividad y el fragmento. La ventana de Logcat en Android Studio muestra los mensajes del sistema, así como los mensajes de registro que ha agregado a su aplicación. Proporcione una etiqueta de cadena única para sus mensajes de registro para que pueda encontrarlos más fácilmente en los registros. La convención común es utilizar el nombre de la clase que desencadenó el mensaje de registro como etiqueta de registro. En Logcat, también puede filtrar los mensajes de registro según el nivel de prioridad o por aplicación.</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Si su aplicación falla, el seguimiento de la pila se puede ver en logcat, que es útil para la depuración.</a:t>
            </a:r>
            <a:endParaRPr sz="1000">
              <a:solidFill>
                <a:srgbClr val="202124"/>
              </a:solidFill>
              <a:highlight>
                <a:srgbClr val="F8F9FA"/>
              </a:highlight>
            </a:endParaRPr>
          </a:p>
          <a:p>
            <a:pPr indent="0" lvl="0" marL="0" rtl="0" algn="just">
              <a:spcBef>
                <a:spcPts val="0"/>
              </a:spcBef>
              <a:spcAft>
                <a:spcPts val="0"/>
              </a:spcAft>
              <a:buClr>
                <a:schemeClr val="dk1"/>
              </a:buClr>
              <a:buSzPts val="1100"/>
              <a:buFont typeface="Arial"/>
              <a:buNone/>
            </a:pPr>
            <a:r>
              <a:t/>
            </a:r>
            <a:endParaRPr sz="1000"/>
          </a:p>
          <a:p>
            <a:pPr indent="0" lvl="0" marL="0" rtl="0" algn="just">
              <a:spcBef>
                <a:spcPts val="0"/>
              </a:spcBef>
              <a:spcAft>
                <a:spcPts val="0"/>
              </a:spcAft>
              <a:buClr>
                <a:schemeClr val="dk1"/>
              </a:buClr>
              <a:buSzPts val="1100"/>
              <a:buFont typeface="Arial"/>
              <a:buNone/>
            </a:pPr>
            <a:r>
              <a:t/>
            </a:r>
            <a:endParaRPr sz="1000"/>
          </a:p>
          <a:p>
            <a:pPr indent="0" lvl="0" marL="0" rtl="0" algn="just">
              <a:spcBef>
                <a:spcPts val="0"/>
              </a:spcBef>
              <a:spcAft>
                <a:spcPts val="0"/>
              </a:spcAft>
              <a:buNone/>
            </a:pPr>
            <a:r>
              <a:rPr b="1" lang="es" sz="1000"/>
              <a:t>Resource:</a:t>
            </a:r>
            <a:endParaRPr b="1" sz="1000"/>
          </a:p>
          <a:p>
            <a:pPr indent="-292100" lvl="0" marL="457200" rtl="0" algn="just">
              <a:spcBef>
                <a:spcPts val="0"/>
              </a:spcBef>
              <a:spcAft>
                <a:spcPts val="0"/>
              </a:spcAft>
              <a:buClr>
                <a:schemeClr val="dk1"/>
              </a:buClr>
              <a:buSzPts val="1000"/>
              <a:buChar char="●"/>
            </a:pPr>
            <a:r>
              <a:rPr lang="es" sz="1000" u="sng">
                <a:solidFill>
                  <a:srgbClr val="1155CC"/>
                </a:solidFill>
                <a:hlinkClick r:id="rId2">
                  <a:extLst>
                    <a:ext uri="{A12FA001-AC4F-418D-AE19-62706E023703}">
                      <ahyp:hlinkClr val="tx"/>
                    </a:ext>
                  </a:extLst>
                </a:hlinkClick>
              </a:rPr>
              <a:t>Write and View Logs with Logcat</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40ec211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40ec211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solidFill>
                  <a:srgbClr val="202124"/>
                </a:solidFill>
                <a:highlight>
                  <a:srgbClr val="F8F9FA"/>
                </a:highlight>
              </a:rPr>
              <a:t>Puede enviar mensajes a Logcat con diferentes niveles de prioridad para indicar la importancia del mensaje, desde detallado (prioridad más baja) hasta error (prioridad más alta). Registre errores con Log.e () y registre advertencias con Log.w (). Los mensajes detallados, de depuración y de registro de información se utilizan generalmente con fines informativos.</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rtl="0" algn="just">
              <a:spcBef>
                <a:spcPts val="0"/>
              </a:spcBef>
              <a:spcAft>
                <a:spcPts val="0"/>
              </a:spcAft>
              <a:buNone/>
            </a:pPr>
            <a:r>
              <a:rPr lang="es" sz="1000">
                <a:solidFill>
                  <a:srgbClr val="202124"/>
                </a:solidFill>
                <a:highlight>
                  <a:srgbClr val="F8F9FA"/>
                </a:highlight>
              </a:rPr>
              <a:t>No compile registros detallados en su aplicación, excepto durante el desarrollo. Los registros de depuración se compilan, pero se eliminan en tiempo de ejecución, mientras que los registros de errores, advertencias e información siempre se guardan.</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Obtendrá más práctica escribiendo y leyendo mensajes de registro en los laboratorios de código.</a:t>
            </a:r>
            <a:endParaRPr sz="1000">
              <a:solidFill>
                <a:srgbClr val="202124"/>
              </a:solidFill>
              <a:highlight>
                <a:srgbClr val="F8F9FA"/>
              </a:highlight>
            </a:endParaRPr>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b="1" lang="es" sz="1000"/>
              <a:t>Resource:</a:t>
            </a:r>
            <a:endParaRPr b="1" sz="1000"/>
          </a:p>
          <a:p>
            <a:pPr indent="-292100" lvl="0" marL="457200" rtl="0" algn="just">
              <a:spcBef>
                <a:spcPts val="0"/>
              </a:spcBef>
              <a:spcAft>
                <a:spcPts val="0"/>
              </a:spcAft>
              <a:buClr>
                <a:schemeClr val="dk1"/>
              </a:buClr>
              <a:buSzPts val="1000"/>
              <a:buChar char="●"/>
            </a:pPr>
            <a:r>
              <a:rPr lang="es" sz="1000" u="sng">
                <a:solidFill>
                  <a:srgbClr val="1155CC"/>
                </a:solidFill>
                <a:hlinkClick r:id="rId2">
                  <a:extLst>
                    <a:ext uri="{A12FA001-AC4F-418D-AE19-62706E023703}">
                      <ahyp:hlinkClr val="tx"/>
                    </a:ext>
                  </a:extLst>
                </a:hlinkClick>
              </a:rPr>
              <a:t>Log class</a:t>
            </a:r>
            <a:endParaRPr sz="1000">
              <a:solidFill>
                <a:schemeClr val="dk1"/>
              </a:solidFill>
            </a:endParaRPr>
          </a:p>
          <a:p>
            <a:pPr indent="0" lvl="0" marL="0" rtl="0" algn="just">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140ec211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140ec211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Si recuerda la lección anterior, un fragmento representa un comportamiento o una parte de la interfaz de usuario y se puede considerar como una "subactividad". Un fragmento siempre debe estar alojado en una actividad, y el ciclo de vida del fragmento se ve directamente afectado por el ciclo de vida de la actividad del host. Si una actividad pierde el foco y se detiene o destruye, cualquier fragmento alojado también se detendrá o destruirá. Mientras se reanuda una actividad, puede agregar o eliminar fragmentos de ella.</a:t>
            </a:r>
            <a:endParaRPr sz="1000">
              <a:solidFill>
                <a:srgbClr val="202124"/>
              </a:solidFill>
              <a:highlight>
                <a:srgbClr val="F8F9FA"/>
              </a:highlight>
            </a:endParaRPr>
          </a:p>
          <a:p>
            <a:pPr indent="0" lvl="0" marL="0" rtl="0" algn="just">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140ec21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140ec21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40ec211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40ec211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Cuando crea sus propios fragmentos y extiende desde la clase Fragment, hay muchos métodos de devolución de llamada que son similares a la clase Activity. Sin embargo, hay algunas devoluciones de llamada nuevas, que verá en la siguiente diapositiva.</a:t>
            </a:r>
            <a:endParaRPr sz="1000">
              <a:solidFill>
                <a:srgbClr val="202124"/>
              </a:solidFill>
              <a:highlight>
                <a:srgbClr val="F8F9FA"/>
              </a:highlight>
            </a:endParaRPr>
          </a:p>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140ec211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140ec211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Esta diapositiva muestra algunas devoluciones de llamada de fragmentos nuevos, como onAttach (), onCreateView (), onViewCreated (), onDestroyView () y onDetach (), que analizaremos con más detalle en las siguientes diapositivas.</a:t>
            </a:r>
            <a:endParaRPr sz="1000">
              <a:solidFill>
                <a:srgbClr val="202124"/>
              </a:solidFill>
              <a:highlight>
                <a:srgbClr val="F8F9FA"/>
              </a:highlight>
            </a:endParaRPr>
          </a:p>
          <a:p>
            <a:pPr indent="0" lvl="0" marL="0" rtl="0" algn="just">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140ec211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140ec211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onAttach () precede inmediatamente al método onCreate () de un fragmento. onAttach () se llama antes de que el fragmento tenga acceso a su diseño, por lo que no anulará este método con mucha frecuencia.</a:t>
            </a:r>
            <a:endParaRPr sz="1000">
              <a:solidFill>
                <a:srgbClr val="202124"/>
              </a:solidFill>
              <a:highlight>
                <a:srgbClr val="F8F9FA"/>
              </a:highlight>
            </a:endParaRPr>
          </a:p>
          <a:p>
            <a:pPr indent="0" lvl="0" marL="0" rtl="0" algn="just">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140ec211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140ec211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Se llama a onCreateView () para que el fragmento cree una instancia de su vista de IU. Se llama entre los métodos onCreate () y onViewCreated (). Recomendamos solo inflar el diseño en este método y mover la lógica que modifica la Vista devuelta a onViewCreated ().</a:t>
            </a:r>
            <a:endParaRPr sz="1000">
              <a:solidFill>
                <a:srgbClr val="202124"/>
              </a:solidFill>
              <a:highlight>
                <a:srgbClr val="F8F9FA"/>
              </a:highlight>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p>
          <a:p>
            <a:pPr indent="0" lvl="0" marL="0" rtl="0" algn="l">
              <a:spcBef>
                <a:spcPts val="0"/>
              </a:spcBef>
              <a:spcAft>
                <a:spcPts val="0"/>
              </a:spcAft>
              <a:buNone/>
            </a:pPr>
            <a:r>
              <a:rPr b="1" lang="es" sz="1000"/>
              <a:t>Resource:</a:t>
            </a:r>
            <a:endParaRPr b="1" sz="1000"/>
          </a:p>
          <a:p>
            <a:pPr indent="-292100" lvl="0" marL="457200" rtl="0" algn="l">
              <a:spcBef>
                <a:spcPts val="0"/>
              </a:spcBef>
              <a:spcAft>
                <a:spcPts val="0"/>
              </a:spcAft>
              <a:buClr>
                <a:schemeClr val="dk1"/>
              </a:buClr>
              <a:buSzPts val="1000"/>
              <a:buChar char="●"/>
            </a:pPr>
            <a:r>
              <a:rPr lang="es" sz="1000" u="sng">
                <a:solidFill>
                  <a:srgbClr val="1155CC"/>
                </a:solidFill>
                <a:hlinkClick r:id="rId2">
                  <a:extLst>
                    <a:ext uri="{A12FA001-AC4F-418D-AE19-62706E023703}">
                      <ahyp:hlinkClr val="tx"/>
                    </a:ext>
                  </a:extLst>
                </a:hlinkClick>
              </a:rPr>
              <a:t>onCreateView()</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140ec211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140ec211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Termine de configurar la interfaz de usuario en la devolución de llamada onViewCreated (), ya que podemos estar seguros de que las vistas están disponibles en este momento.</a:t>
            </a:r>
            <a:endParaRPr sz="1000">
              <a:solidFill>
                <a:srgbClr val="202124"/>
              </a:solidFill>
              <a:highlight>
                <a:srgbClr val="F8F9FA"/>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b="1" lang="es" sz="1000"/>
              <a:t>Resource:</a:t>
            </a:r>
            <a:endParaRPr b="1" sz="1000"/>
          </a:p>
          <a:p>
            <a:pPr indent="-292100" lvl="0" marL="457200" rtl="0" algn="l">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onViewCreated()</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140ec211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140ec211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None/>
            </a:pPr>
            <a:r>
              <a:rPr lang="es" sz="1000">
                <a:solidFill>
                  <a:srgbClr val="202124"/>
                </a:solidFill>
                <a:highlight>
                  <a:srgbClr val="F8F9FA"/>
                </a:highlight>
                <a:latin typeface="Google Sans"/>
                <a:ea typeface="Google Sans"/>
                <a:cs typeface="Google Sans"/>
                <a:sym typeface="Google Sans"/>
              </a:rPr>
              <a:t>onDestroyView () se llama cuando la vista (creada previamente a partir de onCreateView ()) se separa del fragmento. Se llama a onDetach () cuando el fragmento ya no está adjunto a la actividad del host.</a:t>
            </a:r>
            <a:endParaRPr sz="1000">
              <a:latin typeface="Courier New"/>
              <a:ea typeface="Courier New"/>
              <a:cs typeface="Courier New"/>
              <a:sym typeface="Courier New"/>
            </a:endParaRPr>
          </a:p>
          <a:p>
            <a:pPr indent="0" lvl="0" marL="0" rtl="0" algn="l">
              <a:spcBef>
                <a:spcPts val="0"/>
              </a:spcBef>
              <a:spcAft>
                <a:spcPts val="0"/>
              </a:spcAft>
              <a:buNone/>
            </a:pPr>
            <a:r>
              <a:t/>
            </a:r>
            <a:endParaRPr sz="1000"/>
          </a:p>
          <a:p>
            <a:pPr indent="0" lvl="0" marL="0" rtl="0" algn="l">
              <a:spcBef>
                <a:spcPts val="0"/>
              </a:spcBef>
              <a:spcAft>
                <a:spcPts val="0"/>
              </a:spcAft>
              <a:buNone/>
            </a:pPr>
            <a:r>
              <a:rPr b="1" lang="es" sz="1000"/>
              <a:t>Resources:</a:t>
            </a:r>
            <a:endParaRPr b="1" sz="1000"/>
          </a:p>
          <a:p>
            <a:pPr indent="-292100" lvl="0" marL="457200" rtl="0" algn="l">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onDestroyView()</a:t>
            </a:r>
            <a:endParaRPr sz="1000">
              <a:solidFill>
                <a:schemeClr val="dk1"/>
              </a:solidFill>
            </a:endParaRPr>
          </a:p>
          <a:p>
            <a:pPr indent="-292100" lvl="0" marL="457200" rtl="0" algn="l">
              <a:spcBef>
                <a:spcPts val="0"/>
              </a:spcBef>
              <a:spcAft>
                <a:spcPts val="0"/>
              </a:spcAft>
              <a:buSzPts val="1000"/>
              <a:buChar char="●"/>
            </a:pPr>
            <a:r>
              <a:rPr lang="es" sz="1000" u="sng">
                <a:solidFill>
                  <a:srgbClr val="1155CC"/>
                </a:solidFill>
                <a:hlinkClick r:id="rId3">
                  <a:extLst>
                    <a:ext uri="{A12FA001-AC4F-418D-AE19-62706E023703}">
                      <ahyp:hlinkClr val="tx"/>
                    </a:ext>
                  </a:extLst>
                </a:hlinkClick>
              </a:rPr>
              <a:t>onDetach()</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40ec211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40ec211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40ec211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140ec211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000"/>
              <a:t>Transition: 1 click</a:t>
            </a:r>
            <a:endParaRPr b="1" sz="1000"/>
          </a:p>
          <a:p>
            <a:pPr indent="0" lvl="0" marL="0" rtl="0" algn="just">
              <a:spcBef>
                <a:spcPts val="0"/>
              </a:spcBef>
              <a:spcAft>
                <a:spcPts val="0"/>
              </a:spcAft>
              <a:buNone/>
            </a:pPr>
            <a:r>
              <a:t/>
            </a:r>
            <a:endParaRPr sz="1000"/>
          </a:p>
          <a:p>
            <a:pPr indent="0" lvl="0" marL="0" rtl="0" algn="just">
              <a:spcBef>
                <a:spcPts val="0"/>
              </a:spcBef>
              <a:spcAft>
                <a:spcPts val="0"/>
              </a:spcAft>
              <a:buNone/>
            </a:pPr>
            <a:r>
              <a:rPr lang="es" sz="1000">
                <a:solidFill>
                  <a:srgbClr val="202124"/>
                </a:solidFill>
                <a:highlight>
                  <a:srgbClr val="F8F9FA"/>
                </a:highlight>
              </a:rPr>
              <a:t>Al igual que con una actividad, puede conservar el estado de la interfaz de usuario de un fragmento a través de cambios de configuración y terminaciones de aplicaciones en segundo plano mediante onSaveInstanceState () y colocando sus datos en el paquete. El mismo paquete se le devuelve a través de los métodos de devolución de llamada anteriores cuando se vuelve a crear una nueva instancia del fragmento.</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Mantenga solo una cantidad mínima de datos en el paquete. Cualquier otro dato del usuario debe almacenarse con otras opciones de almacenamiento persistente, como una base de datos.</a:t>
            </a:r>
            <a:endParaRPr sz="1000">
              <a:solidFill>
                <a:srgbClr val="202124"/>
              </a:solidFill>
              <a:highlight>
                <a:srgbClr val="F8F9FA"/>
              </a:highlight>
            </a:endParaRPr>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b="1" lang="es" sz="1000"/>
              <a:t>Resource:</a:t>
            </a:r>
            <a:endParaRPr b="1" sz="1000"/>
          </a:p>
          <a:p>
            <a:pPr indent="-292100" lvl="0" marL="457200" rtl="0" algn="just">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onSaveInstanceState</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40ec211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140ec211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140ec211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140ec211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s"/>
              <a:t>Resources:</a:t>
            </a:r>
            <a:endParaRPr b="1"/>
          </a:p>
          <a:p>
            <a:pPr indent="-298450" lvl="0" marL="457200" rtl="0" algn="l">
              <a:spcBef>
                <a:spcPts val="0"/>
              </a:spcBef>
              <a:spcAft>
                <a:spcPts val="0"/>
              </a:spcAft>
              <a:buSzPts val="1100"/>
              <a:buChar char="●"/>
            </a:pPr>
            <a:r>
              <a:rPr lang="es" u="sng">
                <a:solidFill>
                  <a:srgbClr val="1155CC"/>
                </a:solidFill>
                <a:hlinkClick r:id="rId2">
                  <a:extLst>
                    <a:ext uri="{A12FA001-AC4F-418D-AE19-62706E023703}">
                      <ahyp:hlinkClr val="tx"/>
                    </a:ext>
                  </a:extLst>
                </a:hlinkClick>
              </a:rPr>
              <a:t>Lifecycle-Aware Components</a:t>
            </a:r>
            <a:endParaRPr>
              <a:solidFill>
                <a:schemeClr val="dk1"/>
              </a:solidFill>
            </a:endParaRPr>
          </a:p>
          <a:p>
            <a:pPr indent="-298450" lvl="0" marL="457200" rtl="0" algn="l">
              <a:spcBef>
                <a:spcPts val="0"/>
              </a:spcBef>
              <a:spcAft>
                <a:spcPts val="0"/>
              </a:spcAft>
              <a:buSzPts val="1100"/>
              <a:buChar char="●"/>
            </a:pPr>
            <a:r>
              <a:rPr lang="es" u="sng">
                <a:solidFill>
                  <a:srgbClr val="1155CC"/>
                </a:solidFill>
                <a:hlinkClick r:id="rId3">
                  <a:extLst>
                    <a:ext uri="{A12FA001-AC4F-418D-AE19-62706E023703}">
                      <ahyp:hlinkCl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40ec21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40ec21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A medida que un usuario navega a través de su aplicación, sale de ella y regresa a ella, las instancias de Actividad en su aplicación pasan por diferentes estados en su ciclo de vida.</a:t>
            </a:r>
            <a:endParaRPr sz="1000">
              <a:solidFill>
                <a:srgbClr val="202124"/>
              </a:solidFill>
              <a:highlight>
                <a:srgbClr val="F8F9FA"/>
              </a:highlight>
            </a:endParaRPr>
          </a:p>
          <a:p>
            <a:pPr indent="0" lvl="0" marL="0" rtl="0" algn="l">
              <a:spcBef>
                <a:spcPts val="0"/>
              </a:spcBef>
              <a:spcAft>
                <a:spcPts val="0"/>
              </a:spcAft>
              <a:buNone/>
            </a:pPr>
            <a:r>
              <a:t/>
            </a:r>
            <a:endParaRPr sz="10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140ec211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140ec211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Una clase que implementa la interfaz LifecycleOwner tiene un ciclo de vida y necesita implementar el método getLifecycle (). Esta interfaz abstrae la propiedad de un ciclo de vida de clases individuales, como Fragment y AppCompatActivity. Esto también permite que otras clases implementen la interfaz LifecycleOwner.</a:t>
            </a:r>
            <a:endParaRPr sz="1000">
              <a:solidFill>
                <a:srgbClr val="202124"/>
              </a:solidFill>
              <a:highlight>
                <a:srgbClr val="F8F9FA"/>
              </a:highlight>
            </a:endParaRPr>
          </a:p>
          <a:p>
            <a:pPr indent="0" lvl="0" marL="0" rtl="0" algn="just">
              <a:spcBef>
                <a:spcPts val="0"/>
              </a:spcBef>
              <a:spcAft>
                <a:spcPts val="0"/>
              </a:spcAft>
              <a:buNone/>
            </a:pPr>
            <a:r>
              <a:t/>
            </a:r>
            <a:endParaRPr sz="1000"/>
          </a:p>
          <a:p>
            <a:pPr indent="0" lvl="0" marL="0" rtl="0" algn="just">
              <a:spcBef>
                <a:spcPts val="0"/>
              </a:spcBef>
              <a:spcAft>
                <a:spcPts val="0"/>
              </a:spcAft>
              <a:buNone/>
            </a:pPr>
            <a:r>
              <a:rPr b="1" lang="es" sz="1000"/>
              <a:t>Resource:</a:t>
            </a:r>
            <a:endParaRPr b="1" sz="1000"/>
          </a:p>
          <a:p>
            <a:pPr indent="-292100" lvl="0" marL="457200" rtl="0" algn="just">
              <a:spcBef>
                <a:spcPts val="0"/>
              </a:spcBef>
              <a:spcAft>
                <a:spcPts val="0"/>
              </a:spcAft>
              <a:buSzPts val="1000"/>
              <a:buChar char="●"/>
            </a:pPr>
            <a:r>
              <a:rPr lang="es" sz="1000" u="sng">
                <a:solidFill>
                  <a:srgbClr val="1155CC"/>
                </a:solidFill>
                <a:hlinkClick r:id="rId2">
                  <a:extLst>
                    <a:ext uri="{A12FA001-AC4F-418D-AE19-62706E023703}">
                      <ahyp:hlinkClr val="tx"/>
                    </a:ext>
                  </a:extLst>
                </a:hlinkClick>
              </a:rPr>
              <a:t>LifecycleOwner</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40ec211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40ec211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Para cualquier clase que desee escuchar eventos del ciclo de vida, implemente la interfaz LifecycleObserver. Tenga en cuenta que LifecycleObserver no tiene ningún método abstracto, sino que utiliza los métodos OnLifecycleEvent anotados, como se muestra en el ejemplo. Luego, registre al observador con el ciclo de vida para recibir notificaciones de los eventos del ciclo de vida. El uso de componentes que reconocen el ciclo de vida lo ayudará a escribir un código más limpio y mejor organizado que sea más fácil de mantener.</a:t>
            </a:r>
            <a:endParaRPr sz="1000">
              <a:solidFill>
                <a:srgbClr val="202124"/>
              </a:solidFill>
              <a:highlight>
                <a:srgbClr val="F8F9FA"/>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LifecycleObserver interface</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140ec211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140ec211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140ec211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140ec211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Transition: automated</a:t>
            </a:r>
            <a:endParaRPr b="1">
              <a:solidFill>
                <a:schemeClr val="dk1"/>
              </a:solidFill>
            </a:endParaRPr>
          </a:p>
          <a:p>
            <a:pPr indent="0" lvl="0" marL="0" rtl="0" algn="just">
              <a:spcBef>
                <a:spcPts val="0"/>
              </a:spcBef>
              <a:spcAft>
                <a:spcPts val="0"/>
              </a:spcAft>
              <a:buNone/>
            </a:pPr>
            <a:r>
              <a:rPr lang="es" sz="1000">
                <a:solidFill>
                  <a:srgbClr val="202124"/>
                </a:solidFill>
                <a:highlight>
                  <a:srgbClr val="F8F9FA"/>
                </a:highlight>
              </a:rPr>
              <a:t>Cuando el usuario abre una aplicación, la tarea de la aplicación pasa a primer plano. Si no existe ninguna tarea para la aplicación (quizás la aplicación no se ha utilizado recientemente), se crea una nueva tarea y la actividad "principal" para esa aplicación se abre como la actividad raíz en la pila. Veamos un ejemplo.</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Supongamos que abre una aplicación de correo electrónico en su teléfono y, si no existe ninguna tarea para la aplicación, se crea una nueva. La actividad principal de esta aplicación de correo electrónico (llamémosla EmailActivity) se agrega a la pila de actividades. Está en la parte superior de la pila de actividades, por lo que actualmente está activo y puedes interactuar con él.</a:t>
            </a:r>
            <a:endParaRPr sz="1000">
              <a:solidFill>
                <a:srgbClr val="202124"/>
              </a:solidFill>
              <a:highlight>
                <a:srgbClr val="F8F9FA"/>
              </a:highlight>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Tasks and Back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140ec211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140ec211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000">
                <a:solidFill>
                  <a:schemeClr val="dk1"/>
                </a:solidFill>
              </a:rPr>
              <a:t>Transition: automated</a:t>
            </a:r>
            <a:endParaRPr b="1" sz="1000">
              <a:solidFill>
                <a:schemeClr val="dk1"/>
              </a:solidFill>
            </a:endParaRPr>
          </a:p>
          <a:p>
            <a:pPr indent="0" lvl="0" marL="0" rtl="0" algn="just">
              <a:spcBef>
                <a:spcPts val="0"/>
              </a:spcBef>
              <a:spcAft>
                <a:spcPts val="0"/>
              </a:spcAft>
              <a:buClr>
                <a:schemeClr val="dk1"/>
              </a:buClr>
              <a:buSzPts val="1100"/>
              <a:buFont typeface="Arial"/>
              <a:buNone/>
            </a:pPr>
            <a:r>
              <a:t/>
            </a:r>
            <a:endParaRPr b="1" sz="1000">
              <a:solidFill>
                <a:schemeClr val="dk1"/>
              </a:solidFill>
            </a:endParaRPr>
          </a:p>
          <a:p>
            <a:pPr indent="0" lvl="0" marL="0" rtl="0" algn="just">
              <a:spcBef>
                <a:spcPts val="0"/>
              </a:spcBef>
              <a:spcAft>
                <a:spcPts val="0"/>
              </a:spcAft>
              <a:buNone/>
            </a:pPr>
            <a:r>
              <a:rPr lang="es" sz="1000">
                <a:solidFill>
                  <a:srgbClr val="202124"/>
                </a:solidFill>
                <a:highlight>
                  <a:srgbClr val="F8F9FA"/>
                </a:highlight>
              </a:rPr>
              <a:t>Luego, dentro de la aplicación de correo electrónico, decide escribir un nuevo correo electrónico. Esto se hace abriendo una segunda actividad que llamaremos ComposeActivity. La primera actividad (EmailActivity) se pausó y detuvo, en términos de estados del ciclo de vida. Ahora se ha creado, iniciado y reanudado ComposeActivity desde que está interactuando con él. Todavía estás en la misma tarea, y ComposeActivity ahora está en la parte superior de la pila de actividades.</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A continuación, decide adjuntar una foto a este correo electrónico. Haga clic en la opción de menú "Adjuntar archivo", que abre una nueva actividad para examinar los archivos en su dispositivo.</a:t>
            </a:r>
            <a:endParaRPr sz="1000">
              <a:solidFill>
                <a:srgbClr val="202124"/>
              </a:solidFill>
              <a:highlight>
                <a:srgbClr val="F8F9FA"/>
              </a:highlight>
            </a:endParaRPr>
          </a:p>
          <a:p>
            <a:pPr indent="0" lvl="0" marL="0" rtl="0" algn="just">
              <a:spcBef>
                <a:spcPts val="0"/>
              </a:spcBef>
              <a:spcAft>
                <a:spcPts val="0"/>
              </a:spcAft>
              <a:buNone/>
            </a:pPr>
            <a:r>
              <a:t/>
            </a:r>
            <a:endParaRPr sz="10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140ec211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140ec211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000">
                <a:solidFill>
                  <a:schemeClr val="dk1"/>
                </a:solidFill>
              </a:rPr>
              <a:t>Transition: automated</a:t>
            </a:r>
            <a:endParaRPr b="1" sz="1000">
              <a:solidFill>
                <a:schemeClr val="dk1"/>
              </a:solidFill>
            </a:endParaRPr>
          </a:p>
          <a:p>
            <a:pPr indent="0" lvl="0" marL="0" rtl="0" algn="just">
              <a:spcBef>
                <a:spcPts val="0"/>
              </a:spcBef>
              <a:spcAft>
                <a:spcPts val="0"/>
              </a:spcAft>
              <a:buClr>
                <a:schemeClr val="dk1"/>
              </a:buClr>
              <a:buSzPts val="1100"/>
              <a:buFont typeface="Arial"/>
              <a:buNone/>
            </a:pPr>
            <a:r>
              <a:t/>
            </a:r>
            <a:endParaRPr b="1" sz="1000">
              <a:solidFill>
                <a:schemeClr val="dk1"/>
              </a:solidFill>
            </a:endParaRPr>
          </a:p>
          <a:p>
            <a:pPr indent="0" lvl="0" marL="0" rtl="0" algn="just">
              <a:spcBef>
                <a:spcPts val="0"/>
              </a:spcBef>
              <a:spcAft>
                <a:spcPts val="0"/>
              </a:spcAft>
              <a:buNone/>
            </a:pPr>
            <a:r>
              <a:rPr lang="es" sz="1000">
                <a:solidFill>
                  <a:srgbClr val="202124"/>
                </a:solidFill>
                <a:highlight>
                  <a:srgbClr val="F8F9FA"/>
                </a:highlight>
              </a:rPr>
              <a:t>Ahora se abre AttachFileActivity. ComposeActivity ya no está visible, por lo que se detiene la actividad. AttachFileActivity ahora está activo y está en la parte superior de la pila de actividades.</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Al mantener una pila de actividades, si el usuario decide tocar el botón Atrás, puede volver a la actividad anterior. Dentro de AttachFileActivity, si el usuario toca Atrás, AttachFileActivity se extrae de la pila (lo que significa que se elimina de la pila).</a:t>
            </a:r>
            <a:endParaRPr sz="1000">
              <a:solidFill>
                <a:srgbClr val="202124"/>
              </a:solidFill>
              <a:highlight>
                <a:srgbClr val="F8F9FA"/>
              </a:highlight>
            </a:endParaRPr>
          </a:p>
          <a:p>
            <a:pPr indent="0" lvl="0" marL="0" rtl="0" algn="just">
              <a:spcBef>
                <a:spcPts val="0"/>
              </a:spcBef>
              <a:spcAft>
                <a:spcPts val="0"/>
              </a:spcAft>
              <a:buNone/>
            </a:pPr>
            <a:r>
              <a:t/>
            </a:r>
            <a:endParaRPr sz="10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140ec211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140ec211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Transition: automated</a:t>
            </a:r>
            <a:endParaRPr b="1">
              <a:solidFill>
                <a:schemeClr val="dk1"/>
              </a:solidFill>
            </a:endParaRPr>
          </a:p>
          <a:p>
            <a:pPr indent="0" lvl="0" marL="0" marR="38100" rtl="0" algn="l">
              <a:lnSpc>
                <a:spcPct val="128571"/>
              </a:lnSpc>
              <a:spcBef>
                <a:spcPts val="0"/>
              </a:spcBef>
              <a:spcAft>
                <a:spcPts val="0"/>
              </a:spcAft>
              <a:buClr>
                <a:schemeClr val="dk1"/>
              </a:buClr>
              <a:buSzPts val="1100"/>
              <a:buFont typeface="Arial"/>
              <a:buNone/>
            </a:pPr>
            <a:r>
              <a:rPr lang="es">
                <a:solidFill>
                  <a:srgbClr val="202124"/>
                </a:solidFill>
                <a:highlight>
                  <a:srgbClr val="F8F9FA"/>
                </a:highlight>
              </a:rPr>
              <a:t>¿Qué hay ahora en la parte superior de la pila de actividades? El ComposeActivity. Por lo tanto, ComposeActivity se inicia nuevamente y se reanuda, y se convierte en la actividad con la que el usuario está interactuando. ¿Qué pasa si el usuario vuelve a tocar Atrás?</a:t>
            </a:r>
            <a:endParaRPr>
              <a:solidFill>
                <a:srgbClr val="202124"/>
              </a:solidFill>
              <a:highlight>
                <a:srgbClr val="F8F9FA"/>
              </a:highlight>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140ec211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140ec211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s" sz="1000">
                <a:solidFill>
                  <a:schemeClr val="dk1"/>
                </a:solidFill>
              </a:rPr>
              <a:t>Transition: automated</a:t>
            </a:r>
            <a:endParaRPr sz="1000">
              <a:solidFill>
                <a:schemeClr val="dk1"/>
              </a:solidFill>
            </a:endParaRPr>
          </a:p>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None/>
            </a:pPr>
            <a:r>
              <a:rPr lang="es" sz="1000">
                <a:solidFill>
                  <a:srgbClr val="202124"/>
                </a:solidFill>
                <a:highlight>
                  <a:srgbClr val="F8F9FA"/>
                </a:highlight>
              </a:rPr>
              <a:t>Cuando se saca ComposeActivity de la pila de actividades, EmailActivity se deja en la parte superior y se vuelve visible y activo nuevamente. Vemos por qué es útil tener una pila de actividades.</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También puede guardar una pila de fragmentos. Cuando se utiliza la biblioteca de navegación, una pila de destinos que se mantienen, por lo que todavía se proporciona la funcionalidad del botón Atrás.</a:t>
            </a:r>
            <a:endParaRPr sz="1000">
              <a:solidFill>
                <a:srgbClr val="202124"/>
              </a:solidFill>
              <a:highlight>
                <a:srgbClr val="F8F9FA"/>
              </a:highlight>
            </a:endParaRPr>
          </a:p>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Clr>
                <a:schemeClr val="dk1"/>
              </a:buClr>
              <a:buSzPts val="1100"/>
              <a:buFont typeface="Arial"/>
              <a:buNone/>
            </a:pPr>
            <a:r>
              <a:rPr b="1" lang="es" sz="1000">
                <a:solidFill>
                  <a:schemeClr val="dk1"/>
                </a:solidFill>
              </a:rPr>
              <a:t>Resources:</a:t>
            </a:r>
            <a:endParaRPr b="1" sz="1000">
              <a:solidFill>
                <a:schemeClr val="dk1"/>
              </a:solidFill>
            </a:endParaRPr>
          </a:p>
          <a:p>
            <a:pPr indent="-292100" lvl="0" marL="457200" rtl="0" algn="just">
              <a:spcBef>
                <a:spcPts val="0"/>
              </a:spcBef>
              <a:spcAft>
                <a:spcPts val="0"/>
              </a:spcAft>
              <a:buClr>
                <a:srgbClr val="1155CC"/>
              </a:buClr>
              <a:buSzPts val="1000"/>
              <a:buChar char="●"/>
            </a:pPr>
            <a:r>
              <a:rPr lang="es" sz="1000" u="sng">
                <a:solidFill>
                  <a:srgbClr val="1155CC"/>
                </a:solidFill>
                <a:hlinkClick r:id="rId2">
                  <a:extLst>
                    <a:ext uri="{A12FA001-AC4F-418D-AE19-62706E023703}">
                      <ahyp:hlinkClr val="tx"/>
                    </a:ext>
                  </a:extLst>
                </a:hlinkClick>
              </a:rPr>
              <a:t>Tasks and Back Stack</a:t>
            </a:r>
            <a:endParaRPr sz="1000">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140ec211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140ec211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Veamos esto en acción. Digamos que tenemos una aplicación que se ejecuta con una sola actividad que tiene un host de navegación. El FirstFragment está adjunto, creado y listo para interactuar con el usuario. Ese fragmento se agrega a la pila de destinos que mantiene la aplicación.</a:t>
            </a:r>
            <a:endParaRPr sz="1000">
              <a:solidFill>
                <a:srgbClr val="202124"/>
              </a:solidFill>
              <a:highlight>
                <a:srgbClr val="F8F9FA"/>
              </a:highlight>
            </a:endParaRPr>
          </a:p>
          <a:p>
            <a:pPr indent="0" lvl="0" marL="0" rtl="0" algn="l">
              <a:spcBef>
                <a:spcPts val="0"/>
              </a:spcBef>
              <a:spcAft>
                <a:spcPts val="0"/>
              </a:spcAft>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140ec211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140ec211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Luego, el usuario hace clic en un botón que navega a un nuevo destino, SecondFragment. Mientras ese nuevo fragmento llama a onCreate (), onCreateView () y etc., el FirstFragment ya no es visible y se pausa y luego se detiene. SecondFragment está ahora en la parte superior de la pila de destinos.</a:t>
            </a:r>
            <a:endParaRPr sz="1000">
              <a:solidFill>
                <a:srgbClr val="202124"/>
              </a:solidFill>
              <a:highlight>
                <a:srgbClr val="F8F9FA"/>
              </a:highlight>
            </a:endParaRPr>
          </a:p>
          <a:p>
            <a:pPr indent="0" lvl="0" marL="0" rtl="0" algn="just">
              <a:spcBef>
                <a:spcPts val="0"/>
              </a:spcBef>
              <a:spcAft>
                <a:spcPts val="0"/>
              </a:spcAft>
              <a:buNone/>
            </a:pPr>
            <a:r>
              <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40ec21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140ec21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Es importante conocer los estados del ciclo de vida de la actividad para que pueda implementar el comportamiento adecuado de la aplicación en función de las expectativas del usuario. Por ejemplo, debemos preservar los datos del usuario e indicar si el usuario abandona temporalmente la aplicación y regresa, es interrumpido por una llamada telefónica o gira el dispositivo. Es responsabilidad del desarrollador de la aplicación manejar estos cambios de estado con elegancia sin fallar ni desperdiciar recursos del sistema. El marco de Android proporciona métodos de devolución de llamada para que pueda saber cuándo la actividad ingresa en cada estado del ciclo de vida de la actividad.</a:t>
            </a:r>
            <a:endParaRPr sz="1000">
              <a:solidFill>
                <a:srgbClr val="202124"/>
              </a:solidFill>
              <a:highlight>
                <a:srgbClr val="F8F9FA"/>
              </a:highlight>
            </a:endParaRPr>
          </a:p>
          <a:p>
            <a:pPr indent="0" lvl="0" marL="0" rtl="0" algn="just">
              <a:spcBef>
                <a:spcPts val="0"/>
              </a:spcBef>
              <a:spcAft>
                <a:spcPts val="0"/>
              </a:spcAft>
              <a:buNone/>
            </a:pPr>
            <a:r>
              <a:t/>
            </a:r>
            <a:endParaRPr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140ec211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140ec211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chemeClr val="dk1"/>
                </a:solidFill>
              </a:rPr>
              <a:t>Cuando toca el botón Atrás para volver a FirstFragment, SecondFragment sale de la pila. FirstFragment se vuelve a activar.</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s">
                <a:solidFill>
                  <a:schemeClr val="dk1"/>
                </a:solidFill>
              </a:rPr>
              <a:t>Tenga en cuenta que estas devoluciones de llamada del ciclo de vida se producen en conjunto para cualquier destino de origen o destino (fragmentos) y actividades. Si en algún momento navegáramos fuera de la aplicación, la actividad y cualquier fragmento dentro de ella se pausaría y luego se detendría.</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s">
                <a:solidFill>
                  <a:schemeClr val="dk1"/>
                </a:solidFill>
              </a:rPr>
              <a:t>Gran parte de esta funcionalidad es manejada por el marco de Android, que proporciona un manejo predeterminado de la pila de actividades si vas a un destino hacia atrás o hacia adelante.</a:t>
            </a:r>
            <a:endParaRPr>
              <a:solidFill>
                <a:schemeClr val="dk1"/>
              </a:solidFill>
            </a:endParaRPr>
          </a:p>
          <a:p>
            <a:pPr indent="0" lvl="0" marL="0" rtl="0" algn="just">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140ec211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140ec211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En muchos casos, el comportamiento predeterminado de la pila de actividades es apropiado: es decir, un solo toque del botón Atrás lo lleva un paso hacia atrás. Sin embargo, en algunos casos, es posible que desee ir a un destino anterior en la pila de actividades.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Digamos, por ejemplo, que tiene una aplicación de prueba. Después de obtener su resultado y presionar el botón Atrás, ¿qué esperaría que sucediera? ¿Volver a la última pregunta del cuestionario o al WelcomeFragment inicial para volver a realizar el cuestionario? La mayoría querría reiniciar el cuestionario.</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140ec211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140ec211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En este caso, puede anular el comportamiento predeterminado para extraer destinos adicionales de la pila, todo el camino de regreso al WelcomeFragment con un solo toque del botón Atrás.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popUpTo and popUpToInclusive</a:t>
            </a:r>
            <a:r>
              <a:rPr lang="es">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140ec211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140ec211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140ec211c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140ec211c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140ec211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140ec211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140ec211c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e140ec211c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140ec211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140ec211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Anteriormente, hablamos brevemente sobre el ciclo de vida de la actividad. Se inicia su actividad, se llama a onCreate () y se produce una inicialización para que la actividad se ejecute correctamente.</a:t>
            </a:r>
            <a:endParaRPr sz="10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40ec211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40ec211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00"/>
              <a:t>Transitions: 2 clicks</a:t>
            </a:r>
            <a:endParaRPr b="1" sz="1000"/>
          </a:p>
          <a:p>
            <a:pPr indent="0" lvl="0" marL="0" rtl="0" algn="l">
              <a:spcBef>
                <a:spcPts val="0"/>
              </a:spcBef>
              <a:spcAft>
                <a:spcPts val="0"/>
              </a:spcAft>
              <a:buNone/>
            </a:pPr>
            <a:r>
              <a:t/>
            </a:r>
            <a:endParaRPr sz="1000"/>
          </a:p>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En esta lección, profundizaremos en las cosas que convierten el diagrama simplificado de la diapositiva anterior en este flujo de ciclo de vida completo.</a:t>
            </a:r>
            <a:endParaRPr sz="1000">
              <a:solidFill>
                <a:srgbClr val="202124"/>
              </a:solidFill>
              <a:highlight>
                <a:srgbClr val="F8F9FA"/>
              </a:highlight>
            </a:endParaRPr>
          </a:p>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40ec211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40ec211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solidFill>
                  <a:srgbClr val="202124"/>
                </a:solidFill>
                <a:highlight>
                  <a:srgbClr val="F8F9FA"/>
                </a:highlight>
              </a:rPr>
              <a:t>Hablemos de los estados centrales de una actividad: creada, iniciada, reanudada, pausada, detenida y destruida.</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rtl="0" algn="just">
              <a:spcBef>
                <a:spcPts val="0"/>
              </a:spcBef>
              <a:spcAft>
                <a:spcPts val="0"/>
              </a:spcAft>
              <a:buNone/>
            </a:pPr>
            <a:r>
              <a:rPr lang="es" sz="1000">
                <a:solidFill>
                  <a:srgbClr val="202124"/>
                </a:solidFill>
                <a:highlight>
                  <a:srgbClr val="F8F9FA"/>
                </a:highlight>
              </a:rPr>
              <a:t>En el gráfico, podemos ver cómo una actividad puede hacer la transición entre diferentes estados. Es principalmente un proceso lineal que avanza con cada estado. Cuando la aplicación está en primer plano, la actividad se reanuda y maneja la entrada del usuario. Tan pronto como la Actividad se cubre parcialmente, o el usuario navega fuera de la Actividad, pasamos por los estados Pausado y Detenido (y algunas veces el estado Destruido).</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rtl="0" algn="just">
              <a:spcBef>
                <a:spcPts val="0"/>
              </a:spcBef>
              <a:spcAft>
                <a:spcPts val="0"/>
              </a:spcAft>
              <a:buNone/>
            </a:pPr>
            <a:r>
              <a:rPr lang="es" sz="1000">
                <a:solidFill>
                  <a:srgbClr val="202124"/>
                </a:solidFill>
                <a:highlight>
                  <a:srgbClr val="F8F9FA"/>
                </a:highlight>
              </a:rPr>
              <a:t>Algunos estados pueden hacer transiciones hacia atrás. Por ejemplo, se puede reanudar una actividad en pausa, se puede iniciar de nuevo una actividad detenida y se puede reinicializar una actividad destruida.</a:t>
            </a:r>
            <a:endParaRPr sz="1000">
              <a:solidFill>
                <a:srgbClr val="202124"/>
              </a:solidFill>
              <a:highlight>
                <a:srgbClr val="F8F9FA"/>
              </a:highlight>
            </a:endParaRPr>
          </a:p>
          <a:p>
            <a:pPr indent="0" lvl="0" marL="0" rtl="0" algn="just">
              <a:spcBef>
                <a:spcPts val="0"/>
              </a:spcBef>
              <a:spcAft>
                <a:spcPts val="0"/>
              </a:spcAft>
              <a:buNone/>
            </a:pPr>
            <a:r>
              <a:t/>
            </a:r>
            <a:endParaRPr sz="1000">
              <a:solidFill>
                <a:srgbClr val="202124"/>
              </a:solidFill>
              <a:highlight>
                <a:srgbClr val="F8F9FA"/>
              </a:highlight>
            </a:endParaRPr>
          </a:p>
          <a:p>
            <a:pPr indent="0" lvl="0" marL="0" marR="38100" rtl="0" algn="just">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La clase Activity proporciona devoluciones de llamada para estos cambios de estado. Hay devoluciones de llamada adicionales que no están representadas en este diagrama, pero en esta lección nos centraremos en las devoluciones de llamada para estos estados centrales.</a:t>
            </a:r>
            <a:endParaRPr sz="1000">
              <a:solidFill>
                <a:srgbClr val="202124"/>
              </a:solidFill>
              <a:highlight>
                <a:srgbClr val="F8F9FA"/>
              </a:highlight>
            </a:endParaRPr>
          </a:p>
          <a:p>
            <a:pPr indent="0" lvl="0" marL="0" rtl="0" algn="just">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40ec211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40ec211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202124"/>
                </a:solidFill>
                <a:highlight>
                  <a:srgbClr val="F8F9FA"/>
                </a:highlight>
              </a:rPr>
              <a:t>En ejemplos anteriores, sobreescribimos este método de callback para configurar la actividad y aumentar el diseño. Se llama al método onCreate () de su actividad cuando el sistema crea su actividad por primera vez. Realice aquí la lógica de inicio para su aplicación, como inflar la interfaz de usuario de la actividad e inicializar cualquier variable o componente de su aplicación.</a:t>
            </a:r>
            <a:endParaRPr sz="1000">
              <a:solidFill>
                <a:srgbClr val="202124"/>
              </a:solidFill>
              <a:highlight>
                <a:srgbClr val="F8F9FA"/>
              </a:highlight>
            </a:endParaRPr>
          </a:p>
          <a:p>
            <a:pPr indent="0" lvl="0" marL="0" rtl="0" algn="l">
              <a:spcBef>
                <a:spcPts val="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Tu instancia de actividad no permanece en el estado creado. Después de que se ejecuta el código onCreate (), la actividad pasa al estado de inicio y el sistema llama al método onStart ().</a:t>
            </a:r>
            <a:endParaRPr sz="1000">
              <a:solidFill>
                <a:srgbClr val="202124"/>
              </a:solidFill>
              <a:highlight>
                <a:srgbClr val="F8F9FA"/>
              </a:highlight>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s" sz="1000"/>
              <a:t>Resources:</a:t>
            </a:r>
            <a:endParaRPr b="1" sz="1000"/>
          </a:p>
          <a:p>
            <a:pPr indent="-292100" lvl="0" marL="457200" rtl="0" algn="l">
              <a:spcBef>
                <a:spcPts val="0"/>
              </a:spcBef>
              <a:spcAft>
                <a:spcPts val="0"/>
              </a:spcAft>
              <a:buClr>
                <a:schemeClr val="dk1"/>
              </a:buClr>
              <a:buSzPts val="1000"/>
              <a:buChar char="●"/>
            </a:pPr>
            <a:r>
              <a:rPr lang="es" sz="1000" u="sng">
                <a:solidFill>
                  <a:srgbClr val="1155CC"/>
                </a:solidFill>
                <a:hlinkClick r:id="rId2">
                  <a:extLst>
                    <a:ext uri="{A12FA001-AC4F-418D-AE19-62706E023703}">
                      <ahyp:hlinkClr val="tx"/>
                    </a:ext>
                  </a:extLst>
                </a:hlinkClick>
              </a:rPr>
              <a:t>Lifecycle callback: onCreate()</a:t>
            </a:r>
            <a:endParaRPr sz="1000">
              <a:solidFill>
                <a:schemeClr val="dk1"/>
              </a:solidFill>
            </a:endParaRPr>
          </a:p>
          <a:p>
            <a:pPr indent="-292100" lvl="0" marL="457200" rtl="0" algn="l">
              <a:spcBef>
                <a:spcPts val="0"/>
              </a:spcBef>
              <a:spcAft>
                <a:spcPts val="0"/>
              </a:spcAft>
              <a:buClr>
                <a:schemeClr val="dk1"/>
              </a:buClr>
              <a:buSzPts val="1000"/>
              <a:buChar char="●"/>
            </a:pPr>
            <a:r>
              <a:rPr lang="es" sz="1000" u="sng">
                <a:solidFill>
                  <a:srgbClr val="1155CC"/>
                </a:solidFill>
                <a:hlinkClick r:id="rId3">
                  <a:extLst>
                    <a:ext uri="{A12FA001-AC4F-418D-AE19-62706E023703}">
                      <ahyp:hlinkClr val="tx"/>
                    </a:ext>
                  </a:extLst>
                </a:hlinkClick>
              </a:rPr>
              <a:t>Activity: onCreate()</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40ec211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40ec211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1000">
                <a:solidFill>
                  <a:srgbClr val="202124"/>
                </a:solidFill>
                <a:highlight>
                  <a:srgbClr val="F8F9FA"/>
                </a:highlight>
              </a:rPr>
              <a:t>onStart () se llama cuando se inicia la actividad y se vuelve visible para el usuario. Se puede llamar cuando la actividad se inicia por primera vez (procedente de onCreate ()), o se reinicia (onRestart ()).</a:t>
            </a:r>
            <a:endParaRPr sz="1000">
              <a:solidFill>
                <a:srgbClr val="202124"/>
              </a:solidFill>
              <a:highlight>
                <a:srgbClr val="F8F9FA"/>
              </a:highlight>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Lifecycle Callback: onStart()</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Activity: onStart()</a:t>
            </a:r>
            <a:endParaRPr>
              <a:solidFill>
                <a:schemeClr val="dk1"/>
              </a:solidFill>
            </a:endParaRPr>
          </a:p>
          <a:p>
            <a:pPr indent="-298450" lvl="0" marL="457200" rtl="0" algn="l">
              <a:spcBef>
                <a:spcPts val="0"/>
              </a:spcBef>
              <a:spcAft>
                <a:spcPts val="600"/>
              </a:spcAft>
              <a:buClr>
                <a:schemeClr val="dk1"/>
              </a:buClr>
              <a:buSzPts val="1100"/>
              <a:buChar char="●"/>
            </a:pPr>
            <a:r>
              <a:rPr lang="es" u="sng">
                <a:solidFill>
                  <a:srgbClr val="1155CC"/>
                </a:solidFill>
                <a:hlinkClick r:id="rId4">
                  <a:extLst>
                    <a:ext uri="{A12FA001-AC4F-418D-AE19-62706E023703}">
                      <ahyp:hlinkCl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apache.org/licenses/LICENSE-2.0" TargetMode="External"/><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0" name="Shape 50"/>
        <p:cNvGrpSpPr/>
        <p:nvPr/>
      </p:nvGrpSpPr>
      <p:grpSpPr>
        <a:xfrm>
          <a:off x="0" y="0"/>
          <a:ext cx="0" cy="0"/>
          <a:chOff x="0" y="0"/>
          <a:chExt cx="0" cy="0"/>
        </a:xfrm>
      </p:grpSpPr>
      <p:sp>
        <p:nvSpPr>
          <p:cNvPr id="51" name="Google Shape;51;p13"/>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52" name="Google Shape;52;p13"/>
          <p:cNvSpPr txBox="1"/>
          <p:nvPr>
            <p:ph idx="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53" name="Google Shape;53;p13"/>
          <p:cNvSpPr txBox="1"/>
          <p:nvPr>
            <p:ph idx="3"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54" name="Google Shape;54;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0" y="0"/>
            <a:ext cx="9144000" cy="4670926"/>
          </a:xfrm>
          <a:prstGeom prst="rect">
            <a:avLst/>
          </a:prstGeom>
          <a:noFill/>
          <a:ln>
            <a:noFill/>
          </a:ln>
        </p:spPr>
      </p:pic>
      <p:sp>
        <p:nvSpPr>
          <p:cNvPr id="56" name="Google Shape;56;p13"/>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57" name="Google Shape;57;p13"/>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bg>
      <p:bgPr>
        <a:solidFill>
          <a:srgbClr val="073042"/>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0"/>
            <a:ext cx="8520600" cy="4657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1" name="Google Shape;61;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7" TargetMode="External"/><Relationship Id="rId4" Type="http://schemas.openxmlformats.org/officeDocument/2006/relationships/hyperlink" Target="http://developer.android.com/courses/pathways/android-development-with-kotlin-7" TargetMode="External"/><Relationship Id="rId5" Type="http://schemas.openxmlformats.org/officeDocument/2006/relationships/hyperlink" Target="http://developer.android.com/courses/pathways/android-development-with-kotlin-7" TargetMode="External"/><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67" name="Google Shape;67;p15"/>
          <p:cNvPicPr preferRelativeResize="0"/>
          <p:nvPr/>
        </p:nvPicPr>
        <p:blipFill>
          <a:blip r:embed="rId3">
            <a:alphaModFix/>
          </a:blip>
          <a:stretch>
            <a:fillRect/>
          </a:stretch>
        </p:blipFill>
        <p:spPr>
          <a:xfrm>
            <a:off x="0" y="0"/>
            <a:ext cx="9144000" cy="4681900"/>
          </a:xfrm>
          <a:prstGeom prst="rect">
            <a:avLst/>
          </a:prstGeom>
          <a:noFill/>
          <a:ln>
            <a:noFill/>
          </a:ln>
        </p:spPr>
      </p:pic>
      <p:sp>
        <p:nvSpPr>
          <p:cNvPr id="68" name="Google Shape;68;p15"/>
          <p:cNvSpPr txBox="1"/>
          <p:nvPr/>
        </p:nvSpPr>
        <p:spPr>
          <a:xfrm>
            <a:off x="269850" y="1465400"/>
            <a:ext cx="52629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Actividades y ciclos de vida de los fragmentos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onResume()</a:t>
            </a:r>
            <a:endParaRPr/>
          </a:p>
        </p:txBody>
      </p:sp>
      <p:sp>
        <p:nvSpPr>
          <p:cNvPr id="173" name="Google Shape;173;p24"/>
          <p:cNvSpPr txBox="1"/>
          <p:nvPr>
            <p:ph idx="1" type="body"/>
          </p:nvPr>
        </p:nvSpPr>
        <p:spPr>
          <a:xfrm>
            <a:off x="311700" y="1700750"/>
            <a:ext cx="8520600" cy="2721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La actividad obtiene el foco de entrada</a:t>
            </a:r>
            <a:r>
              <a:rPr lang="es" sz="2200"/>
              <a:t>:</a:t>
            </a:r>
            <a:endParaRPr sz="2200"/>
          </a:p>
          <a:p>
            <a:pPr indent="-368300" lvl="1" marL="914400" rtl="0" algn="l">
              <a:spcBef>
                <a:spcPts val="1000"/>
              </a:spcBef>
              <a:spcAft>
                <a:spcPts val="0"/>
              </a:spcAft>
              <a:buSzPts val="2200"/>
              <a:buChar char="○"/>
            </a:pPr>
            <a:r>
              <a:rPr lang="es" sz="2200"/>
              <a:t>El usuario puede interactuar con la actividad</a:t>
            </a:r>
            <a:endParaRPr sz="2200"/>
          </a:p>
          <a:p>
            <a:pPr indent="-342900" lvl="0" marL="457200" rtl="0" algn="l">
              <a:spcBef>
                <a:spcPts val="1000"/>
              </a:spcBef>
              <a:spcAft>
                <a:spcPts val="1000"/>
              </a:spcAft>
              <a:buSzPts val="1800"/>
              <a:buChar char="●"/>
            </a:pPr>
            <a:r>
              <a:rPr lang="es" sz="2200"/>
              <a:t>La actividad se encuentra en estado reanudado hasta que el sistema dispara la actividad para ser pausada</a:t>
            </a:r>
            <a:endParaRPr/>
          </a:p>
        </p:txBody>
      </p:sp>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onPause()</a:t>
            </a:r>
            <a:endParaRPr/>
          </a:p>
        </p:txBody>
      </p:sp>
      <p:sp>
        <p:nvSpPr>
          <p:cNvPr id="180" name="Google Shape;180;p25"/>
          <p:cNvSpPr txBox="1"/>
          <p:nvPr>
            <p:ph idx="1" type="body"/>
          </p:nvPr>
        </p:nvSpPr>
        <p:spPr>
          <a:xfrm>
            <a:off x="311700" y="1688175"/>
            <a:ext cx="8520600" cy="265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La actividad ha perdido el foco</a:t>
            </a:r>
            <a:r>
              <a:rPr lang="es" sz="2200"/>
              <a:t> (no en primer plano)</a:t>
            </a:r>
            <a:endParaRPr sz="2200"/>
          </a:p>
          <a:p>
            <a:pPr indent="-368300" lvl="0" marL="457200" rtl="0" algn="l">
              <a:spcBef>
                <a:spcPts val="1000"/>
              </a:spcBef>
              <a:spcAft>
                <a:spcPts val="0"/>
              </a:spcAft>
              <a:buSzPts val="2200"/>
              <a:buChar char="●"/>
            </a:pPr>
            <a:r>
              <a:rPr lang="es" sz="2200"/>
              <a:t>La actividad todavía es visible, pero el usuario no está activamente interactuando con ella</a:t>
            </a:r>
            <a:endParaRPr sz="2200"/>
          </a:p>
          <a:p>
            <a:pPr indent="-368300" lvl="0" marL="457200" rtl="0" algn="l">
              <a:spcBef>
                <a:spcPts val="1000"/>
              </a:spcBef>
              <a:spcAft>
                <a:spcPts val="1000"/>
              </a:spcAft>
              <a:buSzPts val="2200"/>
              <a:buChar char="●"/>
            </a:pPr>
            <a:r>
              <a:rPr lang="es" sz="2200"/>
              <a:t>Contraparte de </a:t>
            </a:r>
            <a:r>
              <a:rPr lang="es"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onStop()</a:t>
            </a:r>
            <a:endParaRPr/>
          </a:p>
        </p:txBody>
      </p:sp>
      <p:sp>
        <p:nvSpPr>
          <p:cNvPr id="187" name="Google Shape;187;p26"/>
          <p:cNvSpPr txBox="1"/>
          <p:nvPr>
            <p:ph idx="1" type="body"/>
          </p:nvPr>
        </p:nvSpPr>
        <p:spPr>
          <a:xfrm>
            <a:off x="311700" y="1762075"/>
            <a:ext cx="8520600" cy="15462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s" sz="2200"/>
              <a:t>La actividad no es más visible al usuario</a:t>
            </a:r>
            <a:endParaRPr sz="2200"/>
          </a:p>
          <a:p>
            <a:pPr indent="-347345" lvl="0" marL="457200" rtl="0" algn="l">
              <a:spcBef>
                <a:spcPts val="1000"/>
              </a:spcBef>
              <a:spcAft>
                <a:spcPts val="0"/>
              </a:spcAft>
              <a:buSzPct val="100000"/>
              <a:buChar char="●"/>
            </a:pPr>
            <a:r>
              <a:rPr lang="es" sz="2200"/>
              <a:t>Libera los recursos que no son necesarios</a:t>
            </a:r>
            <a:endParaRPr sz="2200"/>
          </a:p>
          <a:p>
            <a:pPr indent="-347345" lvl="0" marL="457200" rtl="0" algn="l">
              <a:spcBef>
                <a:spcPts val="1000"/>
              </a:spcBef>
              <a:spcAft>
                <a:spcPts val="1000"/>
              </a:spcAft>
              <a:buSzPct val="100000"/>
              <a:buChar char="●"/>
            </a:pPr>
            <a:r>
              <a:rPr lang="es" sz="2200"/>
              <a:t>Guarda cualquier estado persistente que el usuario se encuentra en el proceso de edición, entonces no van a perder su trabajo</a:t>
            </a:r>
            <a:endParaRPr sz="2200"/>
          </a:p>
        </p:txBody>
      </p:sp>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onDestroy()</a:t>
            </a:r>
            <a:endParaRPr/>
          </a:p>
        </p:txBody>
      </p:sp>
      <p:sp>
        <p:nvSpPr>
          <p:cNvPr id="194" name="Google Shape;194;p27"/>
          <p:cNvSpPr txBox="1"/>
          <p:nvPr>
            <p:ph idx="1" type="body"/>
          </p:nvPr>
        </p:nvSpPr>
        <p:spPr>
          <a:xfrm>
            <a:off x="311700" y="1519925"/>
            <a:ext cx="8520600" cy="2658300"/>
          </a:xfrm>
          <a:prstGeom prst="rect">
            <a:avLst/>
          </a:prstGeom>
        </p:spPr>
        <p:txBody>
          <a:bodyPr anchorCtr="0" anchor="t" bIns="91425" lIns="91425" spcFirstLastPara="1" rIns="91425" wrap="square" tIns="91425">
            <a:normAutofit fontScale="92500" lnSpcReduction="20000"/>
          </a:bodyPr>
          <a:lstStyle/>
          <a:p>
            <a:pPr indent="-357822" lvl="0" marL="457200" marR="38100" rtl="0" algn="l">
              <a:lnSpc>
                <a:spcPct val="128571"/>
              </a:lnSpc>
              <a:spcBef>
                <a:spcPts val="0"/>
              </a:spcBef>
              <a:spcAft>
                <a:spcPts val="0"/>
              </a:spcAft>
              <a:buSzPct val="104761"/>
              <a:buChar char="●"/>
            </a:pPr>
            <a:r>
              <a:rPr lang="es" sz="2100">
                <a:solidFill>
                  <a:srgbClr val="202124"/>
                </a:solidFill>
                <a:highlight>
                  <a:srgbClr val="F8F9FA"/>
                </a:highlight>
              </a:rPr>
              <a:t>La actividad está a punto de ser destruida, lo que puede ser causado por</a:t>
            </a:r>
            <a:r>
              <a:rPr lang="es" sz="2200"/>
              <a:t>: </a:t>
            </a:r>
            <a:endParaRPr sz="2200"/>
          </a:p>
          <a:p>
            <a:pPr indent="-357822" lvl="1" marL="914400" marR="38100" rtl="0" algn="l">
              <a:lnSpc>
                <a:spcPct val="128571"/>
              </a:lnSpc>
              <a:spcBef>
                <a:spcPts val="0"/>
              </a:spcBef>
              <a:spcAft>
                <a:spcPts val="0"/>
              </a:spcAft>
              <a:buSzPct val="104761"/>
              <a:buChar char="○"/>
            </a:pPr>
            <a:r>
              <a:rPr lang="es" sz="2100">
                <a:solidFill>
                  <a:srgbClr val="202124"/>
                </a:solidFill>
                <a:highlight>
                  <a:srgbClr val="F8F9FA"/>
                </a:highlight>
              </a:rPr>
              <a:t>La actividad ha finalizado o ha sido descartada por el usuario</a:t>
            </a:r>
            <a:endParaRPr sz="2200"/>
          </a:p>
          <a:p>
            <a:pPr indent="-357822" lvl="1" marL="914400" rtl="0" algn="l">
              <a:spcBef>
                <a:spcPts val="0"/>
              </a:spcBef>
              <a:spcAft>
                <a:spcPts val="0"/>
              </a:spcAft>
              <a:buSzPct val="100000"/>
              <a:buChar char="○"/>
            </a:pPr>
            <a:r>
              <a:rPr lang="es" sz="2200"/>
              <a:t>Cambio de configuración</a:t>
            </a:r>
            <a:endParaRPr sz="2200"/>
          </a:p>
          <a:p>
            <a:pPr indent="-357822" lvl="0" marL="457200" rtl="0" algn="l">
              <a:spcBef>
                <a:spcPts val="400"/>
              </a:spcBef>
              <a:spcAft>
                <a:spcPts val="0"/>
              </a:spcAft>
              <a:buSzPct val="100000"/>
              <a:buChar char="●"/>
            </a:pPr>
            <a:r>
              <a:rPr lang="es" sz="2200"/>
              <a:t>Realizar cualquier limpieza final de recursos.</a:t>
            </a:r>
            <a:endParaRPr sz="2200"/>
          </a:p>
          <a:p>
            <a:pPr indent="-357822" lvl="0" marL="457200" marR="38100" rtl="0" algn="l">
              <a:lnSpc>
                <a:spcPct val="128571"/>
              </a:lnSpc>
              <a:spcBef>
                <a:spcPts val="1000"/>
              </a:spcBef>
              <a:spcAft>
                <a:spcPts val="0"/>
              </a:spcAft>
              <a:buSzPct val="104761"/>
              <a:buChar char="●"/>
            </a:pPr>
            <a:r>
              <a:rPr lang="es" sz="2100">
                <a:solidFill>
                  <a:srgbClr val="202124"/>
                </a:solidFill>
                <a:highlight>
                  <a:srgbClr val="F8F9FA"/>
                </a:highlight>
              </a:rPr>
              <a:t>No confíe en este método para guardar los datos del usuario</a:t>
            </a:r>
            <a:r>
              <a:rPr lang="es" sz="2200"/>
              <a:t>(hacerlo antes)</a:t>
            </a:r>
            <a:endParaRPr sz="2200"/>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Estado de Actividades</a:t>
            </a:r>
            <a:endParaRPr/>
          </a:p>
        </p:txBody>
      </p:sp>
      <p:sp>
        <p:nvSpPr>
          <p:cNvPr id="201" name="Google Shape;20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202" name="Google Shape;202;p28"/>
          <p:cNvGraphicFramePr/>
          <p:nvPr/>
        </p:nvGraphicFramePr>
        <p:xfrm>
          <a:off x="445888" y="1341300"/>
          <a:ext cx="3000000" cy="3000000"/>
        </p:xfrm>
        <a:graphic>
          <a:graphicData uri="http://schemas.openxmlformats.org/drawingml/2006/table">
            <a:tbl>
              <a:tblPr>
                <a:noFill/>
                <a:tableStyleId>{E7FB22CE-F1B5-49E3-AE91-5D277B6EAAA6}</a:tableStyleId>
              </a:tblPr>
              <a:tblGrid>
                <a:gridCol w="2432225"/>
                <a:gridCol w="2177650"/>
                <a:gridCol w="3642350"/>
              </a:tblGrid>
              <a:tr h="411425">
                <a:tc>
                  <a:txBody>
                    <a:bodyPr/>
                    <a:lstStyle/>
                    <a:p>
                      <a:pPr indent="0" lvl="0" marL="0" rtl="0" algn="l">
                        <a:spcBef>
                          <a:spcPts val="0"/>
                        </a:spcBef>
                        <a:spcAft>
                          <a:spcPts val="600"/>
                        </a:spcAft>
                        <a:buNone/>
                      </a:pPr>
                      <a:r>
                        <a:rPr b="1" lang="es">
                          <a:latin typeface="Roboto"/>
                          <a:ea typeface="Roboto"/>
                          <a:cs typeface="Roboto"/>
                          <a:sym typeface="Roboto"/>
                        </a:rPr>
                        <a:t>State</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s">
                          <a:latin typeface="Roboto"/>
                          <a:ea typeface="Roboto"/>
                          <a:cs typeface="Roboto"/>
                          <a:sym typeface="Roboto"/>
                        </a:rPr>
                        <a:t>Callbacks</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s">
                          <a:latin typeface="Roboto"/>
                          <a:ea typeface="Roboto"/>
                          <a:cs typeface="Roboto"/>
                          <a:sym typeface="Roboto"/>
                        </a:rPr>
                        <a:t>Description</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1425">
                <a:tc>
                  <a:txBody>
                    <a:bodyPr/>
                    <a:lstStyle/>
                    <a:p>
                      <a:pPr indent="0" lvl="0" marL="0" rtl="0" algn="l">
                        <a:spcBef>
                          <a:spcPts val="0"/>
                        </a:spcBef>
                        <a:spcAft>
                          <a:spcPts val="600"/>
                        </a:spcAft>
                        <a:buNone/>
                      </a:pPr>
                      <a:r>
                        <a:rPr lang="es">
                          <a:latin typeface="Roboto"/>
                          <a:ea typeface="Roboto"/>
                          <a:cs typeface="Roboto"/>
                          <a:sym typeface="Roboto"/>
                        </a:rPr>
                        <a:t>Created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onCreate()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está siendo inicializada.</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s">
                          <a:latin typeface="Roboto"/>
                          <a:ea typeface="Roboto"/>
                          <a:cs typeface="Roboto"/>
                          <a:sym typeface="Roboto"/>
                        </a:rPr>
                        <a:t>Started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onStart()</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es visible al usuario.</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s">
                          <a:latin typeface="Roboto"/>
                          <a:ea typeface="Roboto"/>
                          <a:cs typeface="Roboto"/>
                          <a:sym typeface="Roboto"/>
                        </a:rPr>
                        <a:t>Resumed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onResume()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tiene el foco de entrada.</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s">
                          <a:latin typeface="Roboto"/>
                          <a:ea typeface="Roboto"/>
                          <a:cs typeface="Roboto"/>
                          <a:sym typeface="Roboto"/>
                        </a:rPr>
                        <a:t>Paused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onPause()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no tiene el foco de entrada.</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s">
                          <a:latin typeface="Roboto"/>
                          <a:ea typeface="Roboto"/>
                          <a:cs typeface="Roboto"/>
                          <a:sym typeface="Roboto"/>
                        </a:rPr>
                        <a:t>Stopped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onStop()</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ya no es más visible.</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s">
                          <a:latin typeface="Roboto"/>
                          <a:ea typeface="Roboto"/>
                          <a:cs typeface="Roboto"/>
                          <a:sym typeface="Roboto"/>
                        </a:rPr>
                        <a:t>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Courier New"/>
                          <a:ea typeface="Courier New"/>
                          <a:cs typeface="Courier New"/>
                          <a:sym typeface="Courier New"/>
                        </a:rPr>
                        <a:t>onDestroy()</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s">
                          <a:latin typeface="Roboto"/>
                          <a:ea typeface="Roboto"/>
                          <a:cs typeface="Roboto"/>
                          <a:sym typeface="Roboto"/>
                        </a:rPr>
                        <a:t>Actividad es destruída</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Estado </a:t>
            </a:r>
            <a:r>
              <a:rPr lang="es" sz="3400"/>
              <a:t>Save </a:t>
            </a:r>
            <a:endParaRPr sz="3400"/>
          </a:p>
        </p:txBody>
      </p:sp>
      <p:sp>
        <p:nvSpPr>
          <p:cNvPr id="208" name="Google Shape;208;p29"/>
          <p:cNvSpPr txBox="1"/>
          <p:nvPr>
            <p:ph idx="1" type="body"/>
          </p:nvPr>
        </p:nvSpPr>
        <p:spPr>
          <a:xfrm>
            <a:off x="311700" y="1060175"/>
            <a:ext cx="8520600" cy="3286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sz="2000"/>
              <a:t>El usuario espera al estado de la</a:t>
            </a:r>
            <a:r>
              <a:rPr lang="es" sz="2000"/>
              <a:t> UI para permanecer igual después de un cambio de configuración o cuando la aplicación es terminada en background.</a:t>
            </a:r>
            <a:endParaRPr sz="2000"/>
          </a:p>
          <a:p>
            <a:pPr indent="-355600" lvl="0" marL="457200" rtl="0" algn="l">
              <a:spcBef>
                <a:spcPts val="1200"/>
              </a:spcBef>
              <a:spcAft>
                <a:spcPts val="0"/>
              </a:spcAft>
              <a:buSzPts val="2000"/>
              <a:buChar char="●"/>
            </a:pPr>
            <a:r>
              <a:rPr lang="es" sz="2000"/>
              <a:t>La actividad es destruída y ha sido empezada o la aplicación está terminada y la actividad está empezada.</a:t>
            </a:r>
            <a:endParaRPr sz="2000"/>
          </a:p>
          <a:p>
            <a:pPr indent="-355600" lvl="0" marL="457200" rtl="0" algn="l">
              <a:spcBef>
                <a:spcPts val="0"/>
              </a:spcBef>
              <a:spcAft>
                <a:spcPts val="0"/>
              </a:spcAft>
              <a:buSzPts val="2000"/>
              <a:buChar char="●"/>
            </a:pPr>
            <a:r>
              <a:rPr lang="es" sz="2000"/>
              <a:t>Almacenar los datos del usuario necesarios para reconstruír la aplicación y los cambios de ciclo de vida de la actividad:</a:t>
            </a:r>
            <a:endParaRPr sz="2000"/>
          </a:p>
          <a:p>
            <a:pPr indent="-317500" lvl="1" marL="914400" rtl="0" algn="l">
              <a:spcBef>
                <a:spcPts val="0"/>
              </a:spcBef>
              <a:spcAft>
                <a:spcPts val="0"/>
              </a:spcAft>
              <a:buSzPts val="1400"/>
              <a:buChar char="○"/>
            </a:pPr>
            <a:r>
              <a:rPr lang="es"/>
              <a:t>Usa </a:t>
            </a:r>
            <a:r>
              <a:rPr lang="es">
                <a:latin typeface="Courier New"/>
                <a:ea typeface="Courier New"/>
                <a:cs typeface="Courier New"/>
                <a:sym typeface="Courier New"/>
              </a:rPr>
              <a:t>Bundle</a:t>
            </a:r>
            <a:r>
              <a:rPr lang="es"/>
              <a:t> proveído por </a:t>
            </a:r>
            <a:r>
              <a:rPr lang="es">
                <a:latin typeface="Courier New"/>
                <a:ea typeface="Courier New"/>
                <a:cs typeface="Courier New"/>
                <a:sym typeface="Courier New"/>
              </a:rPr>
              <a:t>onSaveInstanceState()</a:t>
            </a:r>
            <a:r>
              <a:rPr lang="es"/>
              <a:t>.</a:t>
            </a:r>
            <a:endParaRPr/>
          </a:p>
          <a:p>
            <a:pPr indent="-317500" lvl="1" marL="914400" rtl="0" algn="l">
              <a:spcBef>
                <a:spcPts val="0"/>
              </a:spcBef>
              <a:spcAft>
                <a:spcPts val="0"/>
              </a:spcAft>
              <a:buSzPts val="1400"/>
              <a:buChar char="○"/>
            </a:pPr>
            <a:r>
              <a:rPr lang="es">
                <a:latin typeface="Courier New"/>
                <a:ea typeface="Courier New"/>
                <a:cs typeface="Courier New"/>
                <a:sym typeface="Courier New"/>
              </a:rPr>
              <a:t>onCreate()</a:t>
            </a:r>
            <a:r>
              <a:rPr lang="es"/>
              <a:t> recibe al </a:t>
            </a:r>
            <a:r>
              <a:rPr lang="es">
                <a:latin typeface="Courier New"/>
                <a:ea typeface="Courier New"/>
                <a:cs typeface="Courier New"/>
                <a:sym typeface="Courier New"/>
              </a:rPr>
              <a:t>Bundle</a:t>
            </a:r>
            <a:r>
              <a:rPr lang="es"/>
              <a:t> como argumento cuando una actividad es creada nuevamente.</a:t>
            </a:r>
            <a:endParaRPr/>
          </a:p>
        </p:txBody>
      </p:sp>
      <p:sp>
        <p:nvSpPr>
          <p:cNvPr id="209" name="Google Shape;20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5" name="Google Shape;215;p3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Logging</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Logging en Android</a:t>
            </a:r>
            <a:endParaRPr/>
          </a:p>
        </p:txBody>
      </p:sp>
      <p:sp>
        <p:nvSpPr>
          <p:cNvPr id="221" name="Google Shape;221;p31"/>
          <p:cNvSpPr txBox="1"/>
          <p:nvPr>
            <p:ph idx="1" type="body"/>
          </p:nvPr>
        </p:nvSpPr>
        <p:spPr>
          <a:xfrm>
            <a:off x="311700" y="1228675"/>
            <a:ext cx="8520600" cy="1647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Monitor de flujos de eventos o estados de la aplicación.</a:t>
            </a:r>
            <a:endParaRPr sz="2200"/>
          </a:p>
          <a:p>
            <a:pPr indent="-368300" lvl="0" marL="457200" rtl="0" algn="l">
              <a:spcBef>
                <a:spcPts val="1000"/>
              </a:spcBef>
              <a:spcAft>
                <a:spcPts val="0"/>
              </a:spcAft>
              <a:buSzPts val="2200"/>
              <a:buChar char="●"/>
            </a:pPr>
            <a:r>
              <a:rPr lang="es" sz="2200"/>
              <a:t>Use la clase built-in </a:t>
            </a:r>
            <a:r>
              <a:rPr lang="es" sz="2200">
                <a:latin typeface="Courier New"/>
                <a:ea typeface="Courier New"/>
                <a:cs typeface="Courier New"/>
                <a:sym typeface="Courier New"/>
              </a:rPr>
              <a:t>Log</a:t>
            </a:r>
            <a:r>
              <a:rPr lang="es" sz="2200"/>
              <a:t> o una librería de terceros.</a:t>
            </a:r>
            <a:endParaRPr sz="2200"/>
          </a:p>
          <a:p>
            <a:pPr indent="-368300" lvl="0" marL="457200" rtl="0" algn="l">
              <a:spcBef>
                <a:spcPts val="1000"/>
              </a:spcBef>
              <a:spcAft>
                <a:spcPts val="1000"/>
              </a:spcAft>
              <a:buSzPts val="2200"/>
              <a:buChar char="●"/>
            </a:pPr>
            <a:r>
              <a:rPr lang="es" sz="2200"/>
              <a:t>Ejemplo de llamar al método </a:t>
            </a:r>
            <a:r>
              <a:rPr lang="es" sz="2200">
                <a:latin typeface="Courier New"/>
                <a:ea typeface="Courier New"/>
                <a:cs typeface="Courier New"/>
                <a:sym typeface="Courier New"/>
              </a:rPr>
              <a:t>Log</a:t>
            </a:r>
            <a:r>
              <a:rPr lang="es" sz="2200"/>
              <a:t>: </a:t>
            </a:r>
            <a:r>
              <a:rPr lang="es"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22" name="Google Shape;22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23" name="Google Shape;223;p31"/>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Escribir</a:t>
            </a:r>
            <a:r>
              <a:rPr lang="es"/>
              <a:t> Logs</a:t>
            </a:r>
            <a:endParaRPr/>
          </a:p>
        </p:txBody>
      </p:sp>
      <p:sp>
        <p:nvSpPr>
          <p:cNvPr id="229" name="Google Shape;22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230" name="Google Shape;230;p32"/>
          <p:cNvGraphicFramePr/>
          <p:nvPr/>
        </p:nvGraphicFramePr>
        <p:xfrm>
          <a:off x="735325" y="1390500"/>
          <a:ext cx="3000000" cy="3000000"/>
        </p:xfrm>
        <a:graphic>
          <a:graphicData uri="http://schemas.openxmlformats.org/drawingml/2006/table">
            <a:tbl>
              <a:tblPr>
                <a:noFill/>
                <a:tableStyleId>{E7FB22CE-F1B5-49E3-AE91-5D277B6EAAA6}</a:tableStyleId>
              </a:tblPr>
              <a:tblGrid>
                <a:gridCol w="3836675"/>
                <a:gridCol w="3836675"/>
              </a:tblGrid>
              <a:tr h="501750">
                <a:tc>
                  <a:txBody>
                    <a:bodyPr/>
                    <a:lstStyle/>
                    <a:p>
                      <a:pPr indent="-274320" lvl="0" marL="274320" rtl="0" algn="l">
                        <a:lnSpc>
                          <a:spcPct val="115000"/>
                        </a:lnSpc>
                        <a:spcBef>
                          <a:spcPts val="600"/>
                        </a:spcBef>
                        <a:spcAft>
                          <a:spcPts val="0"/>
                        </a:spcAft>
                        <a:buNone/>
                      </a:pPr>
                      <a:r>
                        <a:rPr b="1" lang="es" sz="1800"/>
                        <a:t>Nivel de Prioridad</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274320" lvl="0" marL="274320" rtl="0" algn="l">
                        <a:lnSpc>
                          <a:spcPct val="115000"/>
                        </a:lnSpc>
                        <a:spcBef>
                          <a:spcPts val="600"/>
                        </a:spcBef>
                        <a:spcAft>
                          <a:spcPts val="0"/>
                        </a:spcAft>
                        <a:buNone/>
                      </a:pPr>
                      <a:r>
                        <a:rPr b="1" lang="es" sz="1800"/>
                        <a:t>Método de </a:t>
                      </a:r>
                      <a:r>
                        <a:rPr b="1" lang="es" sz="1800"/>
                        <a:t>Log </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6150">
                <a:tc>
                  <a:txBody>
                    <a:bodyPr/>
                    <a:lstStyle/>
                    <a:p>
                      <a:pPr indent="-274320" lvl="0" marL="274320" rtl="0" algn="l">
                        <a:lnSpc>
                          <a:spcPct val="115000"/>
                        </a:lnSpc>
                        <a:spcBef>
                          <a:spcPts val="0"/>
                        </a:spcBef>
                        <a:spcAft>
                          <a:spcPts val="0"/>
                        </a:spcAft>
                        <a:buNone/>
                      </a:pPr>
                      <a:r>
                        <a:rPr lang="es" sz="1800"/>
                        <a:t>Verbose</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s"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s" sz="1800"/>
                        <a:t>Debug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s"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s" sz="1800"/>
                        <a:t>Info</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s"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s" sz="1800"/>
                        <a:t>Warning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s"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s" sz="1800"/>
                        <a:t>Error</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s"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6" name="Google Shape;236;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Ciclo de vida de los Fragmentos</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Acerca de esta unidad</a:t>
            </a:r>
            <a:endParaRPr/>
          </a:p>
        </p:txBody>
      </p:sp>
      <p:sp>
        <p:nvSpPr>
          <p:cNvPr id="74" name="Google Shape;74;p16"/>
          <p:cNvSpPr txBox="1"/>
          <p:nvPr>
            <p:ph idx="1" type="body"/>
          </p:nvPr>
        </p:nvSpPr>
        <p:spPr>
          <a:xfrm>
            <a:off x="342900" y="1076275"/>
            <a:ext cx="783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Actividades y ciclo de vida de los fragmentos</a:t>
            </a:r>
            <a:endParaRPr sz="2000"/>
          </a:p>
          <a:p>
            <a:pPr indent="-355600" lvl="0" marL="457200" rtl="0" algn="l">
              <a:spcBef>
                <a:spcPts val="1200"/>
              </a:spcBef>
              <a:spcAft>
                <a:spcPts val="0"/>
              </a:spcAft>
              <a:buSzPts val="2000"/>
              <a:buChar char="●"/>
            </a:pPr>
            <a:r>
              <a:rPr lang="es" sz="2000" u="sng">
                <a:solidFill>
                  <a:schemeClr val="hlink"/>
                </a:solidFill>
                <a:hlinkClick action="ppaction://hlinksldjump" r:id="rId3"/>
              </a:rPr>
              <a:t>Ciclo de Vida de las Actividades</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4"/>
              </a:rPr>
              <a:t>Logging</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5"/>
              </a:rPr>
              <a:t>Ciclo de Vida de los Fragmentos</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6"/>
              </a:rPr>
              <a:t>Ciclo de Vida de los Coponentes</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7"/>
              </a:rPr>
              <a:t>Tasks and back stack</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8"/>
              </a:rPr>
              <a:t>Summary</a:t>
            </a:r>
            <a:endParaRPr sz="2000"/>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Estados de los </a:t>
            </a:r>
            <a:r>
              <a:rPr lang="es"/>
              <a:t>Fragmentos</a:t>
            </a:r>
            <a:endParaRPr/>
          </a:p>
        </p:txBody>
      </p:sp>
      <p:sp>
        <p:nvSpPr>
          <p:cNvPr id="242" name="Google Shape;24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pSp>
        <p:nvGrpSpPr>
          <p:cNvPr id="243" name="Google Shape;243;p34"/>
          <p:cNvGrpSpPr/>
          <p:nvPr/>
        </p:nvGrpSpPr>
        <p:grpSpPr>
          <a:xfrm>
            <a:off x="3535200" y="1111831"/>
            <a:ext cx="2073600" cy="3387133"/>
            <a:chOff x="3535200" y="1111822"/>
            <a:chExt cx="2073600" cy="3387133"/>
          </a:xfrm>
        </p:grpSpPr>
        <p:sp>
          <p:nvSpPr>
            <p:cNvPr id="244" name="Google Shape;244;p34"/>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45" name="Google Shape;245;p34"/>
            <p:cNvCxnSpPr>
              <a:stCxn id="246"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247" name="Google Shape;247;p34"/>
            <p:cNvCxnSpPr>
              <a:stCxn id="248" idx="2"/>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34"/>
            <p:cNvCxnSpPr>
              <a:stCxn id="250" idx="2"/>
              <a:endCxn id="244"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251" name="Google Shape;251;p34"/>
            <p:cNvCxnSpPr>
              <a:stCxn id="252" idx="2"/>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34"/>
            <p:cNvCxnSpPr>
              <a:stCxn id="254" idx="2"/>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34"/>
            <p:cNvCxnSpPr>
              <a:stCxn id="244" idx="2"/>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246" name="Google Shape;246;p34"/>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48" name="Google Shape;248;p34"/>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50" name="Google Shape;250;p34"/>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52" name="Google Shape;252;p34"/>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54" name="Google Shape;254;p34"/>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56" name="Google Shape;256;p34"/>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Ciclo de Vida de los </a:t>
            </a:r>
            <a:r>
              <a:rPr lang="es"/>
              <a:t>Fragmentos</a:t>
            </a:r>
            <a:endParaRPr/>
          </a:p>
        </p:txBody>
      </p:sp>
      <p:sp>
        <p:nvSpPr>
          <p:cNvPr id="262" name="Google Shape;26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63" name="Google Shape;263;p35"/>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64" name="Google Shape;264;p35"/>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65" name="Google Shape;265;p35"/>
          <p:cNvSpPr/>
          <p:nvPr/>
        </p:nvSpPr>
        <p:spPr>
          <a:xfrm>
            <a:off x="1388525"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onAttach()</a:t>
            </a:r>
            <a:endParaRPr sz="1000">
              <a:latin typeface="Consolas"/>
              <a:ea typeface="Consolas"/>
              <a:cs typeface="Consolas"/>
              <a:sym typeface="Consolas"/>
            </a:endParaRPr>
          </a:p>
        </p:txBody>
      </p:sp>
      <p:sp>
        <p:nvSpPr>
          <p:cNvPr id="266" name="Google Shape;266;p35"/>
          <p:cNvSpPr/>
          <p:nvPr/>
        </p:nvSpPr>
        <p:spPr>
          <a:xfrm>
            <a:off x="2572900"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onCreate</a:t>
            </a:r>
            <a:r>
              <a:rPr lang="es" sz="1000"/>
              <a:t>()</a:t>
            </a:r>
            <a:endParaRPr sz="1000"/>
          </a:p>
        </p:txBody>
      </p:sp>
      <p:sp>
        <p:nvSpPr>
          <p:cNvPr id="267" name="Google Shape;267;p35"/>
          <p:cNvSpPr/>
          <p:nvPr/>
        </p:nvSpPr>
        <p:spPr>
          <a:xfrm>
            <a:off x="3692800" y="2116050"/>
            <a:ext cx="11787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onCreateView()</a:t>
            </a:r>
            <a:endParaRPr sz="1000">
              <a:latin typeface="Consolas"/>
              <a:ea typeface="Consolas"/>
              <a:cs typeface="Consolas"/>
              <a:sym typeface="Consolas"/>
            </a:endParaRPr>
          </a:p>
        </p:txBody>
      </p:sp>
      <p:sp>
        <p:nvSpPr>
          <p:cNvPr id="268" name="Google Shape;268;p35"/>
          <p:cNvSpPr/>
          <p:nvPr/>
        </p:nvSpPr>
        <p:spPr>
          <a:xfrm>
            <a:off x="5134575" y="21160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onViewCreated()</a:t>
            </a:r>
            <a:endParaRPr sz="1000">
              <a:latin typeface="Consolas"/>
              <a:ea typeface="Consolas"/>
              <a:cs typeface="Consolas"/>
              <a:sym typeface="Consolas"/>
            </a:endParaRPr>
          </a:p>
        </p:txBody>
      </p:sp>
      <p:sp>
        <p:nvSpPr>
          <p:cNvPr id="269" name="Google Shape;269;p35"/>
          <p:cNvSpPr/>
          <p:nvPr/>
        </p:nvSpPr>
        <p:spPr>
          <a:xfrm>
            <a:off x="6629176"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onStart()</a:t>
            </a:r>
            <a:endParaRPr sz="1000">
              <a:latin typeface="Consolas"/>
              <a:ea typeface="Consolas"/>
              <a:cs typeface="Consolas"/>
              <a:sym typeface="Consolas"/>
            </a:endParaRPr>
          </a:p>
        </p:txBody>
      </p:sp>
      <p:sp>
        <p:nvSpPr>
          <p:cNvPr id="270" name="Google Shape;270;p35"/>
          <p:cNvSpPr/>
          <p:nvPr/>
        </p:nvSpPr>
        <p:spPr>
          <a:xfrm>
            <a:off x="7749050"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onResume()</a:t>
            </a:r>
            <a:endParaRPr sz="1000">
              <a:latin typeface="Consolas"/>
              <a:ea typeface="Consolas"/>
              <a:cs typeface="Consolas"/>
              <a:sym typeface="Consolas"/>
            </a:endParaRPr>
          </a:p>
        </p:txBody>
      </p:sp>
      <p:sp>
        <p:nvSpPr>
          <p:cNvPr id="271" name="Google Shape;271;p35"/>
          <p:cNvSpPr/>
          <p:nvPr/>
        </p:nvSpPr>
        <p:spPr>
          <a:xfrm>
            <a:off x="333125" y="3100950"/>
            <a:ext cx="804000" cy="310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72" name="Google Shape;272;p35"/>
          <p:cNvSpPr/>
          <p:nvPr/>
        </p:nvSpPr>
        <p:spPr>
          <a:xfrm>
            <a:off x="1508476" y="31066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onPause()</a:t>
            </a:r>
            <a:endParaRPr sz="1000">
              <a:latin typeface="Consolas"/>
              <a:ea typeface="Consolas"/>
              <a:cs typeface="Consolas"/>
              <a:sym typeface="Consolas"/>
            </a:endParaRPr>
          </a:p>
        </p:txBody>
      </p:sp>
      <p:sp>
        <p:nvSpPr>
          <p:cNvPr id="273" name="Google Shape;273;p35"/>
          <p:cNvSpPr/>
          <p:nvPr/>
        </p:nvSpPr>
        <p:spPr>
          <a:xfrm>
            <a:off x="2683800" y="3106650"/>
            <a:ext cx="80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onStop()</a:t>
            </a:r>
            <a:endParaRPr sz="1000">
              <a:latin typeface="Consolas"/>
              <a:ea typeface="Consolas"/>
              <a:cs typeface="Consolas"/>
              <a:sym typeface="Consolas"/>
            </a:endParaRPr>
          </a:p>
        </p:txBody>
      </p:sp>
      <p:sp>
        <p:nvSpPr>
          <p:cNvPr id="274" name="Google Shape;274;p35"/>
          <p:cNvSpPr/>
          <p:nvPr/>
        </p:nvSpPr>
        <p:spPr>
          <a:xfrm>
            <a:off x="3859150" y="31066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onDestroyView()</a:t>
            </a:r>
            <a:endParaRPr sz="1000">
              <a:latin typeface="Consolas"/>
              <a:ea typeface="Consolas"/>
              <a:cs typeface="Consolas"/>
              <a:sym typeface="Consolas"/>
            </a:endParaRPr>
          </a:p>
        </p:txBody>
      </p:sp>
      <p:sp>
        <p:nvSpPr>
          <p:cNvPr id="275" name="Google Shape;275;p35"/>
          <p:cNvSpPr/>
          <p:nvPr/>
        </p:nvSpPr>
        <p:spPr>
          <a:xfrm>
            <a:off x="5356375" y="3106650"/>
            <a:ext cx="10143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onDestroy()</a:t>
            </a:r>
            <a:endParaRPr sz="1000">
              <a:latin typeface="Consolas"/>
              <a:ea typeface="Consolas"/>
              <a:cs typeface="Consolas"/>
              <a:sym typeface="Consolas"/>
            </a:endParaRPr>
          </a:p>
        </p:txBody>
      </p:sp>
      <p:sp>
        <p:nvSpPr>
          <p:cNvPr id="276" name="Google Shape;276;p35"/>
          <p:cNvSpPr/>
          <p:nvPr/>
        </p:nvSpPr>
        <p:spPr>
          <a:xfrm>
            <a:off x="6587226" y="31066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Consolas"/>
                <a:ea typeface="Consolas"/>
                <a:cs typeface="Consolas"/>
                <a:sym typeface="Consolas"/>
              </a:rPr>
              <a:t>onDetach()</a:t>
            </a:r>
            <a:endParaRPr sz="1000">
              <a:latin typeface="Consolas"/>
              <a:ea typeface="Consolas"/>
              <a:cs typeface="Consolas"/>
              <a:sym typeface="Consolas"/>
            </a:endParaRPr>
          </a:p>
        </p:txBody>
      </p:sp>
      <p:cxnSp>
        <p:nvCxnSpPr>
          <p:cNvPr id="277" name="Google Shape;277;p35"/>
          <p:cNvCxnSpPr>
            <a:stCxn id="263" idx="3"/>
            <a:endCxn id="265" idx="1"/>
          </p:cNvCxnSpPr>
          <p:nvPr/>
        </p:nvCxnSpPr>
        <p:spPr>
          <a:xfrm>
            <a:off x="1137125" y="2264025"/>
            <a:ext cx="251400" cy="1500"/>
          </a:xfrm>
          <a:prstGeom prst="straightConnector1">
            <a:avLst/>
          </a:prstGeom>
          <a:noFill/>
          <a:ln cap="flat" cmpd="sng" w="19050">
            <a:solidFill>
              <a:srgbClr val="073042"/>
            </a:solidFill>
            <a:prstDash val="solid"/>
            <a:round/>
            <a:headEnd len="med" w="med" type="none"/>
            <a:tailEnd len="med" w="med" type="triangle"/>
          </a:ln>
        </p:spPr>
      </p:cxnSp>
      <p:cxnSp>
        <p:nvCxnSpPr>
          <p:cNvPr id="278" name="Google Shape;278;p35"/>
          <p:cNvCxnSpPr>
            <a:stCxn id="265" idx="3"/>
            <a:endCxn id="266" idx="1"/>
          </p:cNvCxnSpPr>
          <p:nvPr/>
        </p:nvCxnSpPr>
        <p:spPr>
          <a:xfrm>
            <a:off x="2312525"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79" name="Google Shape;279;p35"/>
          <p:cNvCxnSpPr>
            <a:stCxn id="266" idx="3"/>
            <a:endCxn id="267" idx="1"/>
          </p:cNvCxnSpPr>
          <p:nvPr/>
        </p:nvCxnSpPr>
        <p:spPr>
          <a:xfrm>
            <a:off x="3432400"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80" name="Google Shape;280;p35"/>
          <p:cNvCxnSpPr>
            <a:stCxn id="267" idx="3"/>
            <a:endCxn id="268" idx="1"/>
          </p:cNvCxnSpPr>
          <p:nvPr/>
        </p:nvCxnSpPr>
        <p:spPr>
          <a:xfrm>
            <a:off x="4871500" y="2265450"/>
            <a:ext cx="263100" cy="0"/>
          </a:xfrm>
          <a:prstGeom prst="straightConnector1">
            <a:avLst/>
          </a:prstGeom>
          <a:noFill/>
          <a:ln cap="flat" cmpd="sng" w="19050">
            <a:solidFill>
              <a:srgbClr val="073042"/>
            </a:solidFill>
            <a:prstDash val="solid"/>
            <a:round/>
            <a:headEnd len="med" w="med" type="none"/>
            <a:tailEnd len="med" w="med" type="triangle"/>
          </a:ln>
        </p:spPr>
      </p:cxnSp>
      <p:cxnSp>
        <p:nvCxnSpPr>
          <p:cNvPr id="281" name="Google Shape;281;p35"/>
          <p:cNvCxnSpPr>
            <a:stCxn id="268" idx="3"/>
            <a:endCxn id="269" idx="1"/>
          </p:cNvCxnSpPr>
          <p:nvPr/>
        </p:nvCxnSpPr>
        <p:spPr>
          <a:xfrm>
            <a:off x="6365175" y="2265450"/>
            <a:ext cx="264000" cy="0"/>
          </a:xfrm>
          <a:prstGeom prst="straightConnector1">
            <a:avLst/>
          </a:prstGeom>
          <a:noFill/>
          <a:ln cap="flat" cmpd="sng" w="19050">
            <a:solidFill>
              <a:srgbClr val="073042"/>
            </a:solidFill>
            <a:prstDash val="solid"/>
            <a:round/>
            <a:headEnd len="med" w="med" type="none"/>
            <a:tailEnd len="med" w="med" type="triangle"/>
          </a:ln>
        </p:spPr>
      </p:cxnSp>
      <p:cxnSp>
        <p:nvCxnSpPr>
          <p:cNvPr id="282" name="Google Shape;282;p35"/>
          <p:cNvCxnSpPr>
            <a:stCxn id="269" idx="3"/>
            <a:endCxn id="270" idx="1"/>
          </p:cNvCxnSpPr>
          <p:nvPr/>
        </p:nvCxnSpPr>
        <p:spPr>
          <a:xfrm>
            <a:off x="7488676"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83" name="Google Shape;283;p35"/>
          <p:cNvCxnSpPr>
            <a:stCxn id="271" idx="3"/>
            <a:endCxn id="272" idx="1"/>
          </p:cNvCxnSpPr>
          <p:nvPr/>
        </p:nvCxnSpPr>
        <p:spPr>
          <a:xfrm>
            <a:off x="1137125"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84" name="Google Shape;284;p35"/>
          <p:cNvCxnSpPr>
            <a:stCxn id="272" idx="3"/>
            <a:endCxn id="273" idx="1"/>
          </p:cNvCxnSpPr>
          <p:nvPr/>
        </p:nvCxnSpPr>
        <p:spPr>
          <a:xfrm>
            <a:off x="2367976" y="3256050"/>
            <a:ext cx="315900" cy="0"/>
          </a:xfrm>
          <a:prstGeom prst="straightConnector1">
            <a:avLst/>
          </a:prstGeom>
          <a:noFill/>
          <a:ln cap="flat" cmpd="sng" w="19050">
            <a:solidFill>
              <a:srgbClr val="073042"/>
            </a:solidFill>
            <a:prstDash val="solid"/>
            <a:round/>
            <a:headEnd len="med" w="med" type="none"/>
            <a:tailEnd len="med" w="med" type="triangle"/>
          </a:ln>
        </p:spPr>
      </p:cxnSp>
      <p:cxnSp>
        <p:nvCxnSpPr>
          <p:cNvPr id="285" name="Google Shape;285;p35"/>
          <p:cNvCxnSpPr>
            <a:stCxn id="273" idx="3"/>
            <a:endCxn id="274" idx="1"/>
          </p:cNvCxnSpPr>
          <p:nvPr/>
        </p:nvCxnSpPr>
        <p:spPr>
          <a:xfrm>
            <a:off x="3487800"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86" name="Google Shape;286;p35"/>
          <p:cNvCxnSpPr>
            <a:stCxn id="274" idx="3"/>
            <a:endCxn id="275" idx="1"/>
          </p:cNvCxnSpPr>
          <p:nvPr/>
        </p:nvCxnSpPr>
        <p:spPr>
          <a:xfrm>
            <a:off x="5089750" y="3256050"/>
            <a:ext cx="266700" cy="0"/>
          </a:xfrm>
          <a:prstGeom prst="straightConnector1">
            <a:avLst/>
          </a:prstGeom>
          <a:noFill/>
          <a:ln cap="flat" cmpd="sng" w="19050">
            <a:solidFill>
              <a:srgbClr val="073042"/>
            </a:solidFill>
            <a:prstDash val="solid"/>
            <a:round/>
            <a:headEnd len="med" w="med" type="none"/>
            <a:tailEnd len="med" w="med" type="triangle"/>
          </a:ln>
        </p:spPr>
      </p:cxnSp>
      <p:cxnSp>
        <p:nvCxnSpPr>
          <p:cNvPr id="287" name="Google Shape;287;p35"/>
          <p:cNvCxnSpPr>
            <a:stCxn id="275" idx="3"/>
            <a:endCxn id="276" idx="1"/>
          </p:cNvCxnSpPr>
          <p:nvPr/>
        </p:nvCxnSpPr>
        <p:spPr>
          <a:xfrm>
            <a:off x="6370675" y="3256050"/>
            <a:ext cx="216600" cy="0"/>
          </a:xfrm>
          <a:prstGeom prst="straightConnector1">
            <a:avLst/>
          </a:prstGeom>
          <a:noFill/>
          <a:ln cap="flat" cmpd="sng" w="19050">
            <a:solidFill>
              <a:srgbClr val="073042"/>
            </a:solidFill>
            <a:prstDash val="solid"/>
            <a:round/>
            <a:headEnd len="med" w="med" type="none"/>
            <a:tailEnd len="med" w="med" type="triangle"/>
          </a:ln>
        </p:spPr>
      </p:cxnSp>
      <p:cxnSp>
        <p:nvCxnSpPr>
          <p:cNvPr id="288" name="Google Shape;288;p35"/>
          <p:cNvCxnSpPr>
            <a:stCxn id="276" idx="3"/>
            <a:endCxn id="264" idx="1"/>
          </p:cNvCxnSpPr>
          <p:nvPr/>
        </p:nvCxnSpPr>
        <p:spPr>
          <a:xfrm>
            <a:off x="7511226" y="3256050"/>
            <a:ext cx="306900" cy="4200"/>
          </a:xfrm>
          <a:prstGeom prst="straightConnector1">
            <a:avLst/>
          </a:prstGeom>
          <a:noFill/>
          <a:ln cap="flat" cmpd="sng" w="19050">
            <a:solidFill>
              <a:srgbClr val="073042"/>
            </a:solidFill>
            <a:prstDash val="solid"/>
            <a:round/>
            <a:headEnd len="med" w="med" type="none"/>
            <a:tailEnd len="med" w="med" type="triangle"/>
          </a:ln>
        </p:spPr>
      </p:cxnSp>
      <p:cxnSp>
        <p:nvCxnSpPr>
          <p:cNvPr id="289" name="Google Shape;289;p35"/>
          <p:cNvCxnSpPr>
            <a:stCxn id="270" idx="3"/>
            <a:endCxn id="271"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rgbClr val="07304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onAttach()</a:t>
            </a:r>
            <a:endParaRPr/>
          </a:p>
        </p:txBody>
      </p:sp>
      <p:sp>
        <p:nvSpPr>
          <p:cNvPr id="295" name="Google Shape;295;p36"/>
          <p:cNvSpPr txBox="1"/>
          <p:nvPr>
            <p:ph idx="1" type="body"/>
          </p:nvPr>
        </p:nvSpPr>
        <p:spPr>
          <a:xfrm>
            <a:off x="311700" y="1887425"/>
            <a:ext cx="8520600" cy="1766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Llamado cuando un fragmento es adjuntado al contexto</a:t>
            </a:r>
            <a:endParaRPr sz="2200"/>
          </a:p>
          <a:p>
            <a:pPr indent="-368300" lvl="0" marL="457200" rtl="0" algn="l">
              <a:spcBef>
                <a:spcPts val="1000"/>
              </a:spcBef>
              <a:spcAft>
                <a:spcPts val="1000"/>
              </a:spcAft>
              <a:buSzPts val="2200"/>
              <a:buChar char="●"/>
            </a:pPr>
            <a:r>
              <a:rPr lang="es" sz="2200"/>
              <a:t>Precede inmediatamente en el </a:t>
            </a:r>
            <a:r>
              <a:rPr lang="es"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296" name="Google Shape;29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onCreateView()</a:t>
            </a:r>
            <a:endParaRPr/>
          </a:p>
        </p:txBody>
      </p:sp>
      <p:sp>
        <p:nvSpPr>
          <p:cNvPr id="302" name="Google Shape;302;p37"/>
          <p:cNvSpPr txBox="1"/>
          <p:nvPr>
            <p:ph idx="1" type="body"/>
          </p:nvPr>
        </p:nvSpPr>
        <p:spPr>
          <a:xfrm>
            <a:off x="311700" y="1914475"/>
            <a:ext cx="8520600" cy="1858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Llamado para crear la vista de jerarquía asociada al fragmento</a:t>
            </a:r>
            <a:endParaRPr sz="2200"/>
          </a:p>
          <a:p>
            <a:pPr indent="-368300" lvl="0" marL="457200" rtl="0" algn="l">
              <a:spcBef>
                <a:spcPts val="1000"/>
              </a:spcBef>
              <a:spcAft>
                <a:spcPts val="1000"/>
              </a:spcAft>
              <a:buSzPts val="2200"/>
              <a:buChar char="●"/>
            </a:pPr>
            <a:r>
              <a:rPr lang="es" sz="2200"/>
              <a:t>Inflate al diseño del fragmento y luego retornar al vista raiz</a:t>
            </a:r>
            <a:endParaRPr sz="2200"/>
          </a:p>
        </p:txBody>
      </p:sp>
      <p:sp>
        <p:nvSpPr>
          <p:cNvPr id="303" name="Google Shape;30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onViewCreated()</a:t>
            </a:r>
            <a:endParaRPr/>
          </a:p>
        </p:txBody>
      </p:sp>
      <p:sp>
        <p:nvSpPr>
          <p:cNvPr id="309" name="Google Shape;309;p38"/>
          <p:cNvSpPr txBox="1"/>
          <p:nvPr>
            <p:ph idx="1" type="body"/>
          </p:nvPr>
        </p:nvSpPr>
        <p:spPr>
          <a:xfrm>
            <a:off x="311700" y="1894025"/>
            <a:ext cx="8520600" cy="2604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Llamada cuando la vista de jerarquía ya ha sido creada</a:t>
            </a:r>
            <a:endParaRPr sz="2200"/>
          </a:p>
          <a:p>
            <a:pPr indent="-368300" lvl="0" marL="457200" rtl="0" algn="l">
              <a:spcBef>
                <a:spcPts val="1000"/>
              </a:spcBef>
              <a:spcAft>
                <a:spcPts val="1000"/>
              </a:spcAft>
              <a:buSzPts val="2200"/>
              <a:buChar char="●"/>
            </a:pPr>
            <a:r>
              <a:rPr lang="es" sz="2200"/>
              <a:t>Realizar cualquier inicialización faltante(por ejemplo, recuperar el estado del </a:t>
            </a:r>
            <a:r>
              <a:rPr lang="es" sz="2200">
                <a:latin typeface="Courier New"/>
                <a:ea typeface="Courier New"/>
                <a:cs typeface="Courier New"/>
                <a:sym typeface="Courier New"/>
              </a:rPr>
              <a:t>Bundle</a:t>
            </a:r>
            <a:r>
              <a:rPr lang="es" sz="2200"/>
              <a:t>)</a:t>
            </a:r>
            <a:endParaRPr sz="2200"/>
          </a:p>
        </p:txBody>
      </p:sp>
      <p:sp>
        <p:nvSpPr>
          <p:cNvPr id="310" name="Google Shape;3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onDestroyView() y onDetach()</a:t>
            </a:r>
            <a:endParaRPr/>
          </a:p>
        </p:txBody>
      </p:sp>
      <p:sp>
        <p:nvSpPr>
          <p:cNvPr id="316" name="Google Shape;316;p39"/>
          <p:cNvSpPr txBox="1"/>
          <p:nvPr>
            <p:ph idx="1" type="body"/>
          </p:nvPr>
        </p:nvSpPr>
        <p:spPr>
          <a:xfrm>
            <a:off x="311700" y="1838275"/>
            <a:ext cx="8520600" cy="2217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latin typeface="Courier New"/>
                <a:ea typeface="Courier New"/>
                <a:cs typeface="Courier New"/>
                <a:sym typeface="Courier New"/>
              </a:rPr>
              <a:t>onDestroyView()</a:t>
            </a:r>
            <a:r>
              <a:rPr lang="es" sz="2200"/>
              <a:t> es llamado cuando la vista de jerarquía del fragmento es removido.</a:t>
            </a:r>
            <a:endParaRPr sz="2200"/>
          </a:p>
          <a:p>
            <a:pPr indent="-368300" lvl="0" marL="457200" rtl="0" algn="l">
              <a:spcBef>
                <a:spcPts val="1000"/>
              </a:spcBef>
              <a:spcAft>
                <a:spcPts val="1000"/>
              </a:spcAft>
              <a:buSzPts val="2200"/>
              <a:buChar char="●"/>
            </a:pPr>
            <a:r>
              <a:rPr lang="es" sz="2200">
                <a:latin typeface="Courier New"/>
                <a:ea typeface="Courier New"/>
                <a:cs typeface="Courier New"/>
                <a:sym typeface="Courier New"/>
              </a:rPr>
              <a:t>onDetach()</a:t>
            </a:r>
            <a:r>
              <a:rPr lang="es" sz="2200"/>
              <a:t> es llamado cuando un fragmento no es más adjuntado al host.</a:t>
            </a:r>
            <a:endParaRPr sz="2200"/>
          </a:p>
        </p:txBody>
      </p:sp>
      <p:sp>
        <p:nvSpPr>
          <p:cNvPr id="317" name="Google Shape;3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Resúmen de Estados de Fragmentos</a:t>
            </a:r>
            <a:endParaRPr/>
          </a:p>
        </p:txBody>
      </p:sp>
      <p:sp>
        <p:nvSpPr>
          <p:cNvPr id="323" name="Google Shape;32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324" name="Google Shape;324;p40"/>
          <p:cNvGraphicFramePr/>
          <p:nvPr/>
        </p:nvGraphicFramePr>
        <p:xfrm>
          <a:off x="543900" y="1200150"/>
          <a:ext cx="3000000" cy="3000000"/>
        </p:xfrm>
        <a:graphic>
          <a:graphicData uri="http://schemas.openxmlformats.org/drawingml/2006/table">
            <a:tbl>
              <a:tblPr>
                <a:noFill/>
                <a:tableStyleId>{E7FB22CE-F1B5-49E3-AE91-5D277B6EAAA6}</a:tableStyleId>
              </a:tblPr>
              <a:tblGrid>
                <a:gridCol w="1928950"/>
                <a:gridCol w="2803200"/>
                <a:gridCol w="3324050"/>
              </a:tblGrid>
              <a:tr h="307400">
                <a:tc>
                  <a:txBody>
                    <a:bodyPr/>
                    <a:lstStyle/>
                    <a:p>
                      <a:pPr indent="0" lvl="0" marL="0" rtl="0" algn="l">
                        <a:lnSpc>
                          <a:spcPct val="115000"/>
                        </a:lnSpc>
                        <a:spcBef>
                          <a:spcPts val="0"/>
                        </a:spcBef>
                        <a:spcAft>
                          <a:spcPts val="0"/>
                        </a:spcAft>
                        <a:buNone/>
                      </a:pPr>
                      <a:r>
                        <a:rPr b="1" lang="es" sz="1200">
                          <a:latin typeface="Roboto"/>
                          <a:ea typeface="Roboto"/>
                          <a:cs typeface="Roboto"/>
                          <a:sym typeface="Roboto"/>
                        </a:rPr>
                        <a:t>Estados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s" sz="1200">
                          <a:latin typeface="Roboto"/>
                          <a:ea typeface="Roboto"/>
                          <a:cs typeface="Roboto"/>
                          <a:sym typeface="Roboto"/>
                        </a:rPr>
                        <a:t>Callbacks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s" sz="1200">
                          <a:latin typeface="Roboto"/>
                          <a:ea typeface="Roboto"/>
                          <a:cs typeface="Roboto"/>
                          <a:sym typeface="Roboto"/>
                        </a:rPr>
                        <a:t>Descripción</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es adjuntado al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Created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es creado y el diseño está siendo inicializado.</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Started </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onStart()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está visible y empezado.</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Resumed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tiene el foco de entrada.</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Paused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onPause()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ya no tiene el foco de entrada.</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Stopped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onStop()</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no es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Destroyed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Roboto"/>
                          <a:ea typeface="Roboto"/>
                          <a:cs typeface="Roboto"/>
                          <a:sym typeface="Roboto"/>
                        </a:rPr>
                        <a:t>Fragmento es removido del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80"/>
              <a:t>Guardar el estado del fragmento durante los cambios de configuración</a:t>
            </a:r>
            <a:endParaRPr sz="1629"/>
          </a:p>
        </p:txBody>
      </p:sp>
      <p:sp>
        <p:nvSpPr>
          <p:cNvPr id="330" name="Google Shape;330;p41"/>
          <p:cNvSpPr txBox="1"/>
          <p:nvPr>
            <p:ph idx="1" type="body"/>
          </p:nvPr>
        </p:nvSpPr>
        <p:spPr>
          <a:xfrm>
            <a:off x="311700" y="1152475"/>
            <a:ext cx="8520600" cy="111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50000"/>
              <a:buFont typeface="Arial"/>
              <a:buNone/>
            </a:pPr>
            <a:r>
              <a:rPr lang="es" sz="2200"/>
              <a:t>Preservar el estado de la UI en fragmentos almacenando el estado en el </a:t>
            </a:r>
            <a:r>
              <a:rPr lang="es" sz="2200">
                <a:latin typeface="Courier New"/>
                <a:ea typeface="Courier New"/>
                <a:cs typeface="Courier New"/>
                <a:sym typeface="Courier New"/>
              </a:rPr>
              <a:t>Bundle</a:t>
            </a:r>
            <a:r>
              <a:rPr lang="es" sz="2200"/>
              <a:t>:</a:t>
            </a:r>
            <a:endParaRPr sz="2200"/>
          </a:p>
          <a:p>
            <a:pPr indent="-347345" lvl="0" marL="457200" rtl="0" algn="l">
              <a:spcBef>
                <a:spcPts val="600"/>
              </a:spcBef>
              <a:spcAft>
                <a:spcPts val="1000"/>
              </a:spcAft>
              <a:buSzPct val="100000"/>
              <a:buFont typeface="Courier New"/>
              <a:buChar char="●"/>
            </a:pPr>
            <a:r>
              <a:rPr lang="es" sz="2200">
                <a:latin typeface="Courier New"/>
                <a:ea typeface="Courier New"/>
                <a:cs typeface="Courier New"/>
                <a:sym typeface="Courier New"/>
              </a:rPr>
              <a:t>onSaveInstanceState(outState: Bundle)</a:t>
            </a:r>
            <a:endParaRPr sz="2200"/>
          </a:p>
        </p:txBody>
      </p:sp>
      <p:sp>
        <p:nvSpPr>
          <p:cNvPr id="331" name="Google Shape;33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32" name="Google Shape;332;p41"/>
          <p:cNvSpPr txBox="1"/>
          <p:nvPr/>
        </p:nvSpPr>
        <p:spPr>
          <a:xfrm>
            <a:off x="320175" y="2381950"/>
            <a:ext cx="8469300" cy="20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200">
                <a:solidFill>
                  <a:schemeClr val="dk1"/>
                </a:solidFill>
                <a:latin typeface="Roboto"/>
                <a:ea typeface="Roboto"/>
                <a:cs typeface="Roboto"/>
                <a:sym typeface="Roboto"/>
              </a:rPr>
              <a:t>Recuperar la data recibiendo los fragmentos del Bundle en los callbacks:</a:t>
            </a:r>
            <a:endParaRPr sz="2200">
              <a:solidFill>
                <a:schemeClr val="dk1"/>
              </a:solidFill>
              <a:latin typeface="Roboto"/>
              <a:ea typeface="Roboto"/>
              <a:cs typeface="Roboto"/>
              <a:sym typeface="Roboto"/>
            </a:endParaRPr>
          </a:p>
          <a:p>
            <a:pPr indent="-368300" lvl="0" marL="457200" rtl="0" algn="l">
              <a:lnSpc>
                <a:spcPct val="115000"/>
              </a:lnSpc>
              <a:spcBef>
                <a:spcPts val="600"/>
              </a:spcBef>
              <a:spcAft>
                <a:spcPts val="0"/>
              </a:spcAft>
              <a:buClr>
                <a:schemeClr val="dk1"/>
              </a:buClr>
              <a:buSzPts val="2200"/>
              <a:buFont typeface="Courier New"/>
              <a:buChar char="●"/>
            </a:pPr>
            <a:r>
              <a:rPr lang="es"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es"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es" sz="2200">
                <a:solidFill>
                  <a:schemeClr val="dk1"/>
                </a:solidFill>
                <a:latin typeface="Courier New"/>
                <a:ea typeface="Courier New"/>
                <a:cs typeface="Courier New"/>
                <a:sym typeface="Courier New"/>
              </a:rPr>
              <a:t>onViewCreated()</a:t>
            </a:r>
            <a:r>
              <a:rPr lang="es"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38" name="Google Shape;338;p4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Ciclo de vida de los Componentes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de Compoentes</a:t>
            </a:r>
            <a:endParaRPr/>
          </a:p>
        </p:txBody>
      </p:sp>
      <p:sp>
        <p:nvSpPr>
          <p:cNvPr id="344" name="Google Shape;344;p43"/>
          <p:cNvSpPr txBox="1"/>
          <p:nvPr>
            <p:ph idx="1" type="body"/>
          </p:nvPr>
        </p:nvSpPr>
        <p:spPr>
          <a:xfrm>
            <a:off x="311700" y="1762075"/>
            <a:ext cx="8520600" cy="2445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50000"/>
              <a:buFont typeface="Arial"/>
              <a:buNone/>
            </a:pPr>
            <a:r>
              <a:rPr lang="es" sz="2200"/>
              <a:t>Ajustar su comportamiento basado en una actividad o ciclo de de vida de un fragmento</a:t>
            </a:r>
            <a:endParaRPr sz="2200"/>
          </a:p>
          <a:p>
            <a:pPr indent="-347345" lvl="0" marL="457200" rtl="0" algn="l">
              <a:spcBef>
                <a:spcPts val="1000"/>
              </a:spcBef>
              <a:spcAft>
                <a:spcPts val="0"/>
              </a:spcAft>
              <a:buSzPct val="100000"/>
              <a:buChar char="●"/>
            </a:pPr>
            <a:r>
              <a:rPr lang="es" sz="2200"/>
              <a:t>Use la librería </a:t>
            </a:r>
            <a:r>
              <a:rPr lang="es" sz="2200">
                <a:latin typeface="Courier New"/>
                <a:ea typeface="Courier New"/>
                <a:cs typeface="Courier New"/>
                <a:sym typeface="Courier New"/>
              </a:rPr>
              <a:t>androidx.lifecycle</a:t>
            </a:r>
            <a:endParaRPr sz="2200"/>
          </a:p>
          <a:p>
            <a:pPr indent="-347345" lvl="0" marL="457200" rtl="0" algn="l">
              <a:spcBef>
                <a:spcPts val="0"/>
              </a:spcBef>
              <a:spcAft>
                <a:spcPts val="0"/>
              </a:spcAft>
              <a:buSzPct val="100000"/>
              <a:buChar char="●"/>
            </a:pPr>
            <a:r>
              <a:rPr lang="es" sz="2200">
                <a:latin typeface="Courier New"/>
                <a:ea typeface="Courier New"/>
                <a:cs typeface="Courier New"/>
                <a:sym typeface="Courier New"/>
              </a:rPr>
              <a:t>Lifecycle</a:t>
            </a:r>
            <a:r>
              <a:rPr lang="es" sz="2200"/>
              <a:t> </a:t>
            </a:r>
            <a:r>
              <a:rPr lang="es" sz="2100">
                <a:highlight>
                  <a:srgbClr val="F8F9FA"/>
                </a:highlight>
              </a:rPr>
              <a:t>rastrea el estado del ciclo de vida de una actividad o fragmento</a:t>
            </a:r>
            <a:endParaRPr sz="2200"/>
          </a:p>
          <a:p>
            <a:pPr indent="-347344" lvl="1" marL="914400" marR="38100" rtl="0" algn="l">
              <a:lnSpc>
                <a:spcPct val="128571"/>
              </a:lnSpc>
              <a:spcBef>
                <a:spcPts val="0"/>
              </a:spcBef>
              <a:spcAft>
                <a:spcPts val="0"/>
              </a:spcAft>
              <a:buSzPct val="104761"/>
              <a:buChar char="○"/>
            </a:pPr>
            <a:r>
              <a:rPr lang="es" sz="2100">
                <a:highlight>
                  <a:srgbClr val="F8F9FA"/>
                </a:highlight>
              </a:rPr>
              <a:t>Mantiene el estado actual del ciclo de vida</a:t>
            </a:r>
            <a:endParaRPr sz="2200"/>
          </a:p>
          <a:p>
            <a:pPr indent="-347344" lvl="1" marL="914400" rtl="0" algn="l">
              <a:spcBef>
                <a:spcPts val="0"/>
              </a:spcBef>
              <a:spcAft>
                <a:spcPts val="0"/>
              </a:spcAft>
              <a:buSzPct val="100000"/>
              <a:buChar char="○"/>
            </a:pPr>
            <a:r>
              <a:rPr lang="es" sz="2200"/>
              <a:t>Despacha eventos del ciclo de vida (cuando hay cambios de estado)</a:t>
            </a:r>
            <a:endParaRPr sz="2200"/>
          </a:p>
        </p:txBody>
      </p:sp>
      <p:sp>
        <p:nvSpPr>
          <p:cNvPr id="345" name="Google Shape;34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81" name="Google Shape;81;p17"/>
          <p:cNvSpPr txBox="1"/>
          <p:nvPr/>
        </p:nvSpPr>
        <p:spPr>
          <a:xfrm>
            <a:off x="280650" y="743825"/>
            <a:ext cx="8520600" cy="40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Ciclo de Vida de </a:t>
            </a:r>
            <a:br>
              <a:rPr b="1" lang="es" sz="5200">
                <a:solidFill>
                  <a:srgbClr val="FAFAFA"/>
                </a:solidFill>
                <a:latin typeface="Roboto"/>
                <a:ea typeface="Roboto"/>
                <a:cs typeface="Roboto"/>
                <a:sym typeface="Roboto"/>
              </a:rPr>
            </a:br>
            <a:r>
              <a:rPr b="1" lang="es" sz="5200">
                <a:solidFill>
                  <a:srgbClr val="FAFAFA"/>
                </a:solidFill>
                <a:latin typeface="Roboto"/>
                <a:ea typeface="Roboto"/>
                <a:cs typeface="Roboto"/>
                <a:sym typeface="Roboto"/>
              </a:rPr>
              <a:t>Actividades</a:t>
            </a:r>
            <a:endParaRPr b="1" sz="5200">
              <a:solidFill>
                <a:srgbClr val="FAFAFA"/>
              </a:solidFill>
              <a:latin typeface="Roboto"/>
              <a:ea typeface="Roboto"/>
              <a:cs typeface="Roboto"/>
              <a:sym typeface="Roboto"/>
            </a:endParaRPr>
          </a:p>
          <a:p>
            <a:pPr indent="0" lvl="0" marL="0" rtl="0" algn="l">
              <a:spcBef>
                <a:spcPts val="0"/>
              </a:spcBef>
              <a:spcAft>
                <a:spcPts val="0"/>
              </a:spcAft>
              <a:buNone/>
            </a:pPr>
            <a:r>
              <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propietario</a:t>
            </a:r>
            <a:endParaRPr/>
          </a:p>
        </p:txBody>
      </p:sp>
      <p:sp>
        <p:nvSpPr>
          <p:cNvPr id="351" name="Google Shape;351;p44"/>
          <p:cNvSpPr txBox="1"/>
          <p:nvPr>
            <p:ph idx="1" type="body"/>
          </p:nvPr>
        </p:nvSpPr>
        <p:spPr>
          <a:xfrm>
            <a:off x="161200" y="1713475"/>
            <a:ext cx="8982900" cy="2603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Interface que dice que la clase tiene un ciclo de vida</a:t>
            </a:r>
            <a:endParaRPr sz="2200"/>
          </a:p>
          <a:p>
            <a:pPr indent="-368300" lvl="0" marL="457200" rtl="0" algn="l">
              <a:spcBef>
                <a:spcPts val="1000"/>
              </a:spcBef>
              <a:spcAft>
                <a:spcPts val="0"/>
              </a:spcAft>
              <a:buSzPts val="2200"/>
              <a:buChar char="●"/>
            </a:pPr>
            <a:r>
              <a:rPr lang="es" sz="2200"/>
              <a:t>Implementadores deben implementar el método </a:t>
            </a:r>
            <a:r>
              <a:rPr lang="es" sz="2200">
                <a:latin typeface="Courier New"/>
                <a:ea typeface="Courier New"/>
                <a:cs typeface="Courier New"/>
                <a:sym typeface="Courier New"/>
              </a:rPr>
              <a:t>getLifecycle()</a:t>
            </a:r>
            <a:endParaRPr sz="2200"/>
          </a:p>
          <a:p>
            <a:pPr indent="0" lvl="0" marL="457200" rtl="0" algn="l">
              <a:spcBef>
                <a:spcPts val="1000"/>
              </a:spcBef>
              <a:spcAft>
                <a:spcPts val="1000"/>
              </a:spcAft>
              <a:buNone/>
            </a:pPr>
            <a:r>
              <a:rPr lang="es" sz="2200"/>
              <a:t>Ejemplos: </a:t>
            </a:r>
            <a:r>
              <a:rPr lang="es" sz="2200">
                <a:latin typeface="Courier New"/>
                <a:ea typeface="Courier New"/>
                <a:cs typeface="Courier New"/>
                <a:sym typeface="Courier New"/>
              </a:rPr>
              <a:t>Fragment</a:t>
            </a:r>
            <a:r>
              <a:rPr lang="es" sz="2200"/>
              <a:t> and </a:t>
            </a:r>
            <a:r>
              <a:rPr lang="es" sz="2200">
                <a:latin typeface="Courier New"/>
                <a:ea typeface="Courier New"/>
                <a:cs typeface="Courier New"/>
                <a:sym typeface="Courier New"/>
              </a:rPr>
              <a:t>AppCompatActivity</a:t>
            </a:r>
            <a:r>
              <a:rPr lang="es" sz="2200"/>
              <a:t> son implementaciones de </a:t>
            </a:r>
            <a:r>
              <a:rPr lang="es"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del Observer</a:t>
            </a:r>
            <a:endParaRPr/>
          </a:p>
        </p:txBody>
      </p:sp>
      <p:sp>
        <p:nvSpPr>
          <p:cNvPr id="358" name="Google Shape;358;p45"/>
          <p:cNvSpPr txBox="1"/>
          <p:nvPr>
            <p:ph idx="1" type="body"/>
          </p:nvPr>
        </p:nvSpPr>
        <p:spPr>
          <a:xfrm>
            <a:off x="311700" y="1136925"/>
            <a:ext cx="8520600" cy="2141700"/>
          </a:xfrm>
          <a:prstGeom prst="rect">
            <a:avLst/>
          </a:prstGeom>
        </p:spPr>
        <p:txBody>
          <a:bodyPr anchorCtr="0" anchor="t" bIns="91425" lIns="91425" spcFirstLastPara="1" rIns="91425" wrap="square" tIns="91425">
            <a:normAutofit fontScale="40000" lnSpcReduction="10000"/>
          </a:bodyPr>
          <a:lstStyle/>
          <a:p>
            <a:pPr indent="0" lvl="0" marL="0" rtl="0" algn="l">
              <a:lnSpc>
                <a:spcPct val="100000"/>
              </a:lnSpc>
              <a:spcBef>
                <a:spcPts val="0"/>
              </a:spcBef>
              <a:spcAft>
                <a:spcPts val="0"/>
              </a:spcAft>
              <a:buNone/>
            </a:pPr>
            <a:r>
              <a:rPr lang="es" sz="1800"/>
              <a:t>Implement </a:t>
            </a:r>
            <a:r>
              <a:rPr lang="es" sz="1800">
                <a:latin typeface="Courier New"/>
                <a:ea typeface="Courier New"/>
                <a:cs typeface="Courier New"/>
                <a:sym typeface="Courier New"/>
              </a:rPr>
              <a:t>LifecycleObserver</a:t>
            </a:r>
            <a:r>
              <a:rPr lang="es" sz="1800"/>
              <a:t> interface:</a:t>
            </a:r>
            <a:endParaRPr sz="500"/>
          </a:p>
          <a:p>
            <a:pPr indent="0" lvl="0" marL="0" rtl="0" algn="l">
              <a:lnSpc>
                <a:spcPct val="100000"/>
              </a:lnSpc>
              <a:spcBef>
                <a:spcPts val="1000"/>
              </a:spcBef>
              <a:spcAft>
                <a:spcPts val="0"/>
              </a:spcAft>
              <a:buNone/>
            </a:pPr>
            <a:r>
              <a:t/>
            </a:r>
            <a:endParaRPr sz="500"/>
          </a:p>
          <a:p>
            <a:pPr indent="0" lvl="0" marL="0" rtl="0" algn="l">
              <a:lnSpc>
                <a:spcPct val="100000"/>
              </a:lnSpc>
              <a:spcBef>
                <a:spcPts val="1000"/>
              </a:spcBef>
              <a:spcAft>
                <a:spcPts val="0"/>
              </a:spcAft>
              <a:buNone/>
            </a:pPr>
            <a:r>
              <a:rPr lang="es" sz="1600">
                <a:solidFill>
                  <a:srgbClr val="3F51B5"/>
                </a:solidFill>
                <a:latin typeface="Consolas"/>
                <a:ea typeface="Consolas"/>
                <a:cs typeface="Consolas"/>
                <a:sym typeface="Consolas"/>
              </a:rPr>
              <a:t>class</a:t>
            </a:r>
            <a:r>
              <a:rPr lang="es"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None/>
            </a:pPr>
            <a:r>
              <a:rPr lang="es" sz="1600">
                <a:solidFill>
                  <a:srgbClr val="37474F"/>
                </a:solidFill>
                <a:latin typeface="Consolas"/>
                <a:ea typeface="Consolas"/>
                <a:cs typeface="Consolas"/>
                <a:sym typeface="Consolas"/>
              </a:rPr>
              <a:t>    </a:t>
            </a:r>
            <a:r>
              <a:rPr lang="es" sz="1600">
                <a:solidFill>
                  <a:srgbClr val="9C27B0"/>
                </a:solidFill>
                <a:latin typeface="Consolas"/>
                <a:ea typeface="Consolas"/>
                <a:cs typeface="Consolas"/>
                <a:sym typeface="Consolas"/>
              </a:rPr>
              <a:t>@OnLifecycleEvent</a:t>
            </a:r>
            <a:r>
              <a:rPr lang="es"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None/>
            </a:pPr>
            <a:r>
              <a:rPr lang="es" sz="1600">
                <a:solidFill>
                  <a:srgbClr val="37474F"/>
                </a:solidFill>
                <a:latin typeface="Consolas"/>
                <a:ea typeface="Consolas"/>
                <a:cs typeface="Consolas"/>
                <a:sym typeface="Consolas"/>
              </a:rPr>
              <a:t>    </a:t>
            </a:r>
            <a:r>
              <a:rPr lang="es" sz="1600">
                <a:solidFill>
                  <a:srgbClr val="3F51B5"/>
                </a:solidFill>
                <a:latin typeface="Consolas"/>
                <a:ea typeface="Consolas"/>
                <a:cs typeface="Consolas"/>
                <a:sym typeface="Consolas"/>
              </a:rPr>
              <a:t>fun</a:t>
            </a:r>
            <a:r>
              <a:rPr lang="es"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None/>
            </a:pPr>
            <a:r>
              <a:rPr lang="es"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None/>
            </a:pPr>
            <a:r>
              <a:rPr lang="es"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t/>
            </a:r>
            <a:endParaRPr sz="1800"/>
          </a:p>
          <a:p>
            <a:pPr indent="0" lvl="0" marL="0" rtl="0" algn="l">
              <a:spcBef>
                <a:spcPts val="1200"/>
              </a:spcBef>
              <a:spcAft>
                <a:spcPts val="1200"/>
              </a:spcAft>
              <a:buNone/>
            </a:pPr>
            <a:r>
              <a:t/>
            </a:r>
            <a:endParaRPr sz="1800"/>
          </a:p>
        </p:txBody>
      </p:sp>
      <p:sp>
        <p:nvSpPr>
          <p:cNvPr id="359" name="Google Shape;35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60" name="Google Shape;360;p45"/>
          <p:cNvSpPr txBox="1"/>
          <p:nvPr/>
        </p:nvSpPr>
        <p:spPr>
          <a:xfrm>
            <a:off x="322050" y="3424469"/>
            <a:ext cx="85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Agregar un observer al ciclo de vida</a:t>
            </a:r>
            <a:r>
              <a:rPr lang="es" sz="1800">
                <a:solidFill>
                  <a:schemeClr val="dk1"/>
                </a:solidFill>
                <a:latin typeface="Roboto"/>
                <a:ea typeface="Roboto"/>
                <a:cs typeface="Roboto"/>
                <a:sym typeface="Roboto"/>
              </a:rPr>
              <a:t>:</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1000"/>
              </a:spcBef>
              <a:spcAft>
                <a:spcPts val="0"/>
              </a:spcAft>
              <a:buClr>
                <a:schemeClr val="dk1"/>
              </a:buClr>
              <a:buSzPts val="1100"/>
              <a:buFont typeface="Arial"/>
              <a:buNone/>
            </a:pPr>
            <a:r>
              <a:rPr lang="es"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66" name="Google Shape;366;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Tareas y Back Stack</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Back stack de las Actividades</a:t>
            </a:r>
            <a:endParaRPr/>
          </a:p>
        </p:txBody>
      </p:sp>
      <p:sp>
        <p:nvSpPr>
          <p:cNvPr id="372" name="Google Shape;37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73" name="Google Shape;373;p47"/>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374" name="Google Shape;374;p47"/>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75" name="Google Shape;375;p47"/>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Agregar al </a:t>
            </a:r>
            <a:r>
              <a:rPr lang="es"/>
              <a:t>back stack</a:t>
            </a:r>
            <a:endParaRPr/>
          </a:p>
        </p:txBody>
      </p:sp>
      <p:sp>
        <p:nvSpPr>
          <p:cNvPr id="381" name="Google Shape;38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82" name="Google Shape;382;p48"/>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383" name="Google Shape;383;p48"/>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48"/>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85" name="Google Shape;385;p48"/>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Agregar nuevamente al</a:t>
            </a:r>
            <a:r>
              <a:rPr lang="es"/>
              <a:t> back stack</a:t>
            </a:r>
            <a:endParaRPr/>
          </a:p>
          <a:p>
            <a:pPr indent="0" lvl="0" marL="0" rtl="0" algn="l">
              <a:spcBef>
                <a:spcPts val="0"/>
              </a:spcBef>
              <a:spcAft>
                <a:spcPts val="0"/>
              </a:spcAft>
              <a:buNone/>
            </a:pPr>
            <a:r>
              <a:t/>
            </a:r>
            <a:endParaRPr/>
          </a:p>
        </p:txBody>
      </p:sp>
      <p:sp>
        <p:nvSpPr>
          <p:cNvPr id="391" name="Google Shape;39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92" name="Google Shape;392;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393" name="Google Shape;393;p49"/>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49"/>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5" name="Google Shape;395;p49"/>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396" name="Google Shape;396;p49"/>
          <p:cNvSpPr/>
          <p:nvPr/>
        </p:nvSpPr>
        <p:spPr>
          <a:xfrm>
            <a:off x="2912750" y="21086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Tocar el botón Atrás</a:t>
            </a:r>
            <a:endParaRPr/>
          </a:p>
        </p:txBody>
      </p:sp>
      <p:sp>
        <p:nvSpPr>
          <p:cNvPr id="402" name="Google Shape;40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03" name="Google Shape;403;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404" name="Google Shape;404;p50"/>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6" name="Google Shape;406;p50"/>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7" name="Google Shape;407;p50"/>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08" name="Google Shape;408;p50"/>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09" name="Google Shape;409;p50"/>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sacarlo fuera del </a:t>
            </a:r>
            <a:r>
              <a:rPr lang="es" sz="1800">
                <a:latin typeface="Roboto"/>
                <a:ea typeface="Roboto"/>
                <a:cs typeface="Roboto"/>
                <a:sym typeface="Roboto"/>
              </a:rPr>
              <a:t>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4372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Tocar nuevamente el botón Atrás</a:t>
            </a:r>
            <a:endParaRPr/>
          </a:p>
          <a:p>
            <a:pPr indent="0" lvl="0" marL="0" rtl="0" algn="l">
              <a:spcBef>
                <a:spcPts val="0"/>
              </a:spcBef>
              <a:spcAft>
                <a:spcPts val="0"/>
              </a:spcAft>
              <a:buNone/>
            </a:pPr>
            <a:r>
              <a:t/>
            </a:r>
            <a:endParaRPr/>
          </a:p>
        </p:txBody>
      </p:sp>
      <p:sp>
        <p:nvSpPr>
          <p:cNvPr id="415" name="Google Shape;41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16" name="Google Shape;416;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1"/>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51"/>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1"/>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1"/>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21" name="Google Shape;421;p51"/>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sacarlo fuera del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Primer destino en el </a:t>
            </a:r>
            <a:r>
              <a:rPr lang="es" sz="3400"/>
              <a:t>back stack</a:t>
            </a:r>
            <a:endParaRPr sz="3400"/>
          </a:p>
        </p:txBody>
      </p:sp>
      <p:sp>
        <p:nvSpPr>
          <p:cNvPr id="427" name="Google Shape;42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28" name="Google Shape;428;p52"/>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29" name="Google Shape;429;p52"/>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s"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30" name="Google Shape;430;p52"/>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sp>
        <p:nvSpPr>
          <p:cNvPr id="431" name="Google Shape;431;p52"/>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32" name="Google Shape;432;p52"/>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Agregar un destino al </a:t>
            </a:r>
            <a:r>
              <a:rPr lang="es" sz="3400"/>
              <a:t>back stack</a:t>
            </a:r>
            <a:endParaRPr sz="3400"/>
          </a:p>
        </p:txBody>
      </p:sp>
      <p:sp>
        <p:nvSpPr>
          <p:cNvPr id="438" name="Google Shape;43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39" name="Google Shape;439;p53"/>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0" name="Google Shape;440;p53"/>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s"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1" name="Google Shape;441;p53"/>
          <p:cNvSpPr/>
          <p:nvPr/>
        </p:nvSpPr>
        <p:spPr>
          <a:xfrm>
            <a:off x="4755750" y="2689175"/>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42" name="Google Shape;442;p53"/>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sp>
        <p:nvSpPr>
          <p:cNvPr id="443" name="Google Shape;443;p53"/>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4" name="Google Shape;444;p53"/>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importa?</a:t>
            </a:r>
            <a:endParaRPr/>
          </a:p>
        </p:txBody>
      </p:sp>
      <p:sp>
        <p:nvSpPr>
          <p:cNvPr id="87" name="Google Shape;87;p18"/>
          <p:cNvSpPr txBox="1"/>
          <p:nvPr>
            <p:ph idx="1" type="body"/>
          </p:nvPr>
        </p:nvSpPr>
        <p:spPr>
          <a:xfrm>
            <a:off x="311700" y="1502125"/>
            <a:ext cx="8520600" cy="2607600"/>
          </a:xfrm>
          <a:prstGeom prst="rect">
            <a:avLst/>
          </a:prstGeom>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SzPts val="2200"/>
              <a:buChar char="●"/>
            </a:pPr>
            <a:r>
              <a:rPr lang="es" sz="2200"/>
              <a:t>Preservar los datos y el estado del usuario si:</a:t>
            </a:r>
            <a:endParaRPr sz="2200"/>
          </a:p>
          <a:p>
            <a:pPr indent="-368300" lvl="1" marL="914400" rtl="0" algn="l">
              <a:lnSpc>
                <a:spcPct val="115000"/>
              </a:lnSpc>
              <a:spcBef>
                <a:spcPts val="0"/>
              </a:spcBef>
              <a:spcAft>
                <a:spcPts val="0"/>
              </a:spcAft>
              <a:buSzPts val="2200"/>
              <a:buChar char="○"/>
            </a:pPr>
            <a:r>
              <a:rPr lang="es" sz="2200"/>
              <a:t>El usuario temporalmente deja la app y luego retorna para usarla</a:t>
            </a:r>
            <a:endParaRPr sz="2200"/>
          </a:p>
          <a:p>
            <a:pPr indent="-368300" lvl="1" marL="914400" rtl="0" algn="l">
              <a:lnSpc>
                <a:spcPct val="115000"/>
              </a:lnSpc>
              <a:spcBef>
                <a:spcPts val="0"/>
              </a:spcBef>
              <a:spcAft>
                <a:spcPts val="0"/>
              </a:spcAft>
              <a:buSzPts val="2200"/>
              <a:buChar char="○"/>
            </a:pPr>
            <a:r>
              <a:rPr lang="es" sz="2200"/>
              <a:t>El usuario es interrumpido (por ejemplo, llamada telefónica)</a:t>
            </a:r>
            <a:endParaRPr sz="2200"/>
          </a:p>
          <a:p>
            <a:pPr indent="-368300" lvl="1" marL="914400" rtl="0" algn="l">
              <a:lnSpc>
                <a:spcPct val="115000"/>
              </a:lnSpc>
              <a:spcBef>
                <a:spcPts val="0"/>
              </a:spcBef>
              <a:spcAft>
                <a:spcPts val="0"/>
              </a:spcAft>
              <a:buSzPts val="2200"/>
              <a:buChar char="○"/>
            </a:pPr>
            <a:r>
              <a:rPr lang="es" sz="2200"/>
              <a:t>El usuario rota el dispositivo</a:t>
            </a:r>
            <a:endParaRPr sz="2200"/>
          </a:p>
          <a:p>
            <a:pPr indent="-368300" lvl="0" marL="457200" rtl="0" algn="l">
              <a:lnSpc>
                <a:spcPct val="115000"/>
              </a:lnSpc>
              <a:spcBef>
                <a:spcPts val="1000"/>
              </a:spcBef>
              <a:spcAft>
                <a:spcPts val="1000"/>
              </a:spcAft>
              <a:buSzPts val="2200"/>
              <a:buChar char="●"/>
            </a:pPr>
            <a:r>
              <a:rPr lang="es" sz="2200"/>
              <a:t>Evitar pérdidas de memoria y que la aplicación se detenga inesperadamente.</a:t>
            </a:r>
            <a:endParaRPr sz="2200"/>
          </a:p>
        </p:txBody>
      </p:sp>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Tocar el botón Atrás</a:t>
            </a:r>
            <a:endParaRPr sz="3400"/>
          </a:p>
        </p:txBody>
      </p:sp>
      <p:sp>
        <p:nvSpPr>
          <p:cNvPr id="450" name="Google Shape;45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51" name="Google Shape;45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2" name="Google Shape;452;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s"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3" name="Google Shape;453;p54"/>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4" name="Google Shape;454;p54"/>
          <p:cNvSpPr txBox="1"/>
          <p:nvPr/>
        </p:nvSpPr>
        <p:spPr>
          <a:xfrm>
            <a:off x="6596775" y="2543338"/>
            <a:ext cx="507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sacarlo fuera del stack</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55" name="Google Shape;455;p54"/>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56" name="Google Shape;456;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57" name="Google Shape;457;p54"/>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8" name="Google Shape;458;p54"/>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Otro Ejemplo de</a:t>
            </a:r>
            <a:r>
              <a:rPr lang="es" sz="3400"/>
              <a:t> back stack</a:t>
            </a:r>
            <a:endParaRPr sz="3400"/>
          </a:p>
        </p:txBody>
      </p:sp>
      <p:sp>
        <p:nvSpPr>
          <p:cNvPr id="464" name="Google Shape;46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65" name="Google Shape;465;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6" name="Google Shape;466;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s"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7" name="Google Shape;467;p55"/>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68" name="Google Shape;468;p55"/>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69" name="Google Shape;469;p55"/>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70" name="Google Shape;470;p55"/>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71" name="Google Shape;471;p55"/>
          <p:cNvSpPr/>
          <p:nvPr/>
        </p:nvSpPr>
        <p:spPr>
          <a:xfrm>
            <a:off x="4365908" y="1157838"/>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72" name="Google Shape;472;p55"/>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Back stack</a:t>
            </a:r>
            <a:endParaRPr sz="1800">
              <a:latin typeface="Roboto"/>
              <a:ea typeface="Roboto"/>
              <a:cs typeface="Roboto"/>
              <a:sym typeface="Roboto"/>
            </a:endParaRPr>
          </a:p>
        </p:txBody>
      </p:sp>
      <p:cxnSp>
        <p:nvCxnSpPr>
          <p:cNvPr id="473" name="Google Shape;473;p55"/>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400"/>
              <a:t>Modificar el comportamiento del botón Atrás</a:t>
            </a:r>
            <a:endParaRPr sz="3400"/>
          </a:p>
        </p:txBody>
      </p:sp>
      <p:sp>
        <p:nvSpPr>
          <p:cNvPr id="479" name="Google Shape;479;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80" name="Google Shape;480;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81" name="Google Shape;481;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s"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2" name="Google Shape;482;p56"/>
          <p:cNvSpPr/>
          <p:nvPr/>
        </p:nvSpPr>
        <p:spPr>
          <a:xfrm>
            <a:off x="4365908" y="3538213"/>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WelcomeFragment</a:t>
            </a:r>
            <a:endParaRPr sz="1800"/>
          </a:p>
        </p:txBody>
      </p:sp>
      <p:sp>
        <p:nvSpPr>
          <p:cNvPr id="483" name="Google Shape;483;p56"/>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Question1Fragment</a:t>
            </a:r>
            <a:endParaRPr sz="1800"/>
          </a:p>
        </p:txBody>
      </p:sp>
      <p:sp>
        <p:nvSpPr>
          <p:cNvPr id="484" name="Google Shape;484;p56"/>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Question2Fragment</a:t>
            </a:r>
            <a:endParaRPr sz="1800"/>
          </a:p>
        </p:txBody>
      </p:sp>
      <p:sp>
        <p:nvSpPr>
          <p:cNvPr id="485" name="Google Shape;485;p56"/>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Question3Fragment</a:t>
            </a:r>
            <a:endParaRPr sz="1800"/>
          </a:p>
        </p:txBody>
      </p:sp>
      <p:sp>
        <p:nvSpPr>
          <p:cNvPr id="486" name="Google Shape;486;p56"/>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ResultFragment</a:t>
            </a:r>
            <a:endParaRPr sz="1800"/>
          </a:p>
        </p:txBody>
      </p:sp>
      <p:sp>
        <p:nvSpPr>
          <p:cNvPr id="487" name="Google Shape;487;p56"/>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488" name="Google Shape;488;p56"/>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
        <p:nvSpPr>
          <p:cNvPr id="489" name="Google Shape;489;p56"/>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90" name="Google Shape;490;p56"/>
          <p:cNvSpPr txBox="1"/>
          <p:nvPr/>
        </p:nvSpPr>
        <p:spPr>
          <a:xfrm>
            <a:off x="3104400" y="1639075"/>
            <a:ext cx="3331200" cy="8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sacar destinos adicionales del </a:t>
            </a:r>
            <a:r>
              <a:rPr lang="es" sz="1800">
                <a:latin typeface="Roboto"/>
                <a:ea typeface="Roboto"/>
                <a:cs typeface="Roboto"/>
                <a:sym typeface="Roboto"/>
              </a:rPr>
              <a:t>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96" name="Google Shape;496;p5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Resumen</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a:t>
            </a:r>
            <a:endParaRPr/>
          </a:p>
        </p:txBody>
      </p:sp>
      <p:sp>
        <p:nvSpPr>
          <p:cNvPr id="502" name="Google Shape;502;p58"/>
          <p:cNvSpPr txBox="1"/>
          <p:nvPr>
            <p:ph idx="1" type="body"/>
          </p:nvPr>
        </p:nvSpPr>
        <p:spPr>
          <a:xfrm>
            <a:off x="276025" y="1035188"/>
            <a:ext cx="8651100" cy="3387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 sz="1900">
                <a:solidFill>
                  <a:schemeClr val="dk1"/>
                </a:solidFill>
              </a:rPr>
              <a:t>Ud aprendió como </a:t>
            </a:r>
            <a:r>
              <a:rPr lang="es" sz="1900">
                <a:solidFill>
                  <a:schemeClr val="dk1"/>
                </a:solidFill>
              </a:rPr>
              <a:t>:</a:t>
            </a:r>
            <a:endParaRPr sz="1900"/>
          </a:p>
          <a:p>
            <a:pPr indent="-304165" lvl="0" marL="457200" marR="38100" rtl="0" algn="just">
              <a:lnSpc>
                <a:spcPct val="128571"/>
              </a:lnSpc>
              <a:spcBef>
                <a:spcPts val="600"/>
              </a:spcBef>
              <a:spcAft>
                <a:spcPts val="0"/>
              </a:spcAft>
              <a:buClr>
                <a:srgbClr val="1C4587"/>
              </a:buClr>
              <a:buSzPct val="89473"/>
              <a:buChar char="●"/>
            </a:pPr>
            <a:r>
              <a:rPr lang="es" sz="1900">
                <a:solidFill>
                  <a:srgbClr val="1C4587"/>
                </a:solidFill>
                <a:highlight>
                  <a:srgbClr val="F8F9FA"/>
                </a:highlight>
              </a:rPr>
              <a:t>Comprender cómo una instancia de actividad pasa por diferentes estados del ciclo de vida a medida que el usuario interactúa con su aplicación o la abandona.</a:t>
            </a:r>
            <a:endParaRPr sz="1700">
              <a:solidFill>
                <a:srgbClr val="1C4587"/>
              </a:solidFill>
            </a:endParaRPr>
          </a:p>
          <a:p>
            <a:pPr indent="-313055" lvl="0" marL="457200" marR="38100" rtl="0" algn="l">
              <a:lnSpc>
                <a:spcPct val="128571"/>
              </a:lnSpc>
              <a:spcBef>
                <a:spcPts val="0"/>
              </a:spcBef>
              <a:spcAft>
                <a:spcPts val="0"/>
              </a:spcAft>
              <a:buClr>
                <a:srgbClr val="1C4587"/>
              </a:buClr>
              <a:buSzPct val="90476"/>
              <a:buChar char="●"/>
            </a:pPr>
            <a:r>
              <a:rPr lang="es" sz="2100">
                <a:solidFill>
                  <a:srgbClr val="1C4587"/>
                </a:solidFill>
                <a:highlight>
                  <a:srgbClr val="F8F9FA"/>
                </a:highlight>
              </a:rPr>
              <a:t>Reserve el estado de la interfaz de usuario a través de los cambios de configuración mediante un paquete</a:t>
            </a:r>
            <a:endParaRPr sz="1900">
              <a:solidFill>
                <a:srgbClr val="1C4587"/>
              </a:solidFill>
            </a:endParaRPr>
          </a:p>
          <a:p>
            <a:pPr indent="-313055" lvl="0" marL="457200" marR="38100" rtl="0" algn="l">
              <a:lnSpc>
                <a:spcPct val="128571"/>
              </a:lnSpc>
              <a:spcBef>
                <a:spcPts val="0"/>
              </a:spcBef>
              <a:spcAft>
                <a:spcPts val="0"/>
              </a:spcAft>
              <a:buClr>
                <a:srgbClr val="1C4587"/>
              </a:buClr>
              <a:buSzPct val="90476"/>
              <a:buChar char="●"/>
            </a:pPr>
            <a:r>
              <a:rPr lang="es" sz="2100">
                <a:solidFill>
                  <a:srgbClr val="1C4587"/>
                </a:solidFill>
                <a:highlight>
                  <a:srgbClr val="F8F9FA"/>
                </a:highlight>
              </a:rPr>
              <a:t>Métodos de devolución de llamada del ciclo de vida de fragmentos similares a la actividad, pero con adiciones</a:t>
            </a:r>
            <a:endParaRPr sz="1900">
              <a:solidFill>
                <a:srgbClr val="1C4587"/>
              </a:solidFill>
            </a:endParaRPr>
          </a:p>
          <a:p>
            <a:pPr indent="-313055" lvl="0" marL="457200" marR="38100" rtl="0" algn="l">
              <a:lnSpc>
                <a:spcPct val="128571"/>
              </a:lnSpc>
              <a:spcBef>
                <a:spcPts val="0"/>
              </a:spcBef>
              <a:spcAft>
                <a:spcPts val="0"/>
              </a:spcAft>
              <a:buClr>
                <a:srgbClr val="1C4587"/>
              </a:buClr>
              <a:buSzPct val="90476"/>
              <a:buChar char="●"/>
            </a:pPr>
            <a:r>
              <a:rPr lang="es" sz="2100">
                <a:solidFill>
                  <a:srgbClr val="1C4587"/>
                </a:solidFill>
                <a:highlight>
                  <a:srgbClr val="F8F9FA"/>
                </a:highlight>
              </a:rPr>
              <a:t>Utilice componentes compatibles con el ciclo de vida que le ayudarán a organizar el código de su aplicación</a:t>
            </a:r>
            <a:endParaRPr sz="1900">
              <a:solidFill>
                <a:srgbClr val="1C4587"/>
              </a:solidFill>
            </a:endParaRPr>
          </a:p>
          <a:p>
            <a:pPr indent="-313055" lvl="0" marL="457200" marR="38100" rtl="0" algn="l">
              <a:lnSpc>
                <a:spcPct val="128571"/>
              </a:lnSpc>
              <a:spcBef>
                <a:spcPts val="0"/>
              </a:spcBef>
              <a:spcAft>
                <a:spcPts val="0"/>
              </a:spcAft>
              <a:buClr>
                <a:srgbClr val="1C4587"/>
              </a:buClr>
              <a:buSzPct val="90476"/>
              <a:buChar char="●"/>
            </a:pPr>
            <a:r>
              <a:rPr lang="es" sz="2100">
                <a:solidFill>
                  <a:srgbClr val="1C4587"/>
                </a:solidFill>
                <a:highlight>
                  <a:srgbClr val="F8F9FA"/>
                </a:highlight>
              </a:rPr>
              <a:t>Usar el comportamiento de pila de actividades predeterminado o personalizado</a:t>
            </a:r>
            <a:endParaRPr sz="1900">
              <a:solidFill>
                <a:srgbClr val="1C4587"/>
              </a:solidFill>
            </a:endParaRPr>
          </a:p>
          <a:p>
            <a:pPr indent="-313055" lvl="0" marL="457200" marR="38100" rtl="0" algn="l">
              <a:lnSpc>
                <a:spcPct val="128571"/>
              </a:lnSpc>
              <a:spcBef>
                <a:spcPts val="0"/>
              </a:spcBef>
              <a:spcAft>
                <a:spcPts val="0"/>
              </a:spcAft>
              <a:buClr>
                <a:srgbClr val="1C4587"/>
              </a:buClr>
              <a:buSzPct val="90476"/>
              <a:buChar char="●"/>
            </a:pPr>
            <a:r>
              <a:rPr lang="es" sz="2100">
                <a:solidFill>
                  <a:srgbClr val="1C4587"/>
                </a:solidFill>
                <a:highlight>
                  <a:srgbClr val="F8F9FA"/>
                </a:highlight>
              </a:rPr>
              <a:t>Utilice el logging para ayudar a depurar y realizar un seguimiento del estado de la aplicación</a:t>
            </a:r>
            <a:endParaRPr sz="2100">
              <a:solidFill>
                <a:srgbClr val="1C4587"/>
              </a:solidFill>
              <a:highlight>
                <a:srgbClr val="F8F9FA"/>
              </a:highlight>
            </a:endParaRPr>
          </a:p>
          <a:p>
            <a:pPr indent="0" lvl="0" marL="457200" rtl="0" algn="l">
              <a:spcBef>
                <a:spcPts val="0"/>
              </a:spcBef>
              <a:spcAft>
                <a:spcPts val="0"/>
              </a:spcAft>
              <a:buNone/>
            </a:pPr>
            <a:r>
              <a:t/>
            </a:r>
            <a:endParaRPr sz="1900">
              <a:solidFill>
                <a:srgbClr val="1C4587"/>
              </a:solidFill>
            </a:endParaRPr>
          </a:p>
        </p:txBody>
      </p:sp>
      <p:sp>
        <p:nvSpPr>
          <p:cNvPr id="503" name="Google Shape;50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Learn more</a:t>
            </a:r>
            <a:endParaRPr/>
          </a:p>
        </p:txBody>
      </p:sp>
      <p:sp>
        <p:nvSpPr>
          <p:cNvPr id="509" name="Google Shape;509;p59"/>
          <p:cNvSpPr txBox="1"/>
          <p:nvPr>
            <p:ph idx="1" type="body"/>
          </p:nvPr>
        </p:nvSpPr>
        <p:spPr>
          <a:xfrm>
            <a:off x="311700" y="1304875"/>
            <a:ext cx="8520600" cy="31938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1"/>
              </a:buClr>
              <a:buSzPts val="2000"/>
              <a:buChar char="●"/>
            </a:pPr>
            <a:r>
              <a:rPr lang="es" sz="2000" u="sng">
                <a:solidFill>
                  <a:srgbClr val="1155CC"/>
                </a:solidFill>
                <a:hlinkClick r:id="rId3">
                  <a:extLst>
                    <a:ext uri="{A12FA001-AC4F-418D-AE19-62706E023703}">
                      <ahyp:hlinkClr val="tx"/>
                    </a:ext>
                  </a:extLst>
                </a:hlinkClick>
              </a:rPr>
              <a:t>Understand the Activity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s" sz="2000" u="sng">
                <a:solidFill>
                  <a:srgbClr val="1155CC"/>
                </a:solidFill>
                <a:hlinkClick r:id="rId4">
                  <a:extLst>
                    <a:ext uri="{A12FA001-AC4F-418D-AE19-62706E023703}">
                      <ahyp:hlinkClr val="tx"/>
                    </a:ext>
                  </a:extLst>
                </a:hlinkClick>
              </a:rPr>
              <a:t>Activity class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s" sz="2000" u="sng">
                <a:solidFill>
                  <a:srgbClr val="1155CC"/>
                </a:solidFill>
                <a:hlinkClick r:id="rId5">
                  <a:extLst>
                    <a:ext uri="{A12FA001-AC4F-418D-AE19-62706E023703}">
                      <ahyp:hlinkClr val="tx"/>
                    </a:ext>
                  </a:extLst>
                </a:hlinkClick>
              </a:rPr>
              <a:t>Fragments guide and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s" sz="2000" u="sng">
                <a:solidFill>
                  <a:srgbClr val="1155CC"/>
                </a:solidFill>
                <a:hlinkClick r:id="rId6">
                  <a:extLst>
                    <a:ext uri="{A12FA001-AC4F-418D-AE19-62706E023703}">
                      <ahyp:hlinkClr val="tx"/>
                    </a:ext>
                  </a:extLst>
                </a:hlinkClick>
              </a:rPr>
              <a:t>Fragment class</a:t>
            </a:r>
            <a:r>
              <a:rPr lang="es" sz="2000">
                <a:solidFill>
                  <a:schemeClr val="dk1"/>
                </a:solidFill>
              </a:rPr>
              <a:t> </a:t>
            </a:r>
            <a:endParaRPr sz="2000"/>
          </a:p>
        </p:txBody>
      </p:sp>
      <p:sp>
        <p:nvSpPr>
          <p:cNvPr id="510" name="Google Shape;51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Pathway</a:t>
            </a:r>
            <a:endParaRPr/>
          </a:p>
        </p:txBody>
      </p:sp>
      <p:sp>
        <p:nvSpPr>
          <p:cNvPr id="516" name="Google Shape;516;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17" name="Google Shape;517;p60"/>
          <p:cNvSpPr txBox="1"/>
          <p:nvPr>
            <p:ph idx="1" type="body"/>
          </p:nvPr>
        </p:nvSpPr>
        <p:spPr>
          <a:xfrm>
            <a:off x="311711" y="1490519"/>
            <a:ext cx="8520600" cy="8940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s" sz="2500"/>
              <a:t>Practice what you’ve learned by</a:t>
            </a:r>
            <a:br>
              <a:rPr lang="es" sz="2500"/>
            </a:br>
            <a:r>
              <a:rPr lang="es" sz="2500"/>
              <a:t>completing the pathway:</a:t>
            </a:r>
            <a:endParaRPr sz="2500"/>
          </a:p>
          <a:p>
            <a:pPr indent="0" lvl="0" marL="0" rtl="0" algn="l">
              <a:lnSpc>
                <a:spcPct val="115000"/>
              </a:lnSpc>
              <a:spcBef>
                <a:spcPts val="1000"/>
              </a:spcBef>
              <a:spcAft>
                <a:spcPts val="0"/>
              </a:spcAft>
              <a:buNone/>
            </a:pPr>
            <a:r>
              <a:rPr lang="es" sz="2500" u="sng">
                <a:solidFill>
                  <a:schemeClr val="hlink"/>
                </a:solidFill>
                <a:hlinkClick r:id="rId3"/>
              </a:rPr>
              <a:t>Lesson 7: Activity and Fragment</a:t>
            </a:r>
            <a:br>
              <a:rPr lang="es" sz="2500" u="sng">
                <a:solidFill>
                  <a:schemeClr val="hlink"/>
                </a:solidFill>
                <a:hlinkClick r:id="rId4"/>
              </a:rPr>
            </a:br>
            <a:r>
              <a:rPr lang="es" sz="2500" u="sng">
                <a:solidFill>
                  <a:schemeClr val="hlink"/>
                </a:solidFill>
                <a:hlinkClick r:id="rId5"/>
              </a:rPr>
              <a:t>Lifecycles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18" name="Google Shape;518;p60"/>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Simplificado de una Actividad</a:t>
            </a:r>
            <a:endParaRPr/>
          </a:p>
        </p:txBody>
      </p:sp>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pSp>
        <p:nvGrpSpPr>
          <p:cNvPr id="95" name="Google Shape;95;p19"/>
          <p:cNvGrpSpPr/>
          <p:nvPr/>
        </p:nvGrpSpPr>
        <p:grpSpPr>
          <a:xfrm>
            <a:off x="3536795" y="1186700"/>
            <a:ext cx="2070410" cy="3089525"/>
            <a:chOff x="3536795" y="1186700"/>
            <a:chExt cx="2070410" cy="3089525"/>
          </a:xfrm>
        </p:grpSpPr>
        <p:sp>
          <p:nvSpPr>
            <p:cNvPr id="96" name="Google Shape;96;p19"/>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97" name="Google Shape;97;p19"/>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98" name="Google Shape;98;p19"/>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99" name="Google Shape;99;p19"/>
            <p:cNvCxnSpPr/>
            <p:nvPr/>
          </p:nvCxnSpPr>
          <p:spPr>
            <a:xfrm flipH="1">
              <a:off x="45261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100" name="Google Shape;100;p19"/>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101" name="Google Shape;101;p19"/>
            <p:cNvCxnSpPr>
              <a:stCxn id="97"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102" name="Google Shape;102;p19"/>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cxnSp>
        <p:nvCxnSpPr>
          <p:cNvPr id="107" name="Google Shape;107;p20"/>
          <p:cNvCxnSpPr/>
          <p:nvPr/>
        </p:nvCxnSpPr>
        <p:spPr>
          <a:xfrm>
            <a:off x="5785139" y="3942485"/>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08" name="Google Shape;108;p20"/>
          <p:cNvCxnSpPr/>
          <p:nvPr/>
        </p:nvCxnSpPr>
        <p:spPr>
          <a:xfrm>
            <a:off x="5223651" y="344720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09" name="Google Shape;109;p20"/>
          <p:cNvCxnSpPr/>
          <p:nvPr/>
        </p:nvCxnSpPr>
        <p:spPr>
          <a:xfrm>
            <a:off x="4647447" y="293288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10" name="Google Shape;110;p20"/>
          <p:cNvCxnSpPr/>
          <p:nvPr/>
        </p:nvCxnSpPr>
        <p:spPr>
          <a:xfrm>
            <a:off x="4101743" y="242359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11" name="Google Shape;111;p20"/>
          <p:cNvCxnSpPr/>
          <p:nvPr/>
        </p:nvCxnSpPr>
        <p:spPr>
          <a:xfrm>
            <a:off x="3556345" y="193160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12" name="Google Shape;112;p20"/>
          <p:cNvCxnSpPr/>
          <p:nvPr/>
        </p:nvCxnSpPr>
        <p:spPr>
          <a:xfrm>
            <a:off x="3029796" y="1429602"/>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13" name="Google Shape;113;p20"/>
          <p:cNvCxnSpPr>
            <a:stCxn id="114" idx="1"/>
            <a:endCxn id="115" idx="1"/>
          </p:cNvCxnSpPr>
          <p:nvPr/>
        </p:nvCxnSpPr>
        <p:spPr>
          <a:xfrm rot="10800000">
            <a:off x="927588" y="1790342"/>
            <a:ext cx="4106100" cy="2017200"/>
          </a:xfrm>
          <a:prstGeom prst="curvedConnector3">
            <a:avLst>
              <a:gd fmla="val 105801" name="adj1"/>
            </a:avLst>
          </a:prstGeom>
          <a:noFill/>
          <a:ln cap="flat" cmpd="sng" w="28575">
            <a:solidFill>
              <a:srgbClr val="073042"/>
            </a:solidFill>
            <a:prstDash val="solid"/>
            <a:round/>
            <a:headEnd len="med" w="med" type="none"/>
            <a:tailEnd len="med" w="med" type="triangle"/>
          </a:ln>
        </p:spPr>
      </p:cxnSp>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de una Actividad</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18" name="Google Shape;118;p20"/>
          <p:cNvSpPr/>
          <p:nvPr/>
        </p:nvSpPr>
        <p:spPr>
          <a:xfrm>
            <a:off x="219000" y="1089075"/>
            <a:ext cx="1596300" cy="3936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19" name="Google Shape;119;p20"/>
          <p:cNvSpPr/>
          <p:nvPr/>
        </p:nvSpPr>
        <p:spPr>
          <a:xfrm>
            <a:off x="2181756" y="1089075"/>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onCreate()</a:t>
            </a:r>
            <a:endParaRPr>
              <a:latin typeface="Consolas"/>
              <a:ea typeface="Consolas"/>
              <a:cs typeface="Consolas"/>
              <a:sym typeface="Consolas"/>
            </a:endParaRPr>
          </a:p>
        </p:txBody>
      </p:sp>
      <p:sp>
        <p:nvSpPr>
          <p:cNvPr id="120" name="Google Shape;120;p20"/>
          <p:cNvSpPr/>
          <p:nvPr/>
        </p:nvSpPr>
        <p:spPr>
          <a:xfrm>
            <a:off x="2633388" y="1593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onStart()</a:t>
            </a:r>
            <a:endParaRPr>
              <a:latin typeface="Consolas"/>
              <a:ea typeface="Consolas"/>
              <a:cs typeface="Consolas"/>
              <a:sym typeface="Consolas"/>
            </a:endParaRPr>
          </a:p>
        </p:txBody>
      </p:sp>
      <p:sp>
        <p:nvSpPr>
          <p:cNvPr id="121" name="Google Shape;121;p20"/>
          <p:cNvSpPr/>
          <p:nvPr/>
        </p:nvSpPr>
        <p:spPr>
          <a:xfrm>
            <a:off x="3391944" y="2097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onResume()</a:t>
            </a:r>
            <a:endParaRPr>
              <a:latin typeface="Consolas"/>
              <a:ea typeface="Consolas"/>
              <a:cs typeface="Consolas"/>
              <a:sym typeface="Consolas"/>
            </a:endParaRPr>
          </a:p>
        </p:txBody>
      </p:sp>
      <p:sp>
        <p:nvSpPr>
          <p:cNvPr id="122" name="Google Shape;122;p20"/>
          <p:cNvSpPr/>
          <p:nvPr/>
        </p:nvSpPr>
        <p:spPr>
          <a:xfrm>
            <a:off x="3843600" y="2602075"/>
            <a:ext cx="15963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23" name="Google Shape;123;p20"/>
          <p:cNvSpPr/>
          <p:nvPr/>
        </p:nvSpPr>
        <p:spPr>
          <a:xfrm>
            <a:off x="4602156" y="3106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onPause()</a:t>
            </a:r>
            <a:endParaRPr>
              <a:latin typeface="Consolas"/>
              <a:ea typeface="Consolas"/>
              <a:cs typeface="Consolas"/>
              <a:sym typeface="Consolas"/>
            </a:endParaRPr>
          </a:p>
        </p:txBody>
      </p:sp>
      <p:sp>
        <p:nvSpPr>
          <p:cNvPr id="114" name="Google Shape;114;p20"/>
          <p:cNvSpPr/>
          <p:nvPr/>
        </p:nvSpPr>
        <p:spPr>
          <a:xfrm>
            <a:off x="5033688" y="3610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onStop()</a:t>
            </a:r>
            <a:endParaRPr>
              <a:latin typeface="Consolas"/>
              <a:ea typeface="Consolas"/>
              <a:cs typeface="Consolas"/>
              <a:sym typeface="Consolas"/>
            </a:endParaRPr>
          </a:p>
        </p:txBody>
      </p:sp>
      <p:sp>
        <p:nvSpPr>
          <p:cNvPr id="124" name="Google Shape;124;p20"/>
          <p:cNvSpPr/>
          <p:nvPr/>
        </p:nvSpPr>
        <p:spPr>
          <a:xfrm>
            <a:off x="5583825" y="4115100"/>
            <a:ext cx="12651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onDestroy()</a:t>
            </a:r>
            <a:endParaRPr>
              <a:latin typeface="Consolas"/>
              <a:ea typeface="Consolas"/>
              <a:cs typeface="Consolas"/>
              <a:sym typeface="Consolas"/>
            </a:endParaRPr>
          </a:p>
        </p:txBody>
      </p:sp>
      <p:sp>
        <p:nvSpPr>
          <p:cNvPr id="125" name="Google Shape;125;p20"/>
          <p:cNvSpPr/>
          <p:nvPr/>
        </p:nvSpPr>
        <p:spPr>
          <a:xfrm>
            <a:off x="7254175" y="4115075"/>
            <a:ext cx="1647000" cy="3936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15" name="Google Shape;115;p20"/>
          <p:cNvSpPr/>
          <p:nvPr/>
        </p:nvSpPr>
        <p:spPr>
          <a:xfrm>
            <a:off x="927525" y="1593400"/>
            <a:ext cx="13584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nsolas"/>
                <a:ea typeface="Consolas"/>
                <a:cs typeface="Consolas"/>
                <a:sym typeface="Consolas"/>
              </a:rPr>
              <a:t>onRestart()</a:t>
            </a:r>
            <a:endParaRPr>
              <a:latin typeface="Consolas"/>
              <a:ea typeface="Consolas"/>
              <a:cs typeface="Consolas"/>
              <a:sym typeface="Consolas"/>
            </a:endParaRPr>
          </a:p>
        </p:txBody>
      </p:sp>
      <p:cxnSp>
        <p:nvCxnSpPr>
          <p:cNvPr id="126" name="Google Shape;126;p20"/>
          <p:cNvCxnSpPr>
            <a:stCxn id="118" idx="3"/>
            <a:endCxn id="119" idx="1"/>
          </p:cNvCxnSpPr>
          <p:nvPr/>
        </p:nvCxnSpPr>
        <p:spPr>
          <a:xfrm>
            <a:off x="1815300" y="1285875"/>
            <a:ext cx="366600" cy="0"/>
          </a:xfrm>
          <a:prstGeom prst="straightConnector1">
            <a:avLst/>
          </a:prstGeom>
          <a:noFill/>
          <a:ln cap="flat" cmpd="sng" w="28575">
            <a:solidFill>
              <a:srgbClr val="073042"/>
            </a:solidFill>
            <a:prstDash val="solid"/>
            <a:round/>
            <a:headEnd len="med" w="med" type="none"/>
            <a:tailEnd len="med" w="med" type="triangle"/>
          </a:ln>
        </p:spPr>
      </p:cxnSp>
      <p:cxnSp>
        <p:nvCxnSpPr>
          <p:cNvPr id="127" name="Google Shape;127;p20"/>
          <p:cNvCxnSpPr>
            <a:stCxn id="124" idx="3"/>
            <a:endCxn id="125" idx="1"/>
          </p:cNvCxnSpPr>
          <p:nvPr/>
        </p:nvCxnSpPr>
        <p:spPr>
          <a:xfrm>
            <a:off x="6848925" y="4311900"/>
            <a:ext cx="405300" cy="0"/>
          </a:xfrm>
          <a:prstGeom prst="straightConnector1">
            <a:avLst/>
          </a:prstGeom>
          <a:noFill/>
          <a:ln cap="flat" cmpd="sng" w="28575">
            <a:solidFill>
              <a:srgbClr val="073042"/>
            </a:solidFill>
            <a:prstDash val="solid"/>
            <a:round/>
            <a:headEnd len="med" w="med" type="none"/>
            <a:tailEnd len="med" w="med" type="triangle"/>
          </a:ln>
        </p:spPr>
      </p:cxnSp>
      <p:cxnSp>
        <p:nvCxnSpPr>
          <p:cNvPr id="128" name="Google Shape;128;p20"/>
          <p:cNvCxnSpPr>
            <a:stCxn id="123" idx="1"/>
            <a:endCxn id="121" idx="1"/>
          </p:cNvCxnSpPr>
          <p:nvPr/>
        </p:nvCxnSpPr>
        <p:spPr>
          <a:xfrm rot="10800000">
            <a:off x="3391956" y="2294608"/>
            <a:ext cx="1210200" cy="1008600"/>
          </a:xfrm>
          <a:prstGeom prst="curvedConnector3">
            <a:avLst>
              <a:gd fmla="val 119678" name="adj1"/>
            </a:avLst>
          </a:prstGeom>
          <a:noFill/>
          <a:ln cap="flat" cmpd="sng" w="28575">
            <a:solidFill>
              <a:srgbClr val="073042"/>
            </a:solidFill>
            <a:prstDash val="solid"/>
            <a:round/>
            <a:headEnd len="med" w="med" type="none"/>
            <a:tailEnd len="med" w="med" type="triangle"/>
          </a:ln>
        </p:spPr>
      </p:cxnSp>
      <p:cxnSp>
        <p:nvCxnSpPr>
          <p:cNvPr id="129" name="Google Shape;129;p20"/>
          <p:cNvCxnSpPr>
            <a:stCxn id="115" idx="3"/>
            <a:endCxn id="120" idx="1"/>
          </p:cNvCxnSpPr>
          <p:nvPr/>
        </p:nvCxnSpPr>
        <p:spPr>
          <a:xfrm>
            <a:off x="2285925" y="1790200"/>
            <a:ext cx="347400" cy="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00"/>
                                        <p:tgtEl>
                                          <p:spTgt spid="126"/>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300"/>
                                        <p:tgtEl>
                                          <p:spTgt spid="1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200"/>
                                        <p:tgtEl>
                                          <p:spTgt spid="112"/>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200"/>
                                        <p:tgtEl>
                                          <p:spTgt spid="111"/>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
                                        <p:tgtEl>
                                          <p:spTgt spid="121"/>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200"/>
                                        <p:tgtEl>
                                          <p:spTgt spid="1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00"/>
                                        <p:tgtEl>
                                          <p:spTgt spid="122"/>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
                                        <p:tgtEl>
                                          <p:spTgt spid="109"/>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
                                        <p:tgtEl>
                                          <p:spTgt spid="123"/>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200"/>
                                        <p:tgtEl>
                                          <p:spTgt spid="108"/>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00"/>
                                        <p:tgtEl>
                                          <p:spTgt spid="11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200"/>
                                        <p:tgtEl>
                                          <p:spTgt spid="107"/>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
                                        <p:tgtEl>
                                          <p:spTgt spid="124"/>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00"/>
                                        <p:tgtEl>
                                          <p:spTgt spid="127"/>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3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Estado de una Actividad</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pSp>
        <p:nvGrpSpPr>
          <p:cNvPr id="136" name="Google Shape;136;p21"/>
          <p:cNvGrpSpPr/>
          <p:nvPr/>
        </p:nvGrpSpPr>
        <p:grpSpPr>
          <a:xfrm>
            <a:off x="3535200" y="1111822"/>
            <a:ext cx="2073600" cy="3387133"/>
            <a:chOff x="3535200" y="1111822"/>
            <a:chExt cx="2073600" cy="3387133"/>
          </a:xfrm>
        </p:grpSpPr>
        <p:sp>
          <p:nvSpPr>
            <p:cNvPr id="137" name="Google Shape;137;p21"/>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38" name="Google Shape;138;p21"/>
            <p:cNvCxnSpPr>
              <a:stCxn id="139"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1"/>
            <p:cNvCxnSpPr>
              <a:stCxn id="141" idx="2"/>
              <a:endCxn id="142" idx="0"/>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1"/>
            <p:cNvCxnSpPr>
              <a:stCxn id="144" idx="2"/>
              <a:endCxn id="137"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1"/>
            <p:cNvCxnSpPr>
              <a:stCxn id="146" idx="2"/>
              <a:endCxn id="147" idx="0"/>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1"/>
            <p:cNvCxnSpPr>
              <a:stCxn id="149" idx="2"/>
              <a:endCxn id="150" idx="0"/>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1"/>
            <p:cNvCxnSpPr>
              <a:stCxn id="137" idx="2"/>
              <a:endCxn id="152" idx="0"/>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139" name="Google Shape;139;p21"/>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41" name="Google Shape;141;p21"/>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44" name="Google Shape;144;p21"/>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46" name="Google Shape;146;p21"/>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49" name="Google Shape;149;p21"/>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53" name="Google Shape;153;p21"/>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onCreate()</a:t>
            </a:r>
            <a:endParaRPr/>
          </a:p>
        </p:txBody>
      </p:sp>
      <p:sp>
        <p:nvSpPr>
          <p:cNvPr id="159" name="Google Shape;159;p22"/>
          <p:cNvSpPr txBox="1"/>
          <p:nvPr>
            <p:ph idx="1" type="body"/>
          </p:nvPr>
        </p:nvSpPr>
        <p:spPr>
          <a:xfrm>
            <a:off x="311700" y="1810725"/>
            <a:ext cx="8520600" cy="2433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La actividad es creada y otro proceso de inicialización ocurre</a:t>
            </a:r>
            <a:endParaRPr sz="2200"/>
          </a:p>
          <a:p>
            <a:pPr indent="-368300" lvl="0" marL="457200" rtl="0" algn="l">
              <a:spcBef>
                <a:spcPts val="1000"/>
              </a:spcBef>
              <a:spcAft>
                <a:spcPts val="0"/>
              </a:spcAft>
              <a:buSzPts val="2200"/>
              <a:buChar char="●"/>
            </a:pPr>
            <a:r>
              <a:rPr lang="es" sz="2200"/>
              <a:t>Se debe implementar este callback</a:t>
            </a:r>
            <a:endParaRPr sz="2200"/>
          </a:p>
          <a:p>
            <a:pPr indent="-368300" lvl="0" marL="457200" rtl="0" algn="l">
              <a:spcBef>
                <a:spcPts val="1000"/>
              </a:spcBef>
              <a:spcAft>
                <a:spcPts val="1000"/>
              </a:spcAft>
              <a:buSzPts val="2200"/>
              <a:buChar char="●"/>
            </a:pPr>
            <a:r>
              <a:rPr lang="es" sz="2200"/>
              <a:t>Inflate la actividad de UI y realizar otra lógica de inicialización de la aplicación</a:t>
            </a:r>
            <a:endParaRPr sz="2200"/>
          </a:p>
        </p:txBody>
      </p:sp>
      <p:sp>
        <p:nvSpPr>
          <p:cNvPr id="160" name="Google Shape;16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onStart()</a:t>
            </a:r>
            <a:endParaRPr/>
          </a:p>
        </p:txBody>
      </p:sp>
      <p:sp>
        <p:nvSpPr>
          <p:cNvPr id="166" name="Google Shape;166;p23"/>
          <p:cNvSpPr txBox="1"/>
          <p:nvPr>
            <p:ph idx="1" type="body"/>
          </p:nvPr>
        </p:nvSpPr>
        <p:spPr>
          <a:xfrm>
            <a:off x="311700" y="1597106"/>
            <a:ext cx="8520600" cy="2221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La actividad se vuelve visible al usuario</a:t>
            </a:r>
            <a:endParaRPr/>
          </a:p>
          <a:p>
            <a:pPr indent="-334327" lvl="0" marL="457200" rtl="0" algn="l">
              <a:spcBef>
                <a:spcPts val="1200"/>
              </a:spcBef>
              <a:spcAft>
                <a:spcPts val="0"/>
              </a:spcAft>
              <a:buSzPct val="100000"/>
              <a:buChar char="●"/>
            </a:pPr>
            <a:r>
              <a:rPr lang="es"/>
              <a:t>Llamadas despues de una actividad:</a:t>
            </a:r>
            <a:endParaRPr/>
          </a:p>
          <a:p>
            <a:pPr indent="-310832" lvl="1" marL="914400" rtl="0" algn="l">
              <a:spcBef>
                <a:spcPts val="0"/>
              </a:spcBef>
              <a:spcAft>
                <a:spcPts val="0"/>
              </a:spcAft>
              <a:buSzPct val="100000"/>
              <a:buFont typeface="Courier New"/>
              <a:buChar char="○"/>
            </a:pPr>
            <a:r>
              <a:rPr lang="es">
                <a:latin typeface="Courier New"/>
                <a:ea typeface="Courier New"/>
                <a:cs typeface="Courier New"/>
                <a:sym typeface="Courier New"/>
              </a:rPr>
              <a:t>onCreate()</a:t>
            </a:r>
            <a:endParaRPr>
              <a:latin typeface="Courier New"/>
              <a:ea typeface="Courier New"/>
              <a:cs typeface="Courier New"/>
              <a:sym typeface="Courier New"/>
            </a:endParaRPr>
          </a:p>
          <a:p>
            <a:pPr indent="0" lvl="0" marL="914400" rtl="0" algn="l">
              <a:spcBef>
                <a:spcPts val="1200"/>
              </a:spcBef>
              <a:spcAft>
                <a:spcPts val="0"/>
              </a:spcAft>
              <a:buNone/>
            </a:pPr>
            <a:r>
              <a:rPr lang="es"/>
              <a:t>o </a:t>
            </a:r>
            <a:endParaRPr/>
          </a:p>
          <a:p>
            <a:pPr indent="-310832" lvl="1" marL="914400" rtl="0" algn="l">
              <a:spcBef>
                <a:spcPts val="1200"/>
              </a:spcBef>
              <a:spcAft>
                <a:spcPts val="0"/>
              </a:spcAft>
              <a:buSzPct val="100000"/>
              <a:buChar char="○"/>
            </a:pPr>
            <a:r>
              <a:rPr lang="es">
                <a:latin typeface="Courier New"/>
                <a:ea typeface="Courier New"/>
                <a:cs typeface="Courier New"/>
                <a:sym typeface="Courier New"/>
              </a:rPr>
              <a:t>onRestart()</a:t>
            </a:r>
            <a:r>
              <a:rPr lang="es"/>
              <a:t> Si la actividad fue frenada previamente</a:t>
            </a:r>
            <a:endParaRPr/>
          </a:p>
          <a:p>
            <a:pPr indent="0" lvl="0" marL="0" rtl="0" algn="l">
              <a:spcBef>
                <a:spcPts val="1200"/>
              </a:spcBef>
              <a:spcAft>
                <a:spcPts val="1200"/>
              </a:spcAft>
              <a:buNone/>
            </a:pPr>
            <a:r>
              <a:t/>
            </a:r>
            <a:endParaRPr/>
          </a:p>
        </p:txBody>
      </p:sp>
      <p:sp>
        <p:nvSpPr>
          <p:cNvPr id="167" name="Google Shape;16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