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1035a086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d1035a086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1035a086c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1035a086c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1035a086c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d1035a086c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1035a086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d1035a086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1035a086c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d1035a086c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1035a086c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d1035a086c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1035a086c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d1035a086c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1035a086c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d1035a086c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1035a086c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d1035a086c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1035a086c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d1035a086c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1035a086c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d1035a086c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ithub.com/JetBrains/kotlin-web-site/blob/master/LICENSE" TargetMode="External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ithub.com/JetBrains/kotlin-web-site/blob/master/LICENSE" TargetMode="External"/><Relationship Id="rId3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sson Tittle">
  <p:cSld name="BLANK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FAFAFA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/>
        </p:nvSpPr>
        <p:spPr>
          <a:xfrm>
            <a:off x="5610875" y="4703625"/>
            <a:ext cx="26865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9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the </a:t>
            </a:r>
            <a:r>
              <a:rPr b="0" i="1" lang="en" sz="900" u="sng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Apache 2 license</a:t>
            </a:r>
            <a:r>
              <a:rPr b="0" i="1" lang="en" sz="9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1" sz="9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467092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307203" y="4761300"/>
            <a:ext cx="28422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Development with Kotlin v1.0</a:t>
            </a:r>
            <a:endParaRPr b="0" i="0" sz="10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1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5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0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sson Tittle">
  <p:cSld name="BLANK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7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FAFAFA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/>
        </p:nvSpPr>
        <p:spPr>
          <a:xfrm>
            <a:off x="5610875" y="4703625"/>
            <a:ext cx="26865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9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the </a:t>
            </a:r>
            <a:r>
              <a:rPr b="0" i="1" lang="en" sz="900" u="sng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Apache 2 license</a:t>
            </a:r>
            <a:r>
              <a:rPr b="0" i="1" lang="en" sz="9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1" sz="9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46709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2307203" y="4761300"/>
            <a:ext cx="28422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Development with Kotlin v1.0</a:t>
            </a:r>
            <a:endParaRPr b="0" i="0" sz="10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132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20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1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3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23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4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17" name="Google Shape;11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5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Universidad Nacional de La Matanza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- Usos</a:t>
            </a:r>
            <a:endParaRPr/>
          </a:p>
        </p:txBody>
      </p:sp>
      <p:sp>
        <p:nvSpPr>
          <p:cNvPr id="186" name="Google Shape;186;p36"/>
          <p:cNvSpPr txBox="1"/>
          <p:nvPr/>
        </p:nvSpPr>
        <p:spPr>
          <a:xfrm>
            <a:off x="327300" y="806050"/>
            <a:ext cx="84894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Par clave-valor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○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La clave no se puede repetir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○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La clave no puede ser null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Los elementos se acceden por clave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Proveen una interfaz inmutable (Map)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Map</a:t>
            </a:r>
            <a:r>
              <a:rPr lang="en"/>
              <a:t> - Creación</a:t>
            </a:r>
            <a:endParaRPr/>
          </a:p>
        </p:txBody>
      </p:sp>
      <p:sp>
        <p:nvSpPr>
          <p:cNvPr id="192" name="Google Shape;192;p3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7"/>
          <p:cNvSpPr txBox="1"/>
          <p:nvPr/>
        </p:nvSpPr>
        <p:spPr>
          <a:xfrm>
            <a:off x="241950" y="712525"/>
            <a:ext cx="8539200" cy="14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Es un conjunto de pares key, value, donde cada key es única y es usada para obtener su correspondiente valor. Los mapas pueden ser mutables e inmutables, el uso del “to” ayuda a la inicialización del mapa</a:t>
            </a:r>
            <a:r>
              <a:rPr lang="en" sz="1350">
                <a:solidFill>
                  <a:srgbClr val="27282C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350">
              <a:solidFill>
                <a:srgbClr val="27282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mutables →  </a:t>
            </a:r>
            <a:r>
              <a:rPr i="1" lang="en" sz="15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mutableMapOf() </a:t>
            </a:r>
            <a:endParaRPr i="1" sz="15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Inmutables o solo lectura → </a:t>
            </a:r>
            <a:r>
              <a:rPr i="1" lang="en" sz="15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Map</a:t>
            </a:r>
            <a:r>
              <a:rPr i="1" lang="en" sz="15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Of()</a:t>
            </a:r>
            <a:r>
              <a:rPr i="1" lang="en" sz="22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i="1" sz="22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4" name="Google Shape;1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000" y="2062975"/>
            <a:ext cx="5034726" cy="308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468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8"/>
          <p:cNvSpPr txBox="1"/>
          <p:nvPr/>
        </p:nvSpPr>
        <p:spPr>
          <a:xfrm>
            <a:off x="780325" y="1461700"/>
            <a:ext cx="3660000" cy="29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FAFAFA"/>
                </a:solidFill>
              </a:rPr>
              <a:t>Colecciones</a:t>
            </a:r>
            <a:endParaRPr b="0" i="0" sz="3600" u="none" cap="none" strike="noStrike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Lists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Listas - Usos</a:t>
            </a:r>
            <a:endParaRPr/>
          </a:p>
        </p:txBody>
      </p:sp>
      <p:sp>
        <p:nvSpPr>
          <p:cNvPr id="146" name="Google Shape;146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30"/>
          <p:cNvSpPr txBox="1"/>
          <p:nvPr/>
        </p:nvSpPr>
        <p:spPr>
          <a:xfrm>
            <a:off x="327300" y="806050"/>
            <a:ext cx="84894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Las listas por default tiene 10 posiciones , cuando se completa, por dentro hace un resize creando un objeto nuevo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Orden natural que depende de la inserción de elementos a la lista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Poseen un índice, donde se puede acceder directamente a un determinado elemento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Proveen una interfaz inmutable (List)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Listas - Creación</a:t>
            </a:r>
            <a:endParaRPr/>
          </a:p>
        </p:txBody>
      </p:sp>
      <p:sp>
        <p:nvSpPr>
          <p:cNvPr id="153" name="Google Shape;153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31"/>
          <p:cNvSpPr txBox="1"/>
          <p:nvPr/>
        </p:nvSpPr>
        <p:spPr>
          <a:xfrm>
            <a:off x="327300" y="806050"/>
            <a:ext cx="8489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Las listas son un conjunto de objetos ordenados. En Kotlin, las listas pueden </a:t>
            </a: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ser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mutables o inmutables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mutables →  </a:t>
            </a:r>
            <a:r>
              <a:rPr i="1" lang="en" sz="15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mutableListOf() </a:t>
            </a:r>
            <a:endParaRPr i="1" sz="15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Inmutables o solo lectura → </a:t>
            </a:r>
            <a:r>
              <a:rPr i="1" lang="en" sz="15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ListOf() </a:t>
            </a:r>
            <a:endParaRPr i="1" sz="15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00" y="2270275"/>
            <a:ext cx="8435376" cy="23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Set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Set</a:t>
            </a:r>
            <a:r>
              <a:rPr lang="en"/>
              <a:t> - Usos</a:t>
            </a:r>
            <a:endParaRPr/>
          </a:p>
        </p:txBody>
      </p:sp>
      <p:sp>
        <p:nvSpPr>
          <p:cNvPr id="166" name="Google Shape;166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33"/>
          <p:cNvSpPr txBox="1"/>
          <p:nvPr/>
        </p:nvSpPr>
        <p:spPr>
          <a:xfrm>
            <a:off x="327300" y="806050"/>
            <a:ext cx="84894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No </a:t>
            </a:r>
            <a:r>
              <a:rPr lang="en" sz="2200">
                <a:latin typeface="Roboto"/>
                <a:ea typeface="Roboto"/>
                <a:cs typeface="Roboto"/>
                <a:sym typeface="Roboto"/>
              </a:rPr>
              <a:t>admite elementos repetidos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No están ordenados, requieren de la implementación de un comparador para poder ordenarlos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Proveen una interfaz inmutable (Set)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Set</a:t>
            </a:r>
            <a:r>
              <a:rPr lang="en"/>
              <a:t> - Creación</a:t>
            </a:r>
            <a:endParaRPr/>
          </a:p>
        </p:txBody>
      </p:sp>
      <p:sp>
        <p:nvSpPr>
          <p:cNvPr id="173" name="Google Shape;173;p3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34"/>
          <p:cNvSpPr txBox="1"/>
          <p:nvPr/>
        </p:nvSpPr>
        <p:spPr>
          <a:xfrm>
            <a:off x="327300" y="806050"/>
            <a:ext cx="84894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Es una colección desordenada que no soporta elementos duplicados. Al igual que las listas, estos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pueden </a:t>
            </a: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ser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mutables o inmutables.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mutables →  </a:t>
            </a:r>
            <a:r>
              <a:rPr i="1" lang="en" sz="15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mutableSetOf() </a:t>
            </a:r>
            <a:endParaRPr i="1" sz="15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Inmutables o solo lectura → </a:t>
            </a:r>
            <a:r>
              <a:rPr i="1" lang="en" sz="15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Set</a:t>
            </a:r>
            <a:r>
              <a:rPr i="1" lang="en" sz="15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Of()</a:t>
            </a:r>
            <a:r>
              <a:rPr i="1" lang="en" sz="22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i="1" sz="22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375" y="2242825"/>
            <a:ext cx="7570377" cy="279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Map - ¿Es una colección?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 v2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