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Google Sa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jJ+W5vdSrNDfxJIY/y4E4HTnND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oogleSans-bold.fntdata"/><Relationship Id="rId30" Type="http://schemas.openxmlformats.org/officeDocument/2006/relationships/font" Target="fonts/GoogleSans-regular.fntdata"/><Relationship Id="rId11" Type="http://schemas.openxmlformats.org/officeDocument/2006/relationships/slide" Target="slides/slide5.xml"/><Relationship Id="rId33" Type="http://schemas.openxmlformats.org/officeDocument/2006/relationships/font" Target="fonts/GoogleSans-boldItalic.fntdata"/><Relationship Id="rId10" Type="http://schemas.openxmlformats.org/officeDocument/2006/relationships/slide" Target="slides/slide4.xml"/><Relationship Id="rId32" Type="http://schemas.openxmlformats.org/officeDocument/2006/relationships/font" Target="fonts/GoogleSans-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517d65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d517d655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517d655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d517d655c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17d655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d517d655c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80000"/>
              </a:lnSpc>
              <a:spcBef>
                <a:spcPts val="0"/>
              </a:spcBef>
              <a:spcAft>
                <a:spcPts val="0"/>
              </a:spcAft>
              <a:buClr>
                <a:schemeClr val="dk1"/>
              </a:buClr>
              <a:buSzPts val="1100"/>
              <a:buFont typeface="Arial"/>
              <a:buNone/>
            </a:pPr>
            <a:r>
              <a:rPr lang="es" sz="1200">
                <a:solidFill>
                  <a:srgbClr val="808080"/>
                </a:solidFill>
                <a:highlight>
                  <a:srgbClr val="FFFFFF"/>
                </a:highlight>
                <a:latin typeface="Open Sans"/>
                <a:ea typeface="Open Sans"/>
                <a:cs typeface="Open Sans"/>
                <a:sym typeface="Open Sans"/>
              </a:rPr>
              <a:t>Decimos que el encapsulamiento en la programación orientada a objetos es cuando limitamos el acceso o damos un acceso restringido de una propiedad a los elementos que necesita un miembro y no a ninguno más. </a:t>
            </a:r>
            <a:endParaRPr sz="1200">
              <a:solidFill>
                <a:srgbClr val="808080"/>
              </a:solidFill>
              <a:highlight>
                <a:srgbClr val="FFFFFF"/>
              </a:highlight>
              <a:latin typeface="Open Sans"/>
              <a:ea typeface="Open Sans"/>
              <a:cs typeface="Open Sans"/>
              <a:sym typeface="Open Sans"/>
            </a:endParaRPr>
          </a:p>
          <a:p>
            <a:pPr indent="0" lvl="0" marL="0" rtl="0" algn="just">
              <a:lnSpc>
                <a:spcPct val="180000"/>
              </a:lnSpc>
              <a:spcBef>
                <a:spcPts val="1500"/>
              </a:spcBef>
              <a:spcAft>
                <a:spcPts val="0"/>
              </a:spcAft>
              <a:buClr>
                <a:schemeClr val="dk1"/>
              </a:buClr>
              <a:buSzPts val="1100"/>
              <a:buFont typeface="Arial"/>
              <a:buNone/>
            </a:pPr>
            <a:r>
              <a:rPr lang="es" sz="1200">
                <a:solidFill>
                  <a:srgbClr val="808080"/>
                </a:solidFill>
                <a:highlight>
                  <a:srgbClr val="FFFFFF"/>
                </a:highlight>
                <a:latin typeface="Open Sans"/>
                <a:ea typeface="Open Sans"/>
                <a:cs typeface="Open Sans"/>
                <a:sym typeface="Open Sans"/>
              </a:rPr>
              <a:t>El elemento más común de encapsulamiento son las clases, donde encapsulamos y englobamos tanto métodos como propiedades. </a:t>
            </a:r>
            <a:endParaRPr sz="1200">
              <a:solidFill>
                <a:srgbClr val="808080"/>
              </a:solidFill>
              <a:highlight>
                <a:srgbClr val="FFFFFF"/>
              </a:highlight>
              <a:latin typeface="Open Sans"/>
              <a:ea typeface="Open Sans"/>
              <a:cs typeface="Open Sans"/>
              <a:sym typeface="Open Sans"/>
            </a:endParaRPr>
          </a:p>
          <a:p>
            <a:pPr indent="0" lvl="0" marL="457200" rtl="0" algn="l">
              <a:lnSpc>
                <a:spcPct val="100000"/>
              </a:lnSpc>
              <a:spcBef>
                <a:spcPts val="1500"/>
              </a:spcBef>
              <a:spcAft>
                <a:spcPts val="0"/>
              </a:spcAft>
              <a:buSzPts val="1100"/>
              <a:buNone/>
            </a:pPr>
            <a:r>
              <a:t/>
            </a:r>
            <a:endParaRPr sz="1150">
              <a:solidFill>
                <a:srgbClr val="27282C"/>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17d655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17d655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517d655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517d655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17d655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17d655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17d655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17d655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3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7"/>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4" name="Google Shape;64;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5" name="Shape 65"/>
        <p:cNvGrpSpPr/>
        <p:nvPr/>
      </p:nvGrpSpPr>
      <p:grpSpPr>
        <a:xfrm>
          <a:off x="0" y="0"/>
          <a:ext cx="0" cy="0"/>
          <a:chOff x="0" y="0"/>
          <a:chExt cx="0" cy="0"/>
        </a:xfrm>
      </p:grpSpPr>
      <p:sp>
        <p:nvSpPr>
          <p:cNvPr id="66" name="Google Shape;66;p38"/>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7" name="Google Shape;67;p38"/>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8" name="Google Shape;68;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9" name="Shape 69"/>
        <p:cNvGrpSpPr/>
        <p:nvPr/>
      </p:nvGrpSpPr>
      <p:grpSpPr>
        <a:xfrm>
          <a:off x="0" y="0"/>
          <a:ext cx="0" cy="0"/>
          <a:chOff x="0" y="0"/>
          <a:chExt cx="0" cy="0"/>
        </a:xfrm>
      </p:grpSpPr>
      <p:sp>
        <p:nvSpPr>
          <p:cNvPr id="70" name="Google Shape;70;p3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75" name="Shape 75"/>
        <p:cNvGrpSpPr/>
        <p:nvPr/>
      </p:nvGrpSpPr>
      <p:grpSpPr>
        <a:xfrm>
          <a:off x="0" y="0"/>
          <a:ext cx="0" cy="0"/>
          <a:chOff x="0" y="0"/>
          <a:chExt cx="0" cy="0"/>
        </a:xfrm>
      </p:grpSpPr>
      <p:sp>
        <p:nvSpPr>
          <p:cNvPr id="76" name="Google Shape;76;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77" name="Google Shape;77;p17"/>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78" name="Google Shape;78;p17"/>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79" name="Google Shape;79;p17"/>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600">
                <a:solidFill>
                  <a:srgbClr val="FAFAFA"/>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80" name="Google Shape;80;p1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s" sz="900" u="none" cap="none" strike="noStrike">
                <a:solidFill>
                  <a:srgbClr val="666666"/>
                </a:solidFill>
                <a:latin typeface="Open Sans"/>
                <a:ea typeface="Open Sans"/>
                <a:cs typeface="Open Sans"/>
                <a:sym typeface="Open Sans"/>
              </a:rPr>
              <a:t>This work is licensed under the </a:t>
            </a:r>
            <a:r>
              <a:rPr b="0" i="1" lang="es" sz="900" u="sng" cap="none" strike="noStrike">
                <a:solidFill>
                  <a:schemeClr val="hlink"/>
                </a:solidFill>
                <a:latin typeface="Open Sans"/>
                <a:ea typeface="Open Sans"/>
                <a:cs typeface="Open Sans"/>
                <a:sym typeface="Open Sans"/>
                <a:hlinkClick r:id="rId2"/>
              </a:rPr>
              <a:t>Apache 2 license</a:t>
            </a:r>
            <a:r>
              <a:rPr b="0" i="1" lang="es"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81" name="Google Shape;81;p17"/>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82" name="Google Shape;82;p17"/>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5" name="Google Shape;85;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6" name="Google Shape;8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7" name="Google Shape;97;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3" name="Google Shape;113;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4" name="Google Shape;11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7" name="Google Shape;1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 name="Shape 118"/>
        <p:cNvGrpSpPr/>
        <p:nvPr/>
      </p:nvGrpSpPr>
      <p:grpSpPr>
        <a:xfrm>
          <a:off x="0" y="0"/>
          <a:ext cx="0" cy="0"/>
          <a:chOff x="0" y="0"/>
          <a:chExt cx="0" cy="0"/>
        </a:xfrm>
      </p:grpSpPr>
      <p:sp>
        <p:nvSpPr>
          <p:cNvPr id="119" name="Google Shape;119;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0" name="Google Shape;120;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1" name="Google Shape;1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24" name="Shape 24"/>
        <p:cNvGrpSpPr/>
        <p:nvPr/>
      </p:nvGrpSpPr>
      <p:grpSpPr>
        <a:xfrm>
          <a:off x="0" y="0"/>
          <a:ext cx="0" cy="0"/>
          <a:chOff x="0" y="0"/>
          <a:chExt cx="0" cy="0"/>
        </a:xfrm>
      </p:grpSpPr>
      <p:sp>
        <p:nvSpPr>
          <p:cNvPr id="25" name="Google Shape;25;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26" name="Google Shape;26;p31"/>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27" name="Google Shape;27;p31"/>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28" name="Google Shape;28;p31"/>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sz="1600">
                <a:solidFill>
                  <a:srgbClr val="FAFAFA"/>
                </a:solidFill>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29" name="Google Shape;29;p3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s" sz="900" u="none" cap="none" strike="noStrike">
                <a:solidFill>
                  <a:srgbClr val="666666"/>
                </a:solidFill>
                <a:latin typeface="Open Sans"/>
                <a:ea typeface="Open Sans"/>
                <a:cs typeface="Open Sans"/>
                <a:sym typeface="Open Sans"/>
              </a:rPr>
              <a:t>This work is licensed under the </a:t>
            </a:r>
            <a:r>
              <a:rPr b="0" i="1" lang="es" sz="900" u="sng" cap="none" strike="noStrike">
                <a:solidFill>
                  <a:schemeClr val="hlink"/>
                </a:solidFill>
                <a:latin typeface="Open Sans"/>
                <a:ea typeface="Open Sans"/>
                <a:cs typeface="Open Sans"/>
                <a:sym typeface="Open Sans"/>
                <a:hlinkClick r:id="rId2"/>
              </a:rPr>
              <a:t>Apache 2 license</a:t>
            </a:r>
            <a:r>
              <a:rPr b="0" i="1" lang="es"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30" name="Google Shape;30;p31"/>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31" name="Google Shape;31;p31"/>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3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6" name="Google Shape;36;p3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3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3" name="Google Shape;43;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3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3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49" name="Google Shape;49;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3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2" name="Google Shape;52;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3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7" name="Google Shape;57;p36"/>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3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9" name="Google Shape;59;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s"/>
              <a:t>Universidad Nacional de La Matanza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200"/>
              <a:buNone/>
            </a:pPr>
            <a:r>
              <a:rPr lang="es"/>
              <a:t>Herencia</a:t>
            </a:r>
            <a:endParaRPr sz="4200"/>
          </a:p>
        </p:txBody>
      </p:sp>
      <p:sp>
        <p:nvSpPr>
          <p:cNvPr id="186" name="Google Shape;186;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517d655c2_0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Definición</a:t>
            </a:r>
            <a:endParaRPr/>
          </a:p>
        </p:txBody>
      </p:sp>
      <p:sp>
        <p:nvSpPr>
          <p:cNvPr id="192" name="Google Shape;192;gd517d655c2_0_0"/>
          <p:cNvSpPr txBox="1"/>
          <p:nvPr>
            <p:ph idx="1" type="body"/>
          </p:nvPr>
        </p:nvSpPr>
        <p:spPr>
          <a:xfrm>
            <a:off x="363300" y="1828325"/>
            <a:ext cx="8560500" cy="27015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1000"/>
              </a:spcBef>
              <a:spcAft>
                <a:spcPts val="0"/>
              </a:spcAft>
              <a:buSzPts val="1600"/>
              <a:buChar char="●"/>
            </a:pPr>
            <a:r>
              <a:rPr lang="es" sz="1600">
                <a:latin typeface="Arial"/>
                <a:ea typeface="Arial"/>
                <a:cs typeface="Arial"/>
                <a:sym typeface="Arial"/>
              </a:rPr>
              <a:t>La herencia es un mecanismo que permite la definición de una clase a partir de la definición de otra ya existente. La herencia permite compartir automáticamente métodos y datos entre clases, subclases y objetos.</a:t>
            </a:r>
            <a:endParaRPr sz="1600">
              <a:latin typeface="Arial"/>
              <a:ea typeface="Arial"/>
              <a:cs typeface="Arial"/>
              <a:sym typeface="Arial"/>
            </a:endParaRPr>
          </a:p>
          <a:p>
            <a:pPr indent="-330200" lvl="0" marL="457200" rtl="0" algn="just">
              <a:lnSpc>
                <a:spcPct val="115000"/>
              </a:lnSpc>
              <a:spcBef>
                <a:spcPts val="1600"/>
              </a:spcBef>
              <a:spcAft>
                <a:spcPts val="0"/>
              </a:spcAft>
              <a:buSzPts val="1600"/>
              <a:buChar char="●"/>
            </a:pPr>
            <a:r>
              <a:rPr lang="es" sz="1600">
                <a:latin typeface="Arial"/>
                <a:ea typeface="Arial"/>
                <a:cs typeface="Arial"/>
                <a:sym typeface="Arial"/>
              </a:rPr>
              <a:t>La herencia está fuertemente ligada a la reutilización del código en la OOP. Esto es, el código de cualquiera de las clases puede ser utilizado sin más que crear una clase derivada de ella, o bien una </a:t>
            </a:r>
            <a:r>
              <a:rPr i="1" lang="es" sz="1600">
                <a:latin typeface="Arial"/>
                <a:ea typeface="Arial"/>
                <a:cs typeface="Arial"/>
                <a:sym typeface="Arial"/>
              </a:rPr>
              <a:t>subclase</a:t>
            </a:r>
            <a:r>
              <a:rPr lang="es" sz="1600">
                <a:latin typeface="Arial"/>
                <a:ea typeface="Arial"/>
                <a:cs typeface="Arial"/>
                <a:sym typeface="Arial"/>
              </a:rPr>
              <a:t>.</a:t>
            </a:r>
            <a:endParaRPr sz="1600">
              <a:latin typeface="Arial"/>
              <a:ea typeface="Arial"/>
              <a:cs typeface="Arial"/>
              <a:sym typeface="Arial"/>
            </a:endParaRPr>
          </a:p>
          <a:p>
            <a:pPr indent="0" lvl="0" marL="0" rtl="0" algn="just">
              <a:lnSpc>
                <a:spcPct val="115000"/>
              </a:lnSpc>
              <a:spcBef>
                <a:spcPts val="1600"/>
              </a:spcBef>
              <a:spcAft>
                <a:spcPts val="1600"/>
              </a:spcAft>
              <a:buNone/>
            </a:pPr>
            <a:r>
              <a:t/>
            </a:r>
            <a:endParaRPr sz="2200"/>
          </a:p>
        </p:txBody>
      </p:sp>
      <p:sp>
        <p:nvSpPr>
          <p:cNvPr id="193" name="Google Shape;193;gd517d655c2_0_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Herencia</a:t>
            </a:r>
            <a:endParaRPr/>
          </a:p>
        </p:txBody>
      </p:sp>
      <p:sp>
        <p:nvSpPr>
          <p:cNvPr id="199" name="Google Shape;199;p7"/>
          <p:cNvSpPr txBox="1"/>
          <p:nvPr>
            <p:ph idx="1" type="body"/>
          </p:nvPr>
        </p:nvSpPr>
        <p:spPr>
          <a:xfrm>
            <a:off x="363300" y="1828325"/>
            <a:ext cx="8469000" cy="2122800"/>
          </a:xfrm>
          <a:prstGeom prst="rect">
            <a:avLst/>
          </a:prstGeom>
          <a:noFill/>
          <a:ln>
            <a:noFill/>
          </a:ln>
        </p:spPr>
        <p:txBody>
          <a:bodyPr anchorCtr="0" anchor="t" bIns="91425" lIns="91425" spcFirstLastPara="1" rIns="91425" wrap="square" tIns="91425">
            <a:noAutofit/>
          </a:bodyPr>
          <a:lstStyle/>
          <a:p>
            <a:pPr indent="-311785" lvl="0" marL="457200" rtl="0" algn="just">
              <a:lnSpc>
                <a:spcPct val="105000"/>
              </a:lnSpc>
              <a:spcBef>
                <a:spcPts val="0"/>
              </a:spcBef>
              <a:spcAft>
                <a:spcPts val="0"/>
              </a:spcAft>
              <a:buSzPts val="1310"/>
              <a:buChar char="●"/>
            </a:pPr>
            <a:r>
              <a:rPr lang="es" sz="1310"/>
              <a:t>Todas las clases en Kotlin tiene una clase padre llamada </a:t>
            </a:r>
            <a:r>
              <a:rPr i="1" lang="es" sz="1310"/>
              <a:t>Any</a:t>
            </a:r>
            <a:r>
              <a:rPr lang="es" sz="1310"/>
              <a:t>. Todas las clases heredan comportamientos de la clase </a:t>
            </a:r>
            <a:r>
              <a:rPr i="1" lang="es" sz="1310"/>
              <a:t>Any</a:t>
            </a:r>
            <a:endParaRPr i="1" sz="1310"/>
          </a:p>
          <a:p>
            <a:pPr indent="-311785" lvl="0" marL="457200" rtl="0" algn="just">
              <a:lnSpc>
                <a:spcPct val="105000"/>
              </a:lnSpc>
              <a:spcBef>
                <a:spcPts val="1000"/>
              </a:spcBef>
              <a:spcAft>
                <a:spcPts val="0"/>
              </a:spcAft>
              <a:buSzPts val="1310"/>
              <a:buChar char="●"/>
            </a:pPr>
            <a:r>
              <a:rPr lang="es" sz="1310"/>
              <a:t>La clase Any 3 métodos: equals(), hashCode() y toString(), en consecuencia, están definidos para todas las clases en Kotlin.</a:t>
            </a:r>
            <a:endParaRPr sz="1310"/>
          </a:p>
          <a:p>
            <a:pPr indent="-311785" lvl="0" marL="457200" rtl="0" algn="just">
              <a:lnSpc>
                <a:spcPct val="105000"/>
              </a:lnSpc>
              <a:spcBef>
                <a:spcPts val="1000"/>
              </a:spcBef>
              <a:spcAft>
                <a:spcPts val="0"/>
              </a:spcAft>
              <a:buSzPts val="1310"/>
              <a:buChar char="●"/>
            </a:pPr>
            <a:r>
              <a:rPr lang="es" sz="1310"/>
              <a:t>Para saber si aplica o no la herencia, la 1er. pregunta que me tengo que contestar es </a:t>
            </a:r>
            <a:r>
              <a:rPr b="1" lang="es" sz="1310"/>
              <a:t>“...IS A...”,</a:t>
            </a:r>
            <a:r>
              <a:rPr lang="es" sz="1310"/>
              <a:t> es decir: “La clase “A”</a:t>
            </a:r>
            <a:r>
              <a:rPr b="1" lang="es" sz="1310"/>
              <a:t> ES UN</a:t>
            </a:r>
            <a:r>
              <a:rPr lang="es" sz="1310"/>
              <a:t> subtipo de la clase “B”</a:t>
            </a:r>
            <a:r>
              <a:rPr b="1" lang="es" sz="1310"/>
              <a:t> ?? “</a:t>
            </a:r>
            <a:endParaRPr b="1" sz="1310"/>
          </a:p>
          <a:p>
            <a:pPr indent="-311785" lvl="0" marL="457200" rtl="0" algn="just">
              <a:lnSpc>
                <a:spcPct val="105000"/>
              </a:lnSpc>
              <a:spcBef>
                <a:spcPts val="1000"/>
              </a:spcBef>
              <a:spcAft>
                <a:spcPts val="1600"/>
              </a:spcAft>
              <a:buSzPts val="1310"/>
              <a:buChar char="●"/>
            </a:pPr>
            <a:r>
              <a:rPr lang="es" sz="1310"/>
              <a:t>Por default en Kotlin todas las clases son final → las clases hijas no pueden heredar atributos y comportamientos, para hacerlo, hay que especificarlo de manera explícita.</a:t>
            </a:r>
            <a:endParaRPr sz="1310"/>
          </a:p>
        </p:txBody>
      </p:sp>
      <p:sp>
        <p:nvSpPr>
          <p:cNvPr id="200" name="Google Shape;200;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01" name="Google Shape;201;p7"/>
          <p:cNvSpPr txBox="1"/>
          <p:nvPr/>
        </p:nvSpPr>
        <p:spPr>
          <a:xfrm>
            <a:off x="363300" y="415372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3C4043"/>
                </a:solidFill>
                <a:latin typeface="Roboto"/>
                <a:ea typeface="Roboto"/>
                <a:cs typeface="Roboto"/>
                <a:sym typeface="Roboto"/>
              </a:rPr>
              <a:t>Si queremos indicar que en una clase se pueda heredar atributos y comportamientos lo especificamos con la palabra reservada </a:t>
            </a:r>
            <a:r>
              <a:rPr b="1" i="1" lang="es" sz="2000" u="none" cap="none" strike="noStrike">
                <a:solidFill>
                  <a:srgbClr val="3C4043"/>
                </a:solidFill>
                <a:latin typeface="Roboto"/>
                <a:ea typeface="Roboto"/>
                <a:cs typeface="Roboto"/>
                <a:sym typeface="Roboto"/>
              </a:rPr>
              <a:t>open</a:t>
            </a:r>
            <a:endParaRPr b="1" i="1" sz="2000" u="none" cap="none" strike="noStrike">
              <a:solidFill>
                <a:srgbClr val="3C404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Algunos Conceptos</a:t>
            </a:r>
            <a:endParaRPr/>
          </a:p>
        </p:txBody>
      </p:sp>
      <p:sp>
        <p:nvSpPr>
          <p:cNvPr id="207" name="Google Shape;207;p8"/>
          <p:cNvSpPr txBox="1"/>
          <p:nvPr>
            <p:ph idx="1" type="body"/>
          </p:nvPr>
        </p:nvSpPr>
        <p:spPr>
          <a:xfrm>
            <a:off x="363300" y="1828325"/>
            <a:ext cx="8709000" cy="28278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 sz="1300"/>
              <a:t>Clase “abierta” a la herencia → </a:t>
            </a:r>
            <a:endParaRPr sz="1300"/>
          </a:p>
          <a:p>
            <a:pPr indent="0" lvl="0" marL="457200" rtl="0" algn="l">
              <a:lnSpc>
                <a:spcPct val="115000"/>
              </a:lnSpc>
              <a:spcBef>
                <a:spcPts val="1000"/>
              </a:spcBef>
              <a:spcAft>
                <a:spcPts val="0"/>
              </a:spcAft>
              <a:buSzPts val="1800"/>
              <a:buNone/>
            </a:pPr>
            <a:r>
              <a:t/>
            </a:r>
            <a:endParaRPr sz="1300"/>
          </a:p>
          <a:p>
            <a:pPr indent="-311150" lvl="0" marL="457200" rtl="0" algn="l">
              <a:lnSpc>
                <a:spcPct val="115000"/>
              </a:lnSpc>
              <a:spcBef>
                <a:spcPts val="1000"/>
              </a:spcBef>
              <a:spcAft>
                <a:spcPts val="0"/>
              </a:spcAft>
              <a:buSzPts val="1300"/>
              <a:buChar char="●"/>
            </a:pPr>
            <a:r>
              <a:rPr lang="es" sz="1300"/>
              <a:t>Para declarar de manera explícita un supertipo, después del encabezado de la clase se agregan “:” y la clase padre ( el supertipo )</a:t>
            </a:r>
            <a:endParaRPr sz="1300"/>
          </a:p>
          <a:p>
            <a:pPr indent="0" lvl="0" marL="457200" rtl="0" algn="l">
              <a:lnSpc>
                <a:spcPct val="115000"/>
              </a:lnSpc>
              <a:spcBef>
                <a:spcPts val="1000"/>
              </a:spcBef>
              <a:spcAft>
                <a:spcPts val="1600"/>
              </a:spcAft>
              <a:buSzPts val="1800"/>
              <a:buNone/>
            </a:pPr>
            <a:r>
              <a:t/>
            </a:r>
            <a:endParaRPr sz="1300"/>
          </a:p>
        </p:txBody>
      </p:sp>
      <p:sp>
        <p:nvSpPr>
          <p:cNvPr id="208" name="Google Shape;20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209" name="Google Shape;209;p8"/>
          <p:cNvPicPr preferRelativeResize="0"/>
          <p:nvPr/>
        </p:nvPicPr>
        <p:blipFill rotWithShape="1">
          <a:blip r:embed="rId3">
            <a:alphaModFix/>
          </a:blip>
          <a:srcRect b="0" l="0" r="0" t="0"/>
          <a:stretch/>
        </p:blipFill>
        <p:spPr>
          <a:xfrm>
            <a:off x="3236600" y="1828313"/>
            <a:ext cx="4961275" cy="480325"/>
          </a:xfrm>
          <a:prstGeom prst="rect">
            <a:avLst/>
          </a:prstGeom>
          <a:noFill/>
          <a:ln>
            <a:noFill/>
          </a:ln>
        </p:spPr>
      </p:pic>
      <p:pic>
        <p:nvPicPr>
          <p:cNvPr id="210" name="Google Shape;210;p8"/>
          <p:cNvPicPr preferRelativeResize="0"/>
          <p:nvPr/>
        </p:nvPicPr>
        <p:blipFill rotWithShape="1">
          <a:blip r:embed="rId4">
            <a:alphaModFix/>
          </a:blip>
          <a:srcRect b="0" l="0" r="0" t="0"/>
          <a:stretch/>
        </p:blipFill>
        <p:spPr>
          <a:xfrm>
            <a:off x="913100" y="3067225"/>
            <a:ext cx="8085475" cy="131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Constructores</a:t>
            </a:r>
            <a:endParaRPr/>
          </a:p>
        </p:txBody>
      </p:sp>
      <p:sp>
        <p:nvSpPr>
          <p:cNvPr id="216" name="Google Shape;216;p9"/>
          <p:cNvSpPr txBox="1"/>
          <p:nvPr>
            <p:ph idx="1" type="body"/>
          </p:nvPr>
        </p:nvSpPr>
        <p:spPr>
          <a:xfrm>
            <a:off x="471900" y="1919075"/>
            <a:ext cx="8222100" cy="1558200"/>
          </a:xfrm>
          <a:prstGeom prst="rect">
            <a:avLst/>
          </a:prstGeom>
          <a:noFill/>
          <a:ln>
            <a:noFill/>
          </a:ln>
        </p:spPr>
        <p:txBody>
          <a:bodyPr anchorCtr="0" anchor="t" bIns="91425" lIns="91425" spcFirstLastPara="1" rIns="91425" wrap="square" tIns="91425">
            <a:normAutofit/>
          </a:bodyPr>
          <a:lstStyle/>
          <a:p>
            <a:pPr indent="-311150" lvl="0" marL="457200" rtl="0" algn="just">
              <a:lnSpc>
                <a:spcPct val="85000"/>
              </a:lnSpc>
              <a:spcBef>
                <a:spcPts val="0"/>
              </a:spcBef>
              <a:spcAft>
                <a:spcPts val="0"/>
              </a:spcAft>
              <a:buSzPts val="1300"/>
              <a:buChar char="●"/>
            </a:pPr>
            <a:r>
              <a:rPr lang="es" sz="1300"/>
              <a:t>Si la clase derivada </a:t>
            </a:r>
            <a:r>
              <a:rPr lang="es" sz="1300" u="sng"/>
              <a:t>tiene un constructor primario</a:t>
            </a:r>
            <a:r>
              <a:rPr lang="es" sz="1300"/>
              <a:t>, la clase base </a:t>
            </a:r>
            <a:r>
              <a:rPr b="1" lang="es" sz="1300"/>
              <a:t>puede y debe </a:t>
            </a:r>
            <a:r>
              <a:rPr lang="es" sz="1300"/>
              <a:t>ser inicializada ahí mismo, usando los parámetros del constructor primario</a:t>
            </a:r>
            <a:endParaRPr sz="1300"/>
          </a:p>
          <a:p>
            <a:pPr indent="0" lvl="0" marL="457200" rtl="0" algn="just">
              <a:lnSpc>
                <a:spcPct val="85000"/>
              </a:lnSpc>
              <a:spcBef>
                <a:spcPts val="0"/>
              </a:spcBef>
              <a:spcAft>
                <a:spcPts val="0"/>
              </a:spcAft>
              <a:buSzPts val="1800"/>
              <a:buNone/>
            </a:pPr>
            <a:r>
              <a:t/>
            </a:r>
            <a:endParaRPr sz="1300"/>
          </a:p>
          <a:p>
            <a:pPr indent="-311150" lvl="0" marL="457200" rtl="0" algn="just">
              <a:lnSpc>
                <a:spcPct val="85000"/>
              </a:lnSpc>
              <a:spcBef>
                <a:spcPts val="0"/>
              </a:spcBef>
              <a:spcAft>
                <a:spcPts val="0"/>
              </a:spcAft>
              <a:buSzPts val="1300"/>
              <a:buChar char="●"/>
            </a:pPr>
            <a:r>
              <a:rPr lang="es" sz="1300"/>
              <a:t>Si la clase derivada </a:t>
            </a:r>
            <a:r>
              <a:rPr lang="es" sz="1300" u="sng"/>
              <a:t>no tiene un constructor primario,</a:t>
            </a:r>
            <a:r>
              <a:rPr lang="es" sz="1300"/>
              <a:t> cada constructor secundario tiene que inicializar la clase base usando la palabra reservada </a:t>
            </a:r>
            <a:r>
              <a:rPr b="1" i="1" lang="es" sz="1300"/>
              <a:t>super() </a:t>
            </a:r>
            <a:r>
              <a:rPr lang="es" sz="1300"/>
              <a:t>o delegar a otro constructor que lo haga.</a:t>
            </a:r>
            <a:endParaRPr sz="1300"/>
          </a:p>
        </p:txBody>
      </p:sp>
      <p:pic>
        <p:nvPicPr>
          <p:cNvPr id="217" name="Google Shape;217;p9"/>
          <p:cNvPicPr preferRelativeResize="0"/>
          <p:nvPr/>
        </p:nvPicPr>
        <p:blipFill rotWithShape="1">
          <a:blip r:embed="rId3">
            <a:alphaModFix/>
          </a:blip>
          <a:srcRect b="0" l="0" r="0" t="0"/>
          <a:stretch/>
        </p:blipFill>
        <p:spPr>
          <a:xfrm>
            <a:off x="985975" y="3101125"/>
            <a:ext cx="7272225" cy="147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Llamando a Papá….</a:t>
            </a:r>
            <a:endParaRPr/>
          </a:p>
        </p:txBody>
      </p:sp>
      <p:sp>
        <p:nvSpPr>
          <p:cNvPr id="223" name="Google Shape;223;p10"/>
          <p:cNvSpPr txBox="1"/>
          <p:nvPr>
            <p:ph idx="1" type="body"/>
          </p:nvPr>
        </p:nvSpPr>
        <p:spPr>
          <a:xfrm>
            <a:off x="471900" y="1919075"/>
            <a:ext cx="8222100" cy="652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90"/>
              <a:buNone/>
            </a:pPr>
            <a:r>
              <a:rPr lang="es" sz="1300"/>
              <a:t>El código de la clase derivada puede acceder a funciones  y propiedades de la clase padre usando la palabra reservada </a:t>
            </a:r>
            <a:r>
              <a:rPr b="1" i="1" lang="es" sz="1300"/>
              <a:t>super</a:t>
            </a:r>
            <a:endParaRPr b="1" i="1" sz="1300"/>
          </a:p>
          <a:p>
            <a:pPr indent="0" lvl="0" marL="0" rtl="0" algn="l">
              <a:lnSpc>
                <a:spcPct val="105000"/>
              </a:lnSpc>
              <a:spcBef>
                <a:spcPts val="0"/>
              </a:spcBef>
              <a:spcAft>
                <a:spcPts val="0"/>
              </a:spcAft>
              <a:buSzPts val="990"/>
              <a:buNone/>
            </a:pPr>
            <a:r>
              <a:t/>
            </a:r>
            <a:endParaRPr b="1" i="1" sz="1300"/>
          </a:p>
          <a:p>
            <a:pPr indent="0" lvl="0" marL="0" rtl="0" algn="l">
              <a:lnSpc>
                <a:spcPct val="105000"/>
              </a:lnSpc>
              <a:spcBef>
                <a:spcPts val="0"/>
              </a:spcBef>
              <a:spcAft>
                <a:spcPts val="0"/>
              </a:spcAft>
              <a:buSzPts val="990"/>
              <a:buNone/>
            </a:pPr>
            <a:r>
              <a:t/>
            </a:r>
            <a:endParaRPr sz="1300"/>
          </a:p>
        </p:txBody>
      </p:sp>
      <p:pic>
        <p:nvPicPr>
          <p:cNvPr id="224" name="Google Shape;224;p10"/>
          <p:cNvPicPr preferRelativeResize="0"/>
          <p:nvPr/>
        </p:nvPicPr>
        <p:blipFill rotWithShape="1">
          <a:blip r:embed="rId3">
            <a:alphaModFix/>
          </a:blip>
          <a:srcRect b="0" l="0" r="0" t="0"/>
          <a:stretch/>
        </p:blipFill>
        <p:spPr>
          <a:xfrm>
            <a:off x="471900" y="2657650"/>
            <a:ext cx="4140051" cy="239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Orden de creación de Objetos</a:t>
            </a:r>
            <a:endParaRPr/>
          </a:p>
        </p:txBody>
      </p:sp>
      <p:sp>
        <p:nvSpPr>
          <p:cNvPr id="230" name="Google Shape;230;p11"/>
          <p:cNvSpPr txBox="1"/>
          <p:nvPr>
            <p:ph idx="1" type="body"/>
          </p:nvPr>
        </p:nvSpPr>
        <p:spPr>
          <a:xfrm>
            <a:off x="471900" y="1919075"/>
            <a:ext cx="8222100" cy="3072000"/>
          </a:xfrm>
          <a:prstGeom prst="rect">
            <a:avLst/>
          </a:prstGeom>
          <a:noFill/>
          <a:ln>
            <a:noFill/>
          </a:ln>
        </p:spPr>
        <p:txBody>
          <a:bodyPr anchorCtr="0" anchor="t" bIns="91425" lIns="91425" spcFirstLastPara="1" rIns="91425" wrap="square" tIns="91425">
            <a:noAutofit/>
          </a:bodyPr>
          <a:lstStyle/>
          <a:p>
            <a:pPr indent="-311149" lvl="0" marL="457200" rtl="0" algn="just">
              <a:lnSpc>
                <a:spcPct val="105000"/>
              </a:lnSpc>
              <a:spcBef>
                <a:spcPts val="0"/>
              </a:spcBef>
              <a:spcAft>
                <a:spcPts val="0"/>
              </a:spcAft>
              <a:buSzPts val="1300"/>
              <a:buFont typeface="Arial"/>
              <a:buChar char="●"/>
            </a:pPr>
            <a:r>
              <a:rPr lang="es" sz="1300">
                <a:highlight>
                  <a:srgbClr val="F8F9FA"/>
                </a:highlight>
                <a:latin typeface="Arial"/>
                <a:ea typeface="Arial"/>
                <a:cs typeface="Arial"/>
                <a:sym typeface="Arial"/>
              </a:rPr>
              <a:t>Durante la construcción de una nueva instancia de una clase derivada, la inicialización de la clase base se realiza como primer paso (precedida solo por la evaluación de los argumentos para el constructor de la clase base) y, por lo tanto, ocurre antes de que se ejecute la lógica de inicialización de la clase derivada.</a:t>
            </a:r>
            <a:endParaRPr sz="1300">
              <a:highlight>
                <a:srgbClr val="F8F9FA"/>
              </a:highlight>
              <a:latin typeface="Arial"/>
              <a:ea typeface="Arial"/>
              <a:cs typeface="Arial"/>
              <a:sym typeface="Arial"/>
            </a:endParaRPr>
          </a:p>
          <a:p>
            <a:pPr indent="0" lvl="0" marL="0" rtl="0" algn="just">
              <a:lnSpc>
                <a:spcPct val="105000"/>
              </a:lnSpc>
              <a:spcBef>
                <a:spcPts val="0"/>
              </a:spcBef>
              <a:spcAft>
                <a:spcPts val="0"/>
              </a:spcAft>
              <a:buSzPts val="1800"/>
              <a:buNone/>
            </a:pPr>
            <a:r>
              <a:t/>
            </a:r>
            <a:endParaRPr sz="1300">
              <a:highlight>
                <a:srgbClr val="F8F9FA"/>
              </a:highlight>
              <a:latin typeface="Arial"/>
              <a:ea typeface="Arial"/>
              <a:cs typeface="Arial"/>
              <a:sym typeface="Arial"/>
            </a:endParaRPr>
          </a:p>
          <a:p>
            <a:pPr indent="-311149" lvl="0" marL="457200" marR="38100" rtl="0" algn="just">
              <a:lnSpc>
                <a:spcPct val="118571"/>
              </a:lnSpc>
              <a:spcBef>
                <a:spcPts val="0"/>
              </a:spcBef>
              <a:spcAft>
                <a:spcPts val="0"/>
              </a:spcAft>
              <a:buSzPts val="1300"/>
              <a:buFont typeface="Arial"/>
              <a:buChar char="●"/>
            </a:pPr>
            <a:r>
              <a:rPr lang="es" sz="1300">
                <a:highlight>
                  <a:srgbClr val="F8F9FA"/>
                </a:highlight>
                <a:latin typeface="Arial"/>
                <a:ea typeface="Arial"/>
                <a:cs typeface="Arial"/>
                <a:sym typeface="Arial"/>
              </a:rPr>
              <a:t>En el momento de la ejecución del constructor de la clase base, las propiedades declaradas o </a:t>
            </a:r>
            <a:r>
              <a:rPr b="1" lang="es" sz="1300">
                <a:highlight>
                  <a:srgbClr val="F8F9FA"/>
                </a:highlight>
                <a:latin typeface="Arial"/>
                <a:ea typeface="Arial"/>
                <a:cs typeface="Arial"/>
                <a:sym typeface="Arial"/>
              </a:rPr>
              <a:t>overridden</a:t>
            </a:r>
            <a:r>
              <a:rPr lang="es" sz="1300">
                <a:highlight>
                  <a:srgbClr val="F8F9FA"/>
                </a:highlight>
                <a:latin typeface="Arial"/>
                <a:ea typeface="Arial"/>
                <a:cs typeface="Arial"/>
                <a:sym typeface="Arial"/>
              </a:rPr>
              <a:t> en la clase derivada aún no se han inicializado. Si alguna de esas propiedades se utiliza en la lógica de inicialización de la clase base (ya sea directa o indirectamente, a través de otra implementación de miembro abierto anulada), puede provocar un comportamiento incorrecto o una falla en el tiempo de ejecución. </a:t>
            </a:r>
            <a:endParaRPr sz="1300">
              <a:highlight>
                <a:srgbClr val="F8F9FA"/>
              </a:highlight>
              <a:latin typeface="Arial"/>
              <a:ea typeface="Arial"/>
              <a:cs typeface="Arial"/>
              <a:sym typeface="Arial"/>
            </a:endParaRPr>
          </a:p>
          <a:p>
            <a:pPr indent="0" lvl="0" marL="0" marR="38100" rtl="0" algn="just">
              <a:lnSpc>
                <a:spcPct val="118571"/>
              </a:lnSpc>
              <a:spcBef>
                <a:spcPts val="0"/>
              </a:spcBef>
              <a:spcAft>
                <a:spcPts val="0"/>
              </a:spcAft>
              <a:buSzPts val="1800"/>
              <a:buNone/>
            </a:pPr>
            <a:r>
              <a:t/>
            </a:r>
            <a:endParaRPr sz="1300">
              <a:highlight>
                <a:srgbClr val="F8F9FA"/>
              </a:highlight>
              <a:latin typeface="Arial"/>
              <a:ea typeface="Arial"/>
              <a:cs typeface="Arial"/>
              <a:sym typeface="Arial"/>
            </a:endParaRPr>
          </a:p>
          <a:p>
            <a:pPr indent="-311149" lvl="0" marL="457200" marR="38100" rtl="0" algn="just">
              <a:lnSpc>
                <a:spcPct val="118571"/>
              </a:lnSpc>
              <a:spcBef>
                <a:spcPts val="0"/>
              </a:spcBef>
              <a:spcAft>
                <a:spcPts val="0"/>
              </a:spcAft>
              <a:buSzPts val="1300"/>
              <a:buFont typeface="Arial"/>
              <a:buChar char="●"/>
            </a:pPr>
            <a:r>
              <a:rPr lang="es" sz="1300">
                <a:highlight>
                  <a:srgbClr val="F8F9FA"/>
                </a:highlight>
                <a:latin typeface="Arial"/>
                <a:ea typeface="Arial"/>
                <a:cs typeface="Arial"/>
                <a:sym typeface="Arial"/>
              </a:rPr>
              <a:t>Al diseñar una clase base, por lo tanto, debe evitar el uso de miembros abiertos en los constructores, inicializadores de propiedades y bloques de </a:t>
            </a:r>
            <a:r>
              <a:rPr i="1" lang="es" sz="1300">
                <a:highlight>
                  <a:srgbClr val="F8F9FA"/>
                </a:highlight>
                <a:latin typeface="Arial"/>
                <a:ea typeface="Arial"/>
                <a:cs typeface="Arial"/>
                <a:sym typeface="Arial"/>
              </a:rPr>
              <a:t>init</a:t>
            </a:r>
            <a:r>
              <a:rPr lang="es" sz="1300">
                <a:highlight>
                  <a:srgbClr val="F8F9FA"/>
                </a:highlight>
                <a:latin typeface="Arial"/>
                <a:ea typeface="Arial"/>
                <a:cs typeface="Arial"/>
                <a:sym typeface="Arial"/>
              </a:rPr>
              <a:t>.</a:t>
            </a:r>
            <a:endParaRPr sz="1300">
              <a:highlight>
                <a:srgbClr val="F8F9FA"/>
              </a:highlight>
              <a:latin typeface="Arial"/>
              <a:ea typeface="Arial"/>
              <a:cs typeface="Arial"/>
              <a:sym typeface="Arial"/>
            </a:endParaRPr>
          </a:p>
          <a:p>
            <a:pPr indent="0" lvl="0" marL="0" rtl="0" algn="just">
              <a:lnSpc>
                <a:spcPct val="105000"/>
              </a:lnSpc>
              <a:spcBef>
                <a:spcPts val="0"/>
              </a:spcBef>
              <a:spcAft>
                <a:spcPts val="0"/>
              </a:spcAft>
              <a:buSzPts val="1800"/>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Overriding - Reglas</a:t>
            </a:r>
            <a:endParaRPr/>
          </a:p>
        </p:txBody>
      </p:sp>
      <p:sp>
        <p:nvSpPr>
          <p:cNvPr id="236" name="Google Shape;236;p12"/>
          <p:cNvSpPr txBox="1"/>
          <p:nvPr>
            <p:ph idx="1" type="body"/>
          </p:nvPr>
        </p:nvSpPr>
        <p:spPr>
          <a:xfrm>
            <a:off x="471900" y="1621600"/>
            <a:ext cx="8424900" cy="112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789"/>
              <a:buNone/>
            </a:pPr>
            <a:r>
              <a:t/>
            </a:r>
            <a:endParaRPr sz="1300"/>
          </a:p>
          <a:p>
            <a:pPr indent="-311176" lvl="0" marL="457200" rtl="0" algn="l">
              <a:lnSpc>
                <a:spcPct val="115000"/>
              </a:lnSpc>
              <a:spcBef>
                <a:spcPts val="0"/>
              </a:spcBef>
              <a:spcAft>
                <a:spcPts val="0"/>
              </a:spcAft>
              <a:buSzPts val="1300"/>
              <a:buChar char="●"/>
            </a:pPr>
            <a:r>
              <a:rPr lang="es" sz="1300">
                <a:highlight>
                  <a:srgbClr val="F8F9FA"/>
                </a:highlight>
                <a:latin typeface="Arial"/>
                <a:ea typeface="Arial"/>
                <a:cs typeface="Arial"/>
                <a:sym typeface="Arial"/>
              </a:rPr>
              <a:t>Si una clase hereda múltiples implementaciones del mismo miembro de sus superclases inmediatas, debe sobre-escribir este miembro y proporcionar su propia implementación (quizás, usando una de las heredadas).  Para denotar el supertipo del que se toma la implementación heredada, use el del supertipo entre paréntesis angulares, p. Ej. super &lt;Base&gt;:</a:t>
            </a:r>
            <a:endParaRPr sz="1300">
              <a:highlight>
                <a:srgbClr val="F8F9FA"/>
              </a:highlight>
              <a:latin typeface="Arial"/>
              <a:ea typeface="Arial"/>
              <a:cs typeface="Arial"/>
              <a:sym typeface="Arial"/>
            </a:endParaRPr>
          </a:p>
          <a:p>
            <a:pPr indent="0" lvl="0" marL="0" rtl="0" algn="l">
              <a:lnSpc>
                <a:spcPct val="115000"/>
              </a:lnSpc>
              <a:spcBef>
                <a:spcPts val="0"/>
              </a:spcBef>
              <a:spcAft>
                <a:spcPts val="0"/>
              </a:spcAft>
              <a:buSzPts val="3789"/>
              <a:buNone/>
            </a:pPr>
            <a:r>
              <a:t/>
            </a:r>
            <a:endParaRPr sz="1300"/>
          </a:p>
        </p:txBody>
      </p:sp>
      <p:pic>
        <p:nvPicPr>
          <p:cNvPr id="237" name="Google Shape;237;p12"/>
          <p:cNvPicPr preferRelativeResize="0"/>
          <p:nvPr/>
        </p:nvPicPr>
        <p:blipFill rotWithShape="1">
          <a:blip r:embed="rId3">
            <a:alphaModFix/>
          </a:blip>
          <a:srcRect b="0" l="0" r="0" t="0"/>
          <a:stretch/>
        </p:blipFill>
        <p:spPr>
          <a:xfrm>
            <a:off x="2427925" y="2859075"/>
            <a:ext cx="3930599" cy="215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200"/>
              <a:buNone/>
            </a:pPr>
            <a:r>
              <a:rPr lang="es"/>
              <a:t>Polimorfismo</a:t>
            </a:r>
            <a:endParaRPr sz="4200"/>
          </a:p>
        </p:txBody>
      </p:sp>
      <p:sp>
        <p:nvSpPr>
          <p:cNvPr id="243" name="Google Shape;24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d517d655c2_0_5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Polimorfismo</a:t>
            </a:r>
            <a:endParaRPr/>
          </a:p>
        </p:txBody>
      </p:sp>
      <p:sp>
        <p:nvSpPr>
          <p:cNvPr id="249" name="Google Shape;249;gd517d655c2_0_51"/>
          <p:cNvSpPr txBox="1"/>
          <p:nvPr>
            <p:ph idx="1" type="body"/>
          </p:nvPr>
        </p:nvSpPr>
        <p:spPr>
          <a:xfrm>
            <a:off x="471900" y="2040425"/>
            <a:ext cx="8424900" cy="17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789"/>
              <a:buNone/>
            </a:pPr>
            <a:r>
              <a:t/>
            </a:r>
            <a:endParaRPr sz="1300"/>
          </a:p>
          <a:p>
            <a:pPr indent="0" lvl="0" marL="0" rtl="0" algn="l">
              <a:lnSpc>
                <a:spcPct val="115000"/>
              </a:lnSpc>
              <a:spcBef>
                <a:spcPts val="0"/>
              </a:spcBef>
              <a:spcAft>
                <a:spcPts val="0"/>
              </a:spcAft>
              <a:buSzPts val="3789"/>
              <a:buNone/>
            </a:pPr>
            <a:r>
              <a:rPr lang="es" sz="1300"/>
              <a:t>Tener como referencia lo dado en:</a:t>
            </a:r>
            <a:r>
              <a:rPr lang="es" sz="1300"/>
              <a:t> </a:t>
            </a:r>
            <a:r>
              <a:rPr i="1" lang="es" sz="2400" u="sng">
                <a:solidFill>
                  <a:schemeClr val="dk2"/>
                </a:solidFill>
                <a:latin typeface="Google Sans"/>
                <a:ea typeface="Google Sans"/>
                <a:cs typeface="Google Sans"/>
                <a:sym typeface="Google Sans"/>
              </a:rPr>
              <a:t>Clase 4 - Polimorfismo</a:t>
            </a:r>
            <a:endParaRPr i="1" sz="2400" u="sng">
              <a:solidFill>
                <a:schemeClr val="dk2"/>
              </a:solidFill>
              <a:latin typeface="Google Sans"/>
              <a:ea typeface="Google Sans"/>
              <a:cs typeface="Google Sans"/>
              <a:sym typeface="Google Sans"/>
            </a:endParaRPr>
          </a:p>
          <a:p>
            <a:pPr indent="0" lvl="0" marL="0" rtl="0" algn="l">
              <a:lnSpc>
                <a:spcPct val="115000"/>
              </a:lnSpc>
              <a:spcBef>
                <a:spcPts val="0"/>
              </a:spcBef>
              <a:spcAft>
                <a:spcPts val="0"/>
              </a:spcAft>
              <a:buSzPts val="3789"/>
              <a:buNone/>
            </a:pPr>
            <a:r>
              <a:t/>
            </a:r>
            <a:endParaRPr sz="1300"/>
          </a:p>
          <a:p>
            <a:pPr indent="0" lvl="0" marL="0" rtl="0" algn="l">
              <a:lnSpc>
                <a:spcPct val="115000"/>
              </a:lnSpc>
              <a:spcBef>
                <a:spcPts val="0"/>
              </a:spcBef>
              <a:spcAft>
                <a:spcPts val="0"/>
              </a:spcAft>
              <a:buSzPts val="3789"/>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34" name="Google Shape;134;p2"/>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135" name="Google Shape;135;p2"/>
          <p:cNvSpPr txBox="1"/>
          <p:nvPr/>
        </p:nvSpPr>
        <p:spPr>
          <a:xfrm>
            <a:off x="773275" y="2220050"/>
            <a:ext cx="4581000" cy="179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 sz="3600" u="none" cap="none" strike="noStrike">
                <a:solidFill>
                  <a:srgbClr val="FAFAFA"/>
                </a:solidFill>
                <a:latin typeface="Arial"/>
                <a:ea typeface="Arial"/>
                <a:cs typeface="Arial"/>
                <a:sym typeface="Arial"/>
              </a:rPr>
              <a:t>Programación Orientada a Objetos</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Agenda</a:t>
            </a:r>
            <a:endParaRPr/>
          </a:p>
        </p:txBody>
      </p:sp>
      <p:sp>
        <p:nvSpPr>
          <p:cNvPr id="141" name="Google Shape;141;p3"/>
          <p:cNvSpPr txBox="1"/>
          <p:nvPr>
            <p:ph idx="1" type="body"/>
          </p:nvPr>
        </p:nvSpPr>
        <p:spPr>
          <a:xfrm>
            <a:off x="274525" y="1790425"/>
            <a:ext cx="5926800" cy="316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2000"/>
          </a:p>
          <a:p>
            <a:pPr indent="0" lvl="0" marL="0" rtl="0" algn="l">
              <a:lnSpc>
                <a:spcPct val="115000"/>
              </a:lnSpc>
              <a:spcBef>
                <a:spcPts val="0"/>
              </a:spcBef>
              <a:spcAft>
                <a:spcPts val="0"/>
              </a:spcAft>
              <a:buSzPts val="1800"/>
              <a:buNone/>
            </a:pPr>
            <a:r>
              <a:rPr lang="es" sz="2000"/>
              <a:t>Programación Orientado a Objetos</a:t>
            </a:r>
            <a:endParaRPr/>
          </a:p>
          <a:p>
            <a:pPr indent="-342900" lvl="0" marL="457200" rtl="0" algn="l">
              <a:lnSpc>
                <a:spcPct val="115000"/>
              </a:lnSpc>
              <a:spcBef>
                <a:spcPts val="1200"/>
              </a:spcBef>
              <a:spcAft>
                <a:spcPts val="0"/>
              </a:spcAft>
              <a:buSzPts val="1800"/>
              <a:buChar char="●"/>
            </a:pPr>
            <a:r>
              <a:rPr lang="es"/>
              <a:t>Encapsulamiento</a:t>
            </a:r>
            <a:endParaRPr/>
          </a:p>
          <a:p>
            <a:pPr indent="-342900" lvl="0" marL="450000" rtl="0" algn="l">
              <a:lnSpc>
                <a:spcPct val="115000"/>
              </a:lnSpc>
              <a:spcBef>
                <a:spcPts val="0"/>
              </a:spcBef>
              <a:spcAft>
                <a:spcPts val="0"/>
              </a:spcAft>
              <a:buSzPts val="1800"/>
              <a:buChar char="●"/>
            </a:pPr>
            <a:r>
              <a:rPr lang="es"/>
              <a:t>Herencia</a:t>
            </a:r>
            <a:endParaRPr/>
          </a:p>
          <a:p>
            <a:pPr indent="-342900" lvl="0" marL="450000" rtl="0" algn="l">
              <a:lnSpc>
                <a:spcPct val="115000"/>
              </a:lnSpc>
              <a:spcBef>
                <a:spcPts val="0"/>
              </a:spcBef>
              <a:spcAft>
                <a:spcPts val="0"/>
              </a:spcAft>
              <a:buSzPts val="1800"/>
              <a:buChar char="●"/>
            </a:pPr>
            <a:r>
              <a:rPr lang="es"/>
              <a:t>Polimorfismo</a:t>
            </a:r>
            <a:endParaRPr/>
          </a:p>
          <a:p>
            <a:pPr indent="0" lvl="0" marL="914400" rtl="0" algn="l">
              <a:lnSpc>
                <a:spcPct val="115000"/>
              </a:lnSpc>
              <a:spcBef>
                <a:spcPts val="0"/>
              </a:spcBef>
              <a:spcAft>
                <a:spcPts val="0"/>
              </a:spcAft>
              <a:buSzPts val="1800"/>
              <a:buNone/>
            </a:pPr>
            <a:r>
              <a:t/>
            </a:r>
            <a:endParaRPr/>
          </a:p>
          <a:p>
            <a:pPr indent="0" lvl="0" marL="914400" rtl="0" algn="l">
              <a:lnSpc>
                <a:spcPct val="115000"/>
              </a:lnSpc>
              <a:spcBef>
                <a:spcPts val="1200"/>
              </a:spcBef>
              <a:spcAft>
                <a:spcPts val="1200"/>
              </a:spcAft>
              <a:buSzPts val="1800"/>
              <a:buNone/>
            </a:pPr>
            <a:r>
              <a:t/>
            </a:r>
            <a:endParaRPr/>
          </a:p>
        </p:txBody>
      </p:sp>
      <p:sp>
        <p:nvSpPr>
          <p:cNvPr id="142" name="Google Shape;142;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200"/>
              <a:buNone/>
            </a:pPr>
            <a:r>
              <a:rPr lang="es"/>
              <a:t>Encapsulamiento</a:t>
            </a:r>
            <a:endParaRPr sz="4200"/>
          </a:p>
        </p:txBody>
      </p:sp>
      <p:sp>
        <p:nvSpPr>
          <p:cNvPr id="148" name="Google Shape;148;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517d655c2_0_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s"/>
              <a:t>Definición</a:t>
            </a:r>
            <a:endParaRPr/>
          </a:p>
        </p:txBody>
      </p:sp>
      <p:sp>
        <p:nvSpPr>
          <p:cNvPr id="154" name="Google Shape;154;gd517d655c2_0_12"/>
          <p:cNvSpPr txBox="1"/>
          <p:nvPr>
            <p:ph idx="1" type="body"/>
          </p:nvPr>
        </p:nvSpPr>
        <p:spPr>
          <a:xfrm>
            <a:off x="378000" y="2372075"/>
            <a:ext cx="8560500" cy="10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600"/>
              </a:spcAft>
              <a:buNone/>
            </a:pPr>
            <a:r>
              <a:rPr lang="es" sz="1700">
                <a:solidFill>
                  <a:srgbClr val="757575"/>
                </a:solidFill>
                <a:latin typeface="Arial"/>
                <a:ea typeface="Arial"/>
                <a:cs typeface="Arial"/>
                <a:sym typeface="Arial"/>
              </a:rPr>
              <a:t>Decimos que el encapsulamiento en POO es cuando limitamos el acceso o damos un acceso restringido de una propiedad a los elementos que necesita un miembro y no a ninguno más.</a:t>
            </a:r>
            <a:endParaRPr sz="1700">
              <a:solidFill>
                <a:srgbClr val="757575"/>
              </a:solidFill>
            </a:endParaRPr>
          </a:p>
        </p:txBody>
      </p:sp>
      <p:sp>
        <p:nvSpPr>
          <p:cNvPr id="155" name="Google Shape;155;gd517d655c2_0_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d517d655c2_0_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Algunos Conceptos..</a:t>
            </a:r>
            <a:endParaRPr/>
          </a:p>
        </p:txBody>
      </p:sp>
      <p:sp>
        <p:nvSpPr>
          <p:cNvPr id="161" name="Google Shape;161;gd517d655c2_0_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Si bien los objetos guardan un estado, mediante el encapsulamiento evitamos modificar la estructura de interna de nuestro objeto de una manera no deseada y dejarlo de manera inconsistente</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Una buena práctica, es restringir al máximo posible los modificadores de  visibilidad de los atributos de un objeto, y solo acceder a ellos mediante los métodos de </a:t>
            </a:r>
            <a:r>
              <a:rPr b="1" i="1" lang="es" sz="1600"/>
              <a:t>setter() </a:t>
            </a:r>
            <a:r>
              <a:rPr lang="es" sz="1600"/>
              <a:t>y </a:t>
            </a:r>
            <a:r>
              <a:rPr b="1" i="1" lang="es" sz="1600"/>
              <a:t>getter()</a:t>
            </a:r>
            <a:endParaRPr b="1" i="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517d655c2_0_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Modificadores de acceso</a:t>
            </a:r>
            <a:endParaRPr/>
          </a:p>
        </p:txBody>
      </p:sp>
      <p:sp>
        <p:nvSpPr>
          <p:cNvPr id="167" name="Google Shape;167;gd517d655c2_0_25"/>
          <p:cNvSpPr txBox="1"/>
          <p:nvPr>
            <p:ph idx="1" type="body"/>
          </p:nvPr>
        </p:nvSpPr>
        <p:spPr>
          <a:xfrm>
            <a:off x="471900" y="1919075"/>
            <a:ext cx="8417400" cy="2936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757575"/>
              </a:buClr>
              <a:buSzPts val="1400"/>
              <a:buFont typeface="Arial"/>
              <a:buChar char="●"/>
            </a:pPr>
            <a:r>
              <a:rPr i="1" lang="es" sz="1400">
                <a:solidFill>
                  <a:srgbClr val="757575"/>
                </a:solidFill>
                <a:latin typeface="Arial"/>
                <a:ea typeface="Arial"/>
                <a:cs typeface="Arial"/>
                <a:sym typeface="Arial"/>
              </a:rPr>
              <a:t>public</a:t>
            </a:r>
            <a:r>
              <a:rPr lang="es" sz="1400">
                <a:solidFill>
                  <a:srgbClr val="757575"/>
                </a:solidFill>
                <a:latin typeface="Arial"/>
                <a:ea typeface="Arial"/>
                <a:cs typeface="Arial"/>
                <a:sym typeface="Arial"/>
              </a:rPr>
              <a:t> → Visible desde dentro de la clase, de sus subclases y desde fuera</a:t>
            </a:r>
            <a:endParaRPr sz="1400">
              <a:solidFill>
                <a:srgbClr val="757575"/>
              </a:solidFill>
              <a:latin typeface="Arial"/>
              <a:ea typeface="Arial"/>
              <a:cs typeface="Arial"/>
              <a:sym typeface="Arial"/>
            </a:endParaRPr>
          </a:p>
          <a:p>
            <a:pPr indent="-317500" lvl="0" marL="457200" rtl="0" algn="just">
              <a:lnSpc>
                <a:spcPct val="150000"/>
              </a:lnSpc>
              <a:spcBef>
                <a:spcPts val="0"/>
              </a:spcBef>
              <a:spcAft>
                <a:spcPts val="0"/>
              </a:spcAft>
              <a:buClr>
                <a:srgbClr val="757575"/>
              </a:buClr>
              <a:buSzPts val="1400"/>
              <a:buFont typeface="Arial"/>
              <a:buChar char="●"/>
            </a:pPr>
            <a:r>
              <a:rPr i="1" lang="es" sz="1400">
                <a:solidFill>
                  <a:srgbClr val="757575"/>
                </a:solidFill>
                <a:latin typeface="Arial"/>
                <a:ea typeface="Arial"/>
                <a:cs typeface="Arial"/>
                <a:sym typeface="Arial"/>
              </a:rPr>
              <a:t>protected</a:t>
            </a:r>
            <a:r>
              <a:rPr lang="es" sz="1400">
                <a:solidFill>
                  <a:srgbClr val="757575"/>
                </a:solidFill>
                <a:latin typeface="Arial"/>
                <a:ea typeface="Arial"/>
                <a:cs typeface="Arial"/>
                <a:sym typeface="Arial"/>
              </a:rPr>
              <a:t> →  Sólo visible dentro de la clase y de sus subclases (herencia)</a:t>
            </a:r>
            <a:endParaRPr sz="1400">
              <a:solidFill>
                <a:srgbClr val="757575"/>
              </a:solidFill>
              <a:latin typeface="Arial"/>
              <a:ea typeface="Arial"/>
              <a:cs typeface="Arial"/>
              <a:sym typeface="Arial"/>
            </a:endParaRPr>
          </a:p>
          <a:p>
            <a:pPr indent="-317500" lvl="0" marL="457200" rtl="0" algn="just">
              <a:lnSpc>
                <a:spcPct val="150000"/>
              </a:lnSpc>
              <a:spcBef>
                <a:spcPts val="0"/>
              </a:spcBef>
              <a:spcAft>
                <a:spcPts val="0"/>
              </a:spcAft>
              <a:buClr>
                <a:srgbClr val="757575"/>
              </a:buClr>
              <a:buSzPts val="1400"/>
              <a:buFont typeface="Arial"/>
              <a:buChar char="●"/>
            </a:pPr>
            <a:r>
              <a:rPr i="1" lang="es" sz="1400">
                <a:solidFill>
                  <a:srgbClr val="757575"/>
                </a:solidFill>
                <a:latin typeface="Arial"/>
                <a:ea typeface="Arial"/>
                <a:cs typeface="Arial"/>
                <a:sym typeface="Arial"/>
              </a:rPr>
              <a:t>private</a:t>
            </a:r>
            <a:r>
              <a:rPr lang="es" sz="1400">
                <a:solidFill>
                  <a:srgbClr val="757575"/>
                </a:solidFill>
                <a:latin typeface="Arial"/>
                <a:ea typeface="Arial"/>
                <a:cs typeface="Arial"/>
                <a:sym typeface="Arial"/>
              </a:rPr>
              <a:t> →  Sólo visible dentro de la clase</a:t>
            </a:r>
            <a:endParaRPr sz="1400">
              <a:solidFill>
                <a:srgbClr val="757575"/>
              </a:solidFill>
              <a:latin typeface="Arial"/>
              <a:ea typeface="Arial"/>
              <a:cs typeface="Arial"/>
              <a:sym typeface="Arial"/>
            </a:endParaRPr>
          </a:p>
          <a:p>
            <a:pPr indent="-317500" lvl="0" marL="457200" rtl="0" algn="just">
              <a:lnSpc>
                <a:spcPct val="150000"/>
              </a:lnSpc>
              <a:spcBef>
                <a:spcPts val="0"/>
              </a:spcBef>
              <a:spcAft>
                <a:spcPts val="0"/>
              </a:spcAft>
              <a:buClr>
                <a:srgbClr val="757575"/>
              </a:buClr>
              <a:buSzPts val="1400"/>
              <a:buFont typeface="Arial"/>
              <a:buChar char="●"/>
            </a:pPr>
            <a:r>
              <a:rPr i="1" lang="es" sz="1400">
                <a:solidFill>
                  <a:srgbClr val="808080"/>
                </a:solidFill>
                <a:latin typeface="Arial"/>
                <a:ea typeface="Arial"/>
                <a:cs typeface="Arial"/>
                <a:sym typeface="Arial"/>
              </a:rPr>
              <a:t>internal</a:t>
            </a:r>
            <a:r>
              <a:rPr lang="es" sz="1400">
                <a:solidFill>
                  <a:srgbClr val="808080"/>
                </a:solidFill>
                <a:latin typeface="Arial"/>
                <a:ea typeface="Arial"/>
                <a:cs typeface="Arial"/>
                <a:sym typeface="Arial"/>
              </a:rPr>
              <a:t> → Permite acceder desde el mismo proyecto o asembly pero no desde uno externo.</a:t>
            </a:r>
            <a:endParaRPr sz="1400">
              <a:solidFill>
                <a:srgbClr val="808080"/>
              </a:solidFill>
              <a:latin typeface="Arial"/>
              <a:ea typeface="Arial"/>
              <a:cs typeface="Arial"/>
              <a:sym typeface="Arial"/>
            </a:endParaRPr>
          </a:p>
          <a:p>
            <a:pPr indent="-317500" lvl="0" marL="457200" rtl="0" algn="just">
              <a:lnSpc>
                <a:spcPct val="150000"/>
              </a:lnSpc>
              <a:spcBef>
                <a:spcPts val="0"/>
              </a:spcBef>
              <a:spcAft>
                <a:spcPts val="0"/>
              </a:spcAft>
              <a:buSzPts val="1400"/>
              <a:buFont typeface="Arial"/>
              <a:buChar char="●"/>
            </a:pPr>
            <a:r>
              <a:rPr i="1" lang="es" sz="1400">
                <a:latin typeface="Arial"/>
                <a:ea typeface="Arial"/>
                <a:cs typeface="Arial"/>
                <a:sym typeface="Arial"/>
              </a:rPr>
              <a:t>protected internal</a:t>
            </a:r>
            <a:r>
              <a:rPr lang="es" sz="1400">
                <a:latin typeface="Arial"/>
                <a:ea typeface="Arial"/>
                <a:cs typeface="Arial"/>
                <a:sym typeface="Arial"/>
              </a:rPr>
              <a:t> → </a:t>
            </a:r>
            <a:r>
              <a:rPr lang="es" sz="1400">
                <a:solidFill>
                  <a:srgbClr val="808080"/>
                </a:solidFill>
                <a:latin typeface="Arial"/>
                <a:ea typeface="Arial"/>
                <a:cs typeface="Arial"/>
                <a:sym typeface="Arial"/>
              </a:rPr>
              <a:t>Combina tanto protected cómo internal permitiendo acceder desde el mismo proyecto o assembly o de los tipos que lo derivan.</a:t>
            </a:r>
            <a:endParaRPr sz="1400">
              <a:solidFill>
                <a:srgbClr val="808080"/>
              </a:solidFill>
              <a:latin typeface="Arial"/>
              <a:ea typeface="Arial"/>
              <a:cs typeface="Arial"/>
              <a:sym typeface="Arial"/>
            </a:endParaRPr>
          </a:p>
          <a:p>
            <a:pPr indent="-317500" lvl="0" marL="457200" rtl="0" algn="just">
              <a:lnSpc>
                <a:spcPct val="150000"/>
              </a:lnSpc>
              <a:spcBef>
                <a:spcPts val="0"/>
              </a:spcBef>
              <a:spcAft>
                <a:spcPts val="0"/>
              </a:spcAft>
              <a:buSzPts val="1400"/>
              <a:buFont typeface="Arial"/>
              <a:buChar char="●"/>
            </a:pPr>
            <a:r>
              <a:rPr i="1" lang="es" sz="1400">
                <a:latin typeface="Arial"/>
                <a:ea typeface="Arial"/>
                <a:cs typeface="Arial"/>
                <a:sym typeface="Arial"/>
              </a:rPr>
              <a:t>private protected </a:t>
            </a:r>
            <a:r>
              <a:rPr lang="es" sz="1400">
                <a:latin typeface="Arial"/>
                <a:ea typeface="Arial"/>
                <a:cs typeface="Arial"/>
                <a:sym typeface="Arial"/>
              </a:rPr>
              <a:t>→ Combinamos private y protected lo que nos permitirá acceder desde la clase actual o desde las que derivan de ella. Lo que permite referenciar métodos y propiedades en clases de las cuales heredamos.</a:t>
            </a:r>
            <a:endParaRPr sz="1400">
              <a:latin typeface="Arial"/>
              <a:ea typeface="Arial"/>
              <a:cs typeface="Arial"/>
              <a:sym typeface="Arial"/>
            </a:endParaRPr>
          </a:p>
          <a:p>
            <a:pPr indent="0" lvl="0" marL="0" rtl="0" algn="l">
              <a:lnSpc>
                <a:spcPct val="95000"/>
              </a:lnSpc>
              <a:spcBef>
                <a:spcPts val="1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517d655c2_0_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Abstracción</a:t>
            </a:r>
            <a:endParaRPr/>
          </a:p>
        </p:txBody>
      </p:sp>
      <p:sp>
        <p:nvSpPr>
          <p:cNvPr id="173" name="Google Shape;173;gd517d655c2_0_30"/>
          <p:cNvSpPr txBox="1"/>
          <p:nvPr>
            <p:ph idx="1" type="body"/>
          </p:nvPr>
        </p:nvSpPr>
        <p:spPr>
          <a:xfrm>
            <a:off x="460950" y="2571750"/>
            <a:ext cx="8222100" cy="1275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600">
                <a:latin typeface="Arial"/>
                <a:ea typeface="Arial"/>
                <a:cs typeface="Arial"/>
                <a:sym typeface="Arial"/>
              </a:rPr>
              <a:t>La abstracción es un concepto muy similar al de la encapsulación, con la diferencia principal de que la abstracción nos permite representar el mundo real de una forma más sencilla. Podríamos definirlo también como la forma de identificar funcionalidades necesarias sin entrar en detalle de lo que estamos haciendo. </a:t>
            </a:r>
            <a:endParaRPr sz="23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517d655c2_0_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Abstracción vs. Encapsulamiento</a:t>
            </a:r>
            <a:endParaRPr/>
          </a:p>
        </p:txBody>
      </p:sp>
      <p:sp>
        <p:nvSpPr>
          <p:cNvPr id="179" name="Google Shape;179;gd517d655c2_0_35"/>
          <p:cNvSpPr txBox="1"/>
          <p:nvPr>
            <p:ph idx="1" type="body"/>
          </p:nvPr>
        </p:nvSpPr>
        <p:spPr>
          <a:xfrm>
            <a:off x="471900" y="1919075"/>
            <a:ext cx="8222100" cy="4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Existen algunas diferencias y similitudes entre ambas:</a:t>
            </a:r>
            <a:endParaRPr/>
          </a:p>
        </p:txBody>
      </p:sp>
      <p:pic>
        <p:nvPicPr>
          <p:cNvPr id="180" name="Google Shape;180;gd517d655c2_0_35"/>
          <p:cNvPicPr preferRelativeResize="0"/>
          <p:nvPr/>
        </p:nvPicPr>
        <p:blipFill>
          <a:blip r:embed="rId3">
            <a:alphaModFix/>
          </a:blip>
          <a:stretch>
            <a:fillRect/>
          </a:stretch>
        </p:blipFill>
        <p:spPr>
          <a:xfrm>
            <a:off x="471900" y="2899925"/>
            <a:ext cx="8222101" cy="12037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