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68" r:id="rId2"/>
    <p:sldId id="269" r:id="rId3"/>
    <p:sldId id="270" r:id="rId4"/>
    <p:sldId id="271" r:id="rId5"/>
    <p:sldId id="295" r:id="rId6"/>
    <p:sldId id="272" r:id="rId7"/>
    <p:sldId id="273" r:id="rId8"/>
    <p:sldId id="274" r:id="rId9"/>
    <p:sldId id="302" r:id="rId10"/>
    <p:sldId id="301" r:id="rId11"/>
    <p:sldId id="275" r:id="rId12"/>
    <p:sldId id="276" r:id="rId13"/>
    <p:sldId id="277" r:id="rId14"/>
    <p:sldId id="278" r:id="rId15"/>
    <p:sldId id="296" r:id="rId16"/>
    <p:sldId id="297" r:id="rId17"/>
    <p:sldId id="280" r:id="rId18"/>
    <p:sldId id="281" r:id="rId19"/>
    <p:sldId id="303" r:id="rId20"/>
    <p:sldId id="304" r:id="rId21"/>
    <p:sldId id="307" r:id="rId22"/>
    <p:sldId id="299" r:id="rId23"/>
    <p:sldId id="308" r:id="rId24"/>
    <p:sldId id="298" r:id="rId25"/>
    <p:sldId id="300" r:id="rId26"/>
    <p:sldId id="305" r:id="rId27"/>
    <p:sldId id="282" r:id="rId28"/>
    <p:sldId id="284" r:id="rId29"/>
    <p:sldId id="285" r:id="rId30"/>
    <p:sldId id="286" r:id="rId31"/>
    <p:sldId id="287" r:id="rId32"/>
    <p:sldId id="306" r:id="rId33"/>
  </p:sldIdLst>
  <p:sldSz cx="9144000" cy="6858000" type="screen4x3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BAC13-0862-5065-E5FB-860C09678BF3}" v="1" dt="2019-11-18T23:32:05.089"/>
    <p1510:client id="{DCF05BA6-5C06-482E-F0AF-DFA2491E6951}" v="77" dt="2019-11-14T19:34:1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80211" autoAdjust="0"/>
  </p:normalViewPr>
  <p:slideViewPr>
    <p:cSldViewPr>
      <p:cViewPr varScale="1">
        <p:scale>
          <a:sx n="92" d="100"/>
          <a:sy n="92" d="100"/>
        </p:scale>
        <p:origin x="26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DCF05BA6-5C06-482E-F0AF-DFA2491E6951}"/>
    <pc:docChg chg="modSld">
      <pc:chgData name="Hernan Osores" userId="S::hosores@unlam.edu.ar::1958587b-4a28-444c-bd07-646d0c4e7ef5" providerId="AD" clId="Web-{DCF05BA6-5C06-482E-F0AF-DFA2491E6951}" dt="2019-11-14T19:34:11.370" v="76" actId="20577"/>
      <pc:docMkLst>
        <pc:docMk/>
      </pc:docMkLst>
      <pc:sldChg chg="modSp">
        <pc:chgData name="Hernan Osores" userId="S::hosores@unlam.edu.ar::1958587b-4a28-444c-bd07-646d0c4e7ef5" providerId="AD" clId="Web-{DCF05BA6-5C06-482E-F0AF-DFA2491E6951}" dt="2019-11-14T19:34:11.370" v="76" actId="20577"/>
        <pc:sldMkLst>
          <pc:docMk/>
          <pc:sldMk cId="0" sldId="275"/>
        </pc:sldMkLst>
        <pc:spChg chg="mod">
          <ac:chgData name="Hernan Osores" userId="S::hosores@unlam.edu.ar::1958587b-4a28-444c-bd07-646d0c4e7ef5" providerId="AD" clId="Web-{DCF05BA6-5C06-482E-F0AF-DFA2491E6951}" dt="2019-11-14T19:34:11.370" v="76" actId="20577"/>
          <ac:spMkLst>
            <pc:docMk/>
            <pc:sldMk cId="0" sldId="275"/>
            <ac:spMk id="23555" creationId="{A713B062-401F-4C1C-AC81-C66C0AEAEA80}"/>
          </ac:spMkLst>
        </pc:spChg>
      </pc:sldChg>
      <pc:sldChg chg="modSp">
        <pc:chgData name="Hernan Osores" userId="S::hosores@unlam.edu.ar::1958587b-4a28-444c-bd07-646d0c4e7ef5" providerId="AD" clId="Web-{DCF05BA6-5C06-482E-F0AF-DFA2491E6951}" dt="2019-11-14T19:22:02.726" v="75"/>
        <pc:sldMkLst>
          <pc:docMk/>
          <pc:sldMk cId="0" sldId="276"/>
        </pc:sldMkLst>
        <pc:spChg chg="mod">
          <ac:chgData name="Hernan Osores" userId="S::hosores@unlam.edu.ar::1958587b-4a28-444c-bd07-646d0c4e7ef5" providerId="AD" clId="Web-{DCF05BA6-5C06-482E-F0AF-DFA2491E6951}" dt="2019-11-14T19:22:02.726" v="75"/>
          <ac:spMkLst>
            <pc:docMk/>
            <pc:sldMk cId="0" sldId="276"/>
            <ac:spMk id="25603" creationId="{C071A895-ABE1-4705-8BDD-82C443204391}"/>
          </ac:spMkLst>
        </pc:spChg>
      </pc:sldChg>
      <pc:sldChg chg="modSp">
        <pc:chgData name="Hernan Osores" userId="S::hosores@unlam.edu.ar::1958587b-4a28-444c-bd07-646d0c4e7ef5" providerId="AD" clId="Web-{DCF05BA6-5C06-482E-F0AF-DFA2491E6951}" dt="2019-11-14T19:09:29.426" v="31" actId="20577"/>
        <pc:sldMkLst>
          <pc:docMk/>
          <pc:sldMk cId="0" sldId="296"/>
        </pc:sldMkLst>
        <pc:spChg chg="mod">
          <ac:chgData name="Hernan Osores" userId="S::hosores@unlam.edu.ar::1958587b-4a28-444c-bd07-646d0c4e7ef5" providerId="AD" clId="Web-{DCF05BA6-5C06-482E-F0AF-DFA2491E6951}" dt="2019-11-14T19:09:29.426" v="31" actId="20577"/>
          <ac:spMkLst>
            <pc:docMk/>
            <pc:sldMk cId="0" sldId="296"/>
            <ac:spMk id="97" creationId="{17907E06-D812-44A4-B622-783C67082824}"/>
          </ac:spMkLst>
        </pc:spChg>
      </pc:sldChg>
    </pc:docChg>
  </pc:docChgLst>
  <pc:docChgLst>
    <pc:chgData name="Hernan Osores" userId="S::hosores@unlam.edu.ar::1958587b-4a28-444c-bd07-646d0c4e7ef5" providerId="AD" clId="Web-{D23BAC13-0862-5065-E5FB-860C09678BF3}"/>
    <pc:docChg chg="delSld">
      <pc:chgData name="Hernan Osores" userId="S::hosores@unlam.edu.ar::1958587b-4a28-444c-bd07-646d0c4e7ef5" providerId="AD" clId="Web-{D23BAC13-0862-5065-E5FB-860C09678BF3}" dt="2019-11-18T23:32:05.089" v="0"/>
      <pc:docMkLst>
        <pc:docMk/>
      </pc:docMkLst>
      <pc:sldChg chg="del">
        <pc:chgData name="Hernan Osores" userId="S::hosores@unlam.edu.ar::1958587b-4a28-444c-bd07-646d0c4e7ef5" providerId="AD" clId="Web-{D23BAC13-0862-5065-E5FB-860C09678BF3}" dt="2019-11-18T23:32:05.089" v="0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BA6359A-FC98-4C75-A49E-4DC0762F55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74D1145-3FCA-4E8A-B690-45608DF212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D77065-2764-43C3-A331-1C493C780A1D}" type="datetimeFigureOut">
              <a:rPr lang="es-ES"/>
              <a:pPr>
                <a:defRPr/>
              </a:pPr>
              <a:t>18/11/2019</a:t>
            </a:fld>
            <a:endParaRPr 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C8BB0B5-7034-4DEF-BA20-B2F7EB5C3B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00494F3A-434F-45B9-8AD6-0740726005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CA52592F-B5CD-4AB6-980A-9B339D69C4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803169EE-41A2-45AC-A1F3-E2618247A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2667F0-D9D2-4050-ACFD-D86C729D62A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3152BB5-3943-4CF6-81A9-6E5B4A992D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7BEFF6-867D-424D-84C2-998E166B3261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3D3CBBE-21F5-409B-9729-1C8340BB3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78A98AA-A6BC-456A-91C7-4CA3D1FF2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DA49FB3-69C5-404B-8F00-A8B373EB12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F73519-52BF-4335-853C-6246D3852626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FB3F603-D6FE-4690-A817-2B774C648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CD55AC6-FA7F-41E5-AECE-70AAFED8B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CCA61B0-5F51-4243-A829-647C2821F2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6A109D-6ED8-48A0-B08D-DF6A91CEB963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B4CE18-89FA-4D93-91AB-99E7E87BD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6466B78-D077-44D8-AD18-1A239858A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6DEC54-7F3B-40BC-A5B9-92DFF51C2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4C71F4-1397-46AE-A372-781E16A79B80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3FB328-F7A0-4B75-BA61-7EABFAA8A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06198B0-CD78-494D-9721-65F29F7EE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2478A6E-5E27-4EFB-989C-A58D77353F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57DCA-B6D2-473C-BE07-3FC13A85FBD4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62BDE53-DAE8-470F-A3B0-9A35F4ADA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0220D31-41CF-448B-AB2D-5BB019CA0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D69FD80-2CE9-4F83-AC28-461F4C6912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C97D3D9-ED25-4BE0-89FA-15303FF6C7A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CB74C4C-EAD8-4CC8-89A3-2AEAC4DA1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0945E87-C97A-4170-99BE-37507E88A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BFAFB4E-66EE-45D9-9BE9-98EFD73DD5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BC59E6-8AF8-4C4E-A967-63216BC78EEB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9E81312-C804-4B5D-8F45-107B13FC6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33B5D18-1BAF-40CE-8A74-5BF6FAB56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8989A7-AD90-435D-97D7-F622A7C602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5A6781-2EF0-409C-B775-205199ECFF53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4D9F456-1F36-4ADE-9882-FBD7558F5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57F95F5-B3B5-4A7E-8E36-D2FEABA53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CA3FC79-31CB-418F-9480-0123641B81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D9BB05-8CDB-47CE-8B2B-0C885BCD0466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2FAD174-3904-4231-85EC-383623DB4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B041784-A22E-4744-AAC1-E274FADF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2ADA773-0BD3-4DA4-B3EA-1E45E53D43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439F08-A3F0-4D1F-A86A-A8878D5E480B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0D9DB63-3C5D-42D5-9BA1-097549C40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F1A16B9-CCE9-40DA-A628-C206DAFBC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8917861-B2D6-4680-8E66-6DFFB992E7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9DFFB9-AB0A-4C54-8BDD-9966DB107CDA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BA0BCB6-DE14-4A93-9135-3FA93C4F1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4D709A7-5060-4BAD-BEB7-565DB5591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A978F61-B808-4876-A7A3-7EC9AFE1FD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0FE81-7DF6-4EF2-8522-5997B74D04C7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E0B3CC3-D028-4685-AB89-395B87691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E152F8D-6B33-40D0-BC44-B0654F435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74DA93-9E12-4884-BBFC-1610F6A430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854CB9-DED5-4089-8F4E-872B483E3335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72FF20-50EE-4E8E-AD04-2C18AA283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DFCA943-1740-498F-8A26-E49453C0E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56616F4-6A76-450D-9AE8-AEA42DBF1A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2722CC-A3F8-4D86-9E6F-C7EF8CB4FB7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216E01-C058-434F-ACC3-98C5CCC35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AC0B899-4FB8-43C7-8075-64D7B427F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D56F954-E88B-43B8-A3EC-0B7DBE9F2F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CE0AD0-24CC-494F-9E79-F7904B57C03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E0F0559-F7C1-4C74-8399-787A3A6BE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9FB2805-063E-4F5E-897E-7B5C60D3E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ED79107-F93E-40E7-8C33-DF9C50C83C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2E9273-920B-4BBB-BF6C-94385CC0099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FC94A88-5D51-4684-9C0D-15D2C9C2E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3856315-524B-4614-8EE0-E6E8AC42A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C2E49BA-3557-460D-864E-D2DC6BE5A5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857A47-50CC-445E-A34B-EDC12C128822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4D66009-2BAC-4188-B096-10141CB6E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88628EB-C449-4BD1-9978-91645CC29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E968D80-5185-43BA-A843-D3E1B70ED6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57A22E-6D7B-4490-9F3A-173CAAE8B56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059D38-B44C-4074-9B26-50788020B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097E2BA-1E5E-4C60-9664-CF1C7D8F9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67CE2E8-EA17-4C01-AF80-BE2AA1C92A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CBE9588-9C17-4D2B-8E38-450AA9B25675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08170F7-9FF8-404E-805C-40C2ED200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C329A41-06DB-4F28-842B-90F3EEE2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4B5DBCB-842C-44DC-A9EC-03C809652D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FA0B5E-3997-4249-956B-E6108C0F78AB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617B808-4F0A-4F4B-BD7D-566E43C70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2A830F2-284F-4041-942F-BF23A2CE6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5FB7132-8A18-4022-9ED5-84B616D4A2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752075-B981-442B-A9F4-0B68217A1F3F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D52F5C7-ECD5-4F69-9834-8C1EF4DD8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FAE8DC2-C271-499B-9D97-58AC25E87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CB91713-EC44-46A4-847D-E1C4175DDE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90A7C3-AA08-4DF7-978B-7BC87E3A7CED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F3FAD07-3E06-4FBE-A402-C11EA19B3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DB3D05F-606D-4139-B1B4-F1974808A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C9D0395-089B-4B7C-8122-3EEBEF8081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B011CE-AC61-4BEA-A45B-6A69029D5F66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5CD73F2-DD10-4E45-8B4A-C88FDDEBF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8F2B743-091C-48BF-9D5E-2865D37F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B7F9FDB-9432-49DB-AC63-508FD226F1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60EB70-9E1F-43F1-98ED-5276763C3E46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37F9216-F7F8-4686-90EC-88A718B61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42CE03D-A2D0-4D89-AB2D-AE6B4B9E6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0EE323A-DD20-4373-844E-05B13D4045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8539B3F-B901-46CF-98F5-B1BA0F47C8FA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3757789-2820-491F-BCBB-26662305F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89CFAE6-C36D-4BFC-A452-B1E56D7B6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49418FC-434D-42DF-B7C1-CAA006A975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E87E8C-3E62-4DF0-845D-2EACC8EB04D3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0CE8251-5F67-4137-9034-46B06EAE9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D5B8004-A29B-4A89-B125-9DD824AB0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D2A2EFC-DD36-4A4B-94C1-F0A1AF953C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A0A469-6E2A-4AB0-838F-55BEA4030719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3F56151-0266-4C00-A502-E5553814C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991563B-47DB-4F87-AAC0-A9BD9E5A1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5A4B283-26C0-4B22-BFA5-0EE7EC5017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400065-625F-48CA-8506-7E8414E4C3EA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3B2E4D-CDD0-4AE1-A201-83C625104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D4EF92D-2310-4E3A-AFA1-EE1099F03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B07BD48-E298-4AB8-873C-83E32FC9AC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01156F-7BAE-4943-B088-DBF473E8F6A4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44A9E11-E42F-4F24-845B-385B661614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62285D0-E8CC-4956-B927-E7FA82C79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107F77A-8859-424D-BFDE-75BBCA2822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DE2556-FA8C-427E-9298-0F70464D3D33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478C0F9-4BCF-45FD-8A1B-D24E74D3D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D1F86DA-01FC-4522-A7D4-6858900EE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5CA621B-A830-409B-AB17-64EB16303D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597404-E28E-45F1-BD9E-DF812343971A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1E5EDDE-8FD3-4CD8-9E08-2175EB531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F59E7D5-C2DE-4DA5-9DF2-7606D1735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9593A23-8871-42E1-A034-7A5D8C34D5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376B4F-9100-4D79-A514-9EB31306A396}" type="slidenum">
              <a:rPr lang="en-US" altLang="es-E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C5CF809-8A8A-465D-9A45-D1B19503D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E6A8A0E-3FE0-4810-BCED-E867E3DE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AR"/>
              <a:t>Se aplica cuando estás replicando un servidor SQL Server a otro servidor. En ese caso, si el trigger llega a correr durante el proceso de replicación, eso a menudo no es el comportamiento deseado y puede corromper los datos en el servidor replicado.</a:t>
            </a:r>
          </a:p>
          <a:p>
            <a:r>
              <a:rPr lang="es-ES" altLang="es-AR"/>
              <a:t>Por esta razón, se puede agregar NOT FOR REPLICATION a la definición de un trigger para que este no se ejecute si la modificación de datos ocurre durante el proceso de replicación.</a:t>
            </a:r>
          </a:p>
          <a:p>
            <a:pPr eaLnBrk="1" hangingPunct="1"/>
            <a:endParaRPr lang="en-GB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DFDD-9776-4FC0-B113-E358DC85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58FF-961B-4A3F-A49F-FBBAC076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5104-1D85-4A21-BA80-F505D506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1C3-6578-4266-B3D6-E6C7C36021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450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E4D0-52F6-45C1-A129-B503D4B8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6626-1E54-4533-862B-6317E5B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2EA6-0D0B-4A9C-9173-88F507E4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63B25-081D-4C6F-A647-3DFEA4411FC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38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D2A6-D160-4B61-8109-CD97B2D6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FEE1-73BD-4FD9-B2B8-9F2C6529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3D56-FA83-48EB-AABC-3A5AA200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69AC5-8FB7-4A06-9C16-BD1A47ACCAA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037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5860-7ED3-4F5A-912A-D905FA0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5FC1-69F4-40C2-96E4-72E5499F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E519-5AF0-4AEF-A8CB-7DFACD12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2998-7A92-4B8A-BC24-757CCB39E0A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235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D5F3-84B2-4BF6-8024-195B242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EA84-C4E6-46AE-B8AB-D28DB8C6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C4A-E834-4940-8301-167C536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9C664-560C-404D-B494-29D3B553BF5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961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B04372-EA8B-419C-9777-12FF050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6733A1-E5BE-497C-83AE-C90D015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E415D2-2951-4946-8585-D24C25C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9146-93B2-4F74-8767-6FF87562851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774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5621CB-74F5-4BA0-998A-0B503A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E4FF79-430A-446E-80BB-3BB84917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1BAAFF-0436-4D89-B7F4-BA5192E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4082-12D7-4A32-8D8C-172DFE0F25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975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171171D-A9C4-43F7-8B4C-8D9C6E04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D36B06-AAE5-4BB3-AE79-70EA1C71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D04039-4F1B-40DA-A57B-7F988ED7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0C21-172A-40FA-A490-87B87FCEBEE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113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49D59BB-3DB1-4B30-A4A2-5B86D251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CF73ED-4660-4891-AB28-F5B1291B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3454FC-D1F1-4CAA-88CA-24166AA1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B86A0-8637-44DC-A0B6-DF28050A57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01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C44027-2C58-4B0E-BDFD-698373D1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7FBACA-3911-4226-808A-A8902C60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4CDF19-A760-490E-A012-9D688E9A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4116-D798-4C64-BF76-5151CCC5B6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152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BF8DB6-C815-43E9-A947-CCBEBA05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DB2619-FCD3-4108-9287-B4C17D15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9D9682-3BEE-466C-B08A-7279CD52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E0E1-507C-44E7-B474-C321F3242DB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93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7CA3E-537B-4E87-9852-E4FA43C2E0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  <a:endParaRPr lang="es-AR" altLang="es-A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6CDED8-4DE7-4F74-B49D-FC84411159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  <a:endParaRPr lang="es-AR" alt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E7E0-7B01-4539-BC89-9DDD7EB3A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A908-3715-4D6C-B93F-892FE517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72BA-C17E-437C-BC8D-68CB734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A723B2-EC47-4631-B647-C273802073E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notesSlide" Target="../notesSlides/notesSlide2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mosaprogramacion.com/2014/05/sql-view-creat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F7C1F0-4042-420A-895B-930D3627C0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 eaLnBrk="1" hangingPunct="1">
              <a:lnSpc>
                <a:spcPct val="95000"/>
              </a:lnSpc>
            </a:pPr>
            <a:r>
              <a:rPr lang="en-US" altLang="es-ES" sz="8800">
                <a:solidFill>
                  <a:srgbClr val="000000"/>
                </a:solidFill>
                <a:latin typeface="Lucida Sans" panose="020B0602030504020204" pitchFamily="34" charset="0"/>
              </a:rPr>
              <a:t>Triggers</a:t>
            </a:r>
          </a:p>
        </p:txBody>
      </p:sp>
      <p:sp>
        <p:nvSpPr>
          <p:cNvPr id="3075" name="Title 1">
            <a:extLst>
              <a:ext uri="{FF2B5EF4-FFF2-40B4-BE49-F238E27FC236}">
                <a16:creationId xmlns:a16="http://schemas.microsoft.com/office/drawing/2014/main" id="{A23B0A36-05EF-4DB4-BFA9-AE53F54A268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2FAB1D1-BD94-4253-84C7-69D2F658B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 Definición de triggers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B4AFFB0-BCAA-4062-B859-0FD4684DA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/>
            <a:r>
              <a:rPr lang="en-US" altLang="es-ES" sz="4000" b="1">
                <a:solidFill>
                  <a:srgbClr val="000000"/>
                </a:solidFill>
                <a:latin typeface="Lucida Sans" panose="020B0602030504020204" pitchFamily="34" charset="0"/>
              </a:rPr>
              <a:t>Creación de triggers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40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4000" b="1">
                <a:solidFill>
                  <a:srgbClr val="000000"/>
                </a:solidFill>
                <a:latin typeface="Lucida Sans" panose="020B0602030504020204" pitchFamily="34" charset="0"/>
              </a:rPr>
              <a:t>Modificación de triggers</a:t>
            </a:r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74292158-34F0-402F-85E9-259CCA8E2E4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 b="1">
                <a:solidFill>
                  <a:schemeClr val="bg1"/>
                </a:solidFill>
                <a:latin typeface="Lucida Sans" panose="020B0602030504020204" pitchFamily="34" charset="0"/>
              </a:rPr>
              <a:t>Definición de triggers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4600E59-4ABA-4195-B8AB-D2F638B05F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Creación de triggers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A713B062-401F-4C1C-AC81-C66C0AEA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8" y="1557338"/>
            <a:ext cx="8660920" cy="4314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CREATE TRIGGER </a:t>
            </a:r>
            <a:r>
              <a:rPr lang="en-US" altLang="es-AR" sz="1600" b="1" err="1">
                <a:latin typeface="Lucida Sans"/>
                <a:cs typeface="Times New Roman"/>
              </a:rPr>
              <a:t>Empl_Borrar</a:t>
            </a:r>
            <a:r>
              <a:rPr lang="en-US" altLang="es-AR" sz="1600" b="1" dirty="0">
                <a:latin typeface="Lucida Sans"/>
                <a:cs typeface="Times New Roman"/>
              </a:rPr>
              <a:t> </a:t>
            </a:r>
            <a:endParaRPr lang="en-US" altLang="es-AR" sz="1600" b="1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s-AR" sz="1600" b="1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ON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FOR DELETE </a:t>
            </a:r>
            <a:endParaRPr lang="en-US" altLang="es-AR" sz="1600" b="1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s-AR" sz="1600" b="1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IF (SELECT COUNT(*) FROM Deleted) &gt;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 sz="1600" b="1" dirty="0">
                <a:latin typeface="Lucida Sans"/>
                <a:cs typeface="Times New Roman"/>
              </a:rPr>
              <a:t>BEGIN</a:t>
            </a:r>
          </a:p>
          <a:p>
            <a:pPr>
              <a:lnSpc>
                <a:spcPct val="90000"/>
              </a:lnSpc>
            </a:pPr>
            <a:r>
              <a:rPr lang="en-US" sz="1600" b="1">
                <a:latin typeface="Lucida Sans"/>
                <a:cs typeface="Times New Roman"/>
              </a:rPr>
              <a:t>  ROLLBACK TRANSACTION</a:t>
            </a:r>
            <a:r>
              <a:rPr lang="en-US" altLang="es-AR" sz="1600" b="1" dirty="0">
                <a:latin typeface="Lucida Sans"/>
                <a:cs typeface="Times New Roman"/>
              </a:rPr>
              <a:t>   </a:t>
            </a:r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es-AR" sz="1600" b="1">
                <a:latin typeface="Lucida Sans"/>
                <a:cs typeface="Times New Roman"/>
              </a:rPr>
              <a:t>  THROW 50000, 'NO SE PUEDE BORRAR MAS DE UN EMPLEADO A LA VEZ',1</a:t>
            </a:r>
            <a:endParaRPr lang="en-US" sz="160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AR" sz="1600" b="1">
                <a:latin typeface="Lucida Sans"/>
                <a:cs typeface="Times New Roman"/>
              </a:rPr>
              <a:t>END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9B2392D5-B171-4507-8B3A-3F7405DA831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 b="1">
                <a:solidFill>
                  <a:schemeClr val="bg1"/>
                </a:solidFill>
                <a:latin typeface="Lucida Sans" panose="020B0602030504020204" pitchFamily="34" charset="0"/>
              </a:rPr>
              <a:t>Creación de triggers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CA1F0D-F757-4100-A2C3-CE090ABAD9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es-ES" sz="3600" b="1">
                <a:solidFill>
                  <a:schemeClr val="bg1"/>
                </a:solidFill>
                <a:latin typeface="Lucida Sans" panose="020B0602030504020204" pitchFamily="34" charset="0"/>
              </a:rPr>
              <a:t>Modificacion de triggers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071A895-ABE1-4705-8BDD-82C44320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8525324" cy="3744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125" algn="l"/>
                <a:tab pos="3714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ALTER TRIGGER Empl_Borrar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ON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FOR DELETE </a:t>
            </a:r>
          </a:p>
          <a:p>
            <a:pPr eaLnBrk="1" hangingPunct="1">
              <a:lnSpc>
                <a:spcPct val="90000"/>
              </a:lnSpc>
            </a:pPr>
            <a:endParaRPr lang="en-US" altLang="es-AR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IF (SELECT COUNT(*) FROM Deleted) &gt; 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/>
                <a:cs typeface="Times New Roman"/>
              </a:rPr>
              <a:t>   THROW 50000</a:t>
            </a:r>
            <a:r>
              <a:rPr lang="en-US">
                <a:latin typeface="Lucida Sans"/>
                <a:cs typeface="Times New Roman"/>
              </a:rPr>
              <a:t>,</a:t>
            </a:r>
            <a:r>
              <a:rPr lang="en-US" altLang="es-AR">
                <a:latin typeface="Lucida Sans"/>
                <a:cs typeface="Times New Roman"/>
              </a:rPr>
              <a:t>' </a:t>
            </a:r>
            <a:r>
              <a:rPr lang="en-US" altLang="es-AR" dirty="0">
                <a:latin typeface="Lucida Sans"/>
                <a:cs typeface="Arial"/>
              </a:rPr>
              <a:t>NO SE PUEDE BORRAR MAS DE 6 EMPLEADOS X VEZ </a:t>
            </a:r>
            <a:r>
              <a:rPr lang="en-US" altLang="es-AR" dirty="0">
                <a:latin typeface="Lucida Sans"/>
                <a:cs typeface="Times New Roman"/>
              </a:rPr>
              <a:t>',  1</a:t>
            </a:r>
            <a:endParaRPr lang="en-US" altLang="es-AR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   ROLLBACK TRANSACTION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>
                <a:latin typeface="Lucida Sans" panose="020B060203050402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5604" name="Title 1">
            <a:extLst>
              <a:ext uri="{FF2B5EF4-FFF2-40B4-BE49-F238E27FC236}">
                <a16:creationId xmlns:a16="http://schemas.microsoft.com/office/drawing/2014/main" id="{62E26F27-B5A3-45B3-A8F3-1AFC14A4646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Modificacion de triggers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13930B-B0E6-413F-B4B4-FCCF34B8F1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685800"/>
            <a:ext cx="8408988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ES" sz="3800" b="1"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7F5521E-966A-4B9A-9EDB-5541CDFAEF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/>
            <a:r>
              <a:rPr lang="es-ES" altLang="es-ES" sz="2400" b="1">
                <a:latin typeface="Lucida Sans" panose="020B0602030504020204" pitchFamily="34" charset="0"/>
              </a:rPr>
              <a:t>Funcionamiento de un TRIGGER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400" b="1">
                <a:latin typeface="Lucida Sans" panose="020B0602030504020204" pitchFamily="34" charset="0"/>
              </a:rPr>
              <a:t>	 INSERT</a:t>
            </a:r>
            <a:endParaRPr lang="en-US" altLang="es-ES" sz="2400" b="1">
              <a:latin typeface="Lucida Sans" panose="020B0602030504020204" pitchFamily="34" charset="0"/>
            </a:endParaRP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400" b="1">
                <a:latin typeface="Lucida Sans" panose="020B0602030504020204" pitchFamily="34" charset="0"/>
              </a:rPr>
              <a:t>    </a:t>
            </a:r>
            <a:r>
              <a:rPr lang="en-US" altLang="es-ES" sz="2400" b="1">
                <a:latin typeface="Lucida Sans" panose="020B0602030504020204" pitchFamily="34" charset="0"/>
              </a:rPr>
              <a:t>DELETE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n-US" altLang="es-ES" sz="2400" b="1">
                <a:latin typeface="Lucida Sans" panose="020B0602030504020204" pitchFamily="34" charset="0"/>
              </a:rPr>
              <a:t>    UPDATE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n-US" altLang="es-ES" sz="2400" b="1">
                <a:latin typeface="Lucida Sans" panose="020B0602030504020204" pitchFamily="34" charset="0"/>
              </a:rPr>
              <a:t>    INSTEAD O</a:t>
            </a:r>
            <a:r>
              <a:rPr lang="es-ES_tradnl" altLang="es-ES" sz="2400" b="1">
                <a:latin typeface="Lucida Sans" panose="020B0602030504020204" pitchFamily="34" charset="0"/>
              </a:rPr>
              <a:t>F</a:t>
            </a:r>
            <a:endParaRPr lang="en-US" altLang="es-ES" sz="2400" b="1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24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 b="1">
                <a:latin typeface="Lucida Sans" panose="020B0602030504020204" pitchFamily="34" charset="0"/>
              </a:rPr>
              <a:t>Funcionamiento de los Triggers anidados</a:t>
            </a:r>
            <a:endParaRPr lang="en-US" altLang="es-ES" sz="24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 b="1">
                <a:latin typeface="Lucida Sans" panose="020B0602030504020204" pitchFamily="34" charset="0"/>
              </a:rPr>
              <a:t>Triggers recursivos</a:t>
            </a:r>
            <a:endParaRPr lang="en-US" altLang="es-ES" sz="2400" b="1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n-US" altLang="es-ES" sz="2400" b="1">
              <a:latin typeface="Lucida Sans" panose="020B0602030504020204" pitchFamily="34" charset="0"/>
            </a:endParaRPr>
          </a:p>
        </p:txBody>
      </p:sp>
      <p:sp>
        <p:nvSpPr>
          <p:cNvPr id="27652" name="Title 1">
            <a:extLst>
              <a:ext uri="{FF2B5EF4-FFF2-40B4-BE49-F238E27FC236}">
                <a16:creationId xmlns:a16="http://schemas.microsoft.com/office/drawing/2014/main" id="{511BA496-75FC-4F50-A115-02F325B3AD2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4000" b="1">
                <a:latin typeface="Lucida Sans" panose="020B0602030504020204" pitchFamily="34" charset="0"/>
              </a:rPr>
              <a:t>Funcionamiento de los Triggers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41">
            <a:extLst>
              <a:ext uri="{FF2B5EF4-FFF2-40B4-BE49-F238E27FC236}">
                <a16:creationId xmlns:a16="http://schemas.microsoft.com/office/drawing/2014/main" id="{E51EA0DC-7DDB-48AB-B2F8-63EA4553CD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s-E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Funcionamiento de un trigger INSERT</a:t>
            </a:r>
            <a:endParaRPr lang="en-US" altLang="es-ES" sz="32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29699" name="Rectangle 243">
            <a:extLst>
              <a:ext uri="{FF2B5EF4-FFF2-40B4-BE49-F238E27FC236}">
                <a16:creationId xmlns:a16="http://schemas.microsoft.com/office/drawing/2014/main" id="{1D6E717A-555B-499E-A132-D6D3B064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685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s-ES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244">
            <a:extLst>
              <a:ext uri="{FF2B5EF4-FFF2-40B4-BE49-F238E27FC236}">
                <a16:creationId xmlns:a16="http://schemas.microsoft.com/office/drawing/2014/main" id="{BB765CE6-7C9D-48C9-926D-1B2D33DA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62484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INSERT [Order Details] VALUES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(10525, 2, 19.00, 5, 0.2)</a:t>
            </a:r>
          </a:p>
        </p:txBody>
      </p:sp>
      <p:sp>
        <p:nvSpPr>
          <p:cNvPr id="45301" name="Rectangle 245">
            <a:extLst>
              <a:ext uri="{FF2B5EF4-FFF2-40B4-BE49-F238E27FC236}">
                <a16:creationId xmlns:a16="http://schemas.microsoft.com/office/drawing/2014/main" id="{F8226769-A0B5-4EDE-930A-40B515EE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62200"/>
            <a:ext cx="3536950" cy="3048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66CCFF"/>
              </a:gs>
              <a:gs pos="100000">
                <a:srgbClr val="3333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Order Details</a:t>
            </a:r>
          </a:p>
        </p:txBody>
      </p:sp>
      <p:sp>
        <p:nvSpPr>
          <p:cNvPr id="29702" name="Rectangle 246">
            <a:extLst>
              <a:ext uri="{FF2B5EF4-FFF2-40B4-BE49-F238E27FC236}">
                <a16:creationId xmlns:a16="http://schemas.microsoft.com/office/drawing/2014/main" id="{B2B5C0C1-A616-4A0E-ABA4-94322A59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658813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s-ES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9703" name="Rectangle 247">
            <a:extLst>
              <a:ext uri="{FF2B5EF4-FFF2-40B4-BE49-F238E27FC236}">
                <a16:creationId xmlns:a16="http://schemas.microsoft.com/office/drawing/2014/main" id="{22B1A0C1-4EEF-4086-B2D7-10AC7C16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65881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OrderID</a:t>
            </a:r>
          </a:p>
        </p:txBody>
      </p:sp>
      <p:sp>
        <p:nvSpPr>
          <p:cNvPr id="29704" name="Rectangle 248">
            <a:extLst>
              <a:ext uri="{FF2B5EF4-FFF2-40B4-BE49-F238E27FC236}">
                <a16:creationId xmlns:a16="http://schemas.microsoft.com/office/drawing/2014/main" id="{964929DF-A399-438B-B48F-1281D5FF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658813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10522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10523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10524</a:t>
            </a:r>
          </a:p>
        </p:txBody>
      </p:sp>
      <p:sp>
        <p:nvSpPr>
          <p:cNvPr id="29705" name="Rectangle 249">
            <a:extLst>
              <a:ext uri="{FF2B5EF4-FFF2-40B4-BE49-F238E27FC236}">
                <a16:creationId xmlns:a16="http://schemas.microsoft.com/office/drawing/2014/main" id="{6CA973D8-D987-4DA7-BFFD-FB974946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2667000"/>
            <a:ext cx="7762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ProductID</a:t>
            </a:r>
          </a:p>
        </p:txBody>
      </p:sp>
      <p:sp>
        <p:nvSpPr>
          <p:cNvPr id="29706" name="Rectangle 250">
            <a:extLst>
              <a:ext uri="{FF2B5EF4-FFF2-40B4-BE49-F238E27FC236}">
                <a16:creationId xmlns:a16="http://schemas.microsoft.com/office/drawing/2014/main" id="{8241E6B0-21B5-4B84-921C-A103B19C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2971800"/>
            <a:ext cx="776288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41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29707" name="Rectangle 251">
            <a:extLst>
              <a:ext uri="{FF2B5EF4-FFF2-40B4-BE49-F238E27FC236}">
                <a16:creationId xmlns:a16="http://schemas.microsoft.com/office/drawing/2014/main" id="{41D3ED73-557E-4381-B939-467CCBB1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2667000"/>
            <a:ext cx="71278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UnitPrice</a:t>
            </a:r>
          </a:p>
        </p:txBody>
      </p:sp>
      <p:sp>
        <p:nvSpPr>
          <p:cNvPr id="29708" name="Rectangle 252">
            <a:extLst>
              <a:ext uri="{FF2B5EF4-FFF2-40B4-BE49-F238E27FC236}">
                <a16:creationId xmlns:a16="http://schemas.microsoft.com/office/drawing/2014/main" id="{BD6AF1E7-CC3A-4021-A03C-EF60CDEE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2971800"/>
            <a:ext cx="71278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31.00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9.65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30.00</a:t>
            </a:r>
          </a:p>
        </p:txBody>
      </p:sp>
      <p:sp>
        <p:nvSpPr>
          <p:cNvPr id="29709" name="Rectangle 253">
            <a:extLst>
              <a:ext uri="{FF2B5EF4-FFF2-40B4-BE49-F238E27FC236}">
                <a16:creationId xmlns:a16="http://schemas.microsoft.com/office/drawing/2014/main" id="{2837E6FF-C9B3-4830-B99A-0DD02EC2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667000"/>
            <a:ext cx="685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Quantity</a:t>
            </a:r>
          </a:p>
        </p:txBody>
      </p:sp>
      <p:sp>
        <p:nvSpPr>
          <p:cNvPr id="29710" name="Rectangle 254">
            <a:extLst>
              <a:ext uri="{FF2B5EF4-FFF2-40B4-BE49-F238E27FC236}">
                <a16:creationId xmlns:a16="http://schemas.microsoft.com/office/drawing/2014/main" id="{5285D9B5-DBBE-4DA8-9943-03CA734B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971800"/>
            <a:ext cx="685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7</a:t>
            </a:r>
            <a:br>
              <a:rPr lang="en-US" altLang="es-AR">
                <a:latin typeface="Arial Narrow" panose="020B0606020202030204" pitchFamily="34" charset="0"/>
              </a:rPr>
            </a:br>
            <a:r>
              <a:rPr lang="en-US" altLang="es-AR">
                <a:latin typeface="Arial Narrow" panose="020B0606020202030204" pitchFamily="34" charset="0"/>
              </a:rPr>
              <a:t>9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24</a:t>
            </a:r>
          </a:p>
          <a:p>
            <a:pPr algn="ctr" eaLnBrk="1" hangingPunct="1">
              <a:lnSpc>
                <a:spcPct val="110000"/>
              </a:lnSpc>
            </a:pPr>
            <a:endParaRPr lang="en-US" altLang="es-AR">
              <a:latin typeface="Arial Narrow" panose="020B0606020202030204" pitchFamily="34" charset="0"/>
            </a:endParaRPr>
          </a:p>
        </p:txBody>
      </p:sp>
      <p:sp>
        <p:nvSpPr>
          <p:cNvPr id="29711" name="Rectangle 255">
            <a:extLst>
              <a:ext uri="{FF2B5EF4-FFF2-40B4-BE49-F238E27FC236}">
                <a16:creationId xmlns:a16="http://schemas.microsoft.com/office/drawing/2014/main" id="{0178E2C5-86E1-4684-8ED8-8739C3F2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2667000"/>
            <a:ext cx="70326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Discount</a:t>
            </a:r>
          </a:p>
        </p:txBody>
      </p:sp>
      <p:sp>
        <p:nvSpPr>
          <p:cNvPr id="29712" name="Rectangle 256">
            <a:extLst>
              <a:ext uri="{FF2B5EF4-FFF2-40B4-BE49-F238E27FC236}">
                <a16:creationId xmlns:a16="http://schemas.microsoft.com/office/drawing/2014/main" id="{253609D0-3965-4025-B7C6-C7369058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2971800"/>
            <a:ext cx="703263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0.2</a:t>
            </a:r>
            <a:br>
              <a:rPr lang="en-US" altLang="es-AR">
                <a:latin typeface="Arial Narrow" panose="020B0606020202030204" pitchFamily="34" charset="0"/>
              </a:rPr>
            </a:br>
            <a:r>
              <a:rPr lang="en-US" altLang="es-AR">
                <a:latin typeface="Arial Narrow" panose="020B0606020202030204" pitchFamily="34" charset="0"/>
              </a:rPr>
              <a:t>0.15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0.0</a:t>
            </a:r>
          </a:p>
        </p:txBody>
      </p:sp>
      <p:grpSp>
        <p:nvGrpSpPr>
          <p:cNvPr id="2" name="Group 257">
            <a:extLst>
              <a:ext uri="{FF2B5EF4-FFF2-40B4-BE49-F238E27FC236}">
                <a16:creationId xmlns:a16="http://schemas.microsoft.com/office/drawing/2014/main" id="{8A6F6F30-7998-45D6-9C3D-B7BB181CA058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3962400"/>
            <a:ext cx="3529012" cy="228600"/>
            <a:chOff x="1831" y="2496"/>
            <a:chExt cx="2223" cy="144"/>
          </a:xfrm>
        </p:grpSpPr>
        <p:sp>
          <p:nvSpPr>
            <p:cNvPr id="29776" name="Rectangle 258">
              <a:extLst>
                <a:ext uri="{FF2B5EF4-FFF2-40B4-BE49-F238E27FC236}">
                  <a16:creationId xmlns:a16="http://schemas.microsoft.com/office/drawing/2014/main" id="{90FDDFD5-EF13-4FAF-A05C-EC228662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6"/>
              <a:ext cx="41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5</a:t>
              </a:r>
            </a:p>
          </p:txBody>
        </p:sp>
        <p:sp>
          <p:nvSpPr>
            <p:cNvPr id="29777" name="Rectangle 259">
              <a:extLst>
                <a:ext uri="{FF2B5EF4-FFF2-40B4-BE49-F238E27FC236}">
                  <a16:creationId xmlns:a16="http://schemas.microsoft.com/office/drawing/2014/main" id="{95E8ED37-0DC9-4D2D-A19B-5ECDAABF5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96"/>
              <a:ext cx="507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 19.00</a:t>
              </a:r>
            </a:p>
          </p:txBody>
        </p:sp>
        <p:sp>
          <p:nvSpPr>
            <p:cNvPr id="29778" name="Rectangle 260">
              <a:extLst>
                <a:ext uri="{FF2B5EF4-FFF2-40B4-BE49-F238E27FC236}">
                  <a16:creationId xmlns:a16="http://schemas.microsoft.com/office/drawing/2014/main" id="{2DAFA016-B7C8-4382-BB6D-651F622F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496"/>
              <a:ext cx="489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779" name="Rectangle 261">
              <a:extLst>
                <a:ext uri="{FF2B5EF4-FFF2-40B4-BE49-F238E27FC236}">
                  <a16:creationId xmlns:a16="http://schemas.microsoft.com/office/drawing/2014/main" id="{4C815218-05C3-45F7-A353-20AA3A01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502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  0.2</a:t>
              </a:r>
            </a:p>
          </p:txBody>
        </p:sp>
        <p:sp>
          <p:nvSpPr>
            <p:cNvPr id="29780" name="Rectangle 262">
              <a:extLst>
                <a:ext uri="{FF2B5EF4-FFF2-40B4-BE49-F238E27FC236}">
                  <a16:creationId xmlns:a16="http://schemas.microsoft.com/office/drawing/2014/main" id="{B6D74286-0001-4DAB-8EE4-F29CF554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496"/>
              <a:ext cx="403" cy="144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10525</a:t>
              </a:r>
            </a:p>
          </p:txBody>
        </p:sp>
      </p:grpSp>
      <p:grpSp>
        <p:nvGrpSpPr>
          <p:cNvPr id="29714" name="Group 263">
            <a:extLst>
              <a:ext uri="{FF2B5EF4-FFF2-40B4-BE49-F238E27FC236}">
                <a16:creationId xmlns:a16="http://schemas.microsoft.com/office/drawing/2014/main" id="{F57CA7A5-39E5-4A8F-88F6-41FED9868C10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971800"/>
            <a:ext cx="3536950" cy="1371600"/>
            <a:chOff x="1825" y="1872"/>
            <a:chExt cx="2228" cy="864"/>
          </a:xfrm>
        </p:grpSpPr>
        <p:sp>
          <p:nvSpPr>
            <p:cNvPr id="29773" name="Rectangle 264">
              <a:extLst>
                <a:ext uri="{FF2B5EF4-FFF2-40B4-BE49-F238E27FC236}">
                  <a16:creationId xmlns:a16="http://schemas.microsoft.com/office/drawing/2014/main" id="{9A34F5F9-707C-498A-8810-97E64CC4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872"/>
              <a:ext cx="44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s-E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74" name="Rectangle 265">
              <a:extLst>
                <a:ext uri="{FF2B5EF4-FFF2-40B4-BE49-F238E27FC236}">
                  <a16:creationId xmlns:a16="http://schemas.microsoft.com/office/drawing/2014/main" id="{4DFAD312-C31B-4675-9FEB-4086AC88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872"/>
              <a:ext cx="443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s-E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75" name="Rectangle 266">
              <a:extLst>
                <a:ext uri="{FF2B5EF4-FFF2-40B4-BE49-F238E27FC236}">
                  <a16:creationId xmlns:a16="http://schemas.microsoft.com/office/drawing/2014/main" id="{C58C253E-DB90-4B51-8814-F47FDC6C9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872"/>
              <a:ext cx="40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s-E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67">
            <a:extLst>
              <a:ext uri="{FF2B5EF4-FFF2-40B4-BE49-F238E27FC236}">
                <a16:creationId xmlns:a16="http://schemas.microsoft.com/office/drawing/2014/main" id="{C1E6A633-2C4F-4155-A30A-740C884B448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43400"/>
            <a:ext cx="5715000" cy="1752600"/>
            <a:chOff x="480" y="2592"/>
            <a:chExt cx="3600" cy="1104"/>
          </a:xfrm>
        </p:grpSpPr>
        <p:sp>
          <p:nvSpPr>
            <p:cNvPr id="29765" name="Text Box 268">
              <a:extLst>
                <a:ext uri="{FF2B5EF4-FFF2-40B4-BE49-F238E27FC236}">
                  <a16:creationId xmlns:a16="http://schemas.microsoft.com/office/drawing/2014/main" id="{452B331D-D815-4E08-A0C0-9B9B80320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24"/>
              <a:ext cx="2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s-ES_tradnl" altLang="es-E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Instrucción INSERT registrada</a:t>
              </a:r>
              <a:endParaRPr lang="en-US" altLang="es-E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25" name="Rectangle 269">
              <a:extLst>
                <a:ext uri="{FF2B5EF4-FFF2-40B4-BE49-F238E27FC236}">
                  <a16:creationId xmlns:a16="http://schemas.microsoft.com/office/drawing/2014/main" id="{83559446-06EC-4408-9355-6CF872388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2784" cy="192"/>
            </a:xfrm>
            <a:prstGeom prst="rect">
              <a:avLst/>
            </a:prstGeom>
            <a:gradFill rotWithShape="0">
              <a:gsLst>
                <a:gs pos="0">
                  <a:srgbClr val="6600FF"/>
                </a:gs>
                <a:gs pos="50000">
                  <a:srgbClr val="66CCFF"/>
                </a:gs>
                <a:gs pos="100000">
                  <a:srgbClr val="6600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inserted</a:t>
              </a:r>
            </a:p>
          </p:txBody>
        </p:sp>
        <p:sp>
          <p:nvSpPr>
            <p:cNvPr id="29767" name="Rectangle 270">
              <a:extLst>
                <a:ext uri="{FF2B5EF4-FFF2-40B4-BE49-F238E27FC236}">
                  <a16:creationId xmlns:a16="http://schemas.microsoft.com/office/drawing/2014/main" id="{54B55C86-49AD-497C-8328-083E1EDD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56"/>
              <a:ext cx="432" cy="240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  <a:cs typeface="Arial" panose="020B0604020202020204" pitchFamily="34" charset="0"/>
                </a:rPr>
                <a:t>10525</a:t>
              </a:r>
            </a:p>
          </p:txBody>
        </p:sp>
        <p:sp>
          <p:nvSpPr>
            <p:cNvPr id="29768" name="Rectangle 271">
              <a:extLst>
                <a:ext uri="{FF2B5EF4-FFF2-40B4-BE49-F238E27FC236}">
                  <a16:creationId xmlns:a16="http://schemas.microsoft.com/office/drawing/2014/main" id="{A7078414-4C9E-4597-B5FB-1BBA74BEA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3456"/>
              <a:ext cx="576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29769" name="Rectangle 272">
              <a:extLst>
                <a:ext uri="{FF2B5EF4-FFF2-40B4-BE49-F238E27FC236}">
                  <a16:creationId xmlns:a16="http://schemas.microsoft.com/office/drawing/2014/main" id="{31EABBC6-D776-46B7-9416-B92E32F1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56"/>
              <a:ext cx="576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19.00</a:t>
              </a:r>
            </a:p>
          </p:txBody>
        </p:sp>
        <p:sp>
          <p:nvSpPr>
            <p:cNvPr id="29770" name="Rectangle 273">
              <a:extLst>
                <a:ext uri="{FF2B5EF4-FFF2-40B4-BE49-F238E27FC236}">
                  <a16:creationId xmlns:a16="http://schemas.microsoft.com/office/drawing/2014/main" id="{0948484D-03E5-4331-AADD-1D74549BC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576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29771" name="Rectangle 274">
              <a:extLst>
                <a:ext uri="{FF2B5EF4-FFF2-40B4-BE49-F238E27FC236}">
                  <a16:creationId xmlns:a16="http://schemas.microsoft.com/office/drawing/2014/main" id="{E0A161DB-544C-4EB2-BAB0-7325C980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56"/>
              <a:ext cx="62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0.2</a:t>
              </a:r>
            </a:p>
          </p:txBody>
        </p:sp>
        <p:sp>
          <p:nvSpPr>
            <p:cNvPr id="45331" name="Freeform 275">
              <a:extLst>
                <a:ext uri="{FF2B5EF4-FFF2-40B4-BE49-F238E27FC236}">
                  <a16:creationId xmlns:a16="http://schemas.microsoft.com/office/drawing/2014/main" id="{2709E6D8-F803-42BB-A48E-D28B0E1EB385}"/>
                </a:ext>
              </a:extLst>
            </p:cNvPr>
            <p:cNvSpPr>
              <a:spLocks/>
            </p:cNvSpPr>
            <p:nvPr/>
          </p:nvSpPr>
          <p:spPr bwMode="auto">
            <a:xfrm rot="6052539" flipV="1">
              <a:off x="3432" y="2904"/>
              <a:ext cx="960" cy="336"/>
            </a:xfrm>
            <a:custGeom>
              <a:avLst/>
              <a:gdLst/>
              <a:ahLst/>
              <a:cxnLst>
                <a:cxn ang="0">
                  <a:pos x="1133" y="54"/>
                </a:cxn>
                <a:cxn ang="0">
                  <a:pos x="950" y="248"/>
                </a:cxn>
                <a:cxn ang="0">
                  <a:pos x="926" y="183"/>
                </a:cxn>
                <a:cxn ang="0">
                  <a:pos x="902" y="194"/>
                </a:cxn>
                <a:cxn ang="0">
                  <a:pos x="852" y="213"/>
                </a:cxn>
                <a:cxn ang="0">
                  <a:pos x="800" y="231"/>
                </a:cxn>
                <a:cxn ang="0">
                  <a:pos x="744" y="242"/>
                </a:cxn>
                <a:cxn ang="0">
                  <a:pos x="715" y="246"/>
                </a:cxn>
                <a:cxn ang="0">
                  <a:pos x="657" y="255"/>
                </a:cxn>
                <a:cxn ang="0">
                  <a:pos x="598" y="259"/>
                </a:cxn>
                <a:cxn ang="0">
                  <a:pos x="537" y="259"/>
                </a:cxn>
                <a:cxn ang="0">
                  <a:pos x="474" y="259"/>
                </a:cxn>
                <a:cxn ang="0">
                  <a:pos x="446" y="255"/>
                </a:cxn>
                <a:cxn ang="0">
                  <a:pos x="383" y="250"/>
                </a:cxn>
                <a:cxn ang="0">
                  <a:pos x="320" y="239"/>
                </a:cxn>
                <a:cxn ang="0">
                  <a:pos x="259" y="229"/>
                </a:cxn>
                <a:cxn ang="0">
                  <a:pos x="228" y="222"/>
                </a:cxn>
                <a:cxn ang="0">
                  <a:pos x="167" y="205"/>
                </a:cxn>
                <a:cxn ang="0">
                  <a:pos x="109" y="185"/>
                </a:cxn>
                <a:cxn ang="0">
                  <a:pos x="54" y="163"/>
                </a:cxn>
                <a:cxn ang="0">
                  <a:pos x="0" y="137"/>
                </a:cxn>
                <a:cxn ang="0">
                  <a:pos x="33" y="146"/>
                </a:cxn>
                <a:cxn ang="0">
                  <a:pos x="96" y="161"/>
                </a:cxn>
                <a:cxn ang="0">
                  <a:pos x="161" y="172"/>
                </a:cxn>
                <a:cxn ang="0">
                  <a:pos x="222" y="183"/>
                </a:cxn>
                <a:cxn ang="0">
                  <a:pos x="285" y="189"/>
                </a:cxn>
                <a:cxn ang="0">
                  <a:pos x="346" y="194"/>
                </a:cxn>
                <a:cxn ang="0">
                  <a:pos x="402" y="196"/>
                </a:cxn>
                <a:cxn ang="0">
                  <a:pos x="461" y="196"/>
                </a:cxn>
                <a:cxn ang="0">
                  <a:pos x="489" y="196"/>
                </a:cxn>
                <a:cxn ang="0">
                  <a:pos x="546" y="192"/>
                </a:cxn>
                <a:cxn ang="0">
                  <a:pos x="598" y="183"/>
                </a:cxn>
                <a:cxn ang="0">
                  <a:pos x="650" y="172"/>
                </a:cxn>
                <a:cxn ang="0">
                  <a:pos x="700" y="159"/>
                </a:cxn>
                <a:cxn ang="0">
                  <a:pos x="748" y="141"/>
                </a:cxn>
                <a:cxn ang="0">
                  <a:pos x="794" y="122"/>
                </a:cxn>
                <a:cxn ang="0">
                  <a:pos x="835" y="98"/>
                </a:cxn>
                <a:cxn ang="0">
                  <a:pos x="876" y="70"/>
                </a:cxn>
                <a:cxn ang="0">
                  <a:pos x="857" y="0"/>
                </a:cxn>
                <a:cxn ang="0">
                  <a:pos x="1133" y="54"/>
                </a:cxn>
              </a:cxnLst>
              <a:rect l="0" t="0" r="r" b="b"/>
              <a:pathLst>
                <a:path w="1134" h="260">
                  <a:moveTo>
                    <a:pt x="1133" y="54"/>
                  </a:moveTo>
                  <a:lnTo>
                    <a:pt x="950" y="248"/>
                  </a:lnTo>
                  <a:lnTo>
                    <a:pt x="926" y="183"/>
                  </a:lnTo>
                  <a:lnTo>
                    <a:pt x="902" y="194"/>
                  </a:lnTo>
                  <a:lnTo>
                    <a:pt x="852" y="213"/>
                  </a:lnTo>
                  <a:lnTo>
                    <a:pt x="800" y="231"/>
                  </a:lnTo>
                  <a:lnTo>
                    <a:pt x="744" y="242"/>
                  </a:lnTo>
                  <a:lnTo>
                    <a:pt x="715" y="246"/>
                  </a:lnTo>
                  <a:lnTo>
                    <a:pt x="657" y="255"/>
                  </a:lnTo>
                  <a:lnTo>
                    <a:pt x="598" y="259"/>
                  </a:lnTo>
                  <a:lnTo>
                    <a:pt x="537" y="259"/>
                  </a:lnTo>
                  <a:lnTo>
                    <a:pt x="474" y="259"/>
                  </a:lnTo>
                  <a:lnTo>
                    <a:pt x="446" y="255"/>
                  </a:lnTo>
                  <a:lnTo>
                    <a:pt x="383" y="250"/>
                  </a:lnTo>
                  <a:lnTo>
                    <a:pt x="320" y="239"/>
                  </a:lnTo>
                  <a:lnTo>
                    <a:pt x="259" y="229"/>
                  </a:lnTo>
                  <a:lnTo>
                    <a:pt x="228" y="222"/>
                  </a:lnTo>
                  <a:lnTo>
                    <a:pt x="167" y="205"/>
                  </a:lnTo>
                  <a:lnTo>
                    <a:pt x="109" y="185"/>
                  </a:lnTo>
                  <a:lnTo>
                    <a:pt x="54" y="163"/>
                  </a:lnTo>
                  <a:lnTo>
                    <a:pt x="0" y="137"/>
                  </a:lnTo>
                  <a:lnTo>
                    <a:pt x="33" y="146"/>
                  </a:lnTo>
                  <a:lnTo>
                    <a:pt x="96" y="161"/>
                  </a:lnTo>
                  <a:lnTo>
                    <a:pt x="161" y="172"/>
                  </a:lnTo>
                  <a:lnTo>
                    <a:pt x="222" y="183"/>
                  </a:lnTo>
                  <a:lnTo>
                    <a:pt x="285" y="189"/>
                  </a:lnTo>
                  <a:lnTo>
                    <a:pt x="346" y="194"/>
                  </a:lnTo>
                  <a:lnTo>
                    <a:pt x="402" y="196"/>
                  </a:lnTo>
                  <a:lnTo>
                    <a:pt x="461" y="196"/>
                  </a:lnTo>
                  <a:lnTo>
                    <a:pt x="489" y="196"/>
                  </a:lnTo>
                  <a:lnTo>
                    <a:pt x="546" y="192"/>
                  </a:lnTo>
                  <a:lnTo>
                    <a:pt x="598" y="183"/>
                  </a:lnTo>
                  <a:lnTo>
                    <a:pt x="650" y="172"/>
                  </a:lnTo>
                  <a:lnTo>
                    <a:pt x="700" y="159"/>
                  </a:lnTo>
                  <a:lnTo>
                    <a:pt x="748" y="141"/>
                  </a:lnTo>
                  <a:lnTo>
                    <a:pt x="794" y="122"/>
                  </a:lnTo>
                  <a:lnTo>
                    <a:pt x="835" y="98"/>
                  </a:lnTo>
                  <a:lnTo>
                    <a:pt x="876" y="70"/>
                  </a:lnTo>
                  <a:lnTo>
                    <a:pt x="857" y="0"/>
                  </a:lnTo>
                  <a:lnTo>
                    <a:pt x="1133" y="54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18039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sz="2400">
                <a:latin typeface="Times New Roman" pitchFamily="18" charset="0"/>
              </a:endParaRPr>
            </a:p>
          </p:txBody>
        </p:sp>
      </p:grpSp>
      <p:grpSp>
        <p:nvGrpSpPr>
          <p:cNvPr id="5" name="Group 276">
            <a:extLst>
              <a:ext uri="{FF2B5EF4-FFF2-40B4-BE49-F238E27FC236}">
                <a16:creationId xmlns:a16="http://schemas.microsoft.com/office/drawing/2014/main" id="{997A4FF8-277D-4710-BDC4-7D3D69CD01D6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2071688"/>
            <a:ext cx="7864475" cy="4835525"/>
            <a:chOff x="477" y="624"/>
            <a:chExt cx="4781" cy="3294"/>
          </a:xfrm>
        </p:grpSpPr>
        <p:sp>
          <p:nvSpPr>
            <p:cNvPr id="29739" name="Rectangle 278">
              <a:extLst>
                <a:ext uri="{FF2B5EF4-FFF2-40B4-BE49-F238E27FC236}">
                  <a16:creationId xmlns:a16="http://schemas.microsoft.com/office/drawing/2014/main" id="{0853184C-B5EF-42E5-A478-950992B4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624"/>
              <a:ext cx="4770" cy="329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009094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29740" name="Text Box 291">
              <a:extLst>
                <a:ext uri="{FF2B5EF4-FFF2-40B4-BE49-F238E27FC236}">
                  <a16:creationId xmlns:a16="http://schemas.microsoft.com/office/drawing/2014/main" id="{6FAD88CA-0B91-4C49-B125-A70139D9C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21"/>
              <a:ext cx="25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s-ES_tradnl" altLang="es-E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Ejecución de acciones </a:t>
              </a:r>
              <a:r>
                <a:rPr lang="en-US" altLang="es-E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grpSp>
          <p:nvGrpSpPr>
            <p:cNvPr id="29741" name="Group 292">
              <a:extLst>
                <a:ext uri="{FF2B5EF4-FFF2-40B4-BE49-F238E27FC236}">
                  <a16:creationId xmlns:a16="http://schemas.microsoft.com/office/drawing/2014/main" id="{A21BDDF7-B2DD-442D-8277-89A0EEBB9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400"/>
              <a:ext cx="2230" cy="1248"/>
              <a:chOff x="528" y="2400"/>
              <a:chExt cx="2230" cy="1248"/>
            </a:xfrm>
          </p:grpSpPr>
          <p:sp>
            <p:nvSpPr>
              <p:cNvPr id="45349" name="Rectangle 293">
                <a:extLst>
                  <a:ext uri="{FF2B5EF4-FFF2-40B4-BE49-F238E27FC236}">
                    <a16:creationId xmlns:a16="http://schemas.microsoft.com/office/drawing/2014/main" id="{A9F18EE1-B5DE-455F-AE7A-92931A8A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2228" cy="192"/>
              </a:xfrm>
              <a:prstGeom prst="rect">
                <a:avLst/>
              </a:prstGeom>
              <a:gradFill rotWithShape="0">
                <a:gsLst>
                  <a:gs pos="0">
                    <a:srgbClr val="6600FF"/>
                  </a:gs>
                  <a:gs pos="50000">
                    <a:srgbClr val="66CCFF"/>
                  </a:gs>
                  <a:gs pos="100000">
                    <a:srgbClr val="6600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Order Details</a:t>
                </a:r>
              </a:p>
            </p:txBody>
          </p:sp>
          <p:sp>
            <p:nvSpPr>
              <p:cNvPr id="29744" name="Rectangle 294">
                <a:extLst>
                  <a:ext uri="{FF2B5EF4-FFF2-40B4-BE49-F238E27FC236}">
                    <a16:creationId xmlns:a16="http://schemas.microsoft.com/office/drawing/2014/main" id="{326DAAAA-8D65-4F5C-871D-337752029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415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45" name="Rectangle 295">
                <a:extLst>
                  <a:ext uri="{FF2B5EF4-FFF2-40B4-BE49-F238E27FC236}">
                    <a16:creationId xmlns:a16="http://schemas.microsoft.com/office/drawing/2014/main" id="{70FB1D79-4A54-484B-9EC5-B68854FA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92"/>
                <a:ext cx="415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OrderID</a:t>
                </a:r>
              </a:p>
            </p:txBody>
          </p:sp>
          <p:sp>
            <p:nvSpPr>
              <p:cNvPr id="29746" name="Rectangle 296">
                <a:extLst>
                  <a:ext uri="{FF2B5EF4-FFF2-40B4-BE49-F238E27FC236}">
                    <a16:creationId xmlns:a16="http://schemas.microsoft.com/office/drawing/2014/main" id="{5119A0E4-1089-4B3F-81A4-49B7CC8ED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782"/>
                <a:ext cx="415" cy="8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10522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10523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10524</a:t>
                </a:r>
              </a:p>
            </p:txBody>
          </p:sp>
          <p:sp>
            <p:nvSpPr>
              <p:cNvPr id="29747" name="Rectangle 297">
                <a:extLst>
                  <a:ext uri="{FF2B5EF4-FFF2-40B4-BE49-F238E27FC236}">
                    <a16:creationId xmlns:a16="http://schemas.microsoft.com/office/drawing/2014/main" id="{E5ABFB24-EECA-4A5D-AE51-17EEF2FD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2592"/>
                <a:ext cx="484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ProductID</a:t>
                </a:r>
              </a:p>
            </p:txBody>
          </p:sp>
          <p:sp>
            <p:nvSpPr>
              <p:cNvPr id="29748" name="Rectangle 298">
                <a:extLst>
                  <a:ext uri="{FF2B5EF4-FFF2-40B4-BE49-F238E27FC236}">
                    <a16:creationId xmlns:a16="http://schemas.microsoft.com/office/drawing/2014/main" id="{6CBAA8F2-7558-4288-B800-65A3688F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2782"/>
                <a:ext cx="484" cy="8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41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7</a:t>
                </a:r>
              </a:p>
            </p:txBody>
          </p:sp>
          <p:sp>
            <p:nvSpPr>
              <p:cNvPr id="29749" name="Rectangle 299">
                <a:extLst>
                  <a:ext uri="{FF2B5EF4-FFF2-40B4-BE49-F238E27FC236}">
                    <a16:creationId xmlns:a16="http://schemas.microsoft.com/office/drawing/2014/main" id="{7BF7612F-219C-43F6-BB6C-D48482AF5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592"/>
                <a:ext cx="449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UnitPrice</a:t>
                </a:r>
              </a:p>
            </p:txBody>
          </p:sp>
          <p:sp>
            <p:nvSpPr>
              <p:cNvPr id="29750" name="Rectangle 300">
                <a:extLst>
                  <a:ext uri="{FF2B5EF4-FFF2-40B4-BE49-F238E27FC236}">
                    <a16:creationId xmlns:a16="http://schemas.microsoft.com/office/drawing/2014/main" id="{831B7D64-B65F-45AA-94F1-8A3017819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782"/>
                <a:ext cx="449" cy="8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31.00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9.65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30.00</a:t>
                </a:r>
              </a:p>
            </p:txBody>
          </p:sp>
          <p:sp>
            <p:nvSpPr>
              <p:cNvPr id="29751" name="Rectangle 301">
                <a:extLst>
                  <a:ext uri="{FF2B5EF4-FFF2-40B4-BE49-F238E27FC236}">
                    <a16:creationId xmlns:a16="http://schemas.microsoft.com/office/drawing/2014/main" id="{F45CED8A-3144-41D0-9BE5-DCD7C5CFD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592"/>
                <a:ext cx="432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Quantity</a:t>
                </a:r>
              </a:p>
            </p:txBody>
          </p:sp>
          <p:sp>
            <p:nvSpPr>
              <p:cNvPr id="29752" name="Rectangle 302">
                <a:extLst>
                  <a:ext uri="{FF2B5EF4-FFF2-40B4-BE49-F238E27FC236}">
                    <a16:creationId xmlns:a16="http://schemas.microsoft.com/office/drawing/2014/main" id="{B5A97C14-AE7A-495C-A55D-0F74C0636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782"/>
                <a:ext cx="432" cy="8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7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9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24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endParaRPr lang="en-US" altLang="es-AR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53" name="Rectangle 303">
                <a:extLst>
                  <a:ext uri="{FF2B5EF4-FFF2-40B4-BE49-F238E27FC236}">
                    <a16:creationId xmlns:a16="http://schemas.microsoft.com/office/drawing/2014/main" id="{0FB78087-5AB4-402A-97F3-9A3719891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2592"/>
                <a:ext cx="443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Discount</a:t>
                </a:r>
              </a:p>
            </p:txBody>
          </p:sp>
          <p:sp>
            <p:nvSpPr>
              <p:cNvPr id="29754" name="Rectangle 304">
                <a:extLst>
                  <a:ext uri="{FF2B5EF4-FFF2-40B4-BE49-F238E27FC236}">
                    <a16:creationId xmlns:a16="http://schemas.microsoft.com/office/drawing/2014/main" id="{10E13D4C-C6E5-485D-AC93-4AE818453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2782"/>
                <a:ext cx="443" cy="8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0.2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0.15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0.0</a:t>
                </a:r>
              </a:p>
            </p:txBody>
          </p:sp>
          <p:grpSp>
            <p:nvGrpSpPr>
              <p:cNvPr id="29755" name="Group 305">
                <a:extLst>
                  <a:ext uri="{FF2B5EF4-FFF2-40B4-BE49-F238E27FC236}">
                    <a16:creationId xmlns:a16="http://schemas.microsoft.com/office/drawing/2014/main" id="{F550ADC3-8BBD-45ED-BB72-3A75D54DF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" y="3408"/>
                <a:ext cx="2223" cy="144"/>
                <a:chOff x="1831" y="2496"/>
                <a:chExt cx="2223" cy="144"/>
              </a:xfrm>
            </p:grpSpPr>
            <p:sp>
              <p:nvSpPr>
                <p:cNvPr id="29760" name="Rectangle 306">
                  <a:extLst>
                    <a:ext uri="{FF2B5EF4-FFF2-40B4-BE49-F238E27FC236}">
                      <a16:creationId xmlns:a16="http://schemas.microsoft.com/office/drawing/2014/main" id="{269848D1-0D31-4190-8B0D-5CC488A9F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496"/>
                  <a:ext cx="415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 5</a:t>
                  </a:r>
                </a:p>
              </p:txBody>
            </p:sp>
            <p:sp>
              <p:nvSpPr>
                <p:cNvPr id="29761" name="Rectangle 307">
                  <a:extLst>
                    <a:ext uri="{FF2B5EF4-FFF2-40B4-BE49-F238E27FC236}">
                      <a16:creationId xmlns:a16="http://schemas.microsoft.com/office/drawing/2014/main" id="{B9C43826-AB94-4914-8434-7BF721A53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9" y="2496"/>
                  <a:ext cx="507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  19.00</a:t>
                  </a:r>
                </a:p>
              </p:txBody>
            </p:sp>
            <p:sp>
              <p:nvSpPr>
                <p:cNvPr id="29762" name="Rectangle 308">
                  <a:extLst>
                    <a:ext uri="{FF2B5EF4-FFF2-40B4-BE49-F238E27FC236}">
                      <a16:creationId xmlns:a16="http://schemas.microsoft.com/office/drawing/2014/main" id="{EBFEBD7A-ED7A-4EAD-AA29-898A55828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2496"/>
                  <a:ext cx="489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9763" name="Rectangle 309">
                  <a:extLst>
                    <a:ext uri="{FF2B5EF4-FFF2-40B4-BE49-F238E27FC236}">
                      <a16:creationId xmlns:a16="http://schemas.microsoft.com/office/drawing/2014/main" id="{2B84488B-F46B-48BA-BB09-EF3AD40D4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496"/>
                  <a:ext cx="502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   0.2</a:t>
                  </a:r>
                </a:p>
              </p:txBody>
            </p:sp>
            <p:sp>
              <p:nvSpPr>
                <p:cNvPr id="29764" name="Rectangle 310">
                  <a:extLst>
                    <a:ext uri="{FF2B5EF4-FFF2-40B4-BE49-F238E27FC236}">
                      <a16:creationId xmlns:a16="http://schemas.microsoft.com/office/drawing/2014/main" id="{76A9ABEF-57C7-4AAE-9142-8CF0B943C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1" y="2496"/>
                  <a:ext cx="403" cy="14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10525</a:t>
                  </a:r>
                </a:p>
              </p:txBody>
            </p:sp>
          </p:grpSp>
          <p:grpSp>
            <p:nvGrpSpPr>
              <p:cNvPr id="29756" name="Group 311">
                <a:extLst>
                  <a:ext uri="{FF2B5EF4-FFF2-40B4-BE49-F238E27FC236}">
                    <a16:creationId xmlns:a16="http://schemas.microsoft.com/office/drawing/2014/main" id="{39735410-DE3C-4D78-957A-8C8AE0908D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" y="2784"/>
                <a:ext cx="2228" cy="864"/>
                <a:chOff x="1825" y="1872"/>
                <a:chExt cx="2228" cy="864"/>
              </a:xfrm>
            </p:grpSpPr>
            <p:sp>
              <p:nvSpPr>
                <p:cNvPr id="29757" name="Rectangle 312">
                  <a:extLst>
                    <a:ext uri="{FF2B5EF4-FFF2-40B4-BE49-F238E27FC236}">
                      <a16:creationId xmlns:a16="http://schemas.microsoft.com/office/drawing/2014/main" id="{BF95F167-BE2B-4438-9EB5-3556F040E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3" y="1872"/>
                  <a:ext cx="449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s-ES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58" name="Rectangle 313">
                  <a:extLst>
                    <a:ext uri="{FF2B5EF4-FFF2-40B4-BE49-F238E27FC236}">
                      <a16:creationId xmlns:a16="http://schemas.microsoft.com/office/drawing/2014/main" id="{F2AAA29E-5A38-4EB6-8B28-7039ACBD0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0" y="1872"/>
                  <a:ext cx="443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s-ES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59" name="Rectangle 314">
                  <a:extLst>
                    <a:ext uri="{FF2B5EF4-FFF2-40B4-BE49-F238E27FC236}">
                      <a16:creationId xmlns:a16="http://schemas.microsoft.com/office/drawing/2014/main" id="{68EA381E-4BD6-497B-A686-C09B81E7E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5" y="1872"/>
                  <a:ext cx="409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s-ES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9742" name="Text Box 315">
              <a:extLst>
                <a:ext uri="{FF2B5EF4-FFF2-40B4-BE49-F238E27FC236}">
                  <a16:creationId xmlns:a16="http://schemas.microsoft.com/office/drawing/2014/main" id="{35C62AEA-50D6-4691-8CE5-6A9BCBF0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56"/>
              <a:ext cx="3674" cy="1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77777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lIns="90488" tIns="91440" rIns="90488" bIns="91440">
              <a:spAutoFit/>
            </a:bodyPr>
            <a:lstStyle>
              <a:lvl1pPr marL="228600"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CREATE TRIGGER OrdDet_Insert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ON [Order Details]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FOR INSERT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AS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UPDATE P SET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UnitsInStock = (P.UnitsInStock – I.Quantity)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FROM Products AS P INNER JOIN Inserted AS I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es-AR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ON P.ProductID = I.ProductID</a:t>
              </a:r>
            </a:p>
          </p:txBody>
        </p:sp>
      </p:grpSp>
      <p:grpSp>
        <p:nvGrpSpPr>
          <p:cNvPr id="13" name="Group 317">
            <a:extLst>
              <a:ext uri="{FF2B5EF4-FFF2-40B4-BE49-F238E27FC236}">
                <a16:creationId xmlns:a16="http://schemas.microsoft.com/office/drawing/2014/main" id="{189EAFD6-CBB0-4770-A764-0EB333505696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572000"/>
            <a:ext cx="5029200" cy="1981200"/>
            <a:chOff x="1920" y="2544"/>
            <a:chExt cx="3168" cy="1248"/>
          </a:xfrm>
        </p:grpSpPr>
        <p:grpSp>
          <p:nvGrpSpPr>
            <p:cNvPr id="29724" name="Group 318">
              <a:extLst>
                <a:ext uri="{FF2B5EF4-FFF2-40B4-BE49-F238E27FC236}">
                  <a16:creationId xmlns:a16="http://schemas.microsoft.com/office/drawing/2014/main" id="{93FB790F-3995-4DC9-9EBD-5A96A5CA5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44"/>
              <a:ext cx="1680" cy="1248"/>
              <a:chOff x="3312" y="2544"/>
              <a:chExt cx="1680" cy="1248"/>
            </a:xfrm>
          </p:grpSpPr>
          <p:sp>
            <p:nvSpPr>
              <p:cNvPr id="45375" name="Rectangle 319">
                <a:extLst>
                  <a:ext uri="{FF2B5EF4-FFF2-40B4-BE49-F238E27FC236}">
                    <a16:creationId xmlns:a16="http://schemas.microsoft.com/office/drawing/2014/main" id="{064A81AC-F1EC-4FAC-8ADD-D35425A47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1680" cy="19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50000">
                    <a:srgbClr val="66CCFF"/>
                  </a:gs>
                  <a:gs pos="100000">
                    <a:srgbClr val="3333C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Products</a:t>
                </a:r>
              </a:p>
            </p:txBody>
          </p:sp>
          <p:sp>
            <p:nvSpPr>
              <p:cNvPr id="29727" name="Rectangle 320">
                <a:extLst>
                  <a:ext uri="{FF2B5EF4-FFF2-40B4-BE49-F238E27FC236}">
                    <a16:creationId xmlns:a16="http://schemas.microsoft.com/office/drawing/2014/main" id="{BDC97845-11B6-4CFD-9B6D-C17753472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ProductID</a:t>
                </a:r>
              </a:p>
            </p:txBody>
          </p:sp>
          <p:sp>
            <p:nvSpPr>
              <p:cNvPr id="29728" name="Rectangle 321">
                <a:extLst>
                  <a:ext uri="{FF2B5EF4-FFF2-40B4-BE49-F238E27FC236}">
                    <a16:creationId xmlns:a16="http://schemas.microsoft.com/office/drawing/2014/main" id="{9F51D66C-EC17-4893-A4E4-B596B7874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UnitsInStock</a:t>
                </a:r>
              </a:p>
            </p:txBody>
          </p:sp>
          <p:sp>
            <p:nvSpPr>
              <p:cNvPr id="29729" name="Rectangle 322">
                <a:extLst>
                  <a:ext uri="{FF2B5EF4-FFF2-40B4-BE49-F238E27FC236}">
                    <a16:creationId xmlns:a16="http://schemas.microsoft.com/office/drawing/2014/main" id="{1D488B1C-5982-4181-9516-0EB6C83FB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73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AR" sz="1600" b="1" i="1">
                    <a:latin typeface="Arial Narrow" panose="020B0606020202030204" pitchFamily="34" charset="0"/>
                  </a:rPr>
                  <a:t>…</a:t>
                </a:r>
              </a:p>
            </p:txBody>
          </p:sp>
          <p:sp>
            <p:nvSpPr>
              <p:cNvPr id="29730" name="Rectangle 323">
                <a:extLst>
                  <a:ext uri="{FF2B5EF4-FFF2-40B4-BE49-F238E27FC236}">
                    <a16:creationId xmlns:a16="http://schemas.microsoft.com/office/drawing/2014/main" id="{D7C1FB21-E7E5-407B-97C0-2C5B87B28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736"/>
                <a:ext cx="33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AR" sz="1600" b="1" i="1">
                    <a:latin typeface="Arial Narrow" panose="020B0606020202030204" pitchFamily="34" charset="0"/>
                  </a:rPr>
                  <a:t>…</a:t>
                </a:r>
              </a:p>
            </p:txBody>
          </p:sp>
          <p:sp>
            <p:nvSpPr>
              <p:cNvPr id="29731" name="Rectangle 324">
                <a:extLst>
                  <a:ext uri="{FF2B5EF4-FFF2-40B4-BE49-F238E27FC236}">
                    <a16:creationId xmlns:a16="http://schemas.microsoft.com/office/drawing/2014/main" id="{54210E4A-B282-49FD-9CF5-84E7567E5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52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2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3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4</a:t>
                </a:r>
              </a:p>
            </p:txBody>
          </p:sp>
          <p:sp>
            <p:nvSpPr>
              <p:cNvPr id="29732" name="Rectangle 325">
                <a:extLst>
                  <a:ext uri="{FF2B5EF4-FFF2-40B4-BE49-F238E27FC236}">
                    <a16:creationId xmlns:a16="http://schemas.microsoft.com/office/drawing/2014/main" id="{376CA05A-594A-4BBC-9DB4-6CFE2DC21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62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15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65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20</a:t>
                </a:r>
              </a:p>
            </p:txBody>
          </p:sp>
          <p:sp>
            <p:nvSpPr>
              <p:cNvPr id="29733" name="Rectangle 326">
                <a:extLst>
                  <a:ext uri="{FF2B5EF4-FFF2-40B4-BE49-F238E27FC236}">
                    <a16:creationId xmlns:a16="http://schemas.microsoft.com/office/drawing/2014/main" id="{C225E8D1-F2AA-4A55-8BC6-CD6C46659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92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AR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34" name="Rectangle 327">
                <a:extLst>
                  <a:ext uri="{FF2B5EF4-FFF2-40B4-BE49-F238E27FC236}">
                    <a16:creationId xmlns:a16="http://schemas.microsoft.com/office/drawing/2014/main" id="{B08DD45C-9807-46F0-A8AF-004AB60B8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336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AR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35" name="Rectangle 328">
                <a:extLst>
                  <a:ext uri="{FF2B5EF4-FFF2-40B4-BE49-F238E27FC236}">
                    <a16:creationId xmlns:a16="http://schemas.microsoft.com/office/drawing/2014/main" id="{E653860A-DF59-4AD0-8EAD-E1C70B98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52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36" name="Rectangle 329">
                <a:extLst>
                  <a:ext uri="{FF2B5EF4-FFF2-40B4-BE49-F238E27FC236}">
                    <a16:creationId xmlns:a16="http://schemas.microsoft.com/office/drawing/2014/main" id="{F35AF203-C768-4FE2-A036-02FBB05DF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62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37" name="Rectangle 330">
                <a:extLst>
                  <a:ext uri="{FF2B5EF4-FFF2-40B4-BE49-F238E27FC236}">
                    <a16:creationId xmlns:a16="http://schemas.microsoft.com/office/drawing/2014/main" id="{91AD7469-7415-4DF6-BBDD-39E2BB50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336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38" name="Rectangle 331">
                <a:extLst>
                  <a:ext uri="{FF2B5EF4-FFF2-40B4-BE49-F238E27FC236}">
                    <a16:creationId xmlns:a16="http://schemas.microsoft.com/office/drawing/2014/main" id="{73B2F942-3A7E-436C-BC00-563A770A5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s-ES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388" name="Freeform 332">
              <a:extLst>
                <a:ext uri="{FF2B5EF4-FFF2-40B4-BE49-F238E27FC236}">
                  <a16:creationId xmlns:a16="http://schemas.microsoft.com/office/drawing/2014/main" id="{717B8726-3B1C-4FE6-BFB2-CCD39F5292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20" y="3129"/>
              <a:ext cx="1485" cy="477"/>
            </a:xfrm>
            <a:custGeom>
              <a:avLst/>
              <a:gdLst/>
              <a:ahLst/>
              <a:cxnLst>
                <a:cxn ang="0">
                  <a:pos x="729" y="277"/>
                </a:cxn>
                <a:cxn ang="0">
                  <a:pos x="453" y="456"/>
                </a:cxn>
                <a:cxn ang="0">
                  <a:pos x="454" y="370"/>
                </a:cxn>
                <a:cxn ang="0">
                  <a:pos x="443" y="370"/>
                </a:cxn>
                <a:cxn ang="0">
                  <a:pos x="431" y="370"/>
                </a:cxn>
                <a:cxn ang="0">
                  <a:pos x="420" y="370"/>
                </a:cxn>
                <a:cxn ang="0">
                  <a:pos x="408" y="370"/>
                </a:cxn>
                <a:cxn ang="0">
                  <a:pos x="395" y="370"/>
                </a:cxn>
                <a:cxn ang="0">
                  <a:pos x="384" y="370"/>
                </a:cxn>
                <a:cxn ang="0">
                  <a:pos x="370" y="370"/>
                </a:cxn>
                <a:cxn ang="0">
                  <a:pos x="358" y="370"/>
                </a:cxn>
                <a:cxn ang="0">
                  <a:pos x="345" y="370"/>
                </a:cxn>
                <a:cxn ang="0">
                  <a:pos x="333" y="370"/>
                </a:cxn>
                <a:cxn ang="0">
                  <a:pos x="320" y="370"/>
                </a:cxn>
                <a:cxn ang="0">
                  <a:pos x="308" y="370"/>
                </a:cxn>
                <a:cxn ang="0">
                  <a:pos x="295" y="369"/>
                </a:cxn>
                <a:cxn ang="0">
                  <a:pos x="283" y="369"/>
                </a:cxn>
                <a:cxn ang="0">
                  <a:pos x="259" y="366"/>
                </a:cxn>
                <a:cxn ang="0">
                  <a:pos x="218" y="360"/>
                </a:cxn>
                <a:cxn ang="0">
                  <a:pos x="180" y="350"/>
                </a:cxn>
                <a:cxn ang="0">
                  <a:pos x="145" y="336"/>
                </a:cxn>
                <a:cxn ang="0">
                  <a:pos x="114" y="319"/>
                </a:cxn>
                <a:cxn ang="0">
                  <a:pos x="86" y="299"/>
                </a:cxn>
                <a:cxn ang="0">
                  <a:pos x="61" y="277"/>
                </a:cxn>
                <a:cxn ang="0">
                  <a:pos x="41" y="252"/>
                </a:cxn>
                <a:cxn ang="0">
                  <a:pos x="24" y="227"/>
                </a:cxn>
                <a:cxn ang="0">
                  <a:pos x="11" y="200"/>
                </a:cxn>
                <a:cxn ang="0">
                  <a:pos x="4" y="171"/>
                </a:cxn>
                <a:cxn ang="0">
                  <a:pos x="0" y="142"/>
                </a:cxn>
                <a:cxn ang="0">
                  <a:pos x="1" y="114"/>
                </a:cxn>
                <a:cxn ang="0">
                  <a:pos x="8" y="84"/>
                </a:cxn>
                <a:cxn ang="0">
                  <a:pos x="19" y="55"/>
                </a:cxn>
                <a:cxn ang="0">
                  <a:pos x="56" y="0"/>
                </a:cxn>
                <a:cxn ang="0">
                  <a:pos x="45" y="12"/>
                </a:cxn>
                <a:cxn ang="0">
                  <a:pos x="30" y="36"/>
                </a:cxn>
                <a:cxn ang="0">
                  <a:pos x="23" y="60"/>
                </a:cxn>
                <a:cxn ang="0">
                  <a:pos x="25" y="81"/>
                </a:cxn>
                <a:cxn ang="0">
                  <a:pos x="30" y="91"/>
                </a:cxn>
                <a:cxn ang="0">
                  <a:pos x="43" y="110"/>
                </a:cxn>
                <a:cxn ang="0">
                  <a:pos x="63" y="127"/>
                </a:cxn>
                <a:cxn ang="0">
                  <a:pos x="88" y="144"/>
                </a:cxn>
                <a:cxn ang="0">
                  <a:pos x="119" y="156"/>
                </a:cxn>
                <a:cxn ang="0">
                  <a:pos x="136" y="162"/>
                </a:cxn>
                <a:cxn ang="0">
                  <a:pos x="174" y="174"/>
                </a:cxn>
                <a:cxn ang="0">
                  <a:pos x="213" y="181"/>
                </a:cxn>
                <a:cxn ang="0">
                  <a:pos x="255" y="187"/>
                </a:cxn>
                <a:cxn ang="0">
                  <a:pos x="278" y="190"/>
                </a:cxn>
                <a:cxn ang="0">
                  <a:pos x="323" y="192"/>
                </a:cxn>
                <a:cxn ang="0">
                  <a:pos x="366" y="192"/>
                </a:cxn>
                <a:cxn ang="0">
                  <a:pos x="410" y="190"/>
                </a:cxn>
                <a:cxn ang="0">
                  <a:pos x="454" y="184"/>
                </a:cxn>
                <a:cxn ang="0">
                  <a:pos x="453" y="95"/>
                </a:cxn>
                <a:cxn ang="0">
                  <a:pos x="729" y="277"/>
                </a:cxn>
              </a:cxnLst>
              <a:rect l="0" t="0" r="r" b="b"/>
              <a:pathLst>
                <a:path w="730" h="457">
                  <a:moveTo>
                    <a:pt x="729" y="277"/>
                  </a:moveTo>
                  <a:lnTo>
                    <a:pt x="453" y="456"/>
                  </a:lnTo>
                  <a:lnTo>
                    <a:pt x="454" y="370"/>
                  </a:lnTo>
                  <a:lnTo>
                    <a:pt x="443" y="370"/>
                  </a:lnTo>
                  <a:lnTo>
                    <a:pt x="431" y="370"/>
                  </a:lnTo>
                  <a:lnTo>
                    <a:pt x="420" y="370"/>
                  </a:lnTo>
                  <a:lnTo>
                    <a:pt x="408" y="370"/>
                  </a:lnTo>
                  <a:lnTo>
                    <a:pt x="395" y="370"/>
                  </a:lnTo>
                  <a:lnTo>
                    <a:pt x="384" y="370"/>
                  </a:lnTo>
                  <a:lnTo>
                    <a:pt x="370" y="370"/>
                  </a:lnTo>
                  <a:lnTo>
                    <a:pt x="358" y="370"/>
                  </a:lnTo>
                  <a:lnTo>
                    <a:pt x="345" y="370"/>
                  </a:lnTo>
                  <a:lnTo>
                    <a:pt x="333" y="370"/>
                  </a:lnTo>
                  <a:lnTo>
                    <a:pt x="320" y="370"/>
                  </a:lnTo>
                  <a:lnTo>
                    <a:pt x="308" y="370"/>
                  </a:lnTo>
                  <a:lnTo>
                    <a:pt x="295" y="369"/>
                  </a:lnTo>
                  <a:lnTo>
                    <a:pt x="283" y="369"/>
                  </a:lnTo>
                  <a:lnTo>
                    <a:pt x="259" y="366"/>
                  </a:lnTo>
                  <a:lnTo>
                    <a:pt x="218" y="360"/>
                  </a:lnTo>
                  <a:lnTo>
                    <a:pt x="180" y="350"/>
                  </a:lnTo>
                  <a:lnTo>
                    <a:pt x="145" y="336"/>
                  </a:lnTo>
                  <a:lnTo>
                    <a:pt x="114" y="319"/>
                  </a:lnTo>
                  <a:lnTo>
                    <a:pt x="86" y="299"/>
                  </a:lnTo>
                  <a:lnTo>
                    <a:pt x="61" y="277"/>
                  </a:lnTo>
                  <a:lnTo>
                    <a:pt x="41" y="252"/>
                  </a:lnTo>
                  <a:lnTo>
                    <a:pt x="24" y="227"/>
                  </a:lnTo>
                  <a:lnTo>
                    <a:pt x="11" y="200"/>
                  </a:lnTo>
                  <a:lnTo>
                    <a:pt x="4" y="171"/>
                  </a:lnTo>
                  <a:lnTo>
                    <a:pt x="0" y="142"/>
                  </a:lnTo>
                  <a:lnTo>
                    <a:pt x="1" y="114"/>
                  </a:lnTo>
                  <a:lnTo>
                    <a:pt x="8" y="84"/>
                  </a:lnTo>
                  <a:lnTo>
                    <a:pt x="19" y="55"/>
                  </a:lnTo>
                  <a:lnTo>
                    <a:pt x="56" y="0"/>
                  </a:lnTo>
                  <a:lnTo>
                    <a:pt x="45" y="12"/>
                  </a:lnTo>
                  <a:lnTo>
                    <a:pt x="30" y="36"/>
                  </a:lnTo>
                  <a:lnTo>
                    <a:pt x="23" y="60"/>
                  </a:lnTo>
                  <a:lnTo>
                    <a:pt x="25" y="81"/>
                  </a:lnTo>
                  <a:lnTo>
                    <a:pt x="30" y="91"/>
                  </a:lnTo>
                  <a:lnTo>
                    <a:pt x="43" y="110"/>
                  </a:lnTo>
                  <a:lnTo>
                    <a:pt x="63" y="127"/>
                  </a:lnTo>
                  <a:lnTo>
                    <a:pt x="88" y="144"/>
                  </a:lnTo>
                  <a:lnTo>
                    <a:pt x="119" y="156"/>
                  </a:lnTo>
                  <a:lnTo>
                    <a:pt x="136" y="162"/>
                  </a:lnTo>
                  <a:lnTo>
                    <a:pt x="174" y="174"/>
                  </a:lnTo>
                  <a:lnTo>
                    <a:pt x="213" y="181"/>
                  </a:lnTo>
                  <a:lnTo>
                    <a:pt x="255" y="187"/>
                  </a:lnTo>
                  <a:lnTo>
                    <a:pt x="278" y="190"/>
                  </a:lnTo>
                  <a:lnTo>
                    <a:pt x="323" y="192"/>
                  </a:lnTo>
                  <a:lnTo>
                    <a:pt x="366" y="192"/>
                  </a:lnTo>
                  <a:lnTo>
                    <a:pt x="410" y="190"/>
                  </a:lnTo>
                  <a:lnTo>
                    <a:pt x="454" y="184"/>
                  </a:lnTo>
                  <a:lnTo>
                    <a:pt x="453" y="95"/>
                  </a:lnTo>
                  <a:lnTo>
                    <a:pt x="729" y="27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tint val="18039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sz="2400">
                <a:latin typeface="Times New Roman" pitchFamily="18" charset="0"/>
              </a:endParaRPr>
            </a:p>
          </p:txBody>
        </p:sp>
      </p:grpSp>
      <p:grpSp>
        <p:nvGrpSpPr>
          <p:cNvPr id="15" name="Group 333">
            <a:extLst>
              <a:ext uri="{FF2B5EF4-FFF2-40B4-BE49-F238E27FC236}">
                <a16:creationId xmlns:a16="http://schemas.microsoft.com/office/drawing/2014/main" id="{941A08E9-9564-4FEE-93BA-15BA28CF81BD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5214938"/>
            <a:ext cx="2662238" cy="228600"/>
            <a:chOff x="3315" y="3168"/>
            <a:chExt cx="1677" cy="144"/>
          </a:xfrm>
        </p:grpSpPr>
        <p:sp>
          <p:nvSpPr>
            <p:cNvPr id="29721" name="Rectangle 334">
              <a:extLst>
                <a:ext uri="{FF2B5EF4-FFF2-40B4-BE49-F238E27FC236}">
                  <a16:creationId xmlns:a16="http://schemas.microsoft.com/office/drawing/2014/main" id="{E51F6AB7-119B-46FA-92A7-D4856F11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168"/>
              <a:ext cx="52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722" name="Rectangle 335">
              <a:extLst>
                <a:ext uri="{FF2B5EF4-FFF2-40B4-BE49-F238E27FC236}">
                  <a16:creationId xmlns:a16="http://schemas.microsoft.com/office/drawing/2014/main" id="{7708BCBB-F1CB-4806-846E-715A150F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624" cy="144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9723" name="Rectangle 336">
              <a:extLst>
                <a:ext uri="{FF2B5EF4-FFF2-40B4-BE49-F238E27FC236}">
                  <a16:creationId xmlns:a16="http://schemas.microsoft.com/office/drawing/2014/main" id="{06ACE2D0-D824-4FFB-8D88-A416DC06E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528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s-E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393" name="Oval 337">
            <a:extLst>
              <a:ext uri="{FF2B5EF4-FFF2-40B4-BE49-F238E27FC236}">
                <a16:creationId xmlns:a16="http://schemas.microsoft.com/office/drawing/2014/main" id="{7E2803B7-DB5C-46C1-81F1-6CF1B532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143500"/>
            <a:ext cx="508000" cy="298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29720" name="Title 1">
            <a:extLst>
              <a:ext uri="{FF2B5EF4-FFF2-40B4-BE49-F238E27FC236}">
                <a16:creationId xmlns:a16="http://schemas.microsoft.com/office/drawing/2014/main" id="{FAE88F2D-F730-4D10-B36C-79A0DA0C41B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3600" b="1">
                <a:solidFill>
                  <a:schemeClr val="bg1"/>
                </a:solidFill>
                <a:latin typeface="Lucida Sans" panose="020B0602030504020204" pitchFamily="34" charset="0"/>
              </a:rPr>
              <a:t>Funcionamiento de un trigger INSERT</a:t>
            </a:r>
            <a:endParaRPr lang="en-US" altLang="es-AR" sz="36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9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1">
            <a:extLst>
              <a:ext uri="{FF2B5EF4-FFF2-40B4-BE49-F238E27FC236}">
                <a16:creationId xmlns:a16="http://schemas.microsoft.com/office/drawing/2014/main" id="{26892376-F327-4818-93B8-AACA408BA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s-E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Controlar que haya stock</a:t>
            </a:r>
            <a:endParaRPr lang="en-US" altLang="es-ES" sz="32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97" name="96 Rectángulo">
            <a:extLst>
              <a:ext uri="{FF2B5EF4-FFF2-40B4-BE49-F238E27FC236}">
                <a16:creationId xmlns:a16="http://schemas.microsoft.com/office/drawing/2014/main" id="{17907E06-D812-44A4-B622-783C67082824}"/>
              </a:ext>
            </a:extLst>
          </p:cNvPr>
          <p:cNvSpPr/>
          <p:nvPr/>
        </p:nvSpPr>
        <p:spPr>
          <a:xfrm>
            <a:off x="684213" y="1050925"/>
            <a:ext cx="6929437" cy="524192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CREATE TRIGGER OrdDet_Insert2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ON [</a:t>
            </a:r>
            <a:r>
              <a:rPr lang="es-ES" sz="1400" dirty="0" err="1">
                <a:latin typeface="+mn-lt"/>
                <a:cs typeface="Arial" charset="0"/>
              </a:rPr>
              <a:t>Order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Details</a:t>
            </a:r>
            <a:r>
              <a:rPr lang="es-ES" sz="1400" dirty="0">
                <a:latin typeface="+mn-lt"/>
                <a:cs typeface="Arial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AFTER INSERT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DECLARE @</a:t>
            </a:r>
            <a:r>
              <a:rPr lang="es-ES" sz="1400" dirty="0" err="1">
                <a:latin typeface="+mn-lt"/>
                <a:cs typeface="Arial" charset="0"/>
              </a:rPr>
              <a:t>stockActual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int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cs typeface="Arial" charset="0"/>
              </a:rPr>
              <a:t>DECLARE</a:t>
            </a:r>
            <a:r>
              <a:rPr lang="es-ES" sz="1400" dirty="0">
                <a:latin typeface="+mn-lt"/>
                <a:cs typeface="Arial" charset="0"/>
              </a:rPr>
              <a:t> @</a:t>
            </a:r>
            <a:r>
              <a:rPr lang="es-ES" sz="1400" dirty="0" err="1">
                <a:latin typeface="+mn-lt"/>
                <a:cs typeface="Arial" charset="0"/>
              </a:rPr>
              <a:t>cantidadPedida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int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cs typeface="Arial" charset="0"/>
              </a:rPr>
              <a:t>DECLARE</a:t>
            </a:r>
            <a:r>
              <a:rPr lang="es-ES" sz="1400" dirty="0">
                <a:latin typeface="+mn-lt"/>
                <a:cs typeface="Arial" charset="0"/>
              </a:rPr>
              <a:t> @</a:t>
            </a:r>
            <a:r>
              <a:rPr lang="es-ES" sz="1400" dirty="0" err="1">
                <a:latin typeface="+mn-lt"/>
                <a:cs typeface="Arial" charset="0"/>
              </a:rPr>
              <a:t>idProducto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int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SET @</a:t>
            </a:r>
            <a:r>
              <a:rPr lang="en-US" sz="1400" dirty="0" err="1">
                <a:latin typeface="+mn-lt"/>
                <a:cs typeface="Arial" charset="0"/>
              </a:rPr>
              <a:t>idProducto</a:t>
            </a:r>
            <a:r>
              <a:rPr lang="en-US" sz="1400" dirty="0">
                <a:latin typeface="+mn-lt"/>
                <a:cs typeface="Arial" charset="0"/>
              </a:rPr>
              <a:t>=(SELECT </a:t>
            </a:r>
            <a:r>
              <a:rPr lang="en-US" sz="1400" dirty="0" err="1">
                <a:latin typeface="+mn-lt"/>
                <a:cs typeface="Arial" charset="0"/>
              </a:rPr>
              <a:t>productId</a:t>
            </a:r>
            <a:r>
              <a:rPr lang="en-US" sz="1400" dirty="0">
                <a:latin typeface="+mn-lt"/>
                <a:cs typeface="Arial" charset="0"/>
              </a:rPr>
              <a:t>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SET @</a:t>
            </a:r>
            <a:r>
              <a:rPr lang="en-US" sz="1400" dirty="0" err="1">
                <a:latin typeface="+mn-lt"/>
                <a:cs typeface="Arial" charset="0"/>
              </a:rPr>
              <a:t>stockActual</a:t>
            </a:r>
            <a:r>
              <a:rPr lang="en-US" sz="1400" dirty="0">
                <a:latin typeface="+mn-lt"/>
                <a:cs typeface="Arial" charset="0"/>
              </a:rPr>
              <a:t> = (SELECT </a:t>
            </a:r>
            <a:r>
              <a:rPr lang="en-US" sz="1400" dirty="0" err="1">
                <a:latin typeface="+mn-lt"/>
                <a:cs typeface="Arial" charset="0"/>
              </a:rPr>
              <a:t>unitsInStock</a:t>
            </a:r>
            <a:r>
              <a:rPr lang="en-US" sz="1400" dirty="0">
                <a:latin typeface="+mn-lt"/>
                <a:cs typeface="Arial" charset="0"/>
              </a:rPr>
              <a:t> FROM products</a:t>
            </a:r>
            <a:r>
              <a:rPr lang="es-ES" sz="1400" dirty="0">
                <a:latin typeface="+mn-lt"/>
                <a:cs typeface="Arial" charset="0"/>
              </a:rPr>
              <a:t> WHERE </a:t>
            </a:r>
            <a:r>
              <a:rPr lang="es-ES" sz="1400" dirty="0" err="1">
                <a:latin typeface="+mn-lt"/>
                <a:cs typeface="Arial" charset="0"/>
              </a:rPr>
              <a:t>productId</a:t>
            </a:r>
            <a:r>
              <a:rPr lang="es-ES" sz="1400" dirty="0">
                <a:latin typeface="+mn-lt"/>
                <a:cs typeface="Arial" charset="0"/>
              </a:rPr>
              <a:t>=@</a:t>
            </a:r>
            <a:r>
              <a:rPr lang="es-ES" sz="1400" dirty="0" err="1">
                <a:latin typeface="+mn-lt"/>
                <a:cs typeface="Arial" charset="0"/>
              </a:rPr>
              <a:t>idProducto</a:t>
            </a:r>
            <a:r>
              <a:rPr lang="es-ES" sz="1400" dirty="0">
                <a:latin typeface="+mn-lt"/>
                <a:cs typeface="Arial" charset="0"/>
              </a:rPr>
              <a:t>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SET @</a:t>
            </a:r>
            <a:r>
              <a:rPr lang="en-US" sz="1400" dirty="0" err="1">
                <a:latin typeface="+mn-lt"/>
                <a:cs typeface="Arial" charset="0"/>
              </a:rPr>
              <a:t>cantidadPedida</a:t>
            </a:r>
            <a:r>
              <a:rPr lang="en-US" sz="1400" dirty="0">
                <a:latin typeface="+mn-lt"/>
                <a:cs typeface="Arial" charset="0"/>
              </a:rPr>
              <a:t> = (SELECT Quantity FROM Inserted)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IF(@</a:t>
            </a:r>
            <a:r>
              <a:rPr lang="es-ES" sz="1400" dirty="0" err="1">
                <a:latin typeface="+mn-lt"/>
                <a:cs typeface="Arial" charset="0"/>
              </a:rPr>
              <a:t>cantidadPedida</a:t>
            </a:r>
            <a:r>
              <a:rPr lang="es-ES" sz="1400" dirty="0">
                <a:latin typeface="+mn-lt"/>
                <a:cs typeface="Arial" charset="0"/>
              </a:rPr>
              <a:t>&lt;=@</a:t>
            </a:r>
            <a:r>
              <a:rPr lang="es-ES" sz="1400" dirty="0" err="1">
                <a:latin typeface="+mn-lt"/>
                <a:cs typeface="Arial" charset="0"/>
              </a:rPr>
              <a:t>stockActual</a:t>
            </a:r>
            <a:r>
              <a:rPr lang="es-ES" sz="1400" dirty="0">
                <a:latin typeface="+mn-lt"/>
                <a:cs typeface="Arial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UPDATE P SET </a:t>
            </a:r>
            <a:r>
              <a:rPr lang="es-ES" sz="1400" dirty="0" err="1">
                <a:latin typeface="+mn-lt"/>
                <a:cs typeface="Arial" charset="0"/>
              </a:rPr>
              <a:t>UnitsInStock</a:t>
            </a:r>
            <a:r>
              <a:rPr lang="es-ES" sz="1400" dirty="0">
                <a:latin typeface="+mn-lt"/>
                <a:cs typeface="Arial" charset="0"/>
              </a:rPr>
              <a:t> = (</a:t>
            </a:r>
            <a:r>
              <a:rPr lang="es-ES" sz="1400" dirty="0" err="1">
                <a:latin typeface="+mn-lt"/>
                <a:cs typeface="Arial" charset="0"/>
              </a:rPr>
              <a:t>P.UnitsInStock</a:t>
            </a:r>
            <a:r>
              <a:rPr lang="es-ES" sz="1400" dirty="0">
                <a:latin typeface="+mn-lt"/>
                <a:cs typeface="Arial" charset="0"/>
              </a:rPr>
              <a:t> - </a:t>
            </a:r>
            <a:r>
              <a:rPr lang="es-ES" sz="1400" dirty="0" err="1">
                <a:latin typeface="+mn-lt"/>
                <a:cs typeface="Arial" charset="0"/>
              </a:rPr>
              <a:t>I.Quantity</a:t>
            </a:r>
            <a:r>
              <a:rPr lang="es-ES" sz="1400" dirty="0">
                <a:latin typeface="+mn-lt"/>
                <a:cs typeface="Arial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	FROM Products AS P INNER JOIN Inserted AS I </a:t>
            </a:r>
            <a:r>
              <a:rPr lang="es-ES" sz="1400" dirty="0">
                <a:latin typeface="+mn-lt"/>
                <a:cs typeface="Arial" charset="0"/>
              </a:rPr>
              <a:t>ON </a:t>
            </a:r>
            <a:r>
              <a:rPr lang="es-ES" sz="1400" dirty="0" err="1">
                <a:latin typeface="+mn-lt"/>
                <a:cs typeface="Arial" charset="0"/>
              </a:rPr>
              <a:t>P.ProductID</a:t>
            </a:r>
            <a:r>
              <a:rPr lang="es-ES" sz="1400" dirty="0">
                <a:latin typeface="+mn-lt"/>
                <a:cs typeface="Arial" charset="0"/>
              </a:rPr>
              <a:t> = </a:t>
            </a:r>
            <a:r>
              <a:rPr lang="es-ES" sz="1400" dirty="0" err="1">
                <a:latin typeface="+mn-lt"/>
                <a:cs typeface="Arial" charset="0"/>
              </a:rPr>
              <a:t>I.ProductID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COMMIT TRANSACTION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         ELSE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	ROLLBACK </a:t>
            </a:r>
            <a:r>
              <a:rPr lang="es-ES" sz="1400" dirty="0">
                <a:cs typeface="Arial" charset="0"/>
              </a:rPr>
              <a:t>TRANSACTION</a:t>
            </a:r>
            <a:endParaRPr lang="en-U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+mn-lt"/>
                <a:cs typeface="Arial"/>
              </a:rPr>
              <a:t>	THROW 50000,'NO HAY STOCK',1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>
              <a:latin typeface="+mn-lt"/>
              <a:cs typeface="Arial" charset="0"/>
            </a:endParaRPr>
          </a:p>
          <a:p>
            <a:pPr marL="2286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  <a:defRPr/>
            </a:pPr>
            <a:endParaRPr lang="en-US" sz="140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31748" name="Title 1">
            <a:extLst>
              <a:ext uri="{FF2B5EF4-FFF2-40B4-BE49-F238E27FC236}">
                <a16:creationId xmlns:a16="http://schemas.microsoft.com/office/drawing/2014/main" id="{45E0BD77-A3DB-486F-97FE-3855D033847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Controlar que haya stock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96 Rectángulo">
            <a:extLst>
              <a:ext uri="{FF2B5EF4-FFF2-40B4-BE49-F238E27FC236}">
                <a16:creationId xmlns:a16="http://schemas.microsoft.com/office/drawing/2014/main" id="{B7DE88F4-47BE-4203-A365-E4315A42FCC7}"/>
              </a:ext>
            </a:extLst>
          </p:cNvPr>
          <p:cNvSpPr/>
          <p:nvPr/>
        </p:nvSpPr>
        <p:spPr>
          <a:xfrm>
            <a:off x="611188" y="981075"/>
            <a:ext cx="8064500" cy="41989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CREATE TRIGGER </a:t>
            </a:r>
            <a:r>
              <a:rPr lang="es-ES" sz="1700" dirty="0" err="1">
                <a:latin typeface="+mn-lt"/>
                <a:cs typeface="Arial" charset="0"/>
              </a:rPr>
              <a:t>auditoriaPrecios</a:t>
            </a:r>
            <a:endParaRPr lang="es-ES" sz="17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ON </a:t>
            </a:r>
            <a:r>
              <a:rPr lang="es-ES" sz="1700" dirty="0" err="1">
                <a:latin typeface="+mn-lt"/>
                <a:cs typeface="Arial" charset="0"/>
              </a:rPr>
              <a:t>products</a:t>
            </a:r>
            <a:r>
              <a:rPr lang="es-ES" sz="1700" dirty="0">
                <a:latin typeface="+mn-lt"/>
                <a:cs typeface="Arial" charset="0"/>
              </a:rPr>
              <a:t> AFTER </a:t>
            </a:r>
            <a:r>
              <a:rPr lang="es-ES" sz="1700" dirty="0" err="1">
                <a:latin typeface="+mn-lt"/>
                <a:cs typeface="Arial" charset="0"/>
              </a:rPr>
              <a:t>update</a:t>
            </a:r>
            <a:endParaRPr lang="es-ES" sz="17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DECLARE @</a:t>
            </a:r>
            <a:r>
              <a:rPr lang="es-ES" sz="1700" dirty="0" err="1">
                <a:latin typeface="+mn-lt"/>
                <a:cs typeface="Arial" charset="0"/>
              </a:rPr>
              <a:t>PrecioAnt</a:t>
            </a:r>
            <a:r>
              <a:rPr lang="es-ES" sz="1700" dirty="0">
                <a:latin typeface="+mn-lt"/>
                <a:cs typeface="Arial" charset="0"/>
              </a:rPr>
              <a:t> decimal(18,2)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cs typeface="Arial" charset="0"/>
              </a:rPr>
              <a:t>DECLARE</a:t>
            </a:r>
            <a:r>
              <a:rPr lang="es-ES" sz="1700" dirty="0">
                <a:latin typeface="+mn-lt"/>
                <a:cs typeface="Arial" charset="0"/>
              </a:rPr>
              <a:t> @</a:t>
            </a:r>
            <a:r>
              <a:rPr lang="es-ES" sz="1700" dirty="0" err="1">
                <a:latin typeface="+mn-lt"/>
                <a:cs typeface="Arial" charset="0"/>
              </a:rPr>
              <a:t>PrecioNuevo</a:t>
            </a:r>
            <a:r>
              <a:rPr lang="es-ES" sz="1700" dirty="0">
                <a:latin typeface="+mn-lt"/>
                <a:cs typeface="Arial" charset="0"/>
              </a:rPr>
              <a:t> decimal(18,2)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cs typeface="Arial" charset="0"/>
              </a:rPr>
              <a:t>DECLARE</a:t>
            </a:r>
            <a:r>
              <a:rPr lang="es-ES" sz="1700" dirty="0">
                <a:latin typeface="+mn-lt"/>
                <a:cs typeface="Arial" charset="0"/>
              </a:rPr>
              <a:t> @</a:t>
            </a:r>
            <a:r>
              <a:rPr lang="es-ES" sz="1700" dirty="0" err="1">
                <a:latin typeface="+mn-lt"/>
                <a:cs typeface="Arial" charset="0"/>
              </a:rPr>
              <a:t>idProducto</a:t>
            </a:r>
            <a:r>
              <a:rPr lang="es-ES" sz="1700" dirty="0">
                <a:latin typeface="+mn-lt"/>
                <a:cs typeface="Arial" charset="0"/>
              </a:rPr>
              <a:t> </a:t>
            </a:r>
            <a:r>
              <a:rPr lang="es-ES" sz="1700" dirty="0" err="1">
                <a:latin typeface="+mn-lt"/>
                <a:cs typeface="Arial" charset="0"/>
              </a:rPr>
              <a:t>int</a:t>
            </a:r>
            <a:endParaRPr lang="es-ES" sz="17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+mn-lt"/>
                <a:cs typeface="Arial" charset="0"/>
              </a:rPr>
              <a:t>SET @</a:t>
            </a:r>
            <a:r>
              <a:rPr lang="en-US" sz="1700" dirty="0" err="1">
                <a:latin typeface="+mn-lt"/>
                <a:cs typeface="Arial" charset="0"/>
              </a:rPr>
              <a:t>PrecioAnt</a:t>
            </a:r>
            <a:r>
              <a:rPr lang="en-US" sz="1700" dirty="0">
                <a:latin typeface="+mn-lt"/>
                <a:cs typeface="Arial" charset="0"/>
              </a:rPr>
              <a:t>= (SELECT </a:t>
            </a:r>
            <a:r>
              <a:rPr lang="en-US" sz="1700" dirty="0" err="1">
                <a:latin typeface="+mn-lt"/>
                <a:cs typeface="Arial" charset="0"/>
              </a:rPr>
              <a:t>unitPrice</a:t>
            </a:r>
            <a:r>
              <a:rPr lang="en-US" sz="1700" dirty="0">
                <a:latin typeface="+mn-lt"/>
                <a:cs typeface="Arial" charset="0"/>
              </a:rPr>
              <a:t> FROM deleted)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latin typeface="+mn-lt"/>
                <a:cs typeface="Arial" charset="0"/>
              </a:rPr>
              <a:t>SET @</a:t>
            </a:r>
            <a:r>
              <a:rPr lang="en-US" sz="1700" dirty="0" err="1">
                <a:latin typeface="+mn-lt"/>
                <a:cs typeface="Arial" charset="0"/>
              </a:rPr>
              <a:t>PrecioNuevo</a:t>
            </a:r>
            <a:r>
              <a:rPr lang="en-US" sz="1700" dirty="0">
                <a:latin typeface="+mn-lt"/>
                <a:cs typeface="Arial" charset="0"/>
              </a:rPr>
              <a:t>=(SELECT </a:t>
            </a:r>
            <a:r>
              <a:rPr lang="en-US" sz="1700" dirty="0" err="1">
                <a:latin typeface="+mn-lt"/>
                <a:cs typeface="Arial" charset="0"/>
              </a:rPr>
              <a:t>unitPrice</a:t>
            </a:r>
            <a:r>
              <a:rPr lang="en-US" sz="1700" dirty="0">
                <a:latin typeface="+mn-lt"/>
                <a:cs typeface="Arial" charset="0"/>
              </a:rPr>
              <a:t>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cs typeface="Arial" charset="0"/>
              </a:rPr>
              <a:t>SET</a:t>
            </a:r>
            <a:r>
              <a:rPr lang="en-US" sz="1700" dirty="0">
                <a:latin typeface="+mn-lt"/>
                <a:cs typeface="Arial" charset="0"/>
              </a:rPr>
              <a:t> @</a:t>
            </a:r>
            <a:r>
              <a:rPr lang="en-US" sz="1700" dirty="0" err="1">
                <a:latin typeface="+mn-lt"/>
                <a:cs typeface="Arial" charset="0"/>
              </a:rPr>
              <a:t>idProducto</a:t>
            </a:r>
            <a:r>
              <a:rPr lang="en-US" sz="1700" dirty="0">
                <a:latin typeface="+mn-lt"/>
                <a:cs typeface="Arial" charset="0"/>
              </a:rPr>
              <a:t>=(SELECT productid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	INSERT </a:t>
            </a:r>
            <a:r>
              <a:rPr lang="es-ES" sz="1700" dirty="0" err="1">
                <a:latin typeface="+mn-lt"/>
                <a:cs typeface="Arial" charset="0"/>
              </a:rPr>
              <a:t>log_precios</a:t>
            </a:r>
            <a:r>
              <a:rPr lang="es-ES" sz="1700" dirty="0">
                <a:latin typeface="+mn-lt"/>
                <a:cs typeface="Arial" charset="0"/>
              </a:rPr>
              <a:t>(</a:t>
            </a:r>
            <a:r>
              <a:rPr lang="es-ES" sz="1700" dirty="0" err="1">
                <a:latin typeface="+mn-lt"/>
                <a:cs typeface="Arial" charset="0"/>
              </a:rPr>
              <a:t>fecha,idProducto,PrecioAnterior,PrecioActual,Usuario</a:t>
            </a:r>
            <a:r>
              <a:rPr lang="es-ES" sz="1700" dirty="0">
                <a:latin typeface="+mn-lt"/>
                <a:cs typeface="Arial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	VALUES(GETDATE(),@</a:t>
            </a:r>
            <a:r>
              <a:rPr lang="es-ES" sz="1700" dirty="0" err="1">
                <a:latin typeface="+mn-lt"/>
                <a:cs typeface="Arial" charset="0"/>
              </a:rPr>
              <a:t>idProducto</a:t>
            </a:r>
            <a:r>
              <a:rPr lang="es-ES" sz="1700" dirty="0">
                <a:latin typeface="+mn-lt"/>
                <a:cs typeface="Arial" charset="0"/>
              </a:rPr>
              <a:t>,@</a:t>
            </a:r>
            <a:r>
              <a:rPr lang="es-ES" sz="1700" dirty="0" err="1">
                <a:latin typeface="+mn-lt"/>
                <a:cs typeface="Arial" charset="0"/>
              </a:rPr>
              <a:t>PrecioAnt</a:t>
            </a:r>
            <a:r>
              <a:rPr lang="es-ES" sz="1700" dirty="0">
                <a:latin typeface="+mn-lt"/>
                <a:cs typeface="Arial" charset="0"/>
              </a:rPr>
              <a:t>,@</a:t>
            </a:r>
            <a:r>
              <a:rPr lang="es-ES" sz="1700" dirty="0" err="1">
                <a:latin typeface="+mn-lt"/>
                <a:cs typeface="Arial" charset="0"/>
              </a:rPr>
              <a:t>PrecioNuevo,CURRENT_USER</a:t>
            </a:r>
            <a:r>
              <a:rPr lang="es-ES" sz="1700" dirty="0">
                <a:latin typeface="+mn-lt"/>
                <a:cs typeface="Arial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700" dirty="0">
                <a:latin typeface="+mn-lt"/>
                <a:cs typeface="Arial" charset="0"/>
              </a:rPr>
              <a:t>END</a:t>
            </a:r>
          </a:p>
          <a:p>
            <a:pPr marL="2286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  <a:defRPr/>
            </a:pPr>
            <a:endParaRPr lang="en-US" sz="1700" dirty="0">
              <a:latin typeface="Lucida Sans Typewriter" pitchFamily="49" charset="0"/>
              <a:cs typeface="Arial" charset="0"/>
            </a:endParaRPr>
          </a:p>
          <a:p>
            <a:pPr marL="2286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  <a:defRPr/>
            </a:pPr>
            <a:r>
              <a:rPr lang="en-US" sz="1700" dirty="0">
                <a:latin typeface="Lucida Sans Typewriter" pitchFamily="49" charset="0"/>
                <a:cs typeface="Arial" charset="0"/>
              </a:rPr>
              <a:t>VERIFCAR ANTES PRECIO DE UN PRODUCTO, LUEGO CREAR TRIGGER Y MODIFICAR UN PRECIO</a:t>
            </a: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022A3832-2E3B-4EC1-858A-1734451C744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Auditar Precios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34366C1-F749-4D98-B6D1-28FF6D1B10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s-E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Funcionamiento de un trigger </a:t>
            </a:r>
            <a:r>
              <a:rPr lang="en-U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UPDATE</a:t>
            </a:r>
          </a:p>
        </p:txBody>
      </p:sp>
      <p:grpSp>
        <p:nvGrpSpPr>
          <p:cNvPr id="37891" name="Group 136">
            <a:extLst>
              <a:ext uri="{FF2B5EF4-FFF2-40B4-BE49-F238E27FC236}">
                <a16:creationId xmlns:a16="http://schemas.microsoft.com/office/drawing/2014/main" id="{6B96772F-0B4A-44B1-BE30-91827F515D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967413"/>
            <a:ext cx="941388" cy="357187"/>
            <a:chOff x="336" y="3759"/>
            <a:chExt cx="593" cy="225"/>
          </a:xfrm>
        </p:grpSpPr>
        <p:grpSp>
          <p:nvGrpSpPr>
            <p:cNvPr id="37984" name="Group 137">
              <a:extLst>
                <a:ext uri="{FF2B5EF4-FFF2-40B4-BE49-F238E27FC236}">
                  <a16:creationId xmlns:a16="http://schemas.microsoft.com/office/drawing/2014/main" id="{A0597E2E-9C61-4F6D-AF32-E99E90CAF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759"/>
              <a:ext cx="279" cy="225"/>
              <a:chOff x="336" y="3759"/>
              <a:chExt cx="279" cy="225"/>
            </a:xfrm>
          </p:grpSpPr>
          <p:sp>
            <p:nvSpPr>
              <p:cNvPr id="37991" name="AutoShape 138">
                <a:extLst>
                  <a:ext uri="{FF2B5EF4-FFF2-40B4-BE49-F238E27FC236}">
                    <a16:creationId xmlns:a16="http://schemas.microsoft.com/office/drawing/2014/main" id="{8AAE281D-F226-4010-8548-768C9B65F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E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92" name="Rectangle 139">
                <a:extLst>
                  <a:ext uri="{FF2B5EF4-FFF2-40B4-BE49-F238E27FC236}">
                    <a16:creationId xmlns:a16="http://schemas.microsoft.com/office/drawing/2014/main" id="{B5E87536-C0B9-4597-90AA-30C063576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E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93" name="Arc 140">
                <a:extLst>
                  <a:ext uri="{FF2B5EF4-FFF2-40B4-BE49-F238E27FC236}">
                    <a16:creationId xmlns:a16="http://schemas.microsoft.com/office/drawing/2014/main" id="{1161B675-DDBA-49A5-B43B-135FDEA46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" y="3815"/>
                <a:ext cx="68" cy="46"/>
              </a:xfrm>
              <a:custGeom>
                <a:avLst/>
                <a:gdLst>
                  <a:gd name="T0" fmla="*/ 0 w 22320"/>
                  <a:gd name="T1" fmla="*/ 0 h 39327"/>
                  <a:gd name="T2" fmla="*/ 0 w 22320"/>
                  <a:gd name="T3" fmla="*/ 0 h 39327"/>
                  <a:gd name="T4" fmla="*/ 0 w 22320"/>
                  <a:gd name="T5" fmla="*/ 0 h 393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20" h="39327" fill="none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327" stroke="0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lnTo>
                      <a:pt x="9258" y="39327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994" name="Arc 141">
                <a:extLst>
                  <a:ext uri="{FF2B5EF4-FFF2-40B4-BE49-F238E27FC236}">
                    <a16:creationId xmlns:a16="http://schemas.microsoft.com/office/drawing/2014/main" id="{20154F16-4474-4EFD-B4C3-AF4455001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" y="3846"/>
                <a:ext cx="108" cy="50"/>
              </a:xfrm>
              <a:custGeom>
                <a:avLst/>
                <a:gdLst>
                  <a:gd name="T0" fmla="*/ 0 w 35204"/>
                  <a:gd name="T1" fmla="*/ 0 h 43200"/>
                  <a:gd name="T2" fmla="*/ 0 w 35204"/>
                  <a:gd name="T3" fmla="*/ 0 h 43200"/>
                  <a:gd name="T4" fmla="*/ 0 w 35204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204" h="43200" fill="none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</a:path>
                  <a:path w="35204" h="43200" stroke="0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  <a:lnTo>
                      <a:pt x="13604" y="21600"/>
                    </a:lnTo>
                    <a:lnTo>
                      <a:pt x="13603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7985" name="Group 142">
              <a:extLst>
                <a:ext uri="{FF2B5EF4-FFF2-40B4-BE49-F238E27FC236}">
                  <a16:creationId xmlns:a16="http://schemas.microsoft.com/office/drawing/2014/main" id="{EE19E9F6-B24C-4DB1-A3AE-0BE73A860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3759"/>
              <a:ext cx="279" cy="225"/>
              <a:chOff x="650" y="3759"/>
              <a:chExt cx="279" cy="225"/>
            </a:xfrm>
          </p:grpSpPr>
          <p:sp>
            <p:nvSpPr>
              <p:cNvPr id="37987" name="AutoShape 143">
                <a:extLst>
                  <a:ext uri="{FF2B5EF4-FFF2-40B4-BE49-F238E27FC236}">
                    <a16:creationId xmlns:a16="http://schemas.microsoft.com/office/drawing/2014/main" id="{78CF10DE-75E5-4B17-B162-C4FF0F86A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E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88" name="Rectangle 144">
                <a:extLst>
                  <a:ext uri="{FF2B5EF4-FFF2-40B4-BE49-F238E27FC236}">
                    <a16:creationId xmlns:a16="http://schemas.microsoft.com/office/drawing/2014/main" id="{01BEA8F6-4276-405F-AD6D-9BC143CC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E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89" name="Arc 145">
                <a:extLst>
                  <a:ext uri="{FF2B5EF4-FFF2-40B4-BE49-F238E27FC236}">
                    <a16:creationId xmlns:a16="http://schemas.microsoft.com/office/drawing/2014/main" id="{223A7DD4-46E4-4E18-92FB-D13D07401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3846"/>
                <a:ext cx="68" cy="46"/>
              </a:xfrm>
              <a:custGeom>
                <a:avLst/>
                <a:gdLst>
                  <a:gd name="T0" fmla="*/ 0 w 22320"/>
                  <a:gd name="T1" fmla="*/ 0 h 39755"/>
                  <a:gd name="T2" fmla="*/ 0 w 22320"/>
                  <a:gd name="T3" fmla="*/ 0 h 39755"/>
                  <a:gd name="T4" fmla="*/ 0 w 22320"/>
                  <a:gd name="T5" fmla="*/ 0 h 397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320" h="39755" fill="none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755" stroke="0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lnTo>
                      <a:pt x="9897" y="39754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990" name="Arc 146">
                <a:extLst>
                  <a:ext uri="{FF2B5EF4-FFF2-40B4-BE49-F238E27FC236}">
                    <a16:creationId xmlns:a16="http://schemas.microsoft.com/office/drawing/2014/main" id="{74F15053-46D4-4A43-BEE1-F16E42261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3846"/>
                <a:ext cx="113" cy="50"/>
              </a:xfrm>
              <a:custGeom>
                <a:avLst/>
                <a:gdLst>
                  <a:gd name="T0" fmla="*/ 0 w 36935"/>
                  <a:gd name="T1" fmla="*/ 0 h 43200"/>
                  <a:gd name="T2" fmla="*/ 0 w 36935"/>
                  <a:gd name="T3" fmla="*/ 0 h 43200"/>
                  <a:gd name="T4" fmla="*/ 0 w 3693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935" h="43200" fill="none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</a:path>
                  <a:path w="36935" h="43200" stroke="0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  <a:lnTo>
                      <a:pt x="15335" y="21600"/>
                    </a:lnTo>
                    <a:lnTo>
                      <a:pt x="153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7986" name="AutoShape 147">
              <a:extLst>
                <a:ext uri="{FF2B5EF4-FFF2-40B4-BE49-F238E27FC236}">
                  <a16:creationId xmlns:a16="http://schemas.microsoft.com/office/drawing/2014/main" id="{F0856767-A6FD-432B-B8AF-08A00CA3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811"/>
              <a:ext cx="162" cy="132"/>
            </a:xfrm>
            <a:prstGeom prst="rightArrow">
              <a:avLst>
                <a:gd name="adj1" fmla="val 54546"/>
                <a:gd name="adj2" fmla="val 90909"/>
              </a:avLst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E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7892" name="Rectangle 149">
            <a:extLst>
              <a:ext uri="{FF2B5EF4-FFF2-40B4-BE49-F238E27FC236}">
                <a16:creationId xmlns:a16="http://schemas.microsoft.com/office/drawing/2014/main" id="{0DFA7517-D997-4683-9996-6739F054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36725"/>
            <a:ext cx="3124200" cy="930275"/>
          </a:xfrm>
          <a:prstGeom prst="rect">
            <a:avLst/>
          </a:prstGeom>
          <a:solidFill>
            <a:schemeClr val="bg1"/>
          </a:solidFill>
          <a:ln w="12700">
            <a:solidFill>
              <a:srgbClr val="777777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UPDATE Employees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SET EmployeeID = 17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WHERE EmployeeID = 2</a:t>
            </a:r>
          </a:p>
        </p:txBody>
      </p:sp>
      <p:sp>
        <p:nvSpPr>
          <p:cNvPr id="37893" name="Text Box 150">
            <a:extLst>
              <a:ext uri="{FF2B5EF4-FFF2-40B4-BE49-F238E27FC236}">
                <a16:creationId xmlns:a16="http://schemas.microsoft.com/office/drawing/2014/main" id="{1B1AD313-4633-408F-A3ED-A0A20157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_tradnl" altLang="es-ES" b="1">
                <a:latin typeface="Arial" panose="020B0604020202020204" pitchFamily="34" charset="0"/>
                <a:cs typeface="Arial" panose="020B0604020202020204" pitchFamily="34" charset="0"/>
              </a:rPr>
              <a:t>Instrucción </a:t>
            </a:r>
            <a:r>
              <a:rPr lang="en-US" altLang="es-ES" b="1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s-ES_tradnl" altLang="es-ES" b="1">
                <a:latin typeface="Arial" panose="020B0604020202020204" pitchFamily="34" charset="0"/>
                <a:cs typeface="Arial" panose="020B0604020202020204" pitchFamily="34" charset="0"/>
              </a:rPr>
              <a:t>registrada como instrucciones </a:t>
            </a:r>
            <a:r>
              <a:rPr lang="en-US" altLang="es-ES" b="1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s-ES_tradnl" altLang="es-ES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s-ES_tradnl" altLang="es-E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s-ES" b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grpSp>
        <p:nvGrpSpPr>
          <p:cNvPr id="37894" name="Group 151">
            <a:extLst>
              <a:ext uri="{FF2B5EF4-FFF2-40B4-BE49-F238E27FC236}">
                <a16:creationId xmlns:a16="http://schemas.microsoft.com/office/drawing/2014/main" id="{AD3274A8-449B-43CA-98B9-98FB80251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590800"/>
            <a:ext cx="4648200" cy="1981200"/>
            <a:chOff x="2160" y="1488"/>
            <a:chExt cx="2928" cy="1248"/>
          </a:xfrm>
        </p:grpSpPr>
        <p:sp>
          <p:nvSpPr>
            <p:cNvPr id="42136" name="Rectangle 152">
              <a:extLst>
                <a:ext uri="{FF2B5EF4-FFF2-40B4-BE49-F238E27FC236}">
                  <a16:creationId xmlns:a16="http://schemas.microsoft.com/office/drawing/2014/main" id="{7A336588-C359-407D-B0AA-D2DBAAB03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8"/>
              <a:ext cx="2928" cy="192"/>
            </a:xfrm>
            <a:prstGeom prst="rect">
              <a:avLst/>
            </a:prstGeom>
            <a:gradFill rotWithShape="0">
              <a:gsLst>
                <a:gs pos="0">
                  <a:srgbClr val="6600FF"/>
                </a:gs>
                <a:gs pos="50000">
                  <a:srgbClr val="66CCFF"/>
                </a:gs>
                <a:gs pos="100000">
                  <a:srgbClr val="6600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</a:p>
          </p:txBody>
        </p:sp>
        <p:sp>
          <p:nvSpPr>
            <p:cNvPr id="37961" name="Rectangle 153">
              <a:extLst>
                <a:ext uri="{FF2B5EF4-FFF2-40B4-BE49-F238E27FC236}">
                  <a16:creationId xmlns:a16="http://schemas.microsoft.com/office/drawing/2014/main" id="{BDCE0BA3-6DE6-4D73-9D3E-68405132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EmployeeID</a:t>
              </a:r>
            </a:p>
          </p:txBody>
        </p:sp>
        <p:sp>
          <p:nvSpPr>
            <p:cNvPr id="37962" name="Rectangle 154">
              <a:extLst>
                <a:ext uri="{FF2B5EF4-FFF2-40B4-BE49-F238E27FC236}">
                  <a16:creationId xmlns:a16="http://schemas.microsoft.com/office/drawing/2014/main" id="{9A167E0E-B665-48ED-8E8E-39D39D5EC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LastName</a:t>
              </a:r>
            </a:p>
          </p:txBody>
        </p:sp>
        <p:sp>
          <p:nvSpPr>
            <p:cNvPr id="37963" name="Rectangle 155">
              <a:extLst>
                <a:ext uri="{FF2B5EF4-FFF2-40B4-BE49-F238E27FC236}">
                  <a16:creationId xmlns:a16="http://schemas.microsoft.com/office/drawing/2014/main" id="{2CA0C638-7BD5-413B-A2C1-9D0E2B76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FirstName</a:t>
              </a:r>
            </a:p>
          </p:txBody>
        </p:sp>
        <p:sp>
          <p:nvSpPr>
            <p:cNvPr id="37964" name="Rectangle 156">
              <a:extLst>
                <a:ext uri="{FF2B5EF4-FFF2-40B4-BE49-F238E27FC236}">
                  <a16:creationId xmlns:a16="http://schemas.microsoft.com/office/drawing/2014/main" id="{69ED25C1-A5F5-4334-B8DD-DFAF4C4A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Title</a:t>
              </a:r>
            </a:p>
          </p:txBody>
        </p:sp>
        <p:sp>
          <p:nvSpPr>
            <p:cNvPr id="37965" name="Rectangle 157">
              <a:extLst>
                <a:ext uri="{FF2B5EF4-FFF2-40B4-BE49-F238E27FC236}">
                  <a16:creationId xmlns:a16="http://schemas.microsoft.com/office/drawing/2014/main" id="{3A7DABBF-24DC-4BB2-BD44-C96808A9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80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HireDate</a:t>
              </a:r>
            </a:p>
          </p:txBody>
        </p:sp>
        <p:sp>
          <p:nvSpPr>
            <p:cNvPr id="37966" name="Rectangle 158">
              <a:extLst>
                <a:ext uri="{FF2B5EF4-FFF2-40B4-BE49-F238E27FC236}">
                  <a16:creationId xmlns:a16="http://schemas.microsoft.com/office/drawing/2014/main" id="{A4370A96-9ABC-4F2B-A873-8F5927919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4</a:t>
              </a:r>
            </a:p>
          </p:txBody>
        </p:sp>
        <p:sp>
          <p:nvSpPr>
            <p:cNvPr id="37967" name="Rectangle 159">
              <a:extLst>
                <a:ext uri="{FF2B5EF4-FFF2-40B4-BE49-F238E27FC236}">
                  <a16:creationId xmlns:a16="http://schemas.microsoft.com/office/drawing/2014/main" id="{A3BA194D-18EC-4031-A8E5-C0C1B2E0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Davolio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Barr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Leverling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Peacock</a:t>
              </a:r>
            </a:p>
          </p:txBody>
        </p:sp>
        <p:sp>
          <p:nvSpPr>
            <p:cNvPr id="37968" name="Rectangle 160">
              <a:extLst>
                <a:ext uri="{FF2B5EF4-FFF2-40B4-BE49-F238E27FC236}">
                  <a16:creationId xmlns:a16="http://schemas.microsoft.com/office/drawing/2014/main" id="{8F2CFEDD-07A3-466C-B3A7-43FF5FA9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Nancy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Andrew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Janet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Margaret</a:t>
              </a:r>
            </a:p>
          </p:txBody>
        </p:sp>
        <p:sp>
          <p:nvSpPr>
            <p:cNvPr id="37969" name="Rectangle 161">
              <a:extLst>
                <a:ext uri="{FF2B5EF4-FFF2-40B4-BE49-F238E27FC236}">
                  <a16:creationId xmlns:a16="http://schemas.microsoft.com/office/drawing/2014/main" id="{1DACF332-9EED-4E95-8091-AA9D21BB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Sales Rep.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R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Sales Rep.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Sales Rep.</a:t>
              </a:r>
            </a:p>
          </p:txBody>
        </p:sp>
        <p:sp>
          <p:nvSpPr>
            <p:cNvPr id="37970" name="Rectangle 162">
              <a:extLst>
                <a:ext uri="{FF2B5EF4-FFF2-40B4-BE49-F238E27FC236}">
                  <a16:creationId xmlns:a16="http://schemas.microsoft.com/office/drawing/2014/main" id="{023E5BCF-29BE-4697-874A-6C83F4CE5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57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~~~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~~~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~~~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~~~</a:t>
              </a:r>
            </a:p>
          </p:txBody>
        </p:sp>
        <p:grpSp>
          <p:nvGrpSpPr>
            <p:cNvPr id="37971" name="Group 163">
              <a:extLst>
                <a:ext uri="{FF2B5EF4-FFF2-40B4-BE49-F238E27FC236}">
                  <a16:creationId xmlns:a16="http://schemas.microsoft.com/office/drawing/2014/main" id="{91BF76F8-D7B0-4C25-8F05-82EC3FDDE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872"/>
              <a:ext cx="2928" cy="864"/>
              <a:chOff x="1920" y="1680"/>
              <a:chExt cx="2928" cy="864"/>
            </a:xfrm>
          </p:grpSpPr>
          <p:grpSp>
            <p:nvGrpSpPr>
              <p:cNvPr id="37973" name="Group 164">
                <a:extLst>
                  <a:ext uri="{FF2B5EF4-FFF2-40B4-BE49-F238E27FC236}">
                    <a16:creationId xmlns:a16="http://schemas.microsoft.com/office/drawing/2014/main" id="{CF924624-9B23-4442-B193-7AE03FA57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1920"/>
                <a:ext cx="2928" cy="144"/>
                <a:chOff x="1920" y="1920"/>
                <a:chExt cx="2928" cy="144"/>
              </a:xfrm>
            </p:grpSpPr>
            <p:sp>
              <p:nvSpPr>
                <p:cNvPr id="37979" name="Rectangle 165">
                  <a:extLst>
                    <a:ext uri="{FF2B5EF4-FFF2-40B4-BE49-F238E27FC236}">
                      <a16:creationId xmlns:a16="http://schemas.microsoft.com/office/drawing/2014/main" id="{B00BFFC6-EDD9-4B66-973C-71F37C15A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624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7980" name="Rectangle 166">
                  <a:extLst>
                    <a:ext uri="{FF2B5EF4-FFF2-40B4-BE49-F238E27FC236}">
                      <a16:creationId xmlns:a16="http://schemas.microsoft.com/office/drawing/2014/main" id="{05767AE9-380A-46A1-AE41-5E40B156F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920"/>
                  <a:ext cx="624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Fuller</a:t>
                  </a:r>
                </a:p>
              </p:txBody>
            </p:sp>
            <p:sp>
              <p:nvSpPr>
                <p:cNvPr id="37981" name="Rectangle 167">
                  <a:extLst>
                    <a:ext uri="{FF2B5EF4-FFF2-40B4-BE49-F238E27FC236}">
                      <a16:creationId xmlns:a16="http://schemas.microsoft.com/office/drawing/2014/main" id="{B9E0C06A-EF45-4D5D-8593-AC2FF7175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20"/>
                  <a:ext cx="480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Andrew</a:t>
                  </a:r>
                </a:p>
              </p:txBody>
            </p:sp>
            <p:sp>
              <p:nvSpPr>
                <p:cNvPr id="37982" name="Rectangle 168">
                  <a:extLst>
                    <a:ext uri="{FF2B5EF4-FFF2-40B4-BE49-F238E27FC236}">
                      <a16:creationId xmlns:a16="http://schemas.microsoft.com/office/drawing/2014/main" id="{7ED6750D-54B2-4732-8378-149F4F0BD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920"/>
                  <a:ext cx="624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Vice Pres.</a:t>
                  </a:r>
                </a:p>
              </p:txBody>
            </p:sp>
            <p:sp>
              <p:nvSpPr>
                <p:cNvPr id="37983" name="Rectangle 169">
                  <a:extLst>
                    <a:ext uri="{FF2B5EF4-FFF2-40B4-BE49-F238E27FC236}">
                      <a16:creationId xmlns:a16="http://schemas.microsoft.com/office/drawing/2014/main" id="{BE16A926-08DE-4ED1-8FCB-E61517404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576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n-US" altLang="es-ES">
                      <a:latin typeface="Arial Narrow" panose="020B0606020202030204" pitchFamily="34" charset="0"/>
                      <a:cs typeface="Arial" panose="020B0604020202020204" pitchFamily="34" charset="0"/>
                    </a:rPr>
                    <a:t>~~~</a:t>
                  </a:r>
                </a:p>
              </p:txBody>
            </p:sp>
          </p:grpSp>
          <p:sp>
            <p:nvSpPr>
              <p:cNvPr id="37974" name="Rectangle 170">
                <a:extLst>
                  <a:ext uri="{FF2B5EF4-FFF2-40B4-BE49-F238E27FC236}">
                    <a16:creationId xmlns:a16="http://schemas.microsoft.com/office/drawing/2014/main" id="{394AAF3F-2330-43D7-990E-DD595981C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62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75" name="Rectangle 171">
                <a:extLst>
                  <a:ext uri="{FF2B5EF4-FFF2-40B4-BE49-F238E27FC236}">
                    <a16:creationId xmlns:a16="http://schemas.microsoft.com/office/drawing/2014/main" id="{D2372690-7BC1-4ADB-A054-B9CBF985B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62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76" name="Rectangle 172">
                <a:extLst>
                  <a:ext uri="{FF2B5EF4-FFF2-40B4-BE49-F238E27FC236}">
                    <a16:creationId xmlns:a16="http://schemas.microsoft.com/office/drawing/2014/main" id="{454EAB40-B9FE-43F7-ACDC-0549ABCE0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77" name="Rectangle 173">
                <a:extLst>
                  <a:ext uri="{FF2B5EF4-FFF2-40B4-BE49-F238E27FC236}">
                    <a16:creationId xmlns:a16="http://schemas.microsoft.com/office/drawing/2014/main" id="{47BA3DA1-1852-4347-807F-BE8CC1F7A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62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78" name="Rectangle 174">
                <a:extLst>
                  <a:ext uri="{FF2B5EF4-FFF2-40B4-BE49-F238E27FC236}">
                    <a16:creationId xmlns:a16="http://schemas.microsoft.com/office/drawing/2014/main" id="{7EA8EAC0-5FAB-4C15-AB8D-D4FBB350C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576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ES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972" name="Oval 175">
              <a:extLst>
                <a:ext uri="{FF2B5EF4-FFF2-40B4-BE49-F238E27FC236}">
                  <a16:creationId xmlns:a16="http://schemas.microsoft.com/office/drawing/2014/main" id="{AEE2992D-CC41-431D-B9CC-78AFF5AA6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082"/>
              <a:ext cx="576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A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2160" name="Rectangle 176">
            <a:extLst>
              <a:ext uri="{FF2B5EF4-FFF2-40B4-BE49-F238E27FC236}">
                <a16:creationId xmlns:a16="http://schemas.microsoft.com/office/drawing/2014/main" id="{3C48F112-7CA6-460A-8D06-B2A1A992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4953000"/>
            <a:ext cx="4403725" cy="304800"/>
          </a:xfrm>
          <a:prstGeom prst="rect">
            <a:avLst/>
          </a:prstGeom>
          <a:gradFill rotWithShape="0">
            <a:gsLst>
              <a:gs pos="0">
                <a:srgbClr val="6600FF"/>
              </a:gs>
              <a:gs pos="50000">
                <a:srgbClr val="66CCFF"/>
              </a:gs>
              <a:gs pos="100000">
                <a:srgbClr val="66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insert</a:t>
            </a:r>
            <a:r>
              <a:rPr lang="es-ES_tradnl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ed</a:t>
            </a:r>
            <a:endParaRPr lang="en-U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7896" name="Rectangle 177">
            <a:extLst>
              <a:ext uri="{FF2B5EF4-FFF2-40B4-BE49-F238E27FC236}">
                <a16:creationId xmlns:a16="http://schemas.microsoft.com/office/drawing/2014/main" id="{562F176C-8C08-4A48-A16E-E1D82A7B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5257800"/>
            <a:ext cx="6858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37897" name="Rectangle 178">
            <a:extLst>
              <a:ext uri="{FF2B5EF4-FFF2-40B4-BE49-F238E27FC236}">
                <a16:creationId xmlns:a16="http://schemas.microsoft.com/office/drawing/2014/main" id="{5F2F4DB8-1464-44D5-80D5-74F891F9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5257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Fuller</a:t>
            </a:r>
          </a:p>
        </p:txBody>
      </p:sp>
      <p:sp>
        <p:nvSpPr>
          <p:cNvPr id="37898" name="Rectangle 179">
            <a:extLst>
              <a:ext uri="{FF2B5EF4-FFF2-40B4-BE49-F238E27FC236}">
                <a16:creationId xmlns:a16="http://schemas.microsoft.com/office/drawing/2014/main" id="{708AEDAD-0550-4A74-891F-94BB18F5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257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Andrew</a:t>
            </a:r>
          </a:p>
        </p:txBody>
      </p:sp>
      <p:sp>
        <p:nvSpPr>
          <p:cNvPr id="37899" name="Rectangle 180">
            <a:extLst>
              <a:ext uri="{FF2B5EF4-FFF2-40B4-BE49-F238E27FC236}">
                <a16:creationId xmlns:a16="http://schemas.microsoft.com/office/drawing/2014/main" id="{A298484F-0275-40AE-987E-A0772825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257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Vice Pres.</a:t>
            </a:r>
          </a:p>
        </p:txBody>
      </p:sp>
      <p:sp>
        <p:nvSpPr>
          <p:cNvPr id="37900" name="Rectangle 181">
            <a:extLst>
              <a:ext uri="{FF2B5EF4-FFF2-40B4-BE49-F238E27FC236}">
                <a16:creationId xmlns:a16="http://schemas.microsoft.com/office/drawing/2014/main" id="{2E1F2F90-93EE-467D-99DF-B2C542F8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5257800"/>
            <a:ext cx="974725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~~~</a:t>
            </a:r>
          </a:p>
        </p:txBody>
      </p:sp>
      <p:sp>
        <p:nvSpPr>
          <p:cNvPr id="37901" name="Oval 182">
            <a:extLst>
              <a:ext uri="{FF2B5EF4-FFF2-40B4-BE49-F238E27FC236}">
                <a16:creationId xmlns:a16="http://schemas.microsoft.com/office/drawing/2014/main" id="{C8B48B37-1235-431B-8709-F4614138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89550"/>
            <a:ext cx="7620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AR" sz="2400">
              <a:latin typeface="Times New Roman" panose="02020603050405020304" pitchFamily="18" charset="0"/>
            </a:endParaRPr>
          </a:p>
        </p:txBody>
      </p:sp>
      <p:sp>
        <p:nvSpPr>
          <p:cNvPr id="42167" name="Rectangle 183">
            <a:extLst>
              <a:ext uri="{FF2B5EF4-FFF2-40B4-BE49-F238E27FC236}">
                <a16:creationId xmlns:a16="http://schemas.microsoft.com/office/drawing/2014/main" id="{A3F5140C-00A8-406F-A63D-3896E5BD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5715000"/>
            <a:ext cx="4403725" cy="304800"/>
          </a:xfrm>
          <a:prstGeom prst="rect">
            <a:avLst/>
          </a:prstGeom>
          <a:gradFill rotWithShape="0">
            <a:gsLst>
              <a:gs pos="0">
                <a:srgbClr val="6600FF"/>
              </a:gs>
              <a:gs pos="50000">
                <a:srgbClr val="66CCFF"/>
              </a:gs>
              <a:gs pos="100000">
                <a:srgbClr val="66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deleted</a:t>
            </a:r>
            <a:endParaRPr lang="en-U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7903" name="Rectangle 184">
            <a:extLst>
              <a:ext uri="{FF2B5EF4-FFF2-40B4-BE49-F238E27FC236}">
                <a16:creationId xmlns:a16="http://schemas.microsoft.com/office/drawing/2014/main" id="{79690A6D-3FAD-49A6-995D-2B8B13134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6019800"/>
            <a:ext cx="6858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7904" name="Rectangle 185">
            <a:extLst>
              <a:ext uri="{FF2B5EF4-FFF2-40B4-BE49-F238E27FC236}">
                <a16:creationId xmlns:a16="http://schemas.microsoft.com/office/drawing/2014/main" id="{1027B387-7E26-459E-A0D2-7D391C41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6019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Fuller</a:t>
            </a:r>
          </a:p>
        </p:txBody>
      </p:sp>
      <p:sp>
        <p:nvSpPr>
          <p:cNvPr id="37905" name="Rectangle 186">
            <a:extLst>
              <a:ext uri="{FF2B5EF4-FFF2-40B4-BE49-F238E27FC236}">
                <a16:creationId xmlns:a16="http://schemas.microsoft.com/office/drawing/2014/main" id="{07891266-7C0C-4910-834E-EE49A4D7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6019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Andrew</a:t>
            </a:r>
          </a:p>
        </p:txBody>
      </p:sp>
      <p:sp>
        <p:nvSpPr>
          <p:cNvPr id="37906" name="Rectangle 187">
            <a:extLst>
              <a:ext uri="{FF2B5EF4-FFF2-40B4-BE49-F238E27FC236}">
                <a16:creationId xmlns:a16="http://schemas.microsoft.com/office/drawing/2014/main" id="{D4C0C583-D090-4320-9B39-806DEF32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019800"/>
            <a:ext cx="914400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Vice Pres.</a:t>
            </a:r>
          </a:p>
        </p:txBody>
      </p:sp>
      <p:sp>
        <p:nvSpPr>
          <p:cNvPr id="37907" name="Rectangle 188">
            <a:extLst>
              <a:ext uri="{FF2B5EF4-FFF2-40B4-BE49-F238E27FC236}">
                <a16:creationId xmlns:a16="http://schemas.microsoft.com/office/drawing/2014/main" id="{A54FDBED-7B21-4F0C-A9C1-8DEC8625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6019800"/>
            <a:ext cx="974725" cy="341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~~~</a:t>
            </a:r>
          </a:p>
        </p:txBody>
      </p:sp>
      <p:sp>
        <p:nvSpPr>
          <p:cNvPr id="37908" name="Oval 189">
            <a:extLst>
              <a:ext uri="{FF2B5EF4-FFF2-40B4-BE49-F238E27FC236}">
                <a16:creationId xmlns:a16="http://schemas.microsoft.com/office/drawing/2014/main" id="{2A10812E-C63B-4A5B-A4C8-15A21C2E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51550"/>
            <a:ext cx="7620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AR" sz="2400">
              <a:latin typeface="Times New Roman" panose="02020603050405020304" pitchFamily="18" charset="0"/>
            </a:endParaRPr>
          </a:p>
        </p:txBody>
      </p:sp>
      <p:grpSp>
        <p:nvGrpSpPr>
          <p:cNvPr id="8" name="Group 190">
            <a:extLst>
              <a:ext uri="{FF2B5EF4-FFF2-40B4-BE49-F238E27FC236}">
                <a16:creationId xmlns:a16="http://schemas.microsoft.com/office/drawing/2014/main" id="{BA4FBE71-3EDB-40BF-B1E5-32D4D41C13E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96975"/>
            <a:ext cx="8458200" cy="5362575"/>
            <a:chOff x="144" y="624"/>
            <a:chExt cx="5328" cy="3508"/>
          </a:xfrm>
        </p:grpSpPr>
        <p:sp>
          <p:nvSpPr>
            <p:cNvPr id="37911" name="Rectangle 191">
              <a:extLst>
                <a:ext uri="{FF2B5EF4-FFF2-40B4-BE49-F238E27FC236}">
                  <a16:creationId xmlns:a16="http://schemas.microsoft.com/office/drawing/2014/main" id="{67197A6F-AC12-4D93-BA5C-DB64A23C4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20"/>
              <a:ext cx="5328" cy="3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E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912" name="Group 192">
              <a:extLst>
                <a:ext uri="{FF2B5EF4-FFF2-40B4-BE49-F238E27FC236}">
                  <a16:creationId xmlns:a16="http://schemas.microsoft.com/office/drawing/2014/main" id="{2F53EB36-3795-4E2A-9A49-582532F39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24"/>
              <a:ext cx="4909" cy="3363"/>
              <a:chOff x="336" y="621"/>
              <a:chExt cx="4909" cy="3363"/>
            </a:xfrm>
          </p:grpSpPr>
          <p:sp>
            <p:nvSpPr>
              <p:cNvPr id="37949" name="Rectangle 193">
                <a:extLst>
                  <a:ext uri="{FF2B5EF4-FFF2-40B4-BE49-F238E27FC236}">
                    <a16:creationId xmlns:a16="http://schemas.microsoft.com/office/drawing/2014/main" id="{B00E75B8-0D37-43EB-9379-6B651C475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" y="621"/>
                <a:ext cx="4768" cy="3294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rgbClr val="009094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919191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950" name="Group 194">
                <a:extLst>
                  <a:ext uri="{FF2B5EF4-FFF2-40B4-BE49-F238E27FC236}">
                    <a16:creationId xmlns:a16="http://schemas.microsoft.com/office/drawing/2014/main" id="{AA4E713F-497F-4D0C-917F-ED18AA14F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759"/>
                <a:ext cx="593" cy="225"/>
                <a:chOff x="336" y="3759"/>
                <a:chExt cx="593" cy="225"/>
              </a:xfrm>
            </p:grpSpPr>
            <p:sp>
              <p:nvSpPr>
                <p:cNvPr id="37951" name="AutoShape 195">
                  <a:extLst>
                    <a:ext uri="{FF2B5EF4-FFF2-40B4-BE49-F238E27FC236}">
                      <a16:creationId xmlns:a16="http://schemas.microsoft.com/office/drawing/2014/main" id="{C7409BE0-5AE5-428A-9FD5-73D1B48C9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759"/>
                  <a:ext cx="279" cy="2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s-AR" altLang="es-E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52" name="Rectangle 196">
                  <a:extLst>
                    <a:ext uri="{FF2B5EF4-FFF2-40B4-BE49-F238E27FC236}">
                      <a16:creationId xmlns:a16="http://schemas.microsoft.com/office/drawing/2014/main" id="{3D826D06-DDED-4020-A2EC-11A49B8BB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" y="3811"/>
                  <a:ext cx="209" cy="12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s-AR" altLang="es-E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53" name="Arc 197">
                  <a:extLst>
                    <a:ext uri="{FF2B5EF4-FFF2-40B4-BE49-F238E27FC236}">
                      <a16:creationId xmlns:a16="http://schemas.microsoft.com/office/drawing/2014/main" id="{771A648B-49E5-41D1-946C-A6C0164F7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" y="3807"/>
                  <a:ext cx="68" cy="50"/>
                </a:xfrm>
                <a:custGeom>
                  <a:avLst/>
                  <a:gdLst>
                    <a:gd name="T0" fmla="*/ 0 w 22320"/>
                    <a:gd name="T1" fmla="*/ 0 h 39327"/>
                    <a:gd name="T2" fmla="*/ 0 w 22320"/>
                    <a:gd name="T3" fmla="*/ 0 h 39327"/>
                    <a:gd name="T4" fmla="*/ 0 w 22320"/>
                    <a:gd name="T5" fmla="*/ 0 h 3932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320" h="39327" fill="none" extrusionOk="0">
                      <a:moveTo>
                        <a:pt x="9258" y="39327"/>
                      </a:moveTo>
                      <a:cubicBezTo>
                        <a:pt x="3458" y="35288"/>
                        <a:pt x="0" y="286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1840" y="-1"/>
                        <a:pt x="22080" y="4"/>
                        <a:pt x="22319" y="12"/>
                      </a:cubicBezTo>
                    </a:path>
                    <a:path w="22320" h="39327" stroke="0" extrusionOk="0">
                      <a:moveTo>
                        <a:pt x="9258" y="39327"/>
                      </a:moveTo>
                      <a:cubicBezTo>
                        <a:pt x="3458" y="35288"/>
                        <a:pt x="0" y="286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1840" y="-1"/>
                        <a:pt x="22080" y="4"/>
                        <a:pt x="22319" y="12"/>
                      </a:cubicBezTo>
                      <a:lnTo>
                        <a:pt x="21600" y="21600"/>
                      </a:lnTo>
                      <a:lnTo>
                        <a:pt x="9258" y="39327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  <a:effectLst>
                  <a:outerShdw dist="25400" dir="5400000" algn="ctr" rotWithShape="0">
                    <a:srgbClr val="000099"/>
                  </a:outerShdw>
                </a:effec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7954" name="Arc 198">
                  <a:extLst>
                    <a:ext uri="{FF2B5EF4-FFF2-40B4-BE49-F238E27FC236}">
                      <a16:creationId xmlns:a16="http://schemas.microsoft.com/office/drawing/2014/main" id="{5D02FBB0-DF85-409F-8B23-AF88CC236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" y="3840"/>
                  <a:ext cx="108" cy="50"/>
                </a:xfrm>
                <a:custGeom>
                  <a:avLst/>
                  <a:gdLst>
                    <a:gd name="T0" fmla="*/ 0 w 35204"/>
                    <a:gd name="T1" fmla="*/ 0 h 43200"/>
                    <a:gd name="T2" fmla="*/ 0 w 35204"/>
                    <a:gd name="T3" fmla="*/ 0 h 43200"/>
                    <a:gd name="T4" fmla="*/ 0 w 35204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204" h="43200" fill="none" extrusionOk="0">
                      <a:moveTo>
                        <a:pt x="13603" y="0"/>
                      </a:moveTo>
                      <a:cubicBezTo>
                        <a:pt x="25533" y="0"/>
                        <a:pt x="35204" y="9670"/>
                        <a:pt x="35204" y="21600"/>
                      </a:cubicBezTo>
                      <a:cubicBezTo>
                        <a:pt x="35204" y="33529"/>
                        <a:pt x="25533" y="43200"/>
                        <a:pt x="13604" y="43200"/>
                      </a:cubicBezTo>
                      <a:cubicBezTo>
                        <a:pt x="8650" y="43200"/>
                        <a:pt x="3847" y="41497"/>
                        <a:pt x="0" y="38377"/>
                      </a:cubicBezTo>
                    </a:path>
                    <a:path w="35204" h="43200" stroke="0" extrusionOk="0">
                      <a:moveTo>
                        <a:pt x="13603" y="0"/>
                      </a:moveTo>
                      <a:cubicBezTo>
                        <a:pt x="25533" y="0"/>
                        <a:pt x="35204" y="9670"/>
                        <a:pt x="35204" y="21600"/>
                      </a:cubicBezTo>
                      <a:cubicBezTo>
                        <a:pt x="35204" y="33529"/>
                        <a:pt x="25533" y="43200"/>
                        <a:pt x="13604" y="43200"/>
                      </a:cubicBezTo>
                      <a:cubicBezTo>
                        <a:pt x="8650" y="43200"/>
                        <a:pt x="3847" y="41497"/>
                        <a:pt x="0" y="38377"/>
                      </a:cubicBezTo>
                      <a:lnTo>
                        <a:pt x="13604" y="21600"/>
                      </a:lnTo>
                      <a:lnTo>
                        <a:pt x="13603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ffectLst>
                  <a:outerShdw dist="25400" dir="5400000" algn="ctr" rotWithShape="0">
                    <a:srgbClr val="990000"/>
                  </a:outerShdw>
                </a:effec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7955" name="AutoShape 199">
                  <a:extLst>
                    <a:ext uri="{FF2B5EF4-FFF2-40B4-BE49-F238E27FC236}">
                      <a16:creationId xmlns:a16="http://schemas.microsoft.com/office/drawing/2014/main" id="{9D69C139-72DD-40A6-962D-660C1FE8D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" y="3759"/>
                  <a:ext cx="279" cy="2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s-AR" altLang="es-E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56" name="Rectangle 200">
                  <a:extLst>
                    <a:ext uri="{FF2B5EF4-FFF2-40B4-BE49-F238E27FC236}">
                      <a16:creationId xmlns:a16="http://schemas.microsoft.com/office/drawing/2014/main" id="{35F7D552-EA2A-4A45-9C6B-6F0F98531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3811"/>
                  <a:ext cx="209" cy="12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s-AR" altLang="es-E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57" name="Arc 201">
                  <a:extLst>
                    <a:ext uri="{FF2B5EF4-FFF2-40B4-BE49-F238E27FC236}">
                      <a16:creationId xmlns:a16="http://schemas.microsoft.com/office/drawing/2014/main" id="{25C7B595-8EDF-4CF3-BA20-621B41D0E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" y="3840"/>
                  <a:ext cx="68" cy="46"/>
                </a:xfrm>
                <a:custGeom>
                  <a:avLst/>
                  <a:gdLst>
                    <a:gd name="T0" fmla="*/ 0 w 22320"/>
                    <a:gd name="T1" fmla="*/ 0 h 39755"/>
                    <a:gd name="T2" fmla="*/ 0 w 22320"/>
                    <a:gd name="T3" fmla="*/ 0 h 39755"/>
                    <a:gd name="T4" fmla="*/ 0 w 22320"/>
                    <a:gd name="T5" fmla="*/ 0 h 3975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320" h="39755" fill="none" extrusionOk="0">
                      <a:moveTo>
                        <a:pt x="9897" y="39754"/>
                      </a:moveTo>
                      <a:cubicBezTo>
                        <a:pt x="3727" y="35777"/>
                        <a:pt x="0" y="2894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1840" y="-1"/>
                        <a:pt x="22080" y="4"/>
                        <a:pt x="22319" y="12"/>
                      </a:cubicBezTo>
                    </a:path>
                    <a:path w="22320" h="39755" stroke="0" extrusionOk="0">
                      <a:moveTo>
                        <a:pt x="9897" y="39754"/>
                      </a:moveTo>
                      <a:cubicBezTo>
                        <a:pt x="3727" y="35777"/>
                        <a:pt x="0" y="2894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1840" y="-1"/>
                        <a:pt x="22080" y="4"/>
                        <a:pt x="22319" y="12"/>
                      </a:cubicBezTo>
                      <a:lnTo>
                        <a:pt x="21600" y="21600"/>
                      </a:lnTo>
                      <a:lnTo>
                        <a:pt x="9897" y="3975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  <a:effectLst>
                  <a:outerShdw dist="25400" dir="5400000" algn="ctr" rotWithShape="0">
                    <a:srgbClr val="000099"/>
                  </a:outerShdw>
                </a:effec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7958" name="Arc 202">
                  <a:extLst>
                    <a:ext uri="{FF2B5EF4-FFF2-40B4-BE49-F238E27FC236}">
                      <a16:creationId xmlns:a16="http://schemas.microsoft.com/office/drawing/2014/main" id="{97222147-9E5B-454D-B272-26E5555D0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" y="3840"/>
                  <a:ext cx="113" cy="50"/>
                </a:xfrm>
                <a:custGeom>
                  <a:avLst/>
                  <a:gdLst>
                    <a:gd name="T0" fmla="*/ 0 w 36935"/>
                    <a:gd name="T1" fmla="*/ 0 h 43200"/>
                    <a:gd name="T2" fmla="*/ 0 w 36935"/>
                    <a:gd name="T3" fmla="*/ 0 h 43200"/>
                    <a:gd name="T4" fmla="*/ 0 w 36935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935" h="43200" fill="none" extrusionOk="0">
                      <a:moveTo>
                        <a:pt x="15334" y="0"/>
                      </a:moveTo>
                      <a:cubicBezTo>
                        <a:pt x="27264" y="0"/>
                        <a:pt x="36935" y="9670"/>
                        <a:pt x="36935" y="21600"/>
                      </a:cubicBezTo>
                      <a:cubicBezTo>
                        <a:pt x="36935" y="33529"/>
                        <a:pt x="27264" y="43200"/>
                        <a:pt x="15335" y="43200"/>
                      </a:cubicBezTo>
                      <a:cubicBezTo>
                        <a:pt x="9575" y="43200"/>
                        <a:pt x="4055" y="40900"/>
                        <a:pt x="-1" y="36811"/>
                      </a:cubicBezTo>
                    </a:path>
                    <a:path w="36935" h="43200" stroke="0" extrusionOk="0">
                      <a:moveTo>
                        <a:pt x="15334" y="0"/>
                      </a:moveTo>
                      <a:cubicBezTo>
                        <a:pt x="27264" y="0"/>
                        <a:pt x="36935" y="9670"/>
                        <a:pt x="36935" y="21600"/>
                      </a:cubicBezTo>
                      <a:cubicBezTo>
                        <a:pt x="36935" y="33529"/>
                        <a:pt x="27264" y="43200"/>
                        <a:pt x="15335" y="43200"/>
                      </a:cubicBezTo>
                      <a:cubicBezTo>
                        <a:pt x="9575" y="43200"/>
                        <a:pt x="4055" y="40900"/>
                        <a:pt x="-1" y="36811"/>
                      </a:cubicBezTo>
                      <a:lnTo>
                        <a:pt x="15335" y="21600"/>
                      </a:lnTo>
                      <a:lnTo>
                        <a:pt x="15334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ffectLst>
                  <a:outerShdw dist="25400" dir="5400000" algn="ctr" rotWithShape="0">
                    <a:srgbClr val="990000"/>
                  </a:outerShdw>
                </a:effec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7959" name="AutoShape 203">
                  <a:extLst>
                    <a:ext uri="{FF2B5EF4-FFF2-40B4-BE49-F238E27FC236}">
                      <a16:creationId xmlns:a16="http://schemas.microsoft.com/office/drawing/2014/main" id="{38B207FD-FDB7-47D3-AE9E-6778965A1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" y="3811"/>
                  <a:ext cx="162" cy="132"/>
                </a:xfrm>
                <a:prstGeom prst="rightArrow">
                  <a:avLst>
                    <a:gd name="adj1" fmla="val 54546"/>
                    <a:gd name="adj2" fmla="val 90909"/>
                  </a:avLst>
                </a:prstGeom>
                <a:solidFill>
                  <a:srgbClr val="D6009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s-AR" altLang="es-E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7913" name="Text Box 204">
              <a:extLst>
                <a:ext uri="{FF2B5EF4-FFF2-40B4-BE49-F238E27FC236}">
                  <a16:creationId xmlns:a16="http://schemas.microsoft.com/office/drawing/2014/main" id="{C07D3D2F-6B1F-4F37-BEDC-5E62626A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34"/>
              <a:ext cx="26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s-ES_tradnl" altLang="es-ES" sz="2000" b="1">
                  <a:latin typeface="Arial" panose="020B0604020202020204" pitchFamily="34" charset="0"/>
                  <a:cs typeface="Arial" panose="020B0604020202020204" pitchFamily="34" charset="0"/>
                </a:rPr>
                <a:t>Ejecución de acciones </a:t>
              </a:r>
              <a:r>
                <a:rPr lang="en-US" altLang="es-ES" sz="2000" b="1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sp>
          <p:nvSpPr>
            <p:cNvPr id="37914" name="Rectangle 205">
              <a:extLst>
                <a:ext uri="{FF2B5EF4-FFF2-40B4-BE49-F238E27FC236}">
                  <a16:creationId xmlns:a16="http://schemas.microsoft.com/office/drawing/2014/main" id="{2396CF37-A578-4EDA-8F9C-31F73C85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98"/>
              <a:ext cx="5040" cy="15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77777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lIns="0" tIns="91440" rIns="0" bIns="91440">
              <a:spAutoFit/>
            </a:bodyPr>
            <a:lstStyle>
              <a:lvl1pPr marL="228600"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925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USE Northwind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GO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CREATE TRIGGER Employee_Update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	ON Employees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	AFTER UPDATE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AS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IF UPDATE (EmployeeID)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BEGIN TRANSACTION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	RAISERROR (</a:t>
              </a:r>
              <a:r>
                <a:rPr lang="en-US" altLang="es-AR" sz="1600" noProof="1">
                  <a:latin typeface="Lucida Sans Typewriter" panose="020B0509030504030204" pitchFamily="49" charset="0"/>
                </a:rPr>
                <a:t>'</a:t>
              </a:r>
              <a:r>
                <a:rPr lang="en-US" altLang="es-AR" sz="1600">
                  <a:latin typeface="Lucida Sans Typewriter" panose="020B0509030504030204" pitchFamily="49" charset="0"/>
                </a:rPr>
                <a:t>Transaction cannot be processed.\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	***** Employee ID number cannot be modified.</a:t>
              </a:r>
              <a:r>
                <a:rPr lang="en-US" altLang="es-AR" sz="1600" noProof="1">
                  <a:latin typeface="Lucida Sans Typewriter" panose="020B0509030504030204" pitchFamily="49" charset="0"/>
                </a:rPr>
                <a:t>'</a:t>
              </a:r>
              <a:r>
                <a:rPr lang="en-US" altLang="es-AR" sz="1600">
                  <a:latin typeface="Lucida Sans Typewriter" panose="020B0509030504030204" pitchFamily="49" charset="0"/>
                </a:rPr>
                <a:t>, 10, 1)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AR" sz="1600">
                  <a:latin typeface="Lucida Sans Typewriter" panose="020B0509030504030204" pitchFamily="49" charset="0"/>
                </a:rPr>
                <a:t>	ROLLBACK TRANSACTION</a:t>
              </a:r>
            </a:p>
          </p:txBody>
        </p:sp>
        <p:sp>
          <p:nvSpPr>
            <p:cNvPr id="37915" name="Rectangle 206">
              <a:extLst>
                <a:ext uri="{FF2B5EF4-FFF2-40B4-BE49-F238E27FC236}">
                  <a16:creationId xmlns:a16="http://schemas.microsoft.com/office/drawing/2014/main" id="{AB025315-8097-4972-841F-B383DD78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963"/>
              <a:ext cx="4906" cy="102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4625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AS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IF UPDATE (EmployeeID)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BEGIN TRANSACTION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	RAISERROR (</a:t>
              </a:r>
              <a:r>
                <a:rPr lang="en-US" altLang="es-ES" sz="1600" noProof="1">
                  <a:latin typeface="Lucida Sans Typewriter" panose="020B0509030504030204" pitchFamily="49" charset="0"/>
                  <a:cs typeface="Arial" panose="020B0604020202020204" pitchFamily="34" charset="0"/>
                </a:rPr>
                <a:t>' </a:t>
              </a:r>
              <a:r>
                <a:rPr lang="es-ES_tradnl" altLang="es-ES" b="1">
                  <a:latin typeface="Arial" panose="020B0604020202020204" pitchFamily="34" charset="0"/>
                  <a:cs typeface="Arial" panose="020B0604020202020204" pitchFamily="34" charset="0"/>
                </a:rPr>
                <a:t>No se puede procesar la transacción</a:t>
              </a:r>
              <a:endParaRPr lang="en-US" altLang="es-ES" sz="1600">
                <a:latin typeface="Lucida Sans Typewriter" panose="020B0509030504030204" pitchFamily="49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	***** El ID de Empleado NO puede ser modificado!!</a:t>
              </a:r>
              <a:r>
                <a:rPr lang="en-US" altLang="es-ES" sz="1600" noProof="1">
                  <a:latin typeface="Lucida Sans Typewriter" panose="020B0509030504030204" pitchFamily="49" charset="0"/>
                  <a:cs typeface="Arial" panose="020B0604020202020204" pitchFamily="34" charset="0"/>
                </a:rPr>
                <a:t>'</a:t>
              </a: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, 10, 1)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es-ES" sz="1600">
                  <a:latin typeface="Lucida Sans Typewriter" panose="020B0509030504030204" pitchFamily="49" charset="0"/>
                  <a:cs typeface="Arial" panose="020B0604020202020204" pitchFamily="34" charset="0"/>
                </a:rPr>
                <a:t>	ROLLBACK TRANSACTION</a:t>
              </a:r>
            </a:p>
          </p:txBody>
        </p:sp>
        <p:grpSp>
          <p:nvGrpSpPr>
            <p:cNvPr id="37916" name="Group 207">
              <a:extLst>
                <a:ext uri="{FF2B5EF4-FFF2-40B4-BE49-F238E27FC236}">
                  <a16:creationId xmlns:a16="http://schemas.microsoft.com/office/drawing/2014/main" id="{8B268311-A0EB-4DDE-AC46-E458B6AF6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" y="822"/>
              <a:ext cx="3397" cy="2034"/>
              <a:chOff x="541" y="2070"/>
              <a:chExt cx="3397" cy="2034"/>
            </a:xfrm>
          </p:grpSpPr>
          <p:sp>
            <p:nvSpPr>
              <p:cNvPr id="37942" name="Rectangle 208">
                <a:extLst>
                  <a:ext uri="{FF2B5EF4-FFF2-40B4-BE49-F238E27FC236}">
                    <a16:creationId xmlns:a16="http://schemas.microsoft.com/office/drawing/2014/main" id="{9163B064-3099-4335-97A1-2AF3481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285"/>
                <a:ext cx="3024" cy="4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lIns="548640" anchor="ctr"/>
              <a:lstStyle>
                <a:lvl1pPr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es-AR" sz="1600" b="1">
                    <a:latin typeface="Arial Narrow" panose="020B0606020202030204" pitchFamily="34" charset="0"/>
                    <a:cs typeface="Arial" panose="020B0604020202020204" pitchFamily="34" charset="0"/>
                  </a:rPr>
                  <a:t>  </a:t>
                </a:r>
                <a:r>
                  <a:rPr lang="es-ES_tradnl" altLang="es-AR" sz="1600" b="1">
                    <a:latin typeface="Arial Narrow" panose="020B0606020202030204" pitchFamily="34" charset="0"/>
                    <a:cs typeface="Arial" panose="020B0604020202020204" pitchFamily="34" charset="0"/>
                  </a:rPr>
                  <a:t>No se puede procesar la transacción</a:t>
                </a:r>
                <a:r>
                  <a:rPr lang="en-US" altLang="es-AR" sz="1600" b="1">
                    <a:latin typeface="Arial Narrow" panose="020B0606020202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s-AR" sz="1600" b="1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s-AR" sz="1200">
                    <a:latin typeface="Arial" panose="020B0604020202020204" pitchFamily="34" charset="0"/>
                    <a:cs typeface="Arial" panose="020B0604020202020204" pitchFamily="34" charset="0"/>
                  </a:rPr>
                  <a:t>El ID de Empleado NO puede ser modificado</a:t>
                </a:r>
                <a:r>
                  <a:rPr lang="en-US" altLang="es-AR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en-US" altLang="es-AR" sz="1600" b="1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US" altLang="es-AR" sz="1600" b="1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943" name="Group 209">
                <a:extLst>
                  <a:ext uri="{FF2B5EF4-FFF2-40B4-BE49-F238E27FC236}">
                    <a16:creationId xmlns:a16="http://schemas.microsoft.com/office/drawing/2014/main" id="{76F89783-100D-400D-8376-7FD93E655D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2070"/>
                <a:ext cx="3208" cy="2034"/>
                <a:chOff x="1270" y="-344"/>
                <a:chExt cx="2530" cy="1604"/>
              </a:xfrm>
            </p:grpSpPr>
            <p:sp>
              <p:nvSpPr>
                <p:cNvPr id="37944" name="Freeform 210">
                  <a:extLst>
                    <a:ext uri="{FF2B5EF4-FFF2-40B4-BE49-F238E27FC236}">
                      <a16:creationId xmlns:a16="http://schemas.microsoft.com/office/drawing/2014/main" id="{B8FC3F9A-8E91-4D10-A444-C89003409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5" y="-344"/>
                  <a:ext cx="265" cy="266"/>
                </a:xfrm>
                <a:custGeom>
                  <a:avLst/>
                  <a:gdLst>
                    <a:gd name="T0" fmla="*/ 31 w 265"/>
                    <a:gd name="T1" fmla="*/ 266 h 265"/>
                    <a:gd name="T2" fmla="*/ 16 w 265"/>
                    <a:gd name="T3" fmla="*/ 262 h 265"/>
                    <a:gd name="T4" fmla="*/ 5 w 265"/>
                    <a:gd name="T5" fmla="*/ 252 h 265"/>
                    <a:gd name="T6" fmla="*/ 0 w 265"/>
                    <a:gd name="T7" fmla="*/ 235 h 265"/>
                    <a:gd name="T8" fmla="*/ 116 w 265"/>
                    <a:gd name="T9" fmla="*/ 12 h 265"/>
                    <a:gd name="T10" fmla="*/ 124 w 265"/>
                    <a:gd name="T11" fmla="*/ 0 h 265"/>
                    <a:gd name="T12" fmla="*/ 140 w 265"/>
                    <a:gd name="T13" fmla="*/ 0 h 265"/>
                    <a:gd name="T14" fmla="*/ 151 w 265"/>
                    <a:gd name="T15" fmla="*/ 14 h 265"/>
                    <a:gd name="T16" fmla="*/ 264 w 265"/>
                    <a:gd name="T17" fmla="*/ 235 h 265"/>
                    <a:gd name="T18" fmla="*/ 264 w 265"/>
                    <a:gd name="T19" fmla="*/ 247 h 265"/>
                    <a:gd name="T20" fmla="*/ 260 w 265"/>
                    <a:gd name="T21" fmla="*/ 262 h 265"/>
                    <a:gd name="T22" fmla="*/ 246 w 265"/>
                    <a:gd name="T23" fmla="*/ 266 h 265"/>
                    <a:gd name="T24" fmla="*/ 233 w 265"/>
                    <a:gd name="T25" fmla="*/ 266 h 265"/>
                    <a:gd name="T26" fmla="*/ 16 w 265"/>
                    <a:gd name="T27" fmla="*/ 266 h 265"/>
                    <a:gd name="T28" fmla="*/ 16 w 265"/>
                    <a:gd name="T29" fmla="*/ 266 h 26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5" h="265">
                      <a:moveTo>
                        <a:pt x="31" y="264"/>
                      </a:moveTo>
                      <a:lnTo>
                        <a:pt x="16" y="260"/>
                      </a:lnTo>
                      <a:lnTo>
                        <a:pt x="5" y="250"/>
                      </a:lnTo>
                      <a:lnTo>
                        <a:pt x="0" y="233"/>
                      </a:lnTo>
                      <a:lnTo>
                        <a:pt x="116" y="12"/>
                      </a:lnTo>
                      <a:lnTo>
                        <a:pt x="124" y="0"/>
                      </a:lnTo>
                      <a:lnTo>
                        <a:pt x="140" y="0"/>
                      </a:lnTo>
                      <a:lnTo>
                        <a:pt x="151" y="14"/>
                      </a:lnTo>
                      <a:lnTo>
                        <a:pt x="264" y="233"/>
                      </a:lnTo>
                      <a:lnTo>
                        <a:pt x="264" y="245"/>
                      </a:lnTo>
                      <a:lnTo>
                        <a:pt x="260" y="260"/>
                      </a:lnTo>
                      <a:lnTo>
                        <a:pt x="246" y="264"/>
                      </a:lnTo>
                      <a:lnTo>
                        <a:pt x="233" y="264"/>
                      </a:lnTo>
                      <a:lnTo>
                        <a:pt x="16" y="264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767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folHlink"/>
                  </a:outerShdw>
                </a:effec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45" name="Freeform 211">
                  <a:extLst>
                    <a:ext uri="{FF2B5EF4-FFF2-40B4-BE49-F238E27FC236}">
                      <a16:creationId xmlns:a16="http://schemas.microsoft.com/office/drawing/2014/main" id="{B3EFE50B-75DA-4CD6-B7B7-996530688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4" y="1008"/>
                  <a:ext cx="114" cy="252"/>
                </a:xfrm>
                <a:custGeom>
                  <a:avLst/>
                  <a:gdLst>
                    <a:gd name="T0" fmla="*/ 0 w 114"/>
                    <a:gd name="T1" fmla="*/ 0 h 251"/>
                    <a:gd name="T2" fmla="*/ 113 w 114"/>
                    <a:gd name="T3" fmla="*/ 221 h 251"/>
                    <a:gd name="T4" fmla="*/ 113 w 114"/>
                    <a:gd name="T5" fmla="*/ 233 h 251"/>
                    <a:gd name="T6" fmla="*/ 109 w 114"/>
                    <a:gd name="T7" fmla="*/ 248 h 251"/>
                    <a:gd name="T8" fmla="*/ 95 w 114"/>
                    <a:gd name="T9" fmla="*/ 252 h 2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4" h="251">
                      <a:moveTo>
                        <a:pt x="0" y="0"/>
                      </a:moveTo>
                      <a:lnTo>
                        <a:pt x="113" y="219"/>
                      </a:lnTo>
                      <a:lnTo>
                        <a:pt x="113" y="231"/>
                      </a:lnTo>
                      <a:lnTo>
                        <a:pt x="109" y="246"/>
                      </a:lnTo>
                      <a:lnTo>
                        <a:pt x="95" y="25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13500000" algn="ctr" rotWithShape="0">
                    <a:schemeClr val="folHlink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37946" name="Group 212">
                  <a:extLst>
                    <a:ext uri="{FF2B5EF4-FFF2-40B4-BE49-F238E27FC236}">
                      <a16:creationId xmlns:a16="http://schemas.microsoft.com/office/drawing/2014/main" id="{FC639443-CF62-4EEA-AA56-9C3B5FD8E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70" y="1075"/>
                  <a:ext cx="50" cy="141"/>
                  <a:chOff x="1270" y="1075"/>
                  <a:chExt cx="50" cy="141"/>
                </a:xfrm>
              </p:grpSpPr>
              <p:sp>
                <p:nvSpPr>
                  <p:cNvPr id="37947" name="Freeform 213">
                    <a:extLst>
                      <a:ext uri="{FF2B5EF4-FFF2-40B4-BE49-F238E27FC236}">
                        <a16:creationId xmlns:a16="http://schemas.microsoft.com/office/drawing/2014/main" id="{5E950E61-14BF-4174-B769-C3A866C135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0" y="1075"/>
                    <a:ext cx="50" cy="102"/>
                  </a:xfrm>
                  <a:custGeom>
                    <a:avLst/>
                    <a:gdLst>
                      <a:gd name="T0" fmla="*/ 26 w 50"/>
                      <a:gd name="T1" fmla="*/ 101 h 102"/>
                      <a:gd name="T2" fmla="*/ 41 w 50"/>
                      <a:gd name="T3" fmla="*/ 62 h 102"/>
                      <a:gd name="T4" fmla="*/ 48 w 50"/>
                      <a:gd name="T5" fmla="*/ 35 h 102"/>
                      <a:gd name="T6" fmla="*/ 49 w 50"/>
                      <a:gd name="T7" fmla="*/ 20 h 102"/>
                      <a:gd name="T8" fmla="*/ 44 w 50"/>
                      <a:gd name="T9" fmla="*/ 7 h 102"/>
                      <a:gd name="T10" fmla="*/ 30 w 50"/>
                      <a:gd name="T11" fmla="*/ 0 h 102"/>
                      <a:gd name="T12" fmla="*/ 14 w 50"/>
                      <a:gd name="T13" fmla="*/ 1 h 102"/>
                      <a:gd name="T14" fmla="*/ 6 w 50"/>
                      <a:gd name="T15" fmla="*/ 7 h 102"/>
                      <a:gd name="T16" fmla="*/ 0 w 50"/>
                      <a:gd name="T17" fmla="*/ 15 h 102"/>
                      <a:gd name="T18" fmla="*/ 0 w 50"/>
                      <a:gd name="T19" fmla="*/ 33 h 102"/>
                      <a:gd name="T20" fmla="*/ 4 w 50"/>
                      <a:gd name="T21" fmla="*/ 53 h 102"/>
                      <a:gd name="T22" fmla="*/ 14 w 50"/>
                      <a:gd name="T23" fmla="*/ 81 h 102"/>
                      <a:gd name="T24" fmla="*/ 26 w 50"/>
                      <a:gd name="T25" fmla="*/ 101 h 1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0" h="102">
                        <a:moveTo>
                          <a:pt x="26" y="101"/>
                        </a:moveTo>
                        <a:lnTo>
                          <a:pt x="41" y="62"/>
                        </a:lnTo>
                        <a:lnTo>
                          <a:pt x="48" y="35"/>
                        </a:lnTo>
                        <a:lnTo>
                          <a:pt x="49" y="20"/>
                        </a:lnTo>
                        <a:lnTo>
                          <a:pt x="44" y="7"/>
                        </a:lnTo>
                        <a:lnTo>
                          <a:pt x="30" y="0"/>
                        </a:lnTo>
                        <a:lnTo>
                          <a:pt x="14" y="1"/>
                        </a:lnTo>
                        <a:lnTo>
                          <a:pt x="6" y="7"/>
                        </a:lnTo>
                        <a:lnTo>
                          <a:pt x="0" y="15"/>
                        </a:lnTo>
                        <a:lnTo>
                          <a:pt x="0" y="33"/>
                        </a:lnTo>
                        <a:lnTo>
                          <a:pt x="4" y="53"/>
                        </a:lnTo>
                        <a:lnTo>
                          <a:pt x="14" y="81"/>
                        </a:lnTo>
                        <a:lnTo>
                          <a:pt x="26" y="101"/>
                        </a:lnTo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ffectLst>
                    <a:outerShdw dist="12700" dir="54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7948" name="Oval 214">
                    <a:extLst>
                      <a:ext uri="{FF2B5EF4-FFF2-40B4-BE49-F238E27FC236}">
                        <a16:creationId xmlns:a16="http://schemas.microsoft.com/office/drawing/2014/main" id="{28AC8ACA-F093-4FBF-9687-9CC9D1FBAB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1" y="1193"/>
                    <a:ext cx="28" cy="22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>
                    <a:outerShdw dist="12700" dir="54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es-AR" altLang="es-AR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7917" name="Group 215">
              <a:extLst>
                <a:ext uri="{FF2B5EF4-FFF2-40B4-BE49-F238E27FC236}">
                  <a16:creationId xmlns:a16="http://schemas.microsoft.com/office/drawing/2014/main" id="{EBC83529-3A9C-4779-A828-3A062823A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84"/>
              <a:ext cx="2928" cy="1248"/>
              <a:chOff x="2496" y="2784"/>
              <a:chExt cx="2928" cy="1248"/>
            </a:xfrm>
          </p:grpSpPr>
          <p:sp>
            <p:nvSpPr>
              <p:cNvPr id="42200" name="Rectangle 216">
                <a:extLst>
                  <a:ext uri="{FF2B5EF4-FFF2-40B4-BE49-F238E27FC236}">
                    <a16:creationId xmlns:a16="http://schemas.microsoft.com/office/drawing/2014/main" id="{E3997DC5-049F-44A9-9AA9-E864250BE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2928" cy="192"/>
              </a:xfrm>
              <a:prstGeom prst="rect">
                <a:avLst/>
              </a:prstGeom>
              <a:gradFill rotWithShape="0">
                <a:gsLst>
                  <a:gs pos="0">
                    <a:srgbClr val="6600FF"/>
                  </a:gs>
                  <a:gs pos="50000">
                    <a:srgbClr val="66CCFF"/>
                  </a:gs>
                  <a:gs pos="100000">
                    <a:srgbClr val="6600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Employees</a:t>
                </a:r>
              </a:p>
            </p:txBody>
          </p:sp>
          <p:sp>
            <p:nvSpPr>
              <p:cNvPr id="37919" name="Rectangle 217">
                <a:extLst>
                  <a:ext uri="{FF2B5EF4-FFF2-40B4-BE49-F238E27FC236}">
                    <a16:creationId xmlns:a16="http://schemas.microsoft.com/office/drawing/2014/main" id="{A3B2BC72-F3F2-472C-9B9E-8EF7C92A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EmployeeID</a:t>
                </a:r>
              </a:p>
            </p:txBody>
          </p:sp>
          <p:sp>
            <p:nvSpPr>
              <p:cNvPr id="37920" name="Rectangle 218">
                <a:extLst>
                  <a:ext uri="{FF2B5EF4-FFF2-40B4-BE49-F238E27FC236}">
                    <a16:creationId xmlns:a16="http://schemas.microsoft.com/office/drawing/2014/main" id="{47974D87-9569-427B-8D57-DFB2D9BBF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9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LastName</a:t>
                </a:r>
              </a:p>
            </p:txBody>
          </p:sp>
          <p:sp>
            <p:nvSpPr>
              <p:cNvPr id="37921" name="Rectangle 219">
                <a:extLst>
                  <a:ext uri="{FF2B5EF4-FFF2-40B4-BE49-F238E27FC236}">
                    <a16:creationId xmlns:a16="http://schemas.microsoft.com/office/drawing/2014/main" id="{D7F42C91-901A-4735-98BB-72F2BC9A2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FirstName</a:t>
                </a:r>
              </a:p>
            </p:txBody>
          </p:sp>
          <p:sp>
            <p:nvSpPr>
              <p:cNvPr id="37922" name="Rectangle 220">
                <a:extLst>
                  <a:ext uri="{FF2B5EF4-FFF2-40B4-BE49-F238E27FC236}">
                    <a16:creationId xmlns:a16="http://schemas.microsoft.com/office/drawing/2014/main" id="{3DECCAC5-4405-4573-B9F4-9AD82ECA4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Title</a:t>
                </a:r>
              </a:p>
            </p:txBody>
          </p:sp>
          <p:sp>
            <p:nvSpPr>
              <p:cNvPr id="37923" name="Rectangle 221">
                <a:extLst>
                  <a:ext uri="{FF2B5EF4-FFF2-40B4-BE49-F238E27FC236}">
                    <a16:creationId xmlns:a16="http://schemas.microsoft.com/office/drawing/2014/main" id="{0E708837-42FD-4300-98D6-77BE05B67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HireDate</a:t>
                </a:r>
              </a:p>
            </p:txBody>
          </p:sp>
          <p:sp>
            <p:nvSpPr>
              <p:cNvPr id="37924" name="Rectangle 222">
                <a:extLst>
                  <a:ext uri="{FF2B5EF4-FFF2-40B4-BE49-F238E27FC236}">
                    <a16:creationId xmlns:a16="http://schemas.microsoft.com/office/drawing/2014/main" id="{0384B2CA-607E-411D-B85F-614FF2F93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62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2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3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4</a:t>
                </a:r>
              </a:p>
            </p:txBody>
          </p:sp>
          <p:sp>
            <p:nvSpPr>
              <p:cNvPr id="37925" name="Rectangle 223">
                <a:extLst>
                  <a:ext uri="{FF2B5EF4-FFF2-40B4-BE49-F238E27FC236}">
                    <a16:creationId xmlns:a16="http://schemas.microsoft.com/office/drawing/2014/main" id="{B20DA29E-9FF4-474D-9F66-8BFAFDAED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62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Davolio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Barr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Leverling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Peacock</a:t>
                </a:r>
              </a:p>
            </p:txBody>
          </p:sp>
          <p:sp>
            <p:nvSpPr>
              <p:cNvPr id="37926" name="Rectangle 224">
                <a:extLst>
                  <a:ext uri="{FF2B5EF4-FFF2-40B4-BE49-F238E27FC236}">
                    <a16:creationId xmlns:a16="http://schemas.microsoft.com/office/drawing/2014/main" id="{15CF7471-6465-424A-80FA-DB288ADA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480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Nancy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Andrew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Janet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Margaret</a:t>
                </a:r>
              </a:p>
            </p:txBody>
          </p:sp>
          <p:sp>
            <p:nvSpPr>
              <p:cNvPr id="37927" name="Rectangle 225">
                <a:extLst>
                  <a:ext uri="{FF2B5EF4-FFF2-40B4-BE49-F238E27FC236}">
                    <a16:creationId xmlns:a16="http://schemas.microsoft.com/office/drawing/2014/main" id="{71A8E89A-3817-4B2A-84AE-2CE2490B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62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Sales Rep.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R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Sales Rep.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Sales Rep.</a:t>
                </a:r>
              </a:p>
            </p:txBody>
          </p:sp>
          <p:sp>
            <p:nvSpPr>
              <p:cNvPr id="37928" name="Rectangle 226">
                <a:extLst>
                  <a:ext uri="{FF2B5EF4-FFF2-40B4-BE49-F238E27FC236}">
                    <a16:creationId xmlns:a16="http://schemas.microsoft.com/office/drawing/2014/main" id="{BB4622AD-C19E-4444-A002-7B69A6F8D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576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~~~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~~~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~~~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~~~</a:t>
                </a:r>
              </a:p>
            </p:txBody>
          </p:sp>
          <p:grpSp>
            <p:nvGrpSpPr>
              <p:cNvPr id="37929" name="Group 227">
                <a:extLst>
                  <a:ext uri="{FF2B5EF4-FFF2-40B4-BE49-F238E27FC236}">
                    <a16:creationId xmlns:a16="http://schemas.microsoft.com/office/drawing/2014/main" id="{F329375A-6E0B-46F8-A603-02F4F3E0F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168"/>
                <a:ext cx="2928" cy="864"/>
                <a:chOff x="1920" y="1680"/>
                <a:chExt cx="2928" cy="864"/>
              </a:xfrm>
            </p:grpSpPr>
            <p:grpSp>
              <p:nvGrpSpPr>
                <p:cNvPr id="37931" name="Group 228">
                  <a:extLst>
                    <a:ext uri="{FF2B5EF4-FFF2-40B4-BE49-F238E27FC236}">
                      <a16:creationId xmlns:a16="http://schemas.microsoft.com/office/drawing/2014/main" id="{EEB0B97A-8630-4827-A828-01B0DB46E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1920"/>
                  <a:ext cx="2928" cy="144"/>
                  <a:chOff x="1920" y="1920"/>
                  <a:chExt cx="2928" cy="144"/>
                </a:xfrm>
              </p:grpSpPr>
              <p:sp>
                <p:nvSpPr>
                  <p:cNvPr id="37937" name="Rectangle 229">
                    <a:extLst>
                      <a:ext uri="{FF2B5EF4-FFF2-40B4-BE49-F238E27FC236}">
                        <a16:creationId xmlns:a16="http://schemas.microsoft.com/office/drawing/2014/main" id="{025916B7-B02A-4DF5-9A71-3359A18BC5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920"/>
                    <a:ext cx="624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s-ES"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7938" name="Rectangle 230">
                    <a:extLst>
                      <a:ext uri="{FF2B5EF4-FFF2-40B4-BE49-F238E27FC236}">
                        <a16:creationId xmlns:a16="http://schemas.microsoft.com/office/drawing/2014/main" id="{733304B5-77EE-402B-B025-A1A4E32AE5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920"/>
                    <a:ext cx="624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s-ES"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Fuller</a:t>
                    </a:r>
                  </a:p>
                </p:txBody>
              </p:sp>
              <p:sp>
                <p:nvSpPr>
                  <p:cNvPr id="37939" name="Rectangle 231">
                    <a:extLst>
                      <a:ext uri="{FF2B5EF4-FFF2-40B4-BE49-F238E27FC236}">
                        <a16:creationId xmlns:a16="http://schemas.microsoft.com/office/drawing/2014/main" id="{B5AC8F58-C859-4A87-A936-9DC2625403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20"/>
                    <a:ext cx="480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s-ES"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Andrew</a:t>
                    </a:r>
                  </a:p>
                </p:txBody>
              </p:sp>
              <p:sp>
                <p:nvSpPr>
                  <p:cNvPr id="37940" name="Rectangle 232">
                    <a:extLst>
                      <a:ext uri="{FF2B5EF4-FFF2-40B4-BE49-F238E27FC236}">
                        <a16:creationId xmlns:a16="http://schemas.microsoft.com/office/drawing/2014/main" id="{FE81C156-94D7-49F5-8AEE-A2DCC6AEAA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920"/>
                    <a:ext cx="624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s-ES"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Vice Pres.</a:t>
                    </a:r>
                  </a:p>
                </p:txBody>
              </p:sp>
              <p:sp>
                <p:nvSpPr>
                  <p:cNvPr id="37941" name="Rectangle 233">
                    <a:extLst>
                      <a:ext uri="{FF2B5EF4-FFF2-40B4-BE49-F238E27FC236}">
                        <a16:creationId xmlns:a16="http://schemas.microsoft.com/office/drawing/2014/main" id="{CCC8D967-895B-405C-B4A2-C19504B0DC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20"/>
                    <a:ext cx="576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lnSpc>
                        <a:spcPct val="110000"/>
                      </a:lnSpc>
                    </a:pPr>
                    <a:r>
                      <a:rPr lang="en-US" altLang="es-ES"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~~~</a:t>
                    </a:r>
                  </a:p>
                </p:txBody>
              </p:sp>
            </p:grpSp>
            <p:sp>
              <p:nvSpPr>
                <p:cNvPr id="37932" name="Rectangle 234">
                  <a:extLst>
                    <a:ext uri="{FF2B5EF4-FFF2-40B4-BE49-F238E27FC236}">
                      <a16:creationId xmlns:a16="http://schemas.microsoft.com/office/drawing/2014/main" id="{FA43C5CF-16D8-45C2-845D-02CCBDE2A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680"/>
                  <a:ext cx="624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33" name="Rectangle 235">
                  <a:extLst>
                    <a:ext uri="{FF2B5EF4-FFF2-40B4-BE49-F238E27FC236}">
                      <a16:creationId xmlns:a16="http://schemas.microsoft.com/office/drawing/2014/main" id="{649923BB-8629-46CB-B860-0421DA00E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680"/>
                  <a:ext cx="624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34" name="Rectangle 236">
                  <a:extLst>
                    <a:ext uri="{FF2B5EF4-FFF2-40B4-BE49-F238E27FC236}">
                      <a16:creationId xmlns:a16="http://schemas.microsoft.com/office/drawing/2014/main" id="{2D184D15-86D0-4411-99E1-5FBCD98800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680"/>
                  <a:ext cx="480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35" name="Rectangle 237">
                  <a:extLst>
                    <a:ext uri="{FF2B5EF4-FFF2-40B4-BE49-F238E27FC236}">
                      <a16:creationId xmlns:a16="http://schemas.microsoft.com/office/drawing/2014/main" id="{6D343DC2-1C13-467E-B3DD-745120CC6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680"/>
                  <a:ext cx="624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36" name="Rectangle 238">
                  <a:extLst>
                    <a:ext uri="{FF2B5EF4-FFF2-40B4-BE49-F238E27FC236}">
                      <a16:creationId xmlns:a16="http://schemas.microsoft.com/office/drawing/2014/main" id="{FA820574-CC92-4AB2-AF91-18FB5802B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680"/>
                  <a:ext cx="576" cy="8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930" name="Oval 239">
                <a:extLst>
                  <a:ext uri="{FF2B5EF4-FFF2-40B4-BE49-F238E27FC236}">
                    <a16:creationId xmlns:a16="http://schemas.microsoft.com/office/drawing/2014/main" id="{90ADEDDE-C034-47A0-8197-F7734E7A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3378"/>
                <a:ext cx="576" cy="19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910" name="Title 1">
            <a:extLst>
              <a:ext uri="{FF2B5EF4-FFF2-40B4-BE49-F238E27FC236}">
                <a16:creationId xmlns:a16="http://schemas.microsoft.com/office/drawing/2014/main" id="{E4CD61C6-EB44-4BBC-AB0A-7F5D2A70B39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Funcionamiento de un trigger </a:t>
            </a:r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UPDATE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46">
            <a:extLst>
              <a:ext uri="{FF2B5EF4-FFF2-40B4-BE49-F238E27FC236}">
                <a16:creationId xmlns:a16="http://schemas.microsoft.com/office/drawing/2014/main" id="{80128CD5-0854-4A95-A3FF-14C99F1D3D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 lIns="90488" tIns="44450" rIns="90488" bIns="44450"/>
          <a:lstStyle/>
          <a:p>
            <a:pPr eaLnBrk="1" hangingPunct="1"/>
            <a:endParaRPr lang="en-US" altLang="es-ES" sz="3600">
              <a:latin typeface="Lucida Sans" panose="020B0602030504020204" pitchFamily="34" charset="0"/>
            </a:endParaRPr>
          </a:p>
        </p:txBody>
      </p:sp>
      <p:sp>
        <p:nvSpPr>
          <p:cNvPr id="39939" name="96 Rectángulo">
            <a:extLst>
              <a:ext uri="{FF2B5EF4-FFF2-40B4-BE49-F238E27FC236}">
                <a16:creationId xmlns:a16="http://schemas.microsoft.com/office/drawing/2014/main" id="{37A56C53-508E-436E-B114-5D186A94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000250"/>
            <a:ext cx="714375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6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2800">
                <a:latin typeface="Lucida Sans" panose="020B0602030504020204" pitchFamily="34" charset="0"/>
                <a:cs typeface="Arial" panose="020B0604020202020204" pitchFamily="34" charset="0"/>
              </a:rPr>
              <a:t>Creamos un trigger (INSERT):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CREATE TRIGGER dbo.tr_Categoria 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ON dbo.categories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AFTER INSERT 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AS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PRINT ‘Se agregaron la siguiente cantidad de filas’;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endParaRPr lang="en-US" altLang="es-ES" sz="280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Title 1">
            <a:extLst>
              <a:ext uri="{FF2B5EF4-FFF2-40B4-BE49-F238E27FC236}">
                <a16:creationId xmlns:a16="http://schemas.microsoft.com/office/drawing/2014/main" id="{9EEFFD97-7C30-45A7-AA6D-8959D7D7BD6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Trigger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96 Rectángulo">
            <a:extLst>
              <a:ext uri="{FF2B5EF4-FFF2-40B4-BE49-F238E27FC236}">
                <a16:creationId xmlns:a16="http://schemas.microsoft.com/office/drawing/2014/main" id="{FAC37CCE-A546-40BE-B806-E4979A0E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000250"/>
            <a:ext cx="71437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2. Damos un alta de categoria: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INSERT INTO Categories (CategoryName,Description)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VALUES ('Bebidas Frias','BIEN HELADAS')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Ejecutamos</a:t>
            </a:r>
          </a:p>
          <a:p>
            <a:pPr eaLnBrk="1" hangingPunct="1"/>
            <a:endParaRPr lang="en-US" altLang="es-ES" sz="280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Title 1">
            <a:extLst>
              <a:ext uri="{FF2B5EF4-FFF2-40B4-BE49-F238E27FC236}">
                <a16:creationId xmlns:a16="http://schemas.microsoft.com/office/drawing/2014/main" id="{098955E1-B3A9-4D20-AAFE-4A122645D46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desencadenador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96723359-5AA7-41D5-A932-AEA45F5F31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/>
            <a:r>
              <a:rPr lang="en-US" altLang="es-ES" sz="3600" b="1">
                <a:solidFill>
                  <a:srgbClr val="000000"/>
                </a:solidFill>
                <a:latin typeface="Lucida Sans" panose="020B0602030504020204" pitchFamily="34" charset="0"/>
              </a:rPr>
              <a:t>Introducción a los triggers</a:t>
            </a:r>
            <a:endParaRPr lang="en-US" altLang="es-ES" sz="36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3600" b="1">
                <a:solidFill>
                  <a:srgbClr val="000000"/>
                </a:solidFill>
                <a:latin typeface="Lucida Sans" panose="020B0602030504020204" pitchFamily="34" charset="0"/>
              </a:rPr>
              <a:t>Definición de triggers</a:t>
            </a:r>
            <a:endParaRPr lang="en-US" altLang="es-ES" sz="36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3600" b="1">
                <a:solidFill>
                  <a:srgbClr val="000000"/>
                </a:solidFill>
                <a:latin typeface="Lucida Sans" panose="020B0602030504020204" pitchFamily="34" charset="0"/>
              </a:rPr>
              <a:t>Funcionamiento de los triggers</a:t>
            </a:r>
            <a:endParaRPr lang="en-US" altLang="es-ES" sz="36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3600" b="1">
                <a:solidFill>
                  <a:srgbClr val="000000"/>
                </a:solidFill>
                <a:latin typeface="Lucida Sans" panose="020B0602030504020204" pitchFamily="34" charset="0"/>
              </a:rPr>
              <a:t>Ejemplos de triggers</a:t>
            </a:r>
            <a:endParaRPr lang="en-US" altLang="es-ES" sz="36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3600" b="1">
                <a:solidFill>
                  <a:srgbClr val="000000"/>
                </a:solidFill>
                <a:latin typeface="Lucida Sans" panose="020B0602030504020204" pitchFamily="34" charset="0"/>
              </a:rPr>
              <a:t>Consideraciones acerca del rendimiento</a:t>
            </a: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B33ADE54-A397-45E7-B0FD-D2B9B0E7F12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 b="1">
                <a:latin typeface="Lucida Sans" panose="020B0602030504020204" pitchFamily="34" charset="0"/>
              </a:rPr>
              <a:t> </a:t>
            </a:r>
            <a:r>
              <a:rPr lang="en-US" altLang="es-ES" sz="4800" b="1">
                <a:solidFill>
                  <a:schemeClr val="bg1"/>
                </a:solidFill>
                <a:latin typeface="Lucida Sans" panose="020B0602030504020204" pitchFamily="34" charset="0"/>
              </a:rPr>
              <a:t>Introducción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96 Rectángulo">
            <a:extLst>
              <a:ext uri="{FF2B5EF4-FFF2-40B4-BE49-F238E27FC236}">
                <a16:creationId xmlns:a16="http://schemas.microsoft.com/office/drawing/2014/main" id="{EA4CBD92-8AF3-4A1A-8858-B7D7297D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571625"/>
            <a:ext cx="71437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3. Modificamos el trigger anterior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Alter TRIGGER dbo.tr_Categoria 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ON dbo.categories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INSTEAD OF INSERT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AS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PRINT "Se agregaron la siguiente cantidad de filas";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4. Nueva alta de categoria: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INSERT INTO Categories (CategoryName,Description)</a:t>
            </a: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VALUES (Infusiones',’Bebidas derivadas de las hojas y flores')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ES">
                <a:latin typeface="Lucida Sans" panose="020B0602030504020204" pitchFamily="34" charset="0"/>
                <a:cs typeface="Arial" panose="020B0604020202020204" pitchFamily="34" charset="0"/>
              </a:rPr>
              <a:t>Ejecutamos</a:t>
            </a:r>
          </a:p>
          <a:p>
            <a:pPr eaLnBrk="1" hangingPunct="1"/>
            <a:endParaRPr lang="es-ES" altLang="es-ES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s-ES">
                <a:latin typeface="Lucida Sans" panose="020B0602030504020204" pitchFamily="34" charset="0"/>
                <a:cs typeface="Arial" panose="020B0604020202020204" pitchFamily="34" charset="0"/>
              </a:rPr>
              <a:t>Comprobamos con el resultado anterior</a:t>
            </a: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DACABAE8-5FF7-4DB9-9D49-5C957390B34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desencadenador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96 Rectángulo">
            <a:extLst>
              <a:ext uri="{FF2B5EF4-FFF2-40B4-BE49-F238E27FC236}">
                <a16:creationId xmlns:a16="http://schemas.microsoft.com/office/drawing/2014/main" id="{6FE564B3-1EFA-4EC7-8FBD-5B934E85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571625"/>
            <a:ext cx="71437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6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Creo una tabla con los clientes de argentina</a:t>
            </a: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Creo una tabla con los clientes de Brazil</a:t>
            </a: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Creo una vista combinando las tablas anteriores</a:t>
            </a:r>
          </a:p>
          <a:p>
            <a:pPr lvl="1" eaLnBrk="1" hangingPunct="1">
              <a:lnSpc>
                <a:spcPct val="70000"/>
              </a:lnSpc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Title 1">
            <a:extLst>
              <a:ext uri="{FF2B5EF4-FFF2-40B4-BE49-F238E27FC236}">
                <a16:creationId xmlns:a16="http://schemas.microsoft.com/office/drawing/2014/main" id="{E715147D-4B83-4E3D-841B-227D247F0AC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>
                <a:latin typeface="Lucida Sans" panose="020B0602030504020204" pitchFamily="34" charset="0"/>
              </a:rPr>
              <a:t>Triggers INSTEAD OF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96 Rectángulo">
            <a:extLst>
              <a:ext uri="{FF2B5EF4-FFF2-40B4-BE49-F238E27FC236}">
                <a16:creationId xmlns:a16="http://schemas.microsoft.com/office/drawing/2014/main" id="{9C5A654B-E5D4-4520-8D72-344525C5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571625"/>
            <a:ext cx="714375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6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2800">
                <a:latin typeface="Lucida Sans" panose="020B0602030504020204" pitchFamily="34" charset="0"/>
                <a:cs typeface="Arial" panose="020B0604020202020204" pitchFamily="34" charset="0"/>
              </a:rPr>
              <a:t>Creo una tabla con los clientes de argentina.</a:t>
            </a: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2800">
                <a:latin typeface="Lucida Sans" panose="020B0602030504020204" pitchFamily="34" charset="0"/>
                <a:cs typeface="Arial" panose="020B0604020202020204" pitchFamily="34" charset="0"/>
              </a:rPr>
              <a:t>Creo una tabla con los clientes de Brazil.</a:t>
            </a:r>
          </a:p>
          <a:p>
            <a:pPr lvl="1" eaLnBrk="1" hangingPunct="1">
              <a:lnSpc>
                <a:spcPct val="70000"/>
              </a:lnSpc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SELECT *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INTO </a:t>
            </a:r>
            <a:r>
              <a:rPr lang="en-US" altLang="es-ES" sz="3600">
                <a:latin typeface="Lucida Sans Typewriter" panose="020B0509030504030204" pitchFamily="49" charset="0"/>
                <a:cs typeface="Arial" panose="020B0604020202020204" pitchFamily="34" charset="0"/>
              </a:rPr>
              <a:t>ClientesArg</a:t>
            </a: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FROM Customers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WHERE country= 'Argentina'</a:t>
            </a:r>
          </a:p>
          <a:p>
            <a:pPr lvl="1" eaLnBrk="1" hangingPunct="1">
              <a:lnSpc>
                <a:spcPct val="70000"/>
              </a:lnSpc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s-ES" sz="3600">
                <a:latin typeface="Lucida Sans Typewriter" panose="020B0509030504030204" pitchFamily="49" charset="0"/>
                <a:cs typeface="Arial" panose="020B0604020202020204" pitchFamily="34" charset="0"/>
              </a:rPr>
              <a:t>ClientesArg</a:t>
            </a: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B862832D-659D-496C-B8A5-8D737C5F81B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000">
                <a:latin typeface="Lucida Sans" panose="020B0602030504020204" pitchFamily="34" charset="0"/>
              </a:rPr>
              <a:t>Triggers INSTEAD OF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96 Rectángulo">
            <a:extLst>
              <a:ext uri="{FF2B5EF4-FFF2-40B4-BE49-F238E27FC236}">
                <a16:creationId xmlns:a16="http://schemas.microsoft.com/office/drawing/2014/main" id="{FC2C2575-92C8-4D0F-A7ED-B0FFE224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640763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6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s-ES" sz="3200">
                <a:latin typeface="Lucida Sans" panose="020B0602030504020204" pitchFamily="34" charset="0"/>
                <a:cs typeface="Arial" panose="020B0604020202020204" pitchFamily="34" charset="0"/>
              </a:rPr>
              <a:t>Creo una tabla con los clientes de Brazil.</a:t>
            </a:r>
          </a:p>
          <a:p>
            <a:pPr lvl="1" eaLnBrk="1" hangingPunct="1">
              <a:lnSpc>
                <a:spcPct val="70000"/>
              </a:lnSpc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SELECT *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INTO </a:t>
            </a:r>
            <a:r>
              <a:rPr lang="en-US" altLang="es-ES" sz="3600">
                <a:latin typeface="Lucida Sans Typewriter" panose="020B0509030504030204" pitchFamily="49" charset="0"/>
                <a:cs typeface="Arial" panose="020B0604020202020204" pitchFamily="34" charset="0"/>
              </a:rPr>
              <a:t>ClientesBra</a:t>
            </a: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FROM Customers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WHERE country=‘Brazil'</a:t>
            </a:r>
          </a:p>
          <a:p>
            <a:pPr lvl="1" eaLnBrk="1" hangingPunct="1">
              <a:lnSpc>
                <a:spcPct val="70000"/>
              </a:lnSpc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s-ES" sz="3600">
                <a:latin typeface="Lucida Sans" panose="020B0602030504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s-ES" sz="3600">
                <a:latin typeface="Lucida Sans Typewriter" panose="020B0509030504030204" pitchFamily="49" charset="0"/>
                <a:cs typeface="Arial" panose="020B0604020202020204" pitchFamily="34" charset="0"/>
              </a:rPr>
              <a:t>ClientesBra</a:t>
            </a: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AutoNum type="arabicPeriod"/>
            </a:pPr>
            <a:endParaRPr lang="en-US" altLang="es-ES" sz="360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Title 1">
            <a:extLst>
              <a:ext uri="{FF2B5EF4-FFF2-40B4-BE49-F238E27FC236}">
                <a16:creationId xmlns:a16="http://schemas.microsoft.com/office/drawing/2014/main" id="{B374514F-0457-4A5B-972B-EBB3B876DC5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000">
                <a:latin typeface="Lucida Sans" panose="020B0602030504020204" pitchFamily="34" charset="0"/>
              </a:rPr>
              <a:t>Triggers INSTEAD OF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48">
            <a:extLst>
              <a:ext uri="{FF2B5EF4-FFF2-40B4-BE49-F238E27FC236}">
                <a16:creationId xmlns:a16="http://schemas.microsoft.com/office/drawing/2014/main" id="{523D9C6A-6FEC-423F-982E-DEC40D9B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286000"/>
            <a:ext cx="5948362" cy="2400300"/>
          </a:xfrm>
          <a:prstGeom prst="rect">
            <a:avLst/>
          </a:prstGeom>
          <a:solidFill>
            <a:schemeClr val="bg1"/>
          </a:solidFill>
          <a:ln w="12700">
            <a:solidFill>
              <a:srgbClr val="777777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2400">
                <a:latin typeface="Lucida Sans Typewriter" panose="020B0509030504030204" pitchFamily="49" charset="0"/>
              </a:rPr>
              <a:t>CREATE VIEW ArgBra AS</a:t>
            </a:r>
          </a:p>
          <a:p>
            <a:pPr eaLnBrk="1" hangingPunct="1"/>
            <a:r>
              <a:rPr lang="en-US" altLang="es-AR" sz="2400">
                <a:latin typeface="Lucida Sans Typewriter" panose="020B0509030504030204" pitchFamily="49" charset="0"/>
              </a:rPr>
              <a:t>SELECT * </a:t>
            </a:r>
            <a:br>
              <a:rPr lang="en-US" altLang="es-AR" sz="2400">
                <a:latin typeface="Lucida Sans Typewriter" panose="020B0509030504030204" pitchFamily="49" charset="0"/>
              </a:rPr>
            </a:br>
            <a:r>
              <a:rPr lang="en-US" altLang="es-AR" sz="2400">
                <a:latin typeface="Lucida Sans Typewriter" panose="020B0509030504030204" pitchFamily="49" charset="0"/>
              </a:rPr>
              <a:t> FROM ClientesArg</a:t>
            </a:r>
            <a:br>
              <a:rPr lang="en-US" altLang="es-AR" sz="2400">
                <a:latin typeface="Lucida Sans Typewriter" panose="020B0509030504030204" pitchFamily="49" charset="0"/>
              </a:rPr>
            </a:br>
            <a:r>
              <a:rPr lang="en-US" altLang="es-AR" sz="2400">
                <a:latin typeface="Lucida Sans Typewriter" panose="020B0509030504030204" pitchFamily="49" charset="0"/>
              </a:rPr>
              <a:t>UNION</a:t>
            </a:r>
          </a:p>
          <a:p>
            <a:pPr eaLnBrk="1" hangingPunct="1"/>
            <a:r>
              <a:rPr lang="en-US" altLang="es-AR" sz="2400">
                <a:latin typeface="Lucida Sans Typewriter" panose="020B0509030504030204" pitchFamily="49" charset="0"/>
              </a:rPr>
              <a:t>SELECT * </a:t>
            </a:r>
            <a:br>
              <a:rPr lang="en-US" altLang="es-AR" sz="2400">
                <a:latin typeface="Lucida Sans Typewriter" panose="020B0509030504030204" pitchFamily="49" charset="0"/>
              </a:rPr>
            </a:br>
            <a:r>
              <a:rPr lang="en-US" altLang="es-AR" sz="2400">
                <a:latin typeface="Lucida Sans Typewriter" panose="020B0509030504030204" pitchFamily="49" charset="0"/>
              </a:rPr>
              <a:t> FROM ClientesBra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45658354-D42A-409C-8AE7-52EA51C727A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trigger 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48">
            <a:extLst>
              <a:ext uri="{FF2B5EF4-FFF2-40B4-BE49-F238E27FC236}">
                <a16:creationId xmlns:a16="http://schemas.microsoft.com/office/drawing/2014/main" id="{61F25413-3256-4CC6-AE9B-8AD73AC5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928813"/>
            <a:ext cx="7286625" cy="3262312"/>
          </a:xfrm>
          <a:prstGeom prst="rect">
            <a:avLst/>
          </a:prstGeom>
          <a:solidFill>
            <a:schemeClr val="bg1"/>
          </a:solidFill>
          <a:ln w="12700">
            <a:solidFill>
              <a:srgbClr val="777777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Actualizo un telefono de un cliente de brasil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Desde la vista </a:t>
            </a:r>
          </a:p>
          <a:p>
            <a:pPr eaLnBrk="1" hangingPunct="1"/>
            <a:endParaRPr lang="en-US" altLang="es-AR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Codigo: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Update </a:t>
            </a:r>
            <a:r>
              <a:rPr lang="en-US" altLang="es-AR" sz="1600">
                <a:latin typeface="Lucida Sans Typewriter" panose="020B0509030504030204" pitchFamily="49" charset="0"/>
                <a:cs typeface="Arial" panose="020B0604020202020204" pitchFamily="34" charset="0"/>
              </a:rPr>
              <a:t>ArgBra set Phone=‘12345’ where Customerid=‘CACTU’</a:t>
            </a:r>
            <a:endParaRPr lang="en-US" altLang="es-AR" sz="1600">
              <a:latin typeface="Lucida Sans Typewriter" panose="020B0509030504030204" pitchFamily="49" charset="0"/>
            </a:endParaRPr>
          </a:p>
          <a:p>
            <a:pPr eaLnBrk="1" hangingPunct="1"/>
            <a:endParaRPr lang="en-US" altLang="es-AR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¿ como se que tabla debo actualizar ?</a:t>
            </a:r>
          </a:p>
          <a:p>
            <a:pPr eaLnBrk="1" hangingPunct="1"/>
            <a:endParaRPr lang="en-US" altLang="es-AR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Para eso creo el trigger , reemplazando el codigo que actualiza sobre la vista por el que actualiza la tabla ClientesArg o ClientesBra segun corresponda.</a:t>
            </a:r>
          </a:p>
          <a:p>
            <a:pPr eaLnBrk="1" hangingPunct="1"/>
            <a:endParaRPr lang="en-US" altLang="es-AR" sz="1600">
              <a:latin typeface="Lucida Sans Typewriter" panose="020B0509030504030204" pitchFamily="49" charset="0"/>
            </a:endParaRPr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EA096270-0743-4F39-BEF3-523C6D22EB8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desencadenador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0" name="Rectangle 248">
            <a:extLst>
              <a:ext uri="{FF2B5EF4-FFF2-40B4-BE49-F238E27FC236}">
                <a16:creationId xmlns:a16="http://schemas.microsoft.com/office/drawing/2014/main" id="{9BF96401-0916-4AE7-8E7C-E3C82D81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7462838" cy="5262563"/>
          </a:xfrm>
          <a:prstGeom prst="rect">
            <a:avLst/>
          </a:prstGeom>
          <a:solidFill>
            <a:schemeClr val="bg1"/>
          </a:solidFill>
          <a:ln w="12700">
            <a:solidFill>
              <a:srgbClr val="777777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lIns="90488" tIns="91440" rIns="90488" bIns="9144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CREATE </a:t>
            </a:r>
            <a:r>
              <a:rPr lang="es-ES" sz="1400" dirty="0" err="1">
                <a:latin typeface="+mn-lt"/>
                <a:cs typeface="Arial" charset="0"/>
              </a:rPr>
              <a:t>trigger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t_clientes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ON </a:t>
            </a:r>
            <a:r>
              <a:rPr lang="es-ES" sz="1400" dirty="0" err="1">
                <a:latin typeface="+mn-lt"/>
                <a:cs typeface="Arial" charset="0"/>
              </a:rPr>
              <a:t>ArgBra</a:t>
            </a:r>
            <a:r>
              <a:rPr lang="es-ES" sz="1400" dirty="0">
                <a:latin typeface="+mn-lt"/>
                <a:cs typeface="Arial" charset="0"/>
              </a:rPr>
              <a:t> INSTEAD OF </a:t>
            </a:r>
            <a:r>
              <a:rPr lang="es-ES" sz="1400" dirty="0" err="1">
                <a:latin typeface="+mn-lt"/>
                <a:cs typeface="Arial" charset="0"/>
              </a:rPr>
              <a:t>update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BEGIN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DECLARE @</a:t>
            </a:r>
            <a:r>
              <a:rPr lang="es-ES" sz="1400" dirty="0" err="1">
                <a:latin typeface="+mn-lt"/>
                <a:cs typeface="Arial" charset="0"/>
              </a:rPr>
              <a:t>pais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nvarchar</a:t>
            </a:r>
            <a:r>
              <a:rPr lang="es-ES" sz="1400" dirty="0">
                <a:latin typeface="+mn-lt"/>
                <a:cs typeface="Arial" charset="0"/>
              </a:rPr>
              <a:t>(15)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>
                <a:cs typeface="Arial" charset="0"/>
              </a:rPr>
              <a:t>DECLARE</a:t>
            </a:r>
            <a:r>
              <a:rPr lang="es-ES" sz="1400" dirty="0">
                <a:latin typeface="+mn-lt"/>
                <a:cs typeface="Arial" charset="0"/>
              </a:rPr>
              <a:t> @</a:t>
            </a:r>
            <a:r>
              <a:rPr lang="es-ES" sz="1400" dirty="0" err="1">
                <a:latin typeface="+mn-lt"/>
                <a:cs typeface="Arial" charset="0"/>
              </a:rPr>
              <a:t>telefono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nvarchar</a:t>
            </a:r>
            <a:r>
              <a:rPr lang="es-ES" sz="1400" dirty="0">
                <a:latin typeface="+mn-lt"/>
                <a:cs typeface="Arial" charset="0"/>
              </a:rPr>
              <a:t>(20)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>
                <a:cs typeface="Arial" charset="0"/>
              </a:rPr>
              <a:t>DECLARE</a:t>
            </a:r>
            <a:r>
              <a:rPr lang="es-ES" sz="1400" dirty="0">
                <a:latin typeface="+mn-lt"/>
                <a:cs typeface="Arial" charset="0"/>
              </a:rPr>
              <a:t> @</a:t>
            </a:r>
            <a:r>
              <a:rPr lang="es-ES" sz="1400" dirty="0" err="1">
                <a:latin typeface="+mn-lt"/>
                <a:cs typeface="Arial" charset="0"/>
              </a:rPr>
              <a:t>idCliente</a:t>
            </a:r>
            <a:r>
              <a:rPr lang="es-ES" sz="1400" dirty="0">
                <a:latin typeface="+mn-lt"/>
                <a:cs typeface="Arial" charset="0"/>
              </a:rPr>
              <a:t> </a:t>
            </a:r>
            <a:r>
              <a:rPr lang="es-ES" sz="1400" dirty="0" err="1">
                <a:latin typeface="+mn-lt"/>
                <a:cs typeface="Arial" charset="0"/>
              </a:rPr>
              <a:t>nvarchar</a:t>
            </a:r>
            <a:r>
              <a:rPr lang="es-ES" sz="1400" dirty="0">
                <a:latin typeface="+mn-lt"/>
                <a:cs typeface="Arial" charset="0"/>
              </a:rPr>
              <a:t>(5)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SET</a:t>
            </a:r>
            <a:r>
              <a:rPr lang="en-US" sz="1400" dirty="0">
                <a:latin typeface="+mn-lt"/>
                <a:cs typeface="Arial" charset="0"/>
              </a:rPr>
              <a:t> @</a:t>
            </a:r>
            <a:r>
              <a:rPr lang="en-US" sz="1400" dirty="0" err="1">
                <a:latin typeface="+mn-lt"/>
                <a:cs typeface="Arial" charset="0"/>
              </a:rPr>
              <a:t>pais</a:t>
            </a:r>
            <a:r>
              <a:rPr lang="en-US" sz="1400" dirty="0">
                <a:latin typeface="+mn-lt"/>
                <a:cs typeface="Arial" charset="0"/>
              </a:rPr>
              <a:t> =(select country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 SET @</a:t>
            </a:r>
            <a:r>
              <a:rPr lang="en-US" sz="1400" dirty="0" err="1">
                <a:latin typeface="+mn-lt"/>
                <a:cs typeface="Arial" charset="0"/>
              </a:rPr>
              <a:t>telefono</a:t>
            </a:r>
            <a:r>
              <a:rPr lang="en-US" sz="1400" dirty="0">
                <a:latin typeface="+mn-lt"/>
                <a:cs typeface="Arial" charset="0"/>
              </a:rPr>
              <a:t>=(select phone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Arial" charset="0"/>
              </a:rPr>
              <a:t> SET @</a:t>
            </a:r>
            <a:r>
              <a:rPr lang="en-US" sz="1400" dirty="0" err="1">
                <a:latin typeface="+mn-lt"/>
                <a:cs typeface="Arial" charset="0"/>
              </a:rPr>
              <a:t>idCliente</a:t>
            </a:r>
            <a:r>
              <a:rPr lang="en-US" sz="1400" dirty="0">
                <a:latin typeface="+mn-lt"/>
                <a:cs typeface="Arial" charset="0"/>
              </a:rPr>
              <a:t>=(select </a:t>
            </a:r>
            <a:r>
              <a:rPr lang="en-US" sz="1400" dirty="0" err="1">
                <a:latin typeface="+mn-lt"/>
                <a:cs typeface="Arial" charset="0"/>
              </a:rPr>
              <a:t>Customerid</a:t>
            </a:r>
            <a:r>
              <a:rPr lang="en-US" sz="1400" dirty="0">
                <a:latin typeface="+mn-lt"/>
                <a:cs typeface="Arial" charset="0"/>
              </a:rPr>
              <a:t> from inserted)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IF @</a:t>
            </a:r>
            <a:r>
              <a:rPr lang="es-ES" sz="1400" dirty="0" err="1">
                <a:latin typeface="+mn-lt"/>
                <a:cs typeface="Arial" charset="0"/>
              </a:rPr>
              <a:t>pais</a:t>
            </a:r>
            <a:r>
              <a:rPr lang="es-ES" sz="1400" dirty="0">
                <a:latin typeface="+mn-lt"/>
                <a:cs typeface="Arial" charset="0"/>
              </a:rPr>
              <a:t>='Argentina'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           </a:t>
            </a:r>
            <a:r>
              <a:rPr lang="es-ES" sz="1400" dirty="0">
                <a:cs typeface="Arial" charset="0"/>
              </a:rPr>
              <a:t>BEGIN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UPDATE </a:t>
            </a:r>
            <a:r>
              <a:rPr lang="es-ES" sz="1400" dirty="0" err="1">
                <a:latin typeface="+mn-lt"/>
                <a:cs typeface="Arial" charset="0"/>
              </a:rPr>
              <a:t>ClientesArg</a:t>
            </a:r>
            <a:r>
              <a:rPr lang="es-ES" sz="1400" dirty="0">
                <a:latin typeface="+mn-lt"/>
                <a:cs typeface="Arial" charset="0"/>
              </a:rPr>
              <a:t> SET </a:t>
            </a:r>
            <a:r>
              <a:rPr lang="es-ES" sz="1400" dirty="0" err="1">
                <a:latin typeface="+mn-lt"/>
                <a:cs typeface="Arial" charset="0"/>
              </a:rPr>
              <a:t>phone</a:t>
            </a:r>
            <a:r>
              <a:rPr lang="es-ES" sz="1400" dirty="0">
                <a:latin typeface="+mn-lt"/>
                <a:cs typeface="Arial" charset="0"/>
              </a:rPr>
              <a:t>=@</a:t>
            </a:r>
            <a:r>
              <a:rPr lang="es-ES" sz="1400" dirty="0" err="1">
                <a:latin typeface="+mn-lt"/>
                <a:cs typeface="Arial" charset="0"/>
              </a:rPr>
              <a:t>telefono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WHERE </a:t>
            </a:r>
            <a:r>
              <a:rPr lang="es-ES" sz="1400" dirty="0" err="1">
                <a:latin typeface="+mn-lt"/>
                <a:cs typeface="Arial" charset="0"/>
              </a:rPr>
              <a:t>CustomerID</a:t>
            </a:r>
            <a:r>
              <a:rPr lang="es-ES" sz="1400" dirty="0">
                <a:latin typeface="+mn-lt"/>
                <a:cs typeface="Arial" charset="0"/>
              </a:rPr>
              <a:t>=@</a:t>
            </a:r>
            <a:r>
              <a:rPr lang="es-ES" sz="1400" dirty="0" err="1">
                <a:latin typeface="+mn-lt"/>
                <a:cs typeface="Arial" charset="0"/>
              </a:rPr>
              <a:t>idCliente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             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ELSE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          </a:t>
            </a:r>
            <a:r>
              <a:rPr lang="es-ES" sz="1400" dirty="0">
                <a:cs typeface="Arial" charset="0"/>
              </a:rPr>
              <a:t>BEGIN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UPDATE </a:t>
            </a:r>
            <a:r>
              <a:rPr lang="es-ES" sz="1400" dirty="0" err="1">
                <a:latin typeface="+mn-lt"/>
                <a:cs typeface="Arial" charset="0"/>
              </a:rPr>
              <a:t>ClientesBra</a:t>
            </a:r>
            <a:r>
              <a:rPr lang="es-ES" sz="1400" dirty="0">
                <a:latin typeface="+mn-lt"/>
                <a:cs typeface="Arial" charset="0"/>
              </a:rPr>
              <a:t> SET </a:t>
            </a:r>
            <a:r>
              <a:rPr lang="es-ES" sz="1400" dirty="0" err="1">
                <a:latin typeface="+mn-lt"/>
                <a:cs typeface="Arial" charset="0"/>
              </a:rPr>
              <a:t>phone</a:t>
            </a:r>
            <a:r>
              <a:rPr lang="es-ES" sz="1400" dirty="0">
                <a:latin typeface="+mn-lt"/>
                <a:cs typeface="Arial" charset="0"/>
              </a:rPr>
              <a:t>=@</a:t>
            </a:r>
            <a:r>
              <a:rPr lang="es-ES" sz="1400" dirty="0" err="1">
                <a:latin typeface="+mn-lt"/>
                <a:cs typeface="Arial" charset="0"/>
              </a:rPr>
              <a:t>telefono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	WHERE </a:t>
            </a:r>
            <a:r>
              <a:rPr lang="es-ES" sz="1400" dirty="0" err="1">
                <a:latin typeface="+mn-lt"/>
                <a:cs typeface="Arial" charset="0"/>
              </a:rPr>
              <a:t>CustomerID</a:t>
            </a:r>
            <a:r>
              <a:rPr lang="es-ES" sz="1400" dirty="0">
                <a:latin typeface="+mn-lt"/>
                <a:cs typeface="Arial" charset="0"/>
              </a:rPr>
              <a:t>=@</a:t>
            </a:r>
            <a:r>
              <a:rPr lang="es-ES" sz="1400" dirty="0" err="1">
                <a:latin typeface="+mn-lt"/>
                <a:cs typeface="Arial" charset="0"/>
              </a:rPr>
              <a:t>idCliente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cs typeface="Arial" charset="0"/>
              </a:rPr>
              <a:t>            END</a:t>
            </a:r>
            <a:endParaRPr lang="es-ES" sz="1400" dirty="0">
              <a:latin typeface="+mn-lt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Arial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cs typeface="Arial" charset="0"/>
              </a:rPr>
              <a:t>END</a:t>
            </a:r>
            <a:endParaRPr lang="es-ES" sz="1400" dirty="0">
              <a:latin typeface="+mn-lt"/>
              <a:cs typeface="Arial" charset="0"/>
            </a:endParaRPr>
          </a:p>
          <a:p>
            <a:pPr marL="228600" eaLnBrk="1" fontAlgn="auto" hangingPunct="1"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  <a:defRPr/>
            </a:pPr>
            <a:endParaRPr lang="en-US" sz="1100" dirty="0">
              <a:latin typeface="Lucida Sans Typewriter" pitchFamily="49" charset="0"/>
            </a:endParaRPr>
          </a:p>
          <a:p>
            <a:pPr marL="228600" eaLnBrk="1" fontAlgn="auto" hangingPunct="1">
              <a:spcBef>
                <a:spcPts val="0"/>
              </a:spcBef>
              <a:spcAft>
                <a:spcPts val="0"/>
              </a:spcAft>
              <a:tabLst>
                <a:tab pos="2800350" algn="l"/>
              </a:tabLst>
              <a:defRPr/>
            </a:pPr>
            <a:endParaRPr lang="en-US" sz="1100" dirty="0">
              <a:latin typeface="Lucida Sans Typewriter" pitchFamily="49" charset="0"/>
            </a:endParaRP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58C93B62-5873-4728-9243-B109A8F7AEC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3200">
                <a:latin typeface="Lucida Sans" panose="020B0602030504020204" pitchFamily="34" charset="0"/>
              </a:rPr>
              <a:t>Funcionamiento de un desencadenador </a:t>
            </a:r>
            <a:r>
              <a:rPr lang="en-US" altLang="es-ES" sz="3200">
                <a:latin typeface="Lucida Sans" panose="020B0602030504020204" pitchFamily="34" charset="0"/>
              </a:rPr>
              <a:t>INSTEAD OF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>
            <a:extLst>
              <a:ext uri="{FF2B5EF4-FFF2-40B4-BE49-F238E27FC236}">
                <a16:creationId xmlns:a16="http://schemas.microsoft.com/office/drawing/2014/main" id="{6983B61C-F540-4364-ADBA-A382DA1A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19600"/>
            <a:ext cx="833437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8371" name="Rectangle 20">
            <a:extLst>
              <a:ext uri="{FF2B5EF4-FFF2-40B4-BE49-F238E27FC236}">
                <a16:creationId xmlns:a16="http://schemas.microsoft.com/office/drawing/2014/main" id="{DA9D83A2-F88A-46FE-B11C-6916209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990600" cy="228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15 </a:t>
            </a:r>
          </a:p>
        </p:txBody>
      </p:sp>
      <p:sp>
        <p:nvSpPr>
          <p:cNvPr id="58372" name="Rectangle 21">
            <a:extLst>
              <a:ext uri="{FF2B5EF4-FFF2-40B4-BE49-F238E27FC236}">
                <a16:creationId xmlns:a16="http://schemas.microsoft.com/office/drawing/2014/main" id="{0B15FDE7-0D1B-4071-9A95-4B991EBD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19600"/>
            <a:ext cx="838200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8373" name="Group 46">
            <a:extLst>
              <a:ext uri="{FF2B5EF4-FFF2-40B4-BE49-F238E27FC236}">
                <a16:creationId xmlns:a16="http://schemas.microsoft.com/office/drawing/2014/main" id="{1685230A-2387-4EDE-A6A6-31C10733E83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772400" cy="5486400"/>
            <a:chOff x="384" y="624"/>
            <a:chExt cx="4896" cy="3456"/>
          </a:xfrm>
        </p:grpSpPr>
        <p:sp>
          <p:nvSpPr>
            <p:cNvPr id="58379" name="Rectangle 55">
              <a:extLst>
                <a:ext uri="{FF2B5EF4-FFF2-40B4-BE49-F238E27FC236}">
                  <a16:creationId xmlns:a16="http://schemas.microsoft.com/office/drawing/2014/main" id="{FDB7AE49-86B2-4C26-B341-3BDA2C9FA2B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72" y="2208"/>
              <a:ext cx="1680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E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380" name="Rectangle 54">
              <a:extLst>
                <a:ext uri="{FF2B5EF4-FFF2-40B4-BE49-F238E27FC236}">
                  <a16:creationId xmlns:a16="http://schemas.microsoft.com/office/drawing/2014/main" id="{7260FF63-EDB7-4803-80F6-32CFD39E704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72" y="672"/>
              <a:ext cx="2256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E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381" name="Rectangle 3">
              <a:extLst>
                <a:ext uri="{FF2B5EF4-FFF2-40B4-BE49-F238E27FC236}">
                  <a16:creationId xmlns:a16="http://schemas.microsoft.com/office/drawing/2014/main" id="{720FD38D-BCB2-4484-B31A-2F2E5715BD6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64" y="3696"/>
              <a:ext cx="259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UnitsInStock + UnitsOnOrder </a:t>
              </a:r>
              <a:br>
                <a:rPr lang="en-US" altLang="es-E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s-E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&lt; ReorderLevel para ProductID 2</a:t>
              </a:r>
              <a:endParaRPr lang="en-US" alt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82" name="Rectangle 4">
              <a:extLst>
                <a:ext uri="{FF2B5EF4-FFF2-40B4-BE49-F238E27FC236}">
                  <a16:creationId xmlns:a16="http://schemas.microsoft.com/office/drawing/2014/main" id="{F202A330-B913-4B44-AE95-223483C91B3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4" y="672"/>
              <a:ext cx="1248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CC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>
                  <a:latin typeface="Lucida Sans Typewriter" panose="020B0509030504030204" pitchFamily="49" charset="0"/>
                </a:rPr>
                <a:t>OrDe_Update</a:t>
              </a:r>
              <a:endParaRPr lang="en-US" altLang="es-AR">
                <a:latin typeface="Courier New" panose="02070309020205020404" pitchFamily="49" charset="0"/>
              </a:endParaRPr>
            </a:p>
          </p:txBody>
        </p:sp>
        <p:sp>
          <p:nvSpPr>
            <p:cNvPr id="58383" name="Rectangle 5">
              <a:extLst>
                <a:ext uri="{FF2B5EF4-FFF2-40B4-BE49-F238E27FC236}">
                  <a16:creationId xmlns:a16="http://schemas.microsoft.com/office/drawing/2014/main" id="{F5A25E88-E719-4032-A2E5-8198839FE19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52" y="1910"/>
              <a:ext cx="168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s-ES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La realización de un pedido provoca la ejecución del TRIGGER OrDe_Update</a:t>
              </a:r>
              <a:endParaRPr lang="en-U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</a:pPr>
              <a:endParaRPr lang="en-US" altLang="es-ES" sz="1400"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es-ES" sz="17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Se ejecuta la instrucción UPDATE en la tabla </a:t>
              </a:r>
              <a:r>
                <a:rPr lang="en-US" altLang="es-ES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Products</a:t>
              </a:r>
              <a:endParaRPr lang="en-US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84" name="Rectangle 6">
              <a:extLst>
                <a:ext uri="{FF2B5EF4-FFF2-40B4-BE49-F238E27FC236}">
                  <a16:creationId xmlns:a16="http://schemas.microsoft.com/office/drawing/2014/main" id="{D22982B1-13FE-4A06-AD2F-355C0160F41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208"/>
              <a:ext cx="131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CC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>
                  <a:latin typeface="Lucida Sans Typewriter" panose="020B0509030504030204" pitchFamily="49" charset="0"/>
                </a:rPr>
                <a:t>InStock_Update</a:t>
              </a:r>
              <a:endParaRPr lang="en-US" altLang="es-AR">
                <a:latin typeface="Courier New" panose="02070309020205020404" pitchFamily="49" charset="0"/>
              </a:endParaRPr>
            </a:p>
          </p:txBody>
        </p:sp>
        <p:sp>
          <p:nvSpPr>
            <p:cNvPr id="40969" name="Rectangle 9">
              <a:extLst>
                <a:ext uri="{FF2B5EF4-FFF2-40B4-BE49-F238E27FC236}">
                  <a16:creationId xmlns:a16="http://schemas.microsoft.com/office/drawing/2014/main" id="{3B1FD39C-754E-4ED2-BBBF-0DE71723A0E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24" y="2160"/>
              <a:ext cx="1680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Products</a:t>
              </a:r>
            </a:p>
          </p:txBody>
        </p:sp>
        <p:sp>
          <p:nvSpPr>
            <p:cNvPr id="58386" name="Rectangle 10">
              <a:extLst>
                <a:ext uri="{FF2B5EF4-FFF2-40B4-BE49-F238E27FC236}">
                  <a16:creationId xmlns:a16="http://schemas.microsoft.com/office/drawing/2014/main" id="{269060B8-0F74-47AC-AF97-CF9C922F103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24" y="235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58387" name="Rectangle 11">
              <a:extLst>
                <a:ext uri="{FF2B5EF4-FFF2-40B4-BE49-F238E27FC236}">
                  <a16:creationId xmlns:a16="http://schemas.microsoft.com/office/drawing/2014/main" id="{BB0AC984-926A-4197-B212-A1B24EA7934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52" y="235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UnitsInStock</a:t>
              </a:r>
            </a:p>
          </p:txBody>
        </p:sp>
        <p:sp>
          <p:nvSpPr>
            <p:cNvPr id="58388" name="Rectangle 12">
              <a:extLst>
                <a:ext uri="{FF2B5EF4-FFF2-40B4-BE49-F238E27FC236}">
                  <a16:creationId xmlns:a16="http://schemas.microsoft.com/office/drawing/2014/main" id="{D5985A33-A4E2-4542-8D17-E24C3A7D598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976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AR" sz="1600" b="1" i="1">
                  <a:latin typeface="Arial Narrow" panose="020B0606020202030204" pitchFamily="34" charset="0"/>
                </a:rPr>
                <a:t>…</a:t>
              </a:r>
            </a:p>
          </p:txBody>
        </p:sp>
        <p:sp>
          <p:nvSpPr>
            <p:cNvPr id="58389" name="Rectangle 13">
              <a:extLst>
                <a:ext uri="{FF2B5EF4-FFF2-40B4-BE49-F238E27FC236}">
                  <a16:creationId xmlns:a16="http://schemas.microsoft.com/office/drawing/2014/main" id="{C6E47556-D947-4A19-B3AE-29562D1A663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68" y="23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AR" sz="1600" b="1" i="1">
                  <a:latin typeface="Arial Narrow" panose="020B0606020202030204" pitchFamily="34" charset="0"/>
                </a:rPr>
                <a:t>…</a:t>
              </a:r>
            </a:p>
          </p:txBody>
        </p:sp>
        <p:sp>
          <p:nvSpPr>
            <p:cNvPr id="58390" name="Rectangle 14">
              <a:extLst>
                <a:ext uri="{FF2B5EF4-FFF2-40B4-BE49-F238E27FC236}">
                  <a16:creationId xmlns:a16="http://schemas.microsoft.com/office/drawing/2014/main" id="{3557428C-AD3A-41D6-B6A7-3CDDA7CE6219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24" y="2544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</a:t>
              </a:r>
            </a:p>
            <a:p>
              <a:pPr algn="ctr" eaLnBrk="1" hangingPunct="1">
                <a:lnSpc>
                  <a:spcPct val="110000"/>
                </a:lnSpc>
              </a:pPr>
              <a:endParaRPr lang="en-US" altLang="es-AR">
                <a:latin typeface="Arial Narrow" panose="020B0606020202030204" pitchFamily="34" charset="0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4</a:t>
              </a:r>
            </a:p>
          </p:txBody>
        </p:sp>
        <p:sp>
          <p:nvSpPr>
            <p:cNvPr id="58391" name="Rectangle 15">
              <a:extLst>
                <a:ext uri="{FF2B5EF4-FFF2-40B4-BE49-F238E27FC236}">
                  <a16:creationId xmlns:a16="http://schemas.microsoft.com/office/drawing/2014/main" id="{080A4B7A-E68E-4EE9-A7E7-AFD4FB35408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52" y="2544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15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65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58392" name="Rectangle 16">
              <a:extLst>
                <a:ext uri="{FF2B5EF4-FFF2-40B4-BE49-F238E27FC236}">
                  <a16:creationId xmlns:a16="http://schemas.microsoft.com/office/drawing/2014/main" id="{6D8FF269-B9AB-4270-8B93-64CBA913834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976" y="2544"/>
              <a:ext cx="19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AR">
                <a:latin typeface="Arial Narrow" panose="020B0606020202030204" pitchFamily="34" charset="0"/>
              </a:endParaRPr>
            </a:p>
          </p:txBody>
        </p:sp>
        <p:sp>
          <p:nvSpPr>
            <p:cNvPr id="58393" name="Rectangle 17">
              <a:extLst>
                <a:ext uri="{FF2B5EF4-FFF2-40B4-BE49-F238E27FC236}">
                  <a16:creationId xmlns:a16="http://schemas.microsoft.com/office/drawing/2014/main" id="{F7493ED9-0CEB-4140-A0CB-CA58D726444A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168" y="2544"/>
              <a:ext cx="33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AR">
                <a:latin typeface="Arial Narrow" panose="020B0606020202030204" pitchFamily="34" charset="0"/>
              </a:endParaRPr>
            </a:p>
          </p:txBody>
        </p:sp>
        <p:sp>
          <p:nvSpPr>
            <p:cNvPr id="58394" name="Rectangle 22">
              <a:extLst>
                <a:ext uri="{FF2B5EF4-FFF2-40B4-BE49-F238E27FC236}">
                  <a16:creationId xmlns:a16="http://schemas.microsoft.com/office/drawing/2014/main" id="{0B8E8593-EAC8-4414-8737-AFB5F525749A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24" y="2544"/>
              <a:ext cx="528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95" name="Rectangle 23">
              <a:extLst>
                <a:ext uri="{FF2B5EF4-FFF2-40B4-BE49-F238E27FC236}">
                  <a16:creationId xmlns:a16="http://schemas.microsoft.com/office/drawing/2014/main" id="{B1E99C10-D7BE-44D2-9D11-DAB546351AC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52" y="2544"/>
              <a:ext cx="62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96" name="Rectangle 24">
              <a:extLst>
                <a:ext uri="{FF2B5EF4-FFF2-40B4-BE49-F238E27FC236}">
                  <a16:creationId xmlns:a16="http://schemas.microsoft.com/office/drawing/2014/main" id="{898CBAAC-4C43-49DF-BE8D-6FB22E11CF90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68" y="2544"/>
              <a:ext cx="3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97" name="Rectangle 25">
              <a:extLst>
                <a:ext uri="{FF2B5EF4-FFF2-40B4-BE49-F238E27FC236}">
                  <a16:creationId xmlns:a16="http://schemas.microsoft.com/office/drawing/2014/main" id="{42DC0F4B-B1CC-4442-9E3B-24ACAE0D4EE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76" y="2544"/>
              <a:ext cx="19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98" name="Rectangle 26">
              <a:extLst>
                <a:ext uri="{FF2B5EF4-FFF2-40B4-BE49-F238E27FC236}">
                  <a16:creationId xmlns:a16="http://schemas.microsoft.com/office/drawing/2014/main" id="{CE4A9ADB-0F4D-4D44-94DF-C66629351DCE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2" y="3312"/>
              <a:ext cx="172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s-ES" sz="1700">
                  <a:latin typeface="Arial Narrow" panose="020B0606020202030204" pitchFamily="34" charset="0"/>
                  <a:cs typeface="Arial" panose="020B0604020202020204" pitchFamily="34" charset="0"/>
                </a:rPr>
                <a:t>Se ejecuta el desencadenador</a:t>
              </a:r>
              <a:r>
                <a:rPr lang="es-ES_tradnl" altLang="es-ES" sz="1700"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InStock_Update</a:t>
              </a:r>
            </a:p>
            <a:p>
              <a:pPr eaLnBrk="1" hangingPunct="1">
                <a:lnSpc>
                  <a:spcPct val="90000"/>
                </a:lnSpc>
              </a:pPr>
              <a:endParaRPr lang="en-US" altLang="es-ES" sz="1000"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es-ES" sz="1700">
                  <a:latin typeface="Arial Narrow" panose="020B0606020202030204" pitchFamily="34" charset="0"/>
                  <a:cs typeface="Arial" panose="020B0604020202020204" pitchFamily="34" charset="0"/>
                </a:rPr>
                <a:t>Envía un mensaje</a:t>
              </a:r>
            </a:p>
          </p:txBody>
        </p:sp>
        <p:sp>
          <p:nvSpPr>
            <p:cNvPr id="40987" name="AutoShape 27">
              <a:extLst>
                <a:ext uri="{FF2B5EF4-FFF2-40B4-BE49-F238E27FC236}">
                  <a16:creationId xmlns:a16="http://schemas.microsoft.com/office/drawing/2014/main" id="{4549A9A7-3F14-4C18-99F0-90AF343D577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5400000">
              <a:off x="2967" y="3417"/>
              <a:ext cx="384" cy="365"/>
            </a:xfrm>
            <a:prstGeom prst="rightArrow">
              <a:avLst>
                <a:gd name="adj1" fmla="val 50139"/>
                <a:gd name="adj2" fmla="val 75724"/>
              </a:avLst>
            </a:prstGeom>
            <a:gradFill rotWithShape="0">
              <a:gsLst>
                <a:gs pos="0">
                  <a:schemeClr val="accent2">
                    <a:gamma/>
                    <a:tint val="3921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cap="rnd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sz="2400">
                <a:latin typeface="Times New Roman" pitchFamily="18" charset="0"/>
              </a:endParaRPr>
            </a:p>
          </p:txBody>
        </p:sp>
        <p:sp>
          <p:nvSpPr>
            <p:cNvPr id="40990" name="Rectangle 30">
              <a:extLst>
                <a:ext uri="{FF2B5EF4-FFF2-40B4-BE49-F238E27FC236}">
                  <a16:creationId xmlns:a16="http://schemas.microsoft.com/office/drawing/2014/main" id="{5F293436-0AD9-4508-95B2-C16906E836D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824" y="624"/>
              <a:ext cx="2228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Order_Details</a:t>
              </a:r>
            </a:p>
          </p:txBody>
        </p:sp>
        <p:sp>
          <p:nvSpPr>
            <p:cNvPr id="58401" name="Rectangle 31">
              <a:extLst>
                <a:ext uri="{FF2B5EF4-FFF2-40B4-BE49-F238E27FC236}">
                  <a16:creationId xmlns:a16="http://schemas.microsoft.com/office/drawing/2014/main" id="{12A7813D-D80E-4BAE-865E-C4AC300F0554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824" y="1008"/>
              <a:ext cx="415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02" name="Rectangle 32">
              <a:extLst>
                <a:ext uri="{FF2B5EF4-FFF2-40B4-BE49-F238E27FC236}">
                  <a16:creationId xmlns:a16="http://schemas.microsoft.com/office/drawing/2014/main" id="{EFFB913F-C29E-4641-B216-F292F70EC505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00" y="1008"/>
              <a:ext cx="43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03" name="Rectangle 33">
              <a:extLst>
                <a:ext uri="{FF2B5EF4-FFF2-40B4-BE49-F238E27FC236}">
                  <a16:creationId xmlns:a16="http://schemas.microsoft.com/office/drawing/2014/main" id="{02161B91-DF25-41AE-8152-C92991A311A2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24" y="816"/>
              <a:ext cx="41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58404" name="Rectangle 34">
              <a:extLst>
                <a:ext uri="{FF2B5EF4-FFF2-40B4-BE49-F238E27FC236}">
                  <a16:creationId xmlns:a16="http://schemas.microsoft.com/office/drawing/2014/main" id="{FA20AC39-49D2-42B2-9927-BBB571A443E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824" y="1008"/>
              <a:ext cx="415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10524</a:t>
              </a:r>
            </a:p>
          </p:txBody>
        </p:sp>
        <p:sp>
          <p:nvSpPr>
            <p:cNvPr id="58405" name="Rectangle 35">
              <a:extLst>
                <a:ext uri="{FF2B5EF4-FFF2-40B4-BE49-F238E27FC236}">
                  <a16:creationId xmlns:a16="http://schemas.microsoft.com/office/drawing/2014/main" id="{69DB41C9-F1A3-4FA3-BE5D-3E5E6782592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228" y="816"/>
              <a:ext cx="48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58406" name="Rectangle 36">
              <a:extLst>
                <a:ext uri="{FF2B5EF4-FFF2-40B4-BE49-F238E27FC236}">
                  <a16:creationId xmlns:a16="http://schemas.microsoft.com/office/drawing/2014/main" id="{AB6E3D5E-10E6-4EB5-BD11-E99F5893BFE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228" y="1008"/>
              <a:ext cx="489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41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58407" name="Rectangle 37">
              <a:extLst>
                <a:ext uri="{FF2B5EF4-FFF2-40B4-BE49-F238E27FC236}">
                  <a16:creationId xmlns:a16="http://schemas.microsoft.com/office/drawing/2014/main" id="{018D839F-0B3D-45C3-A601-AF9B8A8F549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23" y="816"/>
              <a:ext cx="44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UnitPrice</a:t>
              </a:r>
            </a:p>
          </p:txBody>
        </p:sp>
        <p:sp>
          <p:nvSpPr>
            <p:cNvPr id="58408" name="Rectangle 38">
              <a:extLst>
                <a:ext uri="{FF2B5EF4-FFF2-40B4-BE49-F238E27FC236}">
                  <a16:creationId xmlns:a16="http://schemas.microsoft.com/office/drawing/2014/main" id="{C846DA24-E6EF-4CD6-8E36-B14225482B8A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723" y="1008"/>
              <a:ext cx="449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31.00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9.65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30.00</a:t>
              </a:r>
            </a:p>
          </p:txBody>
        </p:sp>
        <p:sp>
          <p:nvSpPr>
            <p:cNvPr id="58409" name="Rectangle 39">
              <a:extLst>
                <a:ext uri="{FF2B5EF4-FFF2-40B4-BE49-F238E27FC236}">
                  <a16:creationId xmlns:a16="http://schemas.microsoft.com/office/drawing/2014/main" id="{E40F13F1-C2EC-4252-9B09-54F9D6CEA1CA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178" y="816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Quantity</a:t>
              </a:r>
            </a:p>
          </p:txBody>
        </p:sp>
        <p:sp>
          <p:nvSpPr>
            <p:cNvPr id="58410" name="Rectangle 40">
              <a:extLst>
                <a:ext uri="{FF2B5EF4-FFF2-40B4-BE49-F238E27FC236}">
                  <a16:creationId xmlns:a16="http://schemas.microsoft.com/office/drawing/2014/main" id="{8D1F9ABA-209C-4296-9BC0-E6B6F16854F2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78" y="1008"/>
              <a:ext cx="43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7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9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24</a:t>
              </a:r>
            </a:p>
            <a:p>
              <a:pPr algn="ctr" eaLnBrk="1" hangingPunct="1">
                <a:lnSpc>
                  <a:spcPct val="110000"/>
                </a:lnSpc>
              </a:pPr>
              <a:endParaRPr lang="en-US" altLang="es-AR">
                <a:latin typeface="Arial Narrow" panose="020B0606020202030204" pitchFamily="34" charset="0"/>
              </a:endParaRPr>
            </a:p>
          </p:txBody>
        </p:sp>
        <p:sp>
          <p:nvSpPr>
            <p:cNvPr id="58411" name="Rectangle 41">
              <a:extLst>
                <a:ext uri="{FF2B5EF4-FFF2-40B4-BE49-F238E27FC236}">
                  <a16:creationId xmlns:a16="http://schemas.microsoft.com/office/drawing/2014/main" id="{337A67E6-7FFD-45C2-B396-5BA91CD3DFDE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10" y="816"/>
              <a:ext cx="44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Discount</a:t>
              </a:r>
            </a:p>
          </p:txBody>
        </p:sp>
        <p:sp>
          <p:nvSpPr>
            <p:cNvPr id="58412" name="Rectangle 42">
              <a:extLst>
                <a:ext uri="{FF2B5EF4-FFF2-40B4-BE49-F238E27FC236}">
                  <a16:creationId xmlns:a16="http://schemas.microsoft.com/office/drawing/2014/main" id="{44AB0505-48F8-4D4C-B792-AC23BF6FCBE0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610" y="1008"/>
              <a:ext cx="443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0.2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0.15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0.0</a:t>
              </a:r>
            </a:p>
          </p:txBody>
        </p:sp>
        <p:sp>
          <p:nvSpPr>
            <p:cNvPr id="58413" name="Rectangle 43">
              <a:extLst>
                <a:ext uri="{FF2B5EF4-FFF2-40B4-BE49-F238E27FC236}">
                  <a16:creationId xmlns:a16="http://schemas.microsoft.com/office/drawing/2014/main" id="{52E789F3-4C40-4F07-8B3A-3A3B63DEE2F3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23" y="1008"/>
              <a:ext cx="44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14" name="Rectangle 44">
              <a:extLst>
                <a:ext uri="{FF2B5EF4-FFF2-40B4-BE49-F238E27FC236}">
                  <a16:creationId xmlns:a16="http://schemas.microsoft.com/office/drawing/2014/main" id="{B4DC9170-7DD1-4D87-BD09-65C4D576DA03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610" y="1008"/>
              <a:ext cx="443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15" name="Rectangle 45">
              <a:extLst>
                <a:ext uri="{FF2B5EF4-FFF2-40B4-BE49-F238E27FC236}">
                  <a16:creationId xmlns:a16="http://schemas.microsoft.com/office/drawing/2014/main" id="{31454E7B-6E26-4D1E-9DAC-8F92459DC32F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5" y="1008"/>
              <a:ext cx="40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16" name="Rectangle 47">
              <a:extLst>
                <a:ext uri="{FF2B5EF4-FFF2-40B4-BE49-F238E27FC236}">
                  <a16:creationId xmlns:a16="http://schemas.microsoft.com/office/drawing/2014/main" id="{4FFA7848-C73D-42B4-ADF7-705A0C82E93E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825" y="1632"/>
              <a:ext cx="41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10525</a:t>
              </a:r>
            </a:p>
          </p:txBody>
        </p:sp>
        <p:sp>
          <p:nvSpPr>
            <p:cNvPr id="58417" name="Rectangle 48">
              <a:extLst>
                <a:ext uri="{FF2B5EF4-FFF2-40B4-BE49-F238E27FC236}">
                  <a16:creationId xmlns:a16="http://schemas.microsoft.com/office/drawing/2014/main" id="{681B7811-90DB-40E7-8758-E46F69DF7330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669" y="1632"/>
              <a:ext cx="507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 19.00</a:t>
              </a:r>
            </a:p>
          </p:txBody>
        </p:sp>
        <p:sp>
          <p:nvSpPr>
            <p:cNvPr id="58418" name="Rectangle 49">
              <a:extLst>
                <a:ext uri="{FF2B5EF4-FFF2-40B4-BE49-F238E27FC236}">
                  <a16:creationId xmlns:a16="http://schemas.microsoft.com/office/drawing/2014/main" id="{A9E494FC-CC97-46F5-AF70-F721559AFBBE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228" y="1632"/>
              <a:ext cx="489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8419" name="Rectangle 50">
              <a:extLst>
                <a:ext uri="{FF2B5EF4-FFF2-40B4-BE49-F238E27FC236}">
                  <a16:creationId xmlns:a16="http://schemas.microsoft.com/office/drawing/2014/main" id="{86550726-08BD-4F4D-9D14-0A453DE2B881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552" y="1632"/>
              <a:ext cx="502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   0.2</a:t>
              </a:r>
            </a:p>
          </p:txBody>
        </p:sp>
        <p:sp>
          <p:nvSpPr>
            <p:cNvPr id="58420" name="Rectangle 51">
              <a:extLst>
                <a:ext uri="{FF2B5EF4-FFF2-40B4-BE49-F238E27FC236}">
                  <a16:creationId xmlns:a16="http://schemas.microsoft.com/office/drawing/2014/main" id="{8E367045-1604-4636-9C83-3A7373A93B3A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180" y="1632"/>
              <a:ext cx="426" cy="144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0988" name="AutoShape 28">
              <a:extLst>
                <a:ext uri="{FF2B5EF4-FFF2-40B4-BE49-F238E27FC236}">
                  <a16:creationId xmlns:a16="http://schemas.microsoft.com/office/drawing/2014/main" id="{EBF369F7-09BA-4639-81E0-B0EF8E62D905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2967" y="1881"/>
              <a:ext cx="384" cy="365"/>
            </a:xfrm>
            <a:prstGeom prst="rightArrow">
              <a:avLst>
                <a:gd name="adj1" fmla="val 50139"/>
                <a:gd name="adj2" fmla="val 75724"/>
              </a:avLst>
            </a:prstGeom>
            <a:gradFill rotWithShape="0">
              <a:gsLst>
                <a:gs pos="0">
                  <a:schemeClr val="accent2">
                    <a:gamma/>
                    <a:tint val="3921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cap="rnd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sz="2400">
                <a:latin typeface="Times New Roman" pitchFamily="18" charset="0"/>
              </a:endParaRPr>
            </a:p>
          </p:txBody>
        </p:sp>
      </p:grpSp>
      <p:grpSp>
        <p:nvGrpSpPr>
          <p:cNvPr id="58374" name="Group 59">
            <a:extLst>
              <a:ext uri="{FF2B5EF4-FFF2-40B4-BE49-F238E27FC236}">
                <a16:creationId xmlns:a16="http://schemas.microsoft.com/office/drawing/2014/main" id="{D8BB2823-B258-4F83-9762-3684B051E79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4419600"/>
            <a:ext cx="2662237" cy="228600"/>
            <a:chOff x="1827" y="2736"/>
            <a:chExt cx="1677" cy="144"/>
          </a:xfrm>
        </p:grpSpPr>
        <p:sp>
          <p:nvSpPr>
            <p:cNvPr id="58376" name="Rectangle 60">
              <a:extLst>
                <a:ext uri="{FF2B5EF4-FFF2-40B4-BE49-F238E27FC236}">
                  <a16:creationId xmlns:a16="http://schemas.microsoft.com/office/drawing/2014/main" id="{18BB8764-1240-4460-8497-DBA986CC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2736"/>
              <a:ext cx="52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8377" name="Rectangle 61">
              <a:extLst>
                <a:ext uri="{FF2B5EF4-FFF2-40B4-BE49-F238E27FC236}">
                  <a16:creationId xmlns:a16="http://schemas.microsoft.com/office/drawing/2014/main" id="{A654635B-1CA6-4717-97CD-807B8B6F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624" cy="144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15 </a:t>
              </a:r>
            </a:p>
          </p:txBody>
        </p:sp>
        <p:sp>
          <p:nvSpPr>
            <p:cNvPr id="58378" name="Rectangle 62">
              <a:extLst>
                <a:ext uri="{FF2B5EF4-FFF2-40B4-BE49-F238E27FC236}">
                  <a16:creationId xmlns:a16="http://schemas.microsoft.com/office/drawing/2014/main" id="{E96FE14D-9875-4E81-B947-963A3BB5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528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375" name="Title 1">
            <a:extLst>
              <a:ext uri="{FF2B5EF4-FFF2-40B4-BE49-F238E27FC236}">
                <a16:creationId xmlns:a16="http://schemas.microsoft.com/office/drawing/2014/main" id="{FC43C742-4766-494C-A7D0-477408224E7F}"/>
              </a:ext>
            </a:extLst>
          </p:cNvPr>
          <p:cNvSpPr txBox="1">
            <a:spLocks/>
          </p:cNvSpPr>
          <p:nvPr/>
        </p:nvSpPr>
        <p:spPr bwMode="auto">
          <a:xfrm>
            <a:off x="0" y="-4445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3200" b="1">
                <a:latin typeface="Lucida Sans" panose="020B0602030504020204" pitchFamily="34" charset="0"/>
              </a:rPr>
              <a:t>Funcionamiento de los triggers anidados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0FAF853-C3A4-4C2A-BF89-69F0BD029D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7924800" cy="4822825"/>
          </a:xfrm>
        </p:spPr>
        <p:txBody>
          <a:bodyPr rtlCol="0">
            <a:normAutofit/>
          </a:bodyPr>
          <a:lstStyle/>
          <a:p>
            <a:pPr marL="279400" indent="-279400" eaLnBrk="1" hangingPunct="1">
              <a:defRPr/>
            </a:pPr>
            <a:endParaRPr lang="es-ES" altLang="es-ES" sz="4000" dirty="0"/>
          </a:p>
          <a:p>
            <a:pPr marL="279400" indent="-279400" eaLnBrk="1" hangingPunct="1">
              <a:defRPr/>
            </a:pPr>
            <a:r>
              <a:rPr lang="es-ES" altLang="es-ES" sz="4000" dirty="0"/>
              <a:t>Exigir la integridad de los datos</a:t>
            </a:r>
          </a:p>
          <a:p>
            <a:pPr marL="279400" indent="-279400" eaLnBrk="1" hangingPunct="1">
              <a:defRPr/>
            </a:pPr>
            <a:endParaRPr lang="es-ES" altLang="es-ES" sz="40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s-ES" sz="4000" dirty="0"/>
          </a:p>
          <a:p>
            <a:pPr marL="279400" indent="-279400" eaLnBrk="1" hangingPunct="1">
              <a:defRPr/>
            </a:pPr>
            <a:r>
              <a:rPr lang="es-ES" altLang="es-ES" sz="4000" dirty="0"/>
              <a:t>Exigir reglas de empresa</a:t>
            </a:r>
            <a:endParaRPr lang="en-US" altLang="es-ES" sz="4000" b="1" dirty="0"/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74A05570-14B8-4020-8C9E-966037B324EF}"/>
              </a:ext>
            </a:extLst>
          </p:cNvPr>
          <p:cNvSpPr txBox="1">
            <a:spLocks/>
          </p:cNvSpPr>
          <p:nvPr/>
        </p:nvSpPr>
        <p:spPr bwMode="auto">
          <a:xfrm>
            <a:off x="0" y="22225"/>
            <a:ext cx="9144000" cy="823913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>
                <a:latin typeface="Calibri Light" panose="020F0302020204030204" pitchFamily="34" charset="0"/>
              </a:rPr>
              <a:t> Ejemplos de Triggers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99B1959-002A-4F10-A3F5-C66253E4E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Exigir la integridad de los datos</a:t>
            </a:r>
          </a:p>
        </p:txBody>
      </p:sp>
      <p:sp>
        <p:nvSpPr>
          <p:cNvPr id="62467" name="Rectangle 42">
            <a:extLst>
              <a:ext uri="{FF2B5EF4-FFF2-40B4-BE49-F238E27FC236}">
                <a16:creationId xmlns:a16="http://schemas.microsoft.com/office/drawing/2014/main" id="{B0F6A5F4-AC98-47C7-B8E0-92418778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066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E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68" name="Rectangle 41">
            <a:extLst>
              <a:ext uri="{FF2B5EF4-FFF2-40B4-BE49-F238E27FC236}">
                <a16:creationId xmlns:a16="http://schemas.microsoft.com/office/drawing/2014/main" id="{F3C4EAC5-57F3-47A2-B5FE-7865FD6A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2667000" cy="1981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E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69" name="Rectangle 40">
            <a:extLst>
              <a:ext uri="{FF2B5EF4-FFF2-40B4-BE49-F238E27FC236}">
                <a16:creationId xmlns:a16="http://schemas.microsoft.com/office/drawing/2014/main" id="{3E366406-6F16-47C1-8160-195A7169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2667000" cy="1981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E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BAE79E74-CE0A-475B-A543-8F4FC2B3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6781800" cy="2686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 anchor="ctr">
            <a:spAutoFit/>
          </a:bodyPr>
          <a:lstStyle>
            <a:lvl1pPr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Aft>
                <a:spcPct val="64000"/>
              </a:spcAft>
            </a:pPr>
            <a:r>
              <a:rPr lang="es-ES" altLang="es-AR" sz="1600" noProof="1">
                <a:latin typeface="Lucida Sans Typewriter" panose="020B0509030504030204" pitchFamily="49" charset="0"/>
              </a:rPr>
              <a:t>CREATE TRIGGER </a:t>
            </a:r>
            <a:r>
              <a:rPr lang="en-US" altLang="es-AR" sz="1600">
                <a:latin typeface="Lucida Sans Typewriter" panose="020B0509030504030204" pitchFamily="49" charset="0"/>
              </a:rPr>
              <a:t>BackOrderList</a:t>
            </a:r>
            <a:r>
              <a:rPr lang="en-US" altLang="es-AR" sz="1600" noProof="1">
                <a:latin typeface="Lucida Sans Typewriter" panose="020B0509030504030204" pitchFamily="49" charset="0"/>
              </a:rPr>
              <a:t>_</a:t>
            </a:r>
            <a:r>
              <a:rPr lang="en-US" altLang="es-AR" sz="1600">
                <a:latin typeface="Lucida Sans Typewriter" panose="020B0509030504030204" pitchFamily="49" charset="0"/>
              </a:rPr>
              <a:t>D</a:t>
            </a:r>
            <a:r>
              <a:rPr lang="en-US" altLang="es-AR" sz="1600" noProof="1">
                <a:latin typeface="Lucida Sans Typewriter" panose="020B0509030504030204" pitchFamily="49" charset="0"/>
              </a:rPr>
              <a:t>elete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	ON </a:t>
            </a:r>
            <a:r>
              <a:rPr lang="en-US" altLang="es-AR" sz="1600">
                <a:latin typeface="Lucida Sans Typewriter" panose="020B0509030504030204" pitchFamily="49" charset="0"/>
              </a:rPr>
              <a:t>Products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FOR </a:t>
            </a:r>
            <a:r>
              <a:rPr lang="en-US" altLang="es-AR" sz="1600">
                <a:latin typeface="Lucida Sans Typewriter" panose="020B0509030504030204" pitchFamily="49" charset="0"/>
              </a:rPr>
              <a:t>UPDATE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AS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IF (SELECT </a:t>
            </a:r>
            <a:r>
              <a:rPr lang="en-US" altLang="es-AR" sz="1600">
                <a:latin typeface="Lucida Sans Typewriter" panose="020B0509030504030204" pitchFamily="49" charset="0"/>
              </a:rPr>
              <a:t>BO</a:t>
            </a:r>
            <a:r>
              <a:rPr lang="en-US" altLang="es-AR" sz="1600" noProof="1">
                <a:latin typeface="Lucida Sans Typewriter" panose="020B0509030504030204" pitchFamily="49" charset="0"/>
              </a:rPr>
              <a:t>.</a:t>
            </a:r>
            <a:r>
              <a:rPr lang="en-US" altLang="es-AR" sz="1600">
                <a:latin typeface="Lucida Sans Typewriter" panose="020B0509030504030204" pitchFamily="49" charset="0"/>
              </a:rPr>
              <a:t>ProductID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FROM </a:t>
            </a:r>
            <a:r>
              <a:rPr lang="en-US" altLang="es-AR" sz="1600">
                <a:latin typeface="Lucida Sans Typewriter" panose="020B0509030504030204" pitchFamily="49" charset="0"/>
              </a:rPr>
              <a:t>BackOrders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</a:t>
            </a:r>
            <a:r>
              <a:rPr lang="en-US" altLang="es-AR" sz="1600">
                <a:latin typeface="Lucida Sans Typewriter" panose="020B0509030504030204" pitchFamily="49" charset="0"/>
              </a:rPr>
              <a:t>AS BO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JOIN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	</a:t>
            </a:r>
            <a:r>
              <a:rPr lang="en-US" altLang="es-AR" sz="1600">
                <a:latin typeface="Lucida Sans Typewriter" panose="020B0509030504030204" pitchFamily="49" charset="0"/>
              </a:rPr>
              <a:t>I</a:t>
            </a:r>
            <a:r>
              <a:rPr lang="en-US" altLang="es-AR" sz="1600" noProof="1">
                <a:latin typeface="Lucida Sans Typewriter" panose="020B0509030504030204" pitchFamily="49" charset="0"/>
              </a:rPr>
              <a:t>nserted </a:t>
            </a:r>
            <a:r>
              <a:rPr lang="en-US" altLang="es-AR" sz="1600">
                <a:latin typeface="Lucida Sans Typewriter" panose="020B0509030504030204" pitchFamily="49" charset="0"/>
              </a:rPr>
              <a:t>AS I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ON </a:t>
            </a:r>
            <a:r>
              <a:rPr lang="en-US" altLang="es-AR" sz="1600">
                <a:latin typeface="Lucida Sans Typewriter" panose="020B0509030504030204" pitchFamily="49" charset="0"/>
              </a:rPr>
              <a:t>BO</a:t>
            </a:r>
            <a:r>
              <a:rPr lang="en-US" altLang="es-AR" sz="1600" noProof="1">
                <a:latin typeface="Lucida Sans Typewriter" panose="020B0509030504030204" pitchFamily="49" charset="0"/>
              </a:rPr>
              <a:t>.</a:t>
            </a:r>
            <a:r>
              <a:rPr lang="en-US" altLang="es-AR" sz="1600">
                <a:latin typeface="Lucida Sans Typewriter" panose="020B0509030504030204" pitchFamily="49" charset="0"/>
              </a:rPr>
              <a:t>ProductID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= </a:t>
            </a:r>
            <a:r>
              <a:rPr lang="en-US" altLang="es-AR" sz="1600">
                <a:latin typeface="Lucida Sans Typewriter" panose="020B0509030504030204" pitchFamily="49" charset="0"/>
              </a:rPr>
              <a:t>I</a:t>
            </a:r>
            <a:r>
              <a:rPr lang="en-US" altLang="es-AR" sz="1600" noProof="1">
                <a:latin typeface="Lucida Sans Typewriter" panose="020B0509030504030204" pitchFamily="49" charset="0"/>
              </a:rPr>
              <a:t>.</a:t>
            </a:r>
            <a:r>
              <a:rPr lang="en-US" altLang="es-AR" sz="1600">
                <a:latin typeface="Lucida Sans Typewriter" panose="020B0509030504030204" pitchFamily="49" charset="0"/>
              </a:rPr>
              <a:t>Product_ID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	) &gt; 0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BEGIN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	DELETE </a:t>
            </a:r>
            <a:r>
              <a:rPr lang="en-US" altLang="es-AR" sz="1600">
                <a:latin typeface="Lucida Sans Typewriter" panose="020B0509030504030204" pitchFamily="49" charset="0"/>
              </a:rPr>
              <a:t>BO </a:t>
            </a:r>
            <a:r>
              <a:rPr lang="en-US" altLang="es-AR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AR" sz="1600">
                <a:latin typeface="Lucida Sans Typewriter" panose="020B0509030504030204" pitchFamily="49" charset="0"/>
              </a:rPr>
              <a:t>BackOrders AS BO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</a:t>
            </a:r>
            <a:br>
              <a:rPr lang="en-US" altLang="es-AR" sz="1600">
                <a:latin typeface="Lucida Sans Typewriter" panose="020B0509030504030204" pitchFamily="49" charset="0"/>
              </a:rPr>
            </a:br>
            <a:r>
              <a:rPr lang="en-US" altLang="es-AR" sz="1600">
                <a:latin typeface="Lucida Sans Typewriter" panose="020B0509030504030204" pitchFamily="49" charset="0"/>
              </a:rPr>
              <a:t>	</a:t>
            </a:r>
            <a:r>
              <a:rPr lang="en-US" altLang="es-AR" sz="1600" noProof="1">
                <a:latin typeface="Lucida Sans Typewriter" panose="020B0509030504030204" pitchFamily="49" charset="0"/>
              </a:rPr>
              <a:t>INNER JOIN </a:t>
            </a:r>
            <a:r>
              <a:rPr lang="en-US" altLang="es-AR" sz="1600">
                <a:latin typeface="Lucida Sans Typewriter" panose="020B0509030504030204" pitchFamily="49" charset="0"/>
              </a:rPr>
              <a:t>I</a:t>
            </a:r>
            <a:r>
              <a:rPr lang="en-US" altLang="es-AR" sz="1600" noProof="1">
                <a:latin typeface="Lucida Sans Typewriter" panose="020B0509030504030204" pitchFamily="49" charset="0"/>
              </a:rPr>
              <a:t>nserted </a:t>
            </a:r>
            <a:r>
              <a:rPr lang="en-US" altLang="es-AR" sz="1600">
                <a:latin typeface="Lucida Sans Typewriter" panose="020B0509030504030204" pitchFamily="49" charset="0"/>
              </a:rPr>
              <a:t>AS I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</a:t>
            </a:r>
            <a:br>
              <a:rPr lang="en-US" altLang="es-AR" sz="1600">
                <a:latin typeface="Lucida Sans Typewriter" panose="020B0509030504030204" pitchFamily="49" charset="0"/>
              </a:rPr>
            </a:br>
            <a:r>
              <a:rPr lang="en-US" altLang="es-AR" sz="1600">
                <a:latin typeface="Lucida Sans Typewriter" panose="020B0509030504030204" pitchFamily="49" charset="0"/>
              </a:rPr>
              <a:t>	</a:t>
            </a:r>
            <a:r>
              <a:rPr lang="en-US" altLang="es-AR" sz="1600" noProof="1">
                <a:latin typeface="Lucida Sans Typewriter" panose="020B0509030504030204" pitchFamily="49" charset="0"/>
              </a:rPr>
              <a:t>ON </a:t>
            </a:r>
            <a:r>
              <a:rPr lang="en-US" altLang="es-AR" sz="1600">
                <a:latin typeface="Lucida Sans Typewriter" panose="020B0509030504030204" pitchFamily="49" charset="0"/>
              </a:rPr>
              <a:t>BO.ProductID</a:t>
            </a:r>
            <a:r>
              <a:rPr lang="en-US" altLang="es-AR" sz="1600" noProof="1">
                <a:latin typeface="Lucida Sans Typewriter" panose="020B0509030504030204" pitchFamily="49" charset="0"/>
              </a:rPr>
              <a:t> = </a:t>
            </a:r>
            <a:r>
              <a:rPr lang="en-US" altLang="es-AR" sz="1600">
                <a:latin typeface="Lucida Sans Typewriter" panose="020B0509030504030204" pitchFamily="49" charset="0"/>
              </a:rPr>
              <a:t>I.ProductID</a:t>
            </a:r>
            <a:br>
              <a:rPr lang="en-US" altLang="es-AR" sz="1600" noProof="1">
                <a:latin typeface="Lucida Sans Typewriter" panose="020B0509030504030204" pitchFamily="49" charset="0"/>
              </a:rPr>
            </a:br>
            <a:r>
              <a:rPr lang="en-US" altLang="es-AR" sz="1600" noProof="1">
                <a:latin typeface="Lucida Sans Typewriter" panose="020B0509030504030204" pitchFamily="49" charset="0"/>
              </a:rPr>
              <a:t>END</a:t>
            </a:r>
            <a:endParaRPr lang="en-US" altLang="es-AR" sz="2400">
              <a:latin typeface="Lucida Sans Typewriter" panose="020B0509030504030204" pitchFamily="49" charset="0"/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1434290-339A-47C5-BEF2-F722112F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4800"/>
            <a:ext cx="2667000" cy="3048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Products</a:t>
            </a:r>
          </a:p>
        </p:txBody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804F2FA1-B587-4477-8730-111F41CA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ProductID</a:t>
            </a:r>
          </a:p>
        </p:txBody>
      </p:sp>
      <p:sp>
        <p:nvSpPr>
          <p:cNvPr id="62473" name="Rectangle 8">
            <a:extLst>
              <a:ext uri="{FF2B5EF4-FFF2-40B4-BE49-F238E27FC236}">
                <a16:creationId xmlns:a16="http://schemas.microsoft.com/office/drawing/2014/main" id="{1F0304F7-BF33-4A2D-8700-29C9D6CA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UnitsInStock</a:t>
            </a:r>
          </a:p>
        </p:txBody>
      </p:sp>
      <p:sp>
        <p:nvSpPr>
          <p:cNvPr id="62474" name="Rectangle 9">
            <a:extLst>
              <a:ext uri="{FF2B5EF4-FFF2-40B4-BE49-F238E27FC236}">
                <a16:creationId xmlns:a16="http://schemas.microsoft.com/office/drawing/2014/main" id="{17C12678-F9EB-4298-8906-2D78D20E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 b="1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62475" name="Rectangle 10">
            <a:extLst>
              <a:ext uri="{FF2B5EF4-FFF2-40B4-BE49-F238E27FC236}">
                <a16:creationId xmlns:a16="http://schemas.microsoft.com/office/drawing/2014/main" id="{E8050DD5-3520-4C65-A73E-5E53CF05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 b="1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62476" name="Rectangle 11">
            <a:extLst>
              <a:ext uri="{FF2B5EF4-FFF2-40B4-BE49-F238E27FC236}">
                <a16:creationId xmlns:a16="http://schemas.microsoft.com/office/drawing/2014/main" id="{3B96AF9E-4D27-46E7-81CB-A306A0E8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</a:t>
            </a:r>
          </a:p>
          <a:p>
            <a:pPr algn="ctr" eaLnBrk="1" hangingPunct="1">
              <a:lnSpc>
                <a:spcPct val="110000"/>
              </a:lnSpc>
            </a:pPr>
            <a:endParaRPr lang="en-US" altLang="es-AR">
              <a:latin typeface="Arial Narrow" panose="020B0606020202030204" pitchFamily="34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3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2477" name="Rectangle 12">
            <a:extLst>
              <a:ext uri="{FF2B5EF4-FFF2-40B4-BE49-F238E27FC236}">
                <a16:creationId xmlns:a16="http://schemas.microsoft.com/office/drawing/2014/main" id="{B34AA371-55AC-42F9-BB70-66360DADF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990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</a:t>
            </a:r>
            <a:br>
              <a:rPr lang="en-US" altLang="es-AR">
                <a:latin typeface="Arial Narrow" panose="020B0606020202030204" pitchFamily="34" charset="0"/>
              </a:rPr>
            </a:br>
            <a:r>
              <a:rPr lang="en-US" altLang="es-AR">
                <a:latin typeface="Arial Narrow" panose="020B0606020202030204" pitchFamily="34" charset="0"/>
              </a:rPr>
              <a:t>65</a:t>
            </a:r>
            <a:br>
              <a:rPr lang="en-US" altLang="es-AR">
                <a:latin typeface="Arial Narrow" panose="020B0606020202030204" pitchFamily="34" charset="0"/>
              </a:rPr>
            </a:br>
            <a:r>
              <a:rPr lang="en-US" altLang="es-AR">
                <a:latin typeface="Arial Narrow" panose="020B0606020202030204" pitchFamily="34" charset="0"/>
              </a:rPr>
              <a:t>20</a:t>
            </a:r>
          </a:p>
        </p:txBody>
      </p:sp>
      <p:sp>
        <p:nvSpPr>
          <p:cNvPr id="62478" name="Rectangle 13">
            <a:extLst>
              <a:ext uri="{FF2B5EF4-FFF2-40B4-BE49-F238E27FC236}">
                <a16:creationId xmlns:a16="http://schemas.microsoft.com/office/drawing/2014/main" id="{C22865D3-E54C-4B8E-9313-AF109870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304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AR">
              <a:latin typeface="Arial Narrow" panose="020B0606020202030204" pitchFamily="34" charset="0"/>
            </a:endParaRPr>
          </a:p>
        </p:txBody>
      </p:sp>
      <p:sp>
        <p:nvSpPr>
          <p:cNvPr id="62479" name="Rectangle 14">
            <a:extLst>
              <a:ext uri="{FF2B5EF4-FFF2-40B4-BE49-F238E27FC236}">
                <a16:creationId xmlns:a16="http://schemas.microsoft.com/office/drawing/2014/main" id="{2B9AAD01-19DE-4277-8268-370D31BC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533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AR">
              <a:latin typeface="Arial Narrow" panose="020B0606020202030204" pitchFamily="34" charset="0"/>
            </a:endParaRPr>
          </a:p>
        </p:txBody>
      </p:sp>
      <p:sp>
        <p:nvSpPr>
          <p:cNvPr id="62480" name="Rectangle 16">
            <a:extLst>
              <a:ext uri="{FF2B5EF4-FFF2-40B4-BE49-F238E27FC236}">
                <a16:creationId xmlns:a16="http://schemas.microsoft.com/office/drawing/2014/main" id="{78546F5D-99E8-486D-9C0B-9B2A4FDE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5105400"/>
            <a:ext cx="833437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id="{AB0559C4-5427-4E17-BA06-F96A7A9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990600" cy="228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15 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F32AC371-A69B-4B62-BBA3-2E5B4E64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838200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83" name="Rectangle 19">
            <a:extLst>
              <a:ext uri="{FF2B5EF4-FFF2-40B4-BE49-F238E27FC236}">
                <a16:creationId xmlns:a16="http://schemas.microsoft.com/office/drawing/2014/main" id="{F04ABA93-8069-46F5-8047-63A89203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838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84" name="Rectangle 20">
            <a:extLst>
              <a:ext uri="{FF2B5EF4-FFF2-40B4-BE49-F238E27FC236}">
                <a16:creationId xmlns:a16="http://schemas.microsoft.com/office/drawing/2014/main" id="{79F65CC2-C370-4174-83C0-D1DE9604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990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85" name="Rectangle 21">
            <a:extLst>
              <a:ext uri="{FF2B5EF4-FFF2-40B4-BE49-F238E27FC236}">
                <a16:creationId xmlns:a16="http://schemas.microsoft.com/office/drawing/2014/main" id="{059DAC46-A118-4F1B-BC9F-35C7C8AA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533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86" name="Rectangle 22">
            <a:extLst>
              <a:ext uri="{FF2B5EF4-FFF2-40B4-BE49-F238E27FC236}">
                <a16:creationId xmlns:a16="http://schemas.microsoft.com/office/drawing/2014/main" id="{7AFB0542-005E-47D1-B928-D959D899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304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87" name="AutoShape 23">
            <a:extLst>
              <a:ext uri="{FF2B5EF4-FFF2-40B4-BE49-F238E27FC236}">
                <a16:creationId xmlns:a16="http://schemas.microsoft.com/office/drawing/2014/main" id="{0DFAC045-8968-408E-96F4-31E479B7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76800"/>
            <a:ext cx="1447800" cy="609600"/>
          </a:xfrm>
          <a:prstGeom prst="leftArrow">
            <a:avLst>
              <a:gd name="adj1" fmla="val 50000"/>
              <a:gd name="adj2" fmla="val 59375"/>
            </a:avLst>
          </a:prstGeom>
          <a:gradFill rotWithShape="0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b="1">
                <a:solidFill>
                  <a:srgbClr val="009EA1"/>
                </a:solidFill>
                <a:latin typeface="Arial" panose="020B0604020202020204" pitchFamily="34" charset="0"/>
              </a:rPr>
              <a:t>Actualizada</a:t>
            </a:r>
            <a:endParaRPr lang="en-US" altLang="es-AR" sz="16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61" name="Rectangle 25">
            <a:extLst>
              <a:ext uri="{FF2B5EF4-FFF2-40B4-BE49-F238E27FC236}">
                <a16:creationId xmlns:a16="http://schemas.microsoft.com/office/drawing/2014/main" id="{625B074A-6971-48AB-843E-3B2D157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14800"/>
            <a:ext cx="2667000" cy="3048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BackOrders</a:t>
            </a:r>
          </a:p>
        </p:txBody>
      </p:sp>
      <p:sp>
        <p:nvSpPr>
          <p:cNvPr id="62489" name="Rectangle 26">
            <a:extLst>
              <a:ext uri="{FF2B5EF4-FFF2-40B4-BE49-F238E27FC236}">
                <a16:creationId xmlns:a16="http://schemas.microsoft.com/office/drawing/2014/main" id="{7DE75F1E-F923-4823-92E6-578FA410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ProductID</a:t>
            </a:r>
          </a:p>
        </p:txBody>
      </p:sp>
      <p:sp>
        <p:nvSpPr>
          <p:cNvPr id="62490" name="Rectangle 27">
            <a:extLst>
              <a:ext uri="{FF2B5EF4-FFF2-40B4-BE49-F238E27FC236}">
                <a16:creationId xmlns:a16="http://schemas.microsoft.com/office/drawing/2014/main" id="{0E42D6BE-5C10-4069-AFE5-964F952E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i="1">
                <a:latin typeface="Arial Narrow" panose="020B0606020202030204" pitchFamily="34" charset="0"/>
              </a:rPr>
              <a:t>UnitsOnOrder</a:t>
            </a:r>
          </a:p>
        </p:txBody>
      </p:sp>
      <p:sp>
        <p:nvSpPr>
          <p:cNvPr id="62491" name="Rectangle 28">
            <a:extLst>
              <a:ext uri="{FF2B5EF4-FFF2-40B4-BE49-F238E27FC236}">
                <a16:creationId xmlns:a16="http://schemas.microsoft.com/office/drawing/2014/main" id="{E865F29F-F4B8-4BBD-9A1B-F165DAE2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 b="1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62492" name="Rectangle 29">
            <a:extLst>
              <a:ext uri="{FF2B5EF4-FFF2-40B4-BE49-F238E27FC236}">
                <a16:creationId xmlns:a16="http://schemas.microsoft.com/office/drawing/2014/main" id="{4B17F0F0-E3D9-49A3-AF51-8434F4AF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12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2493" name="Rectangle 30">
            <a:extLst>
              <a:ext uri="{FF2B5EF4-FFF2-40B4-BE49-F238E27FC236}">
                <a16:creationId xmlns:a16="http://schemas.microsoft.com/office/drawing/2014/main" id="{1605E020-FCBD-4BFB-A4E3-744C8A49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24400"/>
            <a:ext cx="1295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15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s-AR">
                <a:latin typeface="Arial Narrow" panose="020B0606020202030204" pitchFamily="34" charset="0"/>
              </a:rPr>
              <a:t>10</a:t>
            </a:r>
            <a:br>
              <a:rPr lang="en-US" altLang="es-AR">
                <a:latin typeface="Arial Narrow" panose="020B0606020202030204" pitchFamily="34" charset="0"/>
              </a:rPr>
            </a:br>
            <a:r>
              <a:rPr lang="en-US" altLang="es-AR">
                <a:latin typeface="Arial Narrow" panose="020B0606020202030204" pitchFamily="34" charset="0"/>
              </a:rPr>
              <a:t>65</a:t>
            </a:r>
          </a:p>
        </p:txBody>
      </p:sp>
      <p:sp>
        <p:nvSpPr>
          <p:cNvPr id="62494" name="Rectangle 31">
            <a:extLst>
              <a:ext uri="{FF2B5EF4-FFF2-40B4-BE49-F238E27FC236}">
                <a16:creationId xmlns:a16="http://schemas.microsoft.com/office/drawing/2014/main" id="{B7A2FB85-B629-4B81-8FE9-F31E4D8A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724400"/>
            <a:ext cx="533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AR">
              <a:latin typeface="Arial Narrow" panose="020B0606020202030204" pitchFamily="34" charset="0"/>
            </a:endParaRPr>
          </a:p>
        </p:txBody>
      </p:sp>
      <p:sp>
        <p:nvSpPr>
          <p:cNvPr id="62495" name="Rectangle 32">
            <a:extLst>
              <a:ext uri="{FF2B5EF4-FFF2-40B4-BE49-F238E27FC236}">
                <a16:creationId xmlns:a16="http://schemas.microsoft.com/office/drawing/2014/main" id="{725E20E9-8B86-42F7-82E4-252396F3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715000"/>
            <a:ext cx="833437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496" name="Rectangle 33">
            <a:extLst>
              <a:ext uri="{FF2B5EF4-FFF2-40B4-BE49-F238E27FC236}">
                <a16:creationId xmlns:a16="http://schemas.microsoft.com/office/drawing/2014/main" id="{4401C333-2011-434C-9935-10CD9BA4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15000"/>
            <a:ext cx="1295400" cy="228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15 </a:t>
            </a:r>
          </a:p>
        </p:txBody>
      </p:sp>
      <p:sp>
        <p:nvSpPr>
          <p:cNvPr id="62497" name="Rectangle 34">
            <a:extLst>
              <a:ext uri="{FF2B5EF4-FFF2-40B4-BE49-F238E27FC236}">
                <a16:creationId xmlns:a16="http://schemas.microsoft.com/office/drawing/2014/main" id="{EBDC3A02-B552-43C8-BCB3-15E439DD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533400" cy="228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98" name="Rectangle 35">
            <a:extLst>
              <a:ext uri="{FF2B5EF4-FFF2-40B4-BE49-F238E27FC236}">
                <a16:creationId xmlns:a16="http://schemas.microsoft.com/office/drawing/2014/main" id="{B791BBC9-9A97-43C7-9215-AA1259FE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838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499" name="Rectangle 36">
            <a:extLst>
              <a:ext uri="{FF2B5EF4-FFF2-40B4-BE49-F238E27FC236}">
                <a16:creationId xmlns:a16="http://schemas.microsoft.com/office/drawing/2014/main" id="{92665AAC-1FF3-4AFB-9924-EFFCCD08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24400"/>
            <a:ext cx="129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500" name="Rectangle 37">
            <a:extLst>
              <a:ext uri="{FF2B5EF4-FFF2-40B4-BE49-F238E27FC236}">
                <a16:creationId xmlns:a16="http://schemas.microsoft.com/office/drawing/2014/main" id="{006AC2A4-759B-4B33-AE7E-A637C54A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724400"/>
            <a:ext cx="533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endParaRPr lang="en-GB" altLang="es-ES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501" name="AutoShape 38">
            <a:extLst>
              <a:ext uri="{FF2B5EF4-FFF2-40B4-BE49-F238E27FC236}">
                <a16:creationId xmlns:a16="http://schemas.microsoft.com/office/drawing/2014/main" id="{86DEB8B7-0AD8-4B25-AA0E-1D32BB237A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0" y="5334000"/>
            <a:ext cx="2209800" cy="914400"/>
          </a:xfrm>
          <a:prstGeom prst="leftArrow">
            <a:avLst>
              <a:gd name="adj1" fmla="val 50528"/>
              <a:gd name="adj2" fmla="val 44003"/>
            </a:avLst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0" scaled="1"/>
          </a:gradFill>
          <a:ln w="9525">
            <a:solidFill>
              <a:srgbClr val="FF99CC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AR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TRIGGER</a:t>
            </a:r>
            <a:br>
              <a:rPr lang="en-US" altLang="es-AR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s-AR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 la fila</a:t>
            </a:r>
            <a:endParaRPr lang="en-US" altLang="es-AR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02" name="Title 1">
            <a:extLst>
              <a:ext uri="{FF2B5EF4-FFF2-40B4-BE49-F238E27FC236}">
                <a16:creationId xmlns:a16="http://schemas.microsoft.com/office/drawing/2014/main" id="{50DD9A79-ABC1-413C-9A3F-F075BDE320C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3600" b="1">
                <a:solidFill>
                  <a:schemeClr val="bg1"/>
                </a:solidFill>
                <a:latin typeface="Lucida Sans" panose="020B0602030504020204" pitchFamily="34" charset="0"/>
              </a:rPr>
              <a:t>Exigir la integridad de los datos</a:t>
            </a:r>
            <a:endParaRPr lang="en-US" altLang="es-AR" sz="36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3C97CE9-BEE5-4BA2-AD9B-3E8D395315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/>
            <a:r>
              <a:rPr lang="es-ES" altLang="es-ES" sz="4800" b="1">
                <a:latin typeface="Lucida Sans" panose="020B0602030504020204" pitchFamily="34" charset="0"/>
              </a:rPr>
              <a:t>¿Qué es un </a:t>
            </a:r>
            <a:r>
              <a:rPr lang="en-US" altLang="es-ES" sz="4800" b="1">
                <a:solidFill>
                  <a:srgbClr val="000000"/>
                </a:solidFill>
                <a:latin typeface="Lucida Sans" panose="020B0602030504020204" pitchFamily="34" charset="0"/>
              </a:rPr>
              <a:t>triggers</a:t>
            </a:r>
            <a:r>
              <a:rPr lang="es-ES" altLang="es-ES" sz="4800" b="1">
                <a:latin typeface="Lucida Sans" panose="020B0602030504020204" pitchFamily="34" charset="0"/>
              </a:rPr>
              <a:t>?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48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4800" b="1">
                <a:latin typeface="Lucida Sans" panose="020B0602030504020204" pitchFamily="34" charset="0"/>
              </a:rPr>
              <a:t>Uso de los </a:t>
            </a:r>
            <a:r>
              <a:rPr lang="en-US" altLang="es-ES" sz="4800" b="1">
                <a:solidFill>
                  <a:srgbClr val="000000"/>
                </a:solidFill>
                <a:latin typeface="Lucida Sans" panose="020B0602030504020204" pitchFamily="34" charset="0"/>
              </a:rPr>
              <a:t>triggers</a:t>
            </a:r>
            <a:endParaRPr lang="en-US" altLang="es-ES" sz="4800" b="1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48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4800" b="1">
                <a:latin typeface="Lucida Sans" panose="020B0602030504020204" pitchFamily="34" charset="0"/>
              </a:rPr>
              <a:t>Ejemplos</a:t>
            </a:r>
            <a:endParaRPr lang="en-US" altLang="es-ES" sz="4800" b="1">
              <a:latin typeface="Lucida Sans" panose="020B060203050402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37A49BC6-63DB-44EB-8153-BD2D4E79C4D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 b="1">
                <a:solidFill>
                  <a:schemeClr val="bg1"/>
                </a:solidFill>
                <a:latin typeface="Lucida Sans" panose="020B0602030504020204" pitchFamily="34" charset="0"/>
              </a:rPr>
              <a:t>Introducción a los triggers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87">
            <a:extLst>
              <a:ext uri="{FF2B5EF4-FFF2-40B4-BE49-F238E27FC236}">
                <a16:creationId xmlns:a16="http://schemas.microsoft.com/office/drawing/2014/main" id="{BCF2F200-5251-4EB2-A02F-F6A79322829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81400"/>
            <a:ext cx="2667000" cy="1981200"/>
            <a:chOff x="528" y="2256"/>
            <a:chExt cx="1680" cy="1248"/>
          </a:xfrm>
        </p:grpSpPr>
        <p:sp>
          <p:nvSpPr>
            <p:cNvPr id="37976" name="Rectangle 88">
              <a:extLst>
                <a:ext uri="{FF2B5EF4-FFF2-40B4-BE49-F238E27FC236}">
                  <a16:creationId xmlns:a16="http://schemas.microsoft.com/office/drawing/2014/main" id="{FB580981-9DA2-436C-87CB-E0CB2084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56"/>
              <a:ext cx="1680" cy="192"/>
            </a:xfrm>
            <a:prstGeom prst="rect">
              <a:avLst/>
            </a:prstGeom>
            <a:gradFill rotWithShape="0">
              <a:gsLst>
                <a:gs pos="0">
                  <a:srgbClr val="6600FF"/>
                </a:gs>
                <a:gs pos="50000">
                  <a:srgbClr val="66CCFF"/>
                </a:gs>
                <a:gs pos="100000">
                  <a:srgbClr val="6600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2388334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Products</a:t>
              </a:r>
            </a:p>
          </p:txBody>
        </p:sp>
        <p:sp>
          <p:nvSpPr>
            <p:cNvPr id="64572" name="Rectangle 89">
              <a:extLst>
                <a:ext uri="{FF2B5EF4-FFF2-40B4-BE49-F238E27FC236}">
                  <a16:creationId xmlns:a16="http://schemas.microsoft.com/office/drawing/2014/main" id="{FE542F12-3073-48F5-9D6A-1755FF1A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4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64573" name="Rectangle 90">
              <a:extLst>
                <a:ext uri="{FF2B5EF4-FFF2-40B4-BE49-F238E27FC236}">
                  <a16:creationId xmlns:a16="http://schemas.microsoft.com/office/drawing/2014/main" id="{AF1B56F6-5D95-4226-A602-1C1C91D8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UnitsInStock</a:t>
              </a:r>
            </a:p>
          </p:txBody>
        </p:sp>
        <p:sp>
          <p:nvSpPr>
            <p:cNvPr id="64574" name="Rectangle 91">
              <a:extLst>
                <a:ext uri="{FF2B5EF4-FFF2-40B4-BE49-F238E27FC236}">
                  <a16:creationId xmlns:a16="http://schemas.microsoft.com/office/drawing/2014/main" id="{DB8EB9E4-BD18-4092-BC16-3CB46F94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AR" sz="1600" b="1" i="1">
                  <a:latin typeface="Arial Narrow" panose="020B0606020202030204" pitchFamily="34" charset="0"/>
                </a:rPr>
                <a:t>…</a:t>
              </a:r>
            </a:p>
          </p:txBody>
        </p:sp>
        <p:sp>
          <p:nvSpPr>
            <p:cNvPr id="64575" name="Rectangle 92">
              <a:extLst>
                <a:ext uri="{FF2B5EF4-FFF2-40B4-BE49-F238E27FC236}">
                  <a16:creationId xmlns:a16="http://schemas.microsoft.com/office/drawing/2014/main" id="{2C86C17E-CEAD-421A-9FC1-6FDAEFBD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AR" sz="1600" b="1" i="1">
                  <a:latin typeface="Arial Narrow" panose="020B0606020202030204" pitchFamily="34" charset="0"/>
                </a:rPr>
                <a:t>…</a:t>
              </a:r>
            </a:p>
          </p:txBody>
        </p:sp>
        <p:sp>
          <p:nvSpPr>
            <p:cNvPr id="64576" name="Rectangle 93">
              <a:extLst>
                <a:ext uri="{FF2B5EF4-FFF2-40B4-BE49-F238E27FC236}">
                  <a16:creationId xmlns:a16="http://schemas.microsoft.com/office/drawing/2014/main" id="{66856FDF-83CD-46E3-8B98-5A8270F0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5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4</a:t>
              </a:r>
            </a:p>
          </p:txBody>
        </p:sp>
        <p:sp>
          <p:nvSpPr>
            <p:cNvPr id="64577" name="Rectangle 94">
              <a:extLst>
                <a:ext uri="{FF2B5EF4-FFF2-40B4-BE49-F238E27FC236}">
                  <a16:creationId xmlns:a16="http://schemas.microsoft.com/office/drawing/2014/main" id="{1723998B-6B88-4B5B-9FA2-A38A7E48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65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20</a:t>
              </a:r>
            </a:p>
          </p:txBody>
        </p:sp>
        <p:sp>
          <p:nvSpPr>
            <p:cNvPr id="64578" name="Rectangle 95">
              <a:extLst>
                <a:ext uri="{FF2B5EF4-FFF2-40B4-BE49-F238E27FC236}">
                  <a16:creationId xmlns:a16="http://schemas.microsoft.com/office/drawing/2014/main" id="{039933CE-7E27-4B4F-99E2-B211D954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19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AR">
                <a:latin typeface="Arial Narrow" panose="020B0606020202030204" pitchFamily="34" charset="0"/>
              </a:endParaRPr>
            </a:p>
          </p:txBody>
        </p:sp>
        <p:sp>
          <p:nvSpPr>
            <p:cNvPr id="64579" name="Rectangle 96">
              <a:extLst>
                <a:ext uri="{FF2B5EF4-FFF2-40B4-BE49-F238E27FC236}">
                  <a16:creationId xmlns:a16="http://schemas.microsoft.com/office/drawing/2014/main" id="{655C3CF4-1B24-4791-A54B-F0AFE624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40"/>
              <a:ext cx="33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AR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126">
            <a:extLst>
              <a:ext uri="{FF2B5EF4-FFF2-40B4-BE49-F238E27FC236}">
                <a16:creationId xmlns:a16="http://schemas.microsoft.com/office/drawing/2014/main" id="{686A9004-12B6-4608-81F1-81144DDEF72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72000"/>
            <a:ext cx="2662238" cy="228600"/>
            <a:chOff x="528" y="2880"/>
            <a:chExt cx="1677" cy="144"/>
          </a:xfrm>
        </p:grpSpPr>
        <p:grpSp>
          <p:nvGrpSpPr>
            <p:cNvPr id="64563" name="Group 124">
              <a:extLst>
                <a:ext uri="{FF2B5EF4-FFF2-40B4-BE49-F238E27FC236}">
                  <a16:creationId xmlns:a16="http://schemas.microsoft.com/office/drawing/2014/main" id="{AC5425E0-C2BD-4CB2-81A0-27DFCDFCF8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80"/>
              <a:ext cx="1677" cy="144"/>
              <a:chOff x="528" y="2880"/>
              <a:chExt cx="1677" cy="144"/>
            </a:xfrm>
          </p:grpSpPr>
          <p:grpSp>
            <p:nvGrpSpPr>
              <p:cNvPr id="64565" name="Group 37">
                <a:extLst>
                  <a:ext uri="{FF2B5EF4-FFF2-40B4-BE49-F238E27FC236}">
                    <a16:creationId xmlns:a16="http://schemas.microsoft.com/office/drawing/2014/main" id="{E615BCBD-C453-4A95-9436-D55948840A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880"/>
                <a:ext cx="1677" cy="144"/>
                <a:chOff x="627" y="3120"/>
                <a:chExt cx="1677" cy="144"/>
              </a:xfrm>
            </p:grpSpPr>
            <p:sp>
              <p:nvSpPr>
                <p:cNvPr id="64568" name="Rectangle 38">
                  <a:extLst>
                    <a:ext uri="{FF2B5EF4-FFF2-40B4-BE49-F238E27FC236}">
                      <a16:creationId xmlns:a16="http://schemas.microsoft.com/office/drawing/2014/main" id="{77063DEB-DD33-4C70-9D37-970DD21E3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120"/>
                  <a:ext cx="525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69" name="Rectangle 39">
                  <a:extLst>
                    <a:ext uri="{FF2B5EF4-FFF2-40B4-BE49-F238E27FC236}">
                      <a16:creationId xmlns:a16="http://schemas.microsoft.com/office/drawing/2014/main" id="{5F424750-385D-4229-8F76-B5D1CAD31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52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70" name="Rectangle 40">
                  <a:extLst>
                    <a:ext uri="{FF2B5EF4-FFF2-40B4-BE49-F238E27FC236}">
                      <a16:creationId xmlns:a16="http://schemas.microsoft.com/office/drawing/2014/main" id="{91D4083D-64D1-47EB-86F6-83020FDAB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7" y="3120"/>
                  <a:ext cx="605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endParaRPr lang="en-GB" altLang="es-ES"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566" name="Line 122">
                <a:extLst>
                  <a:ext uri="{FF2B5EF4-FFF2-40B4-BE49-F238E27FC236}">
                    <a16:creationId xmlns:a16="http://schemas.microsoft.com/office/drawing/2014/main" id="{FD106488-7EBA-432F-9BE4-7B2C22CD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567" name="Line 123">
                <a:extLst>
                  <a:ext uri="{FF2B5EF4-FFF2-40B4-BE49-F238E27FC236}">
                    <a16:creationId xmlns:a16="http://schemas.microsoft.com/office/drawing/2014/main" id="{E6AEA40F-49D6-47DA-A6A3-417B536A1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4564" name="Line 125">
              <a:extLst>
                <a:ext uri="{FF2B5EF4-FFF2-40B4-BE49-F238E27FC236}">
                  <a16:creationId xmlns:a16="http://schemas.microsoft.com/office/drawing/2014/main" id="{74C049AE-2375-452D-A47F-3BAF7EC39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331BAC9-9D4E-4FC1-ADFC-9441CA4E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908050"/>
            <a:ext cx="8718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400" b="1">
                <a:latin typeface="Arial Narrow" panose="020B0606020202030204" pitchFamily="34" charset="0"/>
                <a:cs typeface="Arial" panose="020B0604020202020204" pitchFamily="34" charset="0"/>
              </a:rPr>
              <a:t>Ejemplo: L</a:t>
            </a:r>
            <a:r>
              <a:rPr lang="en-US" altLang="es-ES" sz="2400" b="1">
                <a:latin typeface="Arial Narrow" panose="020B0606020202030204" pitchFamily="34" charset="0"/>
                <a:cs typeface="Arial" panose="020B0604020202020204" pitchFamily="34" charset="0"/>
              </a:rPr>
              <a:t>os productos con pedidos pendientes no se pueden elimina</a:t>
            </a:r>
            <a:r>
              <a:rPr lang="es-ES_tradnl" altLang="es-ES" sz="2400" b="1">
                <a:latin typeface="Arial Narrow" panose="020B0606020202030204" pitchFamily="34" charset="0"/>
                <a:cs typeface="Arial" panose="020B0604020202020204" pitchFamily="34" charset="0"/>
              </a:rPr>
              <a:t>r</a:t>
            </a:r>
            <a:endParaRPr lang="en-US" altLang="es-ES" sz="2400" b="1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2B0660CC-6081-4D6B-AB42-0C72B0CB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76375"/>
            <a:ext cx="6489700" cy="1419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lIns="182562" tIns="92075" rIns="182562" bIns="92075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IF (Select Count (*) </a:t>
            </a:r>
            <a:br>
              <a:rPr lang="en-US" altLang="es-AR" sz="1600">
                <a:latin typeface="Lucida Sans Typewriter" panose="020B0509030504030204" pitchFamily="49" charset="0"/>
              </a:rPr>
            </a:br>
            <a:r>
              <a:rPr lang="en-US" altLang="es-AR" sz="1600">
                <a:latin typeface="Lucida Sans Typewriter" panose="020B0509030504030204" pitchFamily="49" charset="0"/>
              </a:rPr>
              <a:t>  FROM [Order Details] INNER JOIN deleted </a:t>
            </a:r>
            <a:br>
              <a:rPr lang="en-US" altLang="es-AR" sz="1600">
                <a:latin typeface="Lucida Sans Typewriter" panose="020B0509030504030204" pitchFamily="49" charset="0"/>
              </a:rPr>
            </a:br>
            <a:r>
              <a:rPr lang="en-US" altLang="es-AR" sz="1600">
                <a:latin typeface="Lucida Sans Typewriter" panose="020B0509030504030204" pitchFamily="49" charset="0"/>
              </a:rPr>
              <a:t>  ON [Order Details].ProductID = deleted.ProductID</a:t>
            </a:r>
            <a:br>
              <a:rPr lang="en-US" altLang="es-AR" sz="1600">
                <a:latin typeface="Lucida Sans Typewriter" panose="020B0509030504030204" pitchFamily="49" charset="0"/>
              </a:rPr>
            </a:br>
            <a:r>
              <a:rPr lang="en-US" altLang="es-AR" sz="1600">
                <a:latin typeface="Lucida Sans Typewriter" panose="020B0509030504030204" pitchFamily="49" charset="0"/>
              </a:rPr>
              <a:t>   ) &gt; 0</a:t>
            </a:r>
          </a:p>
          <a:p>
            <a:pPr eaLnBrk="1" hangingPunct="1"/>
            <a:r>
              <a:rPr lang="en-US" altLang="es-AR" sz="1600">
                <a:latin typeface="Lucida Sans Typewriter" panose="020B0509030504030204" pitchFamily="49" charset="0"/>
              </a:rPr>
              <a:t>ROLLBACK TRANSACTION</a:t>
            </a:r>
            <a:endParaRPr lang="en-US" altLang="es-AR" sz="2000">
              <a:latin typeface="Courier New" panose="02070309020205020404" pitchFamily="49" charset="0"/>
            </a:endParaRPr>
          </a:p>
        </p:txBody>
      </p:sp>
      <p:sp>
        <p:nvSpPr>
          <p:cNvPr id="64518" name="Text Box 5">
            <a:extLst>
              <a:ext uri="{FF2B5EF4-FFF2-40B4-BE49-F238E27FC236}">
                <a16:creationId xmlns:a16="http://schemas.microsoft.com/office/drawing/2014/main" id="{C8ACD39E-DA5D-44D3-8C30-1286DAAB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974975"/>
            <a:ext cx="29495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La instrucción</a:t>
            </a:r>
            <a:r>
              <a:rPr lang="es-ES_tradnl" altLang="es-ES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DELETE se</a:t>
            </a:r>
            <a:r>
              <a:rPr lang="es-ES_tradnl" altLang="es-ES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ejecuta</a:t>
            </a:r>
            <a:r>
              <a:rPr lang="es-ES_tradnl" altLang="es-ES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en la tabla Products</a:t>
            </a:r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7A9E06B4-C3B9-45F6-9A9D-65E5E5560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3276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El código del</a:t>
            </a:r>
            <a:r>
              <a:rPr lang="es-ES_tradnl" altLang="es-ES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trigger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">
                <a:latin typeface="Arial Narrow" panose="020B0606020202030204" pitchFamily="34" charset="0"/>
                <a:cs typeface="Arial" panose="020B0604020202020204" pitchFamily="34" charset="0"/>
              </a:rPr>
              <a:t>comprueba la tabla Order Details</a:t>
            </a:r>
          </a:p>
        </p:txBody>
      </p:sp>
      <p:grpSp>
        <p:nvGrpSpPr>
          <p:cNvPr id="9" name="Group 85">
            <a:extLst>
              <a:ext uri="{FF2B5EF4-FFF2-40B4-BE49-F238E27FC236}">
                <a16:creationId xmlns:a16="http://schemas.microsoft.com/office/drawing/2014/main" id="{9EA1CBDC-9DC3-4394-B488-AAD6804D66A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581400"/>
            <a:ext cx="3538538" cy="1981200"/>
            <a:chOff x="2736" y="2256"/>
            <a:chExt cx="2229" cy="1248"/>
          </a:xfrm>
        </p:grpSpPr>
        <p:sp>
          <p:nvSpPr>
            <p:cNvPr id="37931" name="Rectangle 43">
              <a:extLst>
                <a:ext uri="{FF2B5EF4-FFF2-40B4-BE49-F238E27FC236}">
                  <a16:creationId xmlns:a16="http://schemas.microsoft.com/office/drawing/2014/main" id="{A27BF65D-C5AB-4C0E-B31D-F6E728FC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2228" cy="192"/>
            </a:xfrm>
            <a:prstGeom prst="rect">
              <a:avLst/>
            </a:prstGeom>
            <a:gradFill rotWithShape="0">
              <a:gsLst>
                <a:gs pos="0">
                  <a:srgbClr val="6600FF"/>
                </a:gs>
                <a:gs pos="50000">
                  <a:srgbClr val="66CCFF"/>
                </a:gs>
                <a:gs pos="100000">
                  <a:srgbClr val="6600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2388334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Order Details</a:t>
              </a:r>
            </a:p>
          </p:txBody>
        </p:sp>
        <p:sp>
          <p:nvSpPr>
            <p:cNvPr id="64546" name="Rectangle 44">
              <a:extLst>
                <a:ext uri="{FF2B5EF4-FFF2-40B4-BE49-F238E27FC236}">
                  <a16:creationId xmlns:a16="http://schemas.microsoft.com/office/drawing/2014/main" id="{4082DD57-165F-46BF-B628-61BDD77C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415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47" name="Rectangle 45">
              <a:extLst>
                <a:ext uri="{FF2B5EF4-FFF2-40B4-BE49-F238E27FC236}">
                  <a16:creationId xmlns:a16="http://schemas.microsoft.com/office/drawing/2014/main" id="{0E454D55-F2B6-4AA9-B288-28833B44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43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48" name="Rectangle 46">
              <a:extLst>
                <a:ext uri="{FF2B5EF4-FFF2-40B4-BE49-F238E27FC236}">
                  <a16:creationId xmlns:a16="http://schemas.microsoft.com/office/drawing/2014/main" id="{F8F43397-8EEB-4F14-AB6E-287393EC5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41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64549" name="Rectangle 47">
              <a:extLst>
                <a:ext uri="{FF2B5EF4-FFF2-40B4-BE49-F238E27FC236}">
                  <a16:creationId xmlns:a16="http://schemas.microsoft.com/office/drawing/2014/main" id="{390EA090-89D2-41A5-A6D1-A92DD14E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415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10524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10525</a:t>
              </a:r>
            </a:p>
          </p:txBody>
        </p:sp>
        <p:sp>
          <p:nvSpPr>
            <p:cNvPr id="64550" name="Rectangle 48">
              <a:extLst>
                <a:ext uri="{FF2B5EF4-FFF2-40B4-BE49-F238E27FC236}">
                  <a16:creationId xmlns:a16="http://schemas.microsoft.com/office/drawing/2014/main" id="{85B765AC-2B3D-42BB-8EAD-69A0C03F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448"/>
              <a:ext cx="48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64551" name="Rectangle 49">
              <a:extLst>
                <a:ext uri="{FF2B5EF4-FFF2-40B4-BE49-F238E27FC236}">
                  <a16:creationId xmlns:a16="http://schemas.microsoft.com/office/drawing/2014/main" id="{BDA02B72-C37B-4845-BEAE-65FDE7FF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640"/>
              <a:ext cx="489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10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41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7</a:t>
              </a:r>
            </a:p>
          </p:txBody>
        </p:sp>
        <p:sp>
          <p:nvSpPr>
            <p:cNvPr id="64552" name="Rectangle 50">
              <a:extLst>
                <a:ext uri="{FF2B5EF4-FFF2-40B4-BE49-F238E27FC236}">
                  <a16:creationId xmlns:a16="http://schemas.microsoft.com/office/drawing/2014/main" id="{7DD337B2-63F5-45C4-A399-17667418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448"/>
              <a:ext cx="44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UnitPrice</a:t>
              </a:r>
            </a:p>
          </p:txBody>
        </p:sp>
        <p:sp>
          <p:nvSpPr>
            <p:cNvPr id="64553" name="Rectangle 51">
              <a:extLst>
                <a:ext uri="{FF2B5EF4-FFF2-40B4-BE49-F238E27FC236}">
                  <a16:creationId xmlns:a16="http://schemas.microsoft.com/office/drawing/2014/main" id="{0B718BB0-2F1C-4BF1-92AC-43516B2DF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640"/>
              <a:ext cx="449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31.00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19.00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9.65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30.00</a:t>
              </a:r>
            </a:p>
          </p:txBody>
        </p:sp>
        <p:sp>
          <p:nvSpPr>
            <p:cNvPr id="64554" name="Rectangle 52">
              <a:extLst>
                <a:ext uri="{FF2B5EF4-FFF2-40B4-BE49-F238E27FC236}">
                  <a16:creationId xmlns:a16="http://schemas.microsoft.com/office/drawing/2014/main" id="{D1091AA4-BDB8-423B-97FE-D70CB9F99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448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Quantity</a:t>
              </a:r>
            </a:p>
          </p:txBody>
        </p:sp>
        <p:sp>
          <p:nvSpPr>
            <p:cNvPr id="64555" name="Rectangle 53">
              <a:extLst>
                <a:ext uri="{FF2B5EF4-FFF2-40B4-BE49-F238E27FC236}">
                  <a16:creationId xmlns:a16="http://schemas.microsoft.com/office/drawing/2014/main" id="{D8882979-6833-426A-8519-477019A9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640"/>
              <a:ext cx="43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7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9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24</a:t>
              </a:r>
            </a:p>
            <a:p>
              <a:pPr algn="ctr" eaLnBrk="1" hangingPunct="1">
                <a:lnSpc>
                  <a:spcPct val="110000"/>
                </a:lnSpc>
              </a:pPr>
              <a:endParaRPr lang="en-US" altLang="es-AR">
                <a:latin typeface="Arial Narrow" panose="020B0606020202030204" pitchFamily="34" charset="0"/>
              </a:endParaRPr>
            </a:p>
          </p:txBody>
        </p:sp>
        <p:sp>
          <p:nvSpPr>
            <p:cNvPr id="64556" name="Rectangle 54">
              <a:extLst>
                <a:ext uri="{FF2B5EF4-FFF2-40B4-BE49-F238E27FC236}">
                  <a16:creationId xmlns:a16="http://schemas.microsoft.com/office/drawing/2014/main" id="{7D780CC3-21D9-4EED-BF12-AE36992B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448"/>
              <a:ext cx="44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AR" sz="1600" i="1">
                  <a:latin typeface="Arial Narrow" panose="020B0606020202030204" pitchFamily="34" charset="0"/>
                </a:rPr>
                <a:t>Discount</a:t>
              </a:r>
            </a:p>
          </p:txBody>
        </p:sp>
        <p:sp>
          <p:nvSpPr>
            <p:cNvPr id="64557" name="Rectangle 55">
              <a:extLst>
                <a:ext uri="{FF2B5EF4-FFF2-40B4-BE49-F238E27FC236}">
                  <a16:creationId xmlns:a16="http://schemas.microsoft.com/office/drawing/2014/main" id="{36E906A5-3A7A-4339-9CCB-ECDD7DF60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640"/>
              <a:ext cx="443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0.2</a:t>
              </a:r>
              <a:br>
                <a:rPr lang="en-US" altLang="es-AR">
                  <a:latin typeface="Arial Narrow" panose="020B0606020202030204" pitchFamily="34" charset="0"/>
                </a:rPr>
              </a:br>
              <a:r>
                <a:rPr lang="en-US" altLang="es-AR">
                  <a:latin typeface="Arial Narrow" panose="020B0606020202030204" pitchFamily="34" charset="0"/>
                </a:rPr>
                <a:t>0.15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s-AR">
                  <a:latin typeface="Arial Narrow" panose="020B0606020202030204" pitchFamily="34" charset="0"/>
                </a:rPr>
                <a:t>0.0</a:t>
              </a:r>
            </a:p>
          </p:txBody>
        </p:sp>
        <p:sp>
          <p:nvSpPr>
            <p:cNvPr id="64558" name="Rectangle 56">
              <a:extLst>
                <a:ext uri="{FF2B5EF4-FFF2-40B4-BE49-F238E27FC236}">
                  <a16:creationId xmlns:a16="http://schemas.microsoft.com/office/drawing/2014/main" id="{1F4CA662-C1BD-4390-AB33-1A94F3A3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640"/>
              <a:ext cx="44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59" name="Rectangle 57">
              <a:extLst>
                <a:ext uri="{FF2B5EF4-FFF2-40B4-BE49-F238E27FC236}">
                  <a16:creationId xmlns:a16="http://schemas.microsoft.com/office/drawing/2014/main" id="{64815905-4B7F-4187-ADBB-0455E4CCB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640"/>
              <a:ext cx="443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60" name="Rectangle 58">
              <a:extLst>
                <a:ext uri="{FF2B5EF4-FFF2-40B4-BE49-F238E27FC236}">
                  <a16:creationId xmlns:a16="http://schemas.microsoft.com/office/drawing/2014/main" id="{55430196-714F-45E4-8F66-5EA06FA46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40"/>
              <a:ext cx="409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61" name="Rectangle 59">
              <a:extLst>
                <a:ext uri="{FF2B5EF4-FFF2-40B4-BE49-F238E27FC236}">
                  <a16:creationId xmlns:a16="http://schemas.microsoft.com/office/drawing/2014/main" id="{5662881B-B134-47DE-842D-1484DB7C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890"/>
              <a:ext cx="403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4562" name="Oval 60">
              <a:extLst>
                <a:ext uri="{FF2B5EF4-FFF2-40B4-BE49-F238E27FC236}">
                  <a16:creationId xmlns:a16="http://schemas.microsoft.com/office/drawing/2014/main" id="{44F35CB7-9150-48FB-ADC6-ADB6FAE86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61"/>
              <a:ext cx="336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AR" altLang="es-A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681280A4-D98E-4098-866F-16E160CB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533082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lIns="182562" tIns="92075" rIns="182562" bIns="9207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AR" sz="1600">
                <a:latin typeface="Arial Narrow" panose="020B0606020202030204" pitchFamily="34" charset="0"/>
              </a:rPr>
              <a:t>'</a:t>
            </a:r>
            <a:r>
              <a:rPr lang="en-US" altLang="es-AR" sz="1600">
                <a:latin typeface="Lucida Sans Typewriter" panose="020B0509030504030204" pitchFamily="49" charset="0"/>
              </a:rPr>
              <a:t>No puede procesarse la transacción</a:t>
            </a:r>
            <a:r>
              <a:rPr lang="en-US" altLang="es-AR" sz="1600">
                <a:latin typeface="Arial Narrow" panose="020B0606020202030204" pitchFamily="34" charset="0"/>
              </a:rPr>
              <a:t>'</a:t>
            </a:r>
          </a:p>
          <a:p>
            <a:pPr eaLnBrk="1" hangingPunct="1"/>
            <a:r>
              <a:rPr lang="en-US" altLang="es-AR" sz="1600">
                <a:latin typeface="Arial Narrow" panose="020B0606020202030204" pitchFamily="34" charset="0"/>
              </a:rPr>
              <a:t>'</a:t>
            </a:r>
            <a:r>
              <a:rPr lang="en-US" altLang="es-AR" sz="1600">
                <a:latin typeface="Lucida Sans Typewriter" panose="020B0509030504030204" pitchFamily="49" charset="0"/>
              </a:rPr>
              <a:t>Este producto tiene historial de pedidos</a:t>
            </a:r>
            <a:r>
              <a:rPr lang="en-US" altLang="es-AR" sz="1600">
                <a:latin typeface="Arial Narrow" panose="020B0606020202030204" pitchFamily="34" charset="0"/>
              </a:rPr>
              <a:t>'</a:t>
            </a:r>
          </a:p>
        </p:txBody>
      </p:sp>
      <p:sp>
        <p:nvSpPr>
          <p:cNvPr id="37951" name="Freeform 63">
            <a:extLst>
              <a:ext uri="{FF2B5EF4-FFF2-40B4-BE49-F238E27FC236}">
                <a16:creationId xmlns:a16="http://schemas.microsoft.com/office/drawing/2014/main" id="{A437375B-EC18-4B86-B0BF-9B136EF5E677}"/>
              </a:ext>
            </a:extLst>
          </p:cNvPr>
          <p:cNvSpPr>
            <a:spLocks/>
          </p:cNvSpPr>
          <p:nvPr/>
        </p:nvSpPr>
        <p:spPr bwMode="auto">
          <a:xfrm>
            <a:off x="7772400" y="4572000"/>
            <a:ext cx="609600" cy="1050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36"/>
              </a:cxn>
              <a:cxn ang="0">
                <a:pos x="384" y="336"/>
              </a:cxn>
              <a:cxn ang="0">
                <a:pos x="229" y="662"/>
              </a:cxn>
              <a:cxn ang="0">
                <a:pos x="48" y="336"/>
              </a:cxn>
              <a:cxn ang="0">
                <a:pos x="144" y="336"/>
              </a:cxn>
              <a:cxn ang="0">
                <a:pos x="144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384" h="662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  <a:lnTo>
                  <a:pt x="384" y="336"/>
                </a:lnTo>
                <a:lnTo>
                  <a:pt x="229" y="662"/>
                </a:lnTo>
                <a:lnTo>
                  <a:pt x="48" y="336"/>
                </a:lnTo>
                <a:lnTo>
                  <a:pt x="144" y="336"/>
                </a:lnTo>
                <a:lnTo>
                  <a:pt x="144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rnd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sz="2400">
              <a:latin typeface="Times New Roman" pitchFamily="18" charset="0"/>
            </a:endParaRPr>
          </a:p>
        </p:txBody>
      </p:sp>
      <p:sp>
        <p:nvSpPr>
          <p:cNvPr id="37952" name="AutoShape 64">
            <a:extLst>
              <a:ext uri="{FF2B5EF4-FFF2-40B4-BE49-F238E27FC236}">
                <a16:creationId xmlns:a16="http://schemas.microsoft.com/office/drawing/2014/main" id="{5DED136E-1D98-48AD-951B-39BAA22B4E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86500" y="2981325"/>
            <a:ext cx="1066800" cy="427038"/>
          </a:xfrm>
          <a:prstGeom prst="rightArrow">
            <a:avLst>
              <a:gd name="adj1" fmla="val 50185"/>
              <a:gd name="adj2" fmla="val 11896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21176"/>
                  <a:invGamma/>
                </a:schemeClr>
              </a:gs>
            </a:gsLst>
            <a:lin ang="0" scaled="1"/>
          </a:gradFill>
          <a:ln w="12700" cap="rnd">
            <a:solidFill>
              <a:schemeClr val="accent2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sz="2400">
              <a:latin typeface="Times New Roman" pitchFamily="18" charset="0"/>
            </a:endParaRPr>
          </a:p>
        </p:txBody>
      </p:sp>
      <p:sp>
        <p:nvSpPr>
          <p:cNvPr id="37953" name="Text Box 65">
            <a:extLst>
              <a:ext uri="{FF2B5EF4-FFF2-40B4-BE49-F238E27FC236}">
                <a16:creationId xmlns:a16="http://schemas.microsoft.com/office/drawing/2014/main" id="{C978791F-1D07-463E-A341-C5BEA284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908300"/>
            <a:ext cx="1457325" cy="596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atin typeface="Arial Narrow" pitchFamily="34" charset="0"/>
              </a:rPr>
              <a:t>Se deshace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atin typeface="Arial Narrow" pitchFamily="34" charset="0"/>
              </a:rPr>
              <a:t>la transacción</a:t>
            </a:r>
          </a:p>
        </p:txBody>
      </p:sp>
      <p:sp>
        <p:nvSpPr>
          <p:cNvPr id="37949" name="AutoShape 61">
            <a:extLst>
              <a:ext uri="{FF2B5EF4-FFF2-40B4-BE49-F238E27FC236}">
                <a16:creationId xmlns:a16="http://schemas.microsoft.com/office/drawing/2014/main" id="{47822E05-62E2-4F91-8311-17201FCE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1066800" cy="427038"/>
          </a:xfrm>
          <a:prstGeom prst="rightArrow">
            <a:avLst>
              <a:gd name="adj1" fmla="val 50185"/>
              <a:gd name="adj2" fmla="val 118962"/>
            </a:avLst>
          </a:prstGeom>
          <a:gradFill rotWithShape="0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cap="rnd">
            <a:solidFill>
              <a:schemeClr val="accent2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sz="2400">
              <a:latin typeface="Times New Roman" pitchFamily="18" charset="0"/>
            </a:endParaRPr>
          </a:p>
        </p:txBody>
      </p:sp>
      <p:grpSp>
        <p:nvGrpSpPr>
          <p:cNvPr id="10" name="Group 97">
            <a:extLst>
              <a:ext uri="{FF2B5EF4-FFF2-40B4-BE49-F238E27FC236}">
                <a16:creationId xmlns:a16="http://schemas.microsoft.com/office/drawing/2014/main" id="{3D9E3419-6107-4620-A0EB-3DA3FD5F736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81400"/>
            <a:ext cx="2667000" cy="1981200"/>
            <a:chOff x="528" y="2256"/>
            <a:chExt cx="1680" cy="1248"/>
          </a:xfrm>
        </p:grpSpPr>
        <p:grpSp>
          <p:nvGrpSpPr>
            <p:cNvPr id="64528" name="Group 86">
              <a:extLst>
                <a:ext uri="{FF2B5EF4-FFF2-40B4-BE49-F238E27FC236}">
                  <a16:creationId xmlns:a16="http://schemas.microsoft.com/office/drawing/2014/main" id="{225CC95E-6B45-42E0-9E39-823CB3B89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256"/>
              <a:ext cx="1680" cy="1248"/>
              <a:chOff x="528" y="2256"/>
              <a:chExt cx="1680" cy="1248"/>
            </a:xfrm>
          </p:grpSpPr>
          <p:sp>
            <p:nvSpPr>
              <p:cNvPr id="37956" name="Rectangle 68">
                <a:extLst>
                  <a:ext uri="{FF2B5EF4-FFF2-40B4-BE49-F238E27FC236}">
                    <a16:creationId xmlns:a16="http://schemas.microsoft.com/office/drawing/2014/main" id="{15019AD3-3427-41C6-93CC-19A943564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1680" cy="192"/>
              </a:xfrm>
              <a:prstGeom prst="rect">
                <a:avLst/>
              </a:prstGeom>
              <a:gradFill rotWithShape="0">
                <a:gsLst>
                  <a:gs pos="0">
                    <a:srgbClr val="6600FF"/>
                  </a:gs>
                  <a:gs pos="50000">
                    <a:srgbClr val="66CCFF"/>
                  </a:gs>
                  <a:gs pos="100000">
                    <a:srgbClr val="6600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99190" dir="2388334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Products</a:t>
                </a:r>
              </a:p>
            </p:txBody>
          </p:sp>
          <p:sp>
            <p:nvSpPr>
              <p:cNvPr id="64537" name="Rectangle 69">
                <a:extLst>
                  <a:ext uri="{FF2B5EF4-FFF2-40B4-BE49-F238E27FC236}">
                    <a16:creationId xmlns:a16="http://schemas.microsoft.com/office/drawing/2014/main" id="{9E5185F8-1134-47AE-91B2-02AF3E4EB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ProductID</a:t>
                </a:r>
              </a:p>
            </p:txBody>
          </p:sp>
          <p:sp>
            <p:nvSpPr>
              <p:cNvPr id="64538" name="Rectangle 70">
                <a:extLst>
                  <a:ext uri="{FF2B5EF4-FFF2-40B4-BE49-F238E27FC236}">
                    <a16:creationId xmlns:a16="http://schemas.microsoft.com/office/drawing/2014/main" id="{B2D2978E-E930-489D-95D4-8129AAF0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AR" sz="1600" i="1">
                    <a:latin typeface="Arial Narrow" panose="020B0606020202030204" pitchFamily="34" charset="0"/>
                  </a:rPr>
                  <a:t>UnitsInStock</a:t>
                </a:r>
              </a:p>
            </p:txBody>
          </p:sp>
          <p:sp>
            <p:nvSpPr>
              <p:cNvPr id="64539" name="Rectangle 71">
                <a:extLst>
                  <a:ext uri="{FF2B5EF4-FFF2-40B4-BE49-F238E27FC236}">
                    <a16:creationId xmlns:a16="http://schemas.microsoft.com/office/drawing/2014/main" id="{5E4B35E3-09BD-428C-AABA-B8DC1CFF7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AR" sz="1600" b="1" i="1">
                    <a:latin typeface="Arial Narrow" panose="020B0606020202030204" pitchFamily="34" charset="0"/>
                  </a:rPr>
                  <a:t>…</a:t>
                </a:r>
              </a:p>
            </p:txBody>
          </p:sp>
          <p:sp>
            <p:nvSpPr>
              <p:cNvPr id="64540" name="Rectangle 72">
                <a:extLst>
                  <a:ext uri="{FF2B5EF4-FFF2-40B4-BE49-F238E27FC236}">
                    <a16:creationId xmlns:a16="http://schemas.microsoft.com/office/drawing/2014/main" id="{AC80C7A5-3985-44BB-BBF1-FDB7843F6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33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AR" sz="1600" b="1" i="1">
                    <a:latin typeface="Arial Narrow" panose="020B0606020202030204" pitchFamily="34" charset="0"/>
                  </a:rPr>
                  <a:t>…</a:t>
                </a:r>
              </a:p>
            </p:txBody>
          </p:sp>
          <p:sp>
            <p:nvSpPr>
              <p:cNvPr id="64541" name="Rectangle 73">
                <a:extLst>
                  <a:ext uri="{FF2B5EF4-FFF2-40B4-BE49-F238E27FC236}">
                    <a16:creationId xmlns:a16="http://schemas.microsoft.com/office/drawing/2014/main" id="{2B658C74-BB5D-4F0E-93B4-2C3FC7B2A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52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endParaRPr lang="en-US" altLang="es-AR">
                  <a:latin typeface="Arial Narrow" panose="020B0606020202030204" pitchFamily="34" charset="0"/>
                </a:endParaRP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3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4</a:t>
                </a:r>
              </a:p>
            </p:txBody>
          </p:sp>
          <p:sp>
            <p:nvSpPr>
              <p:cNvPr id="64542" name="Rectangle 74">
                <a:extLst>
                  <a:ext uri="{FF2B5EF4-FFF2-40B4-BE49-F238E27FC236}">
                    <a16:creationId xmlns:a16="http://schemas.microsoft.com/office/drawing/2014/main" id="{FA465C36-1BF6-4191-87DB-23C63156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640"/>
                <a:ext cx="624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15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s-AR">
                    <a:latin typeface="Arial Narrow" panose="020B0606020202030204" pitchFamily="34" charset="0"/>
                  </a:rPr>
                  <a:t>10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65</a:t>
                </a:r>
                <a:br>
                  <a:rPr lang="en-US" altLang="es-AR">
                    <a:latin typeface="Arial Narrow" panose="020B0606020202030204" pitchFamily="34" charset="0"/>
                  </a:rPr>
                </a:br>
                <a:r>
                  <a:rPr lang="en-US" altLang="es-AR">
                    <a:latin typeface="Arial Narrow" panose="020B0606020202030204" pitchFamily="34" charset="0"/>
                  </a:rPr>
                  <a:t>20</a:t>
                </a:r>
              </a:p>
            </p:txBody>
          </p:sp>
          <p:sp>
            <p:nvSpPr>
              <p:cNvPr id="64543" name="Rectangle 75">
                <a:extLst>
                  <a:ext uri="{FF2B5EF4-FFF2-40B4-BE49-F238E27FC236}">
                    <a16:creationId xmlns:a16="http://schemas.microsoft.com/office/drawing/2014/main" id="{D5B35068-3E2B-4042-9138-006752FF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192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AR">
                  <a:latin typeface="Arial Narrow" panose="020B0606020202030204" pitchFamily="34" charset="0"/>
                </a:endParaRPr>
              </a:p>
            </p:txBody>
          </p:sp>
          <p:sp>
            <p:nvSpPr>
              <p:cNvPr id="64544" name="Rectangle 76">
                <a:extLst>
                  <a:ext uri="{FF2B5EF4-FFF2-40B4-BE49-F238E27FC236}">
                    <a16:creationId xmlns:a16="http://schemas.microsoft.com/office/drawing/2014/main" id="{1825D5C9-A3A7-4C12-85A8-B6D7E0B59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336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endParaRPr lang="en-GB" altLang="es-AR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4529" name="Rectangle 77">
              <a:extLst>
                <a:ext uri="{FF2B5EF4-FFF2-40B4-BE49-F238E27FC236}">
                  <a16:creationId xmlns:a16="http://schemas.microsoft.com/office/drawing/2014/main" id="{86AC3E6C-DB59-4933-9352-B4DEAAA2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2880"/>
              <a:ext cx="52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4530" name="Rectangle 78">
              <a:extLst>
                <a:ext uri="{FF2B5EF4-FFF2-40B4-BE49-F238E27FC236}">
                  <a16:creationId xmlns:a16="http://schemas.microsoft.com/office/drawing/2014/main" id="{1B0CEB0A-5F70-4B15-B56C-C445D136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528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1" name="Rectangle 79">
              <a:extLst>
                <a:ext uri="{FF2B5EF4-FFF2-40B4-BE49-F238E27FC236}">
                  <a16:creationId xmlns:a16="http://schemas.microsoft.com/office/drawing/2014/main" id="{F718A84F-F9EF-45E1-9CA7-1663EF3B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528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2" name="Rectangle 80">
              <a:extLst>
                <a:ext uri="{FF2B5EF4-FFF2-40B4-BE49-F238E27FC236}">
                  <a16:creationId xmlns:a16="http://schemas.microsoft.com/office/drawing/2014/main" id="{5D623C2C-4F5B-4DEC-A692-180CF55B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62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3" name="Rectangle 81">
              <a:extLst>
                <a:ext uri="{FF2B5EF4-FFF2-40B4-BE49-F238E27FC236}">
                  <a16:creationId xmlns:a16="http://schemas.microsoft.com/office/drawing/2014/main" id="{790F8793-759A-4649-A65A-F851BD0BC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40"/>
              <a:ext cx="3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4" name="Rectangle 82">
              <a:extLst>
                <a:ext uri="{FF2B5EF4-FFF2-40B4-BE49-F238E27FC236}">
                  <a16:creationId xmlns:a16="http://schemas.microsoft.com/office/drawing/2014/main" id="{97CF382F-5762-49E7-A89D-7A8D28B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19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en-GB" altLang="es-ES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5" name="Rectangle 83">
              <a:extLst>
                <a:ext uri="{FF2B5EF4-FFF2-40B4-BE49-F238E27FC236}">
                  <a16:creationId xmlns:a16="http://schemas.microsoft.com/office/drawing/2014/main" id="{B798A4D9-2CD6-491B-B86A-DFDED1408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880"/>
              <a:ext cx="605" cy="14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ES">
                  <a:latin typeface="Arial Narrow" panose="020B060602020203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64527" name="Title 1">
            <a:extLst>
              <a:ext uri="{FF2B5EF4-FFF2-40B4-BE49-F238E27FC236}">
                <a16:creationId xmlns:a16="http://schemas.microsoft.com/office/drawing/2014/main" id="{D03A383C-32A2-4334-B739-FA51B3B8571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Exigir Reglas de la Empresa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4" grpId="0" autoUpdateAnimBg="0"/>
      <p:bldP spid="37950" grpId="0" animBg="1" autoUpdateAnimBg="0"/>
      <p:bldP spid="37952" grpId="0" animBg="1"/>
      <p:bldP spid="37953" grpId="0" animBg="1" autoUpdateAnimBg="0"/>
      <p:bldP spid="379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EB62F346-1BE0-4FF6-AD2A-54696DC3CF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769350" cy="914400"/>
          </a:xfrm>
          <a:noFill/>
        </p:spPr>
        <p:txBody>
          <a:bodyPr/>
          <a:lstStyle/>
          <a:p>
            <a:pPr eaLnBrk="1" hangingPunct="1"/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DESHABILITAR UN TRIGGER</a:t>
            </a: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F7838BB0-ED99-43A1-8B6F-31641E4088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74750"/>
            <a:ext cx="7924800" cy="4729163"/>
          </a:xfrm>
        </p:spPr>
        <p:txBody>
          <a:bodyPr/>
          <a:lstStyle/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3600"/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3600"/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n-US" altLang="es-ES" sz="3600"/>
              <a:t>ALTER TABLE employees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n-US" altLang="es-ES" sz="3600"/>
              <a:t>DISABLE TRIGGER empleado_trigger</a:t>
            </a:r>
            <a:endParaRPr lang="en-US" altLang="es-ES" sz="3600">
              <a:latin typeface="Lucida Sans" panose="020B0602030504020204" pitchFamily="34" charset="0"/>
            </a:endParaRPr>
          </a:p>
        </p:txBody>
      </p:sp>
      <p:sp>
        <p:nvSpPr>
          <p:cNvPr id="66564" name="Title 1">
            <a:extLst>
              <a:ext uri="{FF2B5EF4-FFF2-40B4-BE49-F238E27FC236}">
                <a16:creationId xmlns:a16="http://schemas.microsoft.com/office/drawing/2014/main" id="{EC6E0FD2-C0C1-4FB9-9A49-C64D2C07764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DESHABILITAR UN TRIGGER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2887E245-DDAB-4E16-819F-FFBFD30E9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769350" cy="914400"/>
          </a:xfrm>
          <a:noFill/>
        </p:spPr>
        <p:txBody>
          <a:bodyPr/>
          <a:lstStyle/>
          <a:p>
            <a:pPr eaLnBrk="1" hangingPunct="1"/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Consideraciones acerca del rendimiento</a:t>
            </a: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1ECBF7DD-B2E3-4277-A13A-A2CBBDF2CC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7924800" cy="4562475"/>
          </a:xfrm>
        </p:spPr>
        <p:txBody>
          <a:bodyPr/>
          <a:lstStyle/>
          <a:p>
            <a:pPr marL="279400" indent="-279400" eaLnBrk="1" hangingPunct="1"/>
            <a:r>
              <a:rPr lang="en-US" altLang="es-ES" sz="2400">
                <a:latin typeface="Lucida Sans" panose="020B0602030504020204" pitchFamily="34" charset="0"/>
              </a:rPr>
              <a:t>Los trigger trabajan rápidamente porque las tablas </a:t>
            </a:r>
            <a:r>
              <a:rPr lang="es-ES_tradnl" altLang="es-ES" sz="2400">
                <a:latin typeface="Lucida Sans" panose="020B0602030504020204" pitchFamily="34" charset="0"/>
              </a:rPr>
              <a:t>inserted </a:t>
            </a:r>
            <a:r>
              <a:rPr lang="en-US" altLang="es-ES" sz="2400">
                <a:latin typeface="Lucida Sans" panose="020B0602030504020204" pitchFamily="34" charset="0"/>
              </a:rPr>
              <a:t>y </a:t>
            </a:r>
            <a:r>
              <a:rPr lang="es-ES_tradnl" altLang="es-ES" sz="2400">
                <a:latin typeface="Lucida Sans" panose="020B0602030504020204" pitchFamily="34" charset="0"/>
              </a:rPr>
              <a:t>deleted </a:t>
            </a:r>
            <a:r>
              <a:rPr lang="en-US" altLang="es-ES" sz="2400">
                <a:latin typeface="Lucida Sans" panose="020B0602030504020204" pitchFamily="34" charset="0"/>
              </a:rPr>
              <a:t>están en la caché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2400">
                <a:latin typeface="Lucida Sans" panose="020B0602030504020204" pitchFamily="34" charset="0"/>
              </a:rPr>
              <a:t>El tiempo de ejecución está determinado por:</a:t>
            </a:r>
          </a:p>
          <a:p>
            <a:pPr marL="690563" lvl="1" indent="-296863" eaLnBrk="1" hangingPunct="1"/>
            <a:r>
              <a:rPr lang="en-US" altLang="es-ES" sz="2400">
                <a:latin typeface="Lucida Sans" panose="020B0602030504020204" pitchFamily="34" charset="0"/>
              </a:rPr>
              <a:t>Número de tablas a las que se hace referencia</a:t>
            </a:r>
          </a:p>
          <a:p>
            <a:pPr marL="690563" lvl="1" indent="-296863" eaLnBrk="1" hangingPunct="1"/>
            <a:r>
              <a:rPr lang="en-US" altLang="es-ES" sz="2400">
                <a:latin typeface="Lucida Sans" panose="020B0602030504020204" pitchFamily="34" charset="0"/>
              </a:rPr>
              <a:t>Número de filas afectadas</a:t>
            </a:r>
          </a:p>
          <a:p>
            <a:pPr marL="279400" indent="-279400" eaLnBrk="1" hangingPunct="1"/>
            <a:endParaRPr lang="es-E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Las acciones contenidas en un trigger forman parte de una transacción</a:t>
            </a:r>
            <a:endParaRPr lang="en-US" altLang="es-ES" sz="2400">
              <a:latin typeface="Lucida Sans" panose="020B0602030504020204" pitchFamily="34" charset="0"/>
            </a:endParaRPr>
          </a:p>
        </p:txBody>
      </p:sp>
      <p:sp>
        <p:nvSpPr>
          <p:cNvPr id="68612" name="Title 1">
            <a:extLst>
              <a:ext uri="{FF2B5EF4-FFF2-40B4-BE49-F238E27FC236}">
                <a16:creationId xmlns:a16="http://schemas.microsoft.com/office/drawing/2014/main" id="{861D3756-2AD4-4837-B71A-674B6C2876E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3200" b="1">
                <a:solidFill>
                  <a:schemeClr val="bg1"/>
                </a:solidFill>
                <a:latin typeface="Lucida Sans" panose="020B0602030504020204" pitchFamily="34" charset="0"/>
              </a:rPr>
              <a:t>Consideraciones acerca del rendimiento</a:t>
            </a:r>
            <a:endParaRPr lang="en-US" altLang="es-AR" sz="3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80924D8-8F33-4F2C-B834-10590446AC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/>
          <a:lstStyle/>
          <a:p>
            <a:pPr eaLnBrk="1" hangingPunct="1"/>
            <a:r>
              <a:rPr lang="es-E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¿Qué es un </a:t>
            </a:r>
            <a:r>
              <a:rPr lang="en-U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trigger</a:t>
            </a:r>
            <a:r>
              <a:rPr lang="es-E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?</a:t>
            </a:r>
            <a:endParaRPr lang="en-US" altLang="es-ES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8A764D04-3B3E-491E-8EDE-0C38776AE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3600" b="1">
                <a:latin typeface="Lucida Sans" panose="020B0602030504020204" pitchFamily="34" charset="0"/>
              </a:rPr>
              <a:t>Un "trigger" (disparador o desencadenador) es un tipo de stored procedure que se ejecuta cuando se intenta modificar (ABM O CRUD) los datos de una tabla o vista.</a:t>
            </a:r>
            <a:r>
              <a:rPr lang="es-ES" altLang="es-ES" sz="3600">
                <a:latin typeface="Lucida Sans" panose="020B0602030504020204" pitchFamily="34" charset="0"/>
              </a:rPr>
              <a:t> </a:t>
            </a:r>
            <a:endParaRPr lang="en-US" altLang="es-ES" sz="3600">
              <a:latin typeface="Lucida Sans" panose="020B0602030504020204" pitchFamily="34" charset="0"/>
            </a:endParaRPr>
          </a:p>
        </p:txBody>
      </p:sp>
      <p:sp>
        <p:nvSpPr>
          <p:cNvPr id="9220" name="Title 1">
            <a:extLst>
              <a:ext uri="{FF2B5EF4-FFF2-40B4-BE49-F238E27FC236}">
                <a16:creationId xmlns:a16="http://schemas.microsoft.com/office/drawing/2014/main" id="{15CD165D-3E68-41CB-8C7D-8A028026F8A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¿Qué es un </a:t>
            </a:r>
            <a:r>
              <a:rPr lang="en-U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trigger</a:t>
            </a:r>
            <a:r>
              <a:rPr lang="es-E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?</a:t>
            </a:r>
            <a:endParaRPr lang="en-U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32E6242C-933D-4818-9A4C-0F7D1221B4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/>
          <a:lstStyle/>
          <a:p>
            <a:pPr eaLnBrk="1" hangingPunct="1"/>
            <a:r>
              <a:rPr lang="es-ES" altLang="es-ES" sz="3800" b="1">
                <a:solidFill>
                  <a:schemeClr val="bg1"/>
                </a:solidFill>
                <a:latin typeface="Lucida Sans" panose="020B0602030504020204" pitchFamily="34" charset="0"/>
              </a:rPr>
              <a:t>Características de un </a:t>
            </a:r>
            <a:r>
              <a:rPr lang="en-US" altLang="es-ES" sz="3800" b="1">
                <a:solidFill>
                  <a:schemeClr val="bg1"/>
                </a:solidFill>
                <a:latin typeface="Lucida Sans" panose="020B0602030504020204" pitchFamily="34" charset="0"/>
              </a:rPr>
              <a:t>trigger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ED45ABE1-7988-44B2-9330-4A86D28394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marL="279400" indent="-279400" eaLnBrk="1" hangingPunct="1"/>
            <a:r>
              <a:rPr lang="en-US" altLang="es-ES" sz="3200" b="1">
                <a:latin typeface="Lucida Sans" panose="020B0602030504020204" pitchFamily="34" charset="0"/>
              </a:rPr>
              <a:t>Asociación a una tabla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32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n-US" altLang="es-ES" sz="3200" b="1">
                <a:latin typeface="Lucida Sans" panose="020B0602030504020204" pitchFamily="34" charset="0"/>
              </a:rPr>
              <a:t>Invocación automática</a:t>
            </a:r>
          </a:p>
          <a:p>
            <a:pPr marL="279400" indent="-279400" eaLnBrk="1" hangingPunct="1"/>
            <a:endParaRPr lang="es-ES" altLang="es-ES" sz="32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3200" b="1">
                <a:latin typeface="Lucida Sans" panose="020B0602030504020204" pitchFamily="34" charset="0"/>
              </a:rPr>
              <a:t>Imposibilidad de llamada directa</a:t>
            </a:r>
            <a:endParaRPr lang="en-US" altLang="es-ES" sz="3200" b="1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3200" b="1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3200" b="1">
                <a:latin typeface="Lucida Sans" panose="020B0602030504020204" pitchFamily="34" charset="0"/>
              </a:rPr>
              <a:t>Identificación con una transacción</a:t>
            </a:r>
            <a:endParaRPr lang="en-US" altLang="es-ES" sz="3200" b="1">
              <a:latin typeface="Lucida Sans" panose="020B0602030504020204" pitchFamily="34" charset="0"/>
            </a:endParaRPr>
          </a:p>
        </p:txBody>
      </p:sp>
      <p:sp>
        <p:nvSpPr>
          <p:cNvPr id="11268" name="Title 1">
            <a:extLst>
              <a:ext uri="{FF2B5EF4-FFF2-40B4-BE49-F238E27FC236}">
                <a16:creationId xmlns:a16="http://schemas.microsoft.com/office/drawing/2014/main" id="{9FD13356-F43B-414E-991B-DCA5D735763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Características de un </a:t>
            </a:r>
            <a:r>
              <a:rPr lang="en-US" altLang="es-ES" sz="4000" b="1">
                <a:solidFill>
                  <a:schemeClr val="bg1"/>
                </a:solidFill>
                <a:latin typeface="Lucida Sans" panose="020B0602030504020204" pitchFamily="34" charset="0"/>
              </a:rPr>
              <a:t>trigger</a:t>
            </a:r>
            <a:endParaRPr lang="es-ES" altLang="es-AR" sz="40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CE251E40-5CB0-4C54-B287-08CC537C96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  <a:noFill/>
        </p:spPr>
        <p:txBody>
          <a:bodyPr/>
          <a:lstStyle/>
          <a:p>
            <a:pPr eaLnBrk="1" hangingPunct="1"/>
            <a:r>
              <a:rPr lang="en-US" altLang="es-ES" b="1">
                <a:solidFill>
                  <a:schemeClr val="bg1"/>
                </a:solidFill>
                <a:latin typeface="Lucida Sans" panose="020B0602030504020204" pitchFamily="34" charset="0"/>
              </a:rPr>
              <a:t>Uso de los triggers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34263319-321A-424F-8448-8FF8B16D04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371600"/>
            <a:ext cx="8280400" cy="4968875"/>
          </a:xfrm>
        </p:spPr>
        <p:txBody>
          <a:bodyPr/>
          <a:lstStyle/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Cambios en cascada en tablas relacionadas de una base de datos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endParaRPr lang="en-U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Exigir una integridad de datos más compleja que una restricción CHECK</a:t>
            </a:r>
            <a:endParaRPr lang="en-U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Definición de mensajes de error personalizados</a:t>
            </a:r>
            <a:endParaRPr lang="en-U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Mantenimiento de datos no normalizados</a:t>
            </a:r>
            <a:endParaRPr lang="en-U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endParaRPr lang="es-ES" altLang="es-ES" sz="2400">
              <a:latin typeface="Lucida Sans" panose="020B0602030504020204" pitchFamily="34" charset="0"/>
            </a:endParaRPr>
          </a:p>
          <a:p>
            <a:pPr marL="279400" indent="-279400" eaLnBrk="1" hangingPunct="1"/>
            <a:r>
              <a:rPr lang="es-ES" altLang="es-ES" sz="2400">
                <a:latin typeface="Lucida Sans" panose="020B0602030504020204" pitchFamily="34" charset="0"/>
              </a:rPr>
              <a:t>Comparación de los datos antes y después de su modificación</a:t>
            </a:r>
            <a:endParaRPr lang="en-US" altLang="es-ES" sz="2400">
              <a:latin typeface="Lucida Sans" panose="020B0602030504020204" pitchFamily="34" charset="0"/>
            </a:endParaRPr>
          </a:p>
        </p:txBody>
      </p:sp>
      <p:sp>
        <p:nvSpPr>
          <p:cNvPr id="13316" name="Title 1">
            <a:extLst>
              <a:ext uri="{FF2B5EF4-FFF2-40B4-BE49-F238E27FC236}">
                <a16:creationId xmlns:a16="http://schemas.microsoft.com/office/drawing/2014/main" id="{2BE96B4A-D5F4-4660-9A4F-6EA3B47A234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800" b="1">
                <a:solidFill>
                  <a:schemeClr val="bg1"/>
                </a:solidFill>
                <a:latin typeface="Lucida Sans" panose="020B0602030504020204" pitchFamily="34" charset="0"/>
              </a:rPr>
              <a:t>Uso de los triggers</a:t>
            </a:r>
            <a:endParaRPr lang="en-US" altLang="es-AR" sz="4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9F8B319-D87D-47A4-B1F6-0220C22291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748713" cy="841375"/>
          </a:xfrm>
        </p:spPr>
        <p:txBody>
          <a:bodyPr/>
          <a:lstStyle/>
          <a:p>
            <a:pPr eaLnBrk="1" hangingPunct="1"/>
            <a:r>
              <a:rPr lang="es-E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Consideraciones acerca del uso de </a:t>
            </a:r>
            <a:r>
              <a:rPr lang="en-U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triggers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05ED9B6-7690-4FC8-B315-FBAC613AEF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8064500" cy="4608512"/>
          </a:xfrm>
        </p:spPr>
        <p:txBody>
          <a:bodyPr/>
          <a:lstStyle/>
          <a:p>
            <a:pPr marL="279400" indent="-279400" eaLnBrk="1" hangingPunct="1">
              <a:lnSpc>
                <a:spcPct val="80000"/>
              </a:lnSpc>
            </a:pPr>
            <a:r>
              <a:rPr lang="en-US" altLang="es-ES" sz="2800">
                <a:solidFill>
                  <a:srgbClr val="000000"/>
                </a:solidFill>
                <a:latin typeface="Lucida Sans" panose="020B0602030504020204" pitchFamily="34" charset="0"/>
              </a:rPr>
              <a:t>Los triggers son reactivos, mientras que las restricciones son proactivas.</a:t>
            </a:r>
            <a:endParaRPr lang="en-US" altLang="es-ES" sz="2800"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endParaRPr lang="en-US" altLang="es-ES" sz="280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r>
              <a:rPr lang="en-US" altLang="es-ES" sz="2800">
                <a:solidFill>
                  <a:srgbClr val="000000"/>
                </a:solidFill>
                <a:latin typeface="Lucida Sans" panose="020B0602030504020204" pitchFamily="34" charset="0"/>
              </a:rPr>
              <a:t>Las restricciones se comprueban antes.</a:t>
            </a:r>
            <a:endParaRPr lang="en-US" altLang="es-ES" sz="2800"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endParaRPr lang="en-US" altLang="es-ES" sz="280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r>
              <a:rPr lang="en-US" altLang="es-ES" sz="2800">
                <a:solidFill>
                  <a:srgbClr val="000000"/>
                </a:solidFill>
                <a:latin typeface="Lucida Sans" panose="020B0602030504020204" pitchFamily="34" charset="0"/>
              </a:rPr>
              <a:t>Las tablas pueden tener varios triggers para cualquier acción.</a:t>
            </a:r>
            <a:endParaRPr lang="en-US" altLang="es-ES" sz="2800"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endParaRPr lang="en-US" altLang="es-ES" sz="280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</a:pPr>
            <a:r>
              <a:rPr lang="en-US" altLang="es-ES" sz="2800">
                <a:solidFill>
                  <a:srgbClr val="000000"/>
                </a:solidFill>
                <a:latin typeface="Lucida Sans" panose="020B0602030504020204" pitchFamily="34" charset="0"/>
              </a:rPr>
              <a:t>Debe tener permiso para ejecutar todas las instrucciones definidas en los triggers.</a:t>
            </a:r>
            <a:endParaRPr lang="en-US" altLang="es-ES" sz="2800">
              <a:latin typeface="Lucida Sans" panose="020B0602030504020204" pitchFamily="34" charset="0"/>
            </a:endParaRPr>
          </a:p>
          <a:p>
            <a:pPr marL="279400" indent="-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s-ES" sz="280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5364" name="Title 1">
            <a:extLst>
              <a:ext uri="{FF2B5EF4-FFF2-40B4-BE49-F238E27FC236}">
                <a16:creationId xmlns:a16="http://schemas.microsoft.com/office/drawing/2014/main" id="{EFC4069C-675F-4620-B6F6-22BDFC5860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Consideraciones acerca del uso de </a:t>
            </a:r>
            <a:r>
              <a:rPr lang="en-US" altLang="es-ES" sz="2800" b="1">
                <a:solidFill>
                  <a:schemeClr val="bg1"/>
                </a:solidFill>
                <a:latin typeface="Lucida Sans" panose="020B0602030504020204" pitchFamily="34" charset="0"/>
              </a:rPr>
              <a:t>triggers</a:t>
            </a:r>
            <a:endParaRPr lang="en-US" altLang="es-AR" sz="28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59E0D9F6-203F-4DEC-A9D2-C087AF0C8A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28775"/>
            <a:ext cx="7924800" cy="4419600"/>
          </a:xfrm>
        </p:spPr>
        <p:txBody>
          <a:bodyPr/>
          <a:lstStyle/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CREATE TRIGGER nombre_trigger 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ON { tabla|vista }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 [ WITH ENCRYPTION ] 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{ AFTER | INSTEAD OF }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{ INSERT, UPDATE, DELETE }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 [ NOT FOR REPLICATION ]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 AS </a:t>
            </a:r>
          </a:p>
          <a:p>
            <a:pPr marL="279400" indent="-279400" eaLnBrk="1" hangingPunct="1">
              <a:buFont typeface="Wingdings" panose="05000000000000000000" pitchFamily="2" charset="2"/>
              <a:buNone/>
            </a:pPr>
            <a:r>
              <a:rPr lang="es-ES" altLang="es-ES" sz="2800"/>
              <a:t>Bloque de instrucciones</a:t>
            </a:r>
            <a:endParaRPr lang="en-US" altLang="es-ES" sz="2800" b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6B5606B8-D96F-4472-8FE8-7C2D9798386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400" b="1">
                <a:solidFill>
                  <a:schemeClr val="bg1"/>
                </a:solidFill>
                <a:latin typeface="Lucida Sans" panose="020B0602030504020204" pitchFamily="34" charset="0"/>
              </a:rPr>
              <a:t>Sintaxis de triggers</a:t>
            </a:r>
            <a:endParaRPr lang="en-US" altLang="es-AR" sz="44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72BA8B78-DFC1-4FF5-9808-F093CD6247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7924800" cy="441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1800" b="1" dirty="0"/>
              <a:t>WITH ENCRYPTION:</a:t>
            </a:r>
            <a:br>
              <a:rPr lang="es-ES" sz="1800" b="1" dirty="0"/>
            </a:br>
            <a:r>
              <a:rPr lang="es-ES" sz="1800" b="1" dirty="0" err="1"/>
              <a:t>Encripta</a:t>
            </a:r>
            <a:r>
              <a:rPr lang="es-ES" sz="1800" dirty="0"/>
              <a:t> el código del </a:t>
            </a:r>
            <a:r>
              <a:rPr lang="es-ES" sz="1800" dirty="0" err="1"/>
              <a:t>Trigger</a:t>
            </a:r>
            <a:r>
              <a:rPr lang="es-ES" sz="1800" dirty="0"/>
              <a:t> para que no pueda ser interpretado por nadie mas.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1800" b="1" dirty="0"/>
              <a:t>AFTER: </a:t>
            </a:r>
            <a:r>
              <a:rPr lang="es-ES" sz="1800" dirty="0"/>
              <a:t>Indica que el </a:t>
            </a:r>
            <a:r>
              <a:rPr lang="es-ES" sz="1800" dirty="0" err="1"/>
              <a:t>Trigger</a:t>
            </a:r>
            <a:r>
              <a:rPr lang="es-ES" sz="1800" dirty="0"/>
              <a:t> se ejecutará </a:t>
            </a:r>
            <a:r>
              <a:rPr lang="es-ES" sz="1800" b="1" dirty="0"/>
              <a:t>después</a:t>
            </a:r>
            <a:r>
              <a:rPr lang="es-ES" sz="1800" dirty="0"/>
              <a:t> de que las operaciones DML se hayan ejecutado correctamente. Esta clausula no se aplica en las </a:t>
            </a:r>
            <a:r>
              <a:rPr lang="es-ES" sz="1800" b="1" dirty="0">
                <a:hlinkClick r:id="rId3"/>
              </a:rPr>
              <a:t>vistas</a:t>
            </a:r>
            <a:r>
              <a:rPr lang="es-ES" sz="1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1800" b="1" dirty="0"/>
              <a:t>INSTEAD OF: </a:t>
            </a:r>
            <a:r>
              <a:rPr lang="es-ES" sz="1800" dirty="0"/>
              <a:t>Permite ejecutar el </a:t>
            </a:r>
            <a:r>
              <a:rPr lang="es-ES" sz="1800" dirty="0" err="1"/>
              <a:t>Trigger</a:t>
            </a:r>
            <a:r>
              <a:rPr lang="es-ES" sz="1800" dirty="0"/>
              <a:t> </a:t>
            </a:r>
            <a:r>
              <a:rPr lang="es-ES" sz="1800" b="1" dirty="0"/>
              <a:t>en lugar </a:t>
            </a:r>
            <a:r>
              <a:rPr lang="es-ES" sz="1800" dirty="0"/>
              <a:t> de la operación DML, es decir, SQL Server </a:t>
            </a:r>
            <a:r>
              <a:rPr lang="es-ES" sz="1800" b="1" dirty="0"/>
              <a:t>ignora</a:t>
            </a:r>
            <a:r>
              <a:rPr lang="es-ES" sz="1800" dirty="0"/>
              <a:t> dicha operación para ejecutar al </a:t>
            </a:r>
            <a:r>
              <a:rPr lang="es-ES" sz="1800" dirty="0" err="1"/>
              <a:t>Trigger</a:t>
            </a:r>
            <a:r>
              <a:rPr lang="es-ES" sz="1800" dirty="0"/>
              <a:t>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1800" dirty="0"/>
              <a:t>Tener en cuenta que solo debe existir un </a:t>
            </a:r>
            <a:r>
              <a:rPr lang="es-ES" sz="1800" dirty="0" err="1"/>
              <a:t>Trigger</a:t>
            </a:r>
            <a:r>
              <a:rPr lang="es-ES" sz="1800" dirty="0"/>
              <a:t> tipo INSTEAD OF para cada operación DML.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1800" b="1" dirty="0"/>
              <a:t>INSERT, UPDATE, DELETE: Decidimos q</a:t>
            </a:r>
            <a:r>
              <a:rPr lang="es-ES" sz="1800" dirty="0"/>
              <a:t>ue </a:t>
            </a:r>
            <a:r>
              <a:rPr lang="es-ES" sz="1800" b="1" dirty="0"/>
              <a:t>sentencias DML</a:t>
            </a:r>
            <a:r>
              <a:rPr lang="es-ES" sz="1800" dirty="0"/>
              <a:t> estarán asociadas al </a:t>
            </a:r>
            <a:r>
              <a:rPr lang="es-ES" sz="1800" dirty="0" err="1"/>
              <a:t>Trigger</a:t>
            </a:r>
            <a:r>
              <a:rPr lang="es-ES" sz="1800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1800" b="1" dirty="0"/>
              <a:t>NOT FOR REPLICATION:</a:t>
            </a:r>
            <a:br>
              <a:rPr lang="es-ES" sz="1800" b="1" dirty="0"/>
            </a:br>
            <a:r>
              <a:rPr lang="es-ES" sz="1800" b="1" dirty="0"/>
              <a:t>Evita</a:t>
            </a:r>
            <a:r>
              <a:rPr lang="es-ES" sz="1800" dirty="0"/>
              <a:t> que el </a:t>
            </a:r>
            <a:r>
              <a:rPr lang="es-ES" sz="1800" dirty="0" err="1"/>
              <a:t>Trigger</a:t>
            </a:r>
            <a:r>
              <a:rPr lang="es-ES" sz="1800" dirty="0"/>
              <a:t> se ejecute cuando una </a:t>
            </a:r>
            <a:r>
              <a:rPr lang="es-ES" sz="1800" b="1" dirty="0"/>
              <a:t>operación de replicación</a:t>
            </a:r>
            <a:r>
              <a:rPr lang="es-ES" sz="1800" dirty="0"/>
              <a:t> vaya a alterar nuestra tabla asociada.</a:t>
            </a:r>
          </a:p>
          <a:p>
            <a:pPr marL="279400" indent="-2794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2EC79772-A32D-4DB0-A316-06F7159B4F1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4400" b="1">
                <a:solidFill>
                  <a:schemeClr val="bg1"/>
                </a:solidFill>
                <a:latin typeface="Lucida Sans" panose="020B0602030504020204" pitchFamily="34" charset="0"/>
              </a:rPr>
              <a:t>Sintaxis de triggers</a:t>
            </a:r>
            <a:endParaRPr lang="en-US" altLang="es-AR" sz="44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2SOURCERTF" val="{\rtf1\ansi\deff0{\fonttbl{\f0\fcharset0 Arial Narrow;}}{\colortbl\red0\green0\blue0;}{\f0\fs34\cf0 Env\'EDa un mensaje\par}}"/>
  <p:tag name="PPWINSEGMENT1SOURCERTF" val="{\rtf1\ansi\deff0{\fonttbl{\f0\fcharset0 Arial Narrow;}}{\colortbl\red0\green0\blue0;}{\f0\fs34\cf0 Se ejecuta el desencadenador }{\f0\fs36\cf0 InStock_Update\par}}"/>
  <p:tag name="PPWINTOTALSEGMENTS" val="2"/>
  <p:tag name="PPWINSEGMENT2LENGTH" val="16"/>
  <p:tag name="PPWINSEGMENT2START" val="46"/>
  <p:tag name="PPWINSEGMENT1LENGTH" val="43"/>
  <p:tag name="PPWINSEGMENT1START" val="1"/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;}}{\colortbl\red255\green255\blue255;}{\f0\fs36\b\i\shad\cf0 Order_Details\par}}"/>
  <p:tag name="PPWINTOTALSEGMENTS" val="1"/>
  <p:tag name="PPWINSEGMENT1LENGTH" val="13"/>
  <p:tag name="PPWINSEGMENT1START" val="1"/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OrderID\par}}"/>
  <p:tag name="PPWINTOTALSEGMENTS" val="1"/>
  <p:tag name="PPWINSEGMENT1LENGTH" val="7"/>
  <p:tag name="PPWINSEGMENT1START" val="1"/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ProductID\par}}"/>
  <p:tag name="PPWINTOTALSEGMENTS" val="1"/>
  <p:tag name="PPWINSEGMENT1LENGTH" val="9"/>
  <p:tag name="PPWINSEGMENT1START" val="1"/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UnitPrice\par}}"/>
  <p:tag name="PPWINTOTALSEGMENTS" val="1"/>
  <p:tag name="PPWINSEGMENT1LENGTH" val="9"/>
  <p:tag name="PPWINSEGMENT1START" val="1"/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DOWLASTEDITMARKER" val="True"/>
  <p:tag name="PPWINTOTALSEGMENTS" val="1"/>
  <p:tag name="PPWINALREADYSEGMENTED" val="True"/>
  <p:tag name="PPWINLASTSAVEDTRANSLATION" val="UnitsInStock + UnitsOnOrder es &lt; ReorderLevel para ProductID 2"/>
  <p:tag name="PPWINSEGMENT1TARGETRTF" val="{\rtf1\ansi\deff1{\fonttbl{\f1\fcharset0 Arial;}}{\colortbl\red0\green0\blue0;}{\f1\fs36\cf0 UnitsInStock + UnitsOnOrder \line}{\f1\fs36\cf0 es &lt; ReorderLevel para ProductID 2\par}}"/>
  <p:tag name="PPWINSEGMENT1SOURCERTF" val="{\rtf1\ansi\deff0{\fonttbl{\f0\fcharset0 Arial;}}{\colortbl\red0\green0\blue0;}{\f0\fs36\cf0 UnitsInStock + UnitsOnOrder \line}{\f0\fs36\cf0 is &lt; ReorderLevel for ProductID 2\par}}"/>
  <p:tag name="PPWINSEGMENT1LENGTH" val="63"/>
  <p:tag name="PPWINSEGMENT1START" val="1"/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Quantity\par}}"/>
  <p:tag name="PPWINTOTALSEGMENTS" val="1"/>
  <p:tag name="PPWINSEGMENT1LENGTH" val="8"/>
  <p:tag name="PPWINSEGMENT1START" val="1"/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Discount\par}}"/>
  <p:tag name="PPWINTOTALSEGMENTS" val="1"/>
  <p:tag name="PPWINSEGMENT1LENGTH" val="8"/>
  <p:tag name="PPWINSEGMENT1START" val="1"/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,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,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Lucida Sans Typewriter;}}{\colortbl\red0\green0\blue0;}{\f0\fs32\cf0 OrDe_Update\par}}"/>
  <p:tag name="PPWINTOTALSEGMENTS" val="1"/>
  <p:tag name="PPWINSEGMENT1LENGTH" val="11"/>
  <p:tag name="PPWINSEGMENT1START" val="1"/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,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,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  <p:tag name="PPTAGGERGROUP" val="1,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2TARGETRTF" val="{\rtf1\ansi\deff0{\fonttbl{\f0\fcharset0 Arial Narrow;}}{\colortbl\red0\green0\blue0;}{\f0\fs34\cf0 Se ejecuta la instrucci\'F3n UPDATE en la tabla }{\f0\fs36\cf0 Products\par}}"/>
  <p:tag name="PPWINSEGMENT1TARGETRTF" val="{\rtf1\ansi\deff0{\fonttbl{\f0\fcharset0 Arial Narrow;}}{\colortbl\red0\green0\blue0;}{\f0\fs36\cf0 La realizaci\'F3n de un pedido provoca la ejecuci\'F3n del desencadenador OrDe_Update\par}}"/>
  <p:tag name="PPWINTOTALSEGMENTS" val="2"/>
  <p:tag name="PPWINALREADYSEGMENTED" val="True"/>
  <p:tag name="PPWINLASTSAVEDTRANSLATION" val="La realización de un pedido provoca la ejecución del desencadenador OrDe_Update&#10;&#10;Se ejecuta la instrucción UPDATE en la tabla Products"/>
  <p:tag name="PPWINSEGMENT2SOURCERTF" val="{\rtf1\ansi\deff0{\fonttbl{\f0\fcharset0 Arial Narrow;}}{\colortbl\red0\green0\blue0;}{\f0\fs34\cf0 Se ejecuta la instrucci\'F3n UPDATE en la tabla }{\f0\fs36\cf0 Products\par}}"/>
  <p:tag name="PPWINSEGMENT2LENGTH" val="53"/>
  <p:tag name="PPWINSEGMENT2START" val="82"/>
  <p:tag name="PPWINSEGMENT1SOURCERTF" val="{\rtf1\ansi\deff0{\fonttbl{\f0\fcharset0 Arial Narrow;}}{\colortbl\red0\green0\blue0;}{\f0\fs36\cf0 Placing an order causes the OrDe_Update trigger to execute\par}}"/>
  <p:tag name="PPWINSEGMENT1LENGTH" val="79"/>
  <p:tag name="PPWINSEGMENT1START" val="1"/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Lucida Sans Typewriter;}}{\colortbl\red0\green0\blue0;}{\f0\fs32\cf0 InStock_Update\par}}"/>
  <p:tag name="PPWINTOTALSEGMENTS" val="1"/>
  <p:tag name="PPWINSEGMENT1LENGTH" val="14"/>
  <p:tag name="PPWINSEGMENT1START" val="1"/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;}}{\colortbl\red255\green255\blue255;}{\f0\fs36\b\i\shad\cf0 Products\par}}"/>
  <p:tag name="PPWINTOTALSEGMENTS" val="1"/>
  <p:tag name="PPWINSEGMENT1LENGTH" val="8"/>
  <p:tag name="PPWINSEGMENT1START" val="1"/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ProductID\par}}"/>
  <p:tag name="PPWINTOTALSEGMENTS" val="1"/>
  <p:tag name="PPWINSEGMENT1LENGTH" val="9"/>
  <p:tag name="PPWINSEGMENT1START" val="1"/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OURCERTF" val="{\rtf1\ansi\deff0{\fonttbl{\f0\fcharset0 Arial Narrow;}}{\colortbl\red0\green0\blue0;}{\f0\fs32\i\cf0 UnitsInStock\par}}"/>
  <p:tag name="PPWINTOTALSEGMENTS" val="1"/>
  <p:tag name="PPWINSEGMENT1LENGTH" val="12"/>
  <p:tag name="PPWINSEGMENT1START" val="1"/>
  <p:tag name="PPTAGGERGROUP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12009</TotalTime>
  <Words>1645</Words>
  <Application>Microsoft Office PowerPoint</Application>
  <PresentationFormat>Presentación en pantalla (4:3)</PresentationFormat>
  <Paragraphs>666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Office Theme</vt:lpstr>
      <vt:lpstr>Triggers</vt:lpstr>
      <vt:lpstr>Presentación de PowerPoint</vt:lpstr>
      <vt:lpstr>Presentación de PowerPoint</vt:lpstr>
      <vt:lpstr>¿Qué es un trigger?</vt:lpstr>
      <vt:lpstr>Características de un trigger</vt:lpstr>
      <vt:lpstr>Uso de los triggers</vt:lpstr>
      <vt:lpstr>Consideraciones acerca del uso de triggers</vt:lpstr>
      <vt:lpstr>Presentación de PowerPoint</vt:lpstr>
      <vt:lpstr>Presentación de PowerPoint</vt:lpstr>
      <vt:lpstr> Definición de triggers</vt:lpstr>
      <vt:lpstr>Creación de triggers</vt:lpstr>
      <vt:lpstr>Modificacion de triggers</vt:lpstr>
      <vt:lpstr> </vt:lpstr>
      <vt:lpstr>Funcionamiento de un trigger INSERT</vt:lpstr>
      <vt:lpstr>Controlar que haya stock</vt:lpstr>
      <vt:lpstr>Presentación de PowerPoint</vt:lpstr>
      <vt:lpstr>Funcionamiento de un trigger UPDATE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Exigir la integridad de los datos</vt:lpstr>
      <vt:lpstr>Presentación de PowerPoint</vt:lpstr>
      <vt:lpstr>DESHABILITAR UN TRIGGER</vt:lpstr>
      <vt:lpstr>Consideraciones acerca del rendimiento</vt:lpstr>
    </vt:vector>
  </TitlesOfParts>
  <Company>pmr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#MVC  Patrón de arquitectura</dc:title>
  <dc:creator>Pedro</dc:creator>
  <cp:lastModifiedBy>hernan osores</cp:lastModifiedBy>
  <cp:revision>122</cp:revision>
  <dcterms:created xsi:type="dcterms:W3CDTF">2015-03-06T14:08:38Z</dcterms:created>
  <dcterms:modified xsi:type="dcterms:W3CDTF">2019-11-18T23:32:05Z</dcterms:modified>
</cp:coreProperties>
</file>