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81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3" r:id="rId18"/>
    <p:sldId id="364" r:id="rId19"/>
    <p:sldId id="365" r:id="rId20"/>
    <p:sldId id="366" r:id="rId21"/>
    <p:sldId id="367" r:id="rId22"/>
    <p:sldId id="382" r:id="rId23"/>
    <p:sldId id="383" r:id="rId24"/>
    <p:sldId id="385" r:id="rId25"/>
    <p:sldId id="384" r:id="rId26"/>
    <p:sldId id="386" r:id="rId27"/>
    <p:sldId id="388" r:id="rId28"/>
    <p:sldId id="389" r:id="rId29"/>
  </p:sldIdLst>
  <p:sldSz cx="9144000" cy="6858000" type="screen4x3"/>
  <p:notesSz cx="7023100" cy="93091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31366-CA7D-3656-ABB5-182722C544FC}" v="5" dt="2019-09-14T12:51:50.430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72" autoAdjust="0"/>
    <p:restoredTop sz="97174" autoAdjust="0"/>
  </p:normalViewPr>
  <p:slideViewPr>
    <p:cSldViewPr>
      <p:cViewPr varScale="1">
        <p:scale>
          <a:sx n="110" d="100"/>
          <a:sy n="110" d="100"/>
        </p:scale>
        <p:origin x="2286" y="114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40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Osores" userId="S::hosores@unlam.edu.ar::1958587b-4a28-444c-bd07-646d0c4e7ef5" providerId="AD" clId="Web-{A0BDB737-303A-6D82-FB5B-D2F3A80BD066}"/>
    <pc:docChg chg="modSld">
      <pc:chgData name="Hernan Osores" userId="S::hosores@unlam.edu.ar::1958587b-4a28-444c-bd07-646d0c4e7ef5" providerId="AD" clId="Web-{A0BDB737-303A-6D82-FB5B-D2F3A80BD066}" dt="2019-04-25T21:46:26.210" v="377" actId="20577"/>
      <pc:docMkLst>
        <pc:docMk/>
      </pc:docMkLst>
      <pc:sldChg chg="modSp">
        <pc:chgData name="Hernan Osores" userId="S::hosores@unlam.edu.ar::1958587b-4a28-444c-bd07-646d0c4e7ef5" providerId="AD" clId="Web-{A0BDB737-303A-6D82-FB5B-D2F3A80BD066}" dt="2019-04-25T21:46:26.210" v="377" actId="20577"/>
        <pc:sldMkLst>
          <pc:docMk/>
          <pc:sldMk cId="3605804194" sldId="358"/>
        </pc:sldMkLst>
        <pc:spChg chg="mod">
          <ac:chgData name="Hernan Osores" userId="S::hosores@unlam.edu.ar::1958587b-4a28-444c-bd07-646d0c4e7ef5" providerId="AD" clId="Web-{A0BDB737-303A-6D82-FB5B-D2F3A80BD066}" dt="2019-04-25T21:46:26.210" v="377" actId="20577"/>
          <ac:spMkLst>
            <pc:docMk/>
            <pc:sldMk cId="3605804194" sldId="358"/>
            <ac:spMk id="6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A0BDB737-303A-6D82-FB5B-D2F3A80BD066}" dt="2019-04-25T21:45:58.288" v="366" actId="20577"/>
        <pc:sldMkLst>
          <pc:docMk/>
          <pc:sldMk cId="1454437288" sldId="382"/>
        </pc:sldMkLst>
        <pc:spChg chg="mod">
          <ac:chgData name="Hernan Osores" userId="S::hosores@unlam.edu.ar::1958587b-4a28-444c-bd07-646d0c4e7ef5" providerId="AD" clId="Web-{A0BDB737-303A-6D82-FB5B-D2F3A80BD066}" dt="2019-04-25T21:45:58.288" v="366" actId="20577"/>
          <ac:spMkLst>
            <pc:docMk/>
            <pc:sldMk cId="1454437288" sldId="382"/>
            <ac:spMk id="6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A0BDB737-303A-6D82-FB5B-D2F3A80BD066}" dt="2019-04-25T21:38:33.318" v="1" actId="20577"/>
        <pc:sldMkLst>
          <pc:docMk/>
          <pc:sldMk cId="840137442" sldId="383"/>
        </pc:sldMkLst>
        <pc:spChg chg="mod">
          <ac:chgData name="Hernan Osores" userId="S::hosores@unlam.edu.ar::1958587b-4a28-444c-bd07-646d0c4e7ef5" providerId="AD" clId="Web-{A0BDB737-303A-6D82-FB5B-D2F3A80BD066}" dt="2019-04-25T21:38:33.318" v="1" actId="20577"/>
          <ac:spMkLst>
            <pc:docMk/>
            <pc:sldMk cId="840137442" sldId="383"/>
            <ac:spMk id="2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A0BDB737-303A-6D82-FB5B-D2F3A80BD066}" dt="2019-04-25T21:45:08.459" v="299" actId="20577"/>
        <pc:sldMkLst>
          <pc:docMk/>
          <pc:sldMk cId="1020176518" sldId="385"/>
        </pc:sldMkLst>
        <pc:spChg chg="mod">
          <ac:chgData name="Hernan Osores" userId="S::hosores@unlam.edu.ar::1958587b-4a28-444c-bd07-646d0c4e7ef5" providerId="AD" clId="Web-{A0BDB737-303A-6D82-FB5B-D2F3A80BD066}" dt="2019-04-25T21:45:08.459" v="299" actId="20577"/>
          <ac:spMkLst>
            <pc:docMk/>
            <pc:sldMk cId="1020176518" sldId="385"/>
            <ac:spMk id="6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A0BDB737-303A-6D82-FB5B-D2F3A80BD066}" dt="2019-04-25T21:41:43.772" v="142" actId="1076"/>
        <pc:sldMkLst>
          <pc:docMk/>
          <pc:sldMk cId="1758556358" sldId="386"/>
        </pc:sldMkLst>
        <pc:spChg chg="mod">
          <ac:chgData name="Hernan Osores" userId="S::hosores@unlam.edu.ar::1958587b-4a28-444c-bd07-646d0c4e7ef5" providerId="AD" clId="Web-{A0BDB737-303A-6D82-FB5B-D2F3A80BD066}" dt="2019-04-25T21:41:43.772" v="142" actId="1076"/>
          <ac:spMkLst>
            <pc:docMk/>
            <pc:sldMk cId="1758556358" sldId="386"/>
            <ac:spMk id="6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A0BDB737-303A-6D82-FB5B-D2F3A80BD066}" dt="2019-04-25T21:42:39.490" v="196" actId="20577"/>
        <pc:sldMkLst>
          <pc:docMk/>
          <pc:sldMk cId="1574203988" sldId="388"/>
        </pc:sldMkLst>
        <pc:spChg chg="mod">
          <ac:chgData name="Hernan Osores" userId="S::hosores@unlam.edu.ar::1958587b-4a28-444c-bd07-646d0c4e7ef5" providerId="AD" clId="Web-{A0BDB737-303A-6D82-FB5B-D2F3A80BD066}" dt="2019-04-25T21:42:39.490" v="196" actId="20577"/>
          <ac:spMkLst>
            <pc:docMk/>
            <pc:sldMk cId="1574203988" sldId="388"/>
            <ac:spMk id="6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A0BDB737-303A-6D82-FB5B-D2F3A80BD066}" dt="2019-04-25T21:43:49.475" v="256" actId="20577"/>
        <pc:sldMkLst>
          <pc:docMk/>
          <pc:sldMk cId="887681062" sldId="389"/>
        </pc:sldMkLst>
        <pc:spChg chg="mod">
          <ac:chgData name="Hernan Osores" userId="S::hosores@unlam.edu.ar::1958587b-4a28-444c-bd07-646d0c4e7ef5" providerId="AD" clId="Web-{A0BDB737-303A-6D82-FB5B-D2F3A80BD066}" dt="2019-04-25T21:43:49.475" v="256" actId="20577"/>
          <ac:spMkLst>
            <pc:docMk/>
            <pc:sldMk cId="887681062" sldId="389"/>
            <ac:spMk id="6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49431366-CA7D-3656-ABB5-182722C544FC}"/>
    <pc:docChg chg="delSld">
      <pc:chgData name="Hernan Osores" userId="S::hosores@unlam.edu.ar::1958587b-4a28-444c-bd07-646d0c4e7ef5" providerId="AD" clId="Web-{49431366-CA7D-3656-ABB5-182722C544FC}" dt="2019-09-14T12:51:50.430" v="4"/>
      <pc:docMkLst>
        <pc:docMk/>
      </pc:docMkLst>
      <pc:sldChg chg="del">
        <pc:chgData name="Hernan Osores" userId="S::hosores@unlam.edu.ar::1958587b-4a28-444c-bd07-646d0c4e7ef5" providerId="AD" clId="Web-{49431366-CA7D-3656-ABB5-182722C544FC}" dt="2019-09-14T12:51:50.430" v="4"/>
        <pc:sldMkLst>
          <pc:docMk/>
          <pc:sldMk cId="2604321703" sldId="390"/>
        </pc:sldMkLst>
      </pc:sldChg>
      <pc:sldChg chg="del">
        <pc:chgData name="Hernan Osores" userId="S::hosores@unlam.edu.ar::1958587b-4a28-444c-bd07-646d0c4e7ef5" providerId="AD" clId="Web-{49431366-CA7D-3656-ABB5-182722C544FC}" dt="2019-09-14T12:51:50.430" v="3"/>
        <pc:sldMkLst>
          <pc:docMk/>
          <pc:sldMk cId="1761383327" sldId="391"/>
        </pc:sldMkLst>
      </pc:sldChg>
      <pc:sldChg chg="del">
        <pc:chgData name="Hernan Osores" userId="S::hosores@unlam.edu.ar::1958587b-4a28-444c-bd07-646d0c4e7ef5" providerId="AD" clId="Web-{49431366-CA7D-3656-ABB5-182722C544FC}" dt="2019-09-14T12:51:50.430" v="2"/>
        <pc:sldMkLst>
          <pc:docMk/>
          <pc:sldMk cId="2682513186" sldId="392"/>
        </pc:sldMkLst>
      </pc:sldChg>
      <pc:sldChg chg="del">
        <pc:chgData name="Hernan Osores" userId="S::hosores@unlam.edu.ar::1958587b-4a28-444c-bd07-646d0c4e7ef5" providerId="AD" clId="Web-{49431366-CA7D-3656-ABB5-182722C544FC}" dt="2019-09-14T12:51:50.430" v="1"/>
        <pc:sldMkLst>
          <pc:docMk/>
          <pc:sldMk cId="1772769514" sldId="393"/>
        </pc:sldMkLst>
      </pc:sldChg>
      <pc:sldChg chg="del">
        <pc:chgData name="Hernan Osores" userId="S::hosores@unlam.edu.ar::1958587b-4a28-444c-bd07-646d0c4e7ef5" providerId="AD" clId="Web-{49431366-CA7D-3656-ABB5-182722C544FC}" dt="2019-09-14T12:51:50.430" v="0"/>
        <pc:sldMkLst>
          <pc:docMk/>
          <pc:sldMk cId="2437563784" sldId="394"/>
        </pc:sldMkLst>
      </pc:sldChg>
    </pc:docChg>
  </pc:docChgLst>
  <pc:docChgLst>
    <pc:chgData name="Hernan Osores" userId="S::hosores@unlam.edu.ar::1958587b-4a28-444c-bd07-646d0c4e7ef5" providerId="AD" clId="Web-{74113AF7-8E30-4B61-A5F0-213025229929}"/>
    <pc:docChg chg="addSld delSld modSld">
      <pc:chgData name="Hernan Osores" userId="S::hosores@unlam.edu.ar::1958587b-4a28-444c-bd07-646d0c4e7ef5" providerId="AD" clId="Web-{74113AF7-8E30-4B61-A5F0-213025229929}" dt="2018-04-26T21:16:32.289" v="177"/>
      <pc:docMkLst>
        <pc:docMk/>
      </pc:docMkLst>
      <pc:sldChg chg="del">
        <pc:chgData name="Hernan Osores" userId="S::hosores@unlam.edu.ar::1958587b-4a28-444c-bd07-646d0c4e7ef5" providerId="AD" clId="Web-{74113AF7-8E30-4B61-A5F0-213025229929}" dt="2018-04-26T20:29:55.850" v="0"/>
        <pc:sldMkLst>
          <pc:docMk/>
          <pc:sldMk cId="2264137730" sldId="387"/>
        </pc:sldMkLst>
      </pc:sldChg>
      <pc:sldChg chg="addSp modSp new">
        <pc:chgData name="Hernan Osores" userId="S::hosores@unlam.edu.ar::1958587b-4a28-444c-bd07-646d0c4e7ef5" providerId="AD" clId="Web-{74113AF7-8E30-4B61-A5F0-213025229929}" dt="2018-04-26T20:38:09.967" v="65"/>
        <pc:sldMkLst>
          <pc:docMk/>
          <pc:sldMk cId="2604321703" sldId="390"/>
        </pc:sldMkLst>
        <pc:spChg chg="mod">
          <ac:chgData name="Hernan Osores" userId="S::hosores@unlam.edu.ar::1958587b-4a28-444c-bd07-646d0c4e7ef5" providerId="AD" clId="Web-{74113AF7-8E30-4B61-A5F0-213025229929}" dt="2018-04-26T20:38:09.967" v="65"/>
          <ac:spMkLst>
            <pc:docMk/>
            <pc:sldMk cId="2604321703" sldId="390"/>
            <ac:spMk id="4" creationId="{A2496410-3366-425D-B2BC-A22B27937CD6}"/>
          </ac:spMkLst>
        </pc:spChg>
        <pc:spChg chg="add mod">
          <ac:chgData name="Hernan Osores" userId="S::hosores@unlam.edu.ar::1958587b-4a28-444c-bd07-646d0c4e7ef5" providerId="AD" clId="Web-{74113AF7-8E30-4B61-A5F0-213025229929}" dt="2018-04-26T20:33:34.751" v="9"/>
          <ac:spMkLst>
            <pc:docMk/>
            <pc:sldMk cId="2604321703" sldId="390"/>
            <ac:spMk id="6" creationId="{5A4E04E4-0004-4A38-B5C3-84AFDB227BD7}"/>
          </ac:spMkLst>
        </pc:spChg>
      </pc:sldChg>
      <pc:sldChg chg="addSp delSp new del">
        <pc:chgData name="Hernan Osores" userId="S::hosores@unlam.edu.ar::1958587b-4a28-444c-bd07-646d0c4e7ef5" providerId="AD" clId="Web-{74113AF7-8E30-4B61-A5F0-213025229929}" dt="2018-04-26T20:37:44.263" v="30"/>
        <pc:sldMkLst>
          <pc:docMk/>
          <pc:sldMk cId="367715106" sldId="391"/>
        </pc:sldMkLst>
        <pc:spChg chg="add del">
          <ac:chgData name="Hernan Osores" userId="S::hosores@unlam.edu.ar::1958587b-4a28-444c-bd07-646d0c4e7ef5" providerId="AD" clId="Web-{74113AF7-8E30-4B61-A5F0-213025229929}" dt="2018-04-26T20:37:40.888" v="29"/>
          <ac:spMkLst>
            <pc:docMk/>
            <pc:sldMk cId="367715106" sldId="391"/>
            <ac:spMk id="6" creationId="{D1292B4E-C1FA-4C22-B296-56C8B1E60C5B}"/>
          </ac:spMkLst>
        </pc:spChg>
      </pc:sldChg>
      <pc:sldChg chg="addSp modSp new">
        <pc:chgData name="Hernan Osores" userId="S::hosores@unlam.edu.ar::1958587b-4a28-444c-bd07-646d0c4e7ef5" providerId="AD" clId="Web-{74113AF7-8E30-4B61-A5F0-213025229929}" dt="2018-04-26T20:45:19.100" v="111"/>
        <pc:sldMkLst>
          <pc:docMk/>
          <pc:sldMk cId="1761383327" sldId="391"/>
        </pc:sldMkLst>
        <pc:spChg chg="mod">
          <ac:chgData name="Hernan Osores" userId="S::hosores@unlam.edu.ar::1958587b-4a28-444c-bd07-646d0c4e7ef5" providerId="AD" clId="Web-{74113AF7-8E30-4B61-A5F0-213025229929}" dt="2018-04-26T20:45:19.100" v="111"/>
          <ac:spMkLst>
            <pc:docMk/>
            <pc:sldMk cId="1761383327" sldId="391"/>
            <ac:spMk id="4" creationId="{73ABAFF9-D450-47B3-89EF-618F62FAF42B}"/>
          </ac:spMkLst>
        </pc:spChg>
        <pc:spChg chg="add">
          <ac:chgData name="Hernan Osores" userId="S::hosores@unlam.edu.ar::1958587b-4a28-444c-bd07-646d0c4e7ef5" providerId="AD" clId="Web-{74113AF7-8E30-4B61-A5F0-213025229929}" dt="2018-04-26T20:38:29.562" v="67"/>
          <ac:spMkLst>
            <pc:docMk/>
            <pc:sldMk cId="1761383327" sldId="391"/>
            <ac:spMk id="6" creationId="{6438F5B9-324F-494A-AE53-4A46C7D086D4}"/>
          </ac:spMkLst>
        </pc:spChg>
      </pc:sldChg>
      <pc:sldChg chg="addSp modSp new">
        <pc:chgData name="Hernan Osores" userId="S::hosores@unlam.edu.ar::1958587b-4a28-444c-bd07-646d0c4e7ef5" providerId="AD" clId="Web-{74113AF7-8E30-4B61-A5F0-213025229929}" dt="2018-04-26T20:43:10.501" v="104"/>
        <pc:sldMkLst>
          <pc:docMk/>
          <pc:sldMk cId="2682513186" sldId="392"/>
        </pc:sldMkLst>
        <pc:spChg chg="mod">
          <ac:chgData name="Hernan Osores" userId="S::hosores@unlam.edu.ar::1958587b-4a28-444c-bd07-646d0c4e7ef5" providerId="AD" clId="Web-{74113AF7-8E30-4B61-A5F0-213025229929}" dt="2018-04-26T20:43:10.501" v="104"/>
          <ac:spMkLst>
            <pc:docMk/>
            <pc:sldMk cId="2682513186" sldId="392"/>
            <ac:spMk id="4" creationId="{D776F3C0-1ED7-4301-98B9-1C5346A6D1E1}"/>
          </ac:spMkLst>
        </pc:spChg>
        <pc:spChg chg="add">
          <ac:chgData name="Hernan Osores" userId="S::hosores@unlam.edu.ar::1958587b-4a28-444c-bd07-646d0c4e7ef5" providerId="AD" clId="Web-{74113AF7-8E30-4B61-A5F0-213025229929}" dt="2018-04-26T20:41:07.746" v="87"/>
          <ac:spMkLst>
            <pc:docMk/>
            <pc:sldMk cId="2682513186" sldId="392"/>
            <ac:spMk id="6" creationId="{7D089D1D-7CE7-4724-B6CC-899C0A513E1E}"/>
          </ac:spMkLst>
        </pc:spChg>
      </pc:sldChg>
      <pc:sldChg chg="addSp modSp new">
        <pc:chgData name="Hernan Osores" userId="S::hosores@unlam.edu.ar::1958587b-4a28-444c-bd07-646d0c4e7ef5" providerId="AD" clId="Web-{74113AF7-8E30-4B61-A5F0-213025229929}" dt="2018-04-26T20:47:55.981" v="141"/>
        <pc:sldMkLst>
          <pc:docMk/>
          <pc:sldMk cId="1772769514" sldId="393"/>
        </pc:sldMkLst>
        <pc:spChg chg="mod">
          <ac:chgData name="Hernan Osores" userId="S::hosores@unlam.edu.ar::1958587b-4a28-444c-bd07-646d0c4e7ef5" providerId="AD" clId="Web-{74113AF7-8E30-4B61-A5F0-213025229929}" dt="2018-04-26T20:47:55.981" v="141"/>
          <ac:spMkLst>
            <pc:docMk/>
            <pc:sldMk cId="1772769514" sldId="393"/>
            <ac:spMk id="4" creationId="{5927ABE6-0285-4ABC-9783-43F73B2F2D36}"/>
          </ac:spMkLst>
        </pc:spChg>
        <pc:spChg chg="add">
          <ac:chgData name="Hernan Osores" userId="S::hosores@unlam.edu.ar::1958587b-4a28-444c-bd07-646d0c4e7ef5" providerId="AD" clId="Web-{74113AF7-8E30-4B61-A5F0-213025229929}" dt="2018-04-26T20:45:28.240" v="112"/>
          <ac:spMkLst>
            <pc:docMk/>
            <pc:sldMk cId="1772769514" sldId="393"/>
            <ac:spMk id="6" creationId="{F01EC155-99CD-457B-B465-19FE884D5B0B}"/>
          </ac:spMkLst>
        </pc:spChg>
      </pc:sldChg>
      <pc:sldChg chg="addSp modSp new">
        <pc:chgData name="Hernan Osores" userId="S::hosores@unlam.edu.ar::1958587b-4a28-444c-bd07-646d0c4e7ef5" providerId="AD" clId="Web-{74113AF7-8E30-4B61-A5F0-213025229929}" dt="2018-04-26T21:16:32.289" v="177"/>
        <pc:sldMkLst>
          <pc:docMk/>
          <pc:sldMk cId="2437563784" sldId="394"/>
        </pc:sldMkLst>
        <pc:spChg chg="mod">
          <ac:chgData name="Hernan Osores" userId="S::hosores@unlam.edu.ar::1958587b-4a28-444c-bd07-646d0c4e7ef5" providerId="AD" clId="Web-{74113AF7-8E30-4B61-A5F0-213025229929}" dt="2018-04-26T21:16:32.289" v="177"/>
          <ac:spMkLst>
            <pc:docMk/>
            <pc:sldMk cId="2437563784" sldId="394"/>
            <ac:spMk id="4" creationId="{443F19BF-7D1B-457A-8434-7F3515487CD3}"/>
          </ac:spMkLst>
        </pc:spChg>
        <pc:spChg chg="add">
          <ac:chgData name="Hernan Osores" userId="S::hosores@unlam.edu.ar::1958587b-4a28-444c-bd07-646d0c4e7ef5" providerId="AD" clId="Web-{74113AF7-8E30-4B61-A5F0-213025229929}" dt="2018-04-26T20:53:52.158" v="148"/>
          <ac:spMkLst>
            <pc:docMk/>
            <pc:sldMk cId="2437563784" sldId="394"/>
            <ac:spMk id="6" creationId="{9B8586DE-AAEC-4B2E-A27C-ADED0E354A4D}"/>
          </ac:spMkLst>
        </pc:spChg>
      </pc:sldChg>
    </pc:docChg>
  </pc:docChgLst>
  <pc:docChgLst>
    <pc:chgData name="Hernan Osores" userId="S::hosores@unlam.edu.ar::1958587b-4a28-444c-bd07-646d0c4e7ef5" providerId="AD" clId="Web-{348B68CC-35FE-1682-F7C6-2A9C84D86E42}"/>
    <pc:docChg chg="modSld">
      <pc:chgData name="Hernan Osores" userId="S::hosores@unlam.edu.ar::1958587b-4a28-444c-bd07-646d0c4e7ef5" providerId="AD" clId="Web-{348B68CC-35FE-1682-F7C6-2A9C84D86E42}" dt="2019-05-02T02:49:35.290" v="1" actId="20577"/>
      <pc:docMkLst>
        <pc:docMk/>
      </pc:docMkLst>
      <pc:sldChg chg="modSp">
        <pc:chgData name="Hernan Osores" userId="S::hosores@unlam.edu.ar::1958587b-4a28-444c-bd07-646d0c4e7ef5" providerId="AD" clId="Web-{348B68CC-35FE-1682-F7C6-2A9C84D86E42}" dt="2019-05-02T02:49:35.290" v="1" actId="20577"/>
        <pc:sldMkLst>
          <pc:docMk/>
          <pc:sldMk cId="1761383327" sldId="391"/>
        </pc:sldMkLst>
        <pc:spChg chg="mod">
          <ac:chgData name="Hernan Osores" userId="S::hosores@unlam.edu.ar::1958587b-4a28-444c-bd07-646d0c4e7ef5" providerId="AD" clId="Web-{348B68CC-35FE-1682-F7C6-2A9C84D86E42}" dt="2019-05-02T02:49:35.290" v="1" actId="20577"/>
          <ac:spMkLst>
            <pc:docMk/>
            <pc:sldMk cId="1761383327" sldId="391"/>
            <ac:spMk id="4" creationId="{73ABAFF9-D450-47B3-89EF-618F62FAF4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Module &lt;Number</a:t>
            </a:r>
            <a:r>
              <a:rPr lang="en-US" dirty="0"/>
              <a:t>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title starts here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0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458200" cy="49530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/>
              <a:t>VISTAS</a:t>
            </a:r>
          </a:p>
          <a:p>
            <a:pPr algn="ctr">
              <a:buNone/>
            </a:pPr>
            <a:r>
              <a:rPr lang="en-US" sz="6000" b="1" dirty="0"/>
              <a:t>(VIEWS)</a:t>
            </a:r>
          </a:p>
          <a:p>
            <a:pPr algn="ctr">
              <a:buNone/>
            </a:pPr>
            <a:endParaRPr lang="en-US" sz="2000" b="1"/>
          </a:p>
          <a:p>
            <a:pPr algn="ctr"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Ing. Hernan Alejandro </a:t>
            </a:r>
            <a:r>
              <a:rPr lang="en-US" sz="2000" b="1" dirty="0" err="1"/>
              <a:t>Osores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DEFINICION DE VISTAS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534400" cy="4953000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CREACIÓN DE VISTAS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</a:rPr>
              <a:t>EJEMPLO: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VISTA DE TABLAS COMBINADAS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</a:rPr>
              <a:t>MODIFICACIÓN Y ELIMINACIÓN DE VISTAS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</a:rPr>
              <a:t>EVITAR LA INTERRUPCIÓN DE LAS CADENAS DE PERTENENCIA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</a:rPr>
              <a:t>UBICACIÓN DE LA INFORMACIÓN DE DEFINICIÓN DE VISTAS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</a:rPr>
              <a:t>OCULTACIÓN DE LA DEFINICIÓN DE LAS VISTAS</a:t>
            </a:r>
          </a:p>
          <a:p>
            <a:pPr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CREACION DE VISTAS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CREACIÓN DE UNA VISTA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RESTRICCIONES EN LAS DEFINICIONES DE VISTAS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puede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incluir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cláusula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BY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puede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incluir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palabra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clave INTO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2057400"/>
            <a:ext cx="8129588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/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n-US" sz="1600" b="1" dirty="0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n-US" sz="1600" b="1" dirty="0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n-US" sz="1600" b="1" dirty="0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b="1" dirty="0">
                <a:latin typeface="Lucida Sans Typewriter" pitchFamily="49" charset="0"/>
              </a:rPr>
              <a:t>CASI CUALQUIER CONSULTA DE LOS EJERCICIOS ANTERIORES, </a:t>
            </a: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n-US" sz="1600" b="1" dirty="0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b="1" dirty="0">
                <a:latin typeface="Lucida Sans Typewriter" pitchFamily="49" charset="0"/>
              </a:rPr>
              <a:t>PUEDE TRANSFORMARSE</a:t>
            </a:r>
            <a:r>
              <a:rPr lang="en-US" sz="1600" b="1" noProof="1">
                <a:latin typeface="Lucida Sans Typewriter" pitchFamily="49" charset="0"/>
              </a:rPr>
              <a:t> EN UNA VISTA</a:t>
            </a:r>
            <a:endParaRPr lang="en-US" sz="1600" b="1" dirty="0">
              <a:solidFill>
                <a:srgbClr val="00000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PRACTICA DE VISTAS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534400" cy="495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r>
              <a:rPr lang="en-US" sz="3200" b="1" dirty="0"/>
              <a:t>ENUNCIADO: CREAR UNA VISTA CON LOS </a:t>
            </a:r>
          </a:p>
          <a:p>
            <a:pPr>
              <a:buNone/>
            </a:pPr>
            <a:r>
              <a:rPr lang="en-US" sz="3200" b="1" dirty="0"/>
              <a:t>LOS IMPORTES TOTALES DE LOS PEDIDOS</a:t>
            </a:r>
          </a:p>
          <a:p>
            <a:pPr>
              <a:buNone/>
            </a:pPr>
            <a:r>
              <a:rPr lang="en-US" sz="3200" b="1" dirty="0"/>
              <a:t>DEL CLIENTE ALFKI:</a:t>
            </a:r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r>
              <a:rPr lang="en-US" sz="3200" b="1" dirty="0" err="1"/>
              <a:t>Nombre</a:t>
            </a:r>
            <a:r>
              <a:rPr lang="en-US" sz="3200" b="1" dirty="0"/>
              <a:t> </a:t>
            </a:r>
            <a:r>
              <a:rPr lang="en-US" sz="3200" b="1" dirty="0" err="1"/>
              <a:t>PedidosAlfki</a:t>
            </a:r>
            <a:endParaRPr lang="en-US" sz="3200" b="1" dirty="0"/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r>
              <a:rPr lang="es-ES" sz="3200" dirty="0"/>
              <a:t> </a:t>
            </a:r>
          </a:p>
          <a:p>
            <a:pPr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PRACTICA DE VISTAS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534400" cy="4953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sz="4800" b="1" dirty="0"/>
              <a:t>EJECUTAR UNA VISTA</a:t>
            </a:r>
          </a:p>
          <a:p>
            <a:pPr>
              <a:buNone/>
            </a:pPr>
            <a:endParaRPr lang="es-ES" sz="4800" b="1" dirty="0"/>
          </a:p>
          <a:p>
            <a:pPr>
              <a:buNone/>
            </a:pPr>
            <a:r>
              <a:rPr lang="es-ES" sz="4800">
                <a:latin typeface="Segoe UI"/>
                <a:cs typeface="Segoe UI"/>
              </a:rPr>
              <a:t>SELECT * FROM </a:t>
            </a:r>
            <a:r>
              <a:rPr lang="es-ES" sz="4800" err="1">
                <a:latin typeface="Segoe UI"/>
                <a:cs typeface="Segoe UI"/>
              </a:rPr>
              <a:t>PedidosALFKI</a:t>
            </a:r>
            <a:endParaRPr lang="es-ES" sz="4800">
              <a:latin typeface="Segoe UI"/>
              <a:cs typeface="Segoe UI"/>
            </a:endParaRPr>
          </a:p>
          <a:p>
            <a:pPr>
              <a:buNone/>
            </a:pPr>
            <a:endParaRPr lang="es-ES" sz="4800" dirty="0"/>
          </a:p>
          <a:p>
            <a:pPr>
              <a:buNone/>
            </a:pPr>
            <a:r>
              <a:rPr lang="es-ES" sz="4800" dirty="0"/>
              <a:t>VER RESULTADOS</a:t>
            </a:r>
          </a:p>
          <a:p>
            <a:pPr>
              <a:buNone/>
            </a:pPr>
            <a:endParaRPr lang="es-ES" sz="4800" dirty="0"/>
          </a:p>
          <a:p>
            <a:pPr>
              <a:buNone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PRACTICA DE VISTAS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534400" cy="495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4800" dirty="0"/>
          </a:p>
          <a:p>
            <a:pPr>
              <a:buNone/>
            </a:pPr>
            <a:endParaRPr lang="en-US" sz="4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94667"/>
            <a:ext cx="5562600" cy="444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3600" dirty="0"/>
              <a:t>MODIFICACIÓN DE VISTAS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33400" y="1219200"/>
            <a:ext cx="80772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Alteración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vistas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Conserva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permisos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asignados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instrucción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 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opciones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reemplacen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existente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76962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/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s-ES" sz="2000" dirty="0"/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s-ES" sz="2000" dirty="0"/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s-ES" sz="2000" dirty="0"/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s-ES" sz="2000" dirty="0"/>
              <a:t>SENTENCIA ALTER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3600" dirty="0"/>
              <a:t>ELIMINACION DE VISTAS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1752600"/>
            <a:ext cx="7696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/>
          <a:p>
            <a:pPr algn="ctr"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s-ES" sz="4000" noProof="1">
              <a:latin typeface="Lucida Sans Typewriter" pitchFamily="49" charset="0"/>
            </a:endParaRPr>
          </a:p>
          <a:p>
            <a:pPr algn="ctr"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s-ES" sz="4000" noProof="1">
              <a:latin typeface="Lucida Sans Typewriter" pitchFamily="49" charset="0"/>
            </a:endParaRPr>
          </a:p>
          <a:p>
            <a:pPr algn="ctr"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s-ES" sz="4000" noProof="1">
                <a:latin typeface="Lucida Sans Typewriter" pitchFamily="49" charset="0"/>
              </a:rPr>
              <a:t>DROP VIEW </a:t>
            </a:r>
            <a:r>
              <a:rPr lang="es-ES" sz="4000" noProof="1"/>
              <a:t>dbo.(vista)</a:t>
            </a:r>
            <a:endParaRPr lang="en-US" sz="4000" dirty="0"/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dirty="0"/>
              <a:t>PROTEGER LA INFORMACIÓN DE LAS VISTAS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33400" y="1143000"/>
            <a:ext cx="8077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Alter view </a:t>
            </a:r>
            <a:r>
              <a:rPr lang="en-US" sz="3200" dirty="0" err="1"/>
              <a:t>dbo.</a:t>
            </a:r>
            <a:r>
              <a:rPr lang="en-US" sz="3200" b="1" dirty="0" err="1"/>
              <a:t>PedidosAlfki</a:t>
            </a:r>
            <a:endParaRPr lang="en-US" sz="3200" b="1" dirty="0"/>
          </a:p>
          <a:p>
            <a:pPr>
              <a:buFont typeface="Wingdings" pitchFamily="2" charset="2"/>
              <a:buNone/>
            </a:pPr>
            <a:r>
              <a:rPr lang="en-US" sz="4000" b="1" dirty="0"/>
              <a:t>WITH ENCRYPTION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as</a:t>
            </a:r>
          </a:p>
          <a:p>
            <a:pPr>
              <a:buFont typeface="Wingdings" pitchFamily="2" charset="2"/>
              <a:buNone/>
            </a:pPr>
            <a:r>
              <a:rPr lang="en-US" sz="3200" dirty="0" err="1"/>
              <a:t>Resto</a:t>
            </a:r>
            <a:r>
              <a:rPr lang="en-US" sz="3200" dirty="0"/>
              <a:t> de </a:t>
            </a:r>
            <a:r>
              <a:rPr lang="en-US" sz="3200" dirty="0" err="1"/>
              <a:t>codigo</a:t>
            </a:r>
            <a:endParaRPr lang="en-US" sz="3200" dirty="0"/>
          </a:p>
          <a:p>
            <a:pPr>
              <a:buFont typeface="Wingdings" pitchFamily="2" charset="2"/>
              <a:buNone/>
            </a:pPr>
            <a:r>
              <a:rPr lang="en-US" sz="3200" dirty="0"/>
              <a:t>                            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  <a:p>
            <a:pPr>
              <a:buFont typeface="Wingdings" pitchFamily="2" charset="2"/>
              <a:buNone/>
            </a:pPr>
            <a:r>
              <a:rPr lang="en-US" sz="3200" dirty="0"/>
              <a:t>- </a:t>
            </a:r>
            <a:r>
              <a:rPr lang="en-US" sz="3200" dirty="0" err="1"/>
              <a:t>Probar</a:t>
            </a:r>
            <a:r>
              <a:rPr lang="en-US" sz="3200" dirty="0"/>
              <a:t> </a:t>
            </a:r>
            <a:r>
              <a:rPr lang="en-US" sz="3200" dirty="0" err="1"/>
              <a:t>ver</a:t>
            </a:r>
            <a:r>
              <a:rPr lang="en-US" sz="3200" dirty="0"/>
              <a:t> el </a:t>
            </a:r>
            <a:r>
              <a:rPr lang="en-US" sz="3200" dirty="0" err="1"/>
              <a:t>diseño</a:t>
            </a:r>
            <a:r>
              <a:rPr lang="en-US" sz="3200" dirty="0"/>
              <a:t> de la vista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dirty="0"/>
              <a:t>MODIFICACION  DE DATOS EN LAS VISTAS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81000" y="9144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/>
              <a:t>No </a:t>
            </a:r>
            <a:r>
              <a:rPr lang="en-US" sz="4000" dirty="0" err="1"/>
              <a:t>pueden</a:t>
            </a:r>
            <a:r>
              <a:rPr lang="en-US" sz="4000" dirty="0"/>
              <a:t> </a:t>
            </a:r>
            <a:r>
              <a:rPr lang="en-US" sz="4000" dirty="0" err="1"/>
              <a:t>afectar</a:t>
            </a:r>
            <a:r>
              <a:rPr lang="en-US" sz="4000" dirty="0"/>
              <a:t> a </a:t>
            </a:r>
            <a:r>
              <a:rPr lang="en-US" sz="4000" dirty="0" err="1"/>
              <a:t>más</a:t>
            </a:r>
            <a:r>
              <a:rPr lang="en-US" sz="4000" dirty="0"/>
              <a:t> de </a:t>
            </a:r>
            <a:r>
              <a:rPr lang="en-US" sz="4000" dirty="0" err="1"/>
              <a:t>una</a:t>
            </a:r>
            <a:r>
              <a:rPr lang="en-US" sz="4000" dirty="0"/>
              <a:t> </a:t>
            </a:r>
            <a:r>
              <a:rPr lang="en-US" sz="4000" dirty="0" err="1"/>
              <a:t>tabla</a:t>
            </a:r>
            <a:r>
              <a:rPr lang="en-US" sz="4000" dirty="0"/>
              <a:t> </a:t>
            </a:r>
            <a:r>
              <a:rPr lang="en-US" sz="4000" dirty="0" err="1"/>
              <a:t>subyacente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pPr>
              <a:buFont typeface="Wingdings" pitchFamily="2" charset="2"/>
              <a:buChar char="q"/>
            </a:pPr>
            <a:r>
              <a:rPr lang="en-US" sz="4000" dirty="0"/>
              <a:t>No </a:t>
            </a:r>
            <a:r>
              <a:rPr lang="en-US" sz="4000" dirty="0" err="1"/>
              <a:t>pueden</a:t>
            </a:r>
            <a:r>
              <a:rPr lang="en-US" sz="4000" dirty="0"/>
              <a:t> </a:t>
            </a:r>
            <a:r>
              <a:rPr lang="en-US" sz="4000" dirty="0" err="1"/>
              <a:t>afectar</a:t>
            </a:r>
            <a:r>
              <a:rPr lang="en-US" sz="4000" dirty="0"/>
              <a:t> a </a:t>
            </a:r>
            <a:r>
              <a:rPr lang="en-US" sz="4000" dirty="0" err="1"/>
              <a:t>ciertas</a:t>
            </a:r>
            <a:r>
              <a:rPr lang="en-US" sz="4000" dirty="0"/>
              <a:t> </a:t>
            </a:r>
            <a:r>
              <a:rPr lang="en-US" sz="4000" dirty="0" err="1"/>
              <a:t>columnas</a:t>
            </a:r>
            <a:r>
              <a:rPr lang="en-US" sz="4000" dirty="0"/>
              <a:t>.</a:t>
            </a:r>
          </a:p>
          <a:p>
            <a:pPr>
              <a:buFont typeface="Wingdings" pitchFamily="2" charset="2"/>
              <a:buChar char="q"/>
            </a:pPr>
            <a:endParaRPr lang="en-US" sz="4000" dirty="0"/>
          </a:p>
          <a:p>
            <a:pPr>
              <a:buFont typeface="Wingdings" pitchFamily="2" charset="2"/>
              <a:buChar char="q"/>
            </a:pPr>
            <a:r>
              <a:rPr lang="en-US" sz="4000" dirty="0" err="1"/>
              <a:t>Pueden</a:t>
            </a:r>
            <a:r>
              <a:rPr lang="en-US" sz="4000" dirty="0"/>
              <a:t> </a:t>
            </a:r>
            <a:r>
              <a:rPr lang="en-US" sz="4000" dirty="0" err="1"/>
              <a:t>provocar</a:t>
            </a:r>
            <a:r>
              <a:rPr lang="en-US" sz="4000" dirty="0"/>
              <a:t> </a:t>
            </a:r>
            <a:r>
              <a:rPr lang="en-US" sz="4000" dirty="0" err="1"/>
              <a:t>errores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afectan</a:t>
            </a:r>
            <a:r>
              <a:rPr lang="en-US" sz="4000" dirty="0"/>
              <a:t> a </a:t>
            </a:r>
            <a:r>
              <a:rPr lang="en-US" sz="4000" dirty="0" err="1"/>
              <a:t>columnas</a:t>
            </a:r>
            <a:r>
              <a:rPr lang="en-US" sz="4000" dirty="0"/>
              <a:t> a </a:t>
            </a:r>
            <a:r>
              <a:rPr lang="en-US" sz="4000" dirty="0" err="1"/>
              <a:t>las</a:t>
            </a:r>
            <a:r>
              <a:rPr lang="en-US" sz="4000" dirty="0"/>
              <a:t> </a:t>
            </a:r>
            <a:r>
              <a:rPr lang="en-US" sz="4000" dirty="0" err="1"/>
              <a:t>que</a:t>
            </a:r>
            <a:r>
              <a:rPr lang="en-US" sz="4000" dirty="0"/>
              <a:t> la vista no </a:t>
            </a:r>
            <a:r>
              <a:rPr lang="en-US" sz="4000" dirty="0" err="1"/>
              <a:t>hace</a:t>
            </a:r>
            <a:r>
              <a:rPr lang="en-US" sz="4000" dirty="0"/>
              <a:t> </a:t>
            </a:r>
            <a:r>
              <a:rPr lang="en-US" sz="4000" dirty="0" err="1"/>
              <a:t>referencia</a:t>
            </a:r>
            <a:r>
              <a:rPr lang="en-US" sz="4000" dirty="0"/>
              <a:t>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2400" b="1" dirty="0"/>
              <a:t>OPTIMIZACIÓN DEL RENDIMIENTO MEDIANTE VISTAS</a:t>
            </a:r>
            <a:endParaRPr lang="en-US" sz="24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04800" y="13716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800" dirty="0" err="1">
                <a:solidFill>
                  <a:srgbClr val="000000"/>
                </a:solidFill>
              </a:rPr>
              <a:t>Consideraciones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acerca</a:t>
            </a:r>
            <a:r>
              <a:rPr lang="en-US" sz="4800" dirty="0">
                <a:solidFill>
                  <a:srgbClr val="000000"/>
                </a:solidFill>
              </a:rPr>
              <a:t> del </a:t>
            </a:r>
            <a:r>
              <a:rPr lang="en-US" sz="4800" dirty="0" err="1">
                <a:solidFill>
                  <a:srgbClr val="000000"/>
                </a:solidFill>
              </a:rPr>
              <a:t>rendimiento</a:t>
            </a:r>
            <a:endParaRPr lang="en-US" sz="4800" dirty="0"/>
          </a:p>
          <a:p>
            <a:pPr>
              <a:buFont typeface="Wingdings" pitchFamily="2" charset="2"/>
              <a:buChar char="q"/>
            </a:pPr>
            <a:endParaRPr lang="en-US" sz="4800" dirty="0"/>
          </a:p>
          <a:p>
            <a:pPr>
              <a:buFont typeface="Wingdings" pitchFamily="2" charset="2"/>
              <a:buChar char="q"/>
            </a:pPr>
            <a:r>
              <a:rPr lang="en-US" sz="4800" dirty="0" err="1">
                <a:solidFill>
                  <a:srgbClr val="000000"/>
                </a:solidFill>
              </a:rPr>
              <a:t>Uso</a:t>
            </a:r>
            <a:r>
              <a:rPr lang="en-US" sz="4800" dirty="0">
                <a:solidFill>
                  <a:srgbClr val="000000"/>
                </a:solidFill>
              </a:rPr>
              <a:t> de vistas </a:t>
            </a:r>
            <a:r>
              <a:rPr lang="en-US" sz="4800" dirty="0" err="1">
                <a:solidFill>
                  <a:srgbClr val="000000"/>
                </a:solidFill>
              </a:rPr>
              <a:t>para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dividir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datos</a:t>
            </a:r>
            <a:endParaRPr lang="en-US" sz="48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r>
              <a:rPr lang="en-US" sz="4800" dirty="0"/>
              <a:t>DEFINICION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1816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3600" dirty="0"/>
              <a:t>Una vista es una consulta que se presenta como una tabla (virtual) a partir de un conjunto de tablas en una base de datos relacional. Las </a:t>
            </a:r>
            <a:r>
              <a:rPr lang="es-ES" sz="3600" b="1" dirty="0"/>
              <a:t>vistas</a:t>
            </a:r>
            <a:r>
              <a:rPr lang="es-ES" sz="3600" dirty="0"/>
              <a:t> tienen la misma estructura que una tabla: filas y columnas. La única diferencia es que sólo se almacena de ellas la </a:t>
            </a:r>
            <a:r>
              <a:rPr lang="es-ES" sz="3600" b="1" dirty="0"/>
              <a:t>definición</a:t>
            </a:r>
            <a:r>
              <a:rPr lang="es-ES" sz="3600" dirty="0"/>
              <a:t>, no los datos.</a:t>
            </a:r>
            <a:endParaRPr lang="en-US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A02191-363C-4529-893D-948655A6B1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A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4800"/>
              <a:t>CLASE 4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2800" b="1" dirty="0"/>
              <a:t>CONSIDERACIONES ACERCA DEL RENDIMIENTO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20232049">
            <a:off x="4572000" y="4481512"/>
            <a:ext cx="1219200" cy="471488"/>
          </a:xfrm>
          <a:prstGeom prst="rightArrow">
            <a:avLst>
              <a:gd name="adj1" fmla="val 50167"/>
              <a:gd name="adj2" fmla="val 88889"/>
            </a:avLst>
          </a:prstGeom>
          <a:gradFill rotWithShape="0">
            <a:gsLst>
              <a:gs pos="0">
                <a:schemeClr val="accent2">
                  <a:gamma/>
                  <a:tint val="3019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05200" y="1557338"/>
            <a:ext cx="4876800" cy="1947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/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CREATE VIEW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dbo.v_LibrosSudamericana</a:t>
            </a:r>
            <a:endParaRPr lang="en-US" sz="1600" dirty="0">
              <a:latin typeface="Lucida Sans Typewriter" pitchFamily="49" charset="0"/>
              <a:cs typeface="Times New Roman" pitchFamily="18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AS</a:t>
            </a: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FROM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dbo.v_Libros</a:t>
            </a:r>
            <a:endParaRPr lang="en-US" sz="1600" dirty="0">
              <a:latin typeface="Lucida Sans Typewriter" pitchFamily="49" charset="0"/>
              <a:cs typeface="Times New Roman" pitchFamily="18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WHERE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EDitorial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=‘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Sudamericana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’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3810000"/>
            <a:ext cx="2286000" cy="3048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Lucida Sans Typewriter" pitchFamily="49" charset="0"/>
                <a:cs typeface="Times New Roman" pitchFamily="18" charset="0"/>
              </a:rPr>
              <a:t>v_LibrosSudameriana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574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146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718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290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862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46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718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290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862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574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718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4290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886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0574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5146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886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5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5146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9718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862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57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514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9718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4290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8862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8925" y="1169988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Libros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889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/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937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/>
              <a:t>~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985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/>
              <a:t> 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2033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/>
              <a:t>~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5081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/>
              <a:t> 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129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/>
              <a:t>~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1177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/>
              <a:t>n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4225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/>
              <a:t> 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889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2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937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985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203325" y="17033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5081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8129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1177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n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4225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889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3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937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985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203325" y="20081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5081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8129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1177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y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4225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889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4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937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985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203325" y="23129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081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129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1177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y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4225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889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5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937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85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203325" y="26177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5081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18129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1177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n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4225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889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6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937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8985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203325" y="29225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5081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8129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1177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y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4225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41325" y="1404938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Generos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4413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1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7461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0509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355725" y="16335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605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9653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22701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n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25749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413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2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7461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0509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355725" y="19383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6605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19653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22701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n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5749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413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3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7461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0509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355725" y="22431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6605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19653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22701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y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25749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4413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4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7461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0509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355725" y="25479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16605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19653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2701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y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25749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4413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5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461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0509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355725" y="28527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16605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19653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22701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n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25749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413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6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7461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0509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1355725" y="31575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16605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19653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2701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y</a:t>
            </a: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5749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642938" y="1622425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Editoriales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6429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1</a:t>
            </a: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9477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12525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15573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8621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21669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24717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27765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6429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2</a:t>
            </a: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9477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12525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15573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18621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21669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24717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7765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6429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3</a:t>
            </a: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9477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12525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5573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8621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21669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24717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27765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6429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4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9477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12525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15573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18621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1669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4717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27765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6429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5</a:t>
            </a: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9477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12525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15573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8621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21669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24717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27765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6429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6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9477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12525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15573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18621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21669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24717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~</a:t>
            </a: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27765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838200" y="3810000"/>
            <a:ext cx="1158875" cy="725488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3019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87" name="Text Box 186"/>
          <p:cNvSpPr txBox="1">
            <a:spLocks noChangeArrowheads="1"/>
          </p:cNvSpPr>
          <p:nvPr/>
        </p:nvSpPr>
        <p:spPr bwMode="auto">
          <a:xfrm>
            <a:off x="4191000" y="5562600"/>
            <a:ext cx="4495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/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s-ES" sz="1600" noProof="1">
                <a:latin typeface="Lucida Sans Typewriter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s-ES" sz="1600" noProof="1">
                <a:latin typeface="Lucida Sans Typewriter" pitchFamily="49" charset="0"/>
              </a:rPr>
              <a:t>FROM </a:t>
            </a:r>
            <a:r>
              <a:rPr lang="en-US" dirty="0" err="1">
                <a:latin typeface="Lucida Sans Typewriter" pitchFamily="49" charset="0"/>
                <a:cs typeface="Times New Roman" pitchFamily="18" charset="0"/>
              </a:rPr>
              <a:t>v_LibrosSudamericana</a:t>
            </a:r>
            <a:endParaRPr lang="en-US" sz="1600" noProof="1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noProof="1">
                <a:latin typeface="Lucida Sans Typewriter" pitchFamily="49" charset="0"/>
              </a:rPr>
              <a:t>WHERE Genero = ‘Novela'</a:t>
            </a:r>
          </a:p>
        </p:txBody>
      </p:sp>
      <p:grpSp>
        <p:nvGrpSpPr>
          <p:cNvPr id="188" name="Group 209"/>
          <p:cNvGrpSpPr>
            <a:grpSpLocks/>
          </p:cNvGrpSpPr>
          <p:nvPr/>
        </p:nvGrpSpPr>
        <p:grpSpPr bwMode="auto">
          <a:xfrm>
            <a:off x="5867400" y="3733800"/>
            <a:ext cx="2233613" cy="1223963"/>
            <a:chOff x="3696" y="2352"/>
            <a:chExt cx="1152" cy="771"/>
          </a:xfrm>
        </p:grpSpPr>
        <p:sp>
          <p:nvSpPr>
            <p:cNvPr id="189" name="Rectangle 188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96" y="2352"/>
              <a:ext cx="1152" cy="203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V_Novelas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6" y="2544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endParaRPr lang="en-GB" sz="1600">
                <a:latin typeface="Arial Narrow" pitchFamily="34" charset="0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925" y="2544"/>
              <a:ext cx="2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192" name="Rectangle 19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54" y="2544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193" name="Rectangle 19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84" y="2544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194" name="Rectangle 19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96" y="2736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endParaRPr lang="en-GB" sz="1600">
                <a:latin typeface="Arial Narrow" pitchFamily="34" charset="0"/>
              </a:endParaRPr>
            </a:p>
          </p:txBody>
        </p:sp>
        <p:sp>
          <p:nvSpPr>
            <p:cNvPr id="195" name="Rectangle 19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5" y="2736"/>
              <a:ext cx="2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196" name="Rectangle 19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54" y="2736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197" name="Rectangle 19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84" y="2736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198" name="Rectangle 19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96" y="2928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endParaRPr lang="en-GB" sz="1600">
                <a:latin typeface="Arial Narrow" pitchFamily="34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925" y="2928"/>
              <a:ext cx="2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200" name="Rectangle 19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54" y="2928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201" name="Rectangle 20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384" y="2928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1600">
                  <a:latin typeface="Arial Narrow" pitchFamily="34" charset="0"/>
                </a:rPr>
                <a:t>~</a:t>
              </a:r>
            </a:p>
          </p:txBody>
        </p:sp>
        <p:sp>
          <p:nvSpPr>
            <p:cNvPr id="202" name="Rectangle 20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609" y="2544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endParaRPr lang="en-GB" sz="1600">
                <a:latin typeface="Arial Narrow" pitchFamily="34" charset="0"/>
              </a:endParaRPr>
            </a:p>
          </p:txBody>
        </p:sp>
        <p:sp>
          <p:nvSpPr>
            <p:cNvPr id="203" name="Rectangle 20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09" y="2736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endParaRPr lang="en-GB" sz="1600">
                <a:latin typeface="Arial Narrow" pitchFamily="34" charset="0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09" y="2928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>
                <a:defRPr/>
              </a:pPr>
              <a:endParaRPr lang="en-GB" sz="160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2400" b="1" dirty="0"/>
              <a:t>OTORGAR PERMISOS SOBRE LAS VISTAS</a:t>
            </a:r>
            <a:endParaRPr lang="en-US" sz="24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04800" y="1371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GRANT SELECT ON Vista </a:t>
            </a:r>
          </a:p>
          <a:p>
            <a:r>
              <a:rPr lang="en-US" sz="3600" dirty="0"/>
              <a:t>TO </a:t>
            </a:r>
            <a:r>
              <a:rPr lang="en-US" sz="3600" dirty="0" err="1"/>
              <a:t>user_name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GRANT SELECT ON </a:t>
            </a:r>
            <a:r>
              <a:rPr lang="en-US" sz="3600" dirty="0" err="1"/>
              <a:t>PedidosAlfki</a:t>
            </a:r>
            <a:endParaRPr lang="en-US" sz="3600" dirty="0"/>
          </a:p>
          <a:p>
            <a:r>
              <a:rPr lang="en-US" sz="3600" dirty="0"/>
              <a:t>TO ‘</a:t>
            </a:r>
            <a:r>
              <a:rPr lang="en-US" sz="3600" dirty="0" err="1"/>
              <a:t>Vendedores</a:t>
            </a:r>
            <a:r>
              <a:rPr lang="en-US" sz="3600" dirty="0"/>
              <a:t>’</a:t>
            </a:r>
          </a:p>
          <a:p>
            <a:endParaRPr lang="en-US" sz="3600" dirty="0"/>
          </a:p>
          <a:p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2400" b="1" dirty="0"/>
              <a:t>Ej1:</a:t>
            </a:r>
            <a:r>
              <a:rPr lang="en-US" sz="2400" dirty="0"/>
              <a:t>Crear </a:t>
            </a:r>
            <a:r>
              <a:rPr lang="en-US" sz="2400" dirty="0" err="1"/>
              <a:t>una</a:t>
            </a:r>
            <a:r>
              <a:rPr lang="en-US" sz="2400" dirty="0"/>
              <a:t> vista de los </a:t>
            </a:r>
            <a:r>
              <a:rPr lang="en-US" sz="2400" dirty="0" err="1"/>
              <a:t>pedidos</a:t>
            </a:r>
            <a:r>
              <a:rPr lang="en-US" sz="2400" dirty="0"/>
              <a:t>(</a:t>
            </a:r>
            <a:r>
              <a:rPr lang="en-US" sz="2400" dirty="0" err="1"/>
              <a:t>nro</a:t>
            </a:r>
            <a:r>
              <a:rPr lang="en-US" sz="2400" dirty="0"/>
              <a:t> y total) de </a:t>
            </a:r>
            <a:r>
              <a:rPr lang="en-US" sz="2400" dirty="0" err="1"/>
              <a:t>argentina</a:t>
            </a:r>
            <a:r>
              <a:rPr lang="en-US" sz="2400" dirty="0"/>
              <a:t>.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04800" y="1066800"/>
            <a:ext cx="8458200" cy="5262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800" dirty="0"/>
              <a:t>/*Ej1:Crear una vista de los pedidos(</a:t>
            </a:r>
            <a:r>
              <a:rPr lang="es-ES" sz="2800" err="1"/>
              <a:t>nro</a:t>
            </a:r>
            <a:r>
              <a:rPr lang="es-ES" sz="2800" dirty="0"/>
              <a:t> y total($)) </a:t>
            </a:r>
          </a:p>
          <a:p>
            <a:r>
              <a:rPr lang="es-AR" sz="2800" dirty="0"/>
              <a:t>de clientes de argentina.*/</a:t>
            </a:r>
          </a:p>
          <a:p>
            <a:r>
              <a:rPr lang="es-AR" sz="2800"/>
              <a:t>CREATE VIEW </a:t>
            </a:r>
            <a:r>
              <a:rPr lang="es-AR" sz="2800" err="1"/>
              <a:t>PedidosArgentina</a:t>
            </a:r>
            <a:endParaRPr lang="es-AR" sz="2800"/>
          </a:p>
          <a:p>
            <a:r>
              <a:rPr lang="es-AR" sz="2800"/>
              <a:t>AS</a:t>
            </a:r>
            <a:endParaRPr lang="es-AR" sz="2800">
              <a:cs typeface="Segoe UI"/>
            </a:endParaRPr>
          </a:p>
          <a:p>
            <a:r>
              <a:rPr lang="es-AR" sz="2800"/>
              <a:t>SELECT o.OrderID,</a:t>
            </a:r>
          </a:p>
          <a:p>
            <a:r>
              <a:rPr lang="es-AR" sz="2800"/>
              <a:t>sum(od.quantity*od.unitPrice) as Total</a:t>
            </a:r>
            <a:endParaRPr lang="es-AR" sz="2800">
              <a:cs typeface="Segoe UI"/>
            </a:endParaRPr>
          </a:p>
          <a:p>
            <a:r>
              <a:rPr lang="es-AR" sz="2800"/>
              <a:t>FROM orders</a:t>
            </a:r>
            <a:r>
              <a:rPr lang="es-AR" sz="2800" dirty="0"/>
              <a:t> o</a:t>
            </a:r>
          </a:p>
          <a:p>
            <a:r>
              <a:rPr lang="en-US" sz="2800"/>
              <a:t>JOIN [Order Details] od on od.OrderID=o.OrderID</a:t>
            </a:r>
          </a:p>
          <a:p>
            <a:r>
              <a:rPr lang="en-US" sz="2800"/>
              <a:t>JOIN customers c on c.CustomerID=o.CustomerID</a:t>
            </a:r>
          </a:p>
          <a:p>
            <a:r>
              <a:rPr lang="es-AR" sz="2800"/>
              <a:t>WHERE c.Country='Argentina'</a:t>
            </a:r>
            <a:endParaRPr lang="es-AR" sz="2800">
              <a:cs typeface="Segoe UI"/>
            </a:endParaRPr>
          </a:p>
          <a:p>
            <a:r>
              <a:rPr lang="es-AR" sz="2800"/>
              <a:t>GROUP BY </a:t>
            </a:r>
            <a:r>
              <a:rPr lang="es-AR" sz="2800" dirty="0" err="1"/>
              <a:t>o.OrderID</a:t>
            </a:r>
            <a:endParaRPr lang="es-AR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5443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2400" b="1">
                <a:latin typeface="Segoe UI"/>
                <a:cs typeface="Segoe UI"/>
              </a:rPr>
              <a:t>Ej1: </a:t>
            </a:r>
            <a:r>
              <a:rPr lang="en-US" sz="2400">
                <a:latin typeface="Segoe UI"/>
                <a:cs typeface="Segoe UI"/>
              </a:rPr>
              <a:t>Crear </a:t>
            </a:r>
            <a:r>
              <a:rPr lang="en-US" sz="2400" err="1">
                <a:latin typeface="Segoe UI"/>
                <a:cs typeface="Segoe UI"/>
              </a:rPr>
              <a:t>una</a:t>
            </a:r>
            <a:r>
              <a:rPr lang="en-US" sz="2400">
                <a:latin typeface="Segoe UI"/>
                <a:cs typeface="Segoe UI"/>
              </a:rPr>
              <a:t> vista de los </a:t>
            </a:r>
            <a:r>
              <a:rPr lang="en-US" sz="2400" err="1">
                <a:latin typeface="Segoe UI"/>
                <a:cs typeface="Segoe UI"/>
              </a:rPr>
              <a:t>pedidos</a:t>
            </a:r>
            <a:r>
              <a:rPr lang="en-US" sz="2400">
                <a:latin typeface="Segoe UI"/>
                <a:cs typeface="Segoe UI"/>
              </a:rPr>
              <a:t>(</a:t>
            </a:r>
            <a:r>
              <a:rPr lang="en-US" sz="2400" err="1">
                <a:latin typeface="Segoe UI"/>
                <a:cs typeface="Segoe UI"/>
              </a:rPr>
              <a:t>nro</a:t>
            </a:r>
            <a:r>
              <a:rPr lang="en-US" sz="2400">
                <a:latin typeface="Segoe UI"/>
                <a:cs typeface="Segoe UI"/>
              </a:rPr>
              <a:t> y total) de </a:t>
            </a:r>
            <a:r>
              <a:rPr lang="en-US" sz="2400" err="1">
                <a:latin typeface="Segoe UI"/>
                <a:cs typeface="Segoe UI"/>
              </a:rPr>
              <a:t>argentina</a:t>
            </a:r>
            <a:r>
              <a:rPr lang="en-US" sz="2400" dirty="0">
                <a:latin typeface="Segoe UI"/>
                <a:cs typeface="Segoe UI"/>
              </a:rPr>
              <a:t>.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6213"/>
            <a:ext cx="4724400" cy="410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13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2400" b="1" dirty="0"/>
              <a:t>Ejer2:</a:t>
            </a:r>
            <a:r>
              <a:rPr lang="en-US" sz="2400" dirty="0"/>
              <a:t>Crear </a:t>
            </a:r>
            <a:r>
              <a:rPr lang="en-US" sz="2400" dirty="0" err="1"/>
              <a:t>una</a:t>
            </a:r>
            <a:r>
              <a:rPr lang="en-US" sz="2400" dirty="0"/>
              <a:t> vista con los </a:t>
            </a:r>
            <a:r>
              <a:rPr lang="en-US" sz="2400" dirty="0" err="1"/>
              <a:t>totales</a:t>
            </a:r>
            <a:r>
              <a:rPr lang="en-US" sz="2400" dirty="0"/>
              <a:t> de </a:t>
            </a:r>
            <a:r>
              <a:rPr lang="en-US" sz="2400" dirty="0" err="1"/>
              <a:t>flete</a:t>
            </a:r>
            <a:r>
              <a:rPr lang="en-US" sz="2400" dirty="0"/>
              <a:t> x </a:t>
            </a:r>
            <a:r>
              <a:rPr lang="en-US" sz="2400" dirty="0" err="1"/>
              <a:t>Pais</a:t>
            </a:r>
            <a:endParaRPr lang="en-US" sz="24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04800" y="1066800"/>
            <a:ext cx="8458200" cy="44012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800" dirty="0"/>
              <a:t>/*Crear una vista con los totales de flete x </a:t>
            </a:r>
            <a:r>
              <a:rPr lang="es-ES" sz="2800" err="1"/>
              <a:t>Pais</a:t>
            </a:r>
            <a:r>
              <a:rPr lang="es-ES" sz="2800" dirty="0"/>
              <a:t>*/</a:t>
            </a:r>
          </a:p>
          <a:p>
            <a:endParaRPr lang="es-AR" sz="2800" dirty="0"/>
          </a:p>
          <a:p>
            <a:r>
              <a:rPr lang="es-AR" sz="2800"/>
              <a:t>CREATE VIEW </a:t>
            </a:r>
            <a:r>
              <a:rPr lang="es-AR" sz="2800" err="1"/>
              <a:t>FletesxPais</a:t>
            </a:r>
            <a:endParaRPr lang="es-AR" sz="2800"/>
          </a:p>
          <a:p>
            <a:r>
              <a:rPr lang="es-AR" sz="2800"/>
              <a:t>AS</a:t>
            </a:r>
            <a:endParaRPr lang="es-AR" sz="2800">
              <a:cs typeface="Segoe UI"/>
            </a:endParaRPr>
          </a:p>
          <a:p>
            <a:r>
              <a:rPr lang="es-AR" sz="2800"/>
              <a:t>SELECT c.Country,sum(o.freight</a:t>
            </a:r>
            <a:r>
              <a:rPr lang="es-AR" sz="2800" dirty="0"/>
              <a:t>) as Flete</a:t>
            </a:r>
            <a:endParaRPr lang="es-AR" sz="2800" dirty="0">
              <a:cs typeface="Segoe UI"/>
            </a:endParaRPr>
          </a:p>
          <a:p>
            <a:r>
              <a:rPr lang="es-AR" sz="2800"/>
              <a:t>FROM orders</a:t>
            </a:r>
            <a:r>
              <a:rPr lang="es-AR" sz="2800" dirty="0"/>
              <a:t> as o</a:t>
            </a:r>
          </a:p>
          <a:p>
            <a:r>
              <a:rPr lang="en-US" sz="2800"/>
              <a:t>JOIN customers as c on c.CustomerID=o.CustomerID</a:t>
            </a:r>
          </a:p>
          <a:p>
            <a:r>
              <a:rPr lang="es-AR" sz="2800"/>
              <a:t>GROUP BY </a:t>
            </a:r>
            <a:r>
              <a:rPr lang="es-AR" sz="2800" err="1"/>
              <a:t>c.Country</a:t>
            </a:r>
            <a:endParaRPr lang="es-AR" sz="2800"/>
          </a:p>
          <a:p>
            <a:endParaRPr lang="es-AR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2017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2400" b="1" dirty="0"/>
              <a:t>Ejer2:</a:t>
            </a:r>
            <a:r>
              <a:rPr lang="en-US" sz="2400" dirty="0"/>
              <a:t>Crear </a:t>
            </a:r>
            <a:r>
              <a:rPr lang="en-US" sz="2400" dirty="0" err="1"/>
              <a:t>una</a:t>
            </a:r>
            <a:r>
              <a:rPr lang="en-US" sz="2400" dirty="0"/>
              <a:t> vista con los </a:t>
            </a:r>
            <a:r>
              <a:rPr lang="en-US" sz="2400" dirty="0" err="1"/>
              <a:t>totales</a:t>
            </a:r>
            <a:r>
              <a:rPr lang="en-US" sz="2400" dirty="0"/>
              <a:t> de </a:t>
            </a:r>
            <a:r>
              <a:rPr lang="en-US" sz="2400" dirty="0" err="1"/>
              <a:t>flete</a:t>
            </a:r>
            <a:r>
              <a:rPr lang="en-US" sz="2400" dirty="0"/>
              <a:t> x </a:t>
            </a:r>
            <a:r>
              <a:rPr lang="en-US" sz="2400" dirty="0" err="1"/>
              <a:t>Pais</a:t>
            </a:r>
            <a:endParaRPr lang="en-US" sz="24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04800" y="10668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800" dirty="0"/>
          </a:p>
          <a:p>
            <a:endParaRPr lang="es-E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1543853"/>
            <a:ext cx="4257675" cy="428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679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pPr marL="457200" indent="-457200"/>
            <a:r>
              <a:rPr lang="en-US" sz="2400" dirty="0"/>
              <a:t>Ejer3 :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vista con los </a:t>
            </a:r>
            <a:r>
              <a:rPr lang="en-US" sz="2400" dirty="0" err="1"/>
              <a:t>productos</a:t>
            </a:r>
            <a:r>
              <a:rPr lang="en-US" sz="2400" dirty="0"/>
              <a:t> ( </a:t>
            </a:r>
            <a:r>
              <a:rPr lang="en-US" sz="2400" dirty="0" err="1"/>
              <a:t>nombres</a:t>
            </a:r>
            <a:r>
              <a:rPr lang="en-US" sz="2400" dirty="0"/>
              <a:t>  y </a:t>
            </a:r>
            <a:r>
              <a:rPr lang="en-US" sz="2400" dirty="0" err="1"/>
              <a:t>cantidades</a:t>
            </a:r>
            <a:r>
              <a:rPr lang="en-US" sz="2400" dirty="0"/>
              <a:t> en el </a:t>
            </a:r>
            <a:r>
              <a:rPr lang="en-US" sz="2400" dirty="0" err="1"/>
              <a:t>año</a:t>
            </a:r>
            <a:r>
              <a:rPr lang="en-US" sz="2400" dirty="0"/>
              <a:t> 1998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70294" y="1256581"/>
            <a:ext cx="8647980" cy="39703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800" dirty="0"/>
              <a:t>/*Ejer2 :Crear una vista con los productos </a:t>
            </a:r>
          </a:p>
          <a:p>
            <a:r>
              <a:rPr lang="es-ES" sz="2800" dirty="0"/>
              <a:t>( nombres  y cantidades en el año 1998*/</a:t>
            </a:r>
          </a:p>
          <a:p>
            <a:r>
              <a:rPr lang="es-AR" sz="2800"/>
              <a:t>SELECT p.productName,sum(od.quantity) as Cantidad</a:t>
            </a:r>
            <a:endParaRPr lang="es-AR" sz="2800" dirty="0">
              <a:cs typeface="Segoe UI"/>
            </a:endParaRPr>
          </a:p>
          <a:p>
            <a:r>
              <a:rPr lang="es-AR" sz="2800"/>
              <a:t>FROM products p </a:t>
            </a:r>
          </a:p>
          <a:p>
            <a:r>
              <a:rPr lang="en-US" sz="2800"/>
              <a:t>JOIN [Order Details] od on </a:t>
            </a:r>
            <a:r>
              <a:rPr lang="en-US" sz="2800" dirty="0"/>
              <a:t>od.productid=p.ProductID</a:t>
            </a:r>
            <a:endParaRPr lang="en-US" dirty="0"/>
          </a:p>
          <a:p>
            <a:r>
              <a:rPr lang="en-US" sz="2800"/>
              <a:t>JOIN Orders o on o.OrderID=od.OrderID</a:t>
            </a:r>
          </a:p>
          <a:p>
            <a:r>
              <a:rPr lang="es-AR" sz="2800"/>
              <a:t>WHERE year(o.orderdate)=1998 </a:t>
            </a:r>
            <a:endParaRPr lang="es-AR" sz="2800">
              <a:cs typeface="Segoe UI"/>
            </a:endParaRPr>
          </a:p>
          <a:p>
            <a:r>
              <a:rPr lang="es-AR" sz="2800"/>
              <a:t>GROUP BY </a:t>
            </a:r>
            <a:r>
              <a:rPr lang="es-AR" sz="2800" err="1"/>
              <a:t>p.ProductName</a:t>
            </a:r>
            <a:endParaRPr lang="es-AR" sz="280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5855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pPr marL="457200" indent="-457200"/>
            <a:r>
              <a:rPr lang="en-US" sz="2400" dirty="0"/>
              <a:t>Ejer5:Crear </a:t>
            </a:r>
            <a:r>
              <a:rPr lang="en-US" sz="2400" dirty="0" err="1"/>
              <a:t>una</a:t>
            </a:r>
            <a:r>
              <a:rPr lang="en-US" sz="2400" dirty="0"/>
              <a:t> vista con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categorias</a:t>
            </a:r>
            <a:r>
              <a:rPr lang="en-US" sz="2400" dirty="0"/>
              <a:t> , los </a:t>
            </a:r>
            <a:r>
              <a:rPr lang="en-US" sz="2400" dirty="0" err="1"/>
              <a:t>proveedores</a:t>
            </a:r>
            <a:r>
              <a:rPr lang="en-US" sz="2400" dirty="0"/>
              <a:t> y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productos</a:t>
            </a:r>
            <a:endParaRPr lang="en-US" sz="24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04800" y="1066800"/>
            <a:ext cx="8458200" cy="39703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s-ES" sz="2800" dirty="0"/>
          </a:p>
          <a:p>
            <a:r>
              <a:rPr lang="es-ES" sz="2800" dirty="0"/>
              <a:t>/*Ejer5:Crear una vista con las </a:t>
            </a:r>
            <a:r>
              <a:rPr lang="es-ES" sz="2800" err="1"/>
              <a:t>categorias</a:t>
            </a:r>
            <a:r>
              <a:rPr lang="es-ES" sz="2800" dirty="0"/>
              <a:t> , </a:t>
            </a:r>
          </a:p>
          <a:p>
            <a:r>
              <a:rPr lang="es-ES" sz="2800" dirty="0"/>
              <a:t>los proveedores y sus productos*/</a:t>
            </a:r>
          </a:p>
          <a:p>
            <a:r>
              <a:rPr lang="es-AR" sz="2800">
                <a:cs typeface="Segoe UI"/>
              </a:rPr>
              <a:t>SELECT c</a:t>
            </a:r>
            <a:r>
              <a:rPr lang="es-AR" sz="2800"/>
              <a:t>.CategoryName, s.CompanyName, p.ProductName</a:t>
            </a:r>
            <a:endParaRPr lang="es-AR" sz="2800">
              <a:cs typeface="Segoe UI"/>
            </a:endParaRPr>
          </a:p>
          <a:p>
            <a:r>
              <a:rPr lang="es-AR" sz="2800"/>
              <a:t>FROIM Categories</a:t>
            </a:r>
            <a:r>
              <a:rPr lang="es-AR" sz="2800" dirty="0"/>
              <a:t> as c</a:t>
            </a:r>
          </a:p>
          <a:p>
            <a:r>
              <a:rPr lang="en-US" sz="2800"/>
              <a:t>JOIN products as p on p.CategoryID=c.CategoryID</a:t>
            </a:r>
          </a:p>
          <a:p>
            <a:r>
              <a:rPr lang="en-US" sz="2800"/>
              <a:t>JOIN Suppliers as s on </a:t>
            </a:r>
            <a:r>
              <a:rPr lang="en-US" sz="2800" err="1"/>
              <a:t>s.SupplierID</a:t>
            </a:r>
            <a:r>
              <a:rPr lang="en-US" sz="2800"/>
              <a:t>=</a:t>
            </a:r>
            <a:r>
              <a:rPr lang="en-US" sz="2800" err="1"/>
              <a:t>p.SupplierID</a:t>
            </a:r>
            <a:endParaRPr lang="en-US" sz="280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4203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pPr marL="457200" indent="-457200"/>
            <a:br>
              <a:rPr lang="en-US" sz="2400" dirty="0"/>
            </a:br>
            <a:r>
              <a:rPr lang="en-US" sz="2400" dirty="0"/>
              <a:t>Ejer6:Crear </a:t>
            </a:r>
            <a:r>
              <a:rPr lang="en-US" sz="2400" dirty="0" err="1"/>
              <a:t>una</a:t>
            </a:r>
            <a:r>
              <a:rPr lang="en-US" sz="2400" dirty="0"/>
              <a:t> vista con los </a:t>
            </a:r>
            <a:r>
              <a:rPr lang="en-US" sz="2400" dirty="0" err="1"/>
              <a:t>empleados</a:t>
            </a:r>
            <a:r>
              <a:rPr lang="en-US" sz="2400" dirty="0"/>
              <a:t>,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importes</a:t>
            </a:r>
            <a:r>
              <a:rPr lang="en-US" sz="2400" dirty="0"/>
              <a:t> </a:t>
            </a:r>
            <a:r>
              <a:rPr lang="en-US" sz="2400" dirty="0" err="1"/>
              <a:t>totales</a:t>
            </a:r>
            <a:r>
              <a:rPr lang="en-US" sz="2400" dirty="0"/>
              <a:t> de los </a:t>
            </a:r>
            <a:r>
              <a:rPr lang="en-US" sz="2400" dirty="0" err="1"/>
              <a:t>pedidos</a:t>
            </a:r>
            <a:r>
              <a:rPr lang="en-US" sz="2400" dirty="0"/>
              <a:t> en 1996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1484313"/>
            <a:ext cx="8610600" cy="428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04800" y="1066800"/>
            <a:ext cx="8458200" cy="5262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s-ES" sz="2800" dirty="0"/>
          </a:p>
          <a:p>
            <a:r>
              <a:rPr lang="es-ES" sz="2800" dirty="0"/>
              <a:t>/*Ejer6:Crear una vista con los empleados, </a:t>
            </a:r>
          </a:p>
          <a:p>
            <a:r>
              <a:rPr lang="es-ES" sz="2800" dirty="0"/>
              <a:t>sus importes totales de los pedidos en 1996*/</a:t>
            </a:r>
          </a:p>
          <a:p>
            <a:endParaRPr lang="es-AR" sz="2800" dirty="0"/>
          </a:p>
          <a:p>
            <a:r>
              <a:rPr lang="es-AR" sz="2800"/>
              <a:t>SELECT e.LastName,sum(od.quantity*od.unitPrice) as </a:t>
            </a:r>
            <a:r>
              <a:rPr lang="es-AR" sz="2800" dirty="0"/>
              <a:t>Total</a:t>
            </a:r>
          </a:p>
          <a:p>
            <a:r>
              <a:rPr lang="es-AR" sz="2800"/>
              <a:t>FROM Employees</a:t>
            </a:r>
            <a:r>
              <a:rPr lang="es-AR" sz="2800" dirty="0"/>
              <a:t> as e</a:t>
            </a:r>
          </a:p>
          <a:p>
            <a:r>
              <a:rPr lang="en-US" sz="2800"/>
              <a:t>JOIN orders as o on o.EmployeeID=e.EmployeeID</a:t>
            </a:r>
          </a:p>
          <a:p>
            <a:r>
              <a:rPr lang="en-US" sz="2800"/>
              <a:t>JOIN [Order Details] od on od.OrderID=o.OrderID</a:t>
            </a:r>
          </a:p>
          <a:p>
            <a:r>
              <a:rPr lang="es-AR" sz="2800"/>
              <a:t>WHERE year(o.orderdate)=1996</a:t>
            </a:r>
            <a:endParaRPr lang="es-AR" sz="2800" dirty="0"/>
          </a:p>
          <a:p>
            <a:r>
              <a:rPr lang="es-AR" sz="2800"/>
              <a:t>GROUP BY </a:t>
            </a:r>
            <a:r>
              <a:rPr lang="es-AR" sz="2800" err="1"/>
              <a:t>e.LastName</a:t>
            </a:r>
            <a:endParaRPr lang="es-AR" sz="280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87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DEFINICIONES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486400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s-ES" altLang="es-ES" sz="3600" dirty="0"/>
              <a:t>Una vista es una alternativa para mostrar datos de varias tablas. </a:t>
            </a:r>
          </a:p>
          <a:p>
            <a:pPr marL="342900" indent="-342900"/>
            <a:endParaRPr lang="es-ES" altLang="es-ES" sz="3600" dirty="0"/>
          </a:p>
          <a:p>
            <a:pPr marL="342900" indent="-342900"/>
            <a:r>
              <a:rPr lang="es-ES" altLang="es-ES" sz="3600" dirty="0"/>
              <a:t>Una vista es como una tabla virtual que almacena una consulta. </a:t>
            </a:r>
          </a:p>
          <a:p>
            <a:pPr marL="342900" indent="-342900"/>
            <a:endParaRPr lang="es-ES" altLang="es-ES" sz="3600" dirty="0"/>
          </a:p>
          <a:p>
            <a:pPr marL="342900" indent="-342900"/>
            <a:r>
              <a:rPr lang="es-ES" altLang="es-ES" sz="3600" dirty="0"/>
              <a:t>Los datos accesibles a través de la vista no están almacenados en la base de datos como un objeto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DEFINICIONES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077200" cy="5257800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s-ES" altLang="es-ES" sz="3200" dirty="0"/>
              <a:t>Una vista almacena una consulta como un objeto para utilizarse posteriormente. </a:t>
            </a:r>
          </a:p>
          <a:p>
            <a:pPr marL="342900" indent="-342900"/>
            <a:endParaRPr lang="es-ES" altLang="es-ES" sz="3200" dirty="0"/>
          </a:p>
          <a:p>
            <a:pPr marL="342900" indent="-342900"/>
            <a:r>
              <a:rPr lang="es-ES" altLang="es-ES" sz="3200" dirty="0"/>
              <a:t>Las tablas consultadas en una vista se llaman tablas base. </a:t>
            </a:r>
          </a:p>
          <a:p>
            <a:pPr marL="342900" indent="-342900"/>
            <a:endParaRPr lang="es-ES" altLang="es-ES" sz="3200" dirty="0"/>
          </a:p>
          <a:p>
            <a:pPr marL="342900" indent="-342900"/>
            <a:r>
              <a:rPr lang="es-ES" altLang="es-ES" sz="3200" dirty="0"/>
              <a:t>En general, se puede dar un nombre a cualquier consulta y almacenarla como una vista. </a:t>
            </a:r>
          </a:p>
          <a:p>
            <a:pPr marL="342900" indent="-342900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LAS VISTAS PERMITEN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077200" cy="5257800"/>
          </a:xfrm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altLang="es-ES" sz="2400" b="1" u="sng" dirty="0"/>
              <a:t>Ocultar información</a:t>
            </a:r>
            <a:r>
              <a:rPr lang="es-ES" altLang="es-ES" sz="2400" dirty="0"/>
              <a:t>: permitiendo el acceso a algunos datos y manteniendo oculto el resto de la información que no se incluye en la vista. El usuario opera con los datos de una vista como si se tratara de una tabla, </a:t>
            </a:r>
            <a:r>
              <a:rPr lang="es-ES" altLang="es-ES" sz="2400" dirty="0">
                <a:solidFill>
                  <a:srgbClr val="FF0000"/>
                </a:solidFill>
              </a:rPr>
              <a:t>pudiendo modificar tales datos.</a:t>
            </a:r>
          </a:p>
          <a:p>
            <a:pPr>
              <a:buFont typeface="+mj-lt"/>
              <a:buAutoNum type="arabicPeriod"/>
            </a:pPr>
            <a:endParaRPr lang="es-ES" altLang="es-ES" sz="2400" dirty="0"/>
          </a:p>
          <a:p>
            <a:pPr>
              <a:buFont typeface="+mj-lt"/>
              <a:buAutoNum type="arabicPeriod"/>
            </a:pPr>
            <a:r>
              <a:rPr lang="es-ES" altLang="es-ES" sz="2400" b="1" u="sng" dirty="0"/>
              <a:t>Simplificar la administración </a:t>
            </a:r>
            <a:r>
              <a:rPr lang="es-ES" altLang="es-ES" sz="2400" dirty="0"/>
              <a:t>de los permisos de usuario: se pueden dar al usuario permisos para que solamente pueda acceder a los datos a través de vistas, en lugar de concederle permisos para acceder a ciertos campos, así se protegen las tablas base de cambios en su estructura.</a:t>
            </a:r>
          </a:p>
          <a:p>
            <a:pPr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VISTAS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077200" cy="525780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</a:rPr>
              <a:t>Primer </a:t>
            </a:r>
            <a:r>
              <a:rPr lang="en-US" sz="3600" dirty="0" err="1">
                <a:solidFill>
                  <a:srgbClr val="000000"/>
                </a:solidFill>
              </a:rPr>
              <a:t>ejemplo</a:t>
            </a:r>
            <a:r>
              <a:rPr lang="en-US" sz="3600" dirty="0">
                <a:solidFill>
                  <a:srgbClr val="000000"/>
                </a:solidFill>
              </a:rPr>
              <a:t> de vistas</a:t>
            </a:r>
            <a:endParaRPr lang="en-US" sz="3600" dirty="0"/>
          </a:p>
          <a:p>
            <a:r>
              <a:rPr lang="en-US" sz="3600" dirty="0" err="1">
                <a:solidFill>
                  <a:srgbClr val="000000"/>
                </a:solidFill>
              </a:rPr>
              <a:t>Ventajas</a:t>
            </a:r>
            <a:r>
              <a:rPr lang="en-US" sz="3600" dirty="0">
                <a:solidFill>
                  <a:srgbClr val="000000"/>
                </a:solidFill>
              </a:rPr>
              <a:t> de </a:t>
            </a:r>
            <a:r>
              <a:rPr lang="en-US" sz="3600" dirty="0" err="1">
                <a:solidFill>
                  <a:srgbClr val="000000"/>
                </a:solidFill>
              </a:rPr>
              <a:t>las</a:t>
            </a:r>
            <a:r>
              <a:rPr lang="en-US" sz="3600" dirty="0">
                <a:solidFill>
                  <a:srgbClr val="000000"/>
                </a:solidFill>
              </a:rPr>
              <a:t> vistas</a:t>
            </a:r>
            <a:endParaRPr lang="en-US" sz="3600" dirty="0"/>
          </a:p>
          <a:p>
            <a:r>
              <a:rPr lang="en-US" sz="3600" dirty="0" err="1">
                <a:solidFill>
                  <a:srgbClr val="000000"/>
                </a:solidFill>
              </a:rPr>
              <a:t>Definición</a:t>
            </a:r>
            <a:r>
              <a:rPr lang="en-US" sz="3600" dirty="0">
                <a:solidFill>
                  <a:srgbClr val="000000"/>
                </a:solidFill>
              </a:rPr>
              <a:t> de vistas</a:t>
            </a:r>
            <a:endParaRPr lang="en-US" sz="3600" dirty="0"/>
          </a:p>
          <a:p>
            <a:r>
              <a:rPr lang="en-US" sz="3600" dirty="0" err="1">
                <a:solidFill>
                  <a:srgbClr val="000000"/>
                </a:solidFill>
              </a:rPr>
              <a:t>Modificación</a:t>
            </a:r>
            <a:r>
              <a:rPr lang="en-US" sz="3600" dirty="0">
                <a:solidFill>
                  <a:srgbClr val="000000"/>
                </a:solidFill>
              </a:rPr>
              <a:t> de </a:t>
            </a:r>
            <a:r>
              <a:rPr lang="en-US" sz="3600" dirty="0" err="1">
                <a:solidFill>
                  <a:srgbClr val="000000"/>
                </a:solidFill>
              </a:rPr>
              <a:t>datos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mediante</a:t>
            </a:r>
            <a:r>
              <a:rPr lang="en-US" sz="3600" dirty="0">
                <a:solidFill>
                  <a:srgbClr val="000000"/>
                </a:solidFill>
              </a:rPr>
              <a:t> vistas</a:t>
            </a:r>
            <a:endParaRPr lang="en-US" sz="3600" dirty="0"/>
          </a:p>
          <a:p>
            <a:r>
              <a:rPr lang="en-US" sz="3600" dirty="0" err="1">
                <a:solidFill>
                  <a:srgbClr val="000000"/>
                </a:solidFill>
              </a:rPr>
              <a:t>Optimización</a:t>
            </a:r>
            <a:r>
              <a:rPr lang="en-US" sz="3600" dirty="0">
                <a:solidFill>
                  <a:srgbClr val="000000"/>
                </a:solidFill>
              </a:rPr>
              <a:t> del </a:t>
            </a:r>
            <a:r>
              <a:rPr lang="en-US" sz="3600" dirty="0" err="1">
                <a:solidFill>
                  <a:srgbClr val="000000"/>
                </a:solidFill>
              </a:rPr>
              <a:t>rendimiento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mediante</a:t>
            </a:r>
            <a:r>
              <a:rPr lang="en-US" sz="3600" dirty="0">
                <a:solidFill>
                  <a:srgbClr val="000000"/>
                </a:solidFill>
              </a:rPr>
              <a:t> vistas</a:t>
            </a:r>
          </a:p>
          <a:p>
            <a:r>
              <a:rPr lang="en-US" sz="3600" dirty="0" err="1">
                <a:solidFill>
                  <a:srgbClr val="000000"/>
                </a:solidFill>
              </a:rPr>
              <a:t>Práctica</a:t>
            </a:r>
            <a:r>
              <a:rPr lang="en-US" sz="3600" dirty="0">
                <a:solidFill>
                  <a:srgbClr val="000000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0000"/>
                </a:solidFill>
              </a:rPr>
              <a:t>Implementación</a:t>
            </a:r>
            <a:r>
              <a:rPr lang="en-US" sz="3600" dirty="0">
                <a:solidFill>
                  <a:srgbClr val="000000"/>
                </a:solidFill>
              </a:rPr>
              <a:t> de vistas</a:t>
            </a:r>
          </a:p>
          <a:p>
            <a:pPr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EJEMPLO DE VISTA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724400"/>
            <a:ext cx="4267200" cy="423862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s-AR" dirty="0" err="1"/>
              <a:t>VistaPrecios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148262"/>
            <a:ext cx="209867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 err="1"/>
              <a:t>Producto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08275" y="5148262"/>
            <a:ext cx="216852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i="1" dirty="0"/>
              <a:t> </a:t>
            </a:r>
            <a:r>
              <a:rPr lang="en-US" dirty="0" err="1"/>
              <a:t>Precio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500687"/>
            <a:ext cx="2098675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>
              <a:defRPr/>
            </a:pPr>
            <a:r>
              <a:rPr lang="en-US" dirty="0" err="1"/>
              <a:t>Te</a:t>
            </a:r>
            <a:endParaRPr lang="en-US" dirty="0"/>
          </a:p>
          <a:p>
            <a:pPr eaLnBrk="0" hangingPunct="0">
              <a:defRPr/>
            </a:pPr>
            <a:r>
              <a:rPr lang="en-US" dirty="0"/>
              <a:t>Cafe</a:t>
            </a:r>
          </a:p>
          <a:p>
            <a:pPr eaLnBrk="0" hangingPunct="0">
              <a:defRPr/>
            </a:pPr>
            <a:r>
              <a:rPr lang="en-US" dirty="0"/>
              <a:t>Mate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7012" y="5500687"/>
            <a:ext cx="2168525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>
              <a:defRPr/>
            </a:pPr>
            <a:r>
              <a:rPr lang="en-US" dirty="0"/>
              <a:t>12</a:t>
            </a:r>
          </a:p>
          <a:p>
            <a:pPr eaLnBrk="0" hangingPunct="0">
              <a:defRPr/>
            </a:pPr>
            <a:r>
              <a:rPr lang="en-US" dirty="0"/>
              <a:t>14</a:t>
            </a:r>
          </a:p>
          <a:p>
            <a:pPr eaLnBrk="0" hangingPunct="0">
              <a:defRPr/>
            </a:pPr>
            <a:r>
              <a:rPr lang="en-US" dirty="0"/>
              <a:t>15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1143000"/>
            <a:ext cx="6781800" cy="4238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4400" y="1566863"/>
            <a:ext cx="152400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i="1" dirty="0" err="1"/>
              <a:t>ProductID</a:t>
            </a:r>
            <a:endParaRPr lang="en-US" i="1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1566863"/>
            <a:ext cx="1582738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i="1" dirty="0"/>
              <a:t> </a:t>
            </a:r>
            <a:r>
              <a:rPr lang="en-US" i="1" dirty="0" err="1"/>
              <a:t>Productname</a:t>
            </a:r>
            <a:endParaRPr lang="en-US" i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21138" y="1566863"/>
            <a:ext cx="234950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i="1" dirty="0" err="1"/>
              <a:t>UnitPrice</a:t>
            </a:r>
            <a:endParaRPr lang="en-US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370638" y="1566863"/>
            <a:ext cx="1325562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i="1" dirty="0" err="1"/>
              <a:t>UnitsInStock</a:t>
            </a:r>
            <a:endParaRPr lang="en-US" i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4400" y="1919288"/>
            <a:ext cx="15240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>
              <a:defRPr/>
            </a:pPr>
            <a:r>
              <a:rPr lang="en-US"/>
              <a:t>1</a:t>
            </a:r>
          </a:p>
          <a:p>
            <a:pPr eaLnBrk="0" hangingPunct="0">
              <a:defRPr/>
            </a:pPr>
            <a:r>
              <a:rPr lang="en-US"/>
              <a:t>2</a:t>
            </a:r>
          </a:p>
          <a:p>
            <a:pPr eaLnBrk="0" hangingPunct="0">
              <a:defRPr/>
            </a:pPr>
            <a:r>
              <a:rPr lang="en-US"/>
              <a:t>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38400" y="1919288"/>
            <a:ext cx="1582738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>
              <a:defRPr/>
            </a:pPr>
            <a:r>
              <a:rPr lang="en-US" dirty="0" err="1"/>
              <a:t>xxxx</a:t>
            </a:r>
            <a:endParaRPr lang="en-US" dirty="0"/>
          </a:p>
          <a:p>
            <a:pPr eaLnBrk="0" hangingPunct="0">
              <a:defRPr/>
            </a:pPr>
            <a:r>
              <a:rPr lang="en-US" dirty="0" err="1"/>
              <a:t>Yyy</a:t>
            </a:r>
            <a:endParaRPr lang="en-US" dirty="0"/>
          </a:p>
          <a:p>
            <a:pPr eaLnBrk="0" hangingPunct="0">
              <a:defRPr/>
            </a:pPr>
            <a:r>
              <a:rPr lang="en-US" dirty="0"/>
              <a:t>zzzz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21138" y="1919288"/>
            <a:ext cx="23495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>
              <a:defRPr/>
            </a:pPr>
            <a:r>
              <a:rPr lang="en-US" dirty="0"/>
              <a:t>19</a:t>
            </a:r>
          </a:p>
          <a:p>
            <a:pPr eaLnBrk="0" hangingPunct="0">
              <a:defRPr/>
            </a:pPr>
            <a:r>
              <a:rPr lang="en-US" dirty="0"/>
              <a:t>21</a:t>
            </a:r>
          </a:p>
          <a:p>
            <a:pPr eaLnBrk="0" hangingPunct="0">
              <a:defRPr/>
            </a:pPr>
            <a:r>
              <a:rPr lang="en-US" dirty="0"/>
              <a:t>22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370638" y="1919288"/>
            <a:ext cx="1325562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>
              <a:defRPr/>
            </a:pPr>
            <a:r>
              <a:rPr lang="en-US"/>
              <a:t>~~~</a:t>
            </a:r>
          </a:p>
          <a:p>
            <a:pPr eaLnBrk="0" hangingPunct="0">
              <a:defRPr/>
            </a:pPr>
            <a:r>
              <a:rPr lang="en-US"/>
              <a:t>~~~</a:t>
            </a:r>
          </a:p>
          <a:p>
            <a:pPr eaLnBrk="0" hangingPunct="0">
              <a:defRPr/>
            </a:pPr>
            <a:r>
              <a:rPr lang="en-US"/>
              <a:t>~~~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1981200" y="2895600"/>
            <a:ext cx="454025" cy="1811338"/>
          </a:xfrm>
          <a:prstGeom prst="downArrow">
            <a:avLst>
              <a:gd name="adj1" fmla="val 57343"/>
              <a:gd name="adj2" fmla="val 122641"/>
            </a:avLst>
          </a:prstGeom>
          <a:gradFill rotWithShape="0">
            <a:gsLst>
              <a:gs pos="0">
                <a:schemeClr val="accent2">
                  <a:gamma/>
                  <a:tint val="27451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flipH="1">
            <a:off x="4876800" y="5257800"/>
            <a:ext cx="2286000" cy="776288"/>
          </a:xfrm>
          <a:prstGeom prst="rightArrow">
            <a:avLst>
              <a:gd name="adj1" fmla="val 51139"/>
              <a:gd name="adj2" fmla="val 10571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27451"/>
                  <a:invGamma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Vista del usuario</a:t>
            </a: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851275" y="2971800"/>
            <a:ext cx="50419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/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endParaRPr lang="es-ES" sz="1600" dirty="0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s-ES" sz="1600" noProof="1">
                <a:latin typeface="Lucida Sans Typewriter" pitchFamily="49" charset="0"/>
              </a:rPr>
              <a:t>CREATE VIEW dbo.</a:t>
            </a:r>
            <a:r>
              <a:rPr lang="es-ES" sz="1600" dirty="0">
                <a:latin typeface="Lucida Sans Typewriter" pitchFamily="49" charset="0"/>
              </a:rPr>
              <a:t>Vista</a:t>
            </a:r>
            <a:r>
              <a:rPr lang="en-US" sz="1600" dirty="0" err="1">
                <a:latin typeface="Lucida Sans Typewriter" pitchFamily="49" charset="0"/>
              </a:rPr>
              <a:t>Precios</a:t>
            </a:r>
            <a:endParaRPr lang="en-US" sz="1600" noProof="1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noProof="1">
                <a:latin typeface="Lucida Sans Typewriter" pitchFamily="49" charset="0"/>
              </a:rPr>
              <a:t>AS </a:t>
            </a: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noProof="1">
                <a:latin typeface="Lucida Sans Typewriter" pitchFamily="49" charset="0"/>
              </a:rPr>
              <a:t>SELECT </a:t>
            </a:r>
            <a:r>
              <a:rPr lang="en-US" sz="1600" dirty="0" err="1">
                <a:latin typeface="Lucida Sans Typewriter" pitchFamily="49" charset="0"/>
              </a:rPr>
              <a:t>ProductName</a:t>
            </a:r>
            <a:r>
              <a:rPr lang="en-US" sz="1600" dirty="0">
                <a:latin typeface="Lucida Sans Typewriter" pitchFamily="49" charset="0"/>
              </a:rPr>
              <a:t> as </a:t>
            </a:r>
            <a:r>
              <a:rPr lang="en-US" sz="1600" dirty="0" err="1">
                <a:latin typeface="Lucida Sans Typewriter" pitchFamily="49" charset="0"/>
              </a:rPr>
              <a:t>Producto</a:t>
            </a:r>
            <a:r>
              <a:rPr lang="en-US" sz="1600" dirty="0">
                <a:latin typeface="Lucida Sans Typewriter" pitchFamily="49" charset="0"/>
              </a:rPr>
              <a:t> </a:t>
            </a:r>
            <a:r>
              <a:rPr lang="en-US" sz="1600" noProof="1">
                <a:latin typeface="Lucida Sans Typewriter" pitchFamily="49" charset="0"/>
              </a:rPr>
              <a:t>,</a:t>
            </a:r>
            <a:endParaRPr lang="es-ES" sz="1600" dirty="0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s-ES" sz="1600" dirty="0">
                <a:latin typeface="Lucida Sans Typewriter" pitchFamily="49" charset="0"/>
              </a:rPr>
              <a:t>      </a:t>
            </a:r>
            <a:r>
              <a:rPr lang="es-ES" sz="1600" noProof="1">
                <a:latin typeface="Lucida Sans Typewriter" pitchFamily="49" charset="0"/>
              </a:rPr>
              <a:t> </a:t>
            </a:r>
            <a:r>
              <a:rPr lang="en-US" sz="1600" noProof="1">
                <a:latin typeface="Lucida Sans Typewriter" pitchFamily="49" charset="0"/>
              </a:rPr>
              <a:t>UnitPrice</a:t>
            </a:r>
            <a:r>
              <a:rPr lang="en-US" sz="1600" dirty="0">
                <a:latin typeface="Lucida Sans Typewriter" pitchFamily="49" charset="0"/>
              </a:rPr>
              <a:t> as </a:t>
            </a:r>
            <a:r>
              <a:rPr lang="en-US" sz="1600" dirty="0" err="1">
                <a:latin typeface="Lucida Sans Typewriter" pitchFamily="49" charset="0"/>
              </a:rPr>
              <a:t>Precio</a:t>
            </a:r>
            <a:endParaRPr lang="en-US" sz="1600" noProof="1">
              <a:latin typeface="Lucida Sans Typewriter" pitchFamily="49" charset="0"/>
            </a:endParaRPr>
          </a:p>
          <a:p>
            <a:pPr eaLnBrk="0" hangingPunct="0">
              <a:lnSpc>
                <a:spcPct val="96000"/>
              </a:lnSpc>
              <a:tabLst>
                <a:tab pos="628650" algn="l"/>
              </a:tabLst>
              <a:defRPr/>
            </a:pPr>
            <a:r>
              <a:rPr lang="en-US" sz="1600" noProof="1">
                <a:latin typeface="Lucida Sans Typewriter" pitchFamily="49" charset="0"/>
              </a:rPr>
              <a:t>FROM </a:t>
            </a:r>
            <a:r>
              <a:rPr lang="en-US" sz="1600" dirty="0">
                <a:latin typeface="Lucida Sans Typewriter" pitchFamily="49" charset="0"/>
              </a:rPr>
              <a:t>Products</a:t>
            </a:r>
            <a:endParaRPr lang="en-US" sz="1600" noProof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VER CODIGO FUENTE DE VISTAS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382000" cy="4953000"/>
          </a:xfrm>
          <a:prstGeom prst="rect">
            <a:avLst/>
          </a:prstGeom>
        </p:spPr>
        <p:txBody>
          <a:bodyPr/>
          <a:lstStyle/>
          <a:p>
            <a:pPr>
              <a:buAutoNum type="arabicPeriod"/>
            </a:pPr>
            <a:r>
              <a:rPr lang="en-US" sz="2400" dirty="0" err="1">
                <a:solidFill>
                  <a:srgbClr val="000000"/>
                </a:solidFill>
              </a:rPr>
              <a:t>Boton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derecho</a:t>
            </a:r>
            <a:r>
              <a:rPr lang="en-US" sz="2400" dirty="0">
                <a:solidFill>
                  <a:srgbClr val="000000"/>
                </a:solidFill>
              </a:rPr>
              <a:t> en la vista: </a:t>
            </a:r>
            <a:r>
              <a:rPr lang="en-US" sz="2400" dirty="0" err="1">
                <a:solidFill>
                  <a:srgbClr val="000000"/>
                </a:solidFill>
              </a:rPr>
              <a:t>Diseño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 Stored Procedure de </a:t>
            </a:r>
            <a:r>
              <a:rPr lang="en-US" sz="2400" dirty="0" err="1">
                <a:solidFill>
                  <a:srgbClr val="000000"/>
                </a:solidFill>
              </a:rPr>
              <a:t>sistema</a:t>
            </a:r>
            <a:r>
              <a:rPr lang="en-US" sz="2400" dirty="0">
                <a:solidFill>
                  <a:srgbClr val="000000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s-AR" sz="2400" dirty="0" err="1"/>
              <a:t>sp_Helptext</a:t>
            </a:r>
            <a:r>
              <a:rPr lang="es-AR" sz="2400" dirty="0"/>
              <a:t> </a:t>
            </a:r>
            <a:r>
              <a:rPr lang="es-AR" sz="2400" dirty="0" err="1"/>
              <a:t>VistaPrecios</a:t>
            </a:r>
            <a:endParaRPr lang="es-AR" sz="2400" dirty="0"/>
          </a:p>
          <a:p>
            <a:pPr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n-US" sz="4800" dirty="0"/>
              <a:t>VENTAJAS DE VISTAS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3820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Centrar</a:t>
            </a:r>
            <a:r>
              <a:rPr lang="en-US" sz="2400" dirty="0">
                <a:solidFill>
                  <a:srgbClr val="000000"/>
                </a:solidFill>
              </a:rPr>
              <a:t> el </a:t>
            </a:r>
            <a:r>
              <a:rPr lang="en-US" sz="2400" dirty="0" err="1">
                <a:solidFill>
                  <a:srgbClr val="000000"/>
                </a:solidFill>
              </a:rPr>
              <a:t>interés</a:t>
            </a:r>
            <a:r>
              <a:rPr lang="en-US" sz="2400" dirty="0">
                <a:solidFill>
                  <a:srgbClr val="000000"/>
                </a:solidFill>
              </a:rPr>
              <a:t> en los </a:t>
            </a:r>
            <a:r>
              <a:rPr lang="en-US" sz="2400" dirty="0" err="1">
                <a:solidFill>
                  <a:srgbClr val="000000"/>
                </a:solidFill>
              </a:rPr>
              <a:t>datos</a:t>
            </a:r>
            <a:r>
              <a:rPr lang="en-US" sz="2400" dirty="0">
                <a:solidFill>
                  <a:srgbClr val="000000"/>
                </a:solidFill>
              </a:rPr>
              <a:t> de los </a:t>
            </a:r>
            <a:r>
              <a:rPr lang="en-US" sz="2400" dirty="0" err="1">
                <a:solidFill>
                  <a:srgbClr val="000000"/>
                </a:solidFill>
              </a:rPr>
              <a:t>usuarios</a:t>
            </a:r>
            <a:endParaRPr lang="en-US" sz="2400" dirty="0"/>
          </a:p>
          <a:p>
            <a:pPr lvl="1">
              <a:buFont typeface="Wingdings" pitchFamily="2" charset="2"/>
              <a:buChar char="ü"/>
            </a:pPr>
            <a:r>
              <a:rPr lang="en-US" dirty="0" err="1">
                <a:solidFill>
                  <a:srgbClr val="000000"/>
                </a:solidFill>
              </a:rPr>
              <a:t>Centrarse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sólo</a:t>
            </a:r>
            <a:r>
              <a:rPr lang="en-US" dirty="0">
                <a:solidFill>
                  <a:srgbClr val="000000"/>
                </a:solidFill>
              </a:rPr>
              <a:t> en los </a:t>
            </a:r>
            <a:r>
              <a:rPr lang="en-US" dirty="0" err="1">
                <a:solidFill>
                  <a:srgbClr val="000000"/>
                </a:solidFill>
              </a:rPr>
              <a:t>datos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importantes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adecuados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 err="1">
                <a:solidFill>
                  <a:srgbClr val="000000"/>
                </a:solidFill>
              </a:rPr>
              <a:t>Limitar</a:t>
            </a:r>
            <a:r>
              <a:rPr lang="en-US" dirty="0">
                <a:solidFill>
                  <a:srgbClr val="000000"/>
                </a:solidFill>
              </a:rPr>
              <a:t> el </a:t>
            </a:r>
            <a:r>
              <a:rPr lang="en-US" dirty="0" err="1">
                <a:solidFill>
                  <a:srgbClr val="000000"/>
                </a:solidFill>
              </a:rPr>
              <a:t>acceso</a:t>
            </a:r>
            <a:r>
              <a:rPr lang="en-US" dirty="0">
                <a:solidFill>
                  <a:srgbClr val="000000"/>
                </a:solidFill>
              </a:rPr>
              <a:t> a los </a:t>
            </a:r>
            <a:r>
              <a:rPr lang="en-US" dirty="0" err="1">
                <a:solidFill>
                  <a:srgbClr val="000000"/>
                </a:solidFill>
              </a:rPr>
              <a:t>datos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confidenciales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Enmascarar</a:t>
            </a:r>
            <a:r>
              <a:rPr lang="en-US" sz="2400" dirty="0">
                <a:solidFill>
                  <a:srgbClr val="000000"/>
                </a:solidFill>
              </a:rPr>
              <a:t> la </a:t>
            </a:r>
            <a:r>
              <a:rPr lang="en-US" sz="2400" dirty="0" err="1">
                <a:solidFill>
                  <a:srgbClr val="000000"/>
                </a:solidFill>
              </a:rPr>
              <a:t>complejidad</a:t>
            </a:r>
            <a:r>
              <a:rPr lang="en-US" sz="2400" dirty="0">
                <a:solidFill>
                  <a:srgbClr val="000000"/>
                </a:solidFill>
              </a:rPr>
              <a:t> de la base de </a:t>
            </a:r>
            <a:r>
              <a:rPr lang="en-US" sz="2400" dirty="0" err="1">
                <a:solidFill>
                  <a:srgbClr val="000000"/>
                </a:solidFill>
              </a:rPr>
              <a:t>datos</a:t>
            </a:r>
            <a:endParaRPr lang="en-US" sz="2400" dirty="0"/>
          </a:p>
          <a:p>
            <a:pPr lvl="1">
              <a:buFont typeface="Wingdings" pitchFamily="2" charset="2"/>
              <a:buChar char="ü"/>
            </a:pPr>
            <a:r>
              <a:rPr lang="en-US" dirty="0" err="1">
                <a:solidFill>
                  <a:srgbClr val="000000"/>
                </a:solidFill>
              </a:rPr>
              <a:t>Ocultar</a:t>
            </a:r>
            <a:r>
              <a:rPr lang="en-US" dirty="0">
                <a:solidFill>
                  <a:srgbClr val="000000"/>
                </a:solidFill>
              </a:rPr>
              <a:t> el </a:t>
            </a:r>
            <a:r>
              <a:rPr lang="en-US" dirty="0" err="1">
                <a:solidFill>
                  <a:srgbClr val="000000"/>
                </a:solidFill>
              </a:rPr>
              <a:t>diseño</a:t>
            </a:r>
            <a:r>
              <a:rPr lang="en-US" dirty="0">
                <a:solidFill>
                  <a:srgbClr val="000000"/>
                </a:solidFill>
              </a:rPr>
              <a:t> de la base de </a:t>
            </a:r>
            <a:r>
              <a:rPr lang="en-US" dirty="0" err="1">
                <a:solidFill>
                  <a:srgbClr val="000000"/>
                </a:solidFill>
              </a:rPr>
              <a:t>datos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 err="1">
                <a:solidFill>
                  <a:srgbClr val="000000"/>
                </a:solidFill>
              </a:rPr>
              <a:t>Simplificar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consultas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complejas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incluyendo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consultas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distribuidas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datos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heterogéneos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Simplificar</a:t>
            </a:r>
            <a:r>
              <a:rPr lang="en-US" sz="2400" dirty="0">
                <a:solidFill>
                  <a:srgbClr val="000000"/>
                </a:solidFill>
              </a:rPr>
              <a:t> la </a:t>
            </a:r>
            <a:r>
              <a:rPr lang="en-US" sz="2400" dirty="0" err="1">
                <a:solidFill>
                  <a:srgbClr val="000000"/>
                </a:solidFill>
              </a:rPr>
              <a:t>administración</a:t>
            </a:r>
            <a:r>
              <a:rPr lang="en-US" sz="2400" dirty="0">
                <a:solidFill>
                  <a:srgbClr val="000000"/>
                </a:solidFill>
              </a:rPr>
              <a:t> de los </a:t>
            </a:r>
            <a:r>
              <a:rPr lang="en-US" sz="2400" dirty="0" err="1">
                <a:solidFill>
                  <a:srgbClr val="000000"/>
                </a:solidFill>
              </a:rPr>
              <a:t>permisos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usuario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Mejorar</a:t>
            </a:r>
            <a:r>
              <a:rPr lang="en-US" sz="2400" dirty="0">
                <a:solidFill>
                  <a:srgbClr val="000000"/>
                </a:solidFill>
              </a:rPr>
              <a:t> el </a:t>
            </a:r>
            <a:r>
              <a:rPr lang="en-US" sz="2400" dirty="0" err="1">
                <a:solidFill>
                  <a:srgbClr val="000000"/>
                </a:solidFill>
              </a:rPr>
              <a:t>rendimiento</a:t>
            </a:r>
            <a:r>
              <a:rPr lang="en-US" sz="2400" dirty="0">
                <a:solidFill>
                  <a:srgbClr val="000000"/>
                </a:solidFill>
              </a:rPr>
              <a:t> ( con indices )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Organizar</a:t>
            </a:r>
            <a:r>
              <a:rPr lang="en-US" sz="2400" dirty="0">
                <a:solidFill>
                  <a:srgbClr val="000000"/>
                </a:solidFill>
              </a:rPr>
              <a:t> los </a:t>
            </a:r>
            <a:r>
              <a:rPr lang="en-US" sz="2400" dirty="0" err="1">
                <a:solidFill>
                  <a:srgbClr val="000000"/>
                </a:solidFill>
              </a:rPr>
              <a:t>datos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para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exportarse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 err="1">
                <a:solidFill>
                  <a:srgbClr val="000000"/>
                </a:solidFill>
              </a:rPr>
              <a:t>otras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aplicaciones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9269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SEGMENT1START" val="1"/>
  <p:tag name="PPWINSEGMENT1LENGTH" val="12"/>
  <p:tag name="PPWINTOTALSEGMENTS" val="1"/>
  <p:tag name="PPWINSEGMENT1SOURCERTF" val="{\rtf1\ansi\deff0{\fonttbl{\f0\fcharset0 Arial;}}{\colortbl\red255\green255\blue255;}{\f0\fs32\b\i\shad\cf0 TopSalesView\par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8281</TotalTime>
  <Words>1391</Words>
  <Application>Microsoft Office PowerPoint</Application>
  <PresentationFormat>On-screen Show (4:3)</PresentationFormat>
  <Paragraphs>442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Calibri</vt:lpstr>
      <vt:lpstr>Lucida Sans Typewriter</vt:lpstr>
      <vt:lpstr>Segoe UI</vt:lpstr>
      <vt:lpstr>Segoe UI Light</vt:lpstr>
      <vt:lpstr>Wingdings</vt:lpstr>
      <vt:lpstr>Module 0 Template</vt:lpstr>
      <vt:lpstr>PowerPoint Presentation</vt:lpstr>
      <vt:lpstr>DEFINICION</vt:lpstr>
      <vt:lpstr>DEFINICIONES</vt:lpstr>
      <vt:lpstr>DEFINICIONES</vt:lpstr>
      <vt:lpstr>LAS VISTAS PERMITEN</vt:lpstr>
      <vt:lpstr>VISTAS </vt:lpstr>
      <vt:lpstr>EJEMPLO DE VISTA </vt:lpstr>
      <vt:lpstr>VER CODIGO FUENTE DE VISTAS</vt:lpstr>
      <vt:lpstr>VENTAJAS DE VISTAS </vt:lpstr>
      <vt:lpstr>DEFINICION DE VISTAS </vt:lpstr>
      <vt:lpstr>CREACION DE VISTAS </vt:lpstr>
      <vt:lpstr>PRACTICA DE VISTAS </vt:lpstr>
      <vt:lpstr>PRACTICA DE VISTAS </vt:lpstr>
      <vt:lpstr>PRACTICA DE VISTAS </vt:lpstr>
      <vt:lpstr>MODIFICACIÓN DE VISTAS</vt:lpstr>
      <vt:lpstr>ELIMINACION DE VISTAS</vt:lpstr>
      <vt:lpstr>PROTEGER LA INFORMACIÓN DE LAS VISTAS</vt:lpstr>
      <vt:lpstr>MODIFICACION  DE DATOS EN LAS VISTAS</vt:lpstr>
      <vt:lpstr>OPTIMIZACIÓN DEL RENDIMIENTO MEDIANTE VISTAS</vt:lpstr>
      <vt:lpstr>CONSIDERACIONES ACERCA DEL RENDIMIENTO</vt:lpstr>
      <vt:lpstr>OTORGAR PERMISOS SOBRE LAS VISTAS</vt:lpstr>
      <vt:lpstr>Ej1:Crear una vista de los pedidos(nro y total) de argentina.</vt:lpstr>
      <vt:lpstr>Ej1: Crear una vista de los pedidos(nro y total) de argentina.</vt:lpstr>
      <vt:lpstr>Ejer2:Crear una vista con los totales de flete x Pais</vt:lpstr>
      <vt:lpstr>Ejer2:Crear una vista con los totales de flete x Pais</vt:lpstr>
      <vt:lpstr>Ejer3 :Crear una vista con los productos ( nombres  y cantidades en el año 1998</vt:lpstr>
      <vt:lpstr>Ejer5:Crear una vista con las categorias , los proveedores y sus productos</vt:lpstr>
      <vt:lpstr> Ejer6:Crear una vista con los empleados, sus importes totales de los pedidos en 1996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hernan</cp:lastModifiedBy>
  <cp:revision>200</cp:revision>
  <cp:lastPrinted>2012-08-28T00:39:50Z</cp:lastPrinted>
  <dcterms:created xsi:type="dcterms:W3CDTF">2013-03-06T12:06:20Z</dcterms:created>
  <dcterms:modified xsi:type="dcterms:W3CDTF">2020-03-24T21:41:06Z</dcterms:modified>
</cp:coreProperties>
</file>