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448" r:id="rId2"/>
    <p:sldId id="450" r:id="rId3"/>
    <p:sldId id="330" r:id="rId4"/>
    <p:sldId id="308" r:id="rId5"/>
    <p:sldId id="309" r:id="rId6"/>
    <p:sldId id="331" r:id="rId7"/>
    <p:sldId id="452" r:id="rId8"/>
    <p:sldId id="256" r:id="rId9"/>
    <p:sldId id="332" r:id="rId10"/>
    <p:sldId id="257" r:id="rId11"/>
    <p:sldId id="262" r:id="rId12"/>
    <p:sldId id="458" r:id="rId13"/>
    <p:sldId id="457" r:id="rId14"/>
    <p:sldId id="453" r:id="rId15"/>
    <p:sldId id="454" r:id="rId16"/>
    <p:sldId id="263" r:id="rId17"/>
    <p:sldId id="338" r:id="rId18"/>
    <p:sldId id="424" r:id="rId19"/>
    <p:sldId id="455" r:id="rId20"/>
    <p:sldId id="434" r:id="rId21"/>
    <p:sldId id="435" r:id="rId22"/>
    <p:sldId id="438" r:id="rId23"/>
    <p:sldId id="436" r:id="rId24"/>
    <p:sldId id="437" r:id="rId25"/>
    <p:sldId id="443" r:id="rId26"/>
    <p:sldId id="444" r:id="rId27"/>
    <p:sldId id="456" r:id="rId28"/>
    <p:sldId id="439" r:id="rId29"/>
    <p:sldId id="440" r:id="rId30"/>
    <p:sldId id="441" r:id="rId31"/>
    <p:sldId id="442" r:id="rId32"/>
    <p:sldId id="313" r:id="rId33"/>
    <p:sldId id="273" r:id="rId34"/>
    <p:sldId id="274" r:id="rId35"/>
    <p:sldId id="310" r:id="rId36"/>
    <p:sldId id="311" r:id="rId37"/>
    <p:sldId id="312" r:id="rId38"/>
    <p:sldId id="299" r:id="rId39"/>
    <p:sldId id="300" r:id="rId40"/>
    <p:sldId id="264" r:id="rId41"/>
    <p:sldId id="265" r:id="rId42"/>
    <p:sldId id="266" r:id="rId43"/>
    <p:sldId id="267" r:id="rId44"/>
    <p:sldId id="301" r:id="rId45"/>
    <p:sldId id="268" r:id="rId46"/>
    <p:sldId id="269" r:id="rId47"/>
    <p:sldId id="270" r:id="rId48"/>
    <p:sldId id="271" r:id="rId49"/>
    <p:sldId id="279" r:id="rId50"/>
    <p:sldId id="280" r:id="rId51"/>
    <p:sldId id="282" r:id="rId52"/>
    <p:sldId id="340" r:id="rId53"/>
    <p:sldId id="275" r:id="rId54"/>
    <p:sldId id="339" r:id="rId55"/>
    <p:sldId id="261" r:id="rId56"/>
    <p:sldId id="302" r:id="rId57"/>
    <p:sldId id="451" r:id="rId58"/>
    <p:sldId id="445" r:id="rId59"/>
  </p:sldIdLst>
  <p:sldSz cx="9144000" cy="6858000" type="letter"/>
  <p:notesSz cx="6858000" cy="9144000"/>
  <p:defaultTextStyle>
    <a:defPPr>
      <a:defRPr lang="es-ES_tradnl"/>
    </a:defPPr>
    <a:lvl1pPr algn="l" rtl="0" eaLnBrk="0" fontAlgn="base" hangingPunct="0">
      <a:spcBef>
        <a:spcPct val="0"/>
      </a:spcBef>
      <a:spcAft>
        <a:spcPct val="0"/>
      </a:spcAft>
      <a:defRPr sz="23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3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3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3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300" kern="1200">
        <a:solidFill>
          <a:schemeClr val="tx1"/>
        </a:solidFill>
        <a:latin typeface="Times New Roman" pitchFamily="18" charset="0"/>
        <a:ea typeface="+mn-ea"/>
        <a:cs typeface="+mn-cs"/>
      </a:defRPr>
    </a:lvl5pPr>
    <a:lvl6pPr marL="2286000" algn="l" defTabSz="914400" rtl="0" eaLnBrk="1" latinLnBrk="0" hangingPunct="1">
      <a:defRPr sz="2300" kern="1200">
        <a:solidFill>
          <a:schemeClr val="tx1"/>
        </a:solidFill>
        <a:latin typeface="Times New Roman" pitchFamily="18" charset="0"/>
        <a:ea typeface="+mn-ea"/>
        <a:cs typeface="+mn-cs"/>
      </a:defRPr>
    </a:lvl6pPr>
    <a:lvl7pPr marL="2743200" algn="l" defTabSz="914400" rtl="0" eaLnBrk="1" latinLnBrk="0" hangingPunct="1">
      <a:defRPr sz="2300" kern="1200">
        <a:solidFill>
          <a:schemeClr val="tx1"/>
        </a:solidFill>
        <a:latin typeface="Times New Roman" pitchFamily="18" charset="0"/>
        <a:ea typeface="+mn-ea"/>
        <a:cs typeface="+mn-cs"/>
      </a:defRPr>
    </a:lvl7pPr>
    <a:lvl8pPr marL="3200400" algn="l" defTabSz="914400" rtl="0" eaLnBrk="1" latinLnBrk="0" hangingPunct="1">
      <a:defRPr sz="2300" kern="1200">
        <a:solidFill>
          <a:schemeClr val="tx1"/>
        </a:solidFill>
        <a:latin typeface="Times New Roman" pitchFamily="18" charset="0"/>
        <a:ea typeface="+mn-ea"/>
        <a:cs typeface="+mn-cs"/>
      </a:defRPr>
    </a:lvl8pPr>
    <a:lvl9pPr marL="3657600" algn="l" defTabSz="914400" rtl="0" eaLnBrk="1" latinLnBrk="0" hangingPunct="1">
      <a:defRPr sz="23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32787"/>
    <p:restoredTop sz="78850" autoAdjust="0"/>
  </p:normalViewPr>
  <p:slideViewPr>
    <p:cSldViewPr>
      <p:cViewPr varScale="1">
        <p:scale>
          <a:sx n="40" d="100"/>
          <a:sy n="40" d="100"/>
        </p:scale>
        <p:origin x="1733"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24"/>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solidFill>
                  <a:schemeClr val="tx2"/>
                </a:solidFill>
                <a:latin typeface="Arial" charset="0"/>
                <a:ea typeface="Times New Roman" pitchFamily="18" charset="0"/>
                <a:cs typeface="Arial" charset="0"/>
              </a:defRPr>
            </a:lvl1pPr>
          </a:lstStyle>
          <a:p>
            <a:r>
              <a:rPr lang="es-AR" sz="900">
                <a:solidFill>
                  <a:srgbClr val="808080"/>
                </a:solidFill>
                <a:latin typeface="Calibri" pitchFamily="34" charset="0"/>
              </a:rPr>
              <a:t>DESARROLLADOR DE APLICACIONES WEB </a:t>
            </a:r>
            <a:r>
              <a:rPr lang="es-AR" sz="900">
                <a:solidFill>
                  <a:srgbClr val="808080"/>
                </a:solidFill>
                <a:latin typeface="Times New Roman"/>
              </a:rPr>
              <a:t>–</a:t>
            </a:r>
            <a:r>
              <a:rPr lang="es-AR" sz="900">
                <a:solidFill>
                  <a:srgbClr val="808080"/>
                </a:solidFill>
                <a:latin typeface="Calibri" pitchFamily="34" charset="0"/>
              </a:rPr>
              <a:t> Tecnolog</a:t>
            </a:r>
            <a:r>
              <a:rPr lang="es-AR" sz="900">
                <a:solidFill>
                  <a:srgbClr val="808080"/>
                </a:solidFill>
                <a:latin typeface="Times New Roman"/>
              </a:rPr>
              <a:t>í</a:t>
            </a:r>
            <a:r>
              <a:rPr lang="es-AR" sz="900">
                <a:solidFill>
                  <a:srgbClr val="808080"/>
                </a:solidFill>
                <a:latin typeface="Calibri" pitchFamily="34" charset="0"/>
              </a:rPr>
              <a:t>a de Redes</a:t>
            </a:r>
            <a:endParaRPr lang="es-MX" sz="900">
              <a:solidFill>
                <a:srgbClr val="808080"/>
              </a:solidFill>
              <a:latin typeface="Calibri" pitchFamily="34" charset="0"/>
            </a:endParaRPr>
          </a:p>
          <a:p>
            <a:r>
              <a:rPr lang="es-MX" sz="900">
                <a:solidFill>
                  <a:srgbClr val="808080"/>
                </a:solidFill>
                <a:latin typeface="Calibri" pitchFamily="34" charset="0"/>
              </a:rPr>
              <a:t>Departamento de Ingenier</a:t>
            </a:r>
            <a:r>
              <a:rPr lang="es-MX" sz="900">
                <a:solidFill>
                  <a:srgbClr val="808080"/>
                </a:solidFill>
                <a:latin typeface="Times New Roman"/>
              </a:rPr>
              <a:t>í</a:t>
            </a:r>
            <a:r>
              <a:rPr lang="es-MX" sz="900">
                <a:solidFill>
                  <a:srgbClr val="808080"/>
                </a:solidFill>
                <a:latin typeface="Calibri" pitchFamily="34" charset="0"/>
              </a:rPr>
              <a:t>a e Investigaciones Tecnol</a:t>
            </a:r>
            <a:r>
              <a:rPr lang="es-MX" sz="900">
                <a:solidFill>
                  <a:srgbClr val="808080"/>
                </a:solidFill>
                <a:latin typeface="Times New Roman"/>
              </a:rPr>
              <a:t>ó</a:t>
            </a:r>
            <a:r>
              <a:rPr lang="es-MX" sz="900">
                <a:solidFill>
                  <a:srgbClr val="808080"/>
                </a:solidFill>
                <a:latin typeface="Calibri" pitchFamily="34" charset="0"/>
              </a:rPr>
              <a:t>gicas </a:t>
            </a:r>
            <a:r>
              <a:rPr lang="es-ES" sz="900">
                <a:solidFill>
                  <a:srgbClr val="808080"/>
                </a:solidFill>
                <a:latin typeface="Calibri" pitchFamily="34" charset="0"/>
              </a:rPr>
              <a:t>- </a:t>
            </a:r>
            <a:r>
              <a:rPr lang="es-AR" sz="900">
                <a:solidFill>
                  <a:srgbClr val="808080"/>
                </a:solidFill>
                <a:latin typeface="Calibri" pitchFamily="34" charset="0"/>
              </a:rPr>
              <a:t>UNLAM</a:t>
            </a:r>
            <a:endParaRPr lang="es-ES" sz="900">
              <a:solidFill>
                <a:srgbClr val="808080"/>
              </a:solidFill>
              <a:latin typeface="Calibri" pitchFamily="34" charset="0"/>
            </a:endParaRPr>
          </a:p>
          <a:p>
            <a:endParaRPr lang="es-ES_tradnl"/>
          </a:p>
          <a:p>
            <a:endParaRPr lang="es-E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7ECF9BF-A511-4B8D-8AE1-6BF366538188}" type="slidenum">
              <a:rPr lang="es-ES_tradnl"/>
              <a:pPr>
                <a:defRPr/>
              </a:pPr>
              <a:t>‹Nº›</a:t>
            </a:fld>
            <a:endParaRPr lang="es-ES_tradnl"/>
          </a:p>
        </p:txBody>
      </p:sp>
      <p:pic>
        <p:nvPicPr>
          <p:cNvPr id="104454" name="Picture 6"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p:spPr>
      </p:pic>
    </p:spTree>
    <p:extLst>
      <p:ext uri="{BB962C8B-B14F-4D97-AF65-F5344CB8AC3E}">
        <p14:creationId xmlns:p14="http://schemas.microsoft.com/office/powerpoint/2010/main" val="15376269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542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72AE810-230D-4968-9275-65432819D6D2}" type="slidenum">
              <a:rPr lang="es-ES_tradnl"/>
              <a:pPr>
                <a:defRPr/>
              </a:pPr>
              <a:t>‹Nº›</a:t>
            </a:fld>
            <a:endParaRPr lang="es-ES_tradnl"/>
          </a:p>
        </p:txBody>
      </p:sp>
    </p:spTree>
    <p:extLst>
      <p:ext uri="{BB962C8B-B14F-4D97-AF65-F5344CB8AC3E}">
        <p14:creationId xmlns:p14="http://schemas.microsoft.com/office/powerpoint/2010/main" val="35489933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D1D7C63-BCCF-47A5-A6ED-12E537583EED}" type="slidenum">
              <a:rPr lang="es-ES_tradnl" smtClean="0"/>
              <a:pPr/>
              <a:t>1</a:t>
            </a:fld>
            <a:endParaRPr lang="es-ES_trad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3</a:t>
            </a:r>
          </a:p>
          <a:p>
            <a:pPr algn="ctr"/>
            <a:r>
              <a:rPr lang="es-MX" b="1" dirty="0">
                <a:latin typeface="Verdana" pitchFamily="34" charset="0"/>
              </a:rPr>
              <a:t>3-0-2 Tecbared-Introcom-03-2023-1.pptx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231C298-DF63-401F-B237-3519E055A0BB}" type="slidenum">
              <a:rPr lang="es-ES_tradnl" smtClean="0"/>
              <a:pPr/>
              <a:t>10</a:t>
            </a:fld>
            <a:endParaRPr lang="es-ES_tradnl"/>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3145195-8EA9-4E82-911C-63C665C28EEE}" type="slidenum">
              <a:rPr lang="es-ES_tradnl" smtClean="0"/>
              <a:pPr/>
              <a:t>11</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s-ES" b="0" i="0" dirty="0">
                <a:solidFill>
                  <a:srgbClr val="202124"/>
                </a:solidFill>
                <a:effectLst/>
                <a:latin typeface="arial" panose="020B0604020202020204" pitchFamily="34" charset="0"/>
              </a:rPr>
              <a:t>Las </a:t>
            </a:r>
            <a:r>
              <a:rPr lang="es-ES" b="1" i="0" dirty="0">
                <a:solidFill>
                  <a:srgbClr val="202124"/>
                </a:solidFill>
                <a:effectLst/>
                <a:latin typeface="arial" panose="020B0604020202020204" pitchFamily="34" charset="0"/>
              </a:rPr>
              <a:t>redes convergentes</a:t>
            </a:r>
            <a:r>
              <a:rPr lang="es-ES" b="0" i="0" dirty="0">
                <a:solidFill>
                  <a:srgbClr val="202124"/>
                </a:solidFill>
                <a:effectLst/>
                <a:latin typeface="arial" panose="020B0604020202020204" pitchFamily="34" charset="0"/>
              </a:rPr>
              <a:t> o </a:t>
            </a:r>
            <a:r>
              <a:rPr lang="es-ES" b="1" i="0" dirty="0">
                <a:solidFill>
                  <a:srgbClr val="202124"/>
                </a:solidFill>
                <a:effectLst/>
                <a:latin typeface="arial" panose="020B0604020202020204" pitchFamily="34" charset="0"/>
              </a:rPr>
              <a:t>redes</a:t>
            </a:r>
            <a:r>
              <a:rPr lang="es-ES" b="0" i="0" dirty="0">
                <a:solidFill>
                  <a:srgbClr val="202124"/>
                </a:solidFill>
                <a:effectLst/>
                <a:latin typeface="arial" panose="020B0604020202020204" pitchFamily="34" charset="0"/>
              </a:rPr>
              <a:t> de multiservicio hacen referencia a la integración de los servicios de voz, datos y video sobre una sola </a:t>
            </a:r>
            <a:r>
              <a:rPr lang="es-ES" b="1" i="0" dirty="0">
                <a:solidFill>
                  <a:srgbClr val="202124"/>
                </a:solidFill>
                <a:effectLst/>
                <a:latin typeface="arial" panose="020B0604020202020204" pitchFamily="34" charset="0"/>
              </a:rPr>
              <a:t>red</a:t>
            </a:r>
            <a:r>
              <a:rPr lang="es-ES" b="0" i="0" dirty="0">
                <a:solidFill>
                  <a:srgbClr val="202124"/>
                </a:solidFill>
                <a:effectLst/>
                <a:latin typeface="arial" panose="020B0604020202020204" pitchFamily="34" charset="0"/>
              </a:rPr>
              <a:t> basada en IP como protocolo de nivel de </a:t>
            </a:r>
            <a:r>
              <a:rPr lang="es-ES" b="1" i="0" dirty="0">
                <a:solidFill>
                  <a:srgbClr val="202124"/>
                </a:solidFill>
                <a:effectLst/>
                <a:latin typeface="arial" panose="020B0604020202020204" pitchFamily="34" charset="0"/>
              </a:rPr>
              <a:t>red</a:t>
            </a:r>
            <a:r>
              <a:rPr lang="es-ES" b="0" i="0" dirty="0">
                <a:solidFill>
                  <a:srgbClr val="202124"/>
                </a:solidFill>
                <a:effectLst/>
                <a:latin typeface="arial" panose="020B0604020202020204" pitchFamily="34" charset="0"/>
              </a:rPr>
              <a:t>. </a:t>
            </a:r>
            <a:r>
              <a:rPr lang="es-ES" b="0" i="0" dirty="0">
                <a:solidFill>
                  <a:srgbClr val="3F3D3D"/>
                </a:solidFill>
                <a:effectLst/>
                <a:latin typeface="Open Sans" panose="020B0606030504020204" pitchFamily="34" charset="0"/>
              </a:rPr>
              <a:t>Este sistema ha fomentado la creación de soluciones en </a:t>
            </a:r>
            <a:r>
              <a:rPr lang="es-ES" b="0" i="0">
                <a:solidFill>
                  <a:srgbClr val="3F3D3D"/>
                </a:solidFill>
                <a:effectLst/>
                <a:latin typeface="Open Sans" panose="020B0606030504020204" pitchFamily="34" charset="0"/>
              </a:rPr>
              <a:t>comunicaciones unificadas.</a:t>
            </a:r>
            <a:endParaRPr lang="es-E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3145195-8EA9-4E82-911C-63C665C28EEE}" type="slidenum">
              <a:rPr lang="es-ES_tradnl" smtClean="0"/>
              <a:pPr/>
              <a:t>12</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r>
              <a:rPr lang="es-ES" sz="1200" b="0" i="0" u="none" strike="noStrike" kern="1200" baseline="0" dirty="0">
                <a:solidFill>
                  <a:schemeClr val="tx1"/>
                </a:solidFill>
                <a:latin typeface="Times New Roman" pitchFamily="18" charset="0"/>
                <a:ea typeface="+mn-ea"/>
                <a:cs typeface="+mn-cs"/>
              </a:rPr>
              <a:t>Las redes modernas están en constante evolución para satisfacer las demandas de los usuarios. Las primeras redes de datos estaban limitadas a intercambiar información con base en caracteres entre sistemas informáticos conectados. Las redes tradicionales de teléfono, radio y televisión se mantenían separadas de las redes de datos. En el pasado, cada uno de estos servicios necesitaba una red dedicada, con distintos canales de comunicación y diferentes tecnologías para transportar una señal de comunicación específica. Cada servicio tenía su propio conjunto de reglas y estándares para asegurar la comunicación satisfactoria. </a:t>
            </a:r>
          </a:p>
          <a:p>
            <a:r>
              <a:rPr lang="es-ES" sz="1200" b="0" i="0" u="none" strike="noStrike" kern="1200" baseline="0" dirty="0">
                <a:solidFill>
                  <a:schemeClr val="tx1"/>
                </a:solidFill>
                <a:latin typeface="Times New Roman" pitchFamily="18" charset="0"/>
                <a:ea typeface="+mn-ea"/>
                <a:cs typeface="+mn-cs"/>
              </a:rPr>
              <a:t>Piense en una escuela construida hace cuarenta años. En ese entonces, las aulas contaban con conexiones por cable para la red de datos, la red telefónica y la red de video para los televisores.</a:t>
            </a:r>
          </a:p>
          <a:p>
            <a:r>
              <a:rPr lang="es-ES" sz="1200" b="0" i="0" u="none" strike="noStrike" kern="1200" baseline="0" dirty="0">
                <a:solidFill>
                  <a:schemeClr val="tx1"/>
                </a:solidFill>
                <a:latin typeface="Times New Roman" pitchFamily="18" charset="0"/>
                <a:ea typeface="+mn-ea"/>
                <a:cs typeface="+mn-cs"/>
              </a:rPr>
              <a:t>Los avances en la tecnología nos permiten consolidar estos tipos de redes diferentes en una plataforma conocida como “red convergente”. A diferencia de las redes dedicadas, las redes convergentes pueden transmitir voz, </a:t>
            </a:r>
            <a:r>
              <a:rPr lang="es-ES" sz="1200" b="0" i="0" u="none" strike="noStrike" kern="1200" baseline="0" dirty="0" err="1">
                <a:solidFill>
                  <a:schemeClr val="tx1"/>
                </a:solidFill>
                <a:latin typeface="Times New Roman" pitchFamily="18" charset="0"/>
                <a:ea typeface="+mn-ea"/>
                <a:cs typeface="+mn-cs"/>
              </a:rPr>
              <a:t>streams</a:t>
            </a:r>
            <a:r>
              <a:rPr lang="es-ES" sz="1200" b="0" i="0" u="none" strike="noStrike" kern="1200" baseline="0" dirty="0">
                <a:solidFill>
                  <a:schemeClr val="tx1"/>
                </a:solidFill>
                <a:latin typeface="Times New Roman" pitchFamily="18" charset="0"/>
                <a:ea typeface="+mn-ea"/>
                <a:cs typeface="+mn-cs"/>
              </a:rPr>
              <a:t> de video, texto y gráficos entre diferentes tipos de dispositivos utilizando el mismo canal de comunicación y la misma estructura de red. Las formas de comunicación anteriormente individuales y diferentes se unieron en una plataforma común. Esta plataforma proporciona accesos a una amplia variedad de métodos de comunicación alternativos y nuevos que permiten a las personas interactuar directamente con otras en forma casi instantánea. </a:t>
            </a:r>
          </a:p>
          <a:p>
            <a:r>
              <a:rPr lang="es-ES" sz="1200" b="0" i="0" u="none" strike="noStrike" kern="1200" baseline="0" dirty="0">
                <a:solidFill>
                  <a:schemeClr val="tx1"/>
                </a:solidFill>
                <a:latin typeface="Times New Roman" pitchFamily="18" charset="0"/>
                <a:ea typeface="+mn-ea"/>
                <a:cs typeface="+mn-cs"/>
              </a:rPr>
              <a:t>En las redes convergentes, sigue habiendo muchos puntos de contacto y muchos dispositivos especializados, como computadoras personales, teléfonos, televisores y </a:t>
            </a:r>
            <a:r>
              <a:rPr lang="es-ES" sz="1200" b="0" i="0" u="none" strike="noStrike" kern="1200" baseline="0" dirty="0" err="1">
                <a:solidFill>
                  <a:schemeClr val="tx1"/>
                </a:solidFill>
                <a:latin typeface="Times New Roman" pitchFamily="18" charset="0"/>
                <a:ea typeface="+mn-ea"/>
                <a:cs typeface="+mn-cs"/>
              </a:rPr>
              <a:t>tablet</a:t>
            </a:r>
            <a:r>
              <a:rPr lang="es-ES" sz="1200" b="0" i="0" u="none" strike="noStrike" kern="1200" baseline="0" dirty="0">
                <a:solidFill>
                  <a:schemeClr val="tx1"/>
                </a:solidFill>
                <a:latin typeface="Times New Roman" pitchFamily="18" charset="0"/>
                <a:ea typeface="+mn-ea"/>
                <a:cs typeface="+mn-cs"/>
              </a:rPr>
              <a:t> PC, pero hay una infraestructura de red común. Esta infraestructura de red utiliza el mismo conjunto de reglas, acuerdos y estándares de implementación.  </a:t>
            </a:r>
          </a:p>
          <a:p>
            <a:endParaRPr lang="es-ES" dirty="0"/>
          </a:p>
        </p:txBody>
      </p:sp>
    </p:spTree>
    <p:extLst>
      <p:ext uri="{BB962C8B-B14F-4D97-AF65-F5344CB8AC3E}">
        <p14:creationId xmlns:p14="http://schemas.microsoft.com/office/powerpoint/2010/main" val="4253509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3145195-8EA9-4E82-911C-63C665C28EEE}" type="slidenum">
              <a:rPr lang="es-ES_tradnl" smtClean="0"/>
              <a:pPr/>
              <a:t>13</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1234067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3145195-8EA9-4E82-911C-63C665C28EEE}" type="slidenum">
              <a:rPr lang="es-ES_tradnl" smtClean="0"/>
              <a:pPr/>
              <a:t>14</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ES" dirty="0"/>
          </a:p>
        </p:txBody>
      </p:sp>
    </p:spTree>
    <p:extLst>
      <p:ext uri="{BB962C8B-B14F-4D97-AF65-F5344CB8AC3E}">
        <p14:creationId xmlns:p14="http://schemas.microsoft.com/office/powerpoint/2010/main" val="1467941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3145195-8EA9-4E82-911C-63C665C28EEE}" type="slidenum">
              <a:rPr lang="es-ES_tradnl" smtClean="0"/>
              <a:pPr/>
              <a:t>15</a:t>
            </a:fld>
            <a:endParaRPr lang="es-ES_tradnl"/>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s-ES" dirty="0"/>
          </a:p>
        </p:txBody>
      </p:sp>
    </p:spTree>
    <p:extLst>
      <p:ext uri="{BB962C8B-B14F-4D97-AF65-F5344CB8AC3E}">
        <p14:creationId xmlns:p14="http://schemas.microsoft.com/office/powerpoint/2010/main" val="3587511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E352E11C-3F08-492D-80B7-A8DB48B5EC2D}" type="slidenum">
              <a:rPr lang="es-ES_tradnl" smtClean="0"/>
              <a:pPr/>
              <a:t>16</a:t>
            </a:fld>
            <a:endParaRPr lang="es-ES_tradnl"/>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30DCDBA1-6D1F-4B8D-BB45-6D896EA342E1}" type="slidenum">
              <a:rPr lang="es-ES_tradnl" smtClean="0"/>
              <a:pPr/>
              <a:t>17</a:t>
            </a:fld>
            <a:endParaRPr lang="es-ES_tradnl"/>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072AE810-230D-4968-9275-65432819D6D2}" type="slidenum">
              <a:rPr lang="es-ES_tradnl" smtClean="0"/>
              <a:pPr>
                <a:defRPr/>
              </a:pPr>
              <a:t>18</a:t>
            </a:fld>
            <a:endParaRPr lang="es-ES_tradnl"/>
          </a:p>
        </p:txBody>
      </p:sp>
    </p:spTree>
    <p:extLst>
      <p:ext uri="{BB962C8B-B14F-4D97-AF65-F5344CB8AC3E}">
        <p14:creationId xmlns:p14="http://schemas.microsoft.com/office/powerpoint/2010/main" val="1974729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a:defRPr/>
            </a:pPr>
            <a:fld id="{072AE810-230D-4968-9275-65432819D6D2}" type="slidenum">
              <a:rPr lang="es-ES_tradnl" smtClean="0"/>
              <a:pPr>
                <a:defRPr/>
              </a:pPr>
              <a:t>19</a:t>
            </a:fld>
            <a:endParaRPr lang="es-ES_tradnl"/>
          </a:p>
        </p:txBody>
      </p:sp>
    </p:spTree>
    <p:extLst>
      <p:ext uri="{BB962C8B-B14F-4D97-AF65-F5344CB8AC3E}">
        <p14:creationId xmlns:p14="http://schemas.microsoft.com/office/powerpoint/2010/main" val="622321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28F1192-895F-4F93-B20A-73578983726D}" type="slidenum">
              <a:rPr lang="es-ES_tradnl" smtClean="0"/>
              <a:pPr/>
              <a:t>2</a:t>
            </a:fld>
            <a:endParaRPr lang="es-ES_tradnl"/>
          </a:p>
        </p:txBody>
      </p:sp>
      <p:sp>
        <p:nvSpPr>
          <p:cNvPr id="56323" name="Rectangle 2"/>
          <p:cNvSpPr>
            <a:spLocks noGrp="1" noRot="1" noChangeAspect="1" noChangeArrowheads="1" noTextEdit="1"/>
          </p:cNvSpPr>
          <p:nvPr>
            <p:ph type="sldImg"/>
          </p:nvPr>
        </p:nvSpPr>
        <p:spPr>
          <a:xfrm>
            <a:off x="1143000" y="685800"/>
            <a:ext cx="4572000" cy="3429000"/>
          </a:xfrm>
          <a:ln/>
        </p:spPr>
      </p:sp>
      <p:sp>
        <p:nvSpPr>
          <p:cNvPr id="56324" name="Rectangle 3"/>
          <p:cNvSpPr>
            <a:spLocks noGrp="1" noChangeArrowheads="1"/>
          </p:cNvSpPr>
          <p:nvPr>
            <p:ph type="body" idx="1"/>
          </p:nvPr>
        </p:nvSpPr>
        <p:spPr>
          <a:solidFill>
            <a:schemeClr val="hlink"/>
          </a:solidFill>
          <a:ln/>
        </p:spPr>
        <p:txBody>
          <a:bodyPr/>
          <a:lstStyle/>
          <a:p>
            <a:pPr algn="ctr"/>
            <a:r>
              <a:rPr lang="es-MX" b="1" dirty="0">
                <a:latin typeface="Verdana" pitchFamily="34" charset="0"/>
              </a:rPr>
              <a:t>Presentación de PowerPoint Nro. 3</a:t>
            </a:r>
          </a:p>
          <a:p>
            <a:pPr algn="ctr"/>
            <a:endParaRPr lang="es-MX" b="1" dirty="0">
              <a:latin typeface="Verdana" pitchFamily="34" charset="0"/>
            </a:endParaRPr>
          </a:p>
          <a:p>
            <a:pPr algn="ctr"/>
            <a:endParaRPr lang="es-MX" b="1" dirty="0">
              <a:latin typeface="Verdana" pitchFamily="34" charset="0"/>
            </a:endParaRPr>
          </a:p>
          <a:p>
            <a:endParaRPr lang="es-ES" b="1" dirty="0">
              <a:latin typeface="Verdan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B25A61C4-BEAA-4B57-89BB-1C272E6D509A}" type="slidenum">
              <a:rPr lang="es-ES_tradnl" smtClean="0"/>
              <a:pPr/>
              <a:t>20</a:t>
            </a:fld>
            <a:endParaRPr lang="es-ES_tradnl"/>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75B37E6F-C9FB-41FF-8DC1-923D068CB6A7}" type="slidenum">
              <a:rPr lang="es-ES_tradnl" smtClean="0"/>
              <a:pPr/>
              <a:t>21</a:t>
            </a:fld>
            <a:endParaRPr lang="es-ES_tradnl"/>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2C09C1A-E15E-431F-A793-EC3A1E0C6C22}" type="slidenum">
              <a:rPr lang="es-ES_tradnl" smtClean="0"/>
              <a:pPr/>
              <a:t>22</a:t>
            </a:fld>
            <a:endParaRPr lang="es-ES_tradnl"/>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436E595-D2E7-42A0-ADA7-670C76839BA5}" type="slidenum">
              <a:rPr lang="es-ES_tradnl" smtClean="0"/>
              <a:pPr/>
              <a:t>23</a:t>
            </a:fld>
            <a:endParaRPr lang="es-ES_tradnl"/>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6A4CFAF-49DE-4D3B-8AB1-126EF440904D}" type="slidenum">
              <a:rPr lang="es-ES_tradnl" smtClean="0"/>
              <a:pPr/>
              <a:t>24</a:t>
            </a:fld>
            <a:endParaRPr lang="es-ES_tradnl"/>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F395E9C7-B052-46D8-A55C-B7A10F24F287}" type="slidenum">
              <a:rPr lang="es-ES_tradnl" smtClean="0"/>
              <a:pPr/>
              <a:t>25</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91BAE82-377F-4EB0-8124-CDDDD0D318D7}" type="slidenum">
              <a:rPr lang="es-ES_tradnl" smtClean="0"/>
              <a:pPr/>
              <a:t>26</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91BAE82-377F-4EB0-8124-CDDDD0D318D7}" type="slidenum">
              <a:rPr lang="es-ES_tradnl" smtClean="0"/>
              <a:pPr/>
              <a:t>27</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7362149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D76B37A-63A1-4F37-A5D7-B6E134914BB8}" type="slidenum">
              <a:rPr lang="es-ES_tradnl" smtClean="0"/>
              <a:pPr/>
              <a:t>28</a:t>
            </a:fld>
            <a:endParaRPr lang="es-ES_tradnl"/>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723D23D-45CF-4B46-B643-AB5ED6F7686F}" type="slidenum">
              <a:rPr lang="es-ES_tradnl" smtClean="0"/>
              <a:pPr/>
              <a:t>29</a:t>
            </a:fld>
            <a:endParaRPr lang="es-ES_tradnl"/>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BE1901BD-40F0-41EF-85C6-187FC7E874DC}" type="slidenum">
              <a:rPr lang="es-ES_tradnl" smtClean="0"/>
              <a:pPr/>
              <a:t>3</a:t>
            </a:fld>
            <a:endParaRPr lang="es-ES_tradnl"/>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56ED998-CD09-4195-B832-E67A1E643A6F}" type="slidenum">
              <a:rPr lang="es-ES_tradnl" smtClean="0"/>
              <a:pPr/>
              <a:t>30</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2329690-1325-471D-A512-050424D59D80}" type="slidenum">
              <a:rPr lang="es-ES_tradnl" smtClean="0"/>
              <a:pPr/>
              <a:t>31</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375877D3-2AD2-4B8B-B12E-BD859BFDC848}" type="slidenum">
              <a:rPr lang="es-ES_tradnl" smtClean="0"/>
              <a:pPr/>
              <a:t>32</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r>
              <a:rPr lang="es-ES" sz="1200" b="0" i="0" kern="1200" dirty="0">
                <a:solidFill>
                  <a:schemeClr val="tx1"/>
                </a:solidFill>
                <a:effectLst/>
                <a:latin typeface="Times New Roman" pitchFamily="18" charset="0"/>
                <a:ea typeface="+mn-ea"/>
                <a:cs typeface="+mn-cs"/>
              </a:rPr>
              <a:t>Una Red o </a:t>
            </a:r>
            <a:r>
              <a:rPr lang="es-ES" sz="1200" b="0" i="0" kern="1200" dirty="0" err="1">
                <a:solidFill>
                  <a:schemeClr val="tx1"/>
                </a:solidFill>
                <a:effectLst/>
                <a:latin typeface="Times New Roman" pitchFamily="18" charset="0"/>
                <a:ea typeface="+mn-ea"/>
                <a:cs typeface="+mn-cs"/>
              </a:rPr>
              <a:t>topologia</a:t>
            </a:r>
            <a:r>
              <a:rPr lang="es-ES" sz="1200" b="0" i="0" kern="1200" dirty="0">
                <a:solidFill>
                  <a:schemeClr val="tx1"/>
                </a:solidFill>
                <a:effectLst/>
                <a:latin typeface="Times New Roman" pitchFamily="18" charset="0"/>
                <a:ea typeface="+mn-ea"/>
                <a:cs typeface="+mn-cs"/>
              </a:rPr>
              <a:t> en forma de Bus o Canal de difusión es un camino de comunicación bidireccional con puntos de terminación bien definidos. Cuando una estación trasmite, la señal se propaga a ambos lados del emisor hacia todas las estaciones conectadas al Bus hasta llegar a las terminaciones del mismo. Así, cuando una estación trasmite su mensaje alcanza a todas las estaciones, por esto el Bus recibe el nombre de canal de difusión. Otra propiedad interesante es que el Bus actúa como medio pasivo y por lo tanto, en caso de extender la longitud de la red, el mensaje no debe ser regenerado por repetidores (los cuales deben ser muy fiables para mantener el funcionamiento de la red). En este tipo de topología cualquier ruptura en el cable impide la operación normal y es muy difícil de detectar. Por el contrario, el fallo de cualquier nodo no impide que la red siga funcionando normalmente, lo que permite añadir o quitar nodos a la red sin interrumpir su funcionamiento.</a:t>
            </a:r>
            <a:endParaRPr lang="es-E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D2504343-A4CC-424A-9C3D-AC033C837940}" type="slidenum">
              <a:rPr lang="es-ES_tradnl" smtClean="0"/>
              <a:pPr/>
              <a:t>33</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C76EB7A-2A10-4BE2-8535-2DB321209280}" type="slidenum">
              <a:rPr lang="es-ES_tradnl" smtClean="0"/>
              <a:pPr/>
              <a:t>34</a:t>
            </a:fld>
            <a:endParaRPr lang="es-ES_tradnl"/>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6355747E-4F69-40F9-A52D-448CCDF8D57F}" type="slidenum">
              <a:rPr lang="es-ES_tradnl" smtClean="0"/>
              <a:pPr/>
              <a:t>35</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A975F4FD-2776-4B78-B684-8038EBFC82DA}" type="slidenum">
              <a:rPr lang="es-ES_tradnl" smtClean="0"/>
              <a:pPr/>
              <a:t>36</a:t>
            </a:fld>
            <a:endParaRPr lang="es-ES_tradnl"/>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23122839-5AA3-4AC2-B417-59B7624023FE}" type="slidenum">
              <a:rPr lang="es-ES_tradnl" smtClean="0"/>
              <a:pPr/>
              <a:t>37</a:t>
            </a:fld>
            <a:endParaRPr lang="es-ES_tradnl"/>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FDD21D1B-AF57-4552-8532-616EF628CD9B}" type="slidenum">
              <a:rPr lang="es-ES_tradnl" smtClean="0"/>
              <a:pPr/>
              <a:t>38</a:t>
            </a:fld>
            <a:endParaRPr lang="es-ES_tradnl"/>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8ABFC53-E74F-4EA3-B8D6-716DE416DC4A}" type="slidenum">
              <a:rPr lang="es-ES_tradnl" smtClean="0"/>
              <a:pPr/>
              <a:t>39</a:t>
            </a:fld>
            <a:endParaRPr lang="es-ES_tradnl"/>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5ABD94F-2590-47FF-B1D6-10254B387460}" type="slidenum">
              <a:rPr lang="es-ES_tradnl" smtClean="0"/>
              <a:pPr/>
              <a:t>4</a:t>
            </a:fld>
            <a:endParaRPr lang="es-ES_tradnl"/>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A337BB4-57D7-4085-AE6D-C235A6EE192A}" type="slidenum">
              <a:rPr lang="es-ES_tradnl" smtClean="0"/>
              <a:pPr/>
              <a:t>40</a:t>
            </a:fld>
            <a:endParaRPr lang="es-ES_tradnl"/>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EC03E46-2A4D-4065-BA4A-2452F32F076F}" type="slidenum">
              <a:rPr lang="es-ES_tradnl" smtClean="0"/>
              <a:pPr/>
              <a:t>41</a:t>
            </a:fld>
            <a:endParaRPr lang="es-ES_tradnl"/>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315A028-9BD6-4778-81D5-F1E4C5D893E6}" type="slidenum">
              <a:rPr lang="es-ES_tradnl" smtClean="0"/>
              <a:pPr/>
              <a:t>42</a:t>
            </a:fld>
            <a:endParaRPr lang="es-ES_tradnl"/>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DBB3F8B0-2C8B-4218-BF13-F76D7F995D28}" type="slidenum">
              <a:rPr lang="es-ES_tradnl" smtClean="0"/>
              <a:pPr/>
              <a:t>43</a:t>
            </a:fld>
            <a:endParaRPr lang="es-ES_tradnl"/>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D9DC1A8-06F9-4E73-A00E-F9293C177EDB}" type="slidenum">
              <a:rPr lang="es-ES_tradnl" smtClean="0"/>
              <a:pPr/>
              <a:t>44</a:t>
            </a:fld>
            <a:endParaRPr lang="es-ES_tradnl"/>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6A77F0D-65FD-433E-97F5-52A0F678D5B5}" type="slidenum">
              <a:rPr lang="es-ES_tradnl" smtClean="0"/>
              <a:pPr/>
              <a:t>45</a:t>
            </a:fld>
            <a:endParaRPr lang="es-ES_tradnl"/>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E3B7C3A2-B41E-4F85-A1D7-9E94050403A8}" type="slidenum">
              <a:rPr lang="es-ES_tradnl" smtClean="0"/>
              <a:pPr/>
              <a:t>46</a:t>
            </a:fld>
            <a:endParaRPr lang="es-ES_tradnl"/>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0D06F647-B5AB-4A6B-B708-1B53665D21FD}" type="slidenum">
              <a:rPr lang="es-ES_tradnl" smtClean="0"/>
              <a:pPr/>
              <a:t>47</a:t>
            </a:fld>
            <a:endParaRPr lang="es-ES_tradnl"/>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697FAAA2-1903-4359-A1EE-073042254FC8}" type="slidenum">
              <a:rPr lang="es-ES_tradnl" smtClean="0"/>
              <a:pPr/>
              <a:t>48</a:t>
            </a:fld>
            <a:endParaRPr lang="es-ES_tradnl"/>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B3CE012C-0BC6-4063-8F11-C4FA6CB8A740}" type="slidenum">
              <a:rPr lang="es-ES_tradnl" smtClean="0"/>
              <a:pPr/>
              <a:t>49</a:t>
            </a:fld>
            <a:endParaRPr lang="es-ES_tradnl"/>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E2B70C75-D671-4DD5-859F-0E072BC85468}" type="slidenum">
              <a:rPr lang="es-ES_tradnl" smtClean="0"/>
              <a:pPr/>
              <a:t>5</a:t>
            </a:fld>
            <a:endParaRPr lang="es-ES_tradnl"/>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BE92825-C83B-44BE-B076-F24A9F4066A6}" type="slidenum">
              <a:rPr lang="es-ES_tradnl" smtClean="0"/>
              <a:pPr/>
              <a:t>50</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6F281C3F-E5C6-4EF3-82B8-2A241747D379}" type="slidenum">
              <a:rPr lang="es-ES_tradnl" smtClean="0"/>
              <a:pPr/>
              <a:t>51</a:t>
            </a:fld>
            <a:endParaRPr lang="es-ES_tradnl"/>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0B7C8F51-4921-493E-9E8B-43A36469DC38}" type="slidenum">
              <a:rPr lang="es-ES_tradnl" smtClean="0"/>
              <a:pPr/>
              <a:t>52</a:t>
            </a:fld>
            <a:endParaRPr lang="es-ES_tradnl"/>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1E2EEE29-8242-4439-ADD7-8A9C06368EEA}" type="slidenum">
              <a:rPr lang="es-ES_tradnl" smtClean="0"/>
              <a:pPr/>
              <a:t>53</a:t>
            </a:fld>
            <a:endParaRPr lang="es-ES_tradnl"/>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FBB9FB7-AF8B-48CF-B78D-ABB8A5B05ED8}" type="slidenum">
              <a:rPr lang="es-ES_tradnl" smtClean="0"/>
              <a:pPr/>
              <a:t>54</a:t>
            </a:fld>
            <a:endParaRPr lang="es-ES_tradnl"/>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3F05AFCF-D984-4DB1-8BD8-E48063896B1F}" type="slidenum">
              <a:rPr lang="es-ES_tradnl" smtClean="0"/>
              <a:pPr/>
              <a:t>55</a:t>
            </a:fld>
            <a:endParaRPr lang="es-ES_tradnl"/>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77A3F4D4-F274-4F7F-A876-CDC9BEC691A0}" type="slidenum">
              <a:rPr lang="es-ES_tradnl" smtClean="0"/>
              <a:pPr/>
              <a:t>56</a:t>
            </a:fld>
            <a:endParaRPr lang="es-ES_tradnl"/>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57</a:t>
            </a:fld>
            <a:endParaRPr lang="es-ES_tradnl"/>
          </a:p>
        </p:txBody>
      </p:sp>
    </p:spTree>
    <p:extLst>
      <p:ext uri="{BB962C8B-B14F-4D97-AF65-F5344CB8AC3E}">
        <p14:creationId xmlns:p14="http://schemas.microsoft.com/office/powerpoint/2010/main" val="4256120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A0ACAA3-5C99-4681-8542-8E123B2CDB63}" type="slidenum">
              <a:rPr lang="es-ES_tradnl" smtClean="0"/>
              <a:pPr/>
              <a:t>6</a:t>
            </a:fld>
            <a:endParaRPr lang="es-ES_tradnl"/>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b="0" i="0" dirty="0">
                <a:solidFill>
                  <a:srgbClr val="202122"/>
                </a:solidFill>
                <a:effectLst/>
                <a:latin typeface="Arial" panose="020B0604020202020204" pitchFamily="34" charset="0"/>
              </a:rPr>
              <a:t>Modelo de diseño de software en el que las tareas se reparten entre los proveedores de recursos o servicios, llamados </a:t>
            </a:r>
            <a:r>
              <a:rPr lang="es-ES" b="0" i="0" u="none" strike="noStrike" dirty="0">
                <a:solidFill>
                  <a:srgbClr val="0645AD"/>
                </a:solidFill>
                <a:effectLst/>
                <a:latin typeface="Arial" panose="020B0604020202020204" pitchFamily="34" charset="0"/>
              </a:rPr>
              <a:t>servidores</a:t>
            </a:r>
            <a:r>
              <a:rPr lang="es-ES" b="0" i="0" dirty="0">
                <a:solidFill>
                  <a:srgbClr val="202122"/>
                </a:solidFill>
                <a:effectLst/>
                <a:latin typeface="Arial" panose="020B0604020202020204" pitchFamily="34" charset="0"/>
              </a:rPr>
              <a:t>, y los demandantes, llamados clientes . Un cliente realiza peticiones a otro programa, el </a:t>
            </a:r>
            <a:r>
              <a:rPr lang="es-ES" b="0" i="0" u="none" strike="noStrike" dirty="0">
                <a:solidFill>
                  <a:srgbClr val="0645AD"/>
                </a:solidFill>
                <a:effectLst/>
                <a:latin typeface="Arial" panose="020B0604020202020204" pitchFamily="34" charset="0"/>
              </a:rPr>
              <a:t>servidor</a:t>
            </a:r>
            <a:r>
              <a:rPr lang="es-ES" b="0" i="0" dirty="0">
                <a:solidFill>
                  <a:srgbClr val="202122"/>
                </a:solidFill>
                <a:effectLst/>
                <a:latin typeface="Arial" panose="020B0604020202020204" pitchFamily="34" charset="0"/>
              </a:rPr>
              <a:t>, quien le da respuesta. Esta idea también se puede aplicar a programas que se ejecutan sobre una sola computadora, aunque es más ventajosa en un sistema operativo </a:t>
            </a:r>
            <a:r>
              <a:rPr lang="es-ES" b="0" i="0" u="none" strike="noStrike" dirty="0">
                <a:solidFill>
                  <a:srgbClr val="0645AD"/>
                </a:solidFill>
                <a:effectLst/>
                <a:latin typeface="Arial" panose="020B0604020202020204" pitchFamily="34" charset="0"/>
              </a:rPr>
              <a:t>multiusuario</a:t>
            </a:r>
            <a:r>
              <a:rPr lang="es-ES" b="0" i="0" u="none" strike="noStrike" dirty="0">
                <a:solidFill>
                  <a:srgbClr val="202122"/>
                </a:solidFill>
                <a:effectLst/>
                <a:latin typeface="Arial" panose="020B0604020202020204" pitchFamily="34" charset="0"/>
              </a:rPr>
              <a:t> </a:t>
            </a:r>
            <a:r>
              <a:rPr lang="es-ES" b="0" i="0" dirty="0">
                <a:solidFill>
                  <a:srgbClr val="202122"/>
                </a:solidFill>
                <a:effectLst/>
                <a:latin typeface="Arial" panose="020B0604020202020204" pitchFamily="34" charset="0"/>
              </a:rPr>
              <a:t>distribuido a través de una </a:t>
            </a:r>
            <a:r>
              <a:rPr lang="es-ES" b="0" i="0" u="none" strike="noStrike" dirty="0">
                <a:solidFill>
                  <a:srgbClr val="0645AD"/>
                </a:solidFill>
                <a:effectLst/>
                <a:latin typeface="Arial" panose="020B0604020202020204" pitchFamily="34" charset="0"/>
              </a:rPr>
              <a:t>red de computadoras</a:t>
            </a:r>
            <a:r>
              <a:rPr lang="es-ES" b="0" i="0" dirty="0">
                <a:solidFill>
                  <a:srgbClr val="202122"/>
                </a:solidFill>
                <a:effectLst/>
                <a:latin typeface="Arial" panose="020B0604020202020204" pitchFamily="34" charset="0"/>
              </a:rPr>
              <a:t>.</a:t>
            </a:r>
            <a:endParaRPr lang="es-ES" b="0" i="0" dirty="0">
              <a:solidFill>
                <a:srgbClr val="202124"/>
              </a:solidFill>
              <a:effectLst/>
              <a:latin typeface="arial" panose="020B0604020202020204" pitchFamily="34" charset="0"/>
            </a:endParaRPr>
          </a:p>
          <a:p>
            <a:endParaRPr lang="es-ES" b="0" i="0" dirty="0">
              <a:solidFill>
                <a:srgbClr val="202124"/>
              </a:solidFill>
              <a:effectLst/>
              <a:latin typeface="arial" panose="020B0604020202020204" pitchFamily="34" charset="0"/>
            </a:endParaRPr>
          </a:p>
          <a:p>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ejemplo</a:t>
            </a:r>
            <a:r>
              <a:rPr lang="es-ES" b="0" i="0" dirty="0">
                <a:solidFill>
                  <a:srgbClr val="202124"/>
                </a:solidFill>
                <a:effectLst/>
                <a:latin typeface="arial" panose="020B0604020202020204" pitchFamily="34" charset="0"/>
              </a:rPr>
              <a:t> de una red </a:t>
            </a:r>
            <a:r>
              <a:rPr lang="es-ES" b="1" i="0" dirty="0">
                <a:solidFill>
                  <a:srgbClr val="202124"/>
                </a:solidFill>
                <a:effectLst/>
                <a:latin typeface="arial" panose="020B0604020202020204" pitchFamily="34" charset="0"/>
              </a:rPr>
              <a:t>cliente</a:t>
            </a:r>
            <a:r>
              <a:rPr lang="es-ES" b="0" i="0" dirty="0">
                <a:solidFill>
                  <a:srgbClr val="202124"/>
                </a:solidFill>
                <a:effectLst/>
                <a:latin typeface="arial" panose="020B0604020202020204" pitchFamily="34" charset="0"/>
              </a:rPr>
              <a:t>-</a:t>
            </a:r>
            <a:r>
              <a:rPr lang="es-ES" b="1" i="0" dirty="0">
                <a:solidFill>
                  <a:srgbClr val="202124"/>
                </a:solidFill>
                <a:effectLst/>
                <a:latin typeface="arial" panose="020B0604020202020204" pitchFamily="34" charset="0"/>
              </a:rPr>
              <a:t>servidor</a:t>
            </a:r>
            <a:r>
              <a:rPr lang="es-ES" b="0" i="0" dirty="0">
                <a:solidFill>
                  <a:srgbClr val="202124"/>
                </a:solidFill>
                <a:effectLst/>
                <a:latin typeface="arial" panose="020B0604020202020204" pitchFamily="34" charset="0"/>
              </a:rPr>
              <a:t> es el uso del servicio de correo electrónico de un ISP para enviar, recibir y almacenar correo electrónico. El </a:t>
            </a:r>
            <a:r>
              <a:rPr lang="es-ES" b="1" i="0" dirty="0">
                <a:solidFill>
                  <a:srgbClr val="202124"/>
                </a:solidFill>
                <a:effectLst/>
                <a:latin typeface="arial" panose="020B0604020202020204" pitchFamily="34" charset="0"/>
              </a:rPr>
              <a:t>cliente</a:t>
            </a:r>
            <a:r>
              <a:rPr lang="es-ES" b="0" i="0" dirty="0">
                <a:solidFill>
                  <a:srgbClr val="202124"/>
                </a:solidFill>
                <a:effectLst/>
                <a:latin typeface="arial" panose="020B0604020202020204" pitchFamily="34" charset="0"/>
              </a:rPr>
              <a:t> de correo electrónico en una PC doméstica emite una solicitud al </a:t>
            </a:r>
            <a:r>
              <a:rPr lang="es-ES" b="1" i="0" dirty="0">
                <a:solidFill>
                  <a:srgbClr val="202124"/>
                </a:solidFill>
                <a:effectLst/>
                <a:latin typeface="arial" panose="020B0604020202020204" pitchFamily="34" charset="0"/>
              </a:rPr>
              <a:t>servidor</a:t>
            </a:r>
            <a:r>
              <a:rPr lang="es-ES" b="0" i="0" dirty="0">
                <a:solidFill>
                  <a:srgbClr val="202124"/>
                </a:solidFill>
                <a:effectLst/>
                <a:latin typeface="arial" panose="020B0604020202020204" pitchFamily="34" charset="0"/>
              </a:rPr>
              <a:t> de correo electrónico del ISP para que se le envíe todo correo no leído</a:t>
            </a:r>
            <a:endParaRPr lang="es-E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A0ACAA3-5C99-4681-8542-8E123B2CDB63}" type="slidenum">
              <a:rPr lang="es-ES_tradnl" smtClean="0"/>
              <a:pPr/>
              <a:t>7</a:t>
            </a:fld>
            <a:endParaRPr lang="es-ES_tradnl"/>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s-ES" sz="1200" b="0" i="0" kern="1200" dirty="0">
                <a:solidFill>
                  <a:schemeClr val="tx1"/>
                </a:solidFill>
                <a:effectLst/>
                <a:latin typeface="Times New Roman" pitchFamily="18" charset="0"/>
                <a:ea typeface="+mn-ea"/>
                <a:cs typeface="+mn-cs"/>
              </a:rPr>
              <a:t>El </a:t>
            </a:r>
            <a:r>
              <a:rPr lang="es-ES" sz="1200" b="1" i="0" kern="1200" dirty="0" err="1">
                <a:solidFill>
                  <a:schemeClr val="tx1"/>
                </a:solidFill>
                <a:effectLst/>
                <a:latin typeface="Times New Roman" pitchFamily="18" charset="0"/>
                <a:ea typeface="+mn-ea"/>
                <a:cs typeface="+mn-cs"/>
              </a:rPr>
              <a:t>cloud</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computing</a:t>
            </a:r>
            <a:r>
              <a:rPr lang="es-ES" sz="1200" b="0" i="0" kern="1200" dirty="0">
                <a:solidFill>
                  <a:schemeClr val="tx1"/>
                </a:solidFill>
                <a:effectLst/>
                <a:latin typeface="Times New Roman" pitchFamily="18" charset="0"/>
                <a:ea typeface="+mn-ea"/>
                <a:cs typeface="+mn-cs"/>
              </a:rPr>
              <a:t> es un conjunto de principios y enfoques que permite proporcionar infraestructura informática, servicios, plataformas y aplicaciones (que provienen de la nube) a los usuarios, según las soliciten y a través de una red. ... </a:t>
            </a:r>
          </a:p>
          <a:p>
            <a:endParaRPr lang="es-ES" sz="1200" b="0" i="0" kern="1200" dirty="0">
              <a:solidFill>
                <a:schemeClr val="tx1"/>
              </a:solidFill>
              <a:effectLst/>
              <a:latin typeface="Times New Roman" pitchFamily="18" charset="0"/>
              <a:ea typeface="+mn-ea"/>
              <a:cs typeface="+mn-cs"/>
            </a:endParaRPr>
          </a:p>
          <a:p>
            <a:r>
              <a:rPr lang="es-ES" sz="1200" b="0" i="0" kern="1200" dirty="0">
                <a:solidFill>
                  <a:schemeClr val="tx1"/>
                </a:solidFill>
                <a:effectLst/>
                <a:latin typeface="Times New Roman" pitchFamily="18" charset="0"/>
                <a:ea typeface="+mn-ea"/>
                <a:cs typeface="+mn-cs"/>
              </a:rPr>
              <a:t>Las nubes y el </a:t>
            </a:r>
            <a:r>
              <a:rPr lang="es-ES" sz="1200" b="1" i="0" kern="1200" dirty="0">
                <a:solidFill>
                  <a:schemeClr val="tx1"/>
                </a:solidFill>
                <a:effectLst/>
                <a:latin typeface="Times New Roman" pitchFamily="18" charset="0"/>
                <a:ea typeface="+mn-ea"/>
                <a:cs typeface="+mn-cs"/>
              </a:rPr>
              <a:t>cloud computing</a:t>
            </a:r>
            <a:r>
              <a:rPr lang="es-ES" sz="1200" b="0" i="0" kern="1200" dirty="0">
                <a:solidFill>
                  <a:schemeClr val="tx1"/>
                </a:solidFill>
                <a:effectLst/>
                <a:latin typeface="Times New Roman" pitchFamily="18" charset="0"/>
                <a:ea typeface="+mn-ea"/>
                <a:cs typeface="+mn-cs"/>
              </a:rPr>
              <a:t> no son tecnologías en sí mismas. Es un </a:t>
            </a:r>
            <a:r>
              <a:rPr lang="es-ES" b="0" i="0" dirty="0">
                <a:solidFill>
                  <a:srgbClr val="202122"/>
                </a:solidFill>
                <a:effectLst/>
                <a:latin typeface="Arial" panose="020B0604020202020204" pitchFamily="34" charset="0"/>
              </a:rPr>
              <a:t>paradigma que permite ofrecer </a:t>
            </a:r>
            <a:r>
              <a:rPr lang="es-ES" b="0" i="0" u="none" strike="noStrike" dirty="0">
                <a:solidFill>
                  <a:srgbClr val="0645AD"/>
                </a:solidFill>
                <a:effectLst/>
                <a:latin typeface="Arial" panose="020B0604020202020204" pitchFamily="34" charset="0"/>
              </a:rPr>
              <a:t>servicios</a:t>
            </a:r>
            <a:r>
              <a:rPr lang="es-ES" b="0" i="0" u="none" strike="noStrike" dirty="0">
                <a:solidFill>
                  <a:srgbClr val="202122"/>
                </a:solidFill>
                <a:effectLst/>
                <a:latin typeface="Arial" panose="020B0604020202020204" pitchFamily="34" charset="0"/>
              </a:rPr>
              <a:t> </a:t>
            </a:r>
            <a:r>
              <a:rPr lang="es-ES" b="0" i="0" dirty="0">
                <a:solidFill>
                  <a:srgbClr val="202122"/>
                </a:solidFill>
                <a:effectLst/>
                <a:latin typeface="Arial" panose="020B0604020202020204" pitchFamily="34" charset="0"/>
              </a:rPr>
              <a:t>de computación a través de una red, que usualmente es </a:t>
            </a:r>
            <a:r>
              <a:rPr lang="es-ES" b="0" i="0" u="none" strike="noStrike" dirty="0">
                <a:solidFill>
                  <a:srgbClr val="0645AD"/>
                </a:solidFill>
                <a:effectLst/>
                <a:latin typeface="Arial" panose="020B0604020202020204" pitchFamily="34" charset="0"/>
              </a:rPr>
              <a:t>internet</a:t>
            </a:r>
            <a:r>
              <a:rPr lang="es-ES" b="0" i="0" dirty="0">
                <a:solidFill>
                  <a:srgbClr val="202122"/>
                </a:solidFill>
                <a:effectLst/>
                <a:latin typeface="Arial" panose="020B0604020202020204" pitchFamily="34" charset="0"/>
              </a:rPr>
              <a:t>.</a:t>
            </a:r>
            <a:endParaRPr lang="es-ES" sz="1200" b="0" i="0" kern="1200" dirty="0">
              <a:solidFill>
                <a:schemeClr val="tx1"/>
              </a:solidFill>
              <a:effectLst/>
              <a:latin typeface="Times New Roman" pitchFamily="18" charset="0"/>
              <a:ea typeface="+mn-ea"/>
              <a:cs typeface="+mn-cs"/>
            </a:endParaRPr>
          </a:p>
          <a:p>
            <a:endParaRPr lang="es-ES" sz="1200" b="0" i="0" kern="1200" dirty="0">
              <a:solidFill>
                <a:schemeClr val="tx1"/>
              </a:solidFill>
              <a:effectLst/>
              <a:latin typeface="Times New Roman" pitchFamily="18" charset="0"/>
              <a:ea typeface="+mn-ea"/>
              <a:cs typeface="+mn-cs"/>
            </a:endParaRPr>
          </a:p>
          <a:p>
            <a:r>
              <a:rPr lang="es-ES" b="0" i="0" dirty="0">
                <a:solidFill>
                  <a:srgbClr val="202122"/>
                </a:solidFill>
                <a:effectLst/>
                <a:latin typeface="Arial" panose="020B0604020202020204" pitchFamily="34" charset="0"/>
              </a:rPr>
              <a:t>El concepto de «nube informática» es muy amplio, y abarca casi todos los posibles tipo de servicio en línea, pero cuando las empresas predican ofrecer un utilitario alojado en la nube, por lo general se refieren a alguna de estas tres modalidades: el </a:t>
            </a:r>
            <a:r>
              <a:rPr lang="es-ES" b="0" i="1" u="none" strike="noStrike" dirty="0">
                <a:solidFill>
                  <a:srgbClr val="0645AD"/>
                </a:solidFill>
                <a:effectLst/>
                <a:latin typeface="Arial" panose="020B0604020202020204" pitchFamily="34" charset="0"/>
              </a:rPr>
              <a:t>software</a:t>
            </a:r>
            <a:r>
              <a:rPr lang="es-ES" b="0" i="0" u="none" strike="noStrike" dirty="0">
                <a:solidFill>
                  <a:srgbClr val="0645AD"/>
                </a:solidFill>
                <a:effectLst/>
                <a:latin typeface="Arial" panose="020B0604020202020204" pitchFamily="34" charset="0"/>
              </a:rPr>
              <a:t> como servicio</a:t>
            </a:r>
            <a:r>
              <a:rPr lang="es-ES" b="0" i="0" u="none" strike="noStrike" dirty="0">
                <a:solidFill>
                  <a:srgbClr val="202122"/>
                </a:solidFill>
                <a:effectLst/>
                <a:latin typeface="Arial" panose="020B0604020202020204" pitchFamily="34" charset="0"/>
              </a:rPr>
              <a:t> </a:t>
            </a:r>
            <a:r>
              <a:rPr lang="es-ES" b="0" i="0" dirty="0">
                <a:solidFill>
                  <a:srgbClr val="202122"/>
                </a:solidFill>
                <a:effectLst/>
                <a:latin typeface="Arial" panose="020B0604020202020204" pitchFamily="34" charset="0"/>
              </a:rPr>
              <a:t>(SaaS, por sus siglas en inglés), plataforma como servicio (PaaS) e infraestructura como servicio (IaaS).</a:t>
            </a:r>
            <a:endParaRPr lang="es-ES" dirty="0"/>
          </a:p>
        </p:txBody>
      </p:sp>
    </p:spTree>
    <p:extLst>
      <p:ext uri="{BB962C8B-B14F-4D97-AF65-F5344CB8AC3E}">
        <p14:creationId xmlns:p14="http://schemas.microsoft.com/office/powerpoint/2010/main" val="255159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472DCC39-548E-44A9-AFA2-52295917304E}" type="slidenum">
              <a:rPr lang="es-ES_tradnl" smtClean="0"/>
              <a:pPr/>
              <a:t>8</a:t>
            </a:fld>
            <a:endParaRPr lang="es-ES_tradnl"/>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s-ES" b="0" i="0" dirty="0">
                <a:solidFill>
                  <a:srgbClr val="202124"/>
                </a:solidFill>
                <a:effectLst/>
                <a:latin typeface="arial" panose="020B0604020202020204" pitchFamily="34" charset="0"/>
              </a:rPr>
              <a:t>Las </a:t>
            </a:r>
            <a:r>
              <a:rPr lang="es-ES" b="1" i="0" dirty="0">
                <a:solidFill>
                  <a:srgbClr val="202124"/>
                </a:solidFill>
                <a:effectLst/>
                <a:latin typeface="arial" panose="020B0604020202020204" pitchFamily="34" charset="0"/>
              </a:rPr>
              <a:t>conexiones punto a punto</a:t>
            </a:r>
            <a:r>
              <a:rPr lang="es-ES" b="0" i="0" dirty="0">
                <a:solidFill>
                  <a:srgbClr val="202124"/>
                </a:solidFill>
                <a:effectLst/>
                <a:latin typeface="arial" panose="020B0604020202020204" pitchFamily="34" charset="0"/>
              </a:rPr>
              <a:t> se utilizan normalmente para conectar entre sí dos sistemas dentro de una red de área amplia (WAN). Una conexión </a:t>
            </a:r>
            <a:r>
              <a:rPr lang="es-ES" b="1" i="0" dirty="0">
                <a:solidFill>
                  <a:srgbClr val="202124"/>
                </a:solidFill>
                <a:effectLst/>
                <a:latin typeface="arial" panose="020B0604020202020204" pitchFamily="34" charset="0"/>
              </a:rPr>
              <a:t>punto a punto</a:t>
            </a:r>
            <a:r>
              <a:rPr lang="es-ES" b="0" i="0" dirty="0">
                <a:solidFill>
                  <a:srgbClr val="202124"/>
                </a:solidFill>
                <a:effectLst/>
                <a:latin typeface="arial" panose="020B0604020202020204" pitchFamily="34" charset="0"/>
              </a:rPr>
              <a:t> sirve para llevar los datos del sistema local a un sistema remoto o bien de una red local a una red remota. </a:t>
            </a:r>
          </a:p>
          <a:p>
            <a:endParaRPr lang="es-ES" b="0" i="0" dirty="0">
              <a:solidFill>
                <a:srgbClr val="202124"/>
              </a:solidFill>
              <a:effectLst/>
              <a:latin typeface="arial" panose="020B0604020202020204" pitchFamily="34" charset="0"/>
            </a:endParaRPr>
          </a:p>
          <a:p>
            <a:r>
              <a:rPr lang="es-ES" b="1" i="0" dirty="0">
                <a:solidFill>
                  <a:srgbClr val="202124"/>
                </a:solidFill>
                <a:effectLst/>
                <a:latin typeface="arial" panose="020B0604020202020204" pitchFamily="34" charset="0"/>
              </a:rPr>
              <a:t>Cuando se</a:t>
            </a:r>
            <a:r>
              <a:rPr lang="es-ES" b="0" i="0" dirty="0">
                <a:solidFill>
                  <a:srgbClr val="202124"/>
                </a:solidFill>
                <a:effectLst/>
                <a:latin typeface="arial" panose="020B0604020202020204" pitchFamily="34" charset="0"/>
              </a:rPr>
              <a:t> requieren conexiones dedicadas permanentes, </a:t>
            </a:r>
            <a:r>
              <a:rPr lang="es-ES" b="1" i="0" dirty="0">
                <a:solidFill>
                  <a:srgbClr val="202124"/>
                </a:solidFill>
                <a:effectLst/>
                <a:latin typeface="arial" panose="020B0604020202020204" pitchFamily="34" charset="0"/>
              </a:rPr>
              <a:t>se</a:t>
            </a:r>
            <a:r>
              <a:rPr lang="es-ES" b="0" i="0" dirty="0">
                <a:solidFill>
                  <a:srgbClr val="202124"/>
                </a:solidFill>
                <a:effectLst/>
                <a:latin typeface="arial" panose="020B0604020202020204" pitchFamily="34" charset="0"/>
              </a:rPr>
              <a:t> utiliza un </a:t>
            </a:r>
            <a:r>
              <a:rPr lang="es-ES" b="1" i="0" dirty="0">
                <a:solidFill>
                  <a:srgbClr val="202124"/>
                </a:solidFill>
                <a:effectLst/>
                <a:latin typeface="arial" panose="020B0604020202020204" pitchFamily="34" charset="0"/>
              </a:rPr>
              <a:t>enlace punto a punto</a:t>
            </a:r>
            <a:r>
              <a:rPr lang="es-ES" b="0" i="0" dirty="0">
                <a:solidFill>
                  <a:srgbClr val="202124"/>
                </a:solidFill>
                <a:effectLst/>
                <a:latin typeface="arial" panose="020B0604020202020204" pitchFamily="34" charset="0"/>
              </a:rPr>
              <a:t> para proporcionar una única ruta de comunicaciones WAN preestablecida desde las instalaciones del cliente hasta un destino remoto a través de la red del proveedor.</a:t>
            </a:r>
          </a:p>
          <a:p>
            <a:endParaRPr lang="es-ES" b="0" i="0" dirty="0">
              <a:solidFill>
                <a:srgbClr val="202124"/>
              </a:solidFill>
              <a:effectLst/>
              <a:latin typeface="arial" panose="020B0604020202020204" pitchFamily="34" charset="0"/>
            </a:endParaRPr>
          </a:p>
          <a:p>
            <a:r>
              <a:rPr lang="es-ES" b="0" i="0" dirty="0">
                <a:solidFill>
                  <a:srgbClr val="4D5156"/>
                </a:solidFill>
                <a:effectLst/>
                <a:latin typeface="arial" panose="020B0604020202020204" pitchFamily="34" charset="0"/>
              </a:rPr>
              <a:t>El servicio </a:t>
            </a:r>
            <a:r>
              <a:rPr lang="es-ES" b="1" i="0" dirty="0">
                <a:solidFill>
                  <a:srgbClr val="5F6368"/>
                </a:solidFill>
                <a:effectLst/>
                <a:latin typeface="arial" panose="020B0604020202020204" pitchFamily="34" charset="0"/>
              </a:rPr>
              <a:t>Clear </a:t>
            </a:r>
            <a:r>
              <a:rPr lang="es-ES" b="1" i="0" dirty="0" err="1">
                <a:solidFill>
                  <a:srgbClr val="5F6368"/>
                </a:solidFill>
                <a:effectLst/>
                <a:latin typeface="arial" panose="020B0604020202020204" pitchFamily="34" charset="0"/>
              </a:rPr>
              <a:t>Channel</a:t>
            </a:r>
            <a:r>
              <a:rPr lang="es-ES" b="0" i="0" dirty="0">
                <a:solidFill>
                  <a:srgbClr val="4D5156"/>
                </a:solidFill>
                <a:effectLst/>
                <a:latin typeface="arial" panose="020B0604020202020204" pitchFamily="34" charset="0"/>
              </a:rPr>
              <a:t> permite la transmisión de datos de un sitio remoto a uno central. Es básicamente un enlace dedicado de datos </a:t>
            </a:r>
            <a:r>
              <a:rPr lang="es-ES" b="1" i="0" dirty="0">
                <a:solidFill>
                  <a:srgbClr val="5F6368"/>
                </a:solidFill>
                <a:effectLst/>
                <a:latin typeface="arial" panose="020B0604020202020204" pitchFamily="34" charset="0"/>
              </a:rPr>
              <a:t>punto a punto</a:t>
            </a:r>
            <a:r>
              <a:rPr lang="es-ES" b="0" i="0" dirty="0">
                <a:solidFill>
                  <a:srgbClr val="202124"/>
                </a:solidFill>
                <a:effectLst/>
                <a:latin typeface="arial" panose="020B0604020202020204" pitchFamily="34" charset="0"/>
              </a:rPr>
              <a:t> para un cliente exclusivamente.</a:t>
            </a:r>
            <a:endParaRPr lang="es-E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E181E66B-1ABE-4954-B5D7-766246441487}" type="slidenum">
              <a:rPr lang="es-ES_tradnl" smtClean="0"/>
              <a:pPr/>
              <a:t>9</a:t>
            </a:fld>
            <a:endParaRPr lang="es-ES_tradnl"/>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3C30C4B5-2012-4FAA-BE56-EC25229D9ADA}"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23720394-2738-4D6B-9101-505FE6B51A0A}"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3FC7E05E-7041-4E9F-82A1-4216C3CB7E75}"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685800" y="1981200"/>
            <a:ext cx="7772400" cy="4114800"/>
          </a:xfrm>
        </p:spPr>
        <p:txBody>
          <a:bodyPr/>
          <a:lstStyle/>
          <a:p>
            <a:pPr lvl="0"/>
            <a:endParaRPr lang="es-ES" noProof="0"/>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22768F00-C337-4F1A-B776-DB0F6EC6332D}"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6858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9EE13CB6-1C12-4D38-8096-6D085E7FD5C1}"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Título, 1 obje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Rectangle 13"/>
          <p:cNvSpPr>
            <a:spLocks noGrp="1" noChangeArrowheads="1"/>
          </p:cNvSpPr>
          <p:nvPr>
            <p:ph type="dt" sz="half" idx="10"/>
          </p:nvPr>
        </p:nvSpPr>
        <p:spPr>
          <a:ln/>
        </p:spPr>
        <p:txBody>
          <a:bodyPr/>
          <a:lstStyle>
            <a:lvl1pPr>
              <a:defRPr/>
            </a:lvl1pPr>
          </a:lstStyle>
          <a:p>
            <a:pPr>
              <a:defRPr/>
            </a:pPr>
            <a:endParaRPr lang="en-US"/>
          </a:p>
        </p:txBody>
      </p:sp>
      <p:sp>
        <p:nvSpPr>
          <p:cNvPr id="7" name="Rectangle 14"/>
          <p:cNvSpPr>
            <a:spLocks noGrp="1" noChangeArrowheads="1"/>
          </p:cNvSpPr>
          <p:nvPr>
            <p:ph type="ftr" sz="quarter" idx="11"/>
          </p:nvPr>
        </p:nvSpPr>
        <p:spPr>
          <a:ln/>
        </p:spPr>
        <p:txBody>
          <a:bodyPr/>
          <a:lstStyle>
            <a:lvl1pPr>
              <a:defRPr/>
            </a:lvl1pPr>
          </a:lstStyle>
          <a:p>
            <a:pPr>
              <a:defRPr/>
            </a:pPr>
            <a:endParaRPr lang="en-US"/>
          </a:p>
        </p:txBody>
      </p:sp>
      <p:sp>
        <p:nvSpPr>
          <p:cNvPr id="8" name="Rectangle 15"/>
          <p:cNvSpPr>
            <a:spLocks noGrp="1" noChangeArrowheads="1"/>
          </p:cNvSpPr>
          <p:nvPr>
            <p:ph type="sldNum" sz="quarter" idx="12"/>
          </p:nvPr>
        </p:nvSpPr>
        <p:spPr>
          <a:ln/>
        </p:spPr>
        <p:txBody>
          <a:bodyPr/>
          <a:lstStyle>
            <a:lvl1pPr>
              <a:defRPr/>
            </a:lvl1pPr>
          </a:lstStyle>
          <a:p>
            <a:pPr>
              <a:defRPr/>
            </a:pPr>
            <a:fld id="{31A96261-7DE9-45CD-B72E-A47B5F733B35}"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p:txBody>
          <a:bodyPr/>
          <a:lstStyle>
            <a:lvl1pPr>
              <a:defRPr/>
            </a:lvl1pPr>
          </a:lstStyle>
          <a:p>
            <a:pPr>
              <a:defRPr/>
            </a:pPr>
            <a:endParaRPr lang="en-US"/>
          </a:p>
        </p:txBody>
      </p:sp>
      <p:sp>
        <p:nvSpPr>
          <p:cNvPr id="6" name="Rectangle 14"/>
          <p:cNvSpPr>
            <a:spLocks noGrp="1" noChangeArrowheads="1"/>
          </p:cNvSpPr>
          <p:nvPr>
            <p:ph type="ftr" sz="quarter" idx="11"/>
          </p:nvPr>
        </p:nvSpPr>
        <p:spPr/>
        <p:txBody>
          <a:bodyPr/>
          <a:lstStyle>
            <a:lvl1pPr>
              <a:defRPr/>
            </a:lvl1pPr>
          </a:lstStyle>
          <a:p>
            <a:pPr>
              <a:defRPr/>
            </a:pPr>
            <a:endParaRPr lang="en-US"/>
          </a:p>
        </p:txBody>
      </p:sp>
      <p:sp>
        <p:nvSpPr>
          <p:cNvPr id="7" name="Rectangle 15"/>
          <p:cNvSpPr>
            <a:spLocks noGrp="1" noChangeArrowheads="1"/>
          </p:cNvSpPr>
          <p:nvPr>
            <p:ph type="sldNum" sz="quarter" idx="12"/>
          </p:nvPr>
        </p:nvSpPr>
        <p:spPr/>
        <p:txBody>
          <a:bodyPr/>
          <a:lstStyle>
            <a:lvl1pPr>
              <a:defRPr/>
            </a:lvl1pPr>
          </a:lstStyle>
          <a:p>
            <a:pPr>
              <a:defRPr/>
            </a:pPr>
            <a:fld id="{3D24AA0F-F9D9-4796-8FF2-8BE1DE02986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75F0C07-8943-4F08-AFEF-4EB7B4582BD2}"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2A226B63-FDB5-4D46-91A7-45563B3E9910}"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9747C96A-7B8A-4D7D-93BE-DCB817F8E63D}"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09992CFC-B9C6-497B-A2A8-516230DA9AC5}"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711885B-B26B-43BB-8A11-3B8F34BB512B}"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77804C89-1D62-47B0-A936-DD1D2A34E8E7}"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F2BC8803-A415-40B1-9EE0-C74E0FD0894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5131"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5132"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26945455-7847-4E1C-9779-9F7B096DF1CA}"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5" r:id="rId1"/>
    <p:sldLayoutId id="2147483756"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lena@unlam.edu.a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legacena@gmail.co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oleObject" Target="../embeddings/oleObject5.bin"/><Relationship Id="rId10" Type="http://schemas.openxmlformats.org/officeDocument/2006/relationships/image" Target="../media/image21.wmf"/><Relationship Id="rId4" Type="http://schemas.openxmlformats.org/officeDocument/2006/relationships/image" Target="../media/image18.png"/><Relationship Id="rId9"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oleObject" Target="../embeddings/oleObject9.bin"/><Relationship Id="rId4" Type="http://schemas.openxmlformats.org/officeDocument/2006/relationships/image" Target="../media/image27.png"/></Relationships>
</file>

<file path=ppt/slides/_rels/slide5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tiff"/><Relationship Id="rId4" Type="http://schemas.openxmlformats.org/officeDocument/2006/relationships/image" Target="../media/image31.png"/><Relationship Id="rId9" Type="http://schemas.openxmlformats.org/officeDocument/2006/relationships/image" Target="../media/image36.png"/></Relationships>
</file>

<file path=ppt/slides/_rels/slide5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ubtítulo"/>
          <p:cNvSpPr>
            <a:spLocks noGrp="1"/>
          </p:cNvSpPr>
          <p:nvPr>
            <p:ph type="subTitle" idx="1"/>
          </p:nvPr>
        </p:nvSpPr>
        <p:spPr>
          <a:xfrm>
            <a:off x="395536" y="2996952"/>
            <a:ext cx="8391306" cy="3528392"/>
          </a:xfrm>
          <a:solidFill>
            <a:schemeClr val="bg1">
              <a:lumMod val="20000"/>
              <a:lumOff val="80000"/>
            </a:schemeClr>
          </a:solidFill>
          <a:ln w="76200">
            <a:solidFill>
              <a:schemeClr val="hlink"/>
            </a:solidFill>
            <a:miter lim="800000"/>
            <a:headEnd/>
            <a:tailEnd/>
          </a:ln>
        </p:spPr>
        <p:txBody>
          <a:bodyPr vert="horz" wrap="square" lIns="91440" tIns="45720" rIns="91440" bIns="45720" numCol="1" anchor="t" anchorCtr="0" compatLnSpc="1">
            <a:prstTxWarp prst="textNoShape">
              <a:avLst/>
            </a:prstTxWarp>
          </a:bodyPr>
          <a:lstStyle/>
          <a:p>
            <a:pPr>
              <a:lnSpc>
                <a:spcPct val="80000"/>
              </a:lnSpc>
            </a:pPr>
            <a:r>
              <a:rPr lang="es-ES_tradnl" sz="3600" b="1" i="1" u="sng" dirty="0">
                <a:solidFill>
                  <a:srgbClr val="333399"/>
                </a:solidFill>
                <a:latin typeface="Arial" charset="0"/>
              </a:rPr>
              <a:t>Mg. PABLO ALEJANDRO LENA</a:t>
            </a:r>
          </a:p>
          <a:p>
            <a:pPr>
              <a:lnSpc>
                <a:spcPct val="80000"/>
              </a:lnSpc>
            </a:pPr>
            <a:r>
              <a:rPr lang="es-ES_tradnl" sz="3600" b="1" i="1" u="sng" dirty="0">
                <a:solidFill>
                  <a:srgbClr val="333399"/>
                </a:solidFill>
                <a:latin typeface="Arial" charset="0"/>
                <a:hlinkClick r:id="rId3"/>
              </a:rPr>
              <a:t>plena@unlam.edu.ar</a:t>
            </a:r>
            <a:endParaRPr lang="es-ES_tradnl" sz="3600" b="1" i="1" u="sng" dirty="0">
              <a:solidFill>
                <a:srgbClr val="333399"/>
              </a:solidFill>
              <a:latin typeface="Arial" charset="0"/>
            </a:endParaRPr>
          </a:p>
          <a:p>
            <a:pPr>
              <a:lnSpc>
                <a:spcPct val="80000"/>
              </a:lnSpc>
            </a:pPr>
            <a:r>
              <a:rPr lang="es-ES_tradnl" sz="3600" b="1" i="1" u="sng" dirty="0">
                <a:solidFill>
                  <a:srgbClr val="333399"/>
                </a:solidFill>
                <a:latin typeface="Arial" charset="0"/>
                <a:hlinkClick r:id="rId4"/>
              </a:rPr>
              <a:t>legacena@gmail.com</a:t>
            </a:r>
            <a:endParaRPr lang="es-ES_tradnl" sz="3600" b="1" i="1" u="sng" dirty="0">
              <a:solidFill>
                <a:srgbClr val="333399"/>
              </a:solidFill>
              <a:latin typeface="Arial" charset="0"/>
            </a:endParaRPr>
          </a:p>
          <a:p>
            <a:pPr>
              <a:lnSpc>
                <a:spcPct val="90000"/>
              </a:lnSpc>
            </a:pPr>
            <a:r>
              <a:rPr lang="es-ES" sz="3600" b="1" i="1" dirty="0">
                <a:solidFill>
                  <a:srgbClr val="333399"/>
                </a:solidFill>
                <a:latin typeface="Arial" charset="0"/>
              </a:rPr>
              <a:t>Ing. MARIO KRAJNIK</a:t>
            </a:r>
          </a:p>
          <a:p>
            <a:pPr>
              <a:lnSpc>
                <a:spcPct val="90000"/>
              </a:lnSpc>
            </a:pPr>
            <a:r>
              <a:rPr lang="es-ES" sz="3600" b="1" i="1" dirty="0">
                <a:solidFill>
                  <a:srgbClr val="333399"/>
                </a:solidFill>
                <a:latin typeface="Arial" charset="0"/>
              </a:rPr>
              <a:t>mariokrajnik@yahoo.com.ar </a:t>
            </a:r>
            <a:endParaRPr lang="es-ES_tradnl" sz="3600" b="1" i="1" dirty="0">
              <a:solidFill>
                <a:srgbClr val="333399"/>
              </a:solidFill>
              <a:latin typeface="Arial" charset="0"/>
            </a:endParaRPr>
          </a:p>
          <a:p>
            <a:pPr>
              <a:lnSpc>
                <a:spcPct val="80000"/>
              </a:lnSpc>
            </a:pPr>
            <a:r>
              <a:rPr lang="es-AR" sz="3600" b="1" i="1" u="sng" dirty="0">
                <a:solidFill>
                  <a:srgbClr val="333399"/>
                </a:solidFill>
                <a:latin typeface="Arial" charset="0"/>
              </a:rPr>
              <a:t>2023</a:t>
            </a:r>
            <a:endParaRPr lang="es-ES" sz="3600" b="1" i="1" u="sng" dirty="0">
              <a:solidFill>
                <a:srgbClr val="333399"/>
              </a:solidFill>
              <a:latin typeface="Arial" charset="0"/>
            </a:endParaRPr>
          </a:p>
        </p:txBody>
      </p:sp>
      <p:sp>
        <p:nvSpPr>
          <p:cNvPr id="7" name="Rectangle 3"/>
          <p:cNvSpPr>
            <a:spLocks noGrp="1" noChangeArrowheads="1"/>
          </p:cNvSpPr>
          <p:nvPr>
            <p:ph type="ctrTitle"/>
          </p:nvPr>
        </p:nvSpPr>
        <p:spPr>
          <a:xfrm>
            <a:off x="179512" y="128067"/>
            <a:ext cx="8964488" cy="2436837"/>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sz="3600" b="1" i="1" u="sng" dirty="0">
                <a:solidFill>
                  <a:srgbClr val="333399"/>
                </a:solidFill>
                <a:latin typeface="Arial" charset="0"/>
              </a:rPr>
              <a:t>Introducción a las Comunicaciones 3007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8600" y="304800"/>
            <a:ext cx="8915400" cy="10668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200" b="1" i="1" dirty="0">
                <a:solidFill>
                  <a:srgbClr val="333399"/>
                </a:solidFill>
                <a:latin typeface="Arial" charset="0"/>
              </a:rPr>
              <a:t>Redes de Computadoras</a:t>
            </a:r>
            <a:br>
              <a:rPr lang="es-ES_tradnl" sz="3200" b="1" i="1" dirty="0">
                <a:solidFill>
                  <a:srgbClr val="333399"/>
                </a:solidFill>
                <a:latin typeface="Arial" charset="0"/>
              </a:rPr>
            </a:br>
            <a:r>
              <a:rPr lang="es-ES_tradnl" sz="3200" b="1" i="1" dirty="0">
                <a:solidFill>
                  <a:srgbClr val="333399"/>
                </a:solidFill>
                <a:latin typeface="Arial" charset="0"/>
              </a:rPr>
              <a:t>Tipos de Conexión</a:t>
            </a:r>
          </a:p>
        </p:txBody>
      </p:sp>
      <p:sp>
        <p:nvSpPr>
          <p:cNvPr id="15363" name="Rectangle 3"/>
          <p:cNvSpPr>
            <a:spLocks noGrp="1" noChangeArrowheads="1"/>
          </p:cNvSpPr>
          <p:nvPr>
            <p:ph type="body" idx="1"/>
          </p:nvPr>
        </p:nvSpPr>
        <p:spPr>
          <a:xfrm>
            <a:off x="838200" y="1600200"/>
            <a:ext cx="7391400" cy="685800"/>
          </a:xfrm>
          <a:solidFill>
            <a:schemeClr val="bg1">
              <a:lumMod val="20000"/>
              <a:lumOff val="80000"/>
            </a:schemeClr>
          </a:solidFill>
        </p:spPr>
        <p:txBody>
          <a:bodyPr/>
          <a:lstStyle/>
          <a:p>
            <a:pPr>
              <a:buFontTx/>
              <a:buNone/>
            </a:pPr>
            <a:r>
              <a:rPr lang="es-ES_tradnl" dirty="0">
                <a:latin typeface="Arial" charset="0"/>
              </a:rPr>
              <a:t>Canales de Comunicación Compartidos</a:t>
            </a:r>
            <a:endParaRPr lang="es-ES_tradnl" dirty="0"/>
          </a:p>
        </p:txBody>
      </p:sp>
      <p:sp>
        <p:nvSpPr>
          <p:cNvPr id="15364" name="Rectangle 4"/>
          <p:cNvSpPr>
            <a:spLocks noChangeArrowheads="1"/>
          </p:cNvSpPr>
          <p:nvPr/>
        </p:nvSpPr>
        <p:spPr bwMode="auto">
          <a:xfrm>
            <a:off x="228600" y="2643182"/>
            <a:ext cx="8915400" cy="3908762"/>
          </a:xfrm>
          <a:prstGeom prst="rect">
            <a:avLst/>
          </a:prstGeom>
          <a:solidFill>
            <a:schemeClr val="accent2"/>
          </a:solidFill>
          <a:ln w="76200">
            <a:solidFill>
              <a:schemeClr val="bg1">
                <a:lumMod val="60000"/>
                <a:lumOff val="40000"/>
              </a:schemeClr>
            </a:solidFill>
            <a:miter lim="800000"/>
            <a:headEnd/>
            <a:tailEnd/>
          </a:ln>
        </p:spPr>
        <p:txBody>
          <a:bodyPr>
            <a:spAutoFit/>
          </a:bodyPr>
          <a:lstStyle/>
          <a:p>
            <a:pPr lvl="1">
              <a:buFont typeface="Wingdings" pitchFamily="2" charset="2"/>
              <a:buChar char="v"/>
            </a:pPr>
            <a:r>
              <a:rPr lang="es-ES_tradnl" sz="3200" b="1" i="1" dirty="0">
                <a:solidFill>
                  <a:schemeClr val="accent2">
                    <a:lumMod val="10000"/>
                    <a:lumOff val="90000"/>
                  </a:schemeClr>
                </a:solidFill>
                <a:latin typeface="Arial" charset="0"/>
                <a:cs typeface="Arial" charset="0"/>
              </a:rPr>
              <a:t>Dieron origen a las Redes de Área Local.</a:t>
            </a:r>
            <a:endParaRPr lang="es-AR" sz="3200" b="1" i="1" dirty="0">
              <a:solidFill>
                <a:schemeClr val="accent2">
                  <a:lumMod val="10000"/>
                  <a:lumOff val="90000"/>
                </a:schemeClr>
              </a:solidFill>
              <a:latin typeface="Arial" charset="0"/>
              <a:cs typeface="Times New Roman" pitchFamily="18" charset="0"/>
            </a:endParaRPr>
          </a:p>
          <a:p>
            <a:pPr lvl="1">
              <a:buFont typeface="Wingdings" pitchFamily="2" charset="2"/>
              <a:buChar char="v"/>
            </a:pPr>
            <a:r>
              <a:rPr lang="es-AR" sz="3200" b="1" i="1" dirty="0">
                <a:solidFill>
                  <a:schemeClr val="accent2">
                    <a:lumMod val="10000"/>
                    <a:lumOff val="90000"/>
                  </a:schemeClr>
                </a:solidFill>
                <a:latin typeface="Arial" charset="0"/>
                <a:cs typeface="Times New Roman" pitchFamily="18" charset="0"/>
              </a:rPr>
              <a:t>Alternativa a las costosas Conexiones Punto a Punto. </a:t>
            </a:r>
            <a:endParaRPr lang="es-MX" sz="3200" b="1" i="1" dirty="0">
              <a:solidFill>
                <a:schemeClr val="accent2">
                  <a:lumMod val="10000"/>
                  <a:lumOff val="90000"/>
                </a:schemeClr>
              </a:solidFill>
              <a:latin typeface="Arial" charset="0"/>
              <a:cs typeface="Times New Roman" pitchFamily="18" charset="0"/>
            </a:endParaRPr>
          </a:p>
          <a:p>
            <a:pPr lvl="1">
              <a:buFont typeface="Wingdings" pitchFamily="2" charset="2"/>
              <a:buChar char="v"/>
            </a:pPr>
            <a:r>
              <a:rPr lang="es-AR" sz="3200" b="1" i="1" dirty="0">
                <a:solidFill>
                  <a:schemeClr val="accent2">
                    <a:lumMod val="10000"/>
                    <a:lumOff val="90000"/>
                  </a:schemeClr>
                </a:solidFill>
                <a:latin typeface="Arial" charset="0"/>
                <a:cs typeface="Times New Roman" pitchFamily="18" charset="0"/>
              </a:rPr>
              <a:t>Medio Compartido al cual se conectan muchas computadoras.</a:t>
            </a:r>
            <a:r>
              <a:rPr lang="es-ES_tradnl" sz="3200" b="1" i="1" dirty="0">
                <a:solidFill>
                  <a:schemeClr val="accent2">
                    <a:lumMod val="10000"/>
                    <a:lumOff val="90000"/>
                  </a:schemeClr>
                </a:solidFill>
                <a:latin typeface="Arial" charset="0"/>
                <a:cs typeface="Times New Roman" pitchFamily="18" charset="0"/>
              </a:rPr>
              <a:t> </a:t>
            </a:r>
            <a:endParaRPr lang="es-AR" sz="3200" b="1" i="1" dirty="0">
              <a:solidFill>
                <a:schemeClr val="accent2">
                  <a:lumMod val="10000"/>
                  <a:lumOff val="90000"/>
                </a:schemeClr>
              </a:solidFill>
              <a:latin typeface="Arial" charset="0"/>
              <a:cs typeface="Times New Roman" pitchFamily="18" charset="0"/>
            </a:endParaRPr>
          </a:p>
          <a:p>
            <a:pPr lvl="1">
              <a:buFont typeface="Wingdings" pitchFamily="2" charset="2"/>
              <a:buChar char="v"/>
            </a:pPr>
            <a:r>
              <a:rPr lang="es-AR" sz="3200" b="1" i="1" dirty="0">
                <a:solidFill>
                  <a:schemeClr val="accent2">
                    <a:lumMod val="10000"/>
                    <a:lumOff val="90000"/>
                  </a:schemeClr>
                </a:solidFill>
                <a:latin typeface="Arial" charset="0"/>
                <a:cs typeface="Times New Roman" pitchFamily="18" charset="0"/>
              </a:rPr>
              <a:t>Se utilizaron inicialmente para cortas distancias y luego para largas</a:t>
            </a:r>
            <a:r>
              <a:rPr lang="es-MX" sz="3200" b="1" i="1" dirty="0">
                <a:solidFill>
                  <a:schemeClr val="accent2">
                    <a:lumMod val="10000"/>
                    <a:lumOff val="90000"/>
                  </a:schemeClr>
                </a:solidFill>
                <a:latin typeface="Arial" charset="0"/>
                <a:cs typeface="Times New Roman" pitchFamily="18" charset="0"/>
              </a:rPr>
              <a:t>.</a:t>
            </a:r>
            <a:endParaRPr lang="es-ES_tradnl" sz="2400" dirty="0">
              <a:solidFill>
                <a:schemeClr val="accent2">
                  <a:lumMod val="10000"/>
                  <a:lumOff val="90000"/>
                </a:schemeClr>
              </a:solidFill>
              <a:latin typeface="Arial" charset="0"/>
            </a:endParaRPr>
          </a:p>
          <a:p>
            <a:endParaRPr lang="es-ES_tradnl" sz="2400" dirty="0">
              <a:solidFill>
                <a:schemeClr val="accent2">
                  <a:lumMod val="10000"/>
                  <a:lumOff val="90000"/>
                </a:schemeClr>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381000"/>
            <a:ext cx="8295456"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latin typeface="Arial" charset="0"/>
              </a:rPr>
              <a:t>Redes Convergentes</a:t>
            </a:r>
          </a:p>
        </p:txBody>
      </p:sp>
      <p:pic>
        <p:nvPicPr>
          <p:cNvPr id="3" name="Imagen 2"/>
          <p:cNvPicPr>
            <a:picLocks noChangeAspect="1"/>
          </p:cNvPicPr>
          <p:nvPr/>
        </p:nvPicPr>
        <p:blipFill>
          <a:blip r:embed="rId3"/>
          <a:stretch>
            <a:fillRect/>
          </a:stretch>
        </p:blipFill>
        <p:spPr>
          <a:xfrm>
            <a:off x="467544" y="1844824"/>
            <a:ext cx="8295456" cy="4680520"/>
          </a:xfrm>
          <a:prstGeom prst="rect">
            <a:avLst/>
          </a:prstGeom>
          <a:solidFill>
            <a:schemeClr val="bg1">
              <a:lumMod val="20000"/>
              <a:lumOff val="80000"/>
            </a:schemeClr>
          </a:solidFill>
          <a:ln w="76200" cap="flat" algn="ctr">
            <a:solidFill>
              <a:schemeClr val="hlink"/>
            </a:solidFill>
            <a:miter lim="800000"/>
            <a:headEnd/>
            <a:tailEnd/>
          </a:ln>
        </p:spPr>
      </p:pic>
      <p:pic>
        <p:nvPicPr>
          <p:cNvPr id="5" name="Imagen 4"/>
          <p:cNvPicPr>
            <a:picLocks noChangeAspect="1"/>
          </p:cNvPicPr>
          <p:nvPr/>
        </p:nvPicPr>
        <p:blipFill>
          <a:blip r:embed="rId4"/>
          <a:stretch>
            <a:fillRect/>
          </a:stretch>
        </p:blipFill>
        <p:spPr>
          <a:xfrm>
            <a:off x="1691680" y="1844824"/>
            <a:ext cx="5760640" cy="5013176"/>
          </a:xfrm>
          <a:prstGeom prst="rect">
            <a:avLst/>
          </a:prstGeom>
          <a:solidFill>
            <a:schemeClr val="bg1">
              <a:lumMod val="20000"/>
              <a:lumOff val="80000"/>
            </a:schemeClr>
          </a:solidFill>
          <a:ln w="76200" cap="flat" algn="ctr">
            <a:solidFill>
              <a:schemeClr val="hlink"/>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p:cTn id="7" dur="1000" fill="hold"/>
                                        <p:tgtEl>
                                          <p:spTgt spid="16386"/>
                                        </p:tgtEl>
                                        <p:attrNameLst>
                                          <p:attrName>ppt_w</p:attrName>
                                        </p:attrNameLst>
                                      </p:cBhvr>
                                      <p:tavLst>
                                        <p:tav tm="0">
                                          <p:val>
                                            <p:fltVal val="0"/>
                                          </p:val>
                                        </p:tav>
                                        <p:tav tm="100000">
                                          <p:val>
                                            <p:strVal val="#ppt_w"/>
                                          </p:val>
                                        </p:tav>
                                      </p:tavLst>
                                    </p:anim>
                                    <p:anim calcmode="lin" valueType="num">
                                      <p:cBhvr>
                                        <p:cTn id="8" dur="1000" fill="hold"/>
                                        <p:tgtEl>
                                          <p:spTgt spid="16386"/>
                                        </p:tgtEl>
                                        <p:attrNameLst>
                                          <p:attrName>ppt_h</p:attrName>
                                        </p:attrNameLst>
                                      </p:cBhvr>
                                      <p:tavLst>
                                        <p:tav tm="0">
                                          <p:val>
                                            <p:fltVal val="0"/>
                                          </p:val>
                                        </p:tav>
                                        <p:tav tm="100000">
                                          <p:val>
                                            <p:strVal val="#ppt_h"/>
                                          </p:val>
                                        </p:tav>
                                      </p:tavLst>
                                    </p:anim>
                                    <p:anim calcmode="lin" valueType="num">
                                      <p:cBhvr>
                                        <p:cTn id="9" dur="1000" fill="hold"/>
                                        <p:tgtEl>
                                          <p:spTgt spid="16386"/>
                                        </p:tgtEl>
                                        <p:attrNameLst>
                                          <p:attrName>style.rotation</p:attrName>
                                        </p:attrNameLst>
                                      </p:cBhvr>
                                      <p:tavLst>
                                        <p:tav tm="0">
                                          <p:val>
                                            <p:fltVal val="90"/>
                                          </p:val>
                                        </p:tav>
                                        <p:tav tm="100000">
                                          <p:val>
                                            <p:fltVal val="0"/>
                                          </p:val>
                                        </p:tav>
                                      </p:tavLst>
                                    </p:anim>
                                    <p:animEffect transition="in" filter="fade">
                                      <p:cBhvr>
                                        <p:cTn id="10" dur="1000"/>
                                        <p:tgtEl>
                                          <p:spTgt spid="16386"/>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 calcmode="lin" valueType="num">
                                      <p:cBhvr>
                                        <p:cTn id="17" dur="500" fill="hold"/>
                                        <p:tgtEl>
                                          <p:spTgt spid="3"/>
                                        </p:tgtEl>
                                        <p:attrNameLst>
                                          <p:attrName>style.rotation</p:attrName>
                                        </p:attrNameLst>
                                      </p:cBhvr>
                                      <p:tavLst>
                                        <p:tav tm="0">
                                          <p:val>
                                            <p:fltVal val="360"/>
                                          </p:val>
                                        </p:tav>
                                        <p:tav tm="100000">
                                          <p:val>
                                            <p:fltVal val="0"/>
                                          </p:val>
                                        </p:tav>
                                      </p:tavLst>
                                    </p:anim>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xit" presetSubtype="10" fill="hold" nodeType="clickEffect">
                                  <p:stCondLst>
                                    <p:cond delay="0"/>
                                  </p:stCondLst>
                                  <p:childTnLst>
                                    <p:anim calcmode="lin" valueType="num">
                                      <p:cBhvr>
                                        <p:cTn id="22" dur="500"/>
                                        <p:tgtEl>
                                          <p:spTgt spid="3"/>
                                        </p:tgtEl>
                                        <p:attrNameLst>
                                          <p:attrName>ppt_w</p:attrName>
                                        </p:attrNameLst>
                                      </p:cBhvr>
                                      <p:tavLst>
                                        <p:tav tm="0">
                                          <p:val>
                                            <p:strVal val="ppt_w"/>
                                          </p:val>
                                        </p:tav>
                                        <p:tav tm="100000">
                                          <p:val>
                                            <p:fltVal val="0"/>
                                          </p:val>
                                        </p:tav>
                                      </p:tavLst>
                                    </p:anim>
                                    <p:anim calcmode="lin" valueType="num">
                                      <p:cBhvr>
                                        <p:cTn id="23" dur="500"/>
                                        <p:tgtEl>
                                          <p:spTgt spid="3"/>
                                        </p:tgtEl>
                                        <p:attrNameLst>
                                          <p:attrName>ppt_h</p:attrName>
                                        </p:attrNameLst>
                                      </p:cBhvr>
                                      <p:tavLst>
                                        <p:tav tm="0">
                                          <p:val>
                                            <p:strVal val="ppt_h"/>
                                          </p:val>
                                        </p:tav>
                                        <p:tav tm="100000">
                                          <p:val>
                                            <p:strVal val="ppt_h"/>
                                          </p:val>
                                        </p:tav>
                                      </p:tavLst>
                                    </p:anim>
                                    <p:set>
                                      <p:cBhvr>
                                        <p:cTn id="24" dur="1" fill="hold">
                                          <p:stCondLst>
                                            <p:cond delay="499"/>
                                          </p:stCondLst>
                                        </p:cTn>
                                        <p:tgtEl>
                                          <p:spTgt spid="3"/>
                                        </p:tgtEl>
                                        <p:attrNameLst>
                                          <p:attrName>style.visibility</p:attrName>
                                        </p:attrNameLst>
                                      </p:cBhvr>
                                      <p:to>
                                        <p:strVal val="hidden"/>
                                      </p:to>
                                    </p:set>
                                  </p:childTnLst>
                                </p:cTn>
                              </p:par>
                              <p:par>
                                <p:cTn id="25" presetID="3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1000" fill="hold"/>
                                        <p:tgtEl>
                                          <p:spTgt spid="5"/>
                                        </p:tgtEl>
                                        <p:attrNameLst>
                                          <p:attrName>ppt_w</p:attrName>
                                        </p:attrNameLst>
                                      </p:cBhvr>
                                      <p:tavLst>
                                        <p:tav tm="0">
                                          <p:val>
                                            <p:fltVal val="0"/>
                                          </p:val>
                                        </p:tav>
                                        <p:tav tm="100000">
                                          <p:val>
                                            <p:strVal val="#ppt_w"/>
                                          </p:val>
                                        </p:tav>
                                      </p:tavLst>
                                    </p:anim>
                                    <p:anim calcmode="lin" valueType="num">
                                      <p:cBhvr>
                                        <p:cTn id="28" dur="1000" fill="hold"/>
                                        <p:tgtEl>
                                          <p:spTgt spid="5"/>
                                        </p:tgtEl>
                                        <p:attrNameLst>
                                          <p:attrName>ppt_h</p:attrName>
                                        </p:attrNameLst>
                                      </p:cBhvr>
                                      <p:tavLst>
                                        <p:tav tm="0">
                                          <p:val>
                                            <p:fltVal val="0"/>
                                          </p:val>
                                        </p:tav>
                                        <p:tav tm="100000">
                                          <p:val>
                                            <p:strVal val="#ppt_h"/>
                                          </p:val>
                                        </p:tav>
                                      </p:tavLst>
                                    </p:anim>
                                    <p:anim calcmode="lin" valueType="num">
                                      <p:cBhvr>
                                        <p:cTn id="29" dur="1000" fill="hold"/>
                                        <p:tgtEl>
                                          <p:spTgt spid="5"/>
                                        </p:tgtEl>
                                        <p:attrNameLst>
                                          <p:attrName>style.rotation</p:attrName>
                                        </p:attrNameLst>
                                      </p:cBhvr>
                                      <p:tavLst>
                                        <p:tav tm="0">
                                          <p:val>
                                            <p:fltVal val="90"/>
                                          </p:val>
                                        </p:tav>
                                        <p:tav tm="100000">
                                          <p:val>
                                            <p:fltVal val="0"/>
                                          </p:val>
                                        </p:tav>
                                      </p:tavLst>
                                    </p:anim>
                                    <p:animEffect transition="in" filter="fade">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4272" y="260648"/>
            <a:ext cx="8295456"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latin typeface="Arial" charset="0"/>
              </a:rPr>
              <a:t>Redes Convergentes</a:t>
            </a:r>
          </a:p>
        </p:txBody>
      </p:sp>
      <p:sp>
        <p:nvSpPr>
          <p:cNvPr id="16387" name="Rectangle 3"/>
          <p:cNvSpPr>
            <a:spLocks noGrp="1" noChangeArrowheads="1"/>
          </p:cNvSpPr>
          <p:nvPr>
            <p:ph type="body" idx="1"/>
          </p:nvPr>
        </p:nvSpPr>
        <p:spPr>
          <a:xfrm>
            <a:off x="0" y="1981200"/>
            <a:ext cx="9144000" cy="4114800"/>
          </a:xfrm>
          <a:solidFill>
            <a:srgbClr val="000080"/>
          </a:solidFill>
          <a:ln w="76200">
            <a:solidFill>
              <a:srgbClr val="3366FF"/>
            </a:solidFill>
          </a:ln>
        </p:spPr>
        <p:txBody>
          <a:bodyPr/>
          <a:lstStyle/>
          <a:p>
            <a:pPr algn="just">
              <a:lnSpc>
                <a:spcPct val="90000"/>
              </a:lnSpc>
            </a:pPr>
            <a:r>
              <a:rPr lang="es-ES" b="1" i="1" dirty="0">
                <a:solidFill>
                  <a:schemeClr val="accent6">
                    <a:lumMod val="10000"/>
                    <a:lumOff val="90000"/>
                  </a:schemeClr>
                </a:solidFill>
                <a:latin typeface="Arial" charset="0"/>
              </a:rPr>
              <a:t>Las redes convergentes pueden transmitir voz, </a:t>
            </a:r>
            <a:r>
              <a:rPr lang="es-ES" b="1" i="1" dirty="0" err="1">
                <a:solidFill>
                  <a:schemeClr val="accent6">
                    <a:lumMod val="10000"/>
                    <a:lumOff val="90000"/>
                  </a:schemeClr>
                </a:solidFill>
                <a:latin typeface="Arial" charset="0"/>
              </a:rPr>
              <a:t>streams</a:t>
            </a:r>
            <a:r>
              <a:rPr lang="es-ES" b="1" i="1" dirty="0">
                <a:solidFill>
                  <a:schemeClr val="accent6">
                    <a:lumMod val="10000"/>
                    <a:lumOff val="90000"/>
                  </a:schemeClr>
                </a:solidFill>
                <a:latin typeface="Arial" charset="0"/>
              </a:rPr>
              <a:t> de video, texto y gráficos entre diferentes tipos de dispositivos .</a:t>
            </a:r>
          </a:p>
          <a:p>
            <a:pPr algn="just">
              <a:lnSpc>
                <a:spcPct val="90000"/>
              </a:lnSpc>
            </a:pPr>
            <a:r>
              <a:rPr lang="es-ES" b="1" i="1" dirty="0">
                <a:solidFill>
                  <a:schemeClr val="accent3">
                    <a:lumMod val="40000"/>
                    <a:lumOff val="60000"/>
                  </a:schemeClr>
                </a:solidFill>
                <a:latin typeface="Arial" charset="0"/>
              </a:rPr>
              <a:t>Utilizan el mismo canal de comunicación y la misma estructura de red. </a:t>
            </a:r>
          </a:p>
          <a:p>
            <a:pPr algn="just">
              <a:lnSpc>
                <a:spcPct val="90000"/>
              </a:lnSpc>
            </a:pPr>
            <a:r>
              <a:rPr lang="es-ES" b="1" i="1" dirty="0">
                <a:solidFill>
                  <a:schemeClr val="accent6">
                    <a:lumMod val="10000"/>
                    <a:lumOff val="90000"/>
                  </a:schemeClr>
                </a:solidFill>
                <a:latin typeface="Arial" charset="0"/>
                <a:sym typeface="Wingdings 3" panose="05040102010807070707" pitchFamily="18" charset="2"/>
              </a:rPr>
              <a:t>Infraestructura de Red Plataforma Común</a:t>
            </a:r>
            <a:r>
              <a:rPr lang="es-ES" b="1" i="1" dirty="0">
                <a:solidFill>
                  <a:schemeClr val="accent6">
                    <a:lumMod val="10000"/>
                    <a:lumOff val="90000"/>
                  </a:schemeClr>
                </a:solidFill>
                <a:latin typeface="Arial" charset="0"/>
              </a:rPr>
              <a:t>.</a:t>
            </a:r>
          </a:p>
          <a:p>
            <a:pPr algn="just">
              <a:lnSpc>
                <a:spcPct val="90000"/>
              </a:lnSpc>
            </a:pPr>
            <a:r>
              <a:rPr lang="es-ES" b="1" i="1" dirty="0">
                <a:solidFill>
                  <a:schemeClr val="accent3">
                    <a:lumMod val="40000"/>
                    <a:lumOff val="60000"/>
                  </a:schemeClr>
                </a:solidFill>
                <a:latin typeface="Arial" charset="0"/>
              </a:rPr>
              <a:t>Mismo Conjunto de reglas, acuerdos y estándares de implementación</a:t>
            </a:r>
            <a:r>
              <a:rPr lang="es-ES" b="1" i="1" dirty="0">
                <a:solidFill>
                  <a:schemeClr val="accent3">
                    <a:lumMod val="40000"/>
                    <a:lumOff val="60000"/>
                  </a:schemeClr>
                </a:solidFill>
                <a:latin typeface="Arial" charset="0"/>
                <a:sym typeface="Wingdings 3" panose="05040102010807070707" pitchFamily="18" charset="2"/>
              </a:rPr>
              <a:t> Protocolo</a:t>
            </a:r>
            <a:endParaRPr lang="es-ES_tradnl" b="1" i="1" dirty="0">
              <a:solidFill>
                <a:schemeClr val="accent3">
                  <a:lumMod val="40000"/>
                  <a:lumOff val="60000"/>
                </a:schemeClr>
              </a:solidFill>
              <a:latin typeface="Arial" charset="0"/>
            </a:endParaRPr>
          </a:p>
        </p:txBody>
      </p:sp>
    </p:spTree>
    <p:extLst>
      <p:ext uri="{BB962C8B-B14F-4D97-AF65-F5344CB8AC3E}">
        <p14:creationId xmlns:p14="http://schemas.microsoft.com/office/powerpoint/2010/main" val="38382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67544" y="381000"/>
            <a:ext cx="8295456"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latin typeface="Arial" charset="0"/>
              </a:rPr>
              <a:t>Topología  o Forma General</a:t>
            </a:r>
          </a:p>
        </p:txBody>
      </p:sp>
      <p:sp>
        <p:nvSpPr>
          <p:cNvPr id="16387" name="Rectangle 3"/>
          <p:cNvSpPr>
            <a:spLocks noGrp="1" noChangeArrowheads="1"/>
          </p:cNvSpPr>
          <p:nvPr>
            <p:ph type="body" idx="1"/>
          </p:nvPr>
        </p:nvSpPr>
        <p:spPr>
          <a:xfrm>
            <a:off x="304800" y="1981200"/>
            <a:ext cx="8534400" cy="4114800"/>
          </a:xfrm>
          <a:solidFill>
            <a:srgbClr val="000080"/>
          </a:solidFill>
          <a:ln w="76200">
            <a:solidFill>
              <a:srgbClr val="3366FF"/>
            </a:solidFill>
          </a:ln>
        </p:spPr>
        <p:txBody>
          <a:bodyPr/>
          <a:lstStyle/>
          <a:p>
            <a:pPr algn="just">
              <a:lnSpc>
                <a:spcPct val="90000"/>
              </a:lnSpc>
            </a:pPr>
            <a:r>
              <a:rPr lang="es-ES_tradnl" b="1" i="1" dirty="0">
                <a:solidFill>
                  <a:schemeClr val="accent6">
                    <a:lumMod val="10000"/>
                    <a:lumOff val="90000"/>
                  </a:schemeClr>
                </a:solidFill>
                <a:latin typeface="Arial" charset="0"/>
              </a:rPr>
              <a:t>Término de origen griego , que se refiere al estudio de las formas y que se emplea en el diseño de las redes de comunicaciones. </a:t>
            </a:r>
          </a:p>
          <a:p>
            <a:pPr algn="just">
              <a:lnSpc>
                <a:spcPct val="90000"/>
              </a:lnSpc>
            </a:pPr>
            <a:r>
              <a:rPr lang="es-ES_tradnl" b="1" i="1" dirty="0">
                <a:solidFill>
                  <a:schemeClr val="accent6">
                    <a:lumMod val="10000"/>
                    <a:lumOff val="90000"/>
                  </a:schemeClr>
                </a:solidFill>
                <a:latin typeface="Arial" charset="0"/>
              </a:rPr>
              <a:t>Forma en que están conectados los nodos de red.</a:t>
            </a:r>
          </a:p>
          <a:p>
            <a:pPr algn="just">
              <a:lnSpc>
                <a:spcPct val="90000"/>
              </a:lnSpc>
            </a:pPr>
            <a:r>
              <a:rPr lang="es-ES_tradnl" b="1" i="1" dirty="0">
                <a:solidFill>
                  <a:schemeClr val="accent6">
                    <a:lumMod val="10000"/>
                    <a:lumOff val="90000"/>
                  </a:schemeClr>
                </a:solidFill>
                <a:latin typeface="Arial" charset="0"/>
              </a:rPr>
              <a:t>Distribución de una red de telecomunicaciones.</a:t>
            </a:r>
          </a:p>
        </p:txBody>
      </p:sp>
    </p:spTree>
    <p:extLst>
      <p:ext uri="{BB962C8B-B14F-4D97-AF65-F5344CB8AC3E}">
        <p14:creationId xmlns:p14="http://schemas.microsoft.com/office/powerpoint/2010/main" val="3662668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24272" y="0"/>
            <a:ext cx="8295456"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latin typeface="Arial" charset="0"/>
              </a:rPr>
              <a:t>Topología  Física</a:t>
            </a:r>
          </a:p>
        </p:txBody>
      </p:sp>
      <p:sp>
        <p:nvSpPr>
          <p:cNvPr id="16387" name="Rectangle 3"/>
          <p:cNvSpPr>
            <a:spLocks noGrp="1" noChangeArrowheads="1"/>
          </p:cNvSpPr>
          <p:nvPr>
            <p:ph type="body" idx="1"/>
          </p:nvPr>
        </p:nvSpPr>
        <p:spPr>
          <a:xfrm>
            <a:off x="0" y="1268760"/>
            <a:ext cx="9144000" cy="2016224"/>
          </a:xfrm>
          <a:solidFill>
            <a:srgbClr val="000080"/>
          </a:solidFill>
          <a:ln w="76200">
            <a:solidFill>
              <a:srgbClr val="3366FF"/>
            </a:solidFill>
            <a:miter lim="800000"/>
            <a:headEnd/>
            <a:tailEnd/>
          </a:ln>
        </p:spPr>
        <p:txBody>
          <a:bodyPr vert="horz" wrap="square" lIns="91440" tIns="45720" rIns="91440" bIns="45720" numCol="1" anchor="t" anchorCtr="0" compatLnSpc="1">
            <a:prstTxWarp prst="textNoShape">
              <a:avLst/>
            </a:prstTxWarp>
          </a:bodyPr>
          <a:lstStyle/>
          <a:p>
            <a:pPr algn="just"/>
            <a:r>
              <a:rPr lang="es-ES" b="1" i="1" dirty="0">
                <a:solidFill>
                  <a:schemeClr val="accent6">
                    <a:lumMod val="10000"/>
                    <a:lumOff val="90000"/>
                  </a:schemeClr>
                </a:solidFill>
                <a:latin typeface="Arial" charset="0"/>
              </a:rPr>
              <a:t>Identifican la ubicación física de los servidores,  terminales, dispositivos intermediarios, los puertos configurados y la instalación de los cables. </a:t>
            </a:r>
          </a:p>
          <a:p>
            <a:pPr algn="just">
              <a:lnSpc>
                <a:spcPct val="90000"/>
              </a:lnSpc>
            </a:pPr>
            <a:endParaRPr lang="es-ES_tradnl" b="1" i="1" dirty="0">
              <a:solidFill>
                <a:schemeClr val="accent6">
                  <a:lumMod val="10000"/>
                  <a:lumOff val="90000"/>
                </a:schemeClr>
              </a:solidFill>
              <a:latin typeface="Arial" charset="0"/>
            </a:endParaRPr>
          </a:p>
        </p:txBody>
      </p:sp>
      <p:pic>
        <p:nvPicPr>
          <p:cNvPr id="2" name="Imagen 1"/>
          <p:cNvPicPr>
            <a:picLocks noChangeAspect="1"/>
          </p:cNvPicPr>
          <p:nvPr/>
        </p:nvPicPr>
        <p:blipFill>
          <a:blip r:embed="rId3"/>
          <a:stretch>
            <a:fillRect/>
          </a:stretch>
        </p:blipFill>
        <p:spPr>
          <a:xfrm>
            <a:off x="827584" y="3410744"/>
            <a:ext cx="7632848" cy="3333142"/>
          </a:xfrm>
          <a:prstGeom prst="rect">
            <a:avLst/>
          </a:prstGeom>
          <a:ln w="76200">
            <a:solidFill>
              <a:schemeClr val="bg1">
                <a:lumMod val="60000"/>
                <a:lumOff val="40000"/>
              </a:schemeClr>
            </a:solidFill>
          </a:ln>
        </p:spPr>
      </p:pic>
    </p:spTree>
    <p:extLst>
      <p:ext uri="{BB962C8B-B14F-4D97-AF65-F5344CB8AC3E}">
        <p14:creationId xmlns:p14="http://schemas.microsoft.com/office/powerpoint/2010/main" val="253662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1893" y="188640"/>
            <a:ext cx="8295456"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latin typeface="Arial" charset="0"/>
              </a:rPr>
              <a:t>Topología  Lógica</a:t>
            </a:r>
          </a:p>
        </p:txBody>
      </p:sp>
      <p:sp>
        <p:nvSpPr>
          <p:cNvPr id="16387" name="Rectangle 3"/>
          <p:cNvSpPr>
            <a:spLocks noGrp="1" noChangeArrowheads="1"/>
          </p:cNvSpPr>
          <p:nvPr>
            <p:ph type="body" idx="1"/>
          </p:nvPr>
        </p:nvSpPr>
        <p:spPr>
          <a:xfrm>
            <a:off x="372421" y="1484784"/>
            <a:ext cx="8534400" cy="1584176"/>
          </a:xfrm>
          <a:solidFill>
            <a:srgbClr val="000080"/>
          </a:solidFill>
          <a:ln w="76200">
            <a:solidFill>
              <a:srgbClr val="3366FF"/>
            </a:solidFill>
            <a:miter lim="800000"/>
            <a:headEnd/>
            <a:tailEnd/>
          </a:ln>
        </p:spPr>
        <p:txBody>
          <a:bodyPr vert="horz" wrap="square" lIns="91440" tIns="45720" rIns="91440" bIns="45720" numCol="1" anchor="t" anchorCtr="0" compatLnSpc="1">
            <a:prstTxWarp prst="textNoShape">
              <a:avLst/>
            </a:prstTxWarp>
          </a:bodyPr>
          <a:lstStyle/>
          <a:p>
            <a:r>
              <a:rPr lang="es-ES" b="1" i="1" dirty="0">
                <a:solidFill>
                  <a:schemeClr val="accent6">
                    <a:lumMod val="10000"/>
                    <a:lumOff val="90000"/>
                  </a:schemeClr>
                </a:solidFill>
                <a:latin typeface="Arial" charset="0"/>
              </a:rPr>
              <a:t>Identifican Servidores, Dispositivos y Terminales  con su esquema de direccionamiento IP.</a:t>
            </a:r>
            <a:endParaRPr lang="es-ES_tradnl" b="1" i="1" dirty="0">
              <a:solidFill>
                <a:schemeClr val="accent6">
                  <a:lumMod val="10000"/>
                  <a:lumOff val="90000"/>
                </a:schemeClr>
              </a:solidFill>
              <a:latin typeface="Arial" charset="0"/>
            </a:endParaRPr>
          </a:p>
        </p:txBody>
      </p:sp>
      <p:pic>
        <p:nvPicPr>
          <p:cNvPr id="2" name="Imagen 1"/>
          <p:cNvPicPr>
            <a:picLocks noChangeAspect="1"/>
          </p:cNvPicPr>
          <p:nvPr/>
        </p:nvPicPr>
        <p:blipFill>
          <a:blip r:embed="rId3"/>
          <a:stretch>
            <a:fillRect/>
          </a:stretch>
        </p:blipFill>
        <p:spPr>
          <a:xfrm>
            <a:off x="491893" y="3243435"/>
            <a:ext cx="8295456" cy="3602428"/>
          </a:xfrm>
          <a:prstGeom prst="rect">
            <a:avLst/>
          </a:prstGeom>
          <a:ln w="76200">
            <a:solidFill>
              <a:schemeClr val="bg1">
                <a:lumMod val="60000"/>
                <a:lumOff val="40000"/>
              </a:schemeClr>
            </a:solidFill>
          </a:ln>
        </p:spPr>
      </p:pic>
    </p:spTree>
    <p:extLst>
      <p:ext uri="{BB962C8B-B14F-4D97-AF65-F5344CB8AC3E}">
        <p14:creationId xmlns:p14="http://schemas.microsoft.com/office/powerpoint/2010/main" val="1482260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09600" y="228600"/>
            <a:ext cx="777240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200" b="1" i="1" dirty="0">
                <a:solidFill>
                  <a:srgbClr val="333399"/>
                </a:solidFill>
                <a:latin typeface="Arial" charset="0"/>
              </a:rPr>
              <a:t>Topología Física o Forma General</a:t>
            </a:r>
            <a:br>
              <a:rPr lang="es-ES_tradnl" sz="3200" b="1" i="1" dirty="0">
                <a:solidFill>
                  <a:srgbClr val="333399"/>
                </a:solidFill>
                <a:latin typeface="Arial" charset="0"/>
              </a:rPr>
            </a:br>
            <a:r>
              <a:rPr lang="es-ES_tradnl" sz="3200" b="1" i="1" dirty="0">
                <a:solidFill>
                  <a:srgbClr val="333399"/>
                </a:solidFill>
                <a:latin typeface="Arial" charset="0"/>
              </a:rPr>
              <a:t>Elementos de la Estructura de Red</a:t>
            </a:r>
          </a:p>
        </p:txBody>
      </p:sp>
      <p:sp>
        <p:nvSpPr>
          <p:cNvPr id="17411" name="Rectangle 3"/>
          <p:cNvSpPr>
            <a:spLocks noGrp="1" noChangeArrowheads="1"/>
          </p:cNvSpPr>
          <p:nvPr>
            <p:ph type="body" idx="1"/>
          </p:nvPr>
        </p:nvSpPr>
        <p:spPr>
          <a:solidFill>
            <a:srgbClr val="006699"/>
          </a:solidFill>
          <a:ln w="76200">
            <a:solidFill>
              <a:schemeClr val="bg1">
                <a:lumMod val="60000"/>
                <a:lumOff val="40000"/>
              </a:schemeClr>
            </a:solidFill>
          </a:ln>
        </p:spPr>
        <p:txBody>
          <a:bodyPr/>
          <a:lstStyle/>
          <a:p>
            <a:r>
              <a:rPr lang="es-ES_tradnl" sz="4400" b="1" i="1" dirty="0">
                <a:solidFill>
                  <a:schemeClr val="bg1">
                    <a:lumMod val="20000"/>
                    <a:lumOff val="80000"/>
                  </a:schemeClr>
                </a:solidFill>
                <a:latin typeface="Arial" charset="0"/>
              </a:rPr>
              <a:t>Nodo </a:t>
            </a:r>
            <a:r>
              <a:rPr lang="es-ES_tradnl" b="1" i="1" dirty="0">
                <a:solidFill>
                  <a:schemeClr val="bg1">
                    <a:lumMod val="20000"/>
                    <a:lumOff val="80000"/>
                  </a:schemeClr>
                </a:solidFill>
                <a:latin typeface="Arial" charset="0"/>
              </a:rPr>
              <a:t>(Elemento Activo-Servidor).</a:t>
            </a:r>
            <a:endParaRPr lang="es-ES_tradnl" sz="4400" b="1" i="1" dirty="0">
              <a:solidFill>
                <a:schemeClr val="bg1">
                  <a:lumMod val="20000"/>
                  <a:lumOff val="80000"/>
                </a:schemeClr>
              </a:solidFill>
              <a:latin typeface="Arial" charset="0"/>
            </a:endParaRPr>
          </a:p>
          <a:p>
            <a:endParaRPr lang="es-ES_tradnl" sz="3600" b="1" i="1" u="sng" dirty="0">
              <a:solidFill>
                <a:schemeClr val="bg1">
                  <a:lumMod val="20000"/>
                  <a:lumOff val="80000"/>
                </a:schemeClr>
              </a:solidFill>
              <a:latin typeface="Arial" charset="0"/>
            </a:endParaRPr>
          </a:p>
          <a:p>
            <a:r>
              <a:rPr lang="es-ES_tradnl" sz="4400" b="1" i="1" dirty="0">
                <a:solidFill>
                  <a:schemeClr val="bg1">
                    <a:lumMod val="20000"/>
                    <a:lumOff val="80000"/>
                  </a:schemeClr>
                </a:solidFill>
                <a:latin typeface="Arial" charset="0"/>
              </a:rPr>
              <a:t>Enlace </a:t>
            </a:r>
            <a:r>
              <a:rPr lang="es-ES_tradnl" b="1" i="1" dirty="0">
                <a:solidFill>
                  <a:schemeClr val="bg1">
                    <a:lumMod val="20000"/>
                    <a:lumOff val="80000"/>
                  </a:schemeClr>
                </a:solidFill>
                <a:latin typeface="Arial" charset="0"/>
              </a:rPr>
              <a:t>(Troncal – Usuario).</a:t>
            </a:r>
          </a:p>
          <a:p>
            <a:endParaRPr lang="es-ES_tradnl" sz="4400" b="1" i="1" dirty="0">
              <a:solidFill>
                <a:schemeClr val="bg1">
                  <a:lumMod val="20000"/>
                  <a:lumOff val="80000"/>
                </a:schemeClr>
              </a:solidFill>
              <a:latin typeface="Arial" charset="0"/>
            </a:endParaRPr>
          </a:p>
          <a:p>
            <a:r>
              <a:rPr lang="es-ES_tradnl" sz="4400" b="1" i="1" dirty="0">
                <a:solidFill>
                  <a:schemeClr val="bg1">
                    <a:lumMod val="20000"/>
                    <a:lumOff val="80000"/>
                  </a:schemeClr>
                </a:solidFill>
                <a:latin typeface="Arial" charset="0"/>
              </a:rPr>
              <a:t>Equipo Terminal.</a:t>
            </a:r>
            <a:endParaRPr lang="es-ES_tradnl" sz="4000" dirty="0">
              <a:solidFill>
                <a:schemeClr val="bg1">
                  <a:lumMod val="20000"/>
                  <a:lumOff val="80000"/>
                </a:schemeClr>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050"/>
          <p:cNvSpPr>
            <a:spLocks noGrp="1" noChangeArrowheads="1"/>
          </p:cNvSpPr>
          <p:nvPr>
            <p:ph type="title"/>
          </p:nvPr>
        </p:nvSpPr>
        <p:spPr>
          <a:xfrm>
            <a:off x="838200" y="0"/>
            <a:ext cx="777240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200" b="1" i="1">
                <a:solidFill>
                  <a:srgbClr val="333399"/>
                </a:solidFill>
                <a:latin typeface="Arial" charset="0"/>
              </a:rPr>
              <a:t>Topología  o Forma General</a:t>
            </a:r>
            <a:br>
              <a:rPr lang="es-ES_tradnl" sz="3200" b="1" i="1">
                <a:solidFill>
                  <a:srgbClr val="333399"/>
                </a:solidFill>
                <a:latin typeface="Arial" charset="0"/>
              </a:rPr>
            </a:br>
            <a:r>
              <a:rPr lang="es-ES_tradnl" sz="3200" b="1" i="1">
                <a:solidFill>
                  <a:srgbClr val="333399"/>
                </a:solidFill>
                <a:latin typeface="Arial" charset="0"/>
              </a:rPr>
              <a:t>Elementos de la Estructura de Red</a:t>
            </a:r>
          </a:p>
        </p:txBody>
      </p:sp>
      <p:sp>
        <p:nvSpPr>
          <p:cNvPr id="1028" name="Rectangle 2054"/>
          <p:cNvSpPr>
            <a:spLocks noChangeArrowheads="1"/>
          </p:cNvSpPr>
          <p:nvPr/>
        </p:nvSpPr>
        <p:spPr bwMode="auto">
          <a:xfrm>
            <a:off x="2311400" y="1016000"/>
            <a:ext cx="9144000" cy="0"/>
          </a:xfrm>
          <a:prstGeom prst="rect">
            <a:avLst/>
          </a:prstGeom>
          <a:noFill/>
          <a:ln w="9525">
            <a:noFill/>
            <a:miter lim="800000"/>
            <a:headEnd/>
            <a:tailEnd/>
          </a:ln>
        </p:spPr>
        <p:txBody>
          <a:bodyPr>
            <a:spAutoFit/>
          </a:bodyPr>
          <a:lstStyle/>
          <a:p>
            <a:endParaRPr lang="es-ES"/>
          </a:p>
        </p:txBody>
      </p:sp>
      <p:graphicFrame>
        <p:nvGraphicFramePr>
          <p:cNvPr id="1026" name="Object 2048"/>
          <p:cNvGraphicFramePr>
            <a:graphicFrameLocks noChangeAspect="1"/>
          </p:cNvGraphicFramePr>
          <p:nvPr>
            <p:extLst>
              <p:ext uri="{D42A27DB-BD31-4B8C-83A1-F6EECF244321}">
                <p14:modId xmlns:p14="http://schemas.microsoft.com/office/powerpoint/2010/main" val="1471179080"/>
              </p:ext>
            </p:extLst>
          </p:nvPr>
        </p:nvGraphicFramePr>
        <p:xfrm>
          <a:off x="609600" y="1295400"/>
          <a:ext cx="8077200" cy="5562600"/>
        </p:xfrm>
        <a:graphic>
          <a:graphicData uri="http://schemas.openxmlformats.org/presentationml/2006/ole">
            <mc:AlternateContent xmlns:mc="http://schemas.openxmlformats.org/markup-compatibility/2006">
              <mc:Choice xmlns:v="urn:schemas-microsoft-com:vml" Requires="v">
                <p:oleObj r:id="rId3" imgW="7153202" imgH="7634133" progId="">
                  <p:embed/>
                </p:oleObj>
              </mc:Choice>
              <mc:Fallback>
                <p:oleObj r:id="rId3" imgW="7153202" imgH="7634133"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8077200" cy="5562600"/>
                      </a:xfrm>
                      <a:prstGeom prst="rect">
                        <a:avLst/>
                      </a:prstGeom>
                      <a:solidFill>
                        <a:schemeClr val="bg1">
                          <a:lumMod val="20000"/>
                          <a:lumOff val="80000"/>
                        </a:schemeClr>
                      </a:solidFill>
                      <a:ln w="76200">
                        <a:solidFill>
                          <a:schemeClr val="bg1">
                            <a:lumMod val="60000"/>
                            <a:lumOff val="40000"/>
                          </a:schemeClr>
                        </a:solidFill>
                        <a:miter lim="800000"/>
                        <a:headEnd/>
                        <a:tailEnd/>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611188" y="188913"/>
            <a:ext cx="8064500" cy="1143000"/>
          </a:xfrm>
          <a:solidFill>
            <a:srgbClr val="006699"/>
          </a:solidFill>
          <a:ln w="76200" cap="flat" algn="ctr">
            <a:solidFill>
              <a:schemeClr val="bg1">
                <a:lumMod val="60000"/>
                <a:lumOff val="40000"/>
              </a:schemeClr>
            </a:solidFill>
          </a:ln>
        </p:spPr>
        <p:txBody>
          <a:bodyPr/>
          <a:lstStyle/>
          <a:p>
            <a:pPr>
              <a:defRPr/>
            </a:pPr>
            <a:r>
              <a:rPr lang="es-AR" i="1" dirty="0" err="1">
                <a:solidFill>
                  <a:schemeClr val="accent6">
                    <a:lumMod val="10000"/>
                    <a:lumOff val="90000"/>
                  </a:schemeClr>
                </a:solidFill>
                <a:effectLst>
                  <a:outerShdw blurRad="38100" dist="38100" dir="2700000" algn="tl">
                    <a:srgbClr val="000000"/>
                  </a:outerShdw>
                </a:effectLst>
                <a:latin typeface="Arial" charset="0"/>
              </a:rPr>
              <a:t>Backhaul</a:t>
            </a:r>
            <a:r>
              <a:rPr lang="es-AR" i="1" dirty="0">
                <a:solidFill>
                  <a:schemeClr val="accent6">
                    <a:lumMod val="10000"/>
                    <a:lumOff val="90000"/>
                  </a:schemeClr>
                </a:solidFill>
                <a:effectLst>
                  <a:outerShdw blurRad="38100" dist="38100" dir="2700000" algn="tl">
                    <a:srgbClr val="000000"/>
                  </a:outerShdw>
                </a:effectLst>
                <a:latin typeface="Arial" charset="0"/>
              </a:rPr>
              <a:t> de Comunicaciones</a:t>
            </a:r>
          </a:p>
        </p:txBody>
      </p:sp>
      <p:sp>
        <p:nvSpPr>
          <p:cNvPr id="399363" name="Rectangle 3"/>
          <p:cNvSpPr>
            <a:spLocks noGrp="1" noChangeArrowheads="1"/>
          </p:cNvSpPr>
          <p:nvPr>
            <p:ph type="body" idx="1"/>
          </p:nvPr>
        </p:nvSpPr>
        <p:spPr>
          <a:xfrm>
            <a:off x="250825" y="1628775"/>
            <a:ext cx="8642350" cy="5013325"/>
          </a:xfrm>
          <a:solidFill>
            <a:srgbClr val="000080"/>
          </a:solidFill>
          <a:ln w="76200" cap="flat" algn="ctr">
            <a:solidFill>
              <a:schemeClr val="bg1">
                <a:lumMod val="60000"/>
                <a:lumOff val="40000"/>
              </a:schemeClr>
            </a:solidFill>
          </a:ln>
        </p:spPr>
        <p:txBody>
          <a:bodyPr/>
          <a:lstStyle/>
          <a:p>
            <a:pPr algn="just">
              <a:lnSpc>
                <a:spcPct val="90000"/>
              </a:lnSpc>
              <a:defRPr/>
            </a:pPr>
            <a:r>
              <a:rPr lang="es-ES_tradnl" sz="2800" b="1" i="1">
                <a:solidFill>
                  <a:schemeClr val="accent6">
                    <a:lumMod val="10000"/>
                    <a:lumOff val="90000"/>
                  </a:schemeClr>
                </a:solidFill>
                <a:effectLst>
                  <a:outerShdw blurRad="38100" dist="38100" dir="2700000" algn="tl">
                    <a:srgbClr val="000000"/>
                  </a:outerShdw>
                </a:effectLst>
                <a:latin typeface="Arial" charset="0"/>
              </a:rPr>
              <a:t>Backhaul (red de retorno):</a:t>
            </a:r>
            <a:r>
              <a:rPr lang="es-ES_tradnl" sz="2800" b="1" i="1">
                <a:solidFill>
                  <a:schemeClr val="accent6">
                    <a:lumMod val="10000"/>
                    <a:lumOff val="90000"/>
                  </a:schemeClr>
                </a:solidFill>
                <a:latin typeface="Arial" charset="0"/>
              </a:rPr>
              <a:t> Conexión de baja, media o alta velocidad que conecta a computadoras u otros equipos de telecomunicaciones encargados de hacer circular la información. </a:t>
            </a:r>
          </a:p>
          <a:p>
            <a:pPr algn="just">
              <a:lnSpc>
                <a:spcPct val="90000"/>
              </a:lnSpc>
              <a:defRPr/>
            </a:pPr>
            <a:r>
              <a:rPr lang="es-ES_tradnl" sz="2800" b="1" i="1">
                <a:solidFill>
                  <a:schemeClr val="accent6">
                    <a:lumMod val="10000"/>
                    <a:lumOff val="90000"/>
                  </a:schemeClr>
                </a:solidFill>
                <a:latin typeface="Arial" charset="0"/>
              </a:rPr>
              <a:t>Conectan redes de datos, redes de telefonía celular y constituyen una estructura fundamental de las redes de comunicación. </a:t>
            </a:r>
          </a:p>
          <a:p>
            <a:pPr algn="just">
              <a:lnSpc>
                <a:spcPct val="90000"/>
              </a:lnSpc>
              <a:defRPr/>
            </a:pPr>
            <a:r>
              <a:rPr lang="es-ES_tradnl" sz="2800" b="1" i="1">
                <a:solidFill>
                  <a:schemeClr val="accent6">
                    <a:lumMod val="10000"/>
                    <a:lumOff val="90000"/>
                  </a:schemeClr>
                </a:solidFill>
                <a:latin typeface="Arial" charset="0"/>
              </a:rPr>
              <a:t>Usado para interconectar redes entre sí utilizando diferentes tipos de tecnologías alambricas o inalámbicas.</a:t>
            </a:r>
            <a:endParaRPr lang="es-AR" sz="2800" b="1" i="1">
              <a:solidFill>
                <a:schemeClr val="accent6">
                  <a:lumMod val="10000"/>
                  <a:lumOff val="90000"/>
                </a:schemeClr>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611188" y="188913"/>
            <a:ext cx="8064500" cy="1143000"/>
          </a:xfrm>
          <a:solidFill>
            <a:srgbClr val="006699"/>
          </a:solidFill>
          <a:ln w="76200" cap="flat" algn="ctr">
            <a:solidFill>
              <a:srgbClr val="00FFFF"/>
            </a:solidFill>
          </a:ln>
        </p:spPr>
        <p:txBody>
          <a:bodyPr/>
          <a:lstStyle/>
          <a:p>
            <a:pPr>
              <a:defRPr/>
            </a:pPr>
            <a:r>
              <a:rPr lang="es-AR" i="1" dirty="0" err="1">
                <a:solidFill>
                  <a:schemeClr val="accent6">
                    <a:lumMod val="10000"/>
                    <a:lumOff val="90000"/>
                  </a:schemeClr>
                </a:solidFill>
                <a:effectLst>
                  <a:outerShdw blurRad="38100" dist="38100" dir="2700000" algn="tl">
                    <a:srgbClr val="000000"/>
                  </a:outerShdw>
                </a:effectLst>
                <a:latin typeface="Arial" charset="0"/>
              </a:rPr>
              <a:t>Backhaul</a:t>
            </a:r>
            <a:r>
              <a:rPr lang="es-AR" i="1" dirty="0">
                <a:solidFill>
                  <a:schemeClr val="accent6">
                    <a:lumMod val="10000"/>
                    <a:lumOff val="90000"/>
                  </a:schemeClr>
                </a:solidFill>
                <a:effectLst>
                  <a:outerShdw blurRad="38100" dist="38100" dir="2700000" algn="tl">
                    <a:srgbClr val="000000"/>
                  </a:outerShdw>
                </a:effectLst>
                <a:latin typeface="Arial" charset="0"/>
              </a:rPr>
              <a:t> de Comunicaciones</a:t>
            </a:r>
          </a:p>
        </p:txBody>
      </p:sp>
      <p:pic>
        <p:nvPicPr>
          <p:cNvPr id="3" name="Imagen 2"/>
          <p:cNvPicPr>
            <a:picLocks noChangeAspect="1"/>
          </p:cNvPicPr>
          <p:nvPr/>
        </p:nvPicPr>
        <p:blipFill>
          <a:blip r:embed="rId3"/>
          <a:stretch>
            <a:fillRect/>
          </a:stretch>
        </p:blipFill>
        <p:spPr>
          <a:xfrm>
            <a:off x="395536" y="1700807"/>
            <a:ext cx="8496944" cy="4744097"/>
          </a:xfrm>
          <a:prstGeom prst="rect">
            <a:avLst/>
          </a:prstGeom>
          <a:ln w="76200">
            <a:solidFill>
              <a:schemeClr val="bg1">
                <a:lumMod val="60000"/>
                <a:lumOff val="40000"/>
              </a:schemeClr>
            </a:solidFill>
          </a:ln>
        </p:spPr>
      </p:pic>
    </p:spTree>
    <p:extLst>
      <p:ext uri="{BB962C8B-B14F-4D97-AF65-F5344CB8AC3E}">
        <p14:creationId xmlns:p14="http://schemas.microsoft.com/office/powerpoint/2010/main" val="3476756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 calcmode="lin" valueType="num">
                                      <p:cBhvr>
                                        <p:cTn id="7" dur="1000" fill="hold"/>
                                        <p:tgtEl>
                                          <p:spTgt spid="399362"/>
                                        </p:tgtEl>
                                        <p:attrNameLst>
                                          <p:attrName>ppt_w</p:attrName>
                                        </p:attrNameLst>
                                      </p:cBhvr>
                                      <p:tavLst>
                                        <p:tav tm="0">
                                          <p:val>
                                            <p:fltVal val="0"/>
                                          </p:val>
                                        </p:tav>
                                        <p:tav tm="100000">
                                          <p:val>
                                            <p:strVal val="#ppt_w"/>
                                          </p:val>
                                        </p:tav>
                                      </p:tavLst>
                                    </p:anim>
                                    <p:anim calcmode="lin" valueType="num">
                                      <p:cBhvr>
                                        <p:cTn id="8" dur="1000" fill="hold"/>
                                        <p:tgtEl>
                                          <p:spTgt spid="399362"/>
                                        </p:tgtEl>
                                        <p:attrNameLst>
                                          <p:attrName>ppt_h</p:attrName>
                                        </p:attrNameLst>
                                      </p:cBhvr>
                                      <p:tavLst>
                                        <p:tav tm="0">
                                          <p:val>
                                            <p:fltVal val="0"/>
                                          </p:val>
                                        </p:tav>
                                        <p:tav tm="100000">
                                          <p:val>
                                            <p:strVal val="#ppt_h"/>
                                          </p:val>
                                        </p:tav>
                                      </p:tavLst>
                                    </p:anim>
                                    <p:anim calcmode="lin" valueType="num">
                                      <p:cBhvr>
                                        <p:cTn id="9" dur="1000" fill="hold"/>
                                        <p:tgtEl>
                                          <p:spTgt spid="399362"/>
                                        </p:tgtEl>
                                        <p:attrNameLst>
                                          <p:attrName>style.rotation</p:attrName>
                                        </p:attrNameLst>
                                      </p:cBhvr>
                                      <p:tavLst>
                                        <p:tav tm="0">
                                          <p:val>
                                            <p:fltVal val="90"/>
                                          </p:val>
                                        </p:tav>
                                        <p:tav tm="100000">
                                          <p:val>
                                            <p:fltVal val="0"/>
                                          </p:val>
                                        </p:tav>
                                      </p:tavLst>
                                    </p:anim>
                                    <p:animEffect transition="in" filter="fade">
                                      <p:cBhvr>
                                        <p:cTn id="10" dur="1000"/>
                                        <p:tgtEl>
                                          <p:spTgt spid="3993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ctrTitle"/>
          </p:nvPr>
        </p:nvSpPr>
        <p:spPr>
          <a:xfrm>
            <a:off x="0" y="188640"/>
            <a:ext cx="9144000" cy="3413398"/>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br>
              <a:rPr lang="es-AR" b="1" i="1" u="sng" dirty="0">
                <a:solidFill>
                  <a:srgbClr val="333399"/>
                </a:solidFill>
                <a:latin typeface="Arial" charset="0"/>
              </a:rPr>
            </a:br>
            <a:r>
              <a:rPr lang="es-AR" b="1" i="1" u="sng" dirty="0">
                <a:solidFill>
                  <a:srgbClr val="333399"/>
                </a:solidFill>
                <a:latin typeface="Arial" charset="0"/>
              </a:rPr>
              <a:t>Unidad 1</a:t>
            </a:r>
          </a:p>
        </p:txBody>
      </p:sp>
      <p:sp>
        <p:nvSpPr>
          <p:cNvPr id="15363" name="Rectangle 3"/>
          <p:cNvSpPr>
            <a:spLocks noGrp="1" noChangeArrowheads="1"/>
          </p:cNvSpPr>
          <p:nvPr>
            <p:ph type="subTitle" idx="1"/>
          </p:nvPr>
        </p:nvSpPr>
        <p:spPr>
          <a:xfrm>
            <a:off x="1472712" y="3786188"/>
            <a:ext cx="6400800" cy="2716212"/>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lnSpc>
                <a:spcPct val="80000"/>
              </a:lnSpc>
            </a:pPr>
            <a:endParaRPr lang="es-ES_tradnl" sz="2400" b="1" i="1" dirty="0">
              <a:solidFill>
                <a:srgbClr val="333399"/>
              </a:solidFill>
              <a:latin typeface="Arial" charset="0"/>
              <a:ea typeface="+mj-ea"/>
              <a:cs typeface="+mj-cs"/>
            </a:endParaRPr>
          </a:p>
          <a:p>
            <a:pPr>
              <a:lnSpc>
                <a:spcPct val="80000"/>
              </a:lnSpc>
            </a:pPr>
            <a:r>
              <a:rPr lang="es-ES_tradnl" sz="2400" b="1" i="1" dirty="0">
                <a:solidFill>
                  <a:srgbClr val="333399"/>
                </a:solidFill>
                <a:latin typeface="Arial" charset="0"/>
                <a:ea typeface="+mj-ea"/>
                <a:cs typeface="+mj-cs"/>
              </a:rPr>
              <a:t>Redes de Computadoras Arquitecturas</a:t>
            </a:r>
          </a:p>
          <a:p>
            <a:pPr>
              <a:lnSpc>
                <a:spcPct val="80000"/>
              </a:lnSpc>
            </a:pPr>
            <a:r>
              <a:rPr lang="es-ES_tradnl" sz="2400" b="1" i="1" dirty="0">
                <a:solidFill>
                  <a:srgbClr val="333399"/>
                </a:solidFill>
                <a:latin typeface="Arial" charset="0"/>
                <a:ea typeface="+mj-ea"/>
                <a:cs typeface="+mj-cs"/>
              </a:rPr>
              <a:t>Tipos de Conexión Redes Convergentes</a:t>
            </a:r>
          </a:p>
          <a:p>
            <a:pPr>
              <a:lnSpc>
                <a:spcPct val="80000"/>
              </a:lnSpc>
            </a:pPr>
            <a:r>
              <a:rPr lang="es-ES_tradnl" sz="2400" b="1" i="1" dirty="0">
                <a:solidFill>
                  <a:srgbClr val="333399"/>
                </a:solidFill>
                <a:latin typeface="Arial" charset="0"/>
                <a:ea typeface="+mj-ea"/>
                <a:cs typeface="+mj-cs"/>
              </a:rPr>
              <a:t>Topología Lógica y Física</a:t>
            </a:r>
          </a:p>
          <a:p>
            <a:pPr>
              <a:lnSpc>
                <a:spcPct val="80000"/>
              </a:lnSpc>
            </a:pPr>
            <a:r>
              <a:rPr lang="es-ES_tradnl" sz="2400" b="1" i="1" dirty="0">
                <a:solidFill>
                  <a:srgbClr val="333399"/>
                </a:solidFill>
                <a:latin typeface="Arial" charset="0"/>
                <a:ea typeface="+mj-ea"/>
                <a:cs typeface="+mj-cs"/>
              </a:rPr>
              <a:t>Clasificación de Redes </a:t>
            </a:r>
          </a:p>
          <a:p>
            <a:pPr>
              <a:lnSpc>
                <a:spcPct val="80000"/>
              </a:lnSpc>
            </a:pPr>
            <a:r>
              <a:rPr lang="es-AR" sz="2400" b="1" i="1" dirty="0">
                <a:solidFill>
                  <a:srgbClr val="333399"/>
                </a:solidFill>
                <a:latin typeface="Arial" charset="0"/>
                <a:ea typeface="+mj-ea"/>
                <a:cs typeface="+mj-cs"/>
              </a:rPr>
              <a:t>2023</a:t>
            </a:r>
          </a:p>
        </p:txBody>
      </p:sp>
    </p:spTree>
    <p:extLst>
      <p:ext uri="{BB962C8B-B14F-4D97-AF65-F5344CB8AC3E}">
        <p14:creationId xmlns:p14="http://schemas.microsoft.com/office/powerpoint/2010/main" val="30916283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683568" y="228600"/>
            <a:ext cx="8155632" cy="126224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a:solidFill>
                  <a:srgbClr val="333399"/>
                </a:solidFill>
                <a:latin typeface="Arial" charset="0"/>
              </a:rPr>
              <a:t>Clasificación de Redes</a:t>
            </a:r>
            <a:br>
              <a:rPr lang="es-ES_tradnl" sz="4000" b="1" i="1">
                <a:solidFill>
                  <a:srgbClr val="333399"/>
                </a:solidFill>
                <a:latin typeface="Arial" charset="0"/>
              </a:rPr>
            </a:br>
            <a:r>
              <a:rPr lang="es-ES_tradnl" sz="4000" b="1" i="1">
                <a:solidFill>
                  <a:srgbClr val="333399"/>
                </a:solidFill>
                <a:latin typeface="Arial" charset="0"/>
              </a:rPr>
              <a:t>Distribución Geográfica</a:t>
            </a:r>
          </a:p>
        </p:txBody>
      </p:sp>
      <p:grpSp>
        <p:nvGrpSpPr>
          <p:cNvPr id="19459" name="Group 1178"/>
          <p:cNvGrpSpPr>
            <a:grpSpLocks/>
          </p:cNvGrpSpPr>
          <p:nvPr/>
        </p:nvGrpSpPr>
        <p:grpSpPr bwMode="auto">
          <a:xfrm>
            <a:off x="0" y="1676400"/>
            <a:ext cx="9144000" cy="4800600"/>
            <a:chOff x="-3" y="-3"/>
            <a:chExt cx="4583" cy="2406"/>
          </a:xfrm>
        </p:grpSpPr>
        <p:grpSp>
          <p:nvGrpSpPr>
            <p:cNvPr id="19460" name="Group 1176"/>
            <p:cNvGrpSpPr>
              <a:grpSpLocks/>
            </p:cNvGrpSpPr>
            <p:nvPr/>
          </p:nvGrpSpPr>
          <p:grpSpPr bwMode="auto">
            <a:xfrm>
              <a:off x="0" y="0"/>
              <a:ext cx="4577" cy="2400"/>
              <a:chOff x="0" y="0"/>
              <a:chExt cx="4577" cy="2400"/>
            </a:xfrm>
          </p:grpSpPr>
          <p:grpSp>
            <p:nvGrpSpPr>
              <p:cNvPr id="19462" name="Group 1141"/>
              <p:cNvGrpSpPr>
                <a:grpSpLocks/>
              </p:cNvGrpSpPr>
              <p:nvPr/>
            </p:nvGrpSpPr>
            <p:grpSpPr bwMode="auto">
              <a:xfrm>
                <a:off x="0" y="0"/>
                <a:ext cx="1557" cy="384"/>
                <a:chOff x="0" y="0"/>
                <a:chExt cx="1557" cy="384"/>
              </a:xfrm>
            </p:grpSpPr>
            <p:sp>
              <p:nvSpPr>
                <p:cNvPr id="19514" name="Rectangle 1122"/>
                <p:cNvSpPr>
                  <a:spLocks noChangeArrowheads="1"/>
                </p:cNvSpPr>
                <p:nvPr/>
              </p:nvSpPr>
              <p:spPr bwMode="auto">
                <a:xfrm>
                  <a:off x="28" y="0"/>
                  <a:ext cx="1501"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Distancia entre Procesadores</a:t>
                  </a:r>
                </a:p>
                <a:p>
                  <a:pPr algn="ctr"/>
                  <a:endParaRPr lang="es-ES_tradnl" sz="2000" b="1">
                    <a:solidFill>
                      <a:schemeClr val="accent6">
                        <a:lumMod val="10000"/>
                        <a:lumOff val="90000"/>
                      </a:schemeClr>
                    </a:solidFill>
                  </a:endParaRPr>
                </a:p>
              </p:txBody>
            </p:sp>
            <p:sp>
              <p:nvSpPr>
                <p:cNvPr id="19515" name="Rectangle 1140"/>
                <p:cNvSpPr>
                  <a:spLocks noChangeArrowheads="1"/>
                </p:cNvSpPr>
                <p:nvPr/>
              </p:nvSpPr>
              <p:spPr bwMode="auto">
                <a:xfrm>
                  <a:off x="0" y="0"/>
                  <a:ext cx="1557"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63" name="Group 1143"/>
              <p:cNvGrpSpPr>
                <a:grpSpLocks/>
              </p:cNvGrpSpPr>
              <p:nvPr/>
            </p:nvGrpSpPr>
            <p:grpSpPr bwMode="auto">
              <a:xfrm>
                <a:off x="1557" y="0"/>
                <a:ext cx="1086" cy="384"/>
                <a:chOff x="1557" y="0"/>
                <a:chExt cx="1086" cy="384"/>
              </a:xfrm>
            </p:grpSpPr>
            <p:sp>
              <p:nvSpPr>
                <p:cNvPr id="19512" name="Rectangle 1123"/>
                <p:cNvSpPr>
                  <a:spLocks noChangeArrowheads="1"/>
                </p:cNvSpPr>
                <p:nvPr/>
              </p:nvSpPr>
              <p:spPr bwMode="auto">
                <a:xfrm>
                  <a:off x="1585" y="0"/>
                  <a:ext cx="1030"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Lugar Geográfico</a:t>
                  </a:r>
                </a:p>
                <a:p>
                  <a:pPr algn="ctr"/>
                  <a:endParaRPr lang="es-ES_tradnl" sz="2000" b="1">
                    <a:solidFill>
                      <a:schemeClr val="accent6">
                        <a:lumMod val="10000"/>
                        <a:lumOff val="90000"/>
                      </a:schemeClr>
                    </a:solidFill>
                  </a:endParaRPr>
                </a:p>
              </p:txBody>
            </p:sp>
            <p:sp>
              <p:nvSpPr>
                <p:cNvPr id="19513" name="Rectangle 1142"/>
                <p:cNvSpPr>
                  <a:spLocks noChangeArrowheads="1"/>
                </p:cNvSpPr>
                <p:nvPr/>
              </p:nvSpPr>
              <p:spPr bwMode="auto">
                <a:xfrm>
                  <a:off x="1557" y="0"/>
                  <a:ext cx="1086"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64" name="Group 1145"/>
              <p:cNvGrpSpPr>
                <a:grpSpLocks/>
              </p:cNvGrpSpPr>
              <p:nvPr/>
            </p:nvGrpSpPr>
            <p:grpSpPr bwMode="auto">
              <a:xfrm>
                <a:off x="2643" y="0"/>
                <a:ext cx="1934" cy="384"/>
                <a:chOff x="2643" y="0"/>
                <a:chExt cx="1934" cy="384"/>
              </a:xfrm>
            </p:grpSpPr>
            <p:sp>
              <p:nvSpPr>
                <p:cNvPr id="19510" name="Rectangle 1124"/>
                <p:cNvSpPr>
                  <a:spLocks noChangeArrowheads="1"/>
                </p:cNvSpPr>
                <p:nvPr/>
              </p:nvSpPr>
              <p:spPr bwMode="auto">
                <a:xfrm>
                  <a:off x="2671" y="0"/>
                  <a:ext cx="1878"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Ejemplo</a:t>
                  </a:r>
                </a:p>
                <a:p>
                  <a:pPr algn="ctr"/>
                  <a:endParaRPr lang="es-ES_tradnl" sz="2000" b="1">
                    <a:solidFill>
                      <a:schemeClr val="accent6">
                        <a:lumMod val="10000"/>
                        <a:lumOff val="90000"/>
                      </a:schemeClr>
                    </a:solidFill>
                  </a:endParaRPr>
                </a:p>
              </p:txBody>
            </p:sp>
            <p:sp>
              <p:nvSpPr>
                <p:cNvPr id="19511" name="Rectangle 1144"/>
                <p:cNvSpPr>
                  <a:spLocks noChangeArrowheads="1"/>
                </p:cNvSpPr>
                <p:nvPr/>
              </p:nvSpPr>
              <p:spPr bwMode="auto">
                <a:xfrm>
                  <a:off x="2643" y="0"/>
                  <a:ext cx="1934"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65" name="Group 1147"/>
              <p:cNvGrpSpPr>
                <a:grpSpLocks/>
              </p:cNvGrpSpPr>
              <p:nvPr/>
            </p:nvGrpSpPr>
            <p:grpSpPr bwMode="auto">
              <a:xfrm>
                <a:off x="0" y="384"/>
                <a:ext cx="1557" cy="384"/>
                <a:chOff x="0" y="384"/>
                <a:chExt cx="1557" cy="384"/>
              </a:xfrm>
            </p:grpSpPr>
            <p:sp>
              <p:nvSpPr>
                <p:cNvPr id="19508" name="Rectangle 1125"/>
                <p:cNvSpPr>
                  <a:spLocks noChangeArrowheads="1"/>
                </p:cNvSpPr>
                <p:nvPr/>
              </p:nvSpPr>
              <p:spPr bwMode="auto">
                <a:xfrm>
                  <a:off x="28" y="384"/>
                  <a:ext cx="1501"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0,1 m</a:t>
                  </a:r>
                </a:p>
                <a:p>
                  <a:pPr algn="ctr"/>
                  <a:endParaRPr lang="es-ES_tradnl" sz="2000" b="1">
                    <a:solidFill>
                      <a:schemeClr val="accent6">
                        <a:lumMod val="10000"/>
                        <a:lumOff val="90000"/>
                      </a:schemeClr>
                    </a:solidFill>
                  </a:endParaRPr>
                </a:p>
              </p:txBody>
            </p:sp>
            <p:sp>
              <p:nvSpPr>
                <p:cNvPr id="19509" name="Rectangle 1146"/>
                <p:cNvSpPr>
                  <a:spLocks noChangeArrowheads="1"/>
                </p:cNvSpPr>
                <p:nvPr/>
              </p:nvSpPr>
              <p:spPr bwMode="auto">
                <a:xfrm>
                  <a:off x="0" y="384"/>
                  <a:ext cx="1557"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66" name="Group 1149"/>
              <p:cNvGrpSpPr>
                <a:grpSpLocks/>
              </p:cNvGrpSpPr>
              <p:nvPr/>
            </p:nvGrpSpPr>
            <p:grpSpPr bwMode="auto">
              <a:xfrm>
                <a:off x="1557" y="384"/>
                <a:ext cx="1086" cy="384"/>
                <a:chOff x="1557" y="384"/>
                <a:chExt cx="1086" cy="384"/>
              </a:xfrm>
            </p:grpSpPr>
            <p:sp>
              <p:nvSpPr>
                <p:cNvPr id="19506" name="Rectangle 1126"/>
                <p:cNvSpPr>
                  <a:spLocks noChangeArrowheads="1"/>
                </p:cNvSpPr>
                <p:nvPr/>
              </p:nvSpPr>
              <p:spPr bwMode="auto">
                <a:xfrm>
                  <a:off x="1585" y="384"/>
                  <a:ext cx="1030"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Tarjeta de Circuitos</a:t>
                  </a:r>
                </a:p>
                <a:p>
                  <a:pPr algn="ctr"/>
                  <a:endParaRPr lang="es-ES_tradnl" sz="2000" b="1">
                    <a:solidFill>
                      <a:schemeClr val="accent6">
                        <a:lumMod val="10000"/>
                        <a:lumOff val="90000"/>
                      </a:schemeClr>
                    </a:solidFill>
                  </a:endParaRPr>
                </a:p>
              </p:txBody>
            </p:sp>
            <p:sp>
              <p:nvSpPr>
                <p:cNvPr id="19507" name="Rectangle 1148"/>
                <p:cNvSpPr>
                  <a:spLocks noChangeArrowheads="1"/>
                </p:cNvSpPr>
                <p:nvPr/>
              </p:nvSpPr>
              <p:spPr bwMode="auto">
                <a:xfrm>
                  <a:off x="1557" y="384"/>
                  <a:ext cx="1086"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67" name="Group 1151"/>
              <p:cNvGrpSpPr>
                <a:grpSpLocks/>
              </p:cNvGrpSpPr>
              <p:nvPr/>
            </p:nvGrpSpPr>
            <p:grpSpPr bwMode="auto">
              <a:xfrm>
                <a:off x="2643" y="384"/>
                <a:ext cx="1934" cy="384"/>
                <a:chOff x="2643" y="384"/>
                <a:chExt cx="1934" cy="384"/>
              </a:xfrm>
            </p:grpSpPr>
            <p:sp>
              <p:nvSpPr>
                <p:cNvPr id="19504" name="Rectangle 1127"/>
                <p:cNvSpPr>
                  <a:spLocks noChangeArrowheads="1"/>
                </p:cNvSpPr>
                <p:nvPr/>
              </p:nvSpPr>
              <p:spPr bwMode="auto">
                <a:xfrm>
                  <a:off x="2671" y="384"/>
                  <a:ext cx="1878"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Maquina de Flujo de datos</a:t>
                  </a:r>
                </a:p>
                <a:p>
                  <a:pPr algn="ctr"/>
                  <a:endParaRPr lang="es-ES_tradnl" sz="2000" b="1">
                    <a:solidFill>
                      <a:schemeClr val="accent6">
                        <a:lumMod val="10000"/>
                        <a:lumOff val="90000"/>
                      </a:schemeClr>
                    </a:solidFill>
                  </a:endParaRPr>
                </a:p>
              </p:txBody>
            </p:sp>
            <p:sp>
              <p:nvSpPr>
                <p:cNvPr id="19505" name="Rectangle 1150"/>
                <p:cNvSpPr>
                  <a:spLocks noChangeArrowheads="1"/>
                </p:cNvSpPr>
                <p:nvPr/>
              </p:nvSpPr>
              <p:spPr bwMode="auto">
                <a:xfrm>
                  <a:off x="2643" y="384"/>
                  <a:ext cx="1934"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68" name="Group 1153"/>
              <p:cNvGrpSpPr>
                <a:grpSpLocks/>
              </p:cNvGrpSpPr>
              <p:nvPr/>
            </p:nvGrpSpPr>
            <p:grpSpPr bwMode="auto">
              <a:xfrm>
                <a:off x="0" y="768"/>
                <a:ext cx="1557" cy="384"/>
                <a:chOff x="0" y="768"/>
                <a:chExt cx="1557" cy="384"/>
              </a:xfrm>
            </p:grpSpPr>
            <p:sp>
              <p:nvSpPr>
                <p:cNvPr id="19502" name="Rectangle 1128"/>
                <p:cNvSpPr>
                  <a:spLocks noChangeArrowheads="1"/>
                </p:cNvSpPr>
                <p:nvPr/>
              </p:nvSpPr>
              <p:spPr bwMode="auto">
                <a:xfrm>
                  <a:off x="28" y="768"/>
                  <a:ext cx="1501"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 Mts</a:t>
                  </a:r>
                </a:p>
                <a:p>
                  <a:pPr algn="ctr"/>
                  <a:endParaRPr lang="es-ES_tradnl" sz="2000" b="1">
                    <a:solidFill>
                      <a:schemeClr val="accent6">
                        <a:lumMod val="10000"/>
                        <a:lumOff val="90000"/>
                      </a:schemeClr>
                    </a:solidFill>
                  </a:endParaRPr>
                </a:p>
              </p:txBody>
            </p:sp>
            <p:sp>
              <p:nvSpPr>
                <p:cNvPr id="19503" name="Rectangle 1152"/>
                <p:cNvSpPr>
                  <a:spLocks noChangeArrowheads="1"/>
                </p:cNvSpPr>
                <p:nvPr/>
              </p:nvSpPr>
              <p:spPr bwMode="auto">
                <a:xfrm>
                  <a:off x="0" y="768"/>
                  <a:ext cx="1557"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69" name="Group 1155"/>
              <p:cNvGrpSpPr>
                <a:grpSpLocks/>
              </p:cNvGrpSpPr>
              <p:nvPr/>
            </p:nvGrpSpPr>
            <p:grpSpPr bwMode="auto">
              <a:xfrm>
                <a:off x="1557" y="768"/>
                <a:ext cx="1086" cy="384"/>
                <a:chOff x="1557" y="768"/>
                <a:chExt cx="1086" cy="384"/>
              </a:xfrm>
            </p:grpSpPr>
            <p:sp>
              <p:nvSpPr>
                <p:cNvPr id="19500" name="Rectangle 1129"/>
                <p:cNvSpPr>
                  <a:spLocks noChangeArrowheads="1"/>
                </p:cNvSpPr>
                <p:nvPr/>
              </p:nvSpPr>
              <p:spPr bwMode="auto">
                <a:xfrm>
                  <a:off x="1585" y="768"/>
                  <a:ext cx="1030"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Sistema</a:t>
                  </a:r>
                </a:p>
                <a:p>
                  <a:pPr algn="ctr"/>
                  <a:endParaRPr lang="es-ES_tradnl" sz="2000" b="1">
                    <a:solidFill>
                      <a:schemeClr val="accent6">
                        <a:lumMod val="10000"/>
                        <a:lumOff val="90000"/>
                      </a:schemeClr>
                    </a:solidFill>
                  </a:endParaRPr>
                </a:p>
              </p:txBody>
            </p:sp>
            <p:sp>
              <p:nvSpPr>
                <p:cNvPr id="19501" name="Rectangle 1154"/>
                <p:cNvSpPr>
                  <a:spLocks noChangeArrowheads="1"/>
                </p:cNvSpPr>
                <p:nvPr/>
              </p:nvSpPr>
              <p:spPr bwMode="auto">
                <a:xfrm>
                  <a:off x="1557" y="768"/>
                  <a:ext cx="1086"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0" name="Group 1157"/>
              <p:cNvGrpSpPr>
                <a:grpSpLocks/>
              </p:cNvGrpSpPr>
              <p:nvPr/>
            </p:nvGrpSpPr>
            <p:grpSpPr bwMode="auto">
              <a:xfrm>
                <a:off x="2643" y="768"/>
                <a:ext cx="1934" cy="384"/>
                <a:chOff x="2643" y="768"/>
                <a:chExt cx="1934" cy="384"/>
              </a:xfrm>
            </p:grpSpPr>
            <p:sp>
              <p:nvSpPr>
                <p:cNvPr id="19498" name="Rectangle 1130"/>
                <p:cNvSpPr>
                  <a:spLocks noChangeArrowheads="1"/>
                </p:cNvSpPr>
                <p:nvPr/>
              </p:nvSpPr>
              <p:spPr bwMode="auto">
                <a:xfrm>
                  <a:off x="2671" y="768"/>
                  <a:ext cx="1878"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Sever -Host</a:t>
                  </a:r>
                </a:p>
                <a:p>
                  <a:pPr algn="ctr"/>
                  <a:endParaRPr lang="es-ES_tradnl" sz="2000" b="1">
                    <a:solidFill>
                      <a:schemeClr val="accent6">
                        <a:lumMod val="10000"/>
                        <a:lumOff val="90000"/>
                      </a:schemeClr>
                    </a:solidFill>
                  </a:endParaRPr>
                </a:p>
              </p:txBody>
            </p:sp>
            <p:sp>
              <p:nvSpPr>
                <p:cNvPr id="19499" name="Rectangle 1156"/>
                <p:cNvSpPr>
                  <a:spLocks noChangeArrowheads="1"/>
                </p:cNvSpPr>
                <p:nvPr/>
              </p:nvSpPr>
              <p:spPr bwMode="auto">
                <a:xfrm>
                  <a:off x="2643" y="768"/>
                  <a:ext cx="1934"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1" name="Group 1159"/>
              <p:cNvGrpSpPr>
                <a:grpSpLocks/>
              </p:cNvGrpSpPr>
              <p:nvPr/>
            </p:nvGrpSpPr>
            <p:grpSpPr bwMode="auto">
              <a:xfrm>
                <a:off x="0" y="1152"/>
                <a:ext cx="1557" cy="480"/>
                <a:chOff x="0" y="1152"/>
                <a:chExt cx="1557" cy="480"/>
              </a:xfrm>
            </p:grpSpPr>
            <p:sp>
              <p:nvSpPr>
                <p:cNvPr id="19496" name="Rectangle 1131"/>
                <p:cNvSpPr>
                  <a:spLocks noChangeArrowheads="1"/>
                </p:cNvSpPr>
                <p:nvPr/>
              </p:nvSpPr>
              <p:spPr bwMode="auto">
                <a:xfrm>
                  <a:off x="28" y="1152"/>
                  <a:ext cx="1501" cy="480"/>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10 Mts</a:t>
                  </a:r>
                </a:p>
                <a:p>
                  <a:pPr algn="ctr"/>
                  <a:endParaRPr lang="es-ES_tradnl" sz="2000" b="1">
                    <a:solidFill>
                      <a:schemeClr val="accent6">
                        <a:lumMod val="10000"/>
                        <a:lumOff val="90000"/>
                      </a:schemeClr>
                    </a:solidFill>
                  </a:endParaRPr>
                </a:p>
              </p:txBody>
            </p:sp>
            <p:sp>
              <p:nvSpPr>
                <p:cNvPr id="19497" name="Rectangle 1158"/>
                <p:cNvSpPr>
                  <a:spLocks noChangeArrowheads="1"/>
                </p:cNvSpPr>
                <p:nvPr/>
              </p:nvSpPr>
              <p:spPr bwMode="auto">
                <a:xfrm>
                  <a:off x="0" y="1152"/>
                  <a:ext cx="1557" cy="480"/>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2" name="Group 1161"/>
              <p:cNvGrpSpPr>
                <a:grpSpLocks/>
              </p:cNvGrpSpPr>
              <p:nvPr/>
            </p:nvGrpSpPr>
            <p:grpSpPr bwMode="auto">
              <a:xfrm>
                <a:off x="1557" y="1152"/>
                <a:ext cx="1086" cy="480"/>
                <a:chOff x="1557" y="1152"/>
                <a:chExt cx="1086" cy="480"/>
              </a:xfrm>
            </p:grpSpPr>
            <p:sp>
              <p:nvSpPr>
                <p:cNvPr id="19494" name="Rectangle 1132"/>
                <p:cNvSpPr>
                  <a:spLocks noChangeArrowheads="1"/>
                </p:cNvSpPr>
                <p:nvPr/>
              </p:nvSpPr>
              <p:spPr bwMode="auto">
                <a:xfrm>
                  <a:off x="1585" y="1152"/>
                  <a:ext cx="1030" cy="480"/>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Cuarto/ambientes</a:t>
                  </a:r>
                </a:p>
                <a:p>
                  <a:pPr algn="ctr"/>
                  <a:endParaRPr lang="es-ES_tradnl" sz="2000" b="1">
                    <a:solidFill>
                      <a:schemeClr val="accent6">
                        <a:lumMod val="10000"/>
                        <a:lumOff val="90000"/>
                      </a:schemeClr>
                    </a:solidFill>
                  </a:endParaRPr>
                </a:p>
              </p:txBody>
            </p:sp>
            <p:sp>
              <p:nvSpPr>
                <p:cNvPr id="19495" name="Rectangle 1160"/>
                <p:cNvSpPr>
                  <a:spLocks noChangeArrowheads="1"/>
                </p:cNvSpPr>
                <p:nvPr/>
              </p:nvSpPr>
              <p:spPr bwMode="auto">
                <a:xfrm>
                  <a:off x="1557" y="1152"/>
                  <a:ext cx="1086" cy="480"/>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3" name="Group 1163"/>
              <p:cNvGrpSpPr>
                <a:grpSpLocks/>
              </p:cNvGrpSpPr>
              <p:nvPr/>
            </p:nvGrpSpPr>
            <p:grpSpPr bwMode="auto">
              <a:xfrm>
                <a:off x="2643" y="1152"/>
                <a:ext cx="1934" cy="480"/>
                <a:chOff x="2643" y="1152"/>
                <a:chExt cx="1934" cy="480"/>
              </a:xfrm>
            </p:grpSpPr>
            <p:sp>
              <p:nvSpPr>
                <p:cNvPr id="19492" name="Rectangle 1133"/>
                <p:cNvSpPr>
                  <a:spLocks noChangeArrowheads="1"/>
                </p:cNvSpPr>
                <p:nvPr/>
              </p:nvSpPr>
              <p:spPr bwMode="auto">
                <a:xfrm>
                  <a:off x="2671" y="1152"/>
                  <a:ext cx="1878" cy="480"/>
                </a:xfrm>
                <a:prstGeom prst="rect">
                  <a:avLst/>
                </a:prstGeom>
                <a:noFill/>
                <a:ln w="76200">
                  <a:solidFill>
                    <a:schemeClr val="bg1">
                      <a:lumMod val="60000"/>
                      <a:lumOff val="40000"/>
                    </a:schemeClr>
                  </a:solidFill>
                  <a:miter lim="800000"/>
                  <a:headEnd/>
                  <a:tailEnd/>
                </a:ln>
              </p:spPr>
              <p:txBody>
                <a:bodyPr/>
                <a:lstStyle/>
                <a:p>
                  <a:pPr algn="ctr"/>
                  <a:r>
                    <a:rPr lang="es-ES_tradnl" sz="1400" b="1">
                      <a:solidFill>
                        <a:schemeClr val="accent6">
                          <a:lumMod val="10000"/>
                          <a:lumOff val="90000"/>
                        </a:schemeClr>
                      </a:solidFill>
                      <a:latin typeface="Verdana" pitchFamily="34" charset="0"/>
                      <a:ea typeface="Arial Unicode MS" pitchFamily="34" charset="-128"/>
                      <a:cs typeface="Arial Unicode MS" pitchFamily="34" charset="-128"/>
                    </a:rPr>
                    <a:t>PAN – Personal Área Network </a:t>
                  </a:r>
                </a:p>
                <a:p>
                  <a:pPr algn="ctr"/>
                  <a:r>
                    <a:rPr lang="es-ES_tradnl" sz="1400" b="1">
                      <a:solidFill>
                        <a:schemeClr val="accent6">
                          <a:lumMod val="10000"/>
                          <a:lumOff val="90000"/>
                        </a:schemeClr>
                      </a:solidFill>
                      <a:latin typeface="Verdana" pitchFamily="34" charset="0"/>
                      <a:ea typeface="Arial Unicode MS" pitchFamily="34" charset="-128"/>
                      <a:cs typeface="Arial Unicode MS" pitchFamily="34" charset="-128"/>
                    </a:rPr>
                    <a:t>HAN – Home  Área Network</a:t>
                  </a:r>
                  <a:endParaRPr lang="es-ES_tradnl" sz="1600" b="1">
                    <a:solidFill>
                      <a:schemeClr val="accent6">
                        <a:lumMod val="10000"/>
                        <a:lumOff val="90000"/>
                      </a:schemeClr>
                    </a:solidFill>
                    <a:latin typeface="Verdana" pitchFamily="34" charset="0"/>
                    <a:ea typeface="Arial Unicode MS" pitchFamily="34" charset="-128"/>
                    <a:cs typeface="Arial Unicode MS" pitchFamily="34" charset="-128"/>
                  </a:endParaRPr>
                </a:p>
                <a:p>
                  <a:pPr algn="ctr"/>
                  <a:r>
                    <a:rPr lang="es-ES_tradnl" sz="1600" b="1">
                      <a:solidFill>
                        <a:schemeClr val="accent6">
                          <a:lumMod val="10000"/>
                          <a:lumOff val="90000"/>
                        </a:schemeClr>
                      </a:solidFill>
                      <a:latin typeface="Verdana" pitchFamily="34" charset="0"/>
                      <a:ea typeface="Arial Unicode MS" pitchFamily="34" charset="-128"/>
                      <a:cs typeface="Arial Unicode MS" pitchFamily="34" charset="-128"/>
                    </a:rPr>
                    <a:t>LAN – Local Área Network</a:t>
                  </a:r>
                </a:p>
                <a:p>
                  <a:pPr algn="ctr"/>
                  <a:endParaRPr lang="es-ES_tradnl" sz="1600" b="1">
                    <a:solidFill>
                      <a:schemeClr val="accent6">
                        <a:lumMod val="10000"/>
                        <a:lumOff val="90000"/>
                      </a:schemeClr>
                    </a:solidFill>
                  </a:endParaRPr>
                </a:p>
              </p:txBody>
            </p:sp>
            <p:sp>
              <p:nvSpPr>
                <p:cNvPr id="19493" name="Rectangle 1162"/>
                <p:cNvSpPr>
                  <a:spLocks noChangeArrowheads="1"/>
                </p:cNvSpPr>
                <p:nvPr/>
              </p:nvSpPr>
              <p:spPr bwMode="auto">
                <a:xfrm>
                  <a:off x="2643" y="1152"/>
                  <a:ext cx="1934" cy="480"/>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4" name="Group 1165"/>
              <p:cNvGrpSpPr>
                <a:grpSpLocks/>
              </p:cNvGrpSpPr>
              <p:nvPr/>
            </p:nvGrpSpPr>
            <p:grpSpPr bwMode="auto">
              <a:xfrm>
                <a:off x="0" y="1632"/>
                <a:ext cx="1557" cy="384"/>
                <a:chOff x="0" y="1632"/>
                <a:chExt cx="1557" cy="384"/>
              </a:xfrm>
            </p:grpSpPr>
            <p:sp>
              <p:nvSpPr>
                <p:cNvPr id="19490" name="Rectangle 1134"/>
                <p:cNvSpPr>
                  <a:spLocks noChangeArrowheads="1"/>
                </p:cNvSpPr>
                <p:nvPr/>
              </p:nvSpPr>
              <p:spPr bwMode="auto">
                <a:xfrm>
                  <a:off x="28" y="1632"/>
                  <a:ext cx="1501"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100 Mts </a:t>
                  </a:r>
                </a:p>
                <a:p>
                  <a:pPr algn="ctr"/>
                  <a:endParaRPr lang="es-ES_tradnl" sz="2000" b="1">
                    <a:solidFill>
                      <a:schemeClr val="accent6">
                        <a:lumMod val="10000"/>
                        <a:lumOff val="90000"/>
                      </a:schemeClr>
                    </a:solidFill>
                  </a:endParaRPr>
                </a:p>
              </p:txBody>
            </p:sp>
            <p:sp>
              <p:nvSpPr>
                <p:cNvPr id="19491" name="Rectangle 1164"/>
                <p:cNvSpPr>
                  <a:spLocks noChangeArrowheads="1"/>
                </p:cNvSpPr>
                <p:nvPr/>
              </p:nvSpPr>
              <p:spPr bwMode="auto">
                <a:xfrm>
                  <a:off x="0" y="1632"/>
                  <a:ext cx="1557"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5" name="Group 1167"/>
              <p:cNvGrpSpPr>
                <a:grpSpLocks/>
              </p:cNvGrpSpPr>
              <p:nvPr/>
            </p:nvGrpSpPr>
            <p:grpSpPr bwMode="auto">
              <a:xfrm>
                <a:off x="1557" y="1632"/>
                <a:ext cx="1086" cy="384"/>
                <a:chOff x="1557" y="1632"/>
                <a:chExt cx="1086" cy="384"/>
              </a:xfrm>
            </p:grpSpPr>
            <p:sp>
              <p:nvSpPr>
                <p:cNvPr id="19488" name="Rectangle 1135"/>
                <p:cNvSpPr>
                  <a:spLocks noChangeArrowheads="1"/>
                </p:cNvSpPr>
                <p:nvPr/>
              </p:nvSpPr>
              <p:spPr bwMode="auto">
                <a:xfrm>
                  <a:off x="1585" y="1632"/>
                  <a:ext cx="1030"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Edificio </a:t>
                  </a:r>
                </a:p>
                <a:p>
                  <a:pPr algn="ctr"/>
                  <a:endParaRPr lang="es-ES_tradnl" sz="2000" b="1">
                    <a:solidFill>
                      <a:schemeClr val="accent6">
                        <a:lumMod val="10000"/>
                        <a:lumOff val="90000"/>
                      </a:schemeClr>
                    </a:solidFill>
                  </a:endParaRPr>
                </a:p>
              </p:txBody>
            </p:sp>
            <p:sp>
              <p:nvSpPr>
                <p:cNvPr id="19489" name="Rectangle 1166"/>
                <p:cNvSpPr>
                  <a:spLocks noChangeArrowheads="1"/>
                </p:cNvSpPr>
                <p:nvPr/>
              </p:nvSpPr>
              <p:spPr bwMode="auto">
                <a:xfrm>
                  <a:off x="1557" y="1632"/>
                  <a:ext cx="1086"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6" name="Group 1169"/>
              <p:cNvGrpSpPr>
                <a:grpSpLocks/>
              </p:cNvGrpSpPr>
              <p:nvPr/>
            </p:nvGrpSpPr>
            <p:grpSpPr bwMode="auto">
              <a:xfrm>
                <a:off x="2643" y="1632"/>
                <a:ext cx="1934" cy="384"/>
                <a:chOff x="2643" y="1632"/>
                <a:chExt cx="1934" cy="384"/>
              </a:xfrm>
            </p:grpSpPr>
            <p:sp>
              <p:nvSpPr>
                <p:cNvPr id="19486" name="Rectangle 1136"/>
                <p:cNvSpPr>
                  <a:spLocks noChangeArrowheads="1"/>
                </p:cNvSpPr>
                <p:nvPr/>
              </p:nvSpPr>
              <p:spPr bwMode="auto">
                <a:xfrm>
                  <a:off x="2671" y="1632"/>
                  <a:ext cx="1878"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LAN – Local Area Network</a:t>
                  </a:r>
                </a:p>
                <a:p>
                  <a:pPr algn="ctr"/>
                  <a:endParaRPr lang="es-ES_tradnl" sz="2000" b="1">
                    <a:solidFill>
                      <a:schemeClr val="accent6">
                        <a:lumMod val="10000"/>
                        <a:lumOff val="90000"/>
                      </a:schemeClr>
                    </a:solidFill>
                  </a:endParaRPr>
                </a:p>
              </p:txBody>
            </p:sp>
            <p:sp>
              <p:nvSpPr>
                <p:cNvPr id="19487" name="Rectangle 1168"/>
                <p:cNvSpPr>
                  <a:spLocks noChangeArrowheads="1"/>
                </p:cNvSpPr>
                <p:nvPr/>
              </p:nvSpPr>
              <p:spPr bwMode="auto">
                <a:xfrm>
                  <a:off x="2643" y="1632"/>
                  <a:ext cx="1934"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7" name="Group 1171"/>
              <p:cNvGrpSpPr>
                <a:grpSpLocks/>
              </p:cNvGrpSpPr>
              <p:nvPr/>
            </p:nvGrpSpPr>
            <p:grpSpPr bwMode="auto">
              <a:xfrm>
                <a:off x="0" y="2016"/>
                <a:ext cx="1557" cy="384"/>
                <a:chOff x="0" y="2016"/>
                <a:chExt cx="1557" cy="384"/>
              </a:xfrm>
            </p:grpSpPr>
            <p:sp>
              <p:nvSpPr>
                <p:cNvPr id="19484" name="Rectangle 1137"/>
                <p:cNvSpPr>
                  <a:spLocks noChangeArrowheads="1"/>
                </p:cNvSpPr>
                <p:nvPr/>
              </p:nvSpPr>
              <p:spPr bwMode="auto">
                <a:xfrm>
                  <a:off x="28" y="2016"/>
                  <a:ext cx="1501"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 Km </a:t>
                  </a:r>
                </a:p>
                <a:p>
                  <a:pPr algn="ctr"/>
                  <a:endParaRPr lang="es-ES_tradnl" sz="2000" b="1">
                    <a:solidFill>
                      <a:schemeClr val="accent6">
                        <a:lumMod val="10000"/>
                        <a:lumOff val="90000"/>
                      </a:schemeClr>
                    </a:solidFill>
                  </a:endParaRPr>
                </a:p>
              </p:txBody>
            </p:sp>
            <p:sp>
              <p:nvSpPr>
                <p:cNvPr id="19485" name="Rectangle 1170"/>
                <p:cNvSpPr>
                  <a:spLocks noChangeArrowheads="1"/>
                </p:cNvSpPr>
                <p:nvPr/>
              </p:nvSpPr>
              <p:spPr bwMode="auto">
                <a:xfrm>
                  <a:off x="0" y="2016"/>
                  <a:ext cx="1557"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8" name="Group 1173"/>
              <p:cNvGrpSpPr>
                <a:grpSpLocks/>
              </p:cNvGrpSpPr>
              <p:nvPr/>
            </p:nvGrpSpPr>
            <p:grpSpPr bwMode="auto">
              <a:xfrm>
                <a:off x="1557" y="2016"/>
                <a:ext cx="1086" cy="384"/>
                <a:chOff x="1557" y="2016"/>
                <a:chExt cx="1086" cy="384"/>
              </a:xfrm>
            </p:grpSpPr>
            <p:sp>
              <p:nvSpPr>
                <p:cNvPr id="19482" name="Rectangle 1138"/>
                <p:cNvSpPr>
                  <a:spLocks noChangeArrowheads="1"/>
                </p:cNvSpPr>
                <p:nvPr/>
              </p:nvSpPr>
              <p:spPr bwMode="auto">
                <a:xfrm>
                  <a:off x="1585" y="2016"/>
                  <a:ext cx="1030"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Campus</a:t>
                  </a:r>
                </a:p>
                <a:p>
                  <a:pPr algn="ctr"/>
                  <a:endParaRPr lang="es-ES_tradnl" sz="2000" b="1">
                    <a:solidFill>
                      <a:schemeClr val="accent6">
                        <a:lumMod val="10000"/>
                        <a:lumOff val="90000"/>
                      </a:schemeClr>
                    </a:solidFill>
                  </a:endParaRPr>
                </a:p>
              </p:txBody>
            </p:sp>
            <p:sp>
              <p:nvSpPr>
                <p:cNvPr id="19483" name="Rectangle 1172"/>
                <p:cNvSpPr>
                  <a:spLocks noChangeArrowheads="1"/>
                </p:cNvSpPr>
                <p:nvPr/>
              </p:nvSpPr>
              <p:spPr bwMode="auto">
                <a:xfrm>
                  <a:off x="1557" y="2016"/>
                  <a:ext cx="1086"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19479" name="Group 1175"/>
              <p:cNvGrpSpPr>
                <a:grpSpLocks/>
              </p:cNvGrpSpPr>
              <p:nvPr/>
            </p:nvGrpSpPr>
            <p:grpSpPr bwMode="auto">
              <a:xfrm>
                <a:off x="2643" y="2016"/>
                <a:ext cx="1934" cy="384"/>
                <a:chOff x="2643" y="2016"/>
                <a:chExt cx="1934" cy="384"/>
              </a:xfrm>
            </p:grpSpPr>
            <p:sp>
              <p:nvSpPr>
                <p:cNvPr id="19480" name="Rectangle 1139"/>
                <p:cNvSpPr>
                  <a:spLocks noChangeArrowheads="1"/>
                </p:cNvSpPr>
                <p:nvPr/>
              </p:nvSpPr>
              <p:spPr bwMode="auto">
                <a:xfrm>
                  <a:off x="2671" y="2016"/>
                  <a:ext cx="1878" cy="384"/>
                </a:xfrm>
                <a:prstGeom prst="rect">
                  <a:avLst/>
                </a:prstGeom>
                <a:noFill/>
                <a:ln w="76200">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LAN – Local Área Network</a:t>
                  </a:r>
                </a:p>
                <a:p>
                  <a:pPr algn="ctr"/>
                  <a:endParaRPr lang="es-ES_tradnl" sz="2000" b="1">
                    <a:solidFill>
                      <a:schemeClr val="accent6">
                        <a:lumMod val="10000"/>
                        <a:lumOff val="90000"/>
                      </a:schemeClr>
                    </a:solidFill>
                  </a:endParaRPr>
                </a:p>
              </p:txBody>
            </p:sp>
            <p:sp>
              <p:nvSpPr>
                <p:cNvPr id="19481" name="Rectangle 1174"/>
                <p:cNvSpPr>
                  <a:spLocks noChangeArrowheads="1"/>
                </p:cNvSpPr>
                <p:nvPr/>
              </p:nvSpPr>
              <p:spPr bwMode="auto">
                <a:xfrm>
                  <a:off x="2643" y="2016"/>
                  <a:ext cx="1934"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sp>
          <p:nvSpPr>
            <p:cNvPr id="19461" name="Rectangle 1177"/>
            <p:cNvSpPr>
              <a:spLocks noChangeArrowheads="1"/>
            </p:cNvSpPr>
            <p:nvPr/>
          </p:nvSpPr>
          <p:spPr bwMode="auto">
            <a:xfrm>
              <a:off x="-3" y="-3"/>
              <a:ext cx="4583" cy="2406"/>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1026"/>
          <p:cNvSpPr>
            <a:spLocks noGrp="1" noChangeArrowheads="1"/>
          </p:cNvSpPr>
          <p:nvPr>
            <p:ph type="title"/>
          </p:nvPr>
        </p:nvSpPr>
        <p:spPr>
          <a:xfrm>
            <a:off x="437182" y="228600"/>
            <a:ext cx="8402018" cy="12192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a:solidFill>
                  <a:srgbClr val="333399"/>
                </a:solidFill>
                <a:latin typeface="Arial" charset="0"/>
              </a:rPr>
              <a:t>Clasificación de Redes</a:t>
            </a:r>
            <a:br>
              <a:rPr lang="es-ES_tradnl" sz="4000" b="1" i="1">
                <a:solidFill>
                  <a:srgbClr val="333399"/>
                </a:solidFill>
                <a:latin typeface="Arial" charset="0"/>
              </a:rPr>
            </a:br>
            <a:r>
              <a:rPr lang="es-ES_tradnl" sz="4000" b="1" i="1">
                <a:solidFill>
                  <a:srgbClr val="333399"/>
                </a:solidFill>
                <a:latin typeface="Arial" charset="0"/>
              </a:rPr>
              <a:t>Distribución Geográfica</a:t>
            </a:r>
          </a:p>
        </p:txBody>
      </p:sp>
      <p:grpSp>
        <p:nvGrpSpPr>
          <p:cNvPr id="2" name="Grupo 1"/>
          <p:cNvGrpSpPr/>
          <p:nvPr/>
        </p:nvGrpSpPr>
        <p:grpSpPr>
          <a:xfrm>
            <a:off x="381000" y="1752600"/>
            <a:ext cx="8305800" cy="4800600"/>
            <a:chOff x="381000" y="1752600"/>
            <a:chExt cx="8305800" cy="4800600"/>
          </a:xfrm>
        </p:grpSpPr>
        <p:grpSp>
          <p:nvGrpSpPr>
            <p:cNvPr id="20483" name="Group 1122"/>
            <p:cNvGrpSpPr>
              <a:grpSpLocks/>
            </p:cNvGrpSpPr>
            <p:nvPr/>
          </p:nvGrpSpPr>
          <p:grpSpPr bwMode="auto">
            <a:xfrm>
              <a:off x="381000" y="2438400"/>
              <a:ext cx="8305800" cy="4114800"/>
              <a:chOff x="-3" y="-3"/>
              <a:chExt cx="4583" cy="1638"/>
            </a:xfrm>
          </p:grpSpPr>
          <p:grpSp>
            <p:nvGrpSpPr>
              <p:cNvPr id="20496" name="Group 1120"/>
              <p:cNvGrpSpPr>
                <a:grpSpLocks/>
              </p:cNvGrpSpPr>
              <p:nvPr/>
            </p:nvGrpSpPr>
            <p:grpSpPr bwMode="auto">
              <a:xfrm>
                <a:off x="0" y="0"/>
                <a:ext cx="4577" cy="1632"/>
                <a:chOff x="0" y="0"/>
                <a:chExt cx="4577" cy="1632"/>
              </a:xfrm>
            </p:grpSpPr>
            <p:grpSp>
              <p:nvGrpSpPr>
                <p:cNvPr id="20498" name="Group 1097"/>
                <p:cNvGrpSpPr>
                  <a:grpSpLocks/>
                </p:cNvGrpSpPr>
                <p:nvPr/>
              </p:nvGrpSpPr>
              <p:grpSpPr bwMode="auto">
                <a:xfrm>
                  <a:off x="0" y="0"/>
                  <a:ext cx="1557" cy="384"/>
                  <a:chOff x="0" y="0"/>
                  <a:chExt cx="1557" cy="384"/>
                </a:xfrm>
              </p:grpSpPr>
              <p:sp>
                <p:nvSpPr>
                  <p:cNvPr id="20532" name="Rectangle 1084"/>
                  <p:cNvSpPr>
                    <a:spLocks noChangeArrowheads="1"/>
                  </p:cNvSpPr>
                  <p:nvPr/>
                </p:nvSpPr>
                <p:spPr bwMode="auto">
                  <a:xfrm>
                    <a:off x="28" y="0"/>
                    <a:ext cx="1501"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10 Km</a:t>
                    </a:r>
                  </a:p>
                  <a:p>
                    <a:pPr algn="ctr"/>
                    <a:endParaRPr lang="es-ES_tradnl" sz="2000" b="1">
                      <a:solidFill>
                        <a:schemeClr val="accent6">
                          <a:lumMod val="10000"/>
                          <a:lumOff val="90000"/>
                        </a:schemeClr>
                      </a:solidFill>
                    </a:endParaRPr>
                  </a:p>
                </p:txBody>
              </p:sp>
              <p:sp>
                <p:nvSpPr>
                  <p:cNvPr id="20533" name="Rectangle 1096"/>
                  <p:cNvSpPr>
                    <a:spLocks noChangeArrowheads="1"/>
                  </p:cNvSpPr>
                  <p:nvPr/>
                </p:nvSpPr>
                <p:spPr bwMode="auto">
                  <a:xfrm>
                    <a:off x="0" y="0"/>
                    <a:ext cx="1557"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499" name="Group 1099"/>
                <p:cNvGrpSpPr>
                  <a:grpSpLocks/>
                </p:cNvGrpSpPr>
                <p:nvPr/>
              </p:nvGrpSpPr>
              <p:grpSpPr bwMode="auto">
                <a:xfrm>
                  <a:off x="1557" y="0"/>
                  <a:ext cx="1086" cy="384"/>
                  <a:chOff x="1557" y="0"/>
                  <a:chExt cx="1086" cy="384"/>
                </a:xfrm>
              </p:grpSpPr>
              <p:sp>
                <p:nvSpPr>
                  <p:cNvPr id="20530" name="Rectangle 1085"/>
                  <p:cNvSpPr>
                    <a:spLocks noChangeArrowheads="1"/>
                  </p:cNvSpPr>
                  <p:nvPr/>
                </p:nvSpPr>
                <p:spPr bwMode="auto">
                  <a:xfrm>
                    <a:off x="1585" y="0"/>
                    <a:ext cx="1030"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Ciudad</a:t>
                    </a:r>
                  </a:p>
                  <a:p>
                    <a:pPr algn="ctr"/>
                    <a:endParaRPr lang="es-ES_tradnl" sz="2000" b="1">
                      <a:solidFill>
                        <a:schemeClr val="accent6">
                          <a:lumMod val="10000"/>
                          <a:lumOff val="90000"/>
                        </a:schemeClr>
                      </a:solidFill>
                    </a:endParaRPr>
                  </a:p>
                </p:txBody>
              </p:sp>
              <p:sp>
                <p:nvSpPr>
                  <p:cNvPr id="20531" name="Rectangle 1098"/>
                  <p:cNvSpPr>
                    <a:spLocks noChangeArrowheads="1"/>
                  </p:cNvSpPr>
                  <p:nvPr/>
                </p:nvSpPr>
                <p:spPr bwMode="auto">
                  <a:xfrm>
                    <a:off x="1557" y="0"/>
                    <a:ext cx="1086"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0" name="Group 1101"/>
                <p:cNvGrpSpPr>
                  <a:grpSpLocks/>
                </p:cNvGrpSpPr>
                <p:nvPr/>
              </p:nvGrpSpPr>
              <p:grpSpPr bwMode="auto">
                <a:xfrm>
                  <a:off x="2643" y="0"/>
                  <a:ext cx="1934" cy="384"/>
                  <a:chOff x="2643" y="0"/>
                  <a:chExt cx="1934" cy="384"/>
                </a:xfrm>
              </p:grpSpPr>
              <p:sp>
                <p:nvSpPr>
                  <p:cNvPr id="20528" name="Rectangle 1086"/>
                  <p:cNvSpPr>
                    <a:spLocks noChangeArrowheads="1"/>
                  </p:cNvSpPr>
                  <p:nvPr/>
                </p:nvSpPr>
                <p:spPr bwMode="auto">
                  <a:xfrm>
                    <a:off x="2671" y="0"/>
                    <a:ext cx="1878"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MAN – Metropolitan Área Network</a:t>
                    </a:r>
                  </a:p>
                  <a:p>
                    <a:pPr algn="ctr"/>
                    <a:endParaRPr lang="es-ES_tradnl" sz="2000" b="1">
                      <a:solidFill>
                        <a:schemeClr val="accent6">
                          <a:lumMod val="10000"/>
                          <a:lumOff val="90000"/>
                        </a:schemeClr>
                      </a:solidFill>
                    </a:endParaRPr>
                  </a:p>
                </p:txBody>
              </p:sp>
              <p:sp>
                <p:nvSpPr>
                  <p:cNvPr id="20529" name="Rectangle 1100"/>
                  <p:cNvSpPr>
                    <a:spLocks noChangeArrowheads="1"/>
                  </p:cNvSpPr>
                  <p:nvPr/>
                </p:nvSpPr>
                <p:spPr bwMode="auto">
                  <a:xfrm>
                    <a:off x="2643" y="0"/>
                    <a:ext cx="1934"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1" name="Group 1103"/>
                <p:cNvGrpSpPr>
                  <a:grpSpLocks/>
                </p:cNvGrpSpPr>
                <p:nvPr/>
              </p:nvGrpSpPr>
              <p:grpSpPr bwMode="auto">
                <a:xfrm>
                  <a:off x="0" y="384"/>
                  <a:ext cx="1557" cy="384"/>
                  <a:chOff x="0" y="384"/>
                  <a:chExt cx="1557" cy="384"/>
                </a:xfrm>
              </p:grpSpPr>
              <p:sp>
                <p:nvSpPr>
                  <p:cNvPr id="20526" name="Rectangle 1087"/>
                  <p:cNvSpPr>
                    <a:spLocks noChangeArrowheads="1"/>
                  </p:cNvSpPr>
                  <p:nvPr/>
                </p:nvSpPr>
                <p:spPr bwMode="auto">
                  <a:xfrm>
                    <a:off x="28" y="384"/>
                    <a:ext cx="1501"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100 Km</a:t>
                    </a:r>
                  </a:p>
                  <a:p>
                    <a:pPr algn="ctr"/>
                    <a:endParaRPr lang="es-ES_tradnl" sz="2000" b="1">
                      <a:solidFill>
                        <a:schemeClr val="accent6">
                          <a:lumMod val="10000"/>
                          <a:lumOff val="90000"/>
                        </a:schemeClr>
                      </a:solidFill>
                    </a:endParaRPr>
                  </a:p>
                </p:txBody>
              </p:sp>
              <p:sp>
                <p:nvSpPr>
                  <p:cNvPr id="20527" name="Rectangle 1102"/>
                  <p:cNvSpPr>
                    <a:spLocks noChangeArrowheads="1"/>
                  </p:cNvSpPr>
                  <p:nvPr/>
                </p:nvSpPr>
                <p:spPr bwMode="auto">
                  <a:xfrm>
                    <a:off x="0" y="384"/>
                    <a:ext cx="1557"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2" name="Group 1105"/>
                <p:cNvGrpSpPr>
                  <a:grpSpLocks/>
                </p:cNvGrpSpPr>
                <p:nvPr/>
              </p:nvGrpSpPr>
              <p:grpSpPr bwMode="auto">
                <a:xfrm>
                  <a:off x="1557" y="384"/>
                  <a:ext cx="1086" cy="384"/>
                  <a:chOff x="1557" y="384"/>
                  <a:chExt cx="1086" cy="384"/>
                </a:xfrm>
              </p:grpSpPr>
              <p:sp>
                <p:nvSpPr>
                  <p:cNvPr id="20524" name="Rectangle 1088"/>
                  <p:cNvSpPr>
                    <a:spLocks noChangeArrowheads="1"/>
                  </p:cNvSpPr>
                  <p:nvPr/>
                </p:nvSpPr>
                <p:spPr bwMode="auto">
                  <a:xfrm>
                    <a:off x="1585" y="384"/>
                    <a:ext cx="1030"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País</a:t>
                    </a:r>
                  </a:p>
                  <a:p>
                    <a:pPr algn="ctr"/>
                    <a:endParaRPr lang="es-ES_tradnl" sz="2000" b="1">
                      <a:solidFill>
                        <a:schemeClr val="accent6">
                          <a:lumMod val="10000"/>
                          <a:lumOff val="90000"/>
                        </a:schemeClr>
                      </a:solidFill>
                    </a:endParaRPr>
                  </a:p>
                </p:txBody>
              </p:sp>
              <p:sp>
                <p:nvSpPr>
                  <p:cNvPr id="20525" name="Rectangle 1104"/>
                  <p:cNvSpPr>
                    <a:spLocks noChangeArrowheads="1"/>
                  </p:cNvSpPr>
                  <p:nvPr/>
                </p:nvSpPr>
                <p:spPr bwMode="auto">
                  <a:xfrm>
                    <a:off x="1557" y="384"/>
                    <a:ext cx="1086"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3" name="Group 1107"/>
                <p:cNvGrpSpPr>
                  <a:grpSpLocks/>
                </p:cNvGrpSpPr>
                <p:nvPr/>
              </p:nvGrpSpPr>
              <p:grpSpPr bwMode="auto">
                <a:xfrm>
                  <a:off x="2643" y="384"/>
                  <a:ext cx="1934" cy="384"/>
                  <a:chOff x="2643" y="384"/>
                  <a:chExt cx="1934" cy="384"/>
                </a:xfrm>
              </p:grpSpPr>
              <p:sp>
                <p:nvSpPr>
                  <p:cNvPr id="20522" name="Rectangle 1089"/>
                  <p:cNvSpPr>
                    <a:spLocks noChangeArrowheads="1"/>
                  </p:cNvSpPr>
                  <p:nvPr/>
                </p:nvSpPr>
                <p:spPr bwMode="auto">
                  <a:xfrm>
                    <a:off x="2671" y="384"/>
                    <a:ext cx="1878"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WAN – Wide Área Network</a:t>
                    </a:r>
                  </a:p>
                  <a:p>
                    <a:pPr algn="ctr"/>
                    <a:endParaRPr lang="es-ES_tradnl" sz="2000" b="1">
                      <a:solidFill>
                        <a:schemeClr val="accent6">
                          <a:lumMod val="10000"/>
                          <a:lumOff val="90000"/>
                        </a:schemeClr>
                      </a:solidFill>
                    </a:endParaRPr>
                  </a:p>
                </p:txBody>
              </p:sp>
              <p:sp>
                <p:nvSpPr>
                  <p:cNvPr id="20523" name="Rectangle 1106"/>
                  <p:cNvSpPr>
                    <a:spLocks noChangeArrowheads="1"/>
                  </p:cNvSpPr>
                  <p:nvPr/>
                </p:nvSpPr>
                <p:spPr bwMode="auto">
                  <a:xfrm>
                    <a:off x="2643" y="384"/>
                    <a:ext cx="1934"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4" name="Group 1109"/>
                <p:cNvGrpSpPr>
                  <a:grpSpLocks/>
                </p:cNvGrpSpPr>
                <p:nvPr/>
              </p:nvGrpSpPr>
              <p:grpSpPr bwMode="auto">
                <a:xfrm>
                  <a:off x="0" y="768"/>
                  <a:ext cx="1557" cy="384"/>
                  <a:chOff x="0" y="768"/>
                  <a:chExt cx="1557" cy="384"/>
                </a:xfrm>
              </p:grpSpPr>
              <p:sp>
                <p:nvSpPr>
                  <p:cNvPr id="20520" name="Rectangle 1090"/>
                  <p:cNvSpPr>
                    <a:spLocks noChangeArrowheads="1"/>
                  </p:cNvSpPr>
                  <p:nvPr/>
                </p:nvSpPr>
                <p:spPr bwMode="auto">
                  <a:xfrm>
                    <a:off x="28" y="768"/>
                    <a:ext cx="1501"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1.000 Km</a:t>
                    </a:r>
                  </a:p>
                  <a:p>
                    <a:pPr algn="ctr"/>
                    <a:endParaRPr lang="es-ES_tradnl" sz="2000" b="1">
                      <a:solidFill>
                        <a:schemeClr val="accent6">
                          <a:lumMod val="10000"/>
                          <a:lumOff val="90000"/>
                        </a:schemeClr>
                      </a:solidFill>
                    </a:endParaRPr>
                  </a:p>
                </p:txBody>
              </p:sp>
              <p:sp>
                <p:nvSpPr>
                  <p:cNvPr id="20521" name="Rectangle 1108"/>
                  <p:cNvSpPr>
                    <a:spLocks noChangeArrowheads="1"/>
                  </p:cNvSpPr>
                  <p:nvPr/>
                </p:nvSpPr>
                <p:spPr bwMode="auto">
                  <a:xfrm>
                    <a:off x="0" y="768"/>
                    <a:ext cx="1557"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5" name="Group 1111"/>
                <p:cNvGrpSpPr>
                  <a:grpSpLocks/>
                </p:cNvGrpSpPr>
                <p:nvPr/>
              </p:nvGrpSpPr>
              <p:grpSpPr bwMode="auto">
                <a:xfrm>
                  <a:off x="1557" y="768"/>
                  <a:ext cx="1086" cy="384"/>
                  <a:chOff x="1557" y="768"/>
                  <a:chExt cx="1086" cy="384"/>
                </a:xfrm>
              </p:grpSpPr>
              <p:sp>
                <p:nvSpPr>
                  <p:cNvPr id="20518" name="Rectangle 1091"/>
                  <p:cNvSpPr>
                    <a:spLocks noChangeArrowheads="1"/>
                  </p:cNvSpPr>
                  <p:nvPr/>
                </p:nvSpPr>
                <p:spPr bwMode="auto">
                  <a:xfrm>
                    <a:off x="1585" y="768"/>
                    <a:ext cx="1030"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Continente</a:t>
                    </a:r>
                  </a:p>
                  <a:p>
                    <a:pPr algn="ctr"/>
                    <a:endParaRPr lang="es-ES_tradnl" sz="2000" b="1">
                      <a:solidFill>
                        <a:schemeClr val="accent6">
                          <a:lumMod val="10000"/>
                          <a:lumOff val="90000"/>
                        </a:schemeClr>
                      </a:solidFill>
                    </a:endParaRPr>
                  </a:p>
                </p:txBody>
              </p:sp>
              <p:sp>
                <p:nvSpPr>
                  <p:cNvPr id="20519" name="Rectangle 1110"/>
                  <p:cNvSpPr>
                    <a:spLocks noChangeArrowheads="1"/>
                  </p:cNvSpPr>
                  <p:nvPr/>
                </p:nvSpPr>
                <p:spPr bwMode="auto">
                  <a:xfrm>
                    <a:off x="1557" y="768"/>
                    <a:ext cx="1086"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6" name="Group 1113"/>
                <p:cNvGrpSpPr>
                  <a:grpSpLocks/>
                </p:cNvGrpSpPr>
                <p:nvPr/>
              </p:nvGrpSpPr>
              <p:grpSpPr bwMode="auto">
                <a:xfrm>
                  <a:off x="2643" y="768"/>
                  <a:ext cx="1934" cy="384"/>
                  <a:chOff x="2643" y="768"/>
                  <a:chExt cx="1934" cy="384"/>
                </a:xfrm>
              </p:grpSpPr>
              <p:sp>
                <p:nvSpPr>
                  <p:cNvPr id="20516" name="Rectangle 1092"/>
                  <p:cNvSpPr>
                    <a:spLocks noChangeArrowheads="1"/>
                  </p:cNvSpPr>
                  <p:nvPr/>
                </p:nvSpPr>
                <p:spPr bwMode="auto">
                  <a:xfrm>
                    <a:off x="2671" y="768"/>
                    <a:ext cx="1878" cy="384"/>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WAN – Wide Área Network</a:t>
                    </a:r>
                  </a:p>
                  <a:p>
                    <a:pPr algn="ctr"/>
                    <a:endParaRPr lang="es-ES_tradnl" sz="2000" b="1">
                      <a:solidFill>
                        <a:schemeClr val="accent6">
                          <a:lumMod val="10000"/>
                          <a:lumOff val="90000"/>
                        </a:schemeClr>
                      </a:solidFill>
                    </a:endParaRPr>
                  </a:p>
                </p:txBody>
              </p:sp>
              <p:sp>
                <p:nvSpPr>
                  <p:cNvPr id="20517" name="Rectangle 1112"/>
                  <p:cNvSpPr>
                    <a:spLocks noChangeArrowheads="1"/>
                  </p:cNvSpPr>
                  <p:nvPr/>
                </p:nvSpPr>
                <p:spPr bwMode="auto">
                  <a:xfrm>
                    <a:off x="2643" y="768"/>
                    <a:ext cx="1934" cy="384"/>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7" name="Group 1115"/>
                <p:cNvGrpSpPr>
                  <a:grpSpLocks/>
                </p:cNvGrpSpPr>
                <p:nvPr/>
              </p:nvGrpSpPr>
              <p:grpSpPr bwMode="auto">
                <a:xfrm>
                  <a:off x="0" y="1152"/>
                  <a:ext cx="1557" cy="480"/>
                  <a:chOff x="0" y="1152"/>
                  <a:chExt cx="1557" cy="480"/>
                </a:xfrm>
              </p:grpSpPr>
              <p:sp>
                <p:nvSpPr>
                  <p:cNvPr id="20514" name="Rectangle 1093"/>
                  <p:cNvSpPr>
                    <a:spLocks noChangeArrowheads="1"/>
                  </p:cNvSpPr>
                  <p:nvPr/>
                </p:nvSpPr>
                <p:spPr bwMode="auto">
                  <a:xfrm>
                    <a:off x="28" y="1152"/>
                    <a:ext cx="1501" cy="480"/>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10.000 Km</a:t>
                    </a:r>
                  </a:p>
                  <a:p>
                    <a:pPr algn="ctr"/>
                    <a:endParaRPr lang="es-ES_tradnl" sz="2000" b="1">
                      <a:solidFill>
                        <a:schemeClr val="accent6">
                          <a:lumMod val="10000"/>
                          <a:lumOff val="90000"/>
                        </a:schemeClr>
                      </a:solidFill>
                    </a:endParaRPr>
                  </a:p>
                </p:txBody>
              </p:sp>
              <p:sp>
                <p:nvSpPr>
                  <p:cNvPr id="20515" name="Rectangle 1114"/>
                  <p:cNvSpPr>
                    <a:spLocks noChangeArrowheads="1"/>
                  </p:cNvSpPr>
                  <p:nvPr/>
                </p:nvSpPr>
                <p:spPr bwMode="auto">
                  <a:xfrm>
                    <a:off x="0" y="1152"/>
                    <a:ext cx="1557" cy="480"/>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8" name="Group 1117"/>
                <p:cNvGrpSpPr>
                  <a:grpSpLocks/>
                </p:cNvGrpSpPr>
                <p:nvPr/>
              </p:nvGrpSpPr>
              <p:grpSpPr bwMode="auto">
                <a:xfrm>
                  <a:off x="1557" y="1152"/>
                  <a:ext cx="1086" cy="480"/>
                  <a:chOff x="1557" y="1152"/>
                  <a:chExt cx="1086" cy="480"/>
                </a:xfrm>
              </p:grpSpPr>
              <p:sp>
                <p:nvSpPr>
                  <p:cNvPr id="20512" name="Rectangle 1094"/>
                  <p:cNvSpPr>
                    <a:spLocks noChangeArrowheads="1"/>
                  </p:cNvSpPr>
                  <p:nvPr/>
                </p:nvSpPr>
                <p:spPr bwMode="auto">
                  <a:xfrm>
                    <a:off x="1585" y="1152"/>
                    <a:ext cx="1030" cy="480"/>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Tierra</a:t>
                    </a:r>
                  </a:p>
                  <a:p>
                    <a:pPr algn="ctr"/>
                    <a:endParaRPr lang="es-ES_tradnl" sz="2000" b="1">
                      <a:solidFill>
                        <a:schemeClr val="accent6">
                          <a:lumMod val="10000"/>
                          <a:lumOff val="90000"/>
                        </a:schemeClr>
                      </a:solidFill>
                    </a:endParaRPr>
                  </a:p>
                </p:txBody>
              </p:sp>
              <p:sp>
                <p:nvSpPr>
                  <p:cNvPr id="20513" name="Rectangle 1116"/>
                  <p:cNvSpPr>
                    <a:spLocks noChangeArrowheads="1"/>
                  </p:cNvSpPr>
                  <p:nvPr/>
                </p:nvSpPr>
                <p:spPr bwMode="auto">
                  <a:xfrm>
                    <a:off x="1557" y="1152"/>
                    <a:ext cx="1086" cy="480"/>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509" name="Group 1119"/>
                <p:cNvGrpSpPr>
                  <a:grpSpLocks/>
                </p:cNvGrpSpPr>
                <p:nvPr/>
              </p:nvGrpSpPr>
              <p:grpSpPr bwMode="auto">
                <a:xfrm>
                  <a:off x="2643" y="1152"/>
                  <a:ext cx="1934" cy="480"/>
                  <a:chOff x="2643" y="1152"/>
                  <a:chExt cx="1934" cy="480"/>
                </a:xfrm>
              </p:grpSpPr>
              <p:sp>
                <p:nvSpPr>
                  <p:cNvPr id="20510" name="Rectangle 1095"/>
                  <p:cNvSpPr>
                    <a:spLocks noChangeArrowheads="1"/>
                  </p:cNvSpPr>
                  <p:nvPr/>
                </p:nvSpPr>
                <p:spPr bwMode="auto">
                  <a:xfrm>
                    <a:off x="2671" y="1152"/>
                    <a:ext cx="1878" cy="480"/>
                  </a:xfrm>
                  <a:prstGeom prst="rect">
                    <a:avLst/>
                  </a:prstGeom>
                  <a:noFill/>
                  <a:ln w="76200" cmpd="tri">
                    <a:solidFill>
                      <a:schemeClr val="bg1">
                        <a:lumMod val="60000"/>
                        <a:lumOff val="40000"/>
                      </a:schemeClr>
                    </a:solidFill>
                    <a:miter lim="800000"/>
                    <a:headEnd/>
                    <a:tailEnd/>
                  </a:ln>
                </p:spPr>
                <p:txBody>
                  <a:bodyPr/>
                  <a:lstStyle/>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WAN – Wide Área Network</a:t>
                    </a:r>
                  </a:p>
                  <a:p>
                    <a:pPr algn="ctr"/>
                    <a:r>
                      <a:rPr lang="es-ES_tradnl" sz="2000" b="1">
                        <a:solidFill>
                          <a:schemeClr val="accent6">
                            <a:lumMod val="10000"/>
                            <a:lumOff val="90000"/>
                          </a:schemeClr>
                        </a:solidFill>
                        <a:latin typeface="Verdana" pitchFamily="34" charset="0"/>
                        <a:ea typeface="Arial Unicode MS" pitchFamily="34" charset="-128"/>
                        <a:cs typeface="Arial Unicode MS" pitchFamily="34" charset="-128"/>
                      </a:rPr>
                      <a:t>Internet</a:t>
                    </a:r>
                  </a:p>
                  <a:p>
                    <a:pPr algn="ctr"/>
                    <a:endParaRPr lang="es-ES_tradnl" sz="2000" b="1">
                      <a:solidFill>
                        <a:schemeClr val="accent6">
                          <a:lumMod val="10000"/>
                          <a:lumOff val="90000"/>
                        </a:schemeClr>
                      </a:solidFill>
                    </a:endParaRPr>
                  </a:p>
                </p:txBody>
              </p:sp>
              <p:sp>
                <p:nvSpPr>
                  <p:cNvPr id="20511" name="Rectangle 1118"/>
                  <p:cNvSpPr>
                    <a:spLocks noChangeArrowheads="1"/>
                  </p:cNvSpPr>
                  <p:nvPr/>
                </p:nvSpPr>
                <p:spPr bwMode="auto">
                  <a:xfrm>
                    <a:off x="2643" y="1152"/>
                    <a:ext cx="1934" cy="480"/>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sp>
            <p:nvSpPr>
              <p:cNvPr id="20497" name="Rectangle 1121"/>
              <p:cNvSpPr>
                <a:spLocks noChangeArrowheads="1"/>
              </p:cNvSpPr>
              <p:nvPr/>
            </p:nvSpPr>
            <p:spPr bwMode="auto">
              <a:xfrm>
                <a:off x="-3" y="-3"/>
                <a:ext cx="4583" cy="1638"/>
              </a:xfrm>
              <a:prstGeom prst="rect">
                <a:avLst/>
              </a:prstGeom>
              <a:noFill/>
              <a:ln w="76200" cmpd="tri">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484" name="Group 1134"/>
            <p:cNvGrpSpPr>
              <a:grpSpLocks/>
            </p:cNvGrpSpPr>
            <p:nvPr/>
          </p:nvGrpSpPr>
          <p:grpSpPr bwMode="auto">
            <a:xfrm>
              <a:off x="381000" y="1752600"/>
              <a:ext cx="8305800" cy="619125"/>
              <a:chOff x="-3" y="-3"/>
              <a:chExt cx="4583" cy="390"/>
            </a:xfrm>
          </p:grpSpPr>
          <p:grpSp>
            <p:nvGrpSpPr>
              <p:cNvPr id="20485" name="Group 1132"/>
              <p:cNvGrpSpPr>
                <a:grpSpLocks/>
              </p:cNvGrpSpPr>
              <p:nvPr/>
            </p:nvGrpSpPr>
            <p:grpSpPr bwMode="auto">
              <a:xfrm>
                <a:off x="0" y="0"/>
                <a:ext cx="4577" cy="384"/>
                <a:chOff x="0" y="0"/>
                <a:chExt cx="4577" cy="384"/>
              </a:xfrm>
            </p:grpSpPr>
            <p:grpSp>
              <p:nvGrpSpPr>
                <p:cNvPr id="20487" name="Group 1127"/>
                <p:cNvGrpSpPr>
                  <a:grpSpLocks/>
                </p:cNvGrpSpPr>
                <p:nvPr/>
              </p:nvGrpSpPr>
              <p:grpSpPr bwMode="auto">
                <a:xfrm>
                  <a:off x="0" y="0"/>
                  <a:ext cx="1557" cy="384"/>
                  <a:chOff x="0" y="0"/>
                  <a:chExt cx="1557" cy="384"/>
                </a:xfrm>
              </p:grpSpPr>
              <p:sp>
                <p:nvSpPr>
                  <p:cNvPr id="20494" name="Rectangle 1123"/>
                  <p:cNvSpPr>
                    <a:spLocks noChangeArrowheads="1"/>
                  </p:cNvSpPr>
                  <p:nvPr/>
                </p:nvSpPr>
                <p:spPr bwMode="auto">
                  <a:xfrm>
                    <a:off x="28" y="0"/>
                    <a:ext cx="1501" cy="384"/>
                  </a:xfrm>
                  <a:prstGeom prst="rect">
                    <a:avLst/>
                  </a:prstGeom>
                  <a:noFill/>
                  <a:ln w="76200">
                    <a:solidFill>
                      <a:schemeClr val="bg1">
                        <a:lumMod val="60000"/>
                        <a:lumOff val="40000"/>
                      </a:schemeClr>
                    </a:solidFill>
                    <a:miter lim="800000"/>
                    <a:headEnd/>
                    <a:tailEnd/>
                  </a:ln>
                </p:spPr>
                <p:txBody>
                  <a:bodyPr/>
                  <a:lstStyle/>
                  <a:p>
                    <a:pPr algn="ctr"/>
                    <a:r>
                      <a:rPr lang="es-ES_tradnl" sz="1600" b="1">
                        <a:solidFill>
                          <a:schemeClr val="accent6">
                            <a:lumMod val="10000"/>
                            <a:lumOff val="90000"/>
                          </a:schemeClr>
                        </a:solidFill>
                        <a:latin typeface="Verdana" pitchFamily="34" charset="0"/>
                        <a:ea typeface="Arial Unicode MS" pitchFamily="34" charset="-128"/>
                        <a:cs typeface="Arial Unicode MS" pitchFamily="34" charset="-128"/>
                      </a:rPr>
                      <a:t>Distancia entre Procesadores</a:t>
                    </a:r>
                    <a:endParaRPr lang="es-ES_tradnl" sz="1600">
                      <a:solidFill>
                        <a:schemeClr val="accent6">
                          <a:lumMod val="10000"/>
                          <a:lumOff val="90000"/>
                        </a:schemeClr>
                      </a:solidFill>
                      <a:latin typeface="Verdana" pitchFamily="34" charset="0"/>
                      <a:ea typeface="Arial Unicode MS" pitchFamily="34" charset="-128"/>
                      <a:cs typeface="Arial Unicode MS" pitchFamily="34" charset="-128"/>
                    </a:endParaRPr>
                  </a:p>
                  <a:p>
                    <a:pPr algn="ctr"/>
                    <a:endParaRPr lang="es-ES_tradnl" sz="1600">
                      <a:solidFill>
                        <a:schemeClr val="accent6">
                          <a:lumMod val="10000"/>
                          <a:lumOff val="90000"/>
                        </a:schemeClr>
                      </a:solidFill>
                    </a:endParaRPr>
                  </a:p>
                </p:txBody>
              </p:sp>
              <p:sp>
                <p:nvSpPr>
                  <p:cNvPr id="20495" name="Rectangle 1126"/>
                  <p:cNvSpPr>
                    <a:spLocks noChangeArrowheads="1"/>
                  </p:cNvSpPr>
                  <p:nvPr/>
                </p:nvSpPr>
                <p:spPr bwMode="auto">
                  <a:xfrm>
                    <a:off x="0" y="0"/>
                    <a:ext cx="1557"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488" name="Group 1129"/>
                <p:cNvGrpSpPr>
                  <a:grpSpLocks/>
                </p:cNvGrpSpPr>
                <p:nvPr/>
              </p:nvGrpSpPr>
              <p:grpSpPr bwMode="auto">
                <a:xfrm>
                  <a:off x="1557" y="0"/>
                  <a:ext cx="1086" cy="384"/>
                  <a:chOff x="1557" y="0"/>
                  <a:chExt cx="1086" cy="384"/>
                </a:xfrm>
              </p:grpSpPr>
              <p:sp>
                <p:nvSpPr>
                  <p:cNvPr id="20492" name="Rectangle 1124"/>
                  <p:cNvSpPr>
                    <a:spLocks noChangeArrowheads="1"/>
                  </p:cNvSpPr>
                  <p:nvPr/>
                </p:nvSpPr>
                <p:spPr bwMode="auto">
                  <a:xfrm>
                    <a:off x="1585" y="0"/>
                    <a:ext cx="1030" cy="384"/>
                  </a:xfrm>
                  <a:prstGeom prst="rect">
                    <a:avLst/>
                  </a:prstGeom>
                  <a:noFill/>
                  <a:ln w="76200">
                    <a:solidFill>
                      <a:schemeClr val="bg1">
                        <a:lumMod val="60000"/>
                        <a:lumOff val="40000"/>
                      </a:schemeClr>
                    </a:solidFill>
                    <a:miter lim="800000"/>
                    <a:headEnd/>
                    <a:tailEnd/>
                  </a:ln>
                </p:spPr>
                <p:txBody>
                  <a:bodyPr/>
                  <a:lstStyle/>
                  <a:p>
                    <a:pPr algn="ctr"/>
                    <a:r>
                      <a:rPr lang="es-ES_tradnl" sz="1600" b="1">
                        <a:solidFill>
                          <a:schemeClr val="accent6">
                            <a:lumMod val="10000"/>
                            <a:lumOff val="90000"/>
                          </a:schemeClr>
                        </a:solidFill>
                        <a:latin typeface="Verdana" pitchFamily="34" charset="0"/>
                        <a:ea typeface="Arial Unicode MS" pitchFamily="34" charset="-128"/>
                        <a:cs typeface="Arial Unicode MS" pitchFamily="34" charset="-128"/>
                      </a:rPr>
                      <a:t>Lugar Geográfico</a:t>
                    </a:r>
                    <a:endParaRPr lang="es-ES_tradnl" sz="1600">
                      <a:solidFill>
                        <a:schemeClr val="accent6">
                          <a:lumMod val="10000"/>
                          <a:lumOff val="90000"/>
                        </a:schemeClr>
                      </a:solidFill>
                      <a:latin typeface="Verdana" pitchFamily="34" charset="0"/>
                      <a:ea typeface="Arial Unicode MS" pitchFamily="34" charset="-128"/>
                      <a:cs typeface="Arial Unicode MS" pitchFamily="34" charset="-128"/>
                    </a:endParaRPr>
                  </a:p>
                  <a:p>
                    <a:pPr algn="ctr"/>
                    <a:endParaRPr lang="es-ES_tradnl" sz="1600">
                      <a:solidFill>
                        <a:schemeClr val="accent6">
                          <a:lumMod val="10000"/>
                          <a:lumOff val="90000"/>
                        </a:schemeClr>
                      </a:solidFill>
                    </a:endParaRPr>
                  </a:p>
                </p:txBody>
              </p:sp>
              <p:sp>
                <p:nvSpPr>
                  <p:cNvPr id="20493" name="Rectangle 1128"/>
                  <p:cNvSpPr>
                    <a:spLocks noChangeArrowheads="1"/>
                  </p:cNvSpPr>
                  <p:nvPr/>
                </p:nvSpPr>
                <p:spPr bwMode="auto">
                  <a:xfrm>
                    <a:off x="1557" y="0"/>
                    <a:ext cx="1086"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nvGrpSpPr>
                <p:cNvPr id="20489" name="Group 1131"/>
                <p:cNvGrpSpPr>
                  <a:grpSpLocks/>
                </p:cNvGrpSpPr>
                <p:nvPr/>
              </p:nvGrpSpPr>
              <p:grpSpPr bwMode="auto">
                <a:xfrm>
                  <a:off x="2643" y="0"/>
                  <a:ext cx="1934" cy="384"/>
                  <a:chOff x="2643" y="0"/>
                  <a:chExt cx="1934" cy="384"/>
                </a:xfrm>
              </p:grpSpPr>
              <p:sp>
                <p:nvSpPr>
                  <p:cNvPr id="20490" name="Rectangle 1125"/>
                  <p:cNvSpPr>
                    <a:spLocks noChangeArrowheads="1"/>
                  </p:cNvSpPr>
                  <p:nvPr/>
                </p:nvSpPr>
                <p:spPr bwMode="auto">
                  <a:xfrm>
                    <a:off x="2671" y="0"/>
                    <a:ext cx="1878" cy="384"/>
                  </a:xfrm>
                  <a:prstGeom prst="rect">
                    <a:avLst/>
                  </a:prstGeom>
                  <a:noFill/>
                  <a:ln w="76200">
                    <a:solidFill>
                      <a:schemeClr val="bg1">
                        <a:lumMod val="60000"/>
                        <a:lumOff val="40000"/>
                      </a:schemeClr>
                    </a:solidFill>
                    <a:miter lim="800000"/>
                    <a:headEnd/>
                    <a:tailEnd/>
                  </a:ln>
                </p:spPr>
                <p:txBody>
                  <a:bodyPr/>
                  <a:lstStyle/>
                  <a:p>
                    <a:pPr algn="ctr"/>
                    <a:r>
                      <a:rPr lang="es-ES_tradnl" sz="1600" b="1">
                        <a:solidFill>
                          <a:schemeClr val="accent6">
                            <a:lumMod val="10000"/>
                            <a:lumOff val="90000"/>
                          </a:schemeClr>
                        </a:solidFill>
                        <a:latin typeface="Verdana" pitchFamily="34" charset="0"/>
                        <a:ea typeface="Arial Unicode MS" pitchFamily="34" charset="-128"/>
                        <a:cs typeface="Arial Unicode MS" pitchFamily="34" charset="-128"/>
                      </a:rPr>
                      <a:t>Ejemplo</a:t>
                    </a:r>
                    <a:endParaRPr lang="es-ES_tradnl" sz="1600">
                      <a:solidFill>
                        <a:schemeClr val="accent6">
                          <a:lumMod val="10000"/>
                          <a:lumOff val="90000"/>
                        </a:schemeClr>
                      </a:solidFill>
                      <a:latin typeface="Verdana" pitchFamily="34" charset="0"/>
                      <a:ea typeface="Arial Unicode MS" pitchFamily="34" charset="-128"/>
                      <a:cs typeface="Arial Unicode MS" pitchFamily="34" charset="-128"/>
                    </a:endParaRPr>
                  </a:p>
                  <a:p>
                    <a:pPr algn="ctr"/>
                    <a:endParaRPr lang="es-ES_tradnl" sz="1600">
                      <a:solidFill>
                        <a:schemeClr val="accent6">
                          <a:lumMod val="10000"/>
                          <a:lumOff val="90000"/>
                        </a:schemeClr>
                      </a:solidFill>
                    </a:endParaRPr>
                  </a:p>
                </p:txBody>
              </p:sp>
              <p:sp>
                <p:nvSpPr>
                  <p:cNvPr id="20491" name="Rectangle 1130"/>
                  <p:cNvSpPr>
                    <a:spLocks noChangeArrowheads="1"/>
                  </p:cNvSpPr>
                  <p:nvPr/>
                </p:nvSpPr>
                <p:spPr bwMode="auto">
                  <a:xfrm>
                    <a:off x="2643" y="0"/>
                    <a:ext cx="1934" cy="384"/>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sp>
            <p:nvSpPr>
              <p:cNvPr id="20486" name="Rectangle 1133"/>
              <p:cNvSpPr>
                <a:spLocks noChangeArrowheads="1"/>
              </p:cNvSpPr>
              <p:nvPr/>
            </p:nvSpPr>
            <p:spPr bwMode="auto">
              <a:xfrm>
                <a:off x="-3" y="-3"/>
                <a:ext cx="4583" cy="390"/>
              </a:xfrm>
              <a:prstGeom prst="rect">
                <a:avLst/>
              </a:prstGeom>
              <a:noFill/>
              <a:ln w="76200">
                <a:solidFill>
                  <a:schemeClr val="bg1">
                    <a:lumMod val="60000"/>
                    <a:lumOff val="40000"/>
                  </a:schemeClr>
                </a:solidFill>
                <a:miter lim="800000"/>
                <a:headEnd/>
                <a:tailEnd/>
              </a:ln>
            </p:spPr>
            <p:txBody>
              <a:bodyPr wrap="none"/>
              <a:lstStyle/>
              <a:p>
                <a:endParaRPr lang="es-ES">
                  <a:solidFill>
                    <a:schemeClr val="accent6">
                      <a:lumMod val="10000"/>
                      <a:lumOff val="90000"/>
                    </a:schemeClr>
                  </a:solidFill>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a:xfrm>
            <a:off x="755576" y="304800"/>
            <a:ext cx="7855024"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effectLst>
                  <a:outerShdw blurRad="38100" dist="38100" dir="2700000" algn="tl">
                    <a:srgbClr val="000000">
                      <a:alpha val="43137"/>
                    </a:srgbClr>
                  </a:outerShdw>
                </a:effectLst>
                <a:latin typeface="Arial" charset="0"/>
              </a:rPr>
              <a:t>LAN Local Area Network</a:t>
            </a:r>
          </a:p>
        </p:txBody>
      </p:sp>
      <p:sp>
        <p:nvSpPr>
          <p:cNvPr id="23555" name="Rectangle 1027"/>
          <p:cNvSpPr>
            <a:spLocks noGrp="1" noChangeArrowheads="1"/>
          </p:cNvSpPr>
          <p:nvPr>
            <p:ph type="body" idx="1"/>
          </p:nvPr>
        </p:nvSpPr>
        <p:spPr>
          <a:xfrm>
            <a:off x="0" y="1752600"/>
            <a:ext cx="9144000" cy="4844752"/>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Red de Comunicaciones para Computadoras que sirve a la conexión de usuarios dentro de un área geográficamente limitada.</a:t>
            </a:r>
          </a:p>
          <a:p>
            <a:pPr algn="just">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Red de Área Local o Red de Computadoras Personales dentro de un área confinada que se compone de Servidores, Estaciones de Trabajo, Sistemas Operativos de Redes y Un Enlace de Comunicaciones.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050"/>
          <p:cNvSpPr>
            <a:spLocks noGrp="1" noChangeArrowheads="1"/>
          </p:cNvSpPr>
          <p:nvPr>
            <p:ph type="title"/>
          </p:nvPr>
        </p:nvSpPr>
        <p:spPr>
          <a:xfrm>
            <a:off x="457200" y="304800"/>
            <a:ext cx="843528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effectLst>
                  <a:outerShdw blurRad="38100" dist="38100" dir="2700000" algn="tl">
                    <a:srgbClr val="000000">
                      <a:alpha val="43137"/>
                    </a:srgbClr>
                  </a:outerShdw>
                </a:effectLst>
                <a:latin typeface="Arial" charset="0"/>
              </a:rPr>
              <a:t>PAN</a:t>
            </a:r>
            <a:r>
              <a:rPr lang="es-ES_tradnl" b="1" i="1" dirty="0">
                <a:solidFill>
                  <a:srgbClr val="333399"/>
                </a:solidFill>
                <a:latin typeface="Arial" charset="0"/>
              </a:rPr>
              <a:t> Personal Área Network</a:t>
            </a:r>
          </a:p>
        </p:txBody>
      </p:sp>
      <p:sp>
        <p:nvSpPr>
          <p:cNvPr id="21507" name="Rectangle 2051"/>
          <p:cNvSpPr>
            <a:spLocks noGrp="1" noChangeArrowheads="1"/>
          </p:cNvSpPr>
          <p:nvPr>
            <p:ph type="body" idx="1"/>
          </p:nvPr>
        </p:nvSpPr>
        <p:spPr>
          <a:xfrm>
            <a:off x="179512" y="1828800"/>
            <a:ext cx="8964488" cy="441960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sz="2800" b="1" i="1" dirty="0">
                <a:solidFill>
                  <a:schemeClr val="accent6">
                    <a:lumMod val="10000"/>
                    <a:lumOff val="90000"/>
                  </a:schemeClr>
                </a:solidFill>
                <a:effectLst>
                  <a:outerShdw blurRad="38100" dist="38100" dir="2700000" algn="tl">
                    <a:srgbClr val="000000"/>
                  </a:outerShdw>
                </a:effectLst>
                <a:latin typeface="Arial" charset="0"/>
              </a:rPr>
              <a:t>Red de Comunicaciones para Terminales que conectan de usuarios dentro de un área muy limitada. (Piso – Habitación).</a:t>
            </a:r>
          </a:p>
          <a:p>
            <a:pPr algn="just">
              <a:lnSpc>
                <a:spcPct val="90000"/>
              </a:lnSpc>
            </a:pPr>
            <a:r>
              <a:rPr lang="es-ES_tradnl" sz="2800" b="1" i="1" dirty="0">
                <a:solidFill>
                  <a:schemeClr val="accent6">
                    <a:lumMod val="10000"/>
                    <a:lumOff val="90000"/>
                  </a:schemeClr>
                </a:solidFill>
                <a:effectLst>
                  <a:outerShdw blurRad="38100" dist="38100" dir="2700000" algn="tl">
                    <a:srgbClr val="000000"/>
                  </a:outerShdw>
                </a:effectLst>
                <a:latin typeface="Arial" charset="0"/>
              </a:rPr>
              <a:t> Su definición fue resultante de la aplicación de comunicaciones inalámbricas y espectro disperso.</a:t>
            </a:r>
          </a:p>
          <a:p>
            <a:pPr algn="just">
              <a:lnSpc>
                <a:spcPct val="90000"/>
              </a:lnSpc>
            </a:pPr>
            <a:r>
              <a:rPr lang="es-AR" sz="2800" b="1" i="1" dirty="0">
                <a:solidFill>
                  <a:schemeClr val="accent6">
                    <a:lumMod val="10000"/>
                    <a:lumOff val="90000"/>
                  </a:schemeClr>
                </a:solidFill>
                <a:effectLst>
                  <a:outerShdw blurRad="38100" dist="38100" dir="2700000" algn="tl">
                    <a:srgbClr val="000000"/>
                  </a:outerShdw>
                </a:effectLst>
                <a:latin typeface="Arial" charset="0"/>
              </a:rPr>
              <a:t>Bluetooth </a:t>
            </a:r>
            <a:r>
              <a:rPr lang="es-AR" sz="2800" b="1" i="1" dirty="0">
                <a:solidFill>
                  <a:schemeClr val="accent6">
                    <a:lumMod val="10000"/>
                    <a:lumOff val="90000"/>
                  </a:schemeClr>
                </a:solidFill>
                <a:effectLst>
                  <a:outerShdw blurRad="38100" dist="38100" dir="2700000" algn="tl">
                    <a:srgbClr val="000000"/>
                  </a:outerShdw>
                </a:effectLst>
                <a:latin typeface="Arial" charset="0"/>
                <a:sym typeface="Wingdings 3" panose="05040102010807070707" pitchFamily="18" charset="2"/>
              </a:rPr>
              <a:t></a:t>
            </a:r>
            <a:r>
              <a:rPr lang="es-AR" sz="2800" b="1" i="1" dirty="0">
                <a:solidFill>
                  <a:schemeClr val="accent6">
                    <a:lumMod val="10000"/>
                    <a:lumOff val="90000"/>
                  </a:schemeClr>
                </a:solidFill>
                <a:effectLst>
                  <a:outerShdw blurRad="38100" dist="38100" dir="2700000" algn="tl">
                    <a:srgbClr val="000000"/>
                  </a:outerShdw>
                </a:effectLst>
                <a:latin typeface="Arial" charset="0"/>
              </a:rPr>
              <a:t> Tecnología que permite la interconexión de los diferentes dispositivos móviles personales </a:t>
            </a:r>
            <a:endParaRPr lang="es-ES_tradnl" sz="2800" b="1" i="1" dirty="0">
              <a:solidFill>
                <a:schemeClr val="accent6">
                  <a:lumMod val="10000"/>
                  <a:lumOff val="90000"/>
                </a:schemeClr>
              </a:solidFill>
              <a:effectLst>
                <a:outerShdw blurRad="38100" dist="38100" dir="2700000" algn="tl">
                  <a:srgbClr val="000000"/>
                </a:outerShdw>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611560" y="304800"/>
            <a:ext cx="799904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effectLst>
                  <a:outerShdw blurRad="38100" dist="38100" dir="2700000" algn="tl">
                    <a:srgbClr val="000000">
                      <a:alpha val="43137"/>
                    </a:srgbClr>
                  </a:outerShdw>
                </a:effectLst>
                <a:latin typeface="Arial" charset="0"/>
              </a:rPr>
              <a:t>HAN Home Área Network</a:t>
            </a:r>
          </a:p>
        </p:txBody>
      </p:sp>
      <p:sp>
        <p:nvSpPr>
          <p:cNvPr id="22531" name="Rectangle 3"/>
          <p:cNvSpPr>
            <a:spLocks noGrp="1" noChangeArrowheads="1"/>
          </p:cNvSpPr>
          <p:nvPr>
            <p:ph type="body" idx="1"/>
          </p:nvPr>
        </p:nvSpPr>
        <p:spPr>
          <a:xfrm>
            <a:off x="0" y="1828800"/>
            <a:ext cx="9144000" cy="455295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Red de Comunicaciones  Hogareña para Terminales que conectan de usuarios dentro de un área muy limitada. (Piso – Habitaciones o ambientes).</a:t>
            </a:r>
          </a:p>
          <a:p>
            <a:pPr algn="just">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 Su definición fue resultante de la aplicación de comunicaciones inalámbricas y comunicación de empresas que ofrecen servicios de </a:t>
            </a:r>
            <a:r>
              <a:rPr lang="es-ES_tradnl" b="1" i="1" spc="300" dirty="0">
                <a:solidFill>
                  <a:schemeClr val="accent6">
                    <a:lumMod val="10000"/>
                    <a:lumOff val="90000"/>
                  </a:schemeClr>
                </a:solidFill>
                <a:effectLst>
                  <a:outerShdw blurRad="38100" dist="38100" dir="2700000" algn="tl">
                    <a:srgbClr val="000000"/>
                  </a:outerShdw>
                </a:effectLst>
                <a:latin typeface="Arial" charset="0"/>
              </a:rPr>
              <a:t>“Triple Play”.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a:xfrm>
            <a:off x="609600" y="228600"/>
            <a:ext cx="784860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effectLst>
                  <a:outerShdw blurRad="38100" dist="38100" dir="2700000" algn="tl">
                    <a:srgbClr val="000000">
                      <a:alpha val="43137"/>
                    </a:srgbClr>
                  </a:outerShdw>
                </a:effectLst>
                <a:latin typeface="Arial" charset="0"/>
              </a:rPr>
              <a:t>INTRANET</a:t>
            </a:r>
          </a:p>
        </p:txBody>
      </p:sp>
      <p:sp>
        <p:nvSpPr>
          <p:cNvPr id="27651" name="Rectangle 1027"/>
          <p:cNvSpPr>
            <a:spLocks noGrp="1" noChangeArrowheads="1"/>
          </p:cNvSpPr>
          <p:nvPr>
            <p:ph type="body" idx="1"/>
          </p:nvPr>
        </p:nvSpPr>
        <p:spPr>
          <a:xfrm>
            <a:off x="0" y="1384251"/>
            <a:ext cx="9144000" cy="5285109"/>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LAN o MAN que utiliza las tecnologías de Internet .</a:t>
            </a:r>
          </a:p>
          <a:p>
            <a:pPr algn="just">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Brindan a los usuarios la capacidad de compartir dinámicamente recursos internos de la misma forma que los usuarios de Internet lo hacen. </a:t>
            </a:r>
          </a:p>
          <a:p>
            <a:pPr algn="just">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Puede tener o no los Servicios de Internet.</a:t>
            </a:r>
          </a:p>
          <a:p>
            <a:pPr algn="just">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Una Intranet necesita de:</a:t>
            </a:r>
          </a:p>
          <a:p>
            <a:pPr lvl="2"/>
            <a:r>
              <a:rPr lang="es-ES_tradnl"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TCP/IP </a:t>
            </a:r>
          </a:p>
          <a:p>
            <a:pPr lvl="2"/>
            <a:r>
              <a:rPr lang="es-ES_tradnl"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Un Navegador de Web (Clientes)</a:t>
            </a:r>
          </a:p>
          <a:p>
            <a:pPr lvl="2"/>
            <a:r>
              <a:rPr lang="es-ES_tradnl"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Un servidor de Web (Servidor)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5949"/>
            <a:ext cx="9091723" cy="9906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effectLst>
                  <a:outerShdw blurRad="38100" dist="38100" dir="2700000" algn="tl">
                    <a:srgbClr val="000000">
                      <a:alpha val="43137"/>
                    </a:srgbClr>
                  </a:outerShdw>
                </a:effectLst>
                <a:latin typeface="Arial" charset="0"/>
              </a:rPr>
              <a:t>EXTRANET</a:t>
            </a:r>
            <a:br>
              <a:rPr lang="es-ES_tradnl" b="1" i="1" dirty="0">
                <a:solidFill>
                  <a:srgbClr val="333399"/>
                </a:solidFill>
                <a:effectLst>
                  <a:outerShdw blurRad="38100" dist="38100" dir="2700000" algn="tl">
                    <a:srgbClr val="000000">
                      <a:alpha val="43137"/>
                    </a:srgbClr>
                  </a:outerShdw>
                </a:effectLst>
                <a:latin typeface="Arial" charset="0"/>
              </a:rPr>
            </a:br>
            <a:endParaRPr lang="es-ES_tradnl" b="1" i="1" dirty="0">
              <a:solidFill>
                <a:srgbClr val="333399"/>
              </a:solidFill>
              <a:effectLst>
                <a:outerShdw blurRad="38100" dist="38100" dir="2700000" algn="tl">
                  <a:srgbClr val="000000">
                    <a:alpha val="43137"/>
                  </a:srgbClr>
                </a:outerShdw>
              </a:effectLst>
              <a:latin typeface="Arial" charset="0"/>
            </a:endParaRPr>
          </a:p>
        </p:txBody>
      </p:sp>
      <p:sp>
        <p:nvSpPr>
          <p:cNvPr id="28675" name="Rectangle 3"/>
          <p:cNvSpPr>
            <a:spLocks noGrp="1" noChangeArrowheads="1"/>
          </p:cNvSpPr>
          <p:nvPr>
            <p:ph type="body" idx="1"/>
          </p:nvPr>
        </p:nvSpPr>
        <p:spPr>
          <a:xfrm>
            <a:off x="0" y="1295400"/>
            <a:ext cx="9144000" cy="556260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dirty="0">
                <a:solidFill>
                  <a:schemeClr val="accent3">
                    <a:lumMod val="60000"/>
                    <a:lumOff val="40000"/>
                  </a:schemeClr>
                </a:solidFill>
                <a:effectLst>
                  <a:outerShdw blurRad="38100" dist="38100" dir="2700000" algn="tl">
                    <a:srgbClr val="000000"/>
                  </a:outerShdw>
                </a:effectLst>
                <a:latin typeface="Arial" charset="0"/>
              </a:rPr>
              <a:t>WAN  </a:t>
            </a:r>
            <a:r>
              <a:rPr lang="es-ES_tradnl" b="1" i="1" dirty="0">
                <a:solidFill>
                  <a:schemeClr val="accent3">
                    <a:lumMod val="60000"/>
                    <a:lumOff val="40000"/>
                  </a:schemeClr>
                </a:solidFill>
                <a:effectLst>
                  <a:outerShdw blurRad="38100" dist="38100" dir="2700000" algn="tl">
                    <a:srgbClr val="000000"/>
                  </a:outerShdw>
                </a:effectLst>
                <a:latin typeface="Arial" charset="0"/>
                <a:sym typeface="Wingdings 3" pitchFamily="18" charset="2"/>
              </a:rPr>
              <a:t> </a:t>
            </a:r>
            <a:r>
              <a:rPr lang="es-ES_tradnl" b="1" i="1" dirty="0">
                <a:solidFill>
                  <a:schemeClr val="accent3">
                    <a:lumMod val="60000"/>
                    <a:lumOff val="40000"/>
                  </a:schemeClr>
                </a:solidFill>
                <a:effectLst>
                  <a:outerShdw blurRad="38100" dist="38100" dir="2700000" algn="tl">
                    <a:srgbClr val="000000"/>
                  </a:outerShdw>
                </a:effectLst>
                <a:latin typeface="Arial" charset="0"/>
              </a:rPr>
              <a:t>Vista desde la Intranet .</a:t>
            </a:r>
          </a:p>
          <a:p>
            <a:pPr algn="just">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Brindan los servicios de Internet.</a:t>
            </a:r>
          </a:p>
          <a:p>
            <a:pPr algn="just">
              <a:lnSpc>
                <a:spcPct val="90000"/>
              </a:lnSpc>
            </a:pPr>
            <a:r>
              <a:rPr lang="es-ES_tradnl" b="1" i="1" dirty="0">
                <a:solidFill>
                  <a:schemeClr val="accent3">
                    <a:lumMod val="60000"/>
                    <a:lumOff val="40000"/>
                  </a:schemeClr>
                </a:solidFill>
                <a:effectLst>
                  <a:outerShdw blurRad="38100" dist="38100" dir="2700000" algn="tl">
                    <a:srgbClr val="000000"/>
                  </a:outerShdw>
                </a:effectLst>
                <a:latin typeface="Arial" charset="0"/>
              </a:rPr>
              <a:t>Una Intranet es separada de la Extranet por :</a:t>
            </a:r>
          </a:p>
          <a:p>
            <a:pPr lvl="1"/>
            <a:r>
              <a:rPr lang="es-ES_tradnl" b="1" i="1" dirty="0">
                <a:solidFill>
                  <a:schemeClr val="accent2">
                    <a:lumMod val="10000"/>
                    <a:lumOff val="90000"/>
                  </a:schemeClr>
                </a:solidFill>
                <a:latin typeface="Arial" panose="020B0604020202020204" pitchFamily="34" charset="0"/>
                <a:cs typeface="Arial" panose="020B0604020202020204" pitchFamily="34" charset="0"/>
              </a:rPr>
              <a:t> Un Servidor que las separa como Barrera de Seguridad la Intranet de la Extranet.</a:t>
            </a:r>
          </a:p>
          <a:p>
            <a:pPr lvl="1"/>
            <a:r>
              <a:rPr lang="es-ES_tradnl" b="1" i="1" dirty="0">
                <a:solidFill>
                  <a:schemeClr val="accent2">
                    <a:lumMod val="10000"/>
                    <a:lumOff val="90000"/>
                  </a:schemeClr>
                </a:solidFill>
                <a:latin typeface="Arial" panose="020B0604020202020204" pitchFamily="34" charset="0"/>
                <a:cs typeface="Arial" panose="020B0604020202020204" pitchFamily="34" charset="0"/>
              </a:rPr>
              <a:t>Un Servidor que traduce las direcciones de Intranet a la Extranet (IPV-4).</a:t>
            </a:r>
          </a:p>
          <a:p>
            <a:pPr lvl="1"/>
            <a:r>
              <a:rPr lang="es-ES_tradnl" b="1" i="1" dirty="0">
                <a:solidFill>
                  <a:schemeClr val="accent2">
                    <a:lumMod val="10000"/>
                    <a:lumOff val="90000"/>
                  </a:schemeClr>
                </a:solidFill>
                <a:latin typeface="Arial" panose="020B0604020202020204" pitchFamily="34" charset="0"/>
                <a:cs typeface="Arial" panose="020B0604020202020204" pitchFamily="34" charset="0"/>
              </a:rPr>
              <a:t>Un Servidor que Entrega los servicios de la Extranet a la Intranet de acuerdo a Políticas de la Organización.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15949"/>
            <a:ext cx="9091723" cy="9906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effectLst>
                  <a:outerShdw blurRad="38100" dist="38100" dir="2700000" algn="tl">
                    <a:srgbClr val="000000">
                      <a:alpha val="43137"/>
                    </a:srgbClr>
                  </a:outerShdw>
                </a:effectLst>
                <a:latin typeface="Arial" charset="0"/>
              </a:rPr>
              <a:t>INTRANET-EXTRANET</a:t>
            </a:r>
            <a:br>
              <a:rPr lang="es-ES_tradnl" b="1" i="1" dirty="0">
                <a:solidFill>
                  <a:srgbClr val="333399"/>
                </a:solidFill>
                <a:effectLst>
                  <a:outerShdw blurRad="38100" dist="38100" dir="2700000" algn="tl">
                    <a:srgbClr val="000000">
                      <a:alpha val="43137"/>
                    </a:srgbClr>
                  </a:outerShdw>
                </a:effectLst>
                <a:latin typeface="Arial" charset="0"/>
              </a:rPr>
            </a:br>
            <a:endParaRPr lang="es-ES_tradnl" b="1" i="1" dirty="0">
              <a:solidFill>
                <a:srgbClr val="333399"/>
              </a:solidFill>
              <a:effectLst>
                <a:outerShdw blurRad="38100" dist="38100" dir="2700000" algn="tl">
                  <a:srgbClr val="000000">
                    <a:alpha val="43137"/>
                  </a:srgbClr>
                </a:outerShdw>
              </a:effectLst>
              <a:latin typeface="Arial" charset="0"/>
            </a:endParaRPr>
          </a:p>
        </p:txBody>
      </p:sp>
      <p:pic>
        <p:nvPicPr>
          <p:cNvPr id="3" name="Marcador de contenido 2"/>
          <p:cNvPicPr>
            <a:picLocks noGrp="1" noChangeAspect="1"/>
          </p:cNvPicPr>
          <p:nvPr>
            <p:ph idx="1"/>
          </p:nvPr>
        </p:nvPicPr>
        <p:blipFill>
          <a:blip r:embed="rId3"/>
          <a:stretch>
            <a:fillRect/>
          </a:stretch>
        </p:blipFill>
        <p:spPr>
          <a:xfrm>
            <a:off x="1341505" y="1268760"/>
            <a:ext cx="6408712" cy="5243492"/>
          </a:xfrm>
          <a:prstGeom prst="rect">
            <a:avLst/>
          </a:prstGeom>
          <a:solidFill>
            <a:schemeClr val="bg1">
              <a:lumMod val="20000"/>
              <a:lumOff val="80000"/>
            </a:schemeClr>
          </a:solidFill>
          <a:ln w="76200" cap="flat" algn="ctr">
            <a:solidFill>
              <a:schemeClr val="hlink"/>
            </a:solidFill>
            <a:miter lim="800000"/>
            <a:headEnd/>
            <a:tailEnd/>
          </a:ln>
        </p:spPr>
      </p:pic>
    </p:spTree>
    <p:extLst>
      <p:ext uri="{BB962C8B-B14F-4D97-AF65-F5344CB8AC3E}">
        <p14:creationId xmlns:p14="http://schemas.microsoft.com/office/powerpoint/2010/main" val="8514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p:cTn id="7" dur="1000" fill="hold"/>
                                        <p:tgtEl>
                                          <p:spTgt spid="28674"/>
                                        </p:tgtEl>
                                        <p:attrNameLst>
                                          <p:attrName>ppt_w</p:attrName>
                                        </p:attrNameLst>
                                      </p:cBhvr>
                                      <p:tavLst>
                                        <p:tav tm="0">
                                          <p:val>
                                            <p:fltVal val="0"/>
                                          </p:val>
                                        </p:tav>
                                        <p:tav tm="100000">
                                          <p:val>
                                            <p:strVal val="#ppt_w"/>
                                          </p:val>
                                        </p:tav>
                                      </p:tavLst>
                                    </p:anim>
                                    <p:anim calcmode="lin" valueType="num">
                                      <p:cBhvr>
                                        <p:cTn id="8" dur="1000" fill="hold"/>
                                        <p:tgtEl>
                                          <p:spTgt spid="28674"/>
                                        </p:tgtEl>
                                        <p:attrNameLst>
                                          <p:attrName>ppt_h</p:attrName>
                                        </p:attrNameLst>
                                      </p:cBhvr>
                                      <p:tavLst>
                                        <p:tav tm="0">
                                          <p:val>
                                            <p:fltVal val="0"/>
                                          </p:val>
                                        </p:tav>
                                        <p:tav tm="100000">
                                          <p:val>
                                            <p:strVal val="#ppt_h"/>
                                          </p:val>
                                        </p:tav>
                                      </p:tavLst>
                                    </p:anim>
                                    <p:anim calcmode="lin" valueType="num">
                                      <p:cBhvr>
                                        <p:cTn id="9" dur="1000" fill="hold"/>
                                        <p:tgtEl>
                                          <p:spTgt spid="28674"/>
                                        </p:tgtEl>
                                        <p:attrNameLst>
                                          <p:attrName>style.rotation</p:attrName>
                                        </p:attrNameLst>
                                      </p:cBhvr>
                                      <p:tavLst>
                                        <p:tav tm="0">
                                          <p:val>
                                            <p:fltVal val="90"/>
                                          </p:val>
                                        </p:tav>
                                        <p:tav tm="100000">
                                          <p:val>
                                            <p:fltVal val="0"/>
                                          </p:val>
                                        </p:tav>
                                      </p:tavLst>
                                    </p:anim>
                                    <p:animEffect transition="in" filter="fade">
                                      <p:cBhvr>
                                        <p:cTn id="10" dur="1000"/>
                                        <p:tgtEl>
                                          <p:spTgt spid="28674"/>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 calcmode="lin" valueType="num">
                                      <p:cBhvr>
                                        <p:cTn id="17" dur="500" fill="hold"/>
                                        <p:tgtEl>
                                          <p:spTgt spid="3"/>
                                        </p:tgtEl>
                                        <p:attrNameLst>
                                          <p:attrName>style.rotation</p:attrName>
                                        </p:attrNameLst>
                                      </p:cBhvr>
                                      <p:tavLst>
                                        <p:tav tm="0">
                                          <p:val>
                                            <p:fltVal val="360"/>
                                          </p:val>
                                        </p:tav>
                                        <p:tav tm="100000">
                                          <p:val>
                                            <p:fltVal val="0"/>
                                          </p:val>
                                        </p:tav>
                                      </p:tavLst>
                                    </p:anim>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539552" y="304800"/>
            <a:ext cx="8375848" cy="12954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effectLst>
                  <a:outerShdw blurRad="38100" dist="38100" dir="2700000" algn="tl">
                    <a:srgbClr val="000000">
                      <a:alpha val="43137"/>
                    </a:srgbClr>
                  </a:outerShdw>
                </a:effectLst>
                <a:latin typeface="Arial" charset="0"/>
              </a:rPr>
              <a:t>MAN </a:t>
            </a:r>
            <a:br>
              <a:rPr lang="es-ES_tradnl" b="1" i="1">
                <a:solidFill>
                  <a:srgbClr val="333399"/>
                </a:solidFill>
                <a:effectLst>
                  <a:outerShdw blurRad="38100" dist="38100" dir="2700000" algn="tl">
                    <a:srgbClr val="000000">
                      <a:alpha val="43137"/>
                    </a:srgbClr>
                  </a:outerShdw>
                </a:effectLst>
                <a:latin typeface="Arial" charset="0"/>
              </a:rPr>
            </a:br>
            <a:r>
              <a:rPr lang="es-ES_tradnl" b="1" i="1">
                <a:solidFill>
                  <a:srgbClr val="333399"/>
                </a:solidFill>
                <a:effectLst>
                  <a:outerShdw blurRad="38100" dist="38100" dir="2700000" algn="tl">
                    <a:srgbClr val="000000">
                      <a:alpha val="43137"/>
                    </a:srgbClr>
                  </a:outerShdw>
                </a:effectLst>
                <a:latin typeface="Arial" charset="0"/>
              </a:rPr>
              <a:t>Metropolitan  Area Network</a:t>
            </a:r>
          </a:p>
        </p:txBody>
      </p:sp>
      <p:sp>
        <p:nvSpPr>
          <p:cNvPr id="24579" name="Rectangle 3"/>
          <p:cNvSpPr>
            <a:spLocks noGrp="1" noChangeArrowheads="1"/>
          </p:cNvSpPr>
          <p:nvPr>
            <p:ph type="body" idx="1"/>
          </p:nvPr>
        </p:nvSpPr>
        <p:spPr>
          <a:xfrm>
            <a:off x="304800" y="2209800"/>
            <a:ext cx="8610600" cy="388620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Red de Comunicaciones Pública o Privada que cubre un Area Geográfica limitada como una Ciudad, Suburbio o Área Metropolitana.</a:t>
            </a:r>
          </a:p>
          <a:p>
            <a:pPr algn="just">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Pueden ser la consecuencia de la unión de varias LANs  utilizando facilidades de comunicaciones ( Gateways, Bridges, Etc).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3568" y="381000"/>
            <a:ext cx="8003232" cy="13716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effectLst>
                  <a:outerShdw blurRad="38100" dist="38100" dir="2700000" algn="tl">
                    <a:srgbClr val="000000">
                      <a:alpha val="43137"/>
                    </a:srgbClr>
                  </a:outerShdw>
                </a:effectLst>
                <a:latin typeface="Arial" charset="0"/>
              </a:rPr>
              <a:t>WAN </a:t>
            </a:r>
            <a:br>
              <a:rPr lang="es-ES_tradnl" b="1" i="1">
                <a:solidFill>
                  <a:srgbClr val="333399"/>
                </a:solidFill>
                <a:effectLst>
                  <a:outerShdw blurRad="38100" dist="38100" dir="2700000" algn="tl">
                    <a:srgbClr val="000000">
                      <a:alpha val="43137"/>
                    </a:srgbClr>
                  </a:outerShdw>
                </a:effectLst>
                <a:latin typeface="Arial" charset="0"/>
              </a:rPr>
            </a:br>
            <a:r>
              <a:rPr lang="es-ES_tradnl" b="1" i="1">
                <a:solidFill>
                  <a:srgbClr val="333399"/>
                </a:solidFill>
                <a:effectLst>
                  <a:outerShdw blurRad="38100" dist="38100" dir="2700000" algn="tl">
                    <a:srgbClr val="000000">
                      <a:alpha val="43137"/>
                    </a:srgbClr>
                  </a:outerShdw>
                </a:effectLst>
                <a:latin typeface="Arial" charset="0"/>
              </a:rPr>
              <a:t>Wide  Area Network</a:t>
            </a:r>
          </a:p>
        </p:txBody>
      </p:sp>
      <p:sp>
        <p:nvSpPr>
          <p:cNvPr id="25603" name="Rectangle 3"/>
          <p:cNvSpPr>
            <a:spLocks noGrp="1" noChangeArrowheads="1"/>
          </p:cNvSpPr>
          <p:nvPr>
            <p:ph type="body" idx="1"/>
          </p:nvPr>
        </p:nvSpPr>
        <p:spPr>
          <a:xfrm>
            <a:off x="395536" y="2209800"/>
            <a:ext cx="8519864" cy="419100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Red de Comunicaciones Pública o Privada que cubre un Area Geográfica Amplia o Extensa como Estados o Países. </a:t>
            </a:r>
          </a:p>
          <a:p>
            <a:pPr algn="just">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Pueden ser la consecuencia de la unión de varias MANs  utilizando facilidades de comunicaciones . </a:t>
            </a:r>
          </a:p>
          <a:p>
            <a:pPr algn="just">
              <a:lnSpc>
                <a:spcPct val="90000"/>
              </a:lnSpc>
            </a:pPr>
            <a:r>
              <a:rPr lang="es-MX" b="1" i="1">
                <a:solidFill>
                  <a:schemeClr val="accent6">
                    <a:lumMod val="10000"/>
                    <a:lumOff val="90000"/>
                  </a:schemeClr>
                </a:solidFill>
                <a:effectLst>
                  <a:outerShdw blurRad="38100" dist="38100" dir="2700000" algn="tl">
                    <a:srgbClr val="000000"/>
                  </a:outerShdw>
                </a:effectLst>
                <a:latin typeface="Arial" charset="0"/>
              </a:rPr>
              <a:t>L</a:t>
            </a:r>
            <a:r>
              <a:rPr lang="es-AR" b="1" i="1">
                <a:solidFill>
                  <a:schemeClr val="accent6">
                    <a:lumMod val="10000"/>
                    <a:lumOff val="90000"/>
                  </a:schemeClr>
                </a:solidFill>
                <a:effectLst>
                  <a:outerShdw blurRad="38100" dist="38100" dir="2700000" algn="tl">
                    <a:srgbClr val="000000"/>
                  </a:outerShdw>
                </a:effectLst>
                <a:latin typeface="Arial" charset="0"/>
              </a:rPr>
              <a:t>as redes de área amplia típicamente tienen topologías irregulares. </a:t>
            </a:r>
            <a:r>
              <a:rPr lang="es-ES_tradnl" b="1" i="1">
                <a:solidFill>
                  <a:schemeClr val="accent6">
                    <a:lumMod val="10000"/>
                    <a:lumOff val="90000"/>
                  </a:schemeClr>
                </a:solidFill>
                <a:effectLst>
                  <a:outerShdw blurRad="38100" dist="38100" dir="2700000" algn="tl">
                    <a:srgbClr val="000000"/>
                  </a:outerShdw>
                </a:effectLst>
                <a:latin typeface="Arial"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026"/>
          <p:cNvSpPr>
            <a:spLocks noGrp="1" noChangeArrowheads="1"/>
          </p:cNvSpPr>
          <p:nvPr>
            <p:ph type="title"/>
          </p:nvPr>
        </p:nvSpPr>
        <p:spPr>
          <a:xfrm>
            <a:off x="539552" y="228600"/>
            <a:ext cx="8223448"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defRPr/>
            </a:pPr>
            <a:r>
              <a:rPr lang="es-ES_tradnl" sz="3600" b="1" i="1">
                <a:solidFill>
                  <a:srgbClr val="333399"/>
                </a:solidFill>
                <a:latin typeface="Arial" charset="0"/>
              </a:rPr>
              <a:t>REDES DE COMPUTADORAS</a:t>
            </a:r>
            <a:br>
              <a:rPr lang="es-ES_tradnl" sz="3600" b="1" i="1">
                <a:solidFill>
                  <a:srgbClr val="333399"/>
                </a:solidFill>
                <a:latin typeface="Arial" charset="0"/>
              </a:rPr>
            </a:br>
            <a:r>
              <a:rPr lang="es-ES_tradnl" sz="3600" b="1" i="1">
                <a:solidFill>
                  <a:srgbClr val="333399"/>
                </a:solidFill>
                <a:latin typeface="Arial" charset="0"/>
              </a:rPr>
              <a:t>DEFINICION</a:t>
            </a:r>
            <a:endParaRPr lang="es-AR" sz="3600" b="1" i="1">
              <a:solidFill>
                <a:srgbClr val="333399"/>
              </a:solidFill>
              <a:latin typeface="Arial" charset="0"/>
            </a:endParaRPr>
          </a:p>
        </p:txBody>
      </p:sp>
      <p:sp>
        <p:nvSpPr>
          <p:cNvPr id="9219" name="Rectangle 1027"/>
          <p:cNvSpPr>
            <a:spLocks noGrp="1" noChangeArrowheads="1"/>
          </p:cNvSpPr>
          <p:nvPr>
            <p:ph type="body" idx="1"/>
          </p:nvPr>
        </p:nvSpPr>
        <p:spPr>
          <a:xfrm>
            <a:off x="228600" y="1700808"/>
            <a:ext cx="8915400" cy="4695844"/>
          </a:xfrm>
          <a:solidFill>
            <a:schemeClr val="bg1"/>
          </a:solidFill>
          <a:ln w="76200">
            <a:solidFill>
              <a:schemeClr val="bg1">
                <a:lumMod val="60000"/>
                <a:lumOff val="40000"/>
              </a:schemeClr>
            </a:solidFill>
          </a:ln>
        </p:spPr>
        <p:txBody>
          <a:bodyPr/>
          <a:lstStyle/>
          <a:p>
            <a:pPr algn="just"/>
            <a:r>
              <a:rPr lang="es-ES_tradnl" sz="2400" b="1" i="1" dirty="0">
                <a:solidFill>
                  <a:schemeClr val="accent2">
                    <a:lumMod val="10000"/>
                    <a:lumOff val="90000"/>
                  </a:schemeClr>
                </a:solidFill>
                <a:latin typeface="Arial" charset="0"/>
                <a:cs typeface="Arial" charset="0"/>
              </a:rPr>
              <a:t>Las redes  son  sistemas  de  canales  de comunicación que constan de  conjunto  de  elementos denominados "NODOS";que se interconectan de alguna manera. </a:t>
            </a:r>
          </a:p>
          <a:p>
            <a:pPr algn="just">
              <a:buFontTx/>
              <a:buNone/>
            </a:pPr>
            <a:r>
              <a:rPr lang="es-ES_tradnl" sz="2400" b="1" i="1" dirty="0">
                <a:solidFill>
                  <a:schemeClr val="accent2">
                    <a:lumMod val="10000"/>
                    <a:lumOff val="90000"/>
                  </a:schemeClr>
                </a:solidFill>
                <a:latin typeface="Arial" charset="0"/>
                <a:cs typeface="Arial" charset="0"/>
              </a:rPr>
              <a:t> </a:t>
            </a:r>
            <a:endParaRPr lang="es-AR" sz="2400" dirty="0">
              <a:solidFill>
                <a:schemeClr val="accent2">
                  <a:lumMod val="10000"/>
                  <a:lumOff val="90000"/>
                </a:schemeClr>
              </a:solidFill>
              <a:latin typeface="Arial" charset="0"/>
              <a:cs typeface="Arial" charset="0"/>
            </a:endParaRPr>
          </a:p>
          <a:p>
            <a:pPr algn="just"/>
            <a:r>
              <a:rPr lang="es-ES_tradnl" sz="2400" b="1" i="1" dirty="0">
                <a:solidFill>
                  <a:schemeClr val="accent2">
                    <a:lumMod val="10000"/>
                    <a:lumOff val="90000"/>
                  </a:schemeClr>
                </a:solidFill>
                <a:latin typeface="Arial" charset="0"/>
                <a:cs typeface="Arial" charset="0"/>
              </a:rPr>
              <a:t>Las comunicaciones mediante  redes  permiten  establecer  contacto  cuando se necesita entre determinados  procesadores  o terminales que utilizan portadoras comunes u otros medios de comunicación.</a:t>
            </a:r>
            <a:endParaRPr lang="es-AR" sz="2400" dirty="0">
              <a:solidFill>
                <a:schemeClr val="accent2">
                  <a:lumMod val="10000"/>
                  <a:lumOff val="90000"/>
                </a:schemeClr>
              </a:solidFill>
              <a:latin typeface="Arial" charset="0"/>
              <a:cs typeface="Arial" charset="0"/>
            </a:endParaRPr>
          </a:p>
          <a:p>
            <a:pPr algn="just">
              <a:buFontTx/>
              <a:buNone/>
            </a:pPr>
            <a:r>
              <a:rPr lang="es-ES_tradnl" sz="2400" b="1" i="1" dirty="0">
                <a:solidFill>
                  <a:schemeClr val="accent2">
                    <a:lumMod val="10000"/>
                    <a:lumOff val="90000"/>
                  </a:schemeClr>
                </a:solidFill>
                <a:latin typeface="Arial" charset="0"/>
                <a:cs typeface="Arial" charset="0"/>
              </a:rPr>
              <a:t> </a:t>
            </a:r>
            <a:endParaRPr lang="es-AR" sz="2400" dirty="0">
              <a:solidFill>
                <a:schemeClr val="accent2">
                  <a:lumMod val="10000"/>
                  <a:lumOff val="90000"/>
                </a:schemeClr>
              </a:solidFill>
              <a:latin typeface="Arial" charset="0"/>
              <a:cs typeface="Arial" charset="0"/>
            </a:endParaRPr>
          </a:p>
          <a:p>
            <a:pPr algn="just"/>
            <a:r>
              <a:rPr lang="es-ES_tradnl" sz="2400" b="1" i="1" dirty="0">
                <a:solidFill>
                  <a:schemeClr val="accent2">
                    <a:lumMod val="10000"/>
                    <a:lumOff val="90000"/>
                  </a:schemeClr>
                </a:solidFill>
                <a:latin typeface="Arial" charset="0"/>
                <a:cs typeface="Arial" charset="0"/>
              </a:rPr>
              <a:t>Como todo sistema computarizado su composición es a base de Software y Hardware.</a:t>
            </a:r>
            <a:endParaRPr lang="es-AR" sz="2400" dirty="0">
              <a:solidFill>
                <a:schemeClr val="accent2">
                  <a:lumMod val="10000"/>
                  <a:lumOff val="90000"/>
                </a:schemeClr>
              </a:solidFill>
              <a:latin typeface="Arial" charset="0"/>
              <a:cs typeface="Arial" charset="0"/>
            </a:endParaRPr>
          </a:p>
          <a:p>
            <a:endParaRPr lang="es-AR" sz="2400" dirty="0">
              <a:solidFill>
                <a:schemeClr val="accent2">
                  <a:lumMod val="10000"/>
                  <a:lumOff val="9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a:xfrm>
            <a:off x="1143000" y="304800"/>
            <a:ext cx="746760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effectLst>
                  <a:outerShdw blurRad="38100" dist="38100" dir="2700000" algn="tl">
                    <a:srgbClr val="000000">
                      <a:alpha val="43137"/>
                    </a:srgbClr>
                  </a:outerShdw>
                </a:effectLst>
                <a:latin typeface="Arial" charset="0"/>
              </a:rPr>
              <a:t>SAN Storage Área Network</a:t>
            </a:r>
          </a:p>
        </p:txBody>
      </p:sp>
      <p:sp>
        <p:nvSpPr>
          <p:cNvPr id="26627" name="Rectangle 1027"/>
          <p:cNvSpPr>
            <a:spLocks noGrp="1" noChangeArrowheads="1"/>
          </p:cNvSpPr>
          <p:nvPr>
            <p:ph type="body" idx="1"/>
          </p:nvPr>
        </p:nvSpPr>
        <p:spPr>
          <a:xfrm>
            <a:off x="0" y="1752600"/>
            <a:ext cx="9144000" cy="480060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MX" sz="2800" b="1" i="1" dirty="0">
                <a:solidFill>
                  <a:schemeClr val="accent6">
                    <a:lumMod val="10000"/>
                    <a:lumOff val="90000"/>
                  </a:schemeClr>
                </a:solidFill>
                <a:effectLst>
                  <a:outerShdw blurRad="38100" dist="38100" dir="2700000" algn="tl">
                    <a:srgbClr val="000000"/>
                  </a:outerShdw>
                </a:effectLst>
                <a:latin typeface="Arial" charset="0"/>
              </a:rPr>
              <a:t>R</a:t>
            </a:r>
            <a:r>
              <a:rPr lang="es-AR" sz="2800" b="1" i="1" dirty="0" err="1">
                <a:solidFill>
                  <a:schemeClr val="accent6">
                    <a:lumMod val="10000"/>
                    <a:lumOff val="90000"/>
                  </a:schemeClr>
                </a:solidFill>
                <a:effectLst>
                  <a:outerShdw blurRad="38100" dist="38100" dir="2700000" algn="tl">
                    <a:srgbClr val="000000"/>
                  </a:outerShdw>
                </a:effectLst>
                <a:latin typeface="Arial" charset="0"/>
              </a:rPr>
              <a:t>ed</a:t>
            </a:r>
            <a:r>
              <a:rPr lang="es-AR" sz="2800" b="1" i="1" dirty="0">
                <a:solidFill>
                  <a:schemeClr val="accent6">
                    <a:lumMod val="10000"/>
                    <a:lumOff val="90000"/>
                  </a:schemeClr>
                </a:solidFill>
                <a:effectLst>
                  <a:outerShdw blurRad="38100" dist="38100" dir="2700000" algn="tl">
                    <a:srgbClr val="000000"/>
                  </a:outerShdw>
                </a:effectLst>
                <a:latin typeface="Arial" charset="0"/>
              </a:rPr>
              <a:t> dedicada al almacenamiento de datos</a:t>
            </a:r>
            <a:r>
              <a:rPr lang="es-MX" sz="2800" b="1" i="1" dirty="0">
                <a:solidFill>
                  <a:schemeClr val="accent6">
                    <a:lumMod val="10000"/>
                    <a:lumOff val="90000"/>
                  </a:schemeClr>
                </a:solidFill>
                <a:effectLst>
                  <a:outerShdw blurRad="38100" dist="38100" dir="2700000" algn="tl">
                    <a:srgbClr val="000000"/>
                  </a:outerShdw>
                </a:effectLst>
                <a:latin typeface="Arial" charset="0"/>
              </a:rPr>
              <a:t>.</a:t>
            </a:r>
            <a:r>
              <a:rPr lang="es-AR" sz="2800" b="1" i="1" dirty="0">
                <a:solidFill>
                  <a:schemeClr val="accent6">
                    <a:lumMod val="10000"/>
                    <a:lumOff val="90000"/>
                  </a:schemeClr>
                </a:solidFill>
                <a:effectLst>
                  <a:outerShdw blurRad="38100" dist="38100" dir="2700000" algn="tl">
                    <a:srgbClr val="000000"/>
                  </a:outerShdw>
                </a:effectLst>
                <a:latin typeface="Arial" charset="0"/>
              </a:rPr>
              <a:t> </a:t>
            </a:r>
            <a:endParaRPr lang="es-MX" sz="2800" b="1" i="1" dirty="0">
              <a:solidFill>
                <a:schemeClr val="accent6">
                  <a:lumMod val="10000"/>
                  <a:lumOff val="90000"/>
                </a:schemeClr>
              </a:solidFill>
              <a:effectLst>
                <a:outerShdw blurRad="38100" dist="38100" dir="2700000" algn="tl">
                  <a:srgbClr val="000000"/>
                </a:outerShdw>
              </a:effectLst>
              <a:latin typeface="Arial" charset="0"/>
            </a:endParaRPr>
          </a:p>
          <a:p>
            <a:pPr algn="just">
              <a:lnSpc>
                <a:spcPct val="90000"/>
              </a:lnSpc>
            </a:pPr>
            <a:r>
              <a:rPr lang="es-MX" sz="2800" b="1" i="1" dirty="0">
                <a:solidFill>
                  <a:srgbClr val="FFFF99"/>
                </a:solidFill>
                <a:effectLst>
                  <a:outerShdw blurRad="38100" dist="38100" dir="2700000" algn="tl">
                    <a:srgbClr val="000000"/>
                  </a:outerShdw>
                </a:effectLst>
                <a:latin typeface="Arial" charset="0"/>
              </a:rPr>
              <a:t>R</a:t>
            </a:r>
            <a:r>
              <a:rPr lang="es-AR" sz="2800" b="1" i="1" dirty="0" err="1">
                <a:solidFill>
                  <a:srgbClr val="FFFF99"/>
                </a:solidFill>
                <a:effectLst>
                  <a:outerShdw blurRad="38100" dist="38100" dir="2700000" algn="tl">
                    <a:srgbClr val="000000"/>
                  </a:outerShdw>
                </a:effectLst>
                <a:latin typeface="Arial" charset="0"/>
              </a:rPr>
              <a:t>ed</a:t>
            </a:r>
            <a:r>
              <a:rPr lang="es-AR" sz="2800" b="1" i="1" dirty="0">
                <a:solidFill>
                  <a:srgbClr val="FFFF99"/>
                </a:solidFill>
                <a:effectLst>
                  <a:outerShdw blurRad="38100" dist="38100" dir="2700000" algn="tl">
                    <a:srgbClr val="000000"/>
                  </a:outerShdw>
                </a:effectLst>
                <a:latin typeface="Arial" charset="0"/>
              </a:rPr>
              <a:t> cuyo propósito primario es la </a:t>
            </a:r>
            <a:r>
              <a:rPr lang="es-MX" sz="2800" b="1" i="1" dirty="0">
                <a:solidFill>
                  <a:srgbClr val="FFFF99"/>
                </a:solidFill>
                <a:effectLst>
                  <a:outerShdw blurRad="38100" dist="38100" dir="2700000" algn="tl">
                    <a:srgbClr val="000000"/>
                  </a:outerShdw>
                </a:effectLst>
                <a:latin typeface="Arial" charset="0"/>
              </a:rPr>
              <a:t>T</a:t>
            </a:r>
            <a:r>
              <a:rPr lang="es-AR" sz="2800" b="1" i="1" dirty="0" err="1">
                <a:solidFill>
                  <a:srgbClr val="FFFF99"/>
                </a:solidFill>
                <a:effectLst>
                  <a:outerShdw blurRad="38100" dist="38100" dir="2700000" algn="tl">
                    <a:srgbClr val="000000"/>
                  </a:outerShdw>
                </a:effectLst>
                <a:latin typeface="Arial" charset="0"/>
              </a:rPr>
              <a:t>ransferencia</a:t>
            </a:r>
            <a:r>
              <a:rPr lang="es-AR" sz="2800" b="1" i="1" dirty="0">
                <a:solidFill>
                  <a:srgbClr val="FFFF99"/>
                </a:solidFill>
                <a:effectLst>
                  <a:outerShdw blurRad="38100" dist="38100" dir="2700000" algn="tl">
                    <a:srgbClr val="000000"/>
                  </a:outerShdw>
                </a:effectLst>
                <a:latin typeface="Arial" charset="0"/>
              </a:rPr>
              <a:t> de datos entre sistemas computacionales </a:t>
            </a:r>
            <a:r>
              <a:rPr lang="es-MX" sz="2800" b="1" i="1" dirty="0">
                <a:solidFill>
                  <a:srgbClr val="FFFF99"/>
                </a:solidFill>
                <a:effectLst>
                  <a:outerShdw blurRad="38100" dist="38100" dir="2700000" algn="tl">
                    <a:srgbClr val="000000"/>
                  </a:outerShdw>
                </a:effectLst>
                <a:latin typeface="Arial" charset="0"/>
              </a:rPr>
              <a:t>,</a:t>
            </a:r>
            <a:r>
              <a:rPr lang="es-AR" sz="2800" b="1" i="1" dirty="0">
                <a:solidFill>
                  <a:srgbClr val="FFFF99"/>
                </a:solidFill>
                <a:effectLst>
                  <a:outerShdw blurRad="38100" dist="38100" dir="2700000" algn="tl">
                    <a:srgbClr val="000000"/>
                  </a:outerShdw>
                </a:effectLst>
                <a:latin typeface="Arial" charset="0"/>
              </a:rPr>
              <a:t> elementos de almacenamiento y entre elementos de almacenamiento</a:t>
            </a:r>
            <a:r>
              <a:rPr lang="es-MX" sz="2800" b="1" i="1" dirty="0">
                <a:solidFill>
                  <a:srgbClr val="FFFF99"/>
                </a:solidFill>
                <a:effectLst>
                  <a:outerShdw blurRad="38100" dist="38100" dir="2700000" algn="tl">
                    <a:srgbClr val="000000"/>
                  </a:outerShdw>
                </a:effectLst>
                <a:latin typeface="Arial" charset="0"/>
              </a:rPr>
              <a:t>.</a:t>
            </a:r>
          </a:p>
          <a:p>
            <a:pPr algn="just">
              <a:lnSpc>
                <a:spcPct val="90000"/>
              </a:lnSpc>
            </a:pPr>
            <a:r>
              <a:rPr lang="es-MX" sz="2800" b="1" i="1" dirty="0">
                <a:solidFill>
                  <a:schemeClr val="tx1">
                    <a:lumMod val="95000"/>
                  </a:schemeClr>
                </a:solidFill>
                <a:effectLst>
                  <a:outerShdw blurRad="38100" dist="38100" dir="2700000" algn="tl">
                    <a:srgbClr val="000000"/>
                  </a:outerShdw>
                </a:effectLst>
                <a:latin typeface="Arial" charset="0"/>
              </a:rPr>
              <a:t>I</a:t>
            </a:r>
            <a:r>
              <a:rPr lang="es-AR" sz="2800" b="1" i="1" dirty="0" err="1">
                <a:solidFill>
                  <a:schemeClr val="tx1">
                    <a:lumMod val="95000"/>
                  </a:schemeClr>
                </a:solidFill>
                <a:effectLst>
                  <a:outerShdw blurRad="38100" dist="38100" dir="2700000" algn="tl">
                    <a:srgbClr val="000000"/>
                  </a:outerShdw>
                </a:effectLst>
                <a:latin typeface="Arial" charset="0"/>
              </a:rPr>
              <a:t>nfraestructura</a:t>
            </a:r>
            <a:r>
              <a:rPr lang="es-AR" sz="2800" b="1" i="1" dirty="0">
                <a:solidFill>
                  <a:schemeClr val="tx1">
                    <a:lumMod val="95000"/>
                  </a:schemeClr>
                </a:solidFill>
                <a:effectLst>
                  <a:outerShdw blurRad="38100" dist="38100" dir="2700000" algn="tl">
                    <a:srgbClr val="000000"/>
                  </a:outerShdw>
                </a:effectLst>
                <a:latin typeface="Arial" charset="0"/>
              </a:rPr>
              <a:t> de comunicación</a:t>
            </a:r>
            <a:r>
              <a:rPr lang="es-MX" sz="2800" b="1" i="1" dirty="0">
                <a:solidFill>
                  <a:schemeClr val="tx1">
                    <a:lumMod val="95000"/>
                  </a:schemeClr>
                </a:solidFill>
                <a:effectLst>
                  <a:outerShdw blurRad="38100" dist="38100" dir="2700000" algn="tl">
                    <a:srgbClr val="000000"/>
                  </a:outerShdw>
                </a:effectLst>
                <a:latin typeface="Arial" charset="0"/>
              </a:rPr>
              <a:t>es</a:t>
            </a:r>
            <a:r>
              <a:rPr lang="es-AR" sz="2800" b="1" i="1" dirty="0">
                <a:solidFill>
                  <a:schemeClr val="tx1">
                    <a:lumMod val="95000"/>
                  </a:schemeClr>
                </a:solidFill>
                <a:effectLst>
                  <a:outerShdw blurRad="38100" dist="38100" dir="2700000" algn="tl">
                    <a:srgbClr val="000000"/>
                  </a:outerShdw>
                </a:effectLst>
                <a:latin typeface="Arial" charset="0"/>
              </a:rPr>
              <a:t> que provee conexiones físicas, y una capa de administración que organiza las conexiones, elementos de almacenamiento y sistemas computacionales de modo que la transferencia de los datos sea segura y robusta </a:t>
            </a:r>
            <a:r>
              <a:rPr lang="es-MX" sz="2800" b="1" i="1" dirty="0">
                <a:solidFill>
                  <a:schemeClr val="tx1">
                    <a:lumMod val="95000"/>
                  </a:schemeClr>
                </a:solidFill>
                <a:effectLst>
                  <a:outerShdw blurRad="38100" dist="38100" dir="2700000" algn="tl">
                    <a:srgbClr val="000000"/>
                  </a:outerShdw>
                </a:effectLst>
                <a:latin typeface="Arial" charset="0"/>
              </a:rPr>
              <a:t>.</a:t>
            </a:r>
            <a:endParaRPr lang="es-ES_tradnl" sz="2800" b="1" i="1" dirty="0">
              <a:solidFill>
                <a:schemeClr val="tx1">
                  <a:lumMod val="95000"/>
                </a:schemeClr>
              </a:solidFill>
              <a:effectLst>
                <a:outerShdw blurRad="38100" dist="38100" dir="2700000" algn="tl">
                  <a:srgbClr val="000000"/>
                </a:outerShdw>
              </a:effectLst>
              <a:latin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1026"/>
          <p:cNvSpPr>
            <a:spLocks noGrp="1" noChangeArrowheads="1"/>
          </p:cNvSpPr>
          <p:nvPr>
            <p:ph type="title"/>
          </p:nvPr>
        </p:nvSpPr>
        <p:spPr>
          <a:xfrm>
            <a:off x="1143000" y="304800"/>
            <a:ext cx="746760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effectLst>
                  <a:outerShdw blurRad="38100" dist="38100" dir="2700000" algn="tl">
                    <a:srgbClr val="000000">
                      <a:alpha val="43137"/>
                    </a:srgbClr>
                  </a:outerShdw>
                </a:effectLst>
                <a:latin typeface="Arial" charset="0"/>
              </a:rPr>
              <a:t>SAN Storage Área Network</a:t>
            </a:r>
          </a:p>
        </p:txBody>
      </p:sp>
      <p:sp>
        <p:nvSpPr>
          <p:cNvPr id="2052" name="Rectangle 1028"/>
          <p:cNvSpPr>
            <a:spLocks noGrp="1" noChangeArrowheads="1"/>
          </p:cNvSpPr>
          <p:nvPr>
            <p:ph type="body" idx="1"/>
          </p:nvPr>
        </p:nvSpPr>
        <p:spPr>
          <a:xfrm>
            <a:off x="2895600" y="3124200"/>
            <a:ext cx="3352800" cy="914400"/>
          </a:xfrm>
          <a:solidFill>
            <a:schemeClr val="accent1"/>
          </a:solidFill>
        </p:spPr>
        <p:txBody>
          <a:bodyPr/>
          <a:lstStyle/>
          <a:p>
            <a:r>
              <a:rPr lang="es-MX">
                <a:solidFill>
                  <a:schemeClr val="bg1"/>
                </a:solidFill>
              </a:rPr>
              <a:t>Grafico de SAN</a:t>
            </a:r>
            <a:endParaRPr lang="es-AR">
              <a:solidFill>
                <a:schemeClr val="bg1"/>
              </a:solidFill>
            </a:endParaRPr>
          </a:p>
        </p:txBody>
      </p:sp>
      <p:graphicFrame>
        <p:nvGraphicFramePr>
          <p:cNvPr id="2050" name="Object 1024"/>
          <p:cNvGraphicFramePr>
            <a:graphicFrameLocks noChangeAspect="1"/>
          </p:cNvGraphicFramePr>
          <p:nvPr>
            <p:extLst>
              <p:ext uri="{D42A27DB-BD31-4B8C-83A1-F6EECF244321}">
                <p14:modId xmlns:p14="http://schemas.microsoft.com/office/powerpoint/2010/main" val="2692094229"/>
              </p:ext>
            </p:extLst>
          </p:nvPr>
        </p:nvGraphicFramePr>
        <p:xfrm>
          <a:off x="228600" y="1752600"/>
          <a:ext cx="8610600" cy="4800600"/>
        </p:xfrm>
        <a:graphic>
          <a:graphicData uri="http://schemas.openxmlformats.org/presentationml/2006/ole">
            <mc:AlternateContent xmlns:mc="http://schemas.openxmlformats.org/markup-compatibility/2006">
              <mc:Choice xmlns:v="urn:schemas-microsoft-com:vml" Requires="v">
                <p:oleObj name="Imagen de mapa de bits" r:id="rId3" imgW="3251367" imgH="1790792" progId="PBrush">
                  <p:embed/>
                </p:oleObj>
              </mc:Choice>
              <mc:Fallback>
                <p:oleObj name="Imagen de mapa de bits" r:id="rId3" imgW="3251367" imgH="1790792" progId="PBrush">
                  <p:embed/>
                  <p:pic>
                    <p:nvPicPr>
                      <p:cNvPr id="0" name="Picture 4"/>
                      <p:cNvPicPr>
                        <a:picLocks noChangeAspect="1" noChangeArrowheads="1"/>
                      </p:cNvPicPr>
                      <p:nvPr/>
                    </p:nvPicPr>
                    <p:blipFill>
                      <a:blip r:embed="rId4">
                        <a:lum bright="-20000" contrast="20000"/>
                        <a:grayscl/>
                        <a:extLst>
                          <a:ext uri="{28A0092B-C50C-407E-A947-70E740481C1C}">
                            <a14:useLocalDpi xmlns:a14="http://schemas.microsoft.com/office/drawing/2010/main" val="0"/>
                          </a:ext>
                        </a:extLst>
                      </a:blip>
                      <a:srcRect/>
                      <a:stretch>
                        <a:fillRect/>
                      </a:stretch>
                    </p:blipFill>
                    <p:spPr bwMode="auto">
                      <a:xfrm>
                        <a:off x="228600" y="1752600"/>
                        <a:ext cx="8610600" cy="4800600"/>
                      </a:xfrm>
                      <a:prstGeom prst="rect">
                        <a:avLst/>
                      </a:prstGeom>
                      <a:solidFill>
                        <a:schemeClr val="accent1"/>
                      </a:solidFill>
                      <a:ln w="76200">
                        <a:solidFill>
                          <a:schemeClr val="bg1">
                            <a:lumMod val="60000"/>
                            <a:lumOff val="40000"/>
                          </a:schemeClr>
                        </a:solidFill>
                        <a:miter lim="800000"/>
                        <a:headEnd/>
                        <a:tailEnd/>
                      </a:ln>
                      <a:effec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a:xfrm>
            <a:off x="899592" y="427038"/>
            <a:ext cx="7772400" cy="9906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effectLst>
                  <a:outerShdw blurRad="38100" dist="38100" dir="2700000" algn="tl">
                    <a:srgbClr val="000000">
                      <a:alpha val="43137"/>
                    </a:srgbClr>
                  </a:outerShdw>
                </a:effectLst>
                <a:latin typeface="Arial" charset="0"/>
              </a:rPr>
              <a:t>Topología o Red en BUS</a:t>
            </a:r>
            <a:br>
              <a:rPr lang="es-ES_tradnl" b="1" i="1" dirty="0">
                <a:solidFill>
                  <a:srgbClr val="333399"/>
                </a:solidFill>
                <a:effectLst>
                  <a:outerShdw blurRad="38100" dist="38100" dir="2700000" algn="tl">
                    <a:srgbClr val="000000">
                      <a:alpha val="43137"/>
                    </a:srgbClr>
                  </a:outerShdw>
                </a:effectLst>
                <a:latin typeface="Arial" charset="0"/>
              </a:rPr>
            </a:br>
            <a:endParaRPr lang="es-ES_tradnl" b="1" i="1" dirty="0">
              <a:solidFill>
                <a:srgbClr val="333399"/>
              </a:solidFill>
              <a:effectLst>
                <a:outerShdw blurRad="38100" dist="38100" dir="2700000" algn="tl">
                  <a:srgbClr val="000000">
                    <a:alpha val="43137"/>
                  </a:srgbClr>
                </a:outerShdw>
              </a:effectLst>
              <a:latin typeface="Arial" charset="0"/>
            </a:endParaRPr>
          </a:p>
        </p:txBody>
      </p:sp>
      <p:sp>
        <p:nvSpPr>
          <p:cNvPr id="29699" name="Rectangle 1027"/>
          <p:cNvSpPr>
            <a:spLocks noGrp="1" noChangeArrowheads="1"/>
          </p:cNvSpPr>
          <p:nvPr>
            <p:ph type="body" idx="1"/>
          </p:nvPr>
        </p:nvSpPr>
        <p:spPr>
          <a:xfrm>
            <a:off x="3276600" y="3429000"/>
            <a:ext cx="2514600" cy="685800"/>
          </a:xfrm>
        </p:spPr>
        <p:txBody>
          <a:bodyPr/>
          <a:lstStyle/>
          <a:p>
            <a:r>
              <a:rPr lang="es-ES_tradnl"/>
              <a:t>Gráfico 6.5</a:t>
            </a:r>
          </a:p>
        </p:txBody>
      </p:sp>
      <p:sp>
        <p:nvSpPr>
          <p:cNvPr id="29700" name="Rectangle 1030"/>
          <p:cNvSpPr>
            <a:spLocks noChangeArrowheads="1"/>
          </p:cNvSpPr>
          <p:nvPr/>
        </p:nvSpPr>
        <p:spPr bwMode="auto">
          <a:xfrm>
            <a:off x="2133600" y="2651125"/>
            <a:ext cx="9144000" cy="0"/>
          </a:xfrm>
          <a:prstGeom prst="rect">
            <a:avLst/>
          </a:prstGeom>
          <a:noFill/>
          <a:ln w="9525">
            <a:noFill/>
            <a:miter lim="800000"/>
            <a:headEnd/>
            <a:tailEnd/>
          </a:ln>
        </p:spPr>
        <p:txBody>
          <a:bodyPr>
            <a:spAutoFit/>
          </a:bodyPr>
          <a:lstStyle/>
          <a:p>
            <a:endParaRPr lang="es-ES"/>
          </a:p>
        </p:txBody>
      </p:sp>
      <p:pic>
        <p:nvPicPr>
          <p:cNvPr id="2" name="Imagen 1"/>
          <p:cNvPicPr>
            <a:picLocks noChangeAspect="1"/>
          </p:cNvPicPr>
          <p:nvPr/>
        </p:nvPicPr>
        <p:blipFill>
          <a:blip r:embed="rId3"/>
          <a:stretch>
            <a:fillRect/>
          </a:stretch>
        </p:blipFill>
        <p:spPr>
          <a:xfrm>
            <a:off x="251520" y="1844824"/>
            <a:ext cx="8420472" cy="4392488"/>
          </a:xfrm>
          <a:prstGeom prst="rect">
            <a:avLst/>
          </a:prstGeom>
          <a:ln w="76200">
            <a:solidFill>
              <a:schemeClr val="tx1"/>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755576" y="260648"/>
            <a:ext cx="7671048"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dirty="0">
                <a:solidFill>
                  <a:srgbClr val="333399"/>
                </a:solidFill>
                <a:effectLst>
                  <a:outerShdw blurRad="38100" dist="38100" dir="2700000" algn="tl">
                    <a:srgbClr val="000000">
                      <a:alpha val="43137"/>
                    </a:srgbClr>
                  </a:outerShdw>
                </a:effectLst>
                <a:latin typeface="Arial" charset="0"/>
              </a:rPr>
              <a:t>Topología de Canal o Bus</a:t>
            </a:r>
            <a:br>
              <a:rPr lang="es-ES_tradnl" sz="3600" b="1" i="1" dirty="0">
                <a:solidFill>
                  <a:srgbClr val="333399"/>
                </a:solidFill>
                <a:effectLst>
                  <a:outerShdw blurRad="38100" dist="38100" dir="2700000" algn="tl">
                    <a:srgbClr val="000000">
                      <a:alpha val="43137"/>
                    </a:srgbClr>
                  </a:outerShdw>
                </a:effectLst>
                <a:latin typeface="Arial" charset="0"/>
              </a:rPr>
            </a:br>
            <a:r>
              <a:rPr lang="es-ES_tradnl" sz="3600" b="1" i="1" dirty="0">
                <a:solidFill>
                  <a:srgbClr val="333399"/>
                </a:solidFill>
                <a:effectLst>
                  <a:outerShdw blurRad="38100" dist="38100" dir="2700000" algn="tl">
                    <a:srgbClr val="000000">
                      <a:alpha val="43137"/>
                    </a:srgbClr>
                  </a:outerShdw>
                </a:effectLst>
                <a:latin typeface="Arial" charset="0"/>
              </a:rPr>
              <a:t>Características</a:t>
            </a:r>
          </a:p>
        </p:txBody>
      </p:sp>
      <p:sp>
        <p:nvSpPr>
          <p:cNvPr id="30723" name="Rectangle 3"/>
          <p:cNvSpPr>
            <a:spLocks noGrp="1" noChangeArrowheads="1"/>
          </p:cNvSpPr>
          <p:nvPr>
            <p:ph type="body" idx="1"/>
          </p:nvPr>
        </p:nvSpPr>
        <p:spPr>
          <a:xfrm>
            <a:off x="251520" y="2204864"/>
            <a:ext cx="8534400" cy="411480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es-ES_tradnl" sz="2800" b="1" i="1" dirty="0">
                <a:solidFill>
                  <a:schemeClr val="accent6">
                    <a:lumMod val="10000"/>
                    <a:lumOff val="90000"/>
                  </a:schemeClr>
                </a:solidFill>
                <a:effectLst>
                  <a:outerShdw blurRad="38100" dist="38100" dir="2700000" algn="tl">
                    <a:srgbClr val="000000"/>
                  </a:outerShdw>
                </a:effectLst>
                <a:latin typeface="Arial" charset="0"/>
              </a:rPr>
              <a:t>Todos los equipos están conectados al Canal </a:t>
            </a:r>
            <a:r>
              <a:rPr lang="es-ES_tradnl" sz="2800" b="1" i="1" dirty="0">
                <a:solidFill>
                  <a:schemeClr val="accent6">
                    <a:lumMod val="10000"/>
                    <a:lumOff val="90000"/>
                  </a:schemeClr>
                </a:solidFill>
                <a:effectLst>
                  <a:outerShdw blurRad="38100" dist="38100" dir="2700000" algn="tl">
                    <a:srgbClr val="000000"/>
                  </a:outerShdw>
                </a:effectLst>
                <a:latin typeface="Arial" charset="0"/>
                <a:sym typeface="Wingdings 3" pitchFamily="18" charset="2"/>
              </a:rPr>
              <a:t></a:t>
            </a:r>
            <a:r>
              <a:rPr lang="es-ES_tradnl" sz="2800" b="1" i="1" dirty="0">
                <a:solidFill>
                  <a:schemeClr val="accent6">
                    <a:lumMod val="10000"/>
                    <a:lumOff val="90000"/>
                  </a:schemeClr>
                </a:solidFill>
                <a:effectLst>
                  <a:outerShdw blurRad="38100" dist="38100" dir="2700000" algn="tl">
                    <a:srgbClr val="000000"/>
                  </a:outerShdw>
                </a:effectLst>
                <a:latin typeface="Arial" charset="0"/>
              </a:rPr>
              <a:t> Pasivos.</a:t>
            </a:r>
          </a:p>
          <a:p>
            <a:pPr algn="just">
              <a:lnSpc>
                <a:spcPct val="90000"/>
              </a:lnSpc>
            </a:pPr>
            <a:r>
              <a:rPr lang="es-ES_tradnl" sz="2800" b="1" i="1" dirty="0">
                <a:solidFill>
                  <a:schemeClr val="accent6">
                    <a:lumMod val="10000"/>
                    <a:lumOff val="90000"/>
                  </a:schemeClr>
                </a:solidFill>
                <a:effectLst>
                  <a:outerShdw blurRad="38100" dist="38100" dir="2700000" algn="tl">
                    <a:srgbClr val="000000"/>
                  </a:outerShdw>
                </a:effectLst>
                <a:latin typeface="Arial" charset="0"/>
              </a:rPr>
              <a:t>La Responsabilidad de la Administración de la Red recae en cada Nodo a través del protocolo empleado.</a:t>
            </a:r>
          </a:p>
          <a:p>
            <a:pPr lvl="2"/>
            <a:r>
              <a:rPr lang="es-ES_tradnl" sz="28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Cada Nodo envía datos a la red</a:t>
            </a:r>
          </a:p>
          <a:p>
            <a:pPr lvl="2"/>
            <a:r>
              <a:rPr lang="es-ES_tradnl" sz="2800" b="1"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Cada Nodo rescata datos que deben recibir.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6760" y="0"/>
            <a:ext cx="800100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a:solidFill>
                  <a:srgbClr val="333399"/>
                </a:solidFill>
                <a:effectLst>
                  <a:outerShdw blurRad="38100" dist="38100" dir="2700000" algn="tl">
                    <a:srgbClr val="000000">
                      <a:alpha val="43137"/>
                    </a:srgbClr>
                  </a:outerShdw>
                </a:effectLst>
                <a:latin typeface="Arial" charset="0"/>
              </a:rPr>
              <a:t>Topología de Canal o Bus</a:t>
            </a:r>
            <a:br>
              <a:rPr lang="es-ES_tradnl" sz="3600" b="1" i="1">
                <a:solidFill>
                  <a:srgbClr val="333399"/>
                </a:solidFill>
                <a:effectLst>
                  <a:outerShdw blurRad="38100" dist="38100" dir="2700000" algn="tl">
                    <a:srgbClr val="000000">
                      <a:alpha val="43137"/>
                    </a:srgbClr>
                  </a:outerShdw>
                </a:effectLst>
                <a:latin typeface="Arial" charset="0"/>
              </a:rPr>
            </a:br>
            <a:r>
              <a:rPr lang="es-ES_tradnl" sz="3600" b="1" i="1">
                <a:solidFill>
                  <a:srgbClr val="333399"/>
                </a:solidFill>
                <a:effectLst>
                  <a:outerShdw blurRad="38100" dist="38100" dir="2700000" algn="tl">
                    <a:srgbClr val="000000">
                      <a:alpha val="43137"/>
                    </a:srgbClr>
                  </a:outerShdw>
                </a:effectLst>
                <a:latin typeface="Arial" charset="0"/>
              </a:rPr>
              <a:t>Características</a:t>
            </a:r>
          </a:p>
        </p:txBody>
      </p:sp>
      <p:sp>
        <p:nvSpPr>
          <p:cNvPr id="31747" name="Rectangle 3"/>
          <p:cNvSpPr>
            <a:spLocks noGrp="1" noChangeArrowheads="1"/>
          </p:cNvSpPr>
          <p:nvPr>
            <p:ph type="body" idx="1"/>
          </p:nvPr>
        </p:nvSpPr>
        <p:spPr>
          <a:xfrm>
            <a:off x="251520" y="1447800"/>
            <a:ext cx="8511480" cy="5105400"/>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Son altamente confiables pero pueden tener problemas de </a:t>
            </a:r>
            <a:r>
              <a:rPr lang="es-ES_tradnl" b="1" i="1" dirty="0">
                <a:solidFill>
                  <a:schemeClr val="bg1">
                    <a:lumMod val="20000"/>
                    <a:lumOff val="80000"/>
                  </a:schemeClr>
                </a:solidFill>
                <a:effectLst>
                  <a:outerShdw blurRad="38100" dist="38100" dir="2700000" algn="tl">
                    <a:srgbClr val="000000"/>
                  </a:outerShdw>
                </a:effectLst>
                <a:latin typeface="Arial" charset="0"/>
              </a:rPr>
              <a:t>Colisión de Mensajes </a:t>
            </a:r>
            <a:r>
              <a:rPr lang="es-ES_tradnl" b="1" i="1" dirty="0">
                <a:solidFill>
                  <a:schemeClr val="accent6">
                    <a:lumMod val="10000"/>
                    <a:lumOff val="90000"/>
                  </a:schemeClr>
                </a:solidFill>
                <a:effectLst>
                  <a:outerShdw blurRad="38100" dist="38100" dir="2700000" algn="tl">
                    <a:srgbClr val="000000"/>
                  </a:outerShdw>
                </a:effectLst>
                <a:latin typeface="Arial" charset="0"/>
                <a:sym typeface="Wingdings 3" pitchFamily="18" charset="2"/>
              </a:rPr>
              <a:t></a:t>
            </a:r>
            <a:r>
              <a:rPr lang="es-ES_tradnl" b="1" i="1" dirty="0">
                <a:solidFill>
                  <a:schemeClr val="accent6">
                    <a:lumMod val="10000"/>
                    <a:lumOff val="90000"/>
                  </a:schemeClr>
                </a:solidFill>
                <a:effectLst>
                  <a:outerShdw blurRad="38100" dist="38100" dir="2700000" algn="tl">
                    <a:srgbClr val="000000"/>
                  </a:outerShdw>
                </a:effectLst>
                <a:latin typeface="Arial" charset="0"/>
              </a:rPr>
              <a:t> Cantidad Limitada de máquinas conectadas.</a:t>
            </a:r>
          </a:p>
          <a:p>
            <a:pPr>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Se pueden agregar/suprimir estaciones</a:t>
            </a:r>
          </a:p>
          <a:p>
            <a:pPr>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La caída de un nodo no produce la caída de la red.</a:t>
            </a:r>
          </a:p>
          <a:p>
            <a:pPr>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El corte del canal produce la caída de la Red. </a:t>
            </a:r>
          </a:p>
          <a:p>
            <a:pPr>
              <a:lnSpc>
                <a:spcPct val="90000"/>
              </a:lnSpc>
            </a:pPr>
            <a:endParaRPr lang="es-ES_tradnl" b="1" i="1" dirty="0">
              <a:solidFill>
                <a:schemeClr val="accent6">
                  <a:lumMod val="10000"/>
                  <a:lumOff val="90000"/>
                </a:schemeClr>
              </a:solidFill>
              <a:effectLst>
                <a:outerShdw blurRad="38100" dist="38100" dir="2700000" algn="tl">
                  <a:srgbClr val="000000"/>
                </a:outerShdw>
              </a:effectLst>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27584" y="260648"/>
            <a:ext cx="7543800" cy="692696"/>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200" b="1" i="1" dirty="0">
                <a:solidFill>
                  <a:srgbClr val="333399"/>
                </a:solidFill>
                <a:effectLst>
                  <a:outerShdw blurRad="38100" dist="38100" dir="2700000" algn="tl">
                    <a:srgbClr val="000000">
                      <a:alpha val="43137"/>
                    </a:srgbClr>
                  </a:outerShdw>
                </a:effectLst>
                <a:latin typeface="Arial" charset="0"/>
              </a:rPr>
              <a:t>Ejemplos - Ethernet (Bus)</a:t>
            </a:r>
          </a:p>
        </p:txBody>
      </p:sp>
      <p:sp>
        <p:nvSpPr>
          <p:cNvPr id="32771" name="Rectangle 3"/>
          <p:cNvSpPr>
            <a:spLocks noGrp="1" noChangeArrowheads="1"/>
          </p:cNvSpPr>
          <p:nvPr>
            <p:ph type="body" idx="1"/>
          </p:nvPr>
        </p:nvSpPr>
        <p:spPr>
          <a:xfrm>
            <a:off x="3352800" y="2590800"/>
            <a:ext cx="2286000" cy="1143000"/>
          </a:xfrm>
        </p:spPr>
        <p:txBody>
          <a:bodyPr/>
          <a:lstStyle/>
          <a:p>
            <a:r>
              <a:rPr lang="es-ES_tradnl"/>
              <a:t>Figura 6.6</a:t>
            </a:r>
          </a:p>
        </p:txBody>
      </p:sp>
      <p:pic>
        <p:nvPicPr>
          <p:cNvPr id="32778" name="Picture 10" descr="Ethernet"/>
          <p:cNvPicPr>
            <a:picLocks noChangeAspect="1" noChangeArrowheads="1"/>
          </p:cNvPicPr>
          <p:nvPr/>
        </p:nvPicPr>
        <p:blipFill>
          <a:blip r:embed="rId3" cstate="print"/>
          <a:srcRect/>
          <a:stretch>
            <a:fillRect/>
          </a:stretch>
        </p:blipFill>
        <p:spPr bwMode="auto">
          <a:xfrm>
            <a:off x="468313" y="1412875"/>
            <a:ext cx="8207375" cy="4870450"/>
          </a:xfrm>
          <a:prstGeom prst="rect">
            <a:avLst/>
          </a:prstGeom>
          <a:solidFill>
            <a:schemeClr val="bg1">
              <a:lumMod val="20000"/>
              <a:lumOff val="80000"/>
            </a:schemeClr>
          </a:solidFill>
          <a:ln w="76200" cap="flat" algn="ctr">
            <a:solidFill>
              <a:schemeClr val="hlink"/>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p:cTn id="7" dur="1000" fill="hold"/>
                                        <p:tgtEl>
                                          <p:spTgt spid="32770"/>
                                        </p:tgtEl>
                                        <p:attrNameLst>
                                          <p:attrName>ppt_w</p:attrName>
                                        </p:attrNameLst>
                                      </p:cBhvr>
                                      <p:tavLst>
                                        <p:tav tm="0">
                                          <p:val>
                                            <p:fltVal val="0"/>
                                          </p:val>
                                        </p:tav>
                                        <p:tav tm="100000">
                                          <p:val>
                                            <p:strVal val="#ppt_w"/>
                                          </p:val>
                                        </p:tav>
                                      </p:tavLst>
                                    </p:anim>
                                    <p:anim calcmode="lin" valueType="num">
                                      <p:cBhvr>
                                        <p:cTn id="8" dur="1000" fill="hold"/>
                                        <p:tgtEl>
                                          <p:spTgt spid="32770"/>
                                        </p:tgtEl>
                                        <p:attrNameLst>
                                          <p:attrName>ppt_h</p:attrName>
                                        </p:attrNameLst>
                                      </p:cBhvr>
                                      <p:tavLst>
                                        <p:tav tm="0">
                                          <p:val>
                                            <p:fltVal val="0"/>
                                          </p:val>
                                        </p:tav>
                                        <p:tav tm="100000">
                                          <p:val>
                                            <p:strVal val="#ppt_h"/>
                                          </p:val>
                                        </p:tav>
                                      </p:tavLst>
                                    </p:anim>
                                    <p:anim calcmode="lin" valueType="num">
                                      <p:cBhvr>
                                        <p:cTn id="9" dur="1000" fill="hold"/>
                                        <p:tgtEl>
                                          <p:spTgt spid="32770"/>
                                        </p:tgtEl>
                                        <p:attrNameLst>
                                          <p:attrName>style.rotation</p:attrName>
                                        </p:attrNameLst>
                                      </p:cBhvr>
                                      <p:tavLst>
                                        <p:tav tm="0">
                                          <p:val>
                                            <p:fltVal val="90"/>
                                          </p:val>
                                        </p:tav>
                                        <p:tav tm="100000">
                                          <p:val>
                                            <p:fltVal val="0"/>
                                          </p:val>
                                        </p:tav>
                                      </p:tavLst>
                                    </p:anim>
                                    <p:animEffect transition="in" filter="fade">
                                      <p:cBhvr>
                                        <p:cTn id="10" dur="1000"/>
                                        <p:tgtEl>
                                          <p:spTgt spid="3277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2778"/>
                                        </p:tgtEl>
                                        <p:attrNameLst>
                                          <p:attrName>style.visibility</p:attrName>
                                        </p:attrNameLst>
                                      </p:cBhvr>
                                      <p:to>
                                        <p:strVal val="visible"/>
                                      </p:to>
                                    </p:set>
                                    <p:anim calcmode="lin" valueType="num">
                                      <p:cBhvr>
                                        <p:cTn id="15" dur="1000" fill="hold"/>
                                        <p:tgtEl>
                                          <p:spTgt spid="32778"/>
                                        </p:tgtEl>
                                        <p:attrNameLst>
                                          <p:attrName>ppt_w</p:attrName>
                                        </p:attrNameLst>
                                      </p:cBhvr>
                                      <p:tavLst>
                                        <p:tav tm="0">
                                          <p:val>
                                            <p:fltVal val="0"/>
                                          </p:val>
                                        </p:tav>
                                        <p:tav tm="100000">
                                          <p:val>
                                            <p:strVal val="#ppt_w"/>
                                          </p:val>
                                        </p:tav>
                                      </p:tavLst>
                                    </p:anim>
                                    <p:anim calcmode="lin" valueType="num">
                                      <p:cBhvr>
                                        <p:cTn id="16" dur="1000" fill="hold"/>
                                        <p:tgtEl>
                                          <p:spTgt spid="32778"/>
                                        </p:tgtEl>
                                        <p:attrNameLst>
                                          <p:attrName>ppt_h</p:attrName>
                                        </p:attrNameLst>
                                      </p:cBhvr>
                                      <p:tavLst>
                                        <p:tav tm="0">
                                          <p:val>
                                            <p:fltVal val="0"/>
                                          </p:val>
                                        </p:tav>
                                        <p:tav tm="100000">
                                          <p:val>
                                            <p:strVal val="#ppt_h"/>
                                          </p:val>
                                        </p:tav>
                                      </p:tavLst>
                                    </p:anim>
                                    <p:anim calcmode="lin" valueType="num">
                                      <p:cBhvr>
                                        <p:cTn id="17" dur="1000" fill="hold"/>
                                        <p:tgtEl>
                                          <p:spTgt spid="32778"/>
                                        </p:tgtEl>
                                        <p:attrNameLst>
                                          <p:attrName>style.rotation</p:attrName>
                                        </p:attrNameLst>
                                      </p:cBhvr>
                                      <p:tavLst>
                                        <p:tav tm="0">
                                          <p:val>
                                            <p:fltVal val="90"/>
                                          </p:val>
                                        </p:tav>
                                        <p:tav tm="100000">
                                          <p:val>
                                            <p:fltVal val="0"/>
                                          </p:val>
                                        </p:tav>
                                      </p:tavLst>
                                    </p:anim>
                                    <p:animEffect transition="in" filter="fade">
                                      <p:cBhvr>
                                        <p:cTn id="18" dur="10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66800" y="228600"/>
            <a:ext cx="7543800" cy="824136"/>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dirty="0">
                <a:solidFill>
                  <a:srgbClr val="333399"/>
                </a:solidFill>
                <a:effectLst>
                  <a:outerShdw blurRad="38100" dist="38100" dir="2700000" algn="tl">
                    <a:srgbClr val="000000">
                      <a:alpha val="43137"/>
                    </a:srgbClr>
                  </a:outerShdw>
                </a:effectLst>
                <a:latin typeface="Arial" charset="0"/>
              </a:rPr>
              <a:t>Ethernet (Bus)- Características</a:t>
            </a:r>
          </a:p>
        </p:txBody>
      </p:sp>
      <p:sp>
        <p:nvSpPr>
          <p:cNvPr id="33795" name="Rectangle 3"/>
          <p:cNvSpPr>
            <a:spLocks noGrp="1" noChangeArrowheads="1"/>
          </p:cNvSpPr>
          <p:nvPr>
            <p:ph type="body" idx="1"/>
          </p:nvPr>
        </p:nvSpPr>
        <p:spPr>
          <a:xfrm>
            <a:off x="179512" y="1196752"/>
            <a:ext cx="8964488" cy="5472608"/>
          </a:xfrm>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Las Computadoras Transmiten Paquetes.</a:t>
            </a:r>
          </a:p>
          <a:p>
            <a:pPr>
              <a:lnSpc>
                <a:spcPct val="90000"/>
              </a:lnSpc>
            </a:pPr>
            <a:r>
              <a:rPr lang="es-ES_tradnl" b="1" i="1" dirty="0">
                <a:solidFill>
                  <a:schemeClr val="bg1">
                    <a:lumMod val="20000"/>
                    <a:lumOff val="80000"/>
                  </a:schemeClr>
                </a:solidFill>
                <a:effectLst>
                  <a:outerShdw blurRad="38100" dist="38100" dir="2700000" algn="tl">
                    <a:srgbClr val="000000"/>
                  </a:outerShdw>
                </a:effectLst>
                <a:latin typeface="Arial" charset="0"/>
              </a:rPr>
              <a:t>Mientras una transmite las demás esperan</a:t>
            </a:r>
            <a:r>
              <a:rPr lang="es-ES_tradnl" b="1" i="1" dirty="0">
                <a:solidFill>
                  <a:schemeClr val="accent6">
                    <a:lumMod val="10000"/>
                    <a:lumOff val="90000"/>
                  </a:schemeClr>
                </a:solidFill>
                <a:effectLst>
                  <a:outerShdw blurRad="38100" dist="38100" dir="2700000" algn="tl">
                    <a:srgbClr val="000000"/>
                  </a:outerShdw>
                </a:effectLst>
                <a:latin typeface="Arial" charset="0"/>
              </a:rPr>
              <a:t>.</a:t>
            </a:r>
          </a:p>
          <a:p>
            <a:pPr>
              <a:lnSpc>
                <a:spcPct val="90000"/>
              </a:lnSpc>
            </a:pPr>
            <a:r>
              <a:rPr lang="es-ES_tradnl" b="1" i="1" dirty="0">
                <a:solidFill>
                  <a:schemeClr val="accent6">
                    <a:lumMod val="10000"/>
                    <a:lumOff val="90000"/>
                  </a:schemeClr>
                </a:solidFill>
                <a:effectLst>
                  <a:outerShdw blurRad="38100" dist="38100" dir="2700000" algn="tl">
                    <a:srgbClr val="000000"/>
                  </a:outerShdw>
                </a:effectLst>
                <a:latin typeface="Arial" charset="0"/>
              </a:rPr>
              <a:t>Sistema distribuido de coordinación (CSMA).</a:t>
            </a:r>
          </a:p>
          <a:p>
            <a:pPr lvl="1"/>
            <a:r>
              <a:rPr lang="es-ES_tradnl" sz="3200" b="1" i="1" dirty="0">
                <a:solidFill>
                  <a:schemeClr val="bg1">
                    <a:lumMod val="20000"/>
                    <a:lumOff val="80000"/>
                  </a:schemeClr>
                </a:solidFill>
                <a:effectLst>
                  <a:outerShdw blurRad="38100" dist="38100" dir="2700000" algn="tl">
                    <a:srgbClr val="000000"/>
                  </a:outerShdw>
                </a:effectLst>
                <a:latin typeface="Arial" charset="0"/>
                <a:ea typeface="+mn-ea"/>
                <a:cs typeface="+mn-cs"/>
              </a:rPr>
              <a:t>Detección de Portadora de Acceso múltiple.</a:t>
            </a:r>
          </a:p>
          <a:p>
            <a:pPr lvl="1"/>
            <a:r>
              <a:rPr lang="es-ES_tradnl" sz="3200" b="1" i="1" dirty="0">
                <a:solidFill>
                  <a:schemeClr val="bg1">
                    <a:lumMod val="20000"/>
                    <a:lumOff val="80000"/>
                  </a:schemeClr>
                </a:solidFill>
                <a:effectLst>
                  <a:outerShdw blurRad="38100" dist="38100" dir="2700000" algn="tl">
                    <a:srgbClr val="000000"/>
                  </a:outerShdw>
                </a:effectLst>
                <a:latin typeface="Arial" charset="0"/>
                <a:ea typeface="+mn-ea"/>
                <a:cs typeface="+mn-cs"/>
              </a:rPr>
              <a:t>Se transmiten paquetes si no esta en uso el Cable.</a:t>
            </a:r>
          </a:p>
          <a:p>
            <a:pPr lvl="3"/>
            <a:r>
              <a:rPr lang="es-ES_tradnl" sz="3200" b="1" i="1" dirty="0">
                <a:solidFill>
                  <a:schemeClr val="bg1">
                    <a:lumMod val="20000"/>
                    <a:lumOff val="80000"/>
                  </a:schemeClr>
                </a:solidFill>
                <a:effectLst>
                  <a:outerShdw blurRad="38100" dist="38100" dir="2700000" algn="tl">
                    <a:srgbClr val="000000"/>
                  </a:outerShdw>
                </a:effectLst>
                <a:latin typeface="Arial" charset="0"/>
                <a:ea typeface="+mn-ea"/>
                <a:cs typeface="+mn-cs"/>
              </a:rPr>
              <a:t>COLISIONES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5800" y="404664"/>
            <a:ext cx="7772400" cy="864096"/>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3600" b="1" i="1" dirty="0">
                <a:solidFill>
                  <a:srgbClr val="333399"/>
                </a:solidFill>
                <a:effectLst>
                  <a:outerShdw blurRad="38100" dist="38100" dir="2700000" algn="tl">
                    <a:srgbClr val="000000">
                      <a:alpha val="43137"/>
                    </a:srgbClr>
                  </a:outerShdw>
                  <a:reflection blurRad="6350" stA="60000" endA="900" endPos="60000" dist="29997" dir="5400000" sy="-100000" algn="bl" rotWithShape="0"/>
                </a:effectLst>
                <a:latin typeface="Arial" charset="0"/>
              </a:rPr>
              <a:t>Ethernet (Bus)- Características</a:t>
            </a:r>
          </a:p>
        </p:txBody>
      </p:sp>
      <p:sp>
        <p:nvSpPr>
          <p:cNvPr id="34819" name="Rectangle 3"/>
          <p:cNvSpPr>
            <a:spLocks noGrp="1" noChangeArrowheads="1"/>
          </p:cNvSpPr>
          <p:nvPr>
            <p:ph type="body" idx="1"/>
          </p:nvPr>
        </p:nvSpPr>
        <p:spPr>
          <a:solidFill>
            <a:srgbClr val="000080"/>
          </a:solidFill>
          <a:ln w="76200" cap="flat" algn="ctr">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Solución de las colisiones</a:t>
            </a:r>
            <a:r>
              <a:rPr lang="es-ES_tradnl" b="1" i="1">
                <a:solidFill>
                  <a:schemeClr val="accent6">
                    <a:lumMod val="10000"/>
                    <a:lumOff val="90000"/>
                  </a:schemeClr>
                </a:solidFill>
                <a:effectLst>
                  <a:outerShdw blurRad="38100" dist="38100" dir="2700000" algn="tl">
                    <a:srgbClr val="000000"/>
                  </a:outerShdw>
                </a:effectLst>
                <a:latin typeface="Arial" charset="0"/>
                <a:sym typeface="Wingdings 3" pitchFamily="18" charset="2"/>
              </a:rPr>
              <a:t> </a:t>
            </a:r>
            <a:r>
              <a:rPr lang="es-ES_tradnl" b="1" i="1">
                <a:solidFill>
                  <a:schemeClr val="accent6">
                    <a:lumMod val="10000"/>
                    <a:lumOff val="90000"/>
                  </a:schemeClr>
                </a:solidFill>
                <a:effectLst>
                  <a:outerShdw blurRad="38100" dist="38100" dir="2700000" algn="tl">
                    <a:srgbClr val="000000"/>
                  </a:outerShdw>
                </a:effectLst>
                <a:latin typeface="Arial" charset="0"/>
              </a:rPr>
              <a:t>Sistema distribuido de coordinación y detección de colisiones (CSMA/CD)</a:t>
            </a:r>
          </a:p>
          <a:p>
            <a:pPr>
              <a:lnSpc>
                <a:spcPct val="90000"/>
              </a:lnSpc>
            </a:pPr>
            <a:r>
              <a:rPr lang="es-ES_tradnl" b="1" i="1">
                <a:solidFill>
                  <a:schemeClr val="accent6">
                    <a:lumMod val="10000"/>
                    <a:lumOff val="90000"/>
                  </a:schemeClr>
                </a:solidFill>
                <a:effectLst>
                  <a:outerShdw blurRad="38100" dist="38100" dir="2700000" algn="tl">
                    <a:srgbClr val="000000"/>
                  </a:outerShdw>
                </a:effectLst>
                <a:latin typeface="Arial" charset="0"/>
              </a:rPr>
              <a:t>Después de una colisión existe un retardo aleatorio menor que a un tiempo D, si vuele a haber colisiones el retardo para los emisores serán menores a 2D </a:t>
            </a:r>
          </a:p>
          <a:p>
            <a:pPr>
              <a:lnSpc>
                <a:spcPct val="90000"/>
              </a:lnSpc>
            </a:pPr>
            <a:endParaRPr lang="es-ES_tradnl" b="1" i="1">
              <a:solidFill>
                <a:schemeClr val="accent6">
                  <a:lumMod val="10000"/>
                  <a:lumOff val="90000"/>
                </a:schemeClr>
              </a:solidFill>
              <a:effectLst>
                <a:outerShdw blurRad="38100" dist="38100" dir="2700000" algn="tl">
                  <a:srgbClr val="000000"/>
                </a:outerShdw>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0"/>
          <p:cNvSpPr>
            <a:spLocks noChangeArrowheads="1"/>
          </p:cNvSpPr>
          <p:nvPr/>
        </p:nvSpPr>
        <p:spPr bwMode="auto">
          <a:xfrm>
            <a:off x="1187624" y="163512"/>
            <a:ext cx="7086600" cy="1143000"/>
          </a:xfrm>
          <a:prstGeom prst="rect">
            <a:avLst/>
          </a:prstGeo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pPr>
            <a:r>
              <a:rPr lang="es-ES_tradnl" sz="4800" b="1" i="1" dirty="0">
                <a:solidFill>
                  <a:srgbClr val="333399"/>
                </a:solidFill>
                <a:effectLst>
                  <a:outerShdw blurRad="38100" dist="38100" dir="2700000" algn="tl">
                    <a:srgbClr val="000000">
                      <a:alpha val="43137"/>
                    </a:srgbClr>
                  </a:outerShdw>
                  <a:reflection blurRad="6350" stA="60000" endA="900" endPos="60000" dist="29997" dir="5400000" sy="-100000" algn="bl" rotWithShape="0"/>
                </a:effectLst>
                <a:latin typeface="Arial" charset="0"/>
                <a:ea typeface="+mj-ea"/>
                <a:cs typeface="+mj-cs"/>
              </a:rPr>
              <a:t>Ethernet Grueso</a:t>
            </a:r>
          </a:p>
        </p:txBody>
      </p:sp>
      <p:sp>
        <p:nvSpPr>
          <p:cNvPr id="35843" name="Text Box 2051"/>
          <p:cNvSpPr txBox="1">
            <a:spLocks noChangeArrowheads="1"/>
          </p:cNvSpPr>
          <p:nvPr/>
        </p:nvSpPr>
        <p:spPr bwMode="auto">
          <a:xfrm>
            <a:off x="3870325" y="5984875"/>
            <a:ext cx="184150" cy="457200"/>
          </a:xfrm>
          <a:prstGeom prst="rect">
            <a:avLst/>
          </a:prstGeom>
          <a:noFill/>
          <a:ln w="9525">
            <a:noFill/>
            <a:miter lim="800000"/>
            <a:headEnd/>
            <a:tailEnd/>
          </a:ln>
        </p:spPr>
        <p:txBody>
          <a:bodyPr wrap="none">
            <a:spAutoFit/>
          </a:bodyPr>
          <a:lstStyle/>
          <a:p>
            <a:endParaRPr lang="es-AR" sz="2400"/>
          </a:p>
        </p:txBody>
      </p:sp>
      <p:sp>
        <p:nvSpPr>
          <p:cNvPr id="35844" name="Text Box 2052"/>
          <p:cNvSpPr txBox="1">
            <a:spLocks noChangeArrowheads="1"/>
          </p:cNvSpPr>
          <p:nvPr/>
        </p:nvSpPr>
        <p:spPr bwMode="auto">
          <a:xfrm>
            <a:off x="4098925" y="3622675"/>
            <a:ext cx="184150" cy="457200"/>
          </a:xfrm>
          <a:prstGeom prst="rect">
            <a:avLst/>
          </a:prstGeom>
          <a:noFill/>
          <a:ln w="9525">
            <a:noFill/>
            <a:miter lim="800000"/>
            <a:headEnd/>
            <a:tailEnd/>
          </a:ln>
        </p:spPr>
        <p:txBody>
          <a:bodyPr wrap="none">
            <a:spAutoFit/>
          </a:bodyPr>
          <a:lstStyle/>
          <a:p>
            <a:endParaRPr lang="es-AR" sz="2400"/>
          </a:p>
        </p:txBody>
      </p:sp>
      <p:pic>
        <p:nvPicPr>
          <p:cNvPr id="35845" name="Picture 2053" descr="F8_3"/>
          <p:cNvPicPr>
            <a:picLocks noChangeAspect="1" noChangeArrowheads="1"/>
          </p:cNvPicPr>
          <p:nvPr/>
        </p:nvPicPr>
        <p:blipFill>
          <a:blip r:embed="rId3" cstate="print"/>
          <a:srcRect/>
          <a:stretch>
            <a:fillRect/>
          </a:stretch>
        </p:blipFill>
        <p:spPr bwMode="auto">
          <a:xfrm>
            <a:off x="228600" y="1524000"/>
            <a:ext cx="8610600" cy="4872038"/>
          </a:xfrm>
          <a:prstGeom prst="rect">
            <a:avLst/>
          </a:prstGeom>
          <a:solidFill>
            <a:srgbClr val="000080"/>
          </a:solidFill>
          <a:ln w="76200" cap="flat" algn="ctr">
            <a:solidFill>
              <a:schemeClr val="bg1">
                <a:lumMod val="60000"/>
                <a:lumOff val="40000"/>
              </a:schemeClr>
            </a:solid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827584" y="228600"/>
            <a:ext cx="7859216" cy="914400"/>
          </a:xfrm>
          <a:prstGeom prst="rect">
            <a:avLst/>
          </a:prstGeo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pPr>
            <a:r>
              <a:rPr lang="es-ES_tradnl" sz="4800" b="1" i="1" dirty="0">
                <a:solidFill>
                  <a:srgbClr val="333399"/>
                </a:solidFill>
                <a:effectLst>
                  <a:outerShdw blurRad="38100" dist="38100" dir="2700000" algn="tl">
                    <a:srgbClr val="000000">
                      <a:alpha val="43137"/>
                    </a:srgbClr>
                  </a:outerShdw>
                  <a:reflection blurRad="6350" stA="60000" endA="900" endPos="60000" dist="29997" dir="5400000" sy="-100000" algn="bl" rotWithShape="0"/>
                </a:effectLst>
                <a:latin typeface="Arial" charset="0"/>
                <a:ea typeface="+mj-ea"/>
                <a:cs typeface="+mj-cs"/>
              </a:rPr>
              <a:t>Ethernet Fino </a:t>
            </a:r>
          </a:p>
        </p:txBody>
      </p:sp>
      <p:pic>
        <p:nvPicPr>
          <p:cNvPr id="36867" name="Picture 3" descr="F8_5"/>
          <p:cNvPicPr>
            <a:picLocks noChangeAspect="1" noChangeArrowheads="1"/>
          </p:cNvPicPr>
          <p:nvPr/>
        </p:nvPicPr>
        <p:blipFill>
          <a:blip r:embed="rId3" cstate="print"/>
          <a:srcRect/>
          <a:stretch>
            <a:fillRect/>
          </a:stretch>
        </p:blipFill>
        <p:spPr bwMode="auto">
          <a:xfrm>
            <a:off x="304800" y="1447800"/>
            <a:ext cx="8534400" cy="4719638"/>
          </a:xfrm>
          <a:prstGeom prst="rect">
            <a:avLst/>
          </a:prstGeom>
          <a:solidFill>
            <a:srgbClr val="000080"/>
          </a:solidFill>
          <a:ln w="76200" cap="flat" algn="ctr">
            <a:solidFill>
              <a:schemeClr val="bg1">
                <a:lumMod val="60000"/>
                <a:lumOff val="40000"/>
              </a:schemeClr>
            </a:solid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a:xfrm>
            <a:off x="685800" y="457200"/>
            <a:ext cx="7848600" cy="14478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dirty="0">
                <a:solidFill>
                  <a:srgbClr val="333399"/>
                </a:solidFill>
                <a:latin typeface="Arial" charset="0"/>
              </a:rPr>
              <a:t>Comunicaciones en Red</a:t>
            </a:r>
            <a:br>
              <a:rPr lang="es-ES_tradnl" b="1" i="1" dirty="0">
                <a:solidFill>
                  <a:srgbClr val="333399"/>
                </a:solidFill>
                <a:latin typeface="Arial" charset="0"/>
              </a:rPr>
            </a:br>
            <a:r>
              <a:rPr lang="es-ES_tradnl" b="1" i="1" dirty="0">
                <a:solidFill>
                  <a:srgbClr val="333399"/>
                </a:solidFill>
                <a:latin typeface="Arial" charset="0"/>
              </a:rPr>
              <a:t>Tareas Discretas </a:t>
            </a:r>
          </a:p>
        </p:txBody>
      </p:sp>
      <p:sp>
        <p:nvSpPr>
          <p:cNvPr id="10243" name="Rectangle 1027"/>
          <p:cNvSpPr>
            <a:spLocks noGrp="1" noChangeArrowheads="1"/>
          </p:cNvSpPr>
          <p:nvPr>
            <p:ph type="body" idx="1"/>
          </p:nvPr>
        </p:nvSpPr>
        <p:spPr>
          <a:xfrm>
            <a:off x="323528" y="2133600"/>
            <a:ext cx="8496944" cy="4535760"/>
          </a:xfrm>
          <a:solidFill>
            <a:srgbClr val="006699"/>
          </a:solidFill>
          <a:ln w="76200">
            <a:solidFill>
              <a:schemeClr val="bg1">
                <a:lumMod val="60000"/>
                <a:lumOff val="40000"/>
              </a:schemeClr>
            </a:solidFill>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Char char="v"/>
            </a:pPr>
            <a:r>
              <a:rPr lang="es-ES_tradnl" sz="4000" i="1" dirty="0">
                <a:solidFill>
                  <a:schemeClr val="accent2">
                    <a:lumMod val="10000"/>
                    <a:lumOff val="90000"/>
                  </a:schemeClr>
                </a:solidFill>
                <a:latin typeface="Arial" charset="0"/>
              </a:rPr>
              <a:t>Reconocer datos.</a:t>
            </a:r>
          </a:p>
          <a:p>
            <a:pPr>
              <a:buFont typeface="Wingdings" pitchFamily="2" charset="2"/>
              <a:buChar char="v"/>
            </a:pPr>
            <a:r>
              <a:rPr lang="es-ES_tradnl" sz="4000" i="1" dirty="0">
                <a:latin typeface="Arial" charset="0"/>
              </a:rPr>
              <a:t>Dividir los datos en fragmentos manejables.</a:t>
            </a:r>
          </a:p>
          <a:p>
            <a:pPr>
              <a:buFont typeface="Wingdings" pitchFamily="2" charset="2"/>
              <a:buChar char="v"/>
            </a:pPr>
            <a:r>
              <a:rPr lang="es-ES_tradnl" sz="4000" i="1" dirty="0">
                <a:solidFill>
                  <a:schemeClr val="accent2">
                    <a:lumMod val="10000"/>
                    <a:lumOff val="90000"/>
                  </a:schemeClr>
                </a:solidFill>
                <a:latin typeface="Arial" charset="0"/>
              </a:rPr>
              <a:t>Agregar información a cada Fragmento de datos para :</a:t>
            </a:r>
          </a:p>
          <a:p>
            <a:pPr lvl="2">
              <a:buFont typeface="Wingdings" pitchFamily="2" charset="2"/>
              <a:buChar char="v"/>
            </a:pPr>
            <a:r>
              <a:rPr lang="es-ES_tradnl" sz="3200" i="1" dirty="0">
                <a:latin typeface="Arial" charset="0"/>
              </a:rPr>
              <a:t>Determinar la Ubicación de los Datos</a:t>
            </a:r>
          </a:p>
          <a:p>
            <a:pPr lvl="2">
              <a:buFont typeface="Wingdings" pitchFamily="2" charset="2"/>
              <a:buChar char="v"/>
            </a:pPr>
            <a:r>
              <a:rPr lang="es-ES_tradnl" sz="3200" i="1" dirty="0">
                <a:latin typeface="Arial" charset="0"/>
              </a:rPr>
              <a:t>Identificar al receptor</a:t>
            </a:r>
          </a:p>
          <a:p>
            <a:pPr>
              <a:buFont typeface="Wingdings" pitchFamily="2" charset="2"/>
              <a:buChar char="v"/>
            </a:pPr>
            <a:endParaRPr lang="es-ES_tradnl" sz="4000" i="1" dirty="0">
              <a:solidFill>
                <a:schemeClr val="accent2">
                  <a:lumMod val="10000"/>
                  <a:lumOff val="90000"/>
                </a:schemeClr>
              </a:solidFill>
              <a:latin typeface="Arial"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 name="Rectangle 2"/>
          <p:cNvSpPr>
            <a:spLocks noGrp="1" noChangeArrowheads="1"/>
          </p:cNvSpPr>
          <p:nvPr>
            <p:ph type="title"/>
          </p:nvPr>
        </p:nvSpPr>
        <p:spPr>
          <a:xfrm>
            <a:off x="304800" y="228600"/>
            <a:ext cx="8610600" cy="822325"/>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o Red en Estrella</a:t>
            </a:r>
          </a:p>
        </p:txBody>
      </p:sp>
      <p:grpSp>
        <p:nvGrpSpPr>
          <p:cNvPr id="3081" name="Group 12"/>
          <p:cNvGrpSpPr>
            <a:grpSpLocks/>
          </p:cNvGrpSpPr>
          <p:nvPr/>
        </p:nvGrpSpPr>
        <p:grpSpPr bwMode="auto">
          <a:xfrm>
            <a:off x="152864" y="1341264"/>
            <a:ext cx="8915400" cy="5257800"/>
            <a:chOff x="285" y="806"/>
            <a:chExt cx="5424" cy="3312"/>
          </a:xfrm>
        </p:grpSpPr>
        <p:graphicFrame>
          <p:nvGraphicFramePr>
            <p:cNvPr id="3074" name="Object 4"/>
            <p:cNvGraphicFramePr>
              <a:graphicFrameLocks noChangeAspect="1"/>
            </p:cNvGraphicFramePr>
            <p:nvPr>
              <p:extLst>
                <p:ext uri="{D42A27DB-BD31-4B8C-83A1-F6EECF244321}">
                  <p14:modId xmlns:p14="http://schemas.microsoft.com/office/powerpoint/2010/main" val="1446309274"/>
                </p:ext>
              </p:extLst>
            </p:nvPr>
          </p:nvGraphicFramePr>
          <p:xfrm>
            <a:off x="285" y="806"/>
            <a:ext cx="5424" cy="3312"/>
          </p:xfrm>
          <a:graphic>
            <a:graphicData uri="http://schemas.openxmlformats.org/presentationml/2006/ole">
              <mc:AlternateContent xmlns:mc="http://schemas.openxmlformats.org/markup-compatibility/2006">
                <mc:Choice xmlns:v="urn:schemas-microsoft-com:vml" Requires="v">
                  <p:oleObj r:id="rId3" imgW="5505733" imgH="3168813" progId="PBrush">
                    <p:embed/>
                  </p:oleObj>
                </mc:Choice>
                <mc:Fallback>
                  <p:oleObj r:id="rId3" imgW="5505733" imgH="3168813" progId="PBrush">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 y="806"/>
                          <a:ext cx="5424" cy="3312"/>
                        </a:xfrm>
                        <a:prstGeom prst="rect">
                          <a:avLst/>
                        </a:prstGeom>
                        <a:noFill/>
                        <a:ln w="76200">
                          <a:solidFill>
                            <a:schemeClr val="bg1">
                              <a:lumMod val="60000"/>
                              <a:lumOff val="40000"/>
                            </a:schemeClr>
                          </a:solidFill>
                          <a:miter lim="800000"/>
                          <a:headEnd/>
                          <a:tailEnd/>
                        </a:ln>
                      </p:spPr>
                    </p:pic>
                  </p:oleObj>
                </mc:Fallback>
              </mc:AlternateContent>
            </a:graphicData>
          </a:graphic>
        </p:graphicFrame>
        <p:graphicFrame>
          <p:nvGraphicFramePr>
            <p:cNvPr id="3076" name="Object 6"/>
            <p:cNvGraphicFramePr>
              <a:graphicFrameLocks noChangeAspect="1"/>
            </p:cNvGraphicFramePr>
            <p:nvPr/>
          </p:nvGraphicFramePr>
          <p:xfrm>
            <a:off x="3312" y="3552"/>
            <a:ext cx="2207" cy="422"/>
          </p:xfrm>
          <a:graphic>
            <a:graphicData uri="http://schemas.openxmlformats.org/presentationml/2006/ole">
              <mc:AlternateContent xmlns:mc="http://schemas.openxmlformats.org/markup-compatibility/2006">
                <mc:Choice xmlns:v="urn:schemas-microsoft-com:vml" Requires="v">
                  <p:oleObj name="Visio" r:id="rId5" imgW="3501406" imgH="669675" progId="">
                    <p:embed/>
                  </p:oleObj>
                </mc:Choice>
                <mc:Fallback>
                  <p:oleObj name="Visio" r:id="rId5" imgW="3501406" imgH="669675"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552"/>
                          <a:ext cx="2207"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7" name="Object 7"/>
            <p:cNvGraphicFramePr>
              <a:graphicFrameLocks noChangeAspect="1"/>
            </p:cNvGraphicFramePr>
            <p:nvPr/>
          </p:nvGraphicFramePr>
          <p:xfrm flipH="1">
            <a:off x="384" y="912"/>
            <a:ext cx="1152" cy="930"/>
          </p:xfrm>
          <a:graphic>
            <a:graphicData uri="http://schemas.openxmlformats.org/presentationml/2006/ole">
              <mc:AlternateContent xmlns:mc="http://schemas.openxmlformats.org/markup-compatibility/2006">
                <mc:Choice xmlns:v="urn:schemas-microsoft-com:vml" Requires="v">
                  <p:oleObj name="Visio" r:id="rId7" imgW="1848403" imgH="1389306" progId="">
                    <p:embed/>
                  </p:oleObj>
                </mc:Choice>
                <mc:Fallback>
                  <p:oleObj name="Visio" r:id="rId7" imgW="1848403" imgH="1389306" progId="">
                    <p:embed/>
                    <p:pic>
                      <p:nvPicPr>
                        <p:cNvPr id="0"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384" y="912"/>
                          <a:ext cx="1152" cy="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8" name="Object 8"/>
            <p:cNvGraphicFramePr>
              <a:graphicFrameLocks noChangeAspect="1"/>
            </p:cNvGraphicFramePr>
            <p:nvPr/>
          </p:nvGraphicFramePr>
          <p:xfrm>
            <a:off x="576" y="3024"/>
            <a:ext cx="571" cy="864"/>
          </p:xfrm>
          <a:graphic>
            <a:graphicData uri="http://schemas.openxmlformats.org/presentationml/2006/ole">
              <mc:AlternateContent xmlns:mc="http://schemas.openxmlformats.org/markup-compatibility/2006">
                <mc:Choice xmlns:v="urn:schemas-microsoft-com:vml" Requires="v">
                  <p:oleObj name="Visio" r:id="rId9" imgW="1776277" imgH="2688779" progId="">
                    <p:embed/>
                  </p:oleObj>
                </mc:Choice>
                <mc:Fallback>
                  <p:oleObj name="Visio" r:id="rId9" imgW="1776277" imgH="2688779" progId="">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 y="3024"/>
                          <a:ext cx="571"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95400" y="116632"/>
            <a:ext cx="7239000" cy="1331168"/>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de Estrella</a:t>
            </a:r>
            <a:br>
              <a:rPr lang="es-ES_tradnl" sz="4000" b="1" i="1" kern="1200">
                <a:solidFill>
                  <a:srgbClr val="333399"/>
                </a:solidFill>
                <a:effectLst>
                  <a:outerShdw blurRad="38100" dist="38100" dir="2700000" algn="tl">
                    <a:srgbClr val="000000">
                      <a:alpha val="43137"/>
                    </a:srgbClr>
                  </a:outerShdw>
                </a:effectLst>
                <a:latin typeface="Arial" charset="0"/>
              </a:rPr>
            </a:br>
            <a:r>
              <a:rPr lang="es-ES_tradnl" sz="4000" b="1" i="1" kern="1200">
                <a:solidFill>
                  <a:srgbClr val="333399"/>
                </a:solidFill>
                <a:effectLst>
                  <a:outerShdw blurRad="38100" dist="38100" dir="2700000" algn="tl">
                    <a:srgbClr val="000000">
                      <a:alpha val="43137"/>
                    </a:srgbClr>
                  </a:outerShdw>
                </a:effectLst>
                <a:latin typeface="Arial" charset="0"/>
              </a:rPr>
              <a:t>Características</a:t>
            </a:r>
          </a:p>
        </p:txBody>
      </p:sp>
      <p:sp>
        <p:nvSpPr>
          <p:cNvPr id="37891" name="Rectangle 3"/>
          <p:cNvSpPr>
            <a:spLocks noGrp="1" noChangeArrowheads="1"/>
          </p:cNvSpPr>
          <p:nvPr>
            <p:ph type="body" idx="1"/>
          </p:nvPr>
        </p:nvSpPr>
        <p:spPr>
          <a:xfrm>
            <a:off x="0" y="2057400"/>
            <a:ext cx="9144000" cy="4114800"/>
          </a:xfrm>
          <a:solidFill>
            <a:schemeClr val="bg1">
              <a:lumMod val="20000"/>
              <a:lumOff val="80000"/>
            </a:schemeClr>
          </a:solidFill>
          <a:ln w="76200">
            <a:solidFill>
              <a:schemeClr val="bg1">
                <a:lumMod val="60000"/>
                <a:lumOff val="40000"/>
              </a:schemeClr>
            </a:solidFill>
          </a:ln>
        </p:spPr>
        <p:txBody>
          <a:bodyPr/>
          <a:lstStyle/>
          <a:p>
            <a:r>
              <a:rPr lang="es-ES_tradnl" sz="3600" i="1" dirty="0">
                <a:solidFill>
                  <a:schemeClr val="bg1"/>
                </a:solidFill>
                <a:latin typeface="Arial" charset="0"/>
              </a:rPr>
              <a:t>Centrales Privadas de Comunicaciones de  Datos  ( Datos, Voz) (PBX) .</a:t>
            </a:r>
          </a:p>
          <a:p>
            <a:r>
              <a:rPr lang="es-ES_tradnl" sz="3600" i="1" dirty="0">
                <a:solidFill>
                  <a:schemeClr val="bg1"/>
                </a:solidFill>
                <a:latin typeface="Arial" charset="0"/>
              </a:rPr>
              <a:t>Mucha Distancia</a:t>
            </a:r>
            <a:r>
              <a:rPr lang="es-ES_tradnl" sz="3600" i="1" dirty="0">
                <a:solidFill>
                  <a:schemeClr val="bg1"/>
                </a:solidFill>
                <a:latin typeface="Arial" charset="0"/>
                <a:sym typeface="Wingdings 3" pitchFamily="18" charset="2"/>
              </a:rPr>
              <a:t> No es Conveniente</a:t>
            </a:r>
          </a:p>
          <a:p>
            <a:r>
              <a:rPr lang="es-ES_tradnl" sz="3600" i="1" dirty="0">
                <a:solidFill>
                  <a:schemeClr val="bg1"/>
                </a:solidFill>
                <a:latin typeface="Arial" charset="0"/>
                <a:sym typeface="Wingdings 3" pitchFamily="18" charset="2"/>
              </a:rPr>
              <a:t>Server/Nodo Central – Elemento Activo.</a:t>
            </a:r>
          </a:p>
          <a:p>
            <a:r>
              <a:rPr lang="es-ES_tradnl" sz="3600" i="1" dirty="0">
                <a:solidFill>
                  <a:schemeClr val="bg1"/>
                </a:solidFill>
                <a:latin typeface="Arial" charset="0"/>
                <a:sym typeface="Wingdings 3" pitchFamily="18" charset="2"/>
              </a:rPr>
              <a:t>Server  </a:t>
            </a:r>
            <a:r>
              <a:rPr lang="es-ES_tradnl" i="1" dirty="0">
                <a:solidFill>
                  <a:schemeClr val="bg1"/>
                </a:solidFill>
                <a:latin typeface="Arial" charset="0"/>
                <a:sym typeface="Wingdings 3" pitchFamily="18" charset="2"/>
              </a:rPr>
              <a:t>Controla Flujo de Información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143000" y="260648"/>
            <a:ext cx="7315200" cy="1263352"/>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de Estrella</a:t>
            </a:r>
            <a:br>
              <a:rPr lang="es-ES_tradnl" sz="4000" b="1" i="1" kern="1200">
                <a:solidFill>
                  <a:srgbClr val="333399"/>
                </a:solidFill>
                <a:effectLst>
                  <a:outerShdw blurRad="38100" dist="38100" dir="2700000" algn="tl">
                    <a:srgbClr val="000000">
                      <a:alpha val="43137"/>
                    </a:srgbClr>
                  </a:outerShdw>
                </a:effectLst>
                <a:latin typeface="Arial" charset="0"/>
              </a:rPr>
            </a:br>
            <a:r>
              <a:rPr lang="es-ES_tradnl" sz="4000" b="1" i="1" kern="1200">
                <a:solidFill>
                  <a:srgbClr val="333399"/>
                </a:solidFill>
                <a:effectLst>
                  <a:outerShdw blurRad="38100" dist="38100" dir="2700000" algn="tl">
                    <a:srgbClr val="000000">
                      <a:alpha val="43137"/>
                    </a:srgbClr>
                  </a:outerShdw>
                </a:effectLst>
                <a:latin typeface="Arial" charset="0"/>
              </a:rPr>
              <a:t>Características</a:t>
            </a:r>
          </a:p>
        </p:txBody>
      </p:sp>
      <p:sp>
        <p:nvSpPr>
          <p:cNvPr id="38915" name="Rectangle 3"/>
          <p:cNvSpPr>
            <a:spLocks noGrp="1" noChangeArrowheads="1"/>
          </p:cNvSpPr>
          <p:nvPr>
            <p:ph type="body" idx="1"/>
          </p:nvPr>
        </p:nvSpPr>
        <p:spPr>
          <a:xfrm>
            <a:off x="251520" y="1981200"/>
            <a:ext cx="8663880" cy="4114800"/>
          </a:xfrm>
          <a:solidFill>
            <a:schemeClr val="bg1">
              <a:lumMod val="20000"/>
              <a:lumOff val="80000"/>
            </a:schemeClr>
          </a:solidFill>
          <a:ln w="76200">
            <a:solidFill>
              <a:schemeClr val="bg1">
                <a:lumMod val="60000"/>
                <a:lumOff val="40000"/>
              </a:schemeClr>
            </a:solidFill>
          </a:ln>
        </p:spPr>
        <p:txBody>
          <a:bodyPr/>
          <a:lstStyle/>
          <a:p>
            <a:r>
              <a:rPr lang="es-ES_tradnl" i="1" dirty="0">
                <a:solidFill>
                  <a:schemeClr val="bg1"/>
                </a:solidFill>
                <a:latin typeface="Arial" charset="0"/>
                <a:sym typeface="Wingdings 3" pitchFamily="18" charset="2"/>
              </a:rPr>
              <a:t>Server/ Elemento Activo   influyen directamente en el tamaño de la Red.</a:t>
            </a:r>
          </a:p>
          <a:p>
            <a:r>
              <a:rPr lang="es-ES_tradnl" i="1" dirty="0">
                <a:solidFill>
                  <a:schemeClr val="bg1"/>
                </a:solidFill>
                <a:latin typeface="Arial" charset="0"/>
                <a:sym typeface="Wingdings 3" pitchFamily="18" charset="2"/>
              </a:rPr>
              <a:t>Sin el </a:t>
            </a:r>
            <a:r>
              <a:rPr lang="es-ES_tradnl" i="1" u="sng" dirty="0">
                <a:solidFill>
                  <a:schemeClr val="bg1"/>
                </a:solidFill>
                <a:latin typeface="Arial" charset="0"/>
                <a:sym typeface="Wingdings 3" pitchFamily="18" charset="2"/>
              </a:rPr>
              <a:t>Computador Central/ Elemento Activo</a:t>
            </a:r>
            <a:r>
              <a:rPr lang="es-ES_tradnl" i="1" dirty="0">
                <a:solidFill>
                  <a:schemeClr val="bg1"/>
                </a:solidFill>
                <a:latin typeface="Arial" charset="0"/>
                <a:sym typeface="Wingdings 3" pitchFamily="18" charset="2"/>
              </a:rPr>
              <a:t>  la Red no funciona.</a:t>
            </a:r>
          </a:p>
          <a:p>
            <a:r>
              <a:rPr lang="es-ES_tradnl" i="1" dirty="0">
                <a:solidFill>
                  <a:schemeClr val="bg1"/>
                </a:solidFill>
                <a:latin typeface="Arial" charset="0"/>
                <a:sym typeface="Wingdings 3" pitchFamily="18" charset="2"/>
              </a:rPr>
              <a:t>El Server puede tener otro Computador como Procesador de Comunicaciones  Dedicado.(FRONT-END).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066800" y="188640"/>
            <a:ext cx="7467600" cy="133536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de Estrella</a:t>
            </a:r>
            <a:br>
              <a:rPr lang="es-ES_tradnl" sz="4000" b="1" i="1" kern="1200">
                <a:solidFill>
                  <a:srgbClr val="333399"/>
                </a:solidFill>
                <a:effectLst>
                  <a:outerShdw blurRad="38100" dist="38100" dir="2700000" algn="tl">
                    <a:srgbClr val="000000">
                      <a:alpha val="43137"/>
                    </a:srgbClr>
                  </a:outerShdw>
                </a:effectLst>
                <a:latin typeface="Arial" charset="0"/>
              </a:rPr>
            </a:br>
            <a:r>
              <a:rPr lang="es-ES_tradnl" sz="4000" b="1" i="1" kern="1200">
                <a:solidFill>
                  <a:srgbClr val="333399"/>
                </a:solidFill>
                <a:effectLst>
                  <a:outerShdw blurRad="38100" dist="38100" dir="2700000" algn="tl">
                    <a:srgbClr val="000000">
                      <a:alpha val="43137"/>
                    </a:srgbClr>
                  </a:outerShdw>
                </a:effectLst>
                <a:latin typeface="Arial" charset="0"/>
              </a:rPr>
              <a:t>Desventajas</a:t>
            </a:r>
          </a:p>
        </p:txBody>
      </p:sp>
      <p:sp>
        <p:nvSpPr>
          <p:cNvPr id="39939" name="Rectangle 3"/>
          <p:cNvSpPr>
            <a:spLocks noGrp="1" noChangeArrowheads="1"/>
          </p:cNvSpPr>
          <p:nvPr>
            <p:ph type="body" idx="1"/>
          </p:nvPr>
        </p:nvSpPr>
        <p:spPr>
          <a:xfrm>
            <a:off x="228600" y="2057400"/>
            <a:ext cx="8458200" cy="4267200"/>
          </a:xfrm>
          <a:solidFill>
            <a:schemeClr val="bg1">
              <a:lumMod val="20000"/>
              <a:lumOff val="80000"/>
            </a:schemeClr>
          </a:solidFill>
          <a:ln w="76200">
            <a:solidFill>
              <a:schemeClr val="bg1">
                <a:lumMod val="60000"/>
                <a:lumOff val="40000"/>
              </a:schemeClr>
            </a:solidFill>
          </a:ln>
        </p:spPr>
        <p:txBody>
          <a:bodyPr/>
          <a:lstStyle/>
          <a:p>
            <a:r>
              <a:rPr lang="es-ES_tradnl" i="1" dirty="0">
                <a:solidFill>
                  <a:schemeClr val="bg1"/>
                </a:solidFill>
                <a:latin typeface="Arial" charset="0"/>
                <a:sym typeface="Wingdings 3" pitchFamily="18" charset="2"/>
              </a:rPr>
              <a:t>Server/ Elemento Activo   influyen directamente en el tamaño de la Red y en el Rendimiento.</a:t>
            </a:r>
          </a:p>
          <a:p>
            <a:r>
              <a:rPr lang="es-ES_tradnl" i="1" dirty="0">
                <a:solidFill>
                  <a:schemeClr val="bg1"/>
                </a:solidFill>
                <a:latin typeface="Arial" charset="0"/>
                <a:sym typeface="Wingdings 3" pitchFamily="18" charset="2"/>
              </a:rPr>
              <a:t>Elemento Activo  Difusión - Conmutación</a:t>
            </a:r>
          </a:p>
          <a:p>
            <a:r>
              <a:rPr lang="es-ES_tradnl" i="1" dirty="0">
                <a:solidFill>
                  <a:schemeClr val="bg1"/>
                </a:solidFill>
                <a:latin typeface="Arial" charset="0"/>
                <a:sym typeface="Wingdings 3" pitchFamily="18" charset="2"/>
              </a:rPr>
              <a:t>Orden de Acceso/Prioridad de uso de Servicios de la Red - Selectivo de acuerdo al Sistema Operativo – Sondeo.</a:t>
            </a:r>
          </a:p>
          <a:p>
            <a:endParaRPr lang="es-ES_tradnl" i="1" dirty="0">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1219200" y="228600"/>
            <a:ext cx="7391400" cy="1143000"/>
          </a:xfrm>
          <a:prstGeom prst="rect">
            <a:avLst/>
          </a:prstGeo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lgn="ctr">
              <a:spcBef>
                <a:spcPct val="20000"/>
              </a:spcBef>
            </a:pPr>
            <a:r>
              <a:rPr lang="es-ES_tradnl" sz="4800" b="1" i="1" dirty="0">
                <a:solidFill>
                  <a:srgbClr val="333399"/>
                </a:solidFill>
                <a:effectLst>
                  <a:outerShdw blurRad="38100" dist="38100" dir="2700000" algn="tl">
                    <a:srgbClr val="000000">
                      <a:alpha val="43137"/>
                    </a:srgbClr>
                  </a:outerShdw>
                  <a:reflection blurRad="6350" stA="60000" endA="900" endPos="60000" dist="29997" dir="5400000" sy="-100000" algn="bl" rotWithShape="0"/>
                </a:effectLst>
                <a:latin typeface="Arial" charset="0"/>
                <a:ea typeface="+mj-ea"/>
                <a:cs typeface="+mj-cs"/>
              </a:rPr>
              <a:t>Ethernet Par Trenzado</a:t>
            </a:r>
          </a:p>
        </p:txBody>
      </p:sp>
      <p:grpSp>
        <p:nvGrpSpPr>
          <p:cNvPr id="40963" name="Group 7"/>
          <p:cNvGrpSpPr>
            <a:grpSpLocks/>
          </p:cNvGrpSpPr>
          <p:nvPr/>
        </p:nvGrpSpPr>
        <p:grpSpPr bwMode="auto">
          <a:xfrm>
            <a:off x="304800" y="1447800"/>
            <a:ext cx="8610600" cy="5105400"/>
            <a:chOff x="192" y="912"/>
            <a:chExt cx="5424" cy="3216"/>
          </a:xfrm>
        </p:grpSpPr>
        <p:pic>
          <p:nvPicPr>
            <p:cNvPr id="40964" name="Picture 3" descr="F8_6"/>
            <p:cNvPicPr>
              <a:picLocks noChangeAspect="1" noChangeArrowheads="1"/>
            </p:cNvPicPr>
            <p:nvPr/>
          </p:nvPicPr>
          <p:blipFill>
            <a:blip r:embed="rId3" cstate="print">
              <a:lum bright="-40000" contrast="40000"/>
            </a:blip>
            <a:srcRect/>
            <a:stretch>
              <a:fillRect/>
            </a:stretch>
          </p:blipFill>
          <p:spPr bwMode="auto">
            <a:xfrm>
              <a:off x="192" y="912"/>
              <a:ext cx="5424" cy="3216"/>
            </a:xfrm>
            <a:prstGeom prst="rect">
              <a:avLst/>
            </a:prstGeom>
            <a:noFill/>
            <a:ln w="76200">
              <a:solidFill>
                <a:schemeClr val="bg1">
                  <a:lumMod val="60000"/>
                  <a:lumOff val="40000"/>
                </a:schemeClr>
              </a:solidFill>
              <a:miter lim="800000"/>
              <a:headEnd/>
              <a:tailEnd/>
            </a:ln>
          </p:spPr>
        </p:pic>
        <p:sp>
          <p:nvSpPr>
            <p:cNvPr id="40965" name="Text Box 4"/>
            <p:cNvSpPr txBox="1">
              <a:spLocks noChangeArrowheads="1"/>
            </p:cNvSpPr>
            <p:nvPr/>
          </p:nvSpPr>
          <p:spPr bwMode="auto">
            <a:xfrm>
              <a:off x="1104" y="1248"/>
              <a:ext cx="1914" cy="336"/>
            </a:xfrm>
            <a:prstGeom prst="rect">
              <a:avLst/>
            </a:prstGeom>
            <a:solidFill>
              <a:schemeClr val="bg1">
                <a:lumMod val="20000"/>
                <a:lumOff val="80000"/>
              </a:schemeClr>
            </a:solidFill>
            <a:ln w="76200">
              <a:solidFill>
                <a:schemeClr val="bg1">
                  <a:lumMod val="60000"/>
                  <a:lumOff val="40000"/>
                </a:schemeClr>
              </a:solidFill>
              <a:miter lim="800000"/>
              <a:headEnd/>
              <a:tailEnd/>
            </a:ln>
          </p:spPr>
          <p:txBody>
            <a:bodyPr wrap="none">
              <a:spAutoFit/>
            </a:bodyPr>
            <a:lstStyle/>
            <a:p>
              <a:r>
                <a:rPr lang="es-MX" sz="2400" b="1" dirty="0">
                  <a:solidFill>
                    <a:schemeClr val="bg1"/>
                  </a:solidFill>
                  <a:latin typeface="Verdana" pitchFamily="34" charset="0"/>
                </a:rPr>
                <a:t>Elemento Activo</a:t>
              </a:r>
              <a:endParaRPr lang="es-AR" sz="2400" b="1" dirty="0">
                <a:solidFill>
                  <a:schemeClr val="bg1"/>
                </a:solidFill>
                <a:latin typeface="Verdana" pitchFamily="34" charset="0"/>
              </a:endParaRPr>
            </a:p>
          </p:txBody>
        </p:sp>
        <p:sp>
          <p:nvSpPr>
            <p:cNvPr id="40966" name="Text Box 5"/>
            <p:cNvSpPr txBox="1">
              <a:spLocks noChangeArrowheads="1"/>
            </p:cNvSpPr>
            <p:nvPr/>
          </p:nvSpPr>
          <p:spPr bwMode="auto">
            <a:xfrm>
              <a:off x="3360" y="1296"/>
              <a:ext cx="2119" cy="336"/>
            </a:xfrm>
            <a:prstGeom prst="rect">
              <a:avLst/>
            </a:prstGeom>
            <a:solidFill>
              <a:schemeClr val="bg1">
                <a:lumMod val="20000"/>
                <a:lumOff val="80000"/>
              </a:schemeClr>
            </a:solidFill>
            <a:ln w="76200">
              <a:solidFill>
                <a:schemeClr val="bg1">
                  <a:lumMod val="60000"/>
                  <a:lumOff val="40000"/>
                </a:schemeClr>
              </a:solidFill>
              <a:miter lim="800000"/>
              <a:headEnd/>
              <a:tailEnd/>
            </a:ln>
          </p:spPr>
          <p:txBody>
            <a:bodyPr wrap="none">
              <a:spAutoFit/>
            </a:bodyPr>
            <a:lstStyle/>
            <a:p>
              <a:r>
                <a:rPr lang="es-MX" sz="2400" b="1" dirty="0">
                  <a:solidFill>
                    <a:schemeClr val="bg1"/>
                  </a:solidFill>
                  <a:latin typeface="Verdana" pitchFamily="34" charset="0"/>
                </a:rPr>
                <a:t>Multipar UTP -STP</a:t>
              </a:r>
              <a:endParaRPr lang="es-AR" sz="2400" b="1" dirty="0">
                <a:solidFill>
                  <a:schemeClr val="bg1"/>
                </a:solidFill>
                <a:latin typeface="Verdana" pitchFamily="34" charset="0"/>
              </a:endParaRPr>
            </a:p>
          </p:txBody>
        </p:sp>
        <p:sp>
          <p:nvSpPr>
            <p:cNvPr id="40967" name="Text Box 6"/>
            <p:cNvSpPr txBox="1">
              <a:spLocks noChangeArrowheads="1"/>
            </p:cNvSpPr>
            <p:nvPr/>
          </p:nvSpPr>
          <p:spPr bwMode="auto">
            <a:xfrm>
              <a:off x="192" y="2688"/>
              <a:ext cx="1816" cy="336"/>
            </a:xfrm>
            <a:prstGeom prst="rect">
              <a:avLst/>
            </a:prstGeom>
            <a:solidFill>
              <a:schemeClr val="bg1">
                <a:lumMod val="20000"/>
                <a:lumOff val="80000"/>
              </a:schemeClr>
            </a:solidFill>
            <a:ln w="76200">
              <a:solidFill>
                <a:schemeClr val="bg1">
                  <a:lumMod val="60000"/>
                  <a:lumOff val="40000"/>
                </a:schemeClr>
              </a:solidFill>
              <a:miter lim="800000"/>
              <a:headEnd/>
              <a:tailEnd/>
            </a:ln>
          </p:spPr>
          <p:txBody>
            <a:bodyPr wrap="none">
              <a:spAutoFit/>
            </a:bodyPr>
            <a:lstStyle/>
            <a:p>
              <a:r>
                <a:rPr lang="es-MX" sz="2400" b="1" dirty="0">
                  <a:solidFill>
                    <a:schemeClr val="bg1"/>
                  </a:solidFill>
                  <a:latin typeface="Verdana" pitchFamily="34" charset="0"/>
                </a:rPr>
                <a:t>Conector RJ-45</a:t>
              </a:r>
              <a:endParaRPr lang="es-AR" sz="2400" b="1" dirty="0">
                <a:solidFill>
                  <a:schemeClr val="bg1"/>
                </a:solidFill>
                <a:latin typeface="Verdana" pitchFamily="34" charset="0"/>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19200" y="381000"/>
            <a:ext cx="7391400" cy="11430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o Red en Anillo</a:t>
            </a:r>
          </a:p>
        </p:txBody>
      </p:sp>
      <p:sp>
        <p:nvSpPr>
          <p:cNvPr id="43011" name="Rectangle 3"/>
          <p:cNvSpPr>
            <a:spLocks noGrp="1" noChangeArrowheads="1"/>
          </p:cNvSpPr>
          <p:nvPr>
            <p:ph type="body" idx="1"/>
          </p:nvPr>
        </p:nvSpPr>
        <p:spPr>
          <a:xfrm>
            <a:off x="3276600" y="3429000"/>
            <a:ext cx="2590800" cy="1066800"/>
          </a:xfrm>
        </p:spPr>
        <p:txBody>
          <a:bodyPr/>
          <a:lstStyle/>
          <a:p>
            <a:r>
              <a:rPr lang="es-ES_tradnl"/>
              <a:t>Grafico 6.4</a:t>
            </a:r>
          </a:p>
        </p:txBody>
      </p:sp>
      <p:sp>
        <p:nvSpPr>
          <p:cNvPr id="43012" name="Rectangle 6"/>
          <p:cNvSpPr>
            <a:spLocks noChangeArrowheads="1"/>
          </p:cNvSpPr>
          <p:nvPr/>
        </p:nvSpPr>
        <p:spPr bwMode="auto">
          <a:xfrm>
            <a:off x="3140075" y="2635250"/>
            <a:ext cx="9144000" cy="0"/>
          </a:xfrm>
          <a:prstGeom prst="rect">
            <a:avLst/>
          </a:prstGeom>
          <a:noFill/>
          <a:ln w="9525">
            <a:noFill/>
            <a:miter lim="800000"/>
            <a:headEnd/>
            <a:tailEnd/>
          </a:ln>
        </p:spPr>
        <p:txBody>
          <a:bodyPr>
            <a:spAutoFit/>
          </a:bodyPr>
          <a:lstStyle/>
          <a:p>
            <a:endParaRPr lang="es-ES"/>
          </a:p>
        </p:txBody>
      </p:sp>
      <p:pic>
        <p:nvPicPr>
          <p:cNvPr id="43013" name="Picture 5" descr="Anillo-Simple"/>
          <p:cNvPicPr>
            <a:picLocks noChangeAspect="1" noChangeArrowheads="1"/>
          </p:cNvPicPr>
          <p:nvPr/>
        </p:nvPicPr>
        <p:blipFill>
          <a:blip r:embed="rId3" cstate="print"/>
          <a:srcRect/>
          <a:stretch>
            <a:fillRect/>
          </a:stretch>
        </p:blipFill>
        <p:spPr bwMode="auto">
          <a:xfrm>
            <a:off x="609600" y="1981200"/>
            <a:ext cx="8001000" cy="4435475"/>
          </a:xfrm>
          <a:prstGeom prst="rect">
            <a:avLst/>
          </a:prstGeom>
          <a:noFill/>
          <a:ln w="76200">
            <a:solidFill>
              <a:schemeClr val="bg1">
                <a:lumMod val="60000"/>
                <a:lumOff val="40000"/>
              </a:schemeClr>
            </a:solid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219200" y="457200"/>
            <a:ext cx="7315200" cy="153164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o Red en Anillo</a:t>
            </a:r>
            <a:br>
              <a:rPr lang="es-ES_tradnl" sz="4000" b="1" i="1" kern="1200">
                <a:solidFill>
                  <a:srgbClr val="333399"/>
                </a:solidFill>
                <a:effectLst>
                  <a:outerShdw blurRad="38100" dist="38100" dir="2700000" algn="tl">
                    <a:srgbClr val="000000">
                      <a:alpha val="43137"/>
                    </a:srgbClr>
                  </a:outerShdw>
                </a:effectLst>
                <a:latin typeface="Arial" charset="0"/>
              </a:rPr>
            </a:br>
            <a:r>
              <a:rPr lang="es-ES_tradnl" sz="4000" b="1" i="1" kern="1200">
                <a:solidFill>
                  <a:srgbClr val="333399"/>
                </a:solidFill>
                <a:effectLst>
                  <a:outerShdw blurRad="38100" dist="38100" dir="2700000" algn="tl">
                    <a:srgbClr val="000000">
                      <a:alpha val="43137"/>
                    </a:srgbClr>
                  </a:outerShdw>
                </a:effectLst>
                <a:latin typeface="Arial" charset="0"/>
              </a:rPr>
              <a:t>Clasificación</a:t>
            </a:r>
          </a:p>
        </p:txBody>
      </p:sp>
      <p:sp>
        <p:nvSpPr>
          <p:cNvPr id="44035" name="Rectangle 3"/>
          <p:cNvSpPr>
            <a:spLocks noGrp="1" noChangeArrowheads="1"/>
          </p:cNvSpPr>
          <p:nvPr>
            <p:ph type="body" idx="1"/>
          </p:nvPr>
        </p:nvSpPr>
        <p:spPr>
          <a:xfrm>
            <a:off x="838200" y="2590800"/>
            <a:ext cx="7772400" cy="2350368"/>
          </a:xfrm>
          <a:solidFill>
            <a:schemeClr val="bg1">
              <a:lumMod val="20000"/>
              <a:lumOff val="80000"/>
            </a:schemeClr>
          </a:solidFill>
          <a:ln w="76200">
            <a:solidFill>
              <a:schemeClr val="bg1">
                <a:lumMod val="60000"/>
                <a:lumOff val="40000"/>
              </a:schemeClr>
            </a:solidFill>
          </a:ln>
        </p:spPr>
        <p:txBody>
          <a:bodyPr/>
          <a:lstStyle/>
          <a:p>
            <a:pPr>
              <a:lnSpc>
                <a:spcPct val="90000"/>
              </a:lnSpc>
            </a:pPr>
            <a:r>
              <a:rPr lang="es-ES_tradnl" sz="4000" i="1" dirty="0">
                <a:solidFill>
                  <a:schemeClr val="bg1"/>
                </a:solidFill>
                <a:latin typeface="Arial" charset="0"/>
                <a:sym typeface="Wingdings 3" pitchFamily="18" charset="2"/>
              </a:rPr>
              <a:t>Anillo con control centralizado </a:t>
            </a:r>
          </a:p>
          <a:p>
            <a:pPr>
              <a:lnSpc>
                <a:spcPct val="90000"/>
              </a:lnSpc>
            </a:pPr>
            <a:endParaRPr lang="es-ES_tradnl" sz="4000" i="1" dirty="0">
              <a:solidFill>
                <a:schemeClr val="bg1"/>
              </a:solidFill>
              <a:latin typeface="Arial" charset="0"/>
              <a:sym typeface="Wingdings 3" pitchFamily="18" charset="2"/>
            </a:endParaRPr>
          </a:p>
          <a:p>
            <a:pPr>
              <a:lnSpc>
                <a:spcPct val="90000"/>
              </a:lnSpc>
            </a:pPr>
            <a:r>
              <a:rPr lang="es-ES_tradnl" sz="4000" i="1" dirty="0">
                <a:solidFill>
                  <a:schemeClr val="bg1"/>
                </a:solidFill>
                <a:latin typeface="Arial" charset="0"/>
                <a:sym typeface="Wingdings 3" pitchFamily="18" charset="2"/>
              </a:rPr>
              <a:t>Anillo con control distribuido</a:t>
            </a:r>
            <a:endParaRPr lang="es-ES_tradnl" dirty="0">
              <a:solidFill>
                <a:schemeClr val="bg1"/>
              </a:solidFill>
              <a:latin typeface="Arial" charset="0"/>
              <a:sym typeface="Wingdings 3" pitchFamily="18" charset="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95400" y="304800"/>
            <a:ext cx="6781800" cy="1251992"/>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o Red en Anillo</a:t>
            </a:r>
            <a:br>
              <a:rPr lang="es-ES_tradnl" sz="4000" b="1" i="1" kern="1200">
                <a:solidFill>
                  <a:srgbClr val="333399"/>
                </a:solidFill>
                <a:effectLst>
                  <a:outerShdw blurRad="38100" dist="38100" dir="2700000" algn="tl">
                    <a:srgbClr val="000000">
                      <a:alpha val="43137"/>
                    </a:srgbClr>
                  </a:outerShdw>
                </a:effectLst>
                <a:latin typeface="Arial" charset="0"/>
              </a:rPr>
            </a:br>
            <a:r>
              <a:rPr lang="es-ES_tradnl" sz="4000" b="1" i="1" kern="1200">
                <a:solidFill>
                  <a:srgbClr val="333399"/>
                </a:solidFill>
                <a:effectLst>
                  <a:outerShdw blurRad="38100" dist="38100" dir="2700000" algn="tl">
                    <a:srgbClr val="000000">
                      <a:alpha val="43137"/>
                    </a:srgbClr>
                  </a:outerShdw>
                </a:effectLst>
                <a:latin typeface="Arial" charset="0"/>
              </a:rPr>
              <a:t>Control Distribuido</a:t>
            </a:r>
          </a:p>
        </p:txBody>
      </p:sp>
      <p:sp>
        <p:nvSpPr>
          <p:cNvPr id="45059" name="Rectangle 3"/>
          <p:cNvSpPr>
            <a:spLocks noGrp="1" noChangeArrowheads="1"/>
          </p:cNvSpPr>
          <p:nvPr>
            <p:ph type="body" idx="1"/>
          </p:nvPr>
        </p:nvSpPr>
        <p:spPr>
          <a:xfrm>
            <a:off x="685800" y="1981200"/>
            <a:ext cx="7772400" cy="4495800"/>
          </a:xfrm>
          <a:solidFill>
            <a:schemeClr val="bg1">
              <a:lumMod val="20000"/>
              <a:lumOff val="80000"/>
            </a:schemeClr>
          </a:solidFill>
          <a:ln w="76200">
            <a:solidFill>
              <a:schemeClr val="bg1">
                <a:lumMod val="60000"/>
                <a:lumOff val="40000"/>
              </a:schemeClr>
            </a:solidFill>
          </a:ln>
        </p:spPr>
        <p:txBody>
          <a:bodyPr/>
          <a:lstStyle/>
          <a:p>
            <a:r>
              <a:rPr lang="es-ES_tradnl" i="1" dirty="0">
                <a:solidFill>
                  <a:schemeClr val="bg1"/>
                </a:solidFill>
                <a:latin typeface="Arial" charset="0"/>
              </a:rPr>
              <a:t>Cada </a:t>
            </a:r>
            <a:r>
              <a:rPr lang="es-ES_tradnl" b="1" i="1" dirty="0">
                <a:solidFill>
                  <a:schemeClr val="bg1"/>
                </a:solidFill>
                <a:latin typeface="Arial" charset="0"/>
              </a:rPr>
              <a:t>Nodo</a:t>
            </a:r>
            <a:r>
              <a:rPr lang="es-ES_tradnl" i="1" dirty="0">
                <a:solidFill>
                  <a:schemeClr val="bg1"/>
                </a:solidFill>
                <a:latin typeface="Arial" charset="0"/>
              </a:rPr>
              <a:t> está conectado a dos solamente</a:t>
            </a:r>
          </a:p>
          <a:p>
            <a:r>
              <a:rPr lang="es-ES_tradnl" i="1" dirty="0">
                <a:solidFill>
                  <a:schemeClr val="bg1"/>
                </a:solidFill>
                <a:latin typeface="Arial" charset="0"/>
              </a:rPr>
              <a:t>Con un solo anillo, un nodo se detiene y toda la red deja de funcionar</a:t>
            </a:r>
          </a:p>
          <a:p>
            <a:r>
              <a:rPr lang="es-ES_tradnl" i="1" dirty="0">
                <a:solidFill>
                  <a:schemeClr val="bg1"/>
                </a:solidFill>
                <a:latin typeface="Arial" charset="0"/>
              </a:rPr>
              <a:t> Con un solo anillo, Los datos tienen un solo sentido de movimiento</a:t>
            </a:r>
          </a:p>
          <a:p>
            <a:r>
              <a:rPr lang="es-ES_tradnl" i="1" dirty="0">
                <a:solidFill>
                  <a:schemeClr val="bg1"/>
                </a:solidFill>
                <a:latin typeface="Arial" charset="0"/>
              </a:rPr>
              <a:t>Los paquetes salen a la red con la dirección del destinatario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295400" y="304800"/>
            <a:ext cx="7239000" cy="1251992"/>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sz="4000" b="1" i="1" kern="1200">
                <a:solidFill>
                  <a:srgbClr val="333399"/>
                </a:solidFill>
                <a:effectLst>
                  <a:outerShdw blurRad="38100" dist="38100" dir="2700000" algn="tl">
                    <a:srgbClr val="000000">
                      <a:alpha val="43137"/>
                    </a:srgbClr>
                  </a:outerShdw>
                </a:effectLst>
                <a:latin typeface="Arial" charset="0"/>
              </a:rPr>
              <a:t>Topología  o Red en Anillo</a:t>
            </a:r>
            <a:br>
              <a:rPr lang="es-ES_tradnl" sz="4000" b="1" i="1" kern="1200">
                <a:solidFill>
                  <a:srgbClr val="333399"/>
                </a:solidFill>
                <a:effectLst>
                  <a:outerShdw blurRad="38100" dist="38100" dir="2700000" algn="tl">
                    <a:srgbClr val="000000">
                      <a:alpha val="43137"/>
                    </a:srgbClr>
                  </a:outerShdw>
                </a:effectLst>
                <a:latin typeface="Arial" charset="0"/>
              </a:rPr>
            </a:br>
            <a:r>
              <a:rPr lang="es-ES_tradnl" sz="4000" b="1" i="1" kern="1200">
                <a:solidFill>
                  <a:srgbClr val="333399"/>
                </a:solidFill>
                <a:effectLst>
                  <a:outerShdw blurRad="38100" dist="38100" dir="2700000" algn="tl">
                    <a:srgbClr val="000000">
                      <a:alpha val="43137"/>
                    </a:srgbClr>
                  </a:outerShdw>
                </a:effectLst>
                <a:latin typeface="Arial" charset="0"/>
              </a:rPr>
              <a:t>Control Centralizado</a:t>
            </a:r>
          </a:p>
        </p:txBody>
      </p:sp>
      <p:sp>
        <p:nvSpPr>
          <p:cNvPr id="46083" name="Rectangle 3"/>
          <p:cNvSpPr>
            <a:spLocks noGrp="1" noChangeArrowheads="1"/>
          </p:cNvSpPr>
          <p:nvPr>
            <p:ph type="body" idx="1"/>
          </p:nvPr>
        </p:nvSpPr>
        <p:spPr>
          <a:xfrm>
            <a:off x="304800" y="2057400"/>
            <a:ext cx="8458200" cy="3429000"/>
          </a:xfrm>
          <a:solidFill>
            <a:schemeClr val="bg1">
              <a:lumMod val="20000"/>
              <a:lumOff val="80000"/>
            </a:schemeClr>
          </a:solidFill>
          <a:ln w="76200">
            <a:solidFill>
              <a:schemeClr val="bg1">
                <a:lumMod val="60000"/>
                <a:lumOff val="40000"/>
              </a:schemeClr>
            </a:solidFill>
          </a:ln>
        </p:spPr>
        <p:txBody>
          <a:bodyPr/>
          <a:lstStyle/>
          <a:p>
            <a:r>
              <a:rPr lang="es-ES_tradnl" b="1" i="1" dirty="0">
                <a:solidFill>
                  <a:schemeClr val="bg1"/>
                </a:solidFill>
                <a:latin typeface="Arial" charset="0"/>
              </a:rPr>
              <a:t>Nodo</a:t>
            </a:r>
            <a:r>
              <a:rPr lang="es-ES_tradnl" i="1" dirty="0">
                <a:solidFill>
                  <a:schemeClr val="bg1"/>
                </a:solidFill>
                <a:latin typeface="Arial" charset="0"/>
              </a:rPr>
              <a:t> de Control que organiza y autoriza el acceso a la red </a:t>
            </a:r>
          </a:p>
          <a:p>
            <a:r>
              <a:rPr lang="es-ES_tradnl" i="1" dirty="0">
                <a:solidFill>
                  <a:schemeClr val="bg1"/>
                </a:solidFill>
                <a:latin typeface="Arial" charset="0"/>
              </a:rPr>
              <a:t>Dependencia Directa del elemento de Control - Ventaja/Desventaja</a:t>
            </a:r>
          </a:p>
          <a:p>
            <a:r>
              <a:rPr lang="es-ES_tradnl" i="1" dirty="0">
                <a:solidFill>
                  <a:schemeClr val="bg1"/>
                </a:solidFill>
                <a:latin typeface="Arial" charset="0"/>
              </a:rPr>
              <a:t>El Nodo Central puede determinar si es Centralizado o Distribuido</a:t>
            </a:r>
            <a:r>
              <a:rPr lang="es-ES_tradnl" dirty="0">
                <a:solidFill>
                  <a:schemeClr val="bg1"/>
                </a:solidFill>
                <a:latin typeface="Arial"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143000" y="228600"/>
            <a:ext cx="7162800" cy="1143000"/>
          </a:xfrm>
          <a:solidFill>
            <a:schemeClr val="bg1">
              <a:lumMod val="20000"/>
              <a:lumOff val="80000"/>
            </a:schemeClr>
          </a:solidFill>
          <a:ln w="57150">
            <a:solidFill>
              <a:schemeClr val="bg1">
                <a:lumMod val="60000"/>
                <a:lumOff val="40000"/>
              </a:schemeClr>
            </a:solidFill>
          </a:ln>
        </p:spPr>
        <p:txBody>
          <a:bodyPr/>
          <a:lstStyle/>
          <a:p>
            <a:r>
              <a:rPr lang="es-ES_tradnl" sz="3600" b="1" i="1" u="sng">
                <a:solidFill>
                  <a:schemeClr val="bg1"/>
                </a:solidFill>
                <a:latin typeface="Arial" charset="0"/>
              </a:rPr>
              <a:t>Ejemplos - Token Ring (IBM)</a:t>
            </a:r>
          </a:p>
        </p:txBody>
      </p:sp>
      <p:sp>
        <p:nvSpPr>
          <p:cNvPr id="47107" name="Rectangle 3"/>
          <p:cNvSpPr>
            <a:spLocks noGrp="1" noChangeArrowheads="1"/>
          </p:cNvSpPr>
          <p:nvPr>
            <p:ph type="body" idx="1"/>
          </p:nvPr>
        </p:nvSpPr>
        <p:spPr>
          <a:xfrm>
            <a:off x="3124200" y="3352800"/>
            <a:ext cx="2743200" cy="762000"/>
          </a:xfrm>
        </p:spPr>
        <p:txBody>
          <a:bodyPr/>
          <a:lstStyle/>
          <a:p>
            <a:r>
              <a:rPr lang="es-ES_tradnl"/>
              <a:t>Gráfico 6.7 </a:t>
            </a:r>
          </a:p>
        </p:txBody>
      </p:sp>
      <p:pic>
        <p:nvPicPr>
          <p:cNvPr id="47108" name="Picture 4" descr="F6_7"/>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Lst>
          </a:blip>
          <a:srcRect/>
          <a:stretch>
            <a:fillRect/>
          </a:stretch>
        </p:blipFill>
        <p:spPr bwMode="auto">
          <a:xfrm>
            <a:off x="304800" y="1676400"/>
            <a:ext cx="8534400" cy="480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81000"/>
            <a:ext cx="8153400" cy="13716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latin typeface="Arial" charset="0"/>
              </a:rPr>
              <a:t>Comunicaciones en Red</a:t>
            </a:r>
            <a:br>
              <a:rPr lang="es-ES_tradnl" b="1" i="1">
                <a:solidFill>
                  <a:srgbClr val="333399"/>
                </a:solidFill>
                <a:latin typeface="Arial" charset="0"/>
              </a:rPr>
            </a:br>
            <a:r>
              <a:rPr lang="es-ES_tradnl" b="1" i="1">
                <a:solidFill>
                  <a:srgbClr val="333399"/>
                </a:solidFill>
                <a:latin typeface="Arial" charset="0"/>
              </a:rPr>
              <a:t>Tareas Discretas</a:t>
            </a:r>
          </a:p>
        </p:txBody>
      </p:sp>
      <p:sp>
        <p:nvSpPr>
          <p:cNvPr id="11267" name="Rectangle 3"/>
          <p:cNvSpPr>
            <a:spLocks noGrp="1" noChangeArrowheads="1"/>
          </p:cNvSpPr>
          <p:nvPr>
            <p:ph type="body" idx="1"/>
          </p:nvPr>
        </p:nvSpPr>
        <p:spPr>
          <a:xfrm>
            <a:off x="685800" y="1981200"/>
            <a:ext cx="8077200" cy="4114800"/>
          </a:xfrm>
          <a:solidFill>
            <a:srgbClr val="006699"/>
          </a:solidFill>
          <a:ln w="76200">
            <a:solidFill>
              <a:schemeClr val="bg1">
                <a:lumMod val="60000"/>
                <a:lumOff val="40000"/>
              </a:schemeClr>
            </a:solidFill>
          </a:ln>
        </p:spPr>
        <p:txBody>
          <a:bodyPr/>
          <a:lstStyle/>
          <a:p>
            <a:pPr>
              <a:buFont typeface="Wingdings" pitchFamily="2" charset="2"/>
              <a:buChar char="v"/>
            </a:pPr>
            <a:r>
              <a:rPr lang="es-ES_tradnl" sz="4000" i="1" dirty="0">
                <a:solidFill>
                  <a:schemeClr val="accent2">
                    <a:lumMod val="10000"/>
                    <a:lumOff val="90000"/>
                  </a:schemeClr>
                </a:solidFill>
                <a:latin typeface="Arial" charset="0"/>
              </a:rPr>
              <a:t>Agregar Información de :</a:t>
            </a:r>
          </a:p>
          <a:p>
            <a:pPr lvl="2">
              <a:buFont typeface="Wingdings" pitchFamily="2" charset="2"/>
              <a:buChar char="v"/>
            </a:pPr>
            <a:r>
              <a:rPr lang="es-ES_tradnl" sz="3200" i="1" dirty="0">
                <a:latin typeface="Arial" charset="0"/>
              </a:rPr>
              <a:t>Sincronización </a:t>
            </a:r>
          </a:p>
          <a:p>
            <a:pPr lvl="2">
              <a:buFont typeface="Wingdings" pitchFamily="2" charset="2"/>
              <a:buChar char="v"/>
            </a:pPr>
            <a:r>
              <a:rPr lang="es-ES_tradnl" sz="3200" i="1" dirty="0">
                <a:latin typeface="Arial" charset="0"/>
              </a:rPr>
              <a:t>Comprobación de errores</a:t>
            </a:r>
          </a:p>
          <a:p>
            <a:pPr>
              <a:buFont typeface="Wingdings" pitchFamily="2" charset="2"/>
              <a:buChar char="v"/>
            </a:pPr>
            <a:r>
              <a:rPr lang="es-ES_tradnl" sz="4000" i="1" dirty="0">
                <a:solidFill>
                  <a:schemeClr val="accent2">
                    <a:lumMod val="10000"/>
                    <a:lumOff val="90000"/>
                  </a:schemeClr>
                </a:solidFill>
                <a:latin typeface="Arial" charset="0"/>
              </a:rPr>
              <a:t>Poner los datos en la red.</a:t>
            </a:r>
          </a:p>
          <a:p>
            <a:pPr>
              <a:buFont typeface="Wingdings" pitchFamily="2" charset="2"/>
              <a:buChar char="v"/>
            </a:pPr>
            <a:r>
              <a:rPr lang="es-ES_tradnl" sz="4000" i="1" dirty="0">
                <a:latin typeface="Arial" charset="0"/>
              </a:rPr>
              <a:t>Enviarlos.</a:t>
            </a:r>
          </a:p>
          <a:p>
            <a:endParaRPr lang="es-ES_tradnl" dirty="0">
              <a:solidFill>
                <a:schemeClr val="accent2">
                  <a:lumMod val="10000"/>
                  <a:lumOff val="90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381000"/>
            <a:ext cx="7391400" cy="1143000"/>
          </a:xfrm>
          <a:solidFill>
            <a:schemeClr val="bg1">
              <a:lumMod val="20000"/>
              <a:lumOff val="80000"/>
            </a:schemeClr>
          </a:solidFill>
          <a:ln w="57150">
            <a:solidFill>
              <a:schemeClr val="bg1">
                <a:lumMod val="60000"/>
                <a:lumOff val="40000"/>
              </a:schemeClr>
            </a:solidFill>
          </a:ln>
        </p:spPr>
        <p:txBody>
          <a:bodyPr/>
          <a:lstStyle/>
          <a:p>
            <a:r>
              <a:rPr lang="es-ES_tradnl" sz="3600" b="1" i="1" u="sng">
                <a:solidFill>
                  <a:schemeClr val="bg1"/>
                </a:solidFill>
                <a:latin typeface="Arial" charset="0"/>
              </a:rPr>
              <a:t>Token Ring - Características</a:t>
            </a:r>
          </a:p>
        </p:txBody>
      </p:sp>
      <p:sp>
        <p:nvSpPr>
          <p:cNvPr id="48131" name="Rectangle 3"/>
          <p:cNvSpPr>
            <a:spLocks noGrp="1" noChangeArrowheads="1"/>
          </p:cNvSpPr>
          <p:nvPr>
            <p:ph type="body" idx="1"/>
          </p:nvPr>
        </p:nvSpPr>
        <p:spPr>
          <a:xfrm>
            <a:off x="533400" y="1828800"/>
            <a:ext cx="8382000" cy="4648200"/>
          </a:xfrm>
          <a:solidFill>
            <a:schemeClr val="bg1">
              <a:lumMod val="20000"/>
              <a:lumOff val="80000"/>
            </a:schemeClr>
          </a:solidFill>
          <a:ln w="76200">
            <a:solidFill>
              <a:schemeClr val="bg1">
                <a:lumMod val="60000"/>
                <a:lumOff val="40000"/>
              </a:schemeClr>
            </a:solidFill>
          </a:ln>
        </p:spPr>
        <p:txBody>
          <a:bodyPr/>
          <a:lstStyle/>
          <a:p>
            <a:r>
              <a:rPr lang="es-ES_tradnl" i="1" dirty="0">
                <a:solidFill>
                  <a:schemeClr val="bg1"/>
                </a:solidFill>
                <a:latin typeface="Arial" charset="0"/>
              </a:rPr>
              <a:t>Opera en un solo medio compartido</a:t>
            </a:r>
          </a:p>
          <a:p>
            <a:r>
              <a:rPr lang="es-ES_tradnl" i="1" dirty="0">
                <a:solidFill>
                  <a:schemeClr val="bg1"/>
                </a:solidFill>
                <a:latin typeface="Arial" charset="0"/>
              </a:rPr>
              <a:t>El permiso de Acceso se hace a través de un ¨Pase de Ficha¨.</a:t>
            </a:r>
          </a:p>
          <a:p>
            <a:r>
              <a:rPr lang="es-ES_tradnl" i="1" dirty="0">
                <a:solidFill>
                  <a:schemeClr val="bg1"/>
                </a:solidFill>
                <a:latin typeface="Arial" charset="0"/>
              </a:rPr>
              <a:t>El transmisor que tiene la ficha tiene el control completo de la red.</a:t>
            </a:r>
          </a:p>
          <a:p>
            <a:r>
              <a:rPr lang="es-ES_tradnl" i="1" dirty="0">
                <a:solidFill>
                  <a:schemeClr val="bg1"/>
                </a:solidFill>
                <a:latin typeface="Arial" charset="0"/>
              </a:rPr>
              <a:t>Para la solicitud de la ficha envían un mensaje Corto.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214312"/>
            <a:ext cx="7543800" cy="1143000"/>
          </a:xfrm>
          <a:solidFill>
            <a:schemeClr val="bg1">
              <a:lumMod val="20000"/>
              <a:lumOff val="80000"/>
            </a:schemeClr>
          </a:solidFill>
          <a:ln>
            <a:solidFill>
              <a:schemeClr val="bg1">
                <a:lumMod val="60000"/>
                <a:lumOff val="40000"/>
              </a:schemeClr>
            </a:solidFill>
          </a:ln>
        </p:spPr>
        <p:txBody>
          <a:bodyPr/>
          <a:lstStyle/>
          <a:p>
            <a:r>
              <a:rPr lang="es-ES_tradnl" sz="3600" b="1" i="1" u="sng" dirty="0">
                <a:solidFill>
                  <a:schemeClr val="bg1"/>
                </a:solidFill>
                <a:latin typeface="Arial" charset="0"/>
              </a:rPr>
              <a:t>Ejemplos - FDDI</a:t>
            </a:r>
            <a:br>
              <a:rPr lang="es-ES_tradnl" sz="3600" b="1" i="1" u="sng" dirty="0">
                <a:solidFill>
                  <a:schemeClr val="bg1"/>
                </a:solidFill>
                <a:latin typeface="Arial" charset="0"/>
              </a:rPr>
            </a:br>
            <a:r>
              <a:rPr lang="es-ES_tradnl" sz="3600" b="1" i="1" u="sng" dirty="0">
                <a:solidFill>
                  <a:schemeClr val="bg1"/>
                </a:solidFill>
                <a:latin typeface="Arial" charset="0"/>
              </a:rPr>
              <a:t>(</a:t>
            </a:r>
            <a:r>
              <a:rPr lang="es-ES_tradnl" sz="2400" b="1" i="1" u="sng" dirty="0">
                <a:solidFill>
                  <a:schemeClr val="bg1"/>
                </a:solidFill>
                <a:latin typeface="Arial" charset="0"/>
              </a:rPr>
              <a:t>Interconexión de datos distribuidos por fibra)</a:t>
            </a:r>
            <a:endParaRPr lang="es-ES_tradnl" sz="3600" b="1" i="1" u="sng" dirty="0">
              <a:solidFill>
                <a:schemeClr val="bg1"/>
              </a:solidFill>
              <a:latin typeface="Arial" charset="0"/>
            </a:endParaRPr>
          </a:p>
        </p:txBody>
      </p:sp>
      <p:sp>
        <p:nvSpPr>
          <p:cNvPr id="49155" name="Rectangle 3"/>
          <p:cNvSpPr>
            <a:spLocks noGrp="1" noChangeArrowheads="1"/>
          </p:cNvSpPr>
          <p:nvPr>
            <p:ph type="body" idx="1"/>
          </p:nvPr>
        </p:nvSpPr>
        <p:spPr>
          <a:xfrm>
            <a:off x="3352800" y="3276600"/>
            <a:ext cx="2514600" cy="1143000"/>
          </a:xfrm>
        </p:spPr>
        <p:txBody>
          <a:bodyPr/>
          <a:lstStyle/>
          <a:p>
            <a:r>
              <a:rPr lang="es-ES_tradnl"/>
              <a:t>Figura 6.8</a:t>
            </a:r>
          </a:p>
        </p:txBody>
      </p:sp>
      <p:pic>
        <p:nvPicPr>
          <p:cNvPr id="49156" name="Picture 4" descr="F6_8"/>
          <p:cNvPicPr>
            <a:picLocks noChangeAspect="1" noChangeArrowheads="1"/>
          </p:cNvPicPr>
          <p:nvPr/>
        </p:nvPicPr>
        <p:blipFill>
          <a:blip r:embed="rId3" cstate="print">
            <a:lum bright="-40000" contrast="82000"/>
          </a:blip>
          <a:srcRect/>
          <a:stretch>
            <a:fillRect/>
          </a:stretch>
        </p:blipFill>
        <p:spPr bwMode="auto">
          <a:xfrm>
            <a:off x="304800" y="1600200"/>
            <a:ext cx="8534400" cy="4738688"/>
          </a:xfrm>
          <a:prstGeom prst="rect">
            <a:avLst/>
          </a:prstGeom>
          <a:solidFill>
            <a:schemeClr val="folHlink"/>
          </a:solidFill>
          <a:ln w="76200">
            <a:solidFill>
              <a:schemeClr val="bg1">
                <a:lumMod val="60000"/>
                <a:lumOff val="40000"/>
              </a:schemeClr>
            </a:solid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295400" y="381000"/>
            <a:ext cx="7391400" cy="1143000"/>
          </a:xfrm>
          <a:solidFill>
            <a:schemeClr val="bg1">
              <a:lumMod val="20000"/>
              <a:lumOff val="80000"/>
            </a:schemeClr>
          </a:solidFill>
          <a:ln w="57150">
            <a:solidFill>
              <a:schemeClr val="bg1">
                <a:lumMod val="60000"/>
                <a:lumOff val="40000"/>
              </a:schemeClr>
            </a:solidFill>
          </a:ln>
        </p:spPr>
        <p:txBody>
          <a:bodyPr/>
          <a:lstStyle/>
          <a:p>
            <a:r>
              <a:rPr lang="es-ES_tradnl" sz="3600" b="1" i="1" u="sng">
                <a:solidFill>
                  <a:schemeClr val="bg1"/>
                </a:solidFill>
                <a:latin typeface="Arial" charset="0"/>
              </a:rPr>
              <a:t>Topología en Malla</a:t>
            </a:r>
          </a:p>
        </p:txBody>
      </p:sp>
      <p:sp>
        <p:nvSpPr>
          <p:cNvPr id="50179" name="Rectangle 3"/>
          <p:cNvSpPr>
            <a:spLocks noGrp="1" noChangeArrowheads="1"/>
          </p:cNvSpPr>
          <p:nvPr>
            <p:ph type="body" idx="1"/>
          </p:nvPr>
        </p:nvSpPr>
        <p:spPr>
          <a:xfrm>
            <a:off x="533400" y="1828800"/>
            <a:ext cx="8382000" cy="4648200"/>
          </a:xfrm>
          <a:solidFill>
            <a:schemeClr val="bg1">
              <a:lumMod val="20000"/>
              <a:lumOff val="80000"/>
            </a:schemeClr>
          </a:solidFill>
          <a:ln w="76200">
            <a:solidFill>
              <a:schemeClr val="bg1">
                <a:lumMod val="60000"/>
                <a:lumOff val="40000"/>
              </a:schemeClr>
            </a:solidFill>
          </a:ln>
        </p:spPr>
        <p:txBody>
          <a:bodyPr/>
          <a:lstStyle/>
          <a:p>
            <a:pPr algn="just"/>
            <a:r>
              <a:rPr lang="es-MX" i="1" dirty="0">
                <a:solidFill>
                  <a:schemeClr val="bg1"/>
                </a:solidFill>
                <a:latin typeface="Arial" charset="0"/>
                <a:cs typeface="Times New Roman" pitchFamily="18" charset="0"/>
              </a:rPr>
              <a:t>C</a:t>
            </a:r>
            <a:r>
              <a:rPr lang="es-AR" i="1" dirty="0" err="1">
                <a:solidFill>
                  <a:schemeClr val="bg1"/>
                </a:solidFill>
                <a:latin typeface="Arial" charset="0"/>
                <a:cs typeface="Times New Roman" pitchFamily="18" charset="0"/>
              </a:rPr>
              <a:t>onfiguración</a:t>
            </a:r>
            <a:r>
              <a:rPr lang="es-AR" i="1" dirty="0">
                <a:solidFill>
                  <a:schemeClr val="bg1"/>
                </a:solidFill>
                <a:latin typeface="Arial" charset="0"/>
                <a:cs typeface="Times New Roman" pitchFamily="18" charset="0"/>
              </a:rPr>
              <a:t> apta para ser usada cuando varios nodos deben cubrir una zona geográfica extensa</a:t>
            </a:r>
            <a:r>
              <a:rPr lang="es-MX" i="1" dirty="0">
                <a:solidFill>
                  <a:schemeClr val="bg1"/>
                </a:solidFill>
                <a:latin typeface="Arial" charset="0"/>
                <a:cs typeface="Times New Roman" pitchFamily="18" charset="0"/>
              </a:rPr>
              <a:t>.</a:t>
            </a:r>
            <a:r>
              <a:rPr lang="es-AR" i="1" dirty="0">
                <a:solidFill>
                  <a:schemeClr val="bg1"/>
                </a:solidFill>
                <a:latin typeface="Arial" charset="0"/>
              </a:rPr>
              <a:t> </a:t>
            </a:r>
            <a:endParaRPr lang="es-MX" i="1" dirty="0">
              <a:solidFill>
                <a:schemeClr val="bg1"/>
              </a:solidFill>
              <a:latin typeface="Arial" charset="0"/>
            </a:endParaRPr>
          </a:p>
          <a:p>
            <a:pPr algn="just"/>
            <a:r>
              <a:rPr lang="es-MX" i="1" dirty="0">
                <a:solidFill>
                  <a:schemeClr val="bg1"/>
                </a:solidFill>
                <a:latin typeface="Arial" charset="0"/>
                <a:cs typeface="Times New Roman" pitchFamily="18" charset="0"/>
              </a:rPr>
              <a:t>E</a:t>
            </a:r>
            <a:r>
              <a:rPr lang="es-AR" i="1" dirty="0">
                <a:solidFill>
                  <a:schemeClr val="bg1"/>
                </a:solidFill>
                <a:latin typeface="Arial" charset="0"/>
                <a:cs typeface="Times New Roman" pitchFamily="18" charset="0"/>
              </a:rPr>
              <a:t>n caso de una interrupción entre nodos , mantener el enlace usando otro camino  aumenta disponibilidad</a:t>
            </a:r>
            <a:r>
              <a:rPr lang="es-MX" i="1" dirty="0">
                <a:solidFill>
                  <a:schemeClr val="bg1"/>
                </a:solidFill>
                <a:latin typeface="Arial" charset="0"/>
                <a:cs typeface="Times New Roman" pitchFamily="18" charset="0"/>
              </a:rPr>
              <a:t>. </a:t>
            </a:r>
          </a:p>
          <a:p>
            <a:pPr algn="just"/>
            <a:r>
              <a:rPr lang="es-MX" i="1" dirty="0">
                <a:solidFill>
                  <a:schemeClr val="bg1"/>
                </a:solidFill>
                <a:latin typeface="Arial" charset="0"/>
                <a:cs typeface="Times New Roman" pitchFamily="18" charset="0"/>
              </a:rPr>
              <a:t>B</a:t>
            </a:r>
            <a:r>
              <a:rPr lang="es-AR" i="1" dirty="0">
                <a:solidFill>
                  <a:schemeClr val="bg1"/>
                </a:solidFill>
                <a:latin typeface="Arial" charset="0"/>
                <a:cs typeface="Times New Roman" pitchFamily="18" charset="0"/>
              </a:rPr>
              <a:t>aja eficiencia de l</a:t>
            </a:r>
            <a:r>
              <a:rPr lang="es-MX" i="1" dirty="0">
                <a:solidFill>
                  <a:schemeClr val="bg1"/>
                </a:solidFill>
                <a:latin typeface="Arial" charset="0"/>
                <a:cs typeface="Times New Roman" pitchFamily="18" charset="0"/>
              </a:rPr>
              <a:t>os </a:t>
            </a:r>
            <a:r>
              <a:rPr lang="es-AR" i="1" dirty="0">
                <a:solidFill>
                  <a:schemeClr val="bg1"/>
                </a:solidFill>
                <a:latin typeface="Arial" charset="0"/>
                <a:cs typeface="Times New Roman" pitchFamily="18" charset="0"/>
              </a:rPr>
              <a:t>enlaces, debido a la existencia de enlaces redundantes. </a:t>
            </a:r>
            <a:endParaRPr lang="es-ES_tradnl" i="1" dirty="0">
              <a:solidFill>
                <a:schemeClr val="bg1"/>
              </a:solidFill>
              <a:latin typeface="Arial" charset="0"/>
              <a:cs typeface="Times New Roman"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295400" y="457200"/>
            <a:ext cx="7010400" cy="685800"/>
          </a:xfrm>
          <a:solidFill>
            <a:schemeClr val="bg1">
              <a:lumMod val="20000"/>
              <a:lumOff val="80000"/>
            </a:schemeClr>
          </a:solidFill>
          <a:ln w="92075" cmpd="tri">
            <a:solidFill>
              <a:schemeClr val="bg1">
                <a:lumMod val="60000"/>
                <a:lumOff val="40000"/>
              </a:schemeClr>
            </a:solidFill>
          </a:ln>
        </p:spPr>
        <p:txBody>
          <a:bodyPr/>
          <a:lstStyle/>
          <a:p>
            <a:r>
              <a:rPr lang="es-ES_tradnl" sz="3600" b="1" i="1" u="sng">
                <a:solidFill>
                  <a:schemeClr val="bg1"/>
                </a:solidFill>
                <a:latin typeface="Arial" charset="0"/>
              </a:rPr>
              <a:t>Topologías híbridas</a:t>
            </a:r>
          </a:p>
        </p:txBody>
      </p:sp>
      <p:sp>
        <p:nvSpPr>
          <p:cNvPr id="51203" name="Rectangle 3"/>
          <p:cNvSpPr>
            <a:spLocks noGrp="1" noChangeArrowheads="1"/>
          </p:cNvSpPr>
          <p:nvPr>
            <p:ph type="body" idx="1"/>
          </p:nvPr>
        </p:nvSpPr>
        <p:spPr>
          <a:xfrm>
            <a:off x="467544" y="1916832"/>
            <a:ext cx="8305800" cy="3657600"/>
          </a:xfrm>
          <a:solidFill>
            <a:schemeClr val="bg1">
              <a:lumMod val="20000"/>
              <a:lumOff val="80000"/>
            </a:schemeClr>
          </a:solidFill>
          <a:ln w="82550">
            <a:solidFill>
              <a:schemeClr val="bg1">
                <a:lumMod val="60000"/>
                <a:lumOff val="40000"/>
              </a:schemeClr>
            </a:solidFill>
          </a:ln>
        </p:spPr>
        <p:txBody>
          <a:bodyPr/>
          <a:lstStyle/>
          <a:p>
            <a:r>
              <a:rPr lang="es-ES_tradnl" i="1" dirty="0">
                <a:solidFill>
                  <a:schemeClr val="bg1"/>
                </a:solidFill>
                <a:latin typeface="Arial" charset="0"/>
              </a:rPr>
              <a:t>Se Superan las limitaciones de cada Tipo de Red</a:t>
            </a:r>
          </a:p>
          <a:p>
            <a:pPr lvl="1"/>
            <a:r>
              <a:rPr lang="es-ES_tradnl" i="1" dirty="0">
                <a:solidFill>
                  <a:schemeClr val="bg1"/>
                </a:solidFill>
                <a:latin typeface="Arial" charset="0"/>
              </a:rPr>
              <a:t>Incompatibilidad del medio de Transmisión (</a:t>
            </a:r>
            <a:r>
              <a:rPr lang="es-ES_tradnl" i="1" dirty="0" err="1">
                <a:solidFill>
                  <a:schemeClr val="bg1"/>
                </a:solidFill>
                <a:latin typeface="Arial" charset="0"/>
              </a:rPr>
              <a:t>Tranceivers</a:t>
            </a:r>
            <a:r>
              <a:rPr lang="es-ES_tradnl" i="1" dirty="0">
                <a:solidFill>
                  <a:schemeClr val="bg1"/>
                </a:solidFill>
                <a:latin typeface="Arial" charset="0"/>
              </a:rPr>
              <a:t>)</a:t>
            </a:r>
          </a:p>
          <a:p>
            <a:pPr lvl="1"/>
            <a:r>
              <a:rPr lang="es-ES_tradnl" i="1" dirty="0">
                <a:solidFill>
                  <a:schemeClr val="bg1"/>
                </a:solidFill>
                <a:latin typeface="Arial" charset="0"/>
              </a:rPr>
              <a:t>Limitación en el número de estaciones</a:t>
            </a:r>
          </a:p>
          <a:p>
            <a:pPr lvl="1"/>
            <a:r>
              <a:rPr lang="es-ES_tradnl" i="1" dirty="0">
                <a:solidFill>
                  <a:schemeClr val="bg1"/>
                </a:solidFill>
                <a:latin typeface="Arial" charset="0"/>
              </a:rPr>
              <a:t>Limitación en el alcance de las Redes</a:t>
            </a:r>
          </a:p>
          <a:p>
            <a:pPr lvl="1"/>
            <a:endParaRPr lang="es-ES_tradnl" i="1" dirty="0">
              <a:solidFill>
                <a:schemeClr val="bg1"/>
              </a:solidFill>
              <a:latin typeface="Arial"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body" idx="1"/>
          </p:nvPr>
        </p:nvSpPr>
        <p:spPr>
          <a:xfrm>
            <a:off x="1371600" y="381000"/>
            <a:ext cx="7391400" cy="685800"/>
          </a:xfrm>
          <a:solidFill>
            <a:schemeClr val="bg1">
              <a:lumMod val="20000"/>
              <a:lumOff val="80000"/>
            </a:schemeClr>
          </a:solidFill>
          <a:ln w="76200">
            <a:solidFill>
              <a:schemeClr val="bg1">
                <a:lumMod val="60000"/>
                <a:lumOff val="40000"/>
              </a:schemeClr>
            </a:solidFill>
          </a:ln>
        </p:spPr>
        <p:txBody>
          <a:bodyPr/>
          <a:lstStyle/>
          <a:p>
            <a:pPr algn="ctr">
              <a:buFontTx/>
              <a:buNone/>
            </a:pPr>
            <a:r>
              <a:rPr lang="es-ES_tradnl" b="1" i="1">
                <a:solidFill>
                  <a:schemeClr val="bg1"/>
                </a:solidFill>
                <a:latin typeface="Arial" charset="0"/>
              </a:rPr>
              <a:t>Topología Híbrida - Telefonía</a:t>
            </a:r>
            <a:endParaRPr lang="es-ES_tradnl">
              <a:solidFill>
                <a:schemeClr val="bg1"/>
              </a:solidFill>
            </a:endParaRPr>
          </a:p>
        </p:txBody>
      </p:sp>
      <p:sp>
        <p:nvSpPr>
          <p:cNvPr id="52227" name="Rectangle 1030"/>
          <p:cNvSpPr>
            <a:spLocks noChangeArrowheads="1"/>
          </p:cNvSpPr>
          <p:nvPr/>
        </p:nvSpPr>
        <p:spPr bwMode="auto">
          <a:xfrm>
            <a:off x="2025650" y="2406650"/>
            <a:ext cx="9144000" cy="0"/>
          </a:xfrm>
          <a:prstGeom prst="rect">
            <a:avLst/>
          </a:prstGeom>
          <a:noFill/>
          <a:ln w="9525">
            <a:noFill/>
            <a:miter lim="800000"/>
            <a:headEnd/>
            <a:tailEnd/>
          </a:ln>
        </p:spPr>
        <p:txBody>
          <a:bodyPr>
            <a:spAutoFit/>
          </a:bodyPr>
          <a:lstStyle/>
          <a:p>
            <a:endParaRPr lang="es-ES"/>
          </a:p>
        </p:txBody>
      </p:sp>
      <p:pic>
        <p:nvPicPr>
          <p:cNvPr id="52228" name="Picture 1029" descr="hibrida1"/>
          <p:cNvPicPr>
            <a:picLocks noChangeAspect="1" noChangeArrowheads="1"/>
          </p:cNvPicPr>
          <p:nvPr/>
        </p:nvPicPr>
        <p:blipFill>
          <a:blip r:embed="rId3" cstate="print"/>
          <a:srcRect/>
          <a:stretch>
            <a:fillRect/>
          </a:stretch>
        </p:blipFill>
        <p:spPr bwMode="auto">
          <a:xfrm>
            <a:off x="228600" y="1524000"/>
            <a:ext cx="8686800" cy="4648200"/>
          </a:xfrm>
          <a:prstGeom prst="rect">
            <a:avLst/>
          </a:prstGeom>
          <a:noFill/>
          <a:ln w="76200">
            <a:solidFill>
              <a:schemeClr val="bg1">
                <a:lumMod val="60000"/>
                <a:lumOff val="40000"/>
              </a:schemeClr>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body" idx="1"/>
          </p:nvPr>
        </p:nvSpPr>
        <p:spPr>
          <a:xfrm>
            <a:off x="685800" y="304800"/>
            <a:ext cx="7772400" cy="685800"/>
          </a:xfrm>
          <a:solidFill>
            <a:schemeClr val="bg1">
              <a:lumMod val="20000"/>
              <a:lumOff val="80000"/>
            </a:schemeClr>
          </a:solidFill>
          <a:ln>
            <a:solidFill>
              <a:schemeClr val="bg1">
                <a:lumMod val="60000"/>
                <a:lumOff val="40000"/>
              </a:schemeClr>
            </a:solidFill>
          </a:ln>
        </p:spPr>
        <p:txBody>
          <a:bodyPr/>
          <a:lstStyle/>
          <a:p>
            <a:pPr algn="ctr">
              <a:buFontTx/>
              <a:buNone/>
            </a:pPr>
            <a:r>
              <a:rPr lang="es-ES_tradnl" b="1" i="1" dirty="0" err="1">
                <a:solidFill>
                  <a:schemeClr val="accent2">
                    <a:lumMod val="90000"/>
                    <a:lumOff val="10000"/>
                  </a:schemeClr>
                </a:solidFill>
                <a:latin typeface="Arial" charset="0"/>
              </a:rPr>
              <a:t>Cablemodem</a:t>
            </a:r>
            <a:r>
              <a:rPr lang="es-ES_tradnl" b="1" i="1" dirty="0">
                <a:solidFill>
                  <a:schemeClr val="accent2">
                    <a:lumMod val="90000"/>
                    <a:lumOff val="10000"/>
                  </a:schemeClr>
                </a:solidFill>
                <a:latin typeface="Arial" charset="0"/>
              </a:rPr>
              <a:t> - Topología Híbrida</a:t>
            </a:r>
            <a:endParaRPr lang="es-ES_tradnl" dirty="0">
              <a:solidFill>
                <a:schemeClr val="accent2">
                  <a:lumMod val="90000"/>
                  <a:lumOff val="10000"/>
                </a:schemeClr>
              </a:solidFill>
            </a:endParaRPr>
          </a:p>
        </p:txBody>
      </p:sp>
      <p:graphicFrame>
        <p:nvGraphicFramePr>
          <p:cNvPr id="4098" name="Object 1024"/>
          <p:cNvGraphicFramePr>
            <a:graphicFrameLocks noChangeAspect="1"/>
          </p:cNvGraphicFramePr>
          <p:nvPr>
            <p:extLst>
              <p:ext uri="{D42A27DB-BD31-4B8C-83A1-F6EECF244321}">
                <p14:modId xmlns:p14="http://schemas.microsoft.com/office/powerpoint/2010/main" val="3247702998"/>
              </p:ext>
            </p:extLst>
          </p:nvPr>
        </p:nvGraphicFramePr>
        <p:xfrm>
          <a:off x="533400" y="1219200"/>
          <a:ext cx="8305800" cy="5286375"/>
        </p:xfrm>
        <a:graphic>
          <a:graphicData uri="http://schemas.openxmlformats.org/presentationml/2006/ole">
            <mc:AlternateContent xmlns:mc="http://schemas.openxmlformats.org/markup-compatibility/2006">
              <mc:Choice xmlns:v="urn:schemas-microsoft-com:vml" Requires="v">
                <p:oleObj name="Imagen de mapa de bits" r:id="rId3" imgW="7344192" imgH="3562146" progId="PBrush">
                  <p:embed/>
                </p:oleObj>
              </mc:Choice>
              <mc:Fallback>
                <p:oleObj name="Imagen de mapa de bits" r:id="rId3" imgW="7344192" imgH="3562146"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19200"/>
                        <a:ext cx="8305800" cy="5286375"/>
                      </a:xfrm>
                      <a:prstGeom prst="rect">
                        <a:avLst/>
                      </a:prstGeom>
                      <a:noFill/>
                      <a:ln w="76200">
                        <a:solidFill>
                          <a:schemeClr val="bg1">
                            <a:lumMod val="60000"/>
                            <a:lumOff val="40000"/>
                          </a:schemeClr>
                        </a:solidFill>
                        <a:miter lim="800000"/>
                        <a:headEnd/>
                        <a:tailEnd/>
                      </a:ln>
                      <a:effectLst/>
                    </p:spPr>
                  </p:pic>
                </p:oleObj>
              </mc:Fallback>
            </mc:AlternateContent>
          </a:graphicData>
        </a:graphic>
      </p:graphicFrame>
      <p:graphicFrame>
        <p:nvGraphicFramePr>
          <p:cNvPr id="4099" name="Object 1025"/>
          <p:cNvGraphicFramePr>
            <a:graphicFrameLocks noChangeAspect="1"/>
          </p:cNvGraphicFramePr>
          <p:nvPr/>
        </p:nvGraphicFramePr>
        <p:xfrm>
          <a:off x="609600" y="1295400"/>
          <a:ext cx="3733800" cy="1905000"/>
        </p:xfrm>
        <a:graphic>
          <a:graphicData uri="http://schemas.openxmlformats.org/presentationml/2006/ole">
            <mc:AlternateContent xmlns:mc="http://schemas.openxmlformats.org/markup-compatibility/2006">
              <mc:Choice xmlns:v="urn:schemas-microsoft-com:vml" Requires="v">
                <p:oleObj name="Foto de Photo Editor" r:id="rId5" imgW="2104762" imgH="2429214" progId="">
                  <p:embed/>
                </p:oleObj>
              </mc:Choice>
              <mc:Fallback>
                <p:oleObj name="Foto de Photo Editor" r:id="rId5" imgW="2104762" imgH="2429214" progId="">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295400"/>
                        <a:ext cx="3733800" cy="19050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762000" y="0"/>
            <a:ext cx="7696200" cy="1143000"/>
          </a:xfrm>
          <a:prstGeom prst="rect">
            <a:avLst/>
          </a:prstGeom>
          <a:solidFill>
            <a:schemeClr val="bg1">
              <a:lumMod val="20000"/>
              <a:lumOff val="80000"/>
            </a:schemeClr>
          </a:solidFill>
          <a:ln w="76200">
            <a:solidFill>
              <a:schemeClr val="bg1">
                <a:lumMod val="60000"/>
                <a:lumOff val="40000"/>
              </a:schemeClr>
            </a:solidFill>
            <a:miter lim="800000"/>
            <a:headEnd/>
            <a:tailEnd/>
          </a:ln>
          <a:effectLst/>
        </p:spPr>
        <p:txBody>
          <a:bodyPr anchor="ctr"/>
          <a:lstStyle/>
          <a:p>
            <a:pPr algn="ctr">
              <a:defRPr/>
            </a:pPr>
            <a:r>
              <a:rPr lang="es-ES_tradnl" sz="3200" b="1" i="1" dirty="0">
                <a:solidFill>
                  <a:schemeClr val="bg1"/>
                </a:solidFill>
                <a:effectLst>
                  <a:outerShdw blurRad="38100" dist="38100" dir="2700000" algn="tl">
                    <a:srgbClr val="000000"/>
                  </a:outerShdw>
                </a:effectLst>
                <a:latin typeface="Arial" charset="0"/>
              </a:rPr>
              <a:t>Esquemas de Cableado - Ventajas</a:t>
            </a:r>
            <a:endParaRPr lang="es-ES_tradnl" sz="4400" dirty="0">
              <a:solidFill>
                <a:schemeClr val="bg1"/>
              </a:solidFill>
            </a:endParaRPr>
          </a:p>
        </p:txBody>
      </p:sp>
      <p:pic>
        <p:nvPicPr>
          <p:cNvPr id="53251" name="Picture 3" descr="F8_7"/>
          <p:cNvPicPr>
            <a:picLocks noChangeAspect="1" noChangeArrowheads="1"/>
          </p:cNvPicPr>
          <p:nvPr/>
        </p:nvPicPr>
        <p:blipFill>
          <a:blip r:embed="rId3" cstate="print">
            <a:lum bright="-40000" contrast="40000"/>
          </a:blip>
          <a:srcRect/>
          <a:stretch>
            <a:fillRect/>
          </a:stretch>
        </p:blipFill>
        <p:spPr bwMode="auto">
          <a:xfrm>
            <a:off x="381000" y="1295400"/>
            <a:ext cx="8458200" cy="5257800"/>
          </a:xfrm>
          <a:prstGeom prst="rect">
            <a:avLst/>
          </a:prstGeom>
          <a:noFill/>
          <a:ln w="76200">
            <a:solidFill>
              <a:schemeClr val="bg1">
                <a:lumMod val="60000"/>
                <a:lumOff val="40000"/>
              </a:schemeClr>
            </a:solid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650792"/>
          </a:xfrm>
          <a:solidFill>
            <a:schemeClr val="bg1">
              <a:lumMod val="75000"/>
            </a:schemeClr>
          </a:solidFill>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496612" y="178041"/>
            <a:ext cx="2587556" cy="2472553"/>
          </a:xfrm>
          <a:prstGeom prst="rect">
            <a:avLst/>
          </a:prstGeom>
        </p:spPr>
      </p:pic>
    </p:spTree>
    <p:extLst>
      <p:ext uri="{BB962C8B-B14F-4D97-AF65-F5344CB8AC3E}">
        <p14:creationId xmlns:p14="http://schemas.microsoft.com/office/powerpoint/2010/main" val="118086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bg/>
                                          </p:spTgt>
                                        </p:tgtEl>
                                        <p:attrNameLst>
                                          <p:attrName>style.visibility</p:attrName>
                                        </p:attrNameLst>
                                      </p:cBhvr>
                                      <p:to>
                                        <p:strVal val="visible"/>
                                      </p:to>
                                    </p:set>
                                    <p:animEffect transition="in" filter="wipe(up)">
                                      <p:cBhvr>
                                        <p:cTn id="20" dur="500"/>
                                        <p:tgtEl>
                                          <p:spTgt spid="3">
                                            <p:bg/>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up)">
                                      <p:cBhvr>
                                        <p:cTn id="23" dur="500"/>
                                        <p:tgtEl>
                                          <p:spTgt spid="3">
                                            <p:txEl>
                                              <p:pRg st="0" end="0"/>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wipe(up)">
                                      <p:cBhvr>
                                        <p:cTn id="26" dur="500"/>
                                        <p:tgtEl>
                                          <p:spTgt spid="3">
                                            <p:txEl>
                                              <p:pRg st="1" end="1"/>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wipe(up)">
                                      <p:cBhvr>
                                        <p:cTn id="29" dur="500"/>
                                        <p:tgtEl>
                                          <p:spTgt spid="3">
                                            <p:txEl>
                                              <p:pRg st="2" end="2"/>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wipe(up)">
                                      <p:cBhvr>
                                        <p:cTn id="32" dur="500"/>
                                        <p:tgtEl>
                                          <p:spTgt spid="3">
                                            <p:txEl>
                                              <p:pRg st="3" end="3"/>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wipe(up)">
                                      <p:cBhvr>
                                        <p:cTn id="35" dur="500"/>
                                        <p:tgtEl>
                                          <p:spTgt spid="3">
                                            <p:txEl>
                                              <p:pRg st="4" end="4"/>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up)">
                                      <p:cBhvr>
                                        <p:cTn id="38" dur="500"/>
                                        <p:tgtEl>
                                          <p:spTgt spid="3">
                                            <p:txEl>
                                              <p:pRg st="5" end="5"/>
                                            </p:txEl>
                                          </p:spTgt>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wipe(up)">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802D4919-606F-4E23-A431-A888274B196A}" type="slidenum">
              <a:rPr lang="en-US" sz="1400">
                <a:latin typeface="+mn-lt"/>
              </a:rPr>
              <a:pPr algn="r">
                <a:defRPr/>
              </a:pPr>
              <a:t>58</a:t>
            </a:fld>
            <a:endParaRPr lang="en-US" sz="1400">
              <a:latin typeface="+mn-lt"/>
            </a:endParaRPr>
          </a:p>
        </p:txBody>
      </p:sp>
      <p:graphicFrame>
        <p:nvGraphicFramePr>
          <p:cNvPr id="119811"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467544" y="206375"/>
            <a:ext cx="8064896" cy="1371600"/>
          </a:xfrm>
          <a:solidFill>
            <a:schemeClr val="bg1">
              <a:lumMod val="20000"/>
              <a:lumOff val="80000"/>
            </a:schemeClr>
          </a:solidFill>
          <a:ln w="76200">
            <a:solidFill>
              <a:schemeClr val="bg1">
                <a:lumMod val="60000"/>
                <a:lumOff val="40000"/>
              </a:schemeClr>
            </a:solidFill>
          </a:ln>
        </p:spPr>
        <p:txBody>
          <a:bodyPr/>
          <a:lstStyle/>
          <a:p>
            <a:r>
              <a:rPr lang="es-ES_tradnl" b="1" i="1" dirty="0">
                <a:solidFill>
                  <a:schemeClr val="bg1"/>
                </a:solidFill>
                <a:latin typeface="Arial" charset="0"/>
              </a:rPr>
              <a:t>Comunicaciones en Red</a:t>
            </a:r>
            <a:br>
              <a:rPr lang="es-ES_tradnl" b="1" i="1" dirty="0">
                <a:solidFill>
                  <a:schemeClr val="bg1"/>
                </a:solidFill>
                <a:latin typeface="Arial" charset="0"/>
              </a:rPr>
            </a:br>
            <a:r>
              <a:rPr lang="es-ES_tradnl" sz="3600" b="1" i="1" dirty="0">
                <a:solidFill>
                  <a:schemeClr val="bg1"/>
                </a:solidFill>
                <a:latin typeface="Arial" charset="0"/>
              </a:rPr>
              <a:t>Arquitectura Cliente - Servidor</a:t>
            </a:r>
          </a:p>
        </p:txBody>
      </p:sp>
      <p:sp>
        <p:nvSpPr>
          <p:cNvPr id="12291" name="Rectangle 1030"/>
          <p:cNvSpPr>
            <a:spLocks noChangeArrowheads="1"/>
          </p:cNvSpPr>
          <p:nvPr/>
        </p:nvSpPr>
        <p:spPr bwMode="auto">
          <a:xfrm>
            <a:off x="2498725" y="2559050"/>
            <a:ext cx="9144000" cy="0"/>
          </a:xfrm>
          <a:prstGeom prst="rect">
            <a:avLst/>
          </a:prstGeom>
          <a:noFill/>
          <a:ln w="9525">
            <a:noFill/>
            <a:miter lim="800000"/>
            <a:headEnd/>
            <a:tailEnd/>
          </a:ln>
        </p:spPr>
        <p:txBody>
          <a:bodyPr>
            <a:spAutoFit/>
          </a:bodyPr>
          <a:lstStyle/>
          <a:p>
            <a:endParaRPr lang="es-ES"/>
          </a:p>
        </p:txBody>
      </p:sp>
      <p:pic>
        <p:nvPicPr>
          <p:cNvPr id="12292" name="Picture 1029" descr="ARQ-CLIENTE-SERVIDOR"/>
          <p:cNvPicPr>
            <a:picLocks noChangeAspect="1" noChangeArrowheads="1"/>
          </p:cNvPicPr>
          <p:nvPr/>
        </p:nvPicPr>
        <p:blipFill>
          <a:blip r:embed="rId3" cstate="print"/>
          <a:srcRect/>
          <a:stretch>
            <a:fillRect/>
          </a:stretch>
        </p:blipFill>
        <p:spPr bwMode="auto">
          <a:xfrm>
            <a:off x="304800" y="1905000"/>
            <a:ext cx="8534400" cy="4648200"/>
          </a:xfrm>
          <a:prstGeom prst="rect">
            <a:avLst/>
          </a:prstGeom>
          <a:noFill/>
          <a:ln w="76200">
            <a:solidFill>
              <a:schemeClr val="bg1">
                <a:lumMod val="60000"/>
                <a:lumOff val="40000"/>
              </a:schemeClr>
            </a:solid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title"/>
          </p:nvPr>
        </p:nvSpPr>
        <p:spPr>
          <a:xfrm>
            <a:off x="467544" y="206375"/>
            <a:ext cx="8064896" cy="1371600"/>
          </a:xfrm>
          <a:solidFill>
            <a:schemeClr val="bg1">
              <a:lumMod val="20000"/>
              <a:lumOff val="80000"/>
            </a:schemeClr>
          </a:solidFill>
          <a:ln w="76200">
            <a:solidFill>
              <a:schemeClr val="bg1">
                <a:lumMod val="60000"/>
                <a:lumOff val="40000"/>
              </a:schemeClr>
            </a:solidFill>
          </a:ln>
        </p:spPr>
        <p:txBody>
          <a:bodyPr/>
          <a:lstStyle/>
          <a:p>
            <a:r>
              <a:rPr lang="es-ES_tradnl" b="1" i="1" dirty="0">
                <a:solidFill>
                  <a:schemeClr val="bg1"/>
                </a:solidFill>
                <a:latin typeface="Arial" charset="0"/>
              </a:rPr>
              <a:t>Comunicaciones en Red</a:t>
            </a:r>
            <a:br>
              <a:rPr lang="es-ES_tradnl" b="1" i="1" dirty="0">
                <a:solidFill>
                  <a:schemeClr val="bg1"/>
                </a:solidFill>
                <a:latin typeface="Arial" charset="0"/>
              </a:rPr>
            </a:br>
            <a:r>
              <a:rPr lang="es-ES_tradnl" sz="3600" b="1" i="1" dirty="0">
                <a:solidFill>
                  <a:schemeClr val="bg1"/>
                </a:solidFill>
                <a:latin typeface="Arial" charset="0"/>
              </a:rPr>
              <a:t>Arquitectura Cloud Computing</a:t>
            </a:r>
          </a:p>
        </p:txBody>
      </p:sp>
      <p:sp>
        <p:nvSpPr>
          <p:cNvPr id="12291" name="Rectangle 1030"/>
          <p:cNvSpPr>
            <a:spLocks noChangeArrowheads="1"/>
          </p:cNvSpPr>
          <p:nvPr/>
        </p:nvSpPr>
        <p:spPr bwMode="auto">
          <a:xfrm>
            <a:off x="0" y="1844824"/>
            <a:ext cx="9144000" cy="0"/>
          </a:xfrm>
          <a:prstGeom prst="rect">
            <a:avLst/>
          </a:prstGeom>
          <a:noFill/>
          <a:ln w="9525">
            <a:solidFill>
              <a:schemeClr val="bg1">
                <a:lumMod val="60000"/>
                <a:lumOff val="40000"/>
              </a:schemeClr>
            </a:solidFill>
            <a:miter lim="800000"/>
            <a:headEnd/>
            <a:tailEnd/>
          </a:ln>
        </p:spPr>
        <p:txBody>
          <a:bodyPr>
            <a:spAutoFit/>
          </a:bodyPr>
          <a:lstStyle/>
          <a:p>
            <a:endParaRPr lang="es-ES"/>
          </a:p>
        </p:txBody>
      </p:sp>
      <p:graphicFrame>
        <p:nvGraphicFramePr>
          <p:cNvPr id="2" name="Objeto 1"/>
          <p:cNvGraphicFramePr>
            <a:graphicFrameLocks noChangeAspect="1"/>
          </p:cNvGraphicFramePr>
          <p:nvPr>
            <p:extLst>
              <p:ext uri="{D42A27DB-BD31-4B8C-83A1-F6EECF244321}">
                <p14:modId xmlns:p14="http://schemas.microsoft.com/office/powerpoint/2010/main" val="4094305007"/>
              </p:ext>
            </p:extLst>
          </p:nvPr>
        </p:nvGraphicFramePr>
        <p:xfrm>
          <a:off x="467544" y="2111674"/>
          <a:ext cx="8280920" cy="4542579"/>
        </p:xfrm>
        <a:graphic>
          <a:graphicData uri="http://schemas.openxmlformats.org/presentationml/2006/ole">
            <mc:AlternateContent xmlns:mc="http://schemas.openxmlformats.org/markup-compatibility/2006">
              <mc:Choice xmlns:v="urn:schemas-microsoft-com:vml" Requires="v">
                <p:oleObj name="Imagen de mapa de bits" r:id="rId3" imgW="2822040" imgH="2282760" progId="Paint.Picture">
                  <p:embed/>
                </p:oleObj>
              </mc:Choice>
              <mc:Fallback>
                <p:oleObj name="Imagen de mapa de bits" r:id="rId3" imgW="2822040" imgH="2282760" progId="Paint.Picture">
                  <p:embed/>
                  <p:pic>
                    <p:nvPicPr>
                      <p:cNvPr id="0" name=""/>
                      <p:cNvPicPr/>
                      <p:nvPr/>
                    </p:nvPicPr>
                    <p:blipFill>
                      <a:blip r:embed="rId4"/>
                      <a:stretch>
                        <a:fillRect/>
                      </a:stretch>
                    </p:blipFill>
                    <p:spPr>
                      <a:xfrm>
                        <a:off x="467544" y="2111674"/>
                        <a:ext cx="8280920" cy="4542579"/>
                      </a:xfrm>
                      <a:prstGeom prst="rect">
                        <a:avLst/>
                      </a:prstGeom>
                      <a:ln w="76200">
                        <a:solidFill>
                          <a:schemeClr val="bg1">
                            <a:lumMod val="60000"/>
                            <a:lumOff val="40000"/>
                          </a:schemeClr>
                        </a:solidFill>
                      </a:ln>
                    </p:spPr>
                  </p:pic>
                </p:oleObj>
              </mc:Fallback>
            </mc:AlternateContent>
          </a:graphicData>
        </a:graphic>
      </p:graphicFrame>
    </p:spTree>
    <p:extLst>
      <p:ext uri="{BB962C8B-B14F-4D97-AF65-F5344CB8AC3E}">
        <p14:creationId xmlns:p14="http://schemas.microsoft.com/office/powerpoint/2010/main" val="144434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39750" y="304800"/>
            <a:ext cx="8223250" cy="1371600"/>
          </a:xfrm>
          <a:solidFill>
            <a:srgbClr val="006699"/>
          </a:solidFill>
          <a:ln w="76200">
            <a:solidFill>
              <a:srgbClr val="00FFFF"/>
            </a:solidFill>
          </a:ln>
        </p:spPr>
        <p:txBody>
          <a:bodyPr/>
          <a:lstStyle/>
          <a:p>
            <a:pPr>
              <a:defRPr/>
            </a:pPr>
            <a:r>
              <a:rPr lang="es-ES_tradnl" i="1" dirty="0">
                <a:solidFill>
                  <a:schemeClr val="accent2">
                    <a:lumMod val="10000"/>
                    <a:lumOff val="90000"/>
                  </a:schemeClr>
                </a:solidFill>
                <a:effectLst>
                  <a:outerShdw blurRad="38100" dist="38100" dir="2700000" algn="tl">
                    <a:srgbClr val="000000"/>
                  </a:outerShdw>
                </a:effectLst>
                <a:latin typeface="Arial" charset="0"/>
              </a:rPr>
              <a:t>Redes de Computadoras</a:t>
            </a:r>
            <a:br>
              <a:rPr lang="es-ES_tradnl" i="1" dirty="0">
                <a:solidFill>
                  <a:schemeClr val="accent2">
                    <a:lumMod val="10000"/>
                    <a:lumOff val="90000"/>
                  </a:schemeClr>
                </a:solidFill>
                <a:effectLst>
                  <a:outerShdw blurRad="38100" dist="38100" dir="2700000" algn="tl">
                    <a:srgbClr val="000000"/>
                  </a:outerShdw>
                </a:effectLst>
                <a:latin typeface="Arial" charset="0"/>
              </a:rPr>
            </a:br>
            <a:r>
              <a:rPr lang="es-ES_tradnl" i="1" dirty="0">
                <a:solidFill>
                  <a:schemeClr val="accent2">
                    <a:lumMod val="10000"/>
                    <a:lumOff val="90000"/>
                  </a:schemeClr>
                </a:solidFill>
                <a:effectLst>
                  <a:outerShdw blurRad="38100" dist="38100" dir="2700000" algn="tl">
                    <a:srgbClr val="000000"/>
                  </a:outerShdw>
                </a:effectLst>
                <a:latin typeface="Arial" charset="0"/>
              </a:rPr>
              <a:t>Tipos de Conexión</a:t>
            </a:r>
            <a:r>
              <a:rPr lang="es-ES_tradnl" dirty="0">
                <a:solidFill>
                  <a:schemeClr val="accent2">
                    <a:lumMod val="10000"/>
                    <a:lumOff val="90000"/>
                  </a:schemeClr>
                </a:solidFill>
                <a:latin typeface="Arial" charset="0"/>
              </a:rPr>
              <a:t> </a:t>
            </a:r>
          </a:p>
        </p:txBody>
      </p:sp>
      <p:sp>
        <p:nvSpPr>
          <p:cNvPr id="13315" name="Rectangle 3"/>
          <p:cNvSpPr>
            <a:spLocks noGrp="1" noChangeArrowheads="1"/>
          </p:cNvSpPr>
          <p:nvPr>
            <p:ph type="body" idx="1"/>
          </p:nvPr>
        </p:nvSpPr>
        <p:spPr>
          <a:xfrm>
            <a:off x="914400" y="1981200"/>
            <a:ext cx="7391400" cy="533400"/>
          </a:xfrm>
          <a:solidFill>
            <a:schemeClr val="bg1">
              <a:lumMod val="20000"/>
              <a:lumOff val="80000"/>
            </a:schemeClr>
          </a:solidFill>
        </p:spPr>
        <p:txBody>
          <a:bodyPr/>
          <a:lstStyle/>
          <a:p>
            <a:pPr algn="ctr">
              <a:lnSpc>
                <a:spcPct val="90000"/>
              </a:lnSpc>
              <a:buFontTx/>
              <a:buNone/>
            </a:pPr>
            <a:r>
              <a:rPr lang="es-ES_tradnl" i="1" dirty="0">
                <a:solidFill>
                  <a:schemeClr val="bg1"/>
                </a:solidFill>
                <a:latin typeface="Arial" charset="0"/>
              </a:rPr>
              <a:t>Conexión Directa (Punto a Punto)</a:t>
            </a:r>
            <a:endParaRPr lang="es-ES_tradnl" dirty="0">
              <a:solidFill>
                <a:schemeClr val="bg1"/>
              </a:solidFill>
              <a:latin typeface="Arial" charset="0"/>
            </a:endParaRPr>
          </a:p>
          <a:p>
            <a:pPr>
              <a:lnSpc>
                <a:spcPct val="90000"/>
              </a:lnSpc>
              <a:buFontTx/>
              <a:buNone/>
            </a:pPr>
            <a:endParaRPr lang="es-ES_tradnl" dirty="0">
              <a:solidFill>
                <a:schemeClr val="bg1"/>
              </a:solidFill>
              <a:latin typeface="Arial" charset="0"/>
            </a:endParaRPr>
          </a:p>
        </p:txBody>
      </p:sp>
      <p:pic>
        <p:nvPicPr>
          <p:cNvPr id="13316" name="Picture 4" descr="F6_1"/>
          <p:cNvPicPr>
            <a:picLocks noChangeAspect="1" noChangeArrowheads="1"/>
          </p:cNvPicPr>
          <p:nvPr/>
        </p:nvPicPr>
        <p:blipFill>
          <a:blip r:embed="rId3" cstate="print">
            <a:grayscl/>
            <a:biLevel thresh="50000"/>
            <a:extLst>
              <a:ext uri="{BEBA8EAE-BF5A-486C-A8C5-ECC9F3942E4B}">
                <a14:imgProps xmlns:a14="http://schemas.microsoft.com/office/drawing/2010/main">
                  <a14:imgLayer r:embed="rId4">
                    <a14:imgEffect>
                      <a14:brightnessContrast bright="-40000"/>
                    </a14:imgEffect>
                  </a14:imgLayer>
                </a14:imgProps>
              </a:ext>
            </a:extLst>
          </a:blip>
          <a:srcRect/>
          <a:stretch>
            <a:fillRect/>
          </a:stretch>
        </p:blipFill>
        <p:spPr bwMode="auto">
          <a:xfrm>
            <a:off x="457200" y="2743200"/>
            <a:ext cx="8305800" cy="37623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6"/>
          <p:cNvSpPr>
            <a:spLocks noGrp="1" noChangeArrowheads="1"/>
          </p:cNvSpPr>
          <p:nvPr>
            <p:ph type="title"/>
          </p:nvPr>
        </p:nvSpPr>
        <p:spPr>
          <a:xfrm>
            <a:off x="611560" y="304800"/>
            <a:ext cx="8151440" cy="1371600"/>
          </a:xfrm>
          <a:solidFill>
            <a:schemeClr val="bg1">
              <a:lumMod val="20000"/>
              <a:lumOff val="80000"/>
            </a:schemeClr>
          </a:solidFill>
          <a:ln w="76200" cap="flat" algn="ctr">
            <a:solidFill>
              <a:schemeClr val="hlink"/>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ES_tradnl" b="1" i="1">
                <a:solidFill>
                  <a:srgbClr val="333399"/>
                </a:solidFill>
                <a:latin typeface="Arial" charset="0"/>
              </a:rPr>
              <a:t>Redes de Computadoras</a:t>
            </a:r>
            <a:br>
              <a:rPr lang="es-ES_tradnl" b="1" i="1">
                <a:solidFill>
                  <a:srgbClr val="333399"/>
                </a:solidFill>
                <a:latin typeface="Arial" charset="0"/>
              </a:rPr>
            </a:br>
            <a:r>
              <a:rPr lang="es-ES_tradnl" b="1" i="1">
                <a:solidFill>
                  <a:srgbClr val="333399"/>
                </a:solidFill>
                <a:latin typeface="Arial" charset="0"/>
              </a:rPr>
              <a:t>Tipos de Conexión </a:t>
            </a:r>
          </a:p>
        </p:txBody>
      </p:sp>
      <p:sp>
        <p:nvSpPr>
          <p:cNvPr id="14339" name="Rectangle 1027"/>
          <p:cNvSpPr>
            <a:spLocks noGrp="1" noChangeArrowheads="1"/>
          </p:cNvSpPr>
          <p:nvPr>
            <p:ph type="body" idx="1"/>
          </p:nvPr>
        </p:nvSpPr>
        <p:spPr>
          <a:xfrm>
            <a:off x="914400" y="1981200"/>
            <a:ext cx="7391400" cy="533400"/>
          </a:xfrm>
          <a:solidFill>
            <a:schemeClr val="bg1">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p>
            <a:pPr algn="ctr">
              <a:lnSpc>
                <a:spcPct val="90000"/>
              </a:lnSpc>
              <a:buFontTx/>
              <a:buNone/>
            </a:pPr>
            <a:r>
              <a:rPr lang="es-ES_tradnl" i="1" dirty="0">
                <a:solidFill>
                  <a:schemeClr val="bg1"/>
                </a:solidFill>
                <a:latin typeface="Arial" charset="0"/>
              </a:rPr>
              <a:t>Conexión Multipunto</a:t>
            </a:r>
          </a:p>
          <a:p>
            <a:pPr algn="ctr">
              <a:lnSpc>
                <a:spcPct val="90000"/>
              </a:lnSpc>
              <a:buFontTx/>
              <a:buNone/>
            </a:pPr>
            <a:endParaRPr lang="es-ES_tradnl" i="1" dirty="0">
              <a:solidFill>
                <a:schemeClr val="bg1"/>
              </a:solidFill>
              <a:latin typeface="Arial" charset="0"/>
            </a:endParaRPr>
          </a:p>
        </p:txBody>
      </p:sp>
      <p:sp>
        <p:nvSpPr>
          <p:cNvPr id="14340" name="Rectangle 1030"/>
          <p:cNvSpPr>
            <a:spLocks noChangeArrowheads="1"/>
          </p:cNvSpPr>
          <p:nvPr/>
        </p:nvSpPr>
        <p:spPr bwMode="auto">
          <a:xfrm>
            <a:off x="2482850" y="2590800"/>
            <a:ext cx="9144000" cy="0"/>
          </a:xfrm>
          <a:prstGeom prst="rect">
            <a:avLst/>
          </a:prstGeom>
          <a:noFill/>
          <a:ln w="9525">
            <a:noFill/>
            <a:miter lim="800000"/>
            <a:headEnd/>
            <a:tailEnd/>
          </a:ln>
        </p:spPr>
        <p:txBody>
          <a:bodyPr>
            <a:spAutoFit/>
          </a:bodyPr>
          <a:lstStyle/>
          <a:p>
            <a:endParaRPr lang="es-ES"/>
          </a:p>
        </p:txBody>
      </p:sp>
      <p:pic>
        <p:nvPicPr>
          <p:cNvPr id="14341" name="Picture 1029" descr="mp-red"/>
          <p:cNvPicPr>
            <a:picLocks noChangeAspect="1" noChangeArrowheads="1"/>
          </p:cNvPicPr>
          <p:nvPr/>
        </p:nvPicPr>
        <p:blipFill>
          <a:blip r:embed="rId3" cstate="print"/>
          <a:srcRect/>
          <a:stretch>
            <a:fillRect/>
          </a:stretch>
        </p:blipFill>
        <p:spPr bwMode="auto">
          <a:xfrm>
            <a:off x="457200" y="2667000"/>
            <a:ext cx="8458200" cy="4191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3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3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3711</TotalTime>
  <Words>2815</Words>
  <Application>Microsoft Office PowerPoint</Application>
  <PresentationFormat>Carta (216 x 279 mm)</PresentationFormat>
  <Paragraphs>315</Paragraphs>
  <Slides>58</Slides>
  <Notes>57</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4</vt:i4>
      </vt:variant>
      <vt:variant>
        <vt:lpstr>Títulos de diapositiva</vt:lpstr>
      </vt:variant>
      <vt:variant>
        <vt:i4>58</vt:i4>
      </vt:variant>
    </vt:vector>
  </HeadingPairs>
  <TitlesOfParts>
    <vt:vector size="70" baseType="lpstr">
      <vt:lpstr>Arial</vt:lpstr>
      <vt:lpstr>Arial</vt:lpstr>
      <vt:lpstr>Calibri</vt:lpstr>
      <vt:lpstr>Open Sans</vt:lpstr>
      <vt:lpstr>Times New Roman</vt:lpstr>
      <vt:lpstr>Verdana</vt:lpstr>
      <vt:lpstr>Wingdings</vt:lpstr>
      <vt:lpstr>Impulso</vt:lpstr>
      <vt:lpstr>Imagen de mapa de bits</vt:lpstr>
      <vt:lpstr>Visio</vt:lpstr>
      <vt:lpstr>Foto de Photo Editor</vt:lpstr>
      <vt:lpstr>Diapositiva</vt:lpstr>
      <vt:lpstr>Tecnología de Redes 2634 Introducción a las Comunicaciones 3007</vt:lpstr>
      <vt:lpstr>Tecnología de Redes 2634 Introducción a las Comunicaciones 3007 Unidad 1</vt:lpstr>
      <vt:lpstr>REDES DE COMPUTADORAS DEFINICION</vt:lpstr>
      <vt:lpstr>Comunicaciones en Red Tareas Discretas </vt:lpstr>
      <vt:lpstr>Comunicaciones en Red Tareas Discretas</vt:lpstr>
      <vt:lpstr>Comunicaciones en Red Arquitectura Cliente - Servidor</vt:lpstr>
      <vt:lpstr>Comunicaciones en Red Arquitectura Cloud Computing</vt:lpstr>
      <vt:lpstr>Redes de Computadoras Tipos de Conexión </vt:lpstr>
      <vt:lpstr>Redes de Computadoras Tipos de Conexión </vt:lpstr>
      <vt:lpstr>Redes de Computadoras Tipos de Conexión</vt:lpstr>
      <vt:lpstr>Redes Convergentes</vt:lpstr>
      <vt:lpstr>Redes Convergentes</vt:lpstr>
      <vt:lpstr>Topología  o Forma General</vt:lpstr>
      <vt:lpstr>Topología  Física</vt:lpstr>
      <vt:lpstr>Topología  Lógica</vt:lpstr>
      <vt:lpstr>Topología Física o Forma General Elementos de la Estructura de Red</vt:lpstr>
      <vt:lpstr>Topología  o Forma General Elementos de la Estructura de Red</vt:lpstr>
      <vt:lpstr>Backhaul de Comunicaciones</vt:lpstr>
      <vt:lpstr>Backhaul de Comunicaciones</vt:lpstr>
      <vt:lpstr>Clasificación de Redes Distribución Geográfica</vt:lpstr>
      <vt:lpstr>Clasificación de Redes Distribución Geográfica</vt:lpstr>
      <vt:lpstr>LAN Local Area Network</vt:lpstr>
      <vt:lpstr>PAN Personal Área Network</vt:lpstr>
      <vt:lpstr>HAN Home Área Network</vt:lpstr>
      <vt:lpstr>INTRANET</vt:lpstr>
      <vt:lpstr>EXTRANET </vt:lpstr>
      <vt:lpstr>INTRANET-EXTRANET </vt:lpstr>
      <vt:lpstr>MAN  Metropolitan  Area Network</vt:lpstr>
      <vt:lpstr>WAN  Wide  Area Network</vt:lpstr>
      <vt:lpstr>SAN Storage Área Network</vt:lpstr>
      <vt:lpstr>SAN Storage Área Network</vt:lpstr>
      <vt:lpstr>Topología o Red en BUS </vt:lpstr>
      <vt:lpstr>Topología de Canal o Bus Características</vt:lpstr>
      <vt:lpstr>Topología de Canal o Bus Características</vt:lpstr>
      <vt:lpstr>Ejemplos - Ethernet (Bus)</vt:lpstr>
      <vt:lpstr>Ethernet (Bus)- Características</vt:lpstr>
      <vt:lpstr>Ethernet (Bus)- Características</vt:lpstr>
      <vt:lpstr>Presentación de PowerPoint</vt:lpstr>
      <vt:lpstr>Presentación de PowerPoint</vt:lpstr>
      <vt:lpstr>Topología  o Red en Estrella</vt:lpstr>
      <vt:lpstr>Topología de Estrella Características</vt:lpstr>
      <vt:lpstr>Topología de Estrella Características</vt:lpstr>
      <vt:lpstr>Topología de Estrella Desventajas</vt:lpstr>
      <vt:lpstr>Presentación de PowerPoint</vt:lpstr>
      <vt:lpstr>Topología  o Red en Anillo</vt:lpstr>
      <vt:lpstr>Topología  o Red en Anillo Clasificación</vt:lpstr>
      <vt:lpstr>Topología  o Red en Anillo Control Distribuido</vt:lpstr>
      <vt:lpstr>Topología  o Red en Anillo Control Centralizado</vt:lpstr>
      <vt:lpstr>Ejemplos - Token Ring (IBM)</vt:lpstr>
      <vt:lpstr>Token Ring - Características</vt:lpstr>
      <vt:lpstr>Ejemplos - FDDI (Interconexión de datos distribuidos por fibra)</vt:lpstr>
      <vt:lpstr>Topología en Malla</vt:lpstr>
      <vt:lpstr>Topologías híbridas</vt:lpstr>
      <vt:lpstr>Presentación de PowerPoint</vt:lpstr>
      <vt:lpstr>Presentación de PowerPoint</vt:lpstr>
      <vt:lpstr>Presentación de PowerPoint</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Tecbared - Introcom</dc:title>
  <dc:subject>Tecnologia Basica de redes</dc:subject>
  <dc:creator>Mg Pablo Alejandro Lena</dc:creator>
  <dc:description>Topologias</dc:description>
  <cp:lastModifiedBy>Pablo Alejandro Lena</cp:lastModifiedBy>
  <cp:revision>395</cp:revision>
  <dcterms:created xsi:type="dcterms:W3CDTF">2000-05-04T00:32:53Z</dcterms:created>
  <dcterms:modified xsi:type="dcterms:W3CDTF">2023-03-26T18:28:08Z</dcterms:modified>
  <cp:category>Transparencias de Clase</cp:category>
</cp:coreProperties>
</file>