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7"/>
  </p:notesMasterIdLst>
  <p:handoutMasterIdLst>
    <p:handoutMasterId r:id="rId58"/>
  </p:handoutMasterIdLst>
  <p:sldIdLst>
    <p:sldId id="371" r:id="rId2"/>
    <p:sldId id="372" r:id="rId3"/>
    <p:sldId id="285" r:id="rId4"/>
    <p:sldId id="326" r:id="rId5"/>
    <p:sldId id="377" r:id="rId6"/>
    <p:sldId id="328" r:id="rId7"/>
    <p:sldId id="376" r:id="rId8"/>
    <p:sldId id="329" r:id="rId9"/>
    <p:sldId id="330" r:id="rId10"/>
    <p:sldId id="331" r:id="rId11"/>
    <p:sldId id="384" r:id="rId12"/>
    <p:sldId id="332" r:id="rId13"/>
    <p:sldId id="333" r:id="rId14"/>
    <p:sldId id="334" r:id="rId15"/>
    <p:sldId id="335" r:id="rId16"/>
    <p:sldId id="367" r:id="rId17"/>
    <p:sldId id="380" r:id="rId18"/>
    <p:sldId id="369" r:id="rId19"/>
    <p:sldId id="337" r:id="rId20"/>
    <p:sldId id="381" r:id="rId21"/>
    <p:sldId id="382" r:id="rId22"/>
    <p:sldId id="383" r:id="rId23"/>
    <p:sldId id="338" r:id="rId24"/>
    <p:sldId id="340" r:id="rId25"/>
    <p:sldId id="341" r:id="rId26"/>
    <p:sldId id="342" r:id="rId27"/>
    <p:sldId id="343" r:id="rId28"/>
    <p:sldId id="344" r:id="rId29"/>
    <p:sldId id="375" r:id="rId30"/>
    <p:sldId id="345" r:id="rId31"/>
    <p:sldId id="346" r:id="rId32"/>
    <p:sldId id="347" r:id="rId33"/>
    <p:sldId id="348" r:id="rId34"/>
    <p:sldId id="350" r:id="rId35"/>
    <p:sldId id="349" r:id="rId36"/>
    <p:sldId id="373" r:id="rId37"/>
    <p:sldId id="374" r:id="rId38"/>
    <p:sldId id="351" r:id="rId39"/>
    <p:sldId id="352" r:id="rId40"/>
    <p:sldId id="353" r:id="rId41"/>
    <p:sldId id="354" r:id="rId42"/>
    <p:sldId id="355" r:id="rId43"/>
    <p:sldId id="356" r:id="rId44"/>
    <p:sldId id="359" r:id="rId45"/>
    <p:sldId id="360" r:id="rId46"/>
    <p:sldId id="361" r:id="rId47"/>
    <p:sldId id="362" r:id="rId48"/>
    <p:sldId id="386" r:id="rId49"/>
    <p:sldId id="385" r:id="rId50"/>
    <p:sldId id="363" r:id="rId51"/>
    <p:sldId id="364" r:id="rId52"/>
    <p:sldId id="365" r:id="rId53"/>
    <p:sldId id="366" r:id="rId54"/>
    <p:sldId id="378" r:id="rId55"/>
    <p:sldId id="370" r:id="rId56"/>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285" autoAdjust="0"/>
  </p:normalViewPr>
  <p:slideViewPr>
    <p:cSldViewPr>
      <p:cViewPr varScale="1">
        <p:scale>
          <a:sx n="27" d="100"/>
          <a:sy n="27" d="100"/>
        </p:scale>
        <p:origin x="18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42"/>
    </p:cViewPr>
  </p:sorterViewPr>
  <p:notesViewPr>
    <p:cSldViewPr>
      <p:cViewPr>
        <p:scale>
          <a:sx n="100" d="100"/>
          <a:sy n="100" d="100"/>
        </p:scale>
        <p:origin x="-86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tx2"/>
                </a:solidFill>
                <a:latin typeface="Arial" pitchFamily="34" charset="0"/>
                <a:ea typeface="Times New Roman" pitchFamily="18" charset="0"/>
                <a:cs typeface="Arial" pitchFamily="34" charset="0"/>
              </a:defRPr>
            </a:lvl1pPr>
          </a:lstStyle>
          <a:p>
            <a:r>
              <a:rPr lang="es-AR" sz="900">
                <a:solidFill>
                  <a:srgbClr val="808080"/>
                </a:solidFill>
                <a:latin typeface="Calibri" pitchFamily="34" charset="0"/>
              </a:rPr>
              <a:t>DESARROLLADOR DE APLICACIONES WEB </a:t>
            </a:r>
            <a:r>
              <a:rPr lang="es-AR" sz="900">
                <a:solidFill>
                  <a:srgbClr val="808080"/>
                </a:solidFill>
                <a:latin typeface="Times New Roman"/>
              </a:rPr>
              <a:t>–</a:t>
            </a:r>
            <a:r>
              <a:rPr lang="es-AR" sz="900">
                <a:solidFill>
                  <a:srgbClr val="808080"/>
                </a:solidFill>
                <a:latin typeface="Calibri" pitchFamily="34" charset="0"/>
              </a:rPr>
              <a:t> Tecnolog</a:t>
            </a:r>
            <a:r>
              <a:rPr lang="es-AR" sz="900">
                <a:solidFill>
                  <a:srgbClr val="808080"/>
                </a:solidFill>
                <a:latin typeface="Times New Roman"/>
              </a:rPr>
              <a:t>í</a:t>
            </a:r>
            <a:r>
              <a:rPr lang="es-AR" sz="900">
                <a:solidFill>
                  <a:srgbClr val="808080"/>
                </a:solidFill>
                <a:latin typeface="Calibri" pitchFamily="34" charset="0"/>
              </a:rPr>
              <a:t>a de Redes</a:t>
            </a:r>
            <a:endParaRPr lang="es-MX" sz="900">
              <a:solidFill>
                <a:srgbClr val="808080"/>
              </a:solidFill>
              <a:latin typeface="Calibri" pitchFamily="34" charset="0"/>
            </a:endParaRPr>
          </a:p>
          <a:p>
            <a:r>
              <a:rPr lang="es-MX" sz="900">
                <a:solidFill>
                  <a:srgbClr val="808080"/>
                </a:solidFill>
                <a:latin typeface="Calibri" pitchFamily="34" charset="0"/>
              </a:rPr>
              <a:t>Departamento de Ingenier</a:t>
            </a:r>
            <a:r>
              <a:rPr lang="es-MX" sz="900">
                <a:solidFill>
                  <a:srgbClr val="808080"/>
                </a:solidFill>
                <a:latin typeface="Times New Roman"/>
              </a:rPr>
              <a:t>í</a:t>
            </a:r>
            <a:r>
              <a:rPr lang="es-MX" sz="900">
                <a:solidFill>
                  <a:srgbClr val="808080"/>
                </a:solidFill>
                <a:latin typeface="Calibri" pitchFamily="34" charset="0"/>
              </a:rPr>
              <a:t>a e Investigaciones Tecnol</a:t>
            </a:r>
            <a:r>
              <a:rPr lang="es-MX" sz="900">
                <a:solidFill>
                  <a:srgbClr val="808080"/>
                </a:solidFill>
                <a:latin typeface="Times New Roman"/>
              </a:rPr>
              <a:t>ó</a:t>
            </a:r>
            <a:r>
              <a:rPr lang="es-MX" sz="900">
                <a:solidFill>
                  <a:srgbClr val="808080"/>
                </a:solidFill>
                <a:latin typeface="Calibri" pitchFamily="34" charset="0"/>
              </a:rPr>
              <a:t>gicas </a:t>
            </a:r>
            <a:r>
              <a:rPr lang="es-ES" sz="900">
                <a:solidFill>
                  <a:srgbClr val="808080"/>
                </a:solidFill>
                <a:latin typeface="Calibri" pitchFamily="34" charset="0"/>
              </a:rPr>
              <a:t>- </a:t>
            </a:r>
            <a:r>
              <a:rPr lang="es-AR" sz="900">
                <a:solidFill>
                  <a:srgbClr val="808080"/>
                </a:solidFill>
                <a:latin typeface="Calibri" pitchFamily="34" charset="0"/>
              </a:rPr>
              <a:t>UNLAM</a:t>
            </a:r>
            <a:endParaRPr lang="es-ES" sz="900">
              <a:solidFill>
                <a:srgbClr val="808080"/>
              </a:solidFill>
              <a:latin typeface="Calibri" pitchFamily="34" charset="0"/>
            </a:endParaRPr>
          </a:p>
          <a:p>
            <a:endParaRPr lang="es-ES_tradnl"/>
          </a:p>
          <a:p>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28442D-C9AB-401C-992C-87E1D1E35409}" type="slidenum">
              <a:rPr lang="es-ES_tradnl"/>
              <a:pPr>
                <a:defRPr/>
              </a:pPr>
              <a:t>‹Nº›</a:t>
            </a:fld>
            <a:endParaRPr lang="es-ES_tradnl"/>
          </a:p>
        </p:txBody>
      </p:sp>
      <p:pic>
        <p:nvPicPr>
          <p:cNvPr id="66566"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327587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49F7FDB-5E21-474A-A267-27F10AF7592E}" type="slidenum">
              <a:rPr lang="es-ES_tradnl"/>
              <a:pPr>
                <a:defRPr/>
              </a:pPr>
              <a:t>‹Nº›</a:t>
            </a:fld>
            <a:endParaRPr lang="es-ES_tradnl"/>
          </a:p>
        </p:txBody>
      </p:sp>
    </p:spTree>
    <p:extLst>
      <p:ext uri="{BB962C8B-B14F-4D97-AF65-F5344CB8AC3E}">
        <p14:creationId xmlns:p14="http://schemas.microsoft.com/office/powerpoint/2010/main" val="448776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Internet_Architecture_Board" TargetMode="External"/><Relationship Id="rId7" Type="http://schemas.openxmlformats.org/officeDocument/2006/relationships/hyperlink" Target="https://tools.ietf.org/html/rfc2026"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s.wikipedia.org/wiki/Request_for_Comments#cite_note-5" TargetMode="External"/><Relationship Id="rId5" Type="http://schemas.openxmlformats.org/officeDocument/2006/relationships/hyperlink" Target="https://es.wikipedia.org/wiki/Request_for_Comments#cite_note-4" TargetMode="External"/><Relationship Id="rId4" Type="http://schemas.openxmlformats.org/officeDocument/2006/relationships/hyperlink" Target="https://es.wikipedia.org/wiki/Grupo_de_Trabajo_de_Ingenier%C3%ADa_de_Interne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s.wikipedia.org/wiki/Proveedor_de_servicios_de_Internet"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s.wikipedia.org/wiki/NSFNET" TargetMode="External"/><Relationship Id="rId5" Type="http://schemas.openxmlformats.org/officeDocument/2006/relationships/hyperlink" Target="https://es.wikipedia.org/wiki/D%C3%A9cada_de_1990" TargetMode="External"/><Relationship Id="rId4" Type="http://schemas.openxmlformats.org/officeDocument/2006/relationships/hyperlink" Target="https://es.wikipedia.org/wiki/Peerin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s.wikipedia.org/wiki/Middleware"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s.wikipedia.org/wiki/API" TargetMode="External"/><Relationship Id="rId5" Type="http://schemas.openxmlformats.org/officeDocument/2006/relationships/hyperlink" Target="https://es.wikipedia.org/wiki/Red_de_computadoras" TargetMode="External"/><Relationship Id="rId4" Type="http://schemas.openxmlformats.org/officeDocument/2006/relationships/hyperlink" Target="https://es.wikipedia.org/wiki/Sistema_operativo"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s.wikipedia.org/wiki/Idioma_espa%C3%B1ol" TargetMode="External"/><Relationship Id="rId7" Type="http://schemas.openxmlformats.org/officeDocument/2006/relationships/hyperlink" Target="https://es.wikipedia.org/wiki/Internet_Architecture_Board"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s.wikipedia.org/w/index.php?title=Internet_Research_Steering_Group&amp;action=edit&amp;redlink=1" TargetMode="External"/><Relationship Id="rId5" Type="http://schemas.openxmlformats.org/officeDocument/2006/relationships/hyperlink" Target="https://es.wikipedia.org/wiki/IETF" TargetMode="External"/><Relationship Id="rId4" Type="http://schemas.openxmlformats.org/officeDocument/2006/relationships/hyperlink" Target="https://es.wikipedia.org/wiki/Internet_Research_Task_Force#cite_note-1"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s.wikipedia.org/wiki/Request_for_Comments#cite_note-IETF-1"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s.wikipedia.org/wiki/Request_for_Comments#cite_note-definicion-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ABBD730D-B218-422E-A578-03BEBFA775C6}" type="slidenum">
              <a:rPr lang="es-ES_tradnl" sz="1200"/>
              <a:pPr algn="r"/>
              <a:t>1</a:t>
            </a:fld>
            <a:endParaRPr lang="es-ES_tradnl" sz="120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4</a:t>
            </a:r>
          </a:p>
          <a:p>
            <a:pPr algn="ctr"/>
            <a:r>
              <a:rPr lang="es-MX" b="1" dirty="0">
                <a:latin typeface="Verdana" pitchFamily="34" charset="0"/>
              </a:rPr>
              <a:t>3-0-3 Tecbared-Introcom-04-2023-1.pptx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4D6B5A1-0237-4F70-8C93-38FDCAD61778}" type="slidenum">
              <a:rPr lang="es-ES_tradnl" smtClean="0"/>
              <a:pPr/>
              <a:t>14</a:t>
            </a:fld>
            <a:endParaRPr lang="es-ES_tradnl"/>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r>
              <a:rPr lang="es-ES" sz="1200" b="0" i="0" kern="1200" dirty="0">
                <a:solidFill>
                  <a:schemeClr val="tx1"/>
                </a:solidFill>
                <a:effectLst/>
                <a:latin typeface="Times New Roman" pitchFamily="18" charset="0"/>
                <a:ea typeface="+mn-ea"/>
                <a:cs typeface="+mn-cs"/>
              </a:rPr>
              <a:t>El </a:t>
            </a:r>
            <a:r>
              <a:rPr lang="es-ES" sz="1200" b="0" i="0" u="none" strike="noStrike" kern="1200" dirty="0">
                <a:solidFill>
                  <a:schemeClr val="tx1"/>
                </a:solidFill>
                <a:effectLst/>
                <a:latin typeface="Times New Roman" pitchFamily="18" charset="0"/>
                <a:ea typeface="+mn-ea"/>
                <a:cs typeface="+mn-cs"/>
                <a:hlinkClick r:id="rId3" tooltip="Internet Architecture Board"/>
              </a:rPr>
              <a:t>Internet </a:t>
            </a:r>
            <a:r>
              <a:rPr lang="es-ES" sz="1200" b="0" i="0" u="none" strike="noStrike" kern="1200" dirty="0" err="1">
                <a:solidFill>
                  <a:schemeClr val="tx1"/>
                </a:solidFill>
                <a:effectLst/>
                <a:latin typeface="Times New Roman" pitchFamily="18" charset="0"/>
                <a:ea typeface="+mn-ea"/>
                <a:cs typeface="+mn-cs"/>
                <a:hlinkClick r:id="rId3" tooltip="Internet Architecture Board"/>
              </a:rPr>
              <a:t>Architecture</a:t>
            </a:r>
            <a:r>
              <a:rPr lang="es-ES" sz="1200" b="0" i="0" u="none" strike="noStrike" kern="1200" dirty="0">
                <a:solidFill>
                  <a:schemeClr val="tx1"/>
                </a:solidFill>
                <a:effectLst/>
                <a:latin typeface="Times New Roman" pitchFamily="18" charset="0"/>
                <a:ea typeface="+mn-ea"/>
                <a:cs typeface="+mn-cs"/>
                <a:hlinkClick r:id="rId3" tooltip="Internet Architecture Board"/>
              </a:rPr>
              <a:t> </a:t>
            </a:r>
            <a:r>
              <a:rPr lang="es-ES" sz="1200" b="0" i="0" u="none" strike="noStrike" kern="1200" dirty="0" err="1">
                <a:solidFill>
                  <a:schemeClr val="tx1"/>
                </a:solidFill>
                <a:effectLst/>
                <a:latin typeface="Times New Roman" pitchFamily="18" charset="0"/>
                <a:ea typeface="+mn-ea"/>
                <a:cs typeface="+mn-cs"/>
                <a:hlinkClick r:id="rId3" tooltip="Internet Architecture Board"/>
              </a:rPr>
              <a:t>Board</a:t>
            </a:r>
            <a:r>
              <a:rPr lang="es-ES" sz="1200" b="0" i="0" kern="1200" dirty="0">
                <a:solidFill>
                  <a:schemeClr val="tx1"/>
                </a:solidFill>
                <a:effectLst/>
                <a:latin typeface="Times New Roman" pitchFamily="18" charset="0"/>
                <a:ea typeface="+mn-ea"/>
                <a:cs typeface="+mn-cs"/>
              </a:rPr>
              <a:t> (IAB), un comité del </a:t>
            </a:r>
            <a:r>
              <a:rPr lang="es-ES" sz="1200" b="0" i="0" u="none" strike="noStrike" kern="1200" dirty="0">
                <a:solidFill>
                  <a:schemeClr val="tx1"/>
                </a:solidFill>
                <a:effectLst/>
                <a:latin typeface="Times New Roman" pitchFamily="18" charset="0"/>
                <a:ea typeface="+mn-ea"/>
                <a:cs typeface="+mn-cs"/>
                <a:hlinkClick r:id="rId4" tooltip="Grupo de Trabajo de Ingeniería de Internet"/>
              </a:rPr>
              <a:t>IETF</a:t>
            </a:r>
            <a:r>
              <a:rPr lang="es-ES" sz="1200" b="0" i="0" kern="1200" dirty="0">
                <a:solidFill>
                  <a:schemeClr val="tx1"/>
                </a:solidFill>
                <a:effectLst/>
                <a:latin typeface="Times New Roman" pitchFamily="18" charset="0"/>
                <a:ea typeface="+mn-ea"/>
                <a:cs typeface="+mn-cs"/>
              </a:rPr>
              <a:t>, mantiene una lista de </a:t>
            </a:r>
            <a:r>
              <a:rPr lang="es-ES" sz="1200" b="0" i="0" kern="1200" dirty="0" err="1">
                <a:solidFill>
                  <a:schemeClr val="tx1"/>
                </a:solidFill>
                <a:effectLst/>
                <a:latin typeface="Times New Roman" pitchFamily="18" charset="0"/>
                <a:ea typeface="+mn-ea"/>
                <a:cs typeface="+mn-cs"/>
              </a:rPr>
              <a:t>RFCs</a:t>
            </a:r>
            <a:r>
              <a:rPr lang="es-ES" sz="1200" b="0" i="0" kern="1200" dirty="0">
                <a:solidFill>
                  <a:schemeClr val="tx1"/>
                </a:solidFill>
                <a:effectLst/>
                <a:latin typeface="Times New Roman" pitchFamily="18" charset="0"/>
                <a:ea typeface="+mn-ea"/>
                <a:cs typeface="+mn-cs"/>
              </a:rPr>
              <a:t> que describen la familia de protocolos. Clasifica su estado de dos formas independientes:</a:t>
            </a:r>
            <a:r>
              <a:rPr lang="es-ES" sz="1200" b="0" i="0" u="none" strike="noStrike" kern="1200" baseline="30000" dirty="0">
                <a:solidFill>
                  <a:schemeClr val="tx1"/>
                </a:solidFill>
                <a:effectLst/>
                <a:latin typeface="Times New Roman" pitchFamily="18" charset="0"/>
                <a:ea typeface="+mn-ea"/>
                <a:cs typeface="+mn-cs"/>
                <a:hlinkClick r:id="rId5"/>
              </a:rPr>
              <a:t>4</a:t>
            </a:r>
            <a:r>
              <a:rPr lang="es-ES" sz="1200" b="0" i="0" kern="1200" dirty="0">
                <a:solidFill>
                  <a:schemeClr val="tx1"/>
                </a:solidFill>
                <a:effectLst/>
                <a:latin typeface="Times New Roman" pitchFamily="18" charset="0"/>
                <a:ea typeface="+mn-ea"/>
                <a:cs typeface="+mn-cs"/>
              </a:rPr>
              <a:t>​</a:t>
            </a:r>
            <a:r>
              <a:rPr lang="es-ES" sz="1200" b="0" i="0" u="none" strike="noStrike" kern="1200" baseline="30000" dirty="0">
                <a:solidFill>
                  <a:schemeClr val="tx1"/>
                </a:solidFill>
                <a:effectLst/>
                <a:latin typeface="Times New Roman" pitchFamily="18" charset="0"/>
                <a:ea typeface="+mn-ea"/>
                <a:cs typeface="+mn-cs"/>
                <a:hlinkClick r:id="rId6"/>
              </a:rPr>
              <a:t>5</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Pasos de una especificación para convertirse en estándar (</a:t>
            </a:r>
            <a:r>
              <a:rPr lang="es-ES" sz="1200" b="0" i="0" u="none" strike="noStrike" kern="1200" dirty="0">
                <a:solidFill>
                  <a:schemeClr val="tx1"/>
                </a:solidFill>
                <a:effectLst/>
                <a:latin typeface="Times New Roman" pitchFamily="18" charset="0"/>
                <a:ea typeface="+mn-ea"/>
                <a:cs typeface="+mn-cs"/>
                <a:hlinkClick r:id="rId7"/>
              </a:rPr>
              <a:t>RFC 2026</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La primera establece el grado de madurez de la especificación y la propuesta puede ser considerada respecto a ella como:</a:t>
            </a:r>
          </a:p>
          <a:p>
            <a:pPr lvl="1"/>
            <a:r>
              <a:rPr lang="es-ES" sz="1200" b="1" i="0" kern="1200" dirty="0">
                <a:solidFill>
                  <a:schemeClr val="tx1"/>
                </a:solidFill>
                <a:effectLst/>
                <a:latin typeface="Times New Roman" pitchFamily="18" charset="0"/>
                <a:ea typeface="+mn-ea"/>
                <a:cs typeface="+mn-cs"/>
              </a:rPr>
              <a:t>Estándar</a:t>
            </a:r>
            <a:r>
              <a:rPr lang="es-ES" sz="1200" b="0" i="0" kern="1200" dirty="0">
                <a:solidFill>
                  <a:schemeClr val="tx1"/>
                </a:solidFill>
                <a:effectLst/>
                <a:latin typeface="Times New Roman" pitchFamily="18" charset="0"/>
                <a:ea typeface="+mn-ea"/>
                <a:cs typeface="+mn-cs"/>
              </a:rPr>
              <a:t> (en inglés </a:t>
            </a:r>
            <a:r>
              <a:rPr lang="es-ES" sz="1200" b="0" i="1" kern="1200" dirty="0">
                <a:solidFill>
                  <a:schemeClr val="tx1"/>
                </a:solidFill>
                <a:effectLst/>
                <a:latin typeface="Times New Roman" pitchFamily="18" charset="0"/>
                <a:ea typeface="+mn-ea"/>
                <a:cs typeface="+mn-cs"/>
              </a:rPr>
              <a:t>standard</a:t>
            </a:r>
            <a:r>
              <a:rPr lang="es-ES" sz="1200" b="0" i="0" kern="1200" dirty="0">
                <a:solidFill>
                  <a:schemeClr val="tx1"/>
                </a:solidFill>
                <a:effectLst/>
                <a:latin typeface="Times New Roman" pitchFamily="18" charset="0"/>
                <a:ea typeface="+mn-ea"/>
                <a:cs typeface="+mn-cs"/>
              </a:rPr>
              <a:t>).- Es una norma</a:t>
            </a:r>
          </a:p>
          <a:p>
            <a:pPr lvl="1"/>
            <a:r>
              <a:rPr lang="es-ES" sz="1200" b="1" i="0" kern="1200" dirty="0">
                <a:solidFill>
                  <a:schemeClr val="tx1"/>
                </a:solidFill>
                <a:effectLst/>
                <a:latin typeface="Times New Roman" pitchFamily="18" charset="0"/>
                <a:ea typeface="+mn-ea"/>
                <a:cs typeface="+mn-cs"/>
              </a:rPr>
              <a:t>Estándar borrador</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draft</a:t>
            </a:r>
            <a:r>
              <a:rPr lang="es-ES" sz="1200" b="0" i="1" kern="1200" dirty="0">
                <a:solidFill>
                  <a:schemeClr val="tx1"/>
                </a:solidFill>
                <a:effectLst/>
                <a:latin typeface="Times New Roman" pitchFamily="18" charset="0"/>
                <a:ea typeface="+mn-ea"/>
                <a:cs typeface="+mn-cs"/>
              </a:rPr>
              <a:t> standard</a:t>
            </a:r>
            <a:r>
              <a:rPr lang="es-ES" sz="1200" b="0" i="0" kern="1200" dirty="0">
                <a:solidFill>
                  <a:schemeClr val="tx1"/>
                </a:solidFill>
                <a:effectLst/>
                <a:latin typeface="Times New Roman" pitchFamily="18" charset="0"/>
                <a:ea typeface="+mn-ea"/>
                <a:cs typeface="+mn-cs"/>
              </a:rPr>
              <a:t>).- El IAB está considerando activamente este protocolo como un posible protocolo estándar. Existe una posibilidad que cambie, esos cambios serán hechos en un borrador del protocolo antes de liberarlos como </a:t>
            </a:r>
            <a:r>
              <a:rPr lang="es-ES" sz="1200" b="0" i="0" kern="1200" dirty="0" err="1">
                <a:solidFill>
                  <a:schemeClr val="tx1"/>
                </a:solidFill>
                <a:effectLst/>
                <a:latin typeface="Times New Roman" pitchFamily="18" charset="0"/>
                <a:ea typeface="+mn-ea"/>
                <a:cs typeface="+mn-cs"/>
              </a:rPr>
              <a:t>estándard</a:t>
            </a:r>
            <a:r>
              <a:rPr lang="es-ES" sz="1200" b="0" i="0" kern="1200" dirty="0">
                <a:solidFill>
                  <a:schemeClr val="tx1"/>
                </a:solidFill>
                <a:effectLst/>
                <a:latin typeface="Times New Roman" pitchFamily="18" charset="0"/>
                <a:ea typeface="+mn-ea"/>
                <a:cs typeface="+mn-cs"/>
              </a:rPr>
              <a:t>.</a:t>
            </a:r>
          </a:p>
          <a:p>
            <a:pPr lvl="1"/>
            <a:r>
              <a:rPr lang="es-ES" sz="1200" b="1" i="0" kern="1200" dirty="0">
                <a:solidFill>
                  <a:schemeClr val="tx1"/>
                </a:solidFill>
                <a:effectLst/>
                <a:latin typeface="Times New Roman" pitchFamily="18" charset="0"/>
                <a:ea typeface="+mn-ea"/>
                <a:cs typeface="+mn-cs"/>
              </a:rPr>
              <a:t>Estándar propuesto</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proposed</a:t>
            </a:r>
            <a:r>
              <a:rPr lang="es-ES" sz="1200" b="0" i="1" kern="1200" dirty="0">
                <a:solidFill>
                  <a:schemeClr val="tx1"/>
                </a:solidFill>
                <a:effectLst/>
                <a:latin typeface="Times New Roman" pitchFamily="18" charset="0"/>
                <a:ea typeface="+mn-ea"/>
                <a:cs typeface="+mn-cs"/>
              </a:rPr>
              <a:t> standard</a:t>
            </a:r>
            <a:r>
              <a:rPr lang="es-ES" sz="1200" b="0" i="0" kern="1200" dirty="0">
                <a:solidFill>
                  <a:schemeClr val="tx1"/>
                </a:solidFill>
                <a:effectLst/>
                <a:latin typeface="Times New Roman" pitchFamily="18" charset="0"/>
                <a:ea typeface="+mn-ea"/>
                <a:cs typeface="+mn-cs"/>
              </a:rPr>
              <a:t>).- Es una propuesta que debe considerar el IAB para su estandarización en el futuro. Es probable la revisión del protocolo</a:t>
            </a:r>
          </a:p>
          <a:p>
            <a:pPr lvl="1"/>
            <a:r>
              <a:rPr lang="es-ES" sz="1200" b="1" i="0" kern="1200" dirty="0">
                <a:solidFill>
                  <a:schemeClr val="tx1"/>
                </a:solidFill>
                <a:effectLst/>
                <a:latin typeface="Times New Roman" pitchFamily="18" charset="0"/>
                <a:ea typeface="+mn-ea"/>
                <a:cs typeface="+mn-cs"/>
              </a:rPr>
              <a:t>Experimental</a:t>
            </a:r>
            <a:r>
              <a:rPr lang="es-ES" sz="1200" b="0" i="0" kern="1200" dirty="0">
                <a:solidFill>
                  <a:schemeClr val="tx1"/>
                </a:solidFill>
                <a:effectLst/>
                <a:latin typeface="Times New Roman" pitchFamily="18" charset="0"/>
                <a:ea typeface="+mn-ea"/>
                <a:cs typeface="+mn-cs"/>
              </a:rPr>
              <a:t> (en inglés </a:t>
            </a:r>
            <a:r>
              <a:rPr lang="es-ES" sz="1200" b="0" i="1" kern="1200" dirty="0">
                <a:solidFill>
                  <a:schemeClr val="tx1"/>
                </a:solidFill>
                <a:effectLst/>
                <a:latin typeface="Times New Roman" pitchFamily="18" charset="0"/>
                <a:ea typeface="+mn-ea"/>
                <a:cs typeface="+mn-cs"/>
              </a:rPr>
              <a:t>experimental</a:t>
            </a:r>
            <a:r>
              <a:rPr lang="es-ES" sz="1200" b="0" i="0" kern="1200" dirty="0">
                <a:solidFill>
                  <a:schemeClr val="tx1"/>
                </a:solidFill>
                <a:effectLst/>
                <a:latin typeface="Times New Roman" pitchFamily="18" charset="0"/>
                <a:ea typeface="+mn-ea"/>
                <a:cs typeface="+mn-cs"/>
              </a:rPr>
              <a:t>).- Es una especificación experimental que no debería implementarse a no ser que esté participando en el experimento y ha coordinado su uso del protocolo con el desarrollador del protocolo.</a:t>
            </a:r>
          </a:p>
          <a:p>
            <a:pPr lvl="1"/>
            <a:r>
              <a:rPr lang="es-ES" sz="1200" b="1" i="0" kern="1200" dirty="0">
                <a:solidFill>
                  <a:schemeClr val="tx1"/>
                </a:solidFill>
                <a:effectLst/>
                <a:latin typeface="Times New Roman" pitchFamily="18" charset="0"/>
                <a:ea typeface="+mn-ea"/>
                <a:cs typeface="+mn-cs"/>
              </a:rPr>
              <a:t>Informativo</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informational</a:t>
            </a:r>
            <a:r>
              <a:rPr lang="es-ES" sz="1200" b="0" i="0" kern="1200" dirty="0">
                <a:solidFill>
                  <a:schemeClr val="tx1"/>
                </a:solidFill>
                <a:effectLst/>
                <a:latin typeface="Times New Roman" pitchFamily="18" charset="0"/>
                <a:ea typeface="+mn-ea"/>
                <a:cs typeface="+mn-cs"/>
              </a:rPr>
              <a:t>).- Los protocolo desarrollados por otras organizaciones o que en general que están fuera del alcance del IAB deben publicarse como </a:t>
            </a:r>
            <a:r>
              <a:rPr lang="es-ES" sz="1200" b="0" i="0" kern="1200" dirty="0" err="1">
                <a:solidFill>
                  <a:schemeClr val="tx1"/>
                </a:solidFill>
                <a:effectLst/>
                <a:latin typeface="Times New Roman" pitchFamily="18" charset="0"/>
                <a:ea typeface="+mn-ea"/>
                <a:cs typeface="+mn-cs"/>
              </a:rPr>
              <a:t>RFCs</a:t>
            </a:r>
            <a:r>
              <a:rPr lang="es-ES" sz="1200" b="0" i="0" kern="1200" dirty="0">
                <a:solidFill>
                  <a:schemeClr val="tx1"/>
                </a:solidFill>
                <a:effectLst/>
                <a:latin typeface="Times New Roman" pitchFamily="18" charset="0"/>
                <a:ea typeface="+mn-ea"/>
                <a:cs typeface="+mn-cs"/>
              </a:rPr>
              <a:t> por conveniencia de la comunidad de Internet como </a:t>
            </a:r>
            <a:r>
              <a:rPr lang="es-ES" sz="1200" b="0" i="0" kern="1200" dirty="0" err="1">
                <a:solidFill>
                  <a:schemeClr val="tx1"/>
                </a:solidFill>
                <a:effectLst/>
                <a:latin typeface="Times New Roman" pitchFamily="18" charset="0"/>
                <a:ea typeface="+mn-ea"/>
                <a:cs typeface="+mn-cs"/>
              </a:rPr>
              <a:t>portocolos</a:t>
            </a:r>
            <a:r>
              <a:rPr lang="es-ES" sz="1200" b="0" i="0" kern="1200" dirty="0">
                <a:solidFill>
                  <a:schemeClr val="tx1"/>
                </a:solidFill>
                <a:effectLst/>
                <a:latin typeface="Times New Roman" pitchFamily="18" charset="0"/>
                <a:ea typeface="+mn-ea"/>
                <a:cs typeface="+mn-cs"/>
              </a:rPr>
              <a:t> informativos. Este tipo de protocolos pueden en algunos casos también estar recomendados para sus uso en Internet por IAB.</a:t>
            </a:r>
          </a:p>
          <a:p>
            <a:pPr lvl="1"/>
            <a:r>
              <a:rPr lang="es-ES" sz="1200" b="1" i="0" kern="1200" dirty="0">
                <a:solidFill>
                  <a:schemeClr val="tx1"/>
                </a:solidFill>
                <a:effectLst/>
                <a:latin typeface="Times New Roman" pitchFamily="18" charset="0"/>
                <a:ea typeface="+mn-ea"/>
                <a:cs typeface="+mn-cs"/>
              </a:rPr>
              <a:t>Histórico</a:t>
            </a:r>
            <a:r>
              <a:rPr lang="es-ES" sz="1200" b="0" i="0" kern="1200" dirty="0">
                <a:solidFill>
                  <a:schemeClr val="tx1"/>
                </a:solidFill>
                <a:effectLst/>
                <a:latin typeface="Times New Roman" pitchFamily="18" charset="0"/>
                <a:ea typeface="+mn-ea"/>
                <a:cs typeface="+mn-cs"/>
              </a:rPr>
              <a:t> (en inglés </a:t>
            </a:r>
            <a:r>
              <a:rPr lang="es-ES" sz="1200" b="0" i="1" kern="1200" dirty="0" err="1">
                <a:solidFill>
                  <a:schemeClr val="tx1"/>
                </a:solidFill>
                <a:effectLst/>
                <a:latin typeface="Times New Roman" pitchFamily="18" charset="0"/>
                <a:ea typeface="+mn-ea"/>
                <a:cs typeface="+mn-cs"/>
              </a:rPr>
              <a:t>historic</a:t>
            </a:r>
            <a:r>
              <a:rPr lang="es-ES" sz="1200" b="0" i="0" kern="1200" dirty="0">
                <a:solidFill>
                  <a:schemeClr val="tx1"/>
                </a:solidFill>
                <a:effectLst/>
                <a:latin typeface="Times New Roman" pitchFamily="18" charset="0"/>
                <a:ea typeface="+mn-ea"/>
                <a:cs typeface="+mn-cs"/>
              </a:rPr>
              <a:t>).- Es poco probable que pasen a ser estándares en Internet porque los han reemplazado los desarrolladores más tarde o por falta de interés</a:t>
            </a:r>
          </a:p>
          <a:p>
            <a:endParaRPr lang="es-AR" dirty="0">
              <a:latin typeface="TimesNewRoman"/>
            </a:endParaRPr>
          </a:p>
          <a:p>
            <a:endParaRPr lang="es-AR" dirty="0">
              <a:latin typeface="TimesNew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7909E07-C593-43DE-9111-7333CEA4FB66}" type="slidenum">
              <a:rPr lang="es-ES_tradnl" smtClean="0"/>
              <a:pPr/>
              <a:t>15</a:t>
            </a:fld>
            <a:endParaRPr lang="es-ES_tradnl"/>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ICANN: la Internet </a:t>
            </a:r>
            <a:r>
              <a:rPr lang="es-ES" sz="1200" b="0" i="0" u="none" strike="noStrike" kern="1200" baseline="0" dirty="0" err="1">
                <a:solidFill>
                  <a:schemeClr val="tx1"/>
                </a:solidFill>
                <a:latin typeface="Times New Roman" pitchFamily="18" charset="0"/>
                <a:ea typeface="+mn-ea"/>
                <a:cs typeface="+mn-cs"/>
              </a:rPr>
              <a:t>Corporation</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Assigned</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Names</a:t>
            </a:r>
            <a:r>
              <a:rPr lang="es-ES" sz="1200" b="0" i="0" u="none" strike="noStrike" kern="1200" baseline="0" dirty="0">
                <a:solidFill>
                  <a:schemeClr val="tx1"/>
                </a:solidFill>
                <a:latin typeface="Times New Roman" pitchFamily="18" charset="0"/>
                <a:ea typeface="+mn-ea"/>
                <a:cs typeface="+mn-cs"/>
              </a:rPr>
              <a:t> and </a:t>
            </a:r>
            <a:r>
              <a:rPr lang="es-ES" sz="1200" b="0" i="0" u="none" strike="noStrike" kern="1200" baseline="0" dirty="0" err="1">
                <a:solidFill>
                  <a:schemeClr val="tx1"/>
                </a:solidFill>
                <a:latin typeface="Times New Roman" pitchFamily="18" charset="0"/>
                <a:ea typeface="+mn-ea"/>
                <a:cs typeface="+mn-cs"/>
              </a:rPr>
              <a:t>Numbers</a:t>
            </a:r>
            <a:r>
              <a:rPr lang="es-ES" sz="1200" b="0" i="0" u="none" strike="noStrike" kern="1200" baseline="0" dirty="0">
                <a:solidFill>
                  <a:schemeClr val="tx1"/>
                </a:solidFill>
                <a:latin typeface="Times New Roman" pitchFamily="18" charset="0"/>
                <a:ea typeface="+mn-ea"/>
                <a:cs typeface="+mn-cs"/>
              </a:rPr>
              <a:t> (ICANN) es un organismo sin fines de lucro con base en los Estados Unidos que coordina la asignación de direcciones IP, la administración de nombres de dominio utilizados por DNS y los identificadores de protocolo o los números de puerto utilizados por los protocolos TCP y UDP. ICANN crea políticas y tiene una responsabilidad general sobre estas asignaciones. </a:t>
            </a:r>
          </a:p>
          <a:p>
            <a:r>
              <a:rPr lang="es-ES" sz="1200" b="0" i="0" u="none" strike="noStrike" kern="1200" baseline="0" dirty="0">
                <a:solidFill>
                  <a:schemeClr val="tx1"/>
                </a:solidFill>
                <a:latin typeface="Times New Roman" pitchFamily="18" charset="0"/>
                <a:ea typeface="+mn-ea"/>
                <a:cs typeface="+mn-cs"/>
              </a:rPr>
              <a:t>IANA: la Internet </a:t>
            </a:r>
            <a:r>
              <a:rPr lang="es-ES" sz="1200" b="0" i="0" u="none" strike="noStrike" kern="1200" baseline="0" dirty="0" err="1">
                <a:solidFill>
                  <a:schemeClr val="tx1"/>
                </a:solidFill>
                <a:latin typeface="Times New Roman" pitchFamily="18" charset="0"/>
                <a:ea typeface="+mn-ea"/>
                <a:cs typeface="+mn-cs"/>
              </a:rPr>
              <a:t>Assigned</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Numbers</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Authority</a:t>
            </a:r>
            <a:r>
              <a:rPr lang="es-ES" sz="1200" b="0" i="0" u="none" strike="noStrike" kern="1200" baseline="0" dirty="0">
                <a:solidFill>
                  <a:schemeClr val="tx1"/>
                </a:solidFill>
                <a:latin typeface="Times New Roman" pitchFamily="18" charset="0"/>
                <a:ea typeface="+mn-ea"/>
                <a:cs typeface="+mn-cs"/>
              </a:rPr>
              <a:t> (IANA) es un departamento de ICANN responsable de controlar y administrar la asignación de direcciones IP, la administración de nombres de dominio y los identificadores de protocolo para ICANN. </a:t>
            </a:r>
          </a:p>
          <a:p>
            <a:endParaRPr lang="es-ES" dirty="0"/>
          </a:p>
        </p:txBody>
      </p:sp>
      <p:sp>
        <p:nvSpPr>
          <p:cNvPr id="4" name="Marcador de número de diapositiva 3"/>
          <p:cNvSpPr>
            <a:spLocks noGrp="1"/>
          </p:cNvSpPr>
          <p:nvPr>
            <p:ph type="sldNum" sz="quarter" idx="10"/>
          </p:nvPr>
        </p:nvSpPr>
        <p:spPr/>
        <p:txBody>
          <a:bodyPr/>
          <a:lstStyle/>
          <a:p>
            <a:pPr>
              <a:defRPr/>
            </a:pPr>
            <a:fld id="{449F7FDB-5E21-474A-A267-27F10AF7592E}" type="slidenum">
              <a:rPr lang="es-ES_tradnl" smtClean="0"/>
              <a:pPr>
                <a:defRPr/>
              </a:pPr>
              <a:t>16</a:t>
            </a:fld>
            <a:endParaRPr lang="es-ES_tradnl"/>
          </a:p>
        </p:txBody>
      </p:sp>
    </p:spTree>
    <p:extLst>
      <p:ext uri="{BB962C8B-B14F-4D97-AF65-F5344CB8AC3E}">
        <p14:creationId xmlns:p14="http://schemas.microsoft.com/office/powerpoint/2010/main" val="254809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El proveedor de servicios de Internet, (</a:t>
            </a:r>
            <a:r>
              <a:rPr lang="es-ES" sz="1200" b="1" i="0" kern="1200" dirty="0">
                <a:solidFill>
                  <a:schemeClr val="tx1"/>
                </a:solidFill>
                <a:effectLst/>
                <a:latin typeface="Times New Roman" pitchFamily="18" charset="0"/>
                <a:ea typeface="+mn-ea"/>
                <a:cs typeface="+mn-cs"/>
              </a:rPr>
              <a:t>ISP</a:t>
            </a:r>
            <a:r>
              <a:rPr lang="es-ES" sz="1200" b="0" i="0" kern="1200" dirty="0">
                <a:solidFill>
                  <a:schemeClr val="tx1"/>
                </a:solidFill>
                <a:effectLst/>
                <a:latin typeface="Times New Roman" pitchFamily="18" charset="0"/>
                <a:ea typeface="+mn-ea"/>
                <a:cs typeface="+mn-cs"/>
              </a:rPr>
              <a:t>, por la sigla en inglés de </a:t>
            </a:r>
            <a:r>
              <a:rPr lang="es-ES" sz="1200" b="1" i="0" kern="1200" dirty="0">
                <a:solidFill>
                  <a:schemeClr val="tx1"/>
                </a:solidFill>
                <a:effectLst/>
                <a:latin typeface="Times New Roman" pitchFamily="18" charset="0"/>
                <a:ea typeface="+mn-ea"/>
                <a:cs typeface="+mn-cs"/>
              </a:rPr>
              <a:t>Internet </a:t>
            </a:r>
            <a:r>
              <a:rPr lang="es-ES" sz="1200" b="1" i="0" kern="1200" dirty="0" err="1">
                <a:solidFill>
                  <a:schemeClr val="tx1"/>
                </a:solidFill>
                <a:effectLst/>
                <a:latin typeface="Times New Roman" pitchFamily="18" charset="0"/>
                <a:ea typeface="+mn-ea"/>
                <a:cs typeface="+mn-cs"/>
              </a:rPr>
              <a:t>service</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provider</a:t>
            </a:r>
            <a:r>
              <a:rPr lang="es-ES" sz="1200" b="0" i="0" kern="1200" dirty="0">
                <a:solidFill>
                  <a:schemeClr val="tx1"/>
                </a:solidFill>
                <a:effectLst/>
                <a:latin typeface="Times New Roman" pitchFamily="18" charset="0"/>
                <a:ea typeface="+mn-ea"/>
                <a:cs typeface="+mn-cs"/>
              </a:rPr>
              <a:t>) es la empresa que brinda conexión a Internet a sus clientes. Un </a:t>
            </a:r>
            <a:r>
              <a:rPr lang="es-ES" sz="1200" b="1" i="0" kern="1200" dirty="0">
                <a:solidFill>
                  <a:schemeClr val="tx1"/>
                </a:solidFill>
                <a:effectLst/>
                <a:latin typeface="Times New Roman" pitchFamily="18" charset="0"/>
                <a:ea typeface="+mn-ea"/>
                <a:cs typeface="+mn-cs"/>
              </a:rPr>
              <a:t>ISP</a:t>
            </a:r>
            <a:r>
              <a:rPr lang="es-ES" sz="1200" b="0" i="0" kern="1200" dirty="0">
                <a:solidFill>
                  <a:schemeClr val="tx1"/>
                </a:solidFill>
                <a:effectLst/>
                <a:latin typeface="Times New Roman" pitchFamily="18" charset="0"/>
                <a:ea typeface="+mn-ea"/>
                <a:cs typeface="+mn-cs"/>
              </a:rPr>
              <a:t> conecta a sus usuarios a Internet a través de diferentes tecnologías como DSL, </a:t>
            </a:r>
            <a:r>
              <a:rPr lang="es-ES" sz="1200" b="0" i="0" kern="1200" dirty="0" err="1">
                <a:solidFill>
                  <a:schemeClr val="tx1"/>
                </a:solidFill>
                <a:effectLst/>
                <a:latin typeface="Times New Roman" pitchFamily="18" charset="0"/>
                <a:ea typeface="+mn-ea"/>
                <a:cs typeface="+mn-cs"/>
              </a:rPr>
              <a:t>cablemódem</a:t>
            </a:r>
            <a:r>
              <a:rPr lang="es-ES" sz="1200" b="0" i="0" kern="1200" dirty="0">
                <a:solidFill>
                  <a:schemeClr val="tx1"/>
                </a:solidFill>
                <a:effectLst/>
                <a:latin typeface="Times New Roman" pitchFamily="18" charset="0"/>
                <a:ea typeface="+mn-ea"/>
                <a:cs typeface="+mn-cs"/>
              </a:rPr>
              <a:t>, GSM, dial-up, etcétera. </a:t>
            </a:r>
          </a:p>
          <a:p>
            <a:endParaRPr lang="es-ES" sz="1200" b="0" i="0" kern="1200" dirty="0">
              <a:solidFill>
                <a:schemeClr val="tx1"/>
              </a:solidFill>
              <a:effectLst/>
              <a:latin typeface="Times New Roman" pitchFamily="18" charset="0"/>
              <a:ea typeface="+mn-ea"/>
              <a:cs typeface="+mn-cs"/>
            </a:endParaRPr>
          </a:p>
          <a:p>
            <a:r>
              <a:rPr lang="es-ES" sz="1200" b="0" i="0" kern="1200" dirty="0">
                <a:solidFill>
                  <a:schemeClr val="tx1"/>
                </a:solidFill>
                <a:effectLst/>
                <a:latin typeface="Times New Roman" pitchFamily="18" charset="0"/>
                <a:ea typeface="+mn-ea"/>
                <a:cs typeface="+mn-cs"/>
              </a:rPr>
              <a:t>Los </a:t>
            </a:r>
            <a:r>
              <a:rPr lang="es-ES" sz="1200" b="0" i="0" kern="1200" dirty="0" err="1">
                <a:solidFill>
                  <a:schemeClr val="tx1"/>
                </a:solidFill>
                <a:effectLst/>
                <a:latin typeface="Times New Roman" pitchFamily="18" charset="0"/>
                <a:ea typeface="+mn-ea"/>
                <a:cs typeface="+mn-cs"/>
              </a:rPr>
              <a:t>ISPs</a:t>
            </a:r>
            <a:r>
              <a:rPr lang="es-ES" sz="1200" b="0" i="0" kern="1200" dirty="0">
                <a:solidFill>
                  <a:schemeClr val="tx1"/>
                </a:solidFill>
                <a:effectLst/>
                <a:latin typeface="Times New Roman" pitchFamily="18" charset="0"/>
                <a:ea typeface="+mn-ea"/>
                <a:cs typeface="+mn-cs"/>
              </a:rPr>
              <a:t> también sirven a compañías grandes, proporcionando una conexión directa de las redes de la compañía a Internet. Los mismos </a:t>
            </a:r>
            <a:r>
              <a:rPr lang="es-ES" sz="1200" b="0" i="0" kern="1200" dirty="0" err="1">
                <a:solidFill>
                  <a:schemeClr val="tx1"/>
                </a:solidFill>
                <a:effectLst/>
                <a:latin typeface="Times New Roman" pitchFamily="18" charset="0"/>
                <a:ea typeface="+mn-ea"/>
                <a:cs typeface="+mn-cs"/>
              </a:rPr>
              <a:t>ISPs</a:t>
            </a:r>
            <a:r>
              <a:rPr lang="es-ES" sz="1200" b="0" i="0" kern="1200" dirty="0">
                <a:solidFill>
                  <a:schemeClr val="tx1"/>
                </a:solidFill>
                <a:effectLst/>
                <a:latin typeface="Times New Roman" pitchFamily="18" charset="0"/>
                <a:ea typeface="+mn-ea"/>
                <a:cs typeface="+mn-cs"/>
              </a:rPr>
              <a:t> están conectados unos a otros a través de Puntos de Acceso de Red (</a:t>
            </a:r>
            <a:r>
              <a:rPr lang="es-ES" sz="1200" b="1" i="0" kern="1200" dirty="0">
                <a:solidFill>
                  <a:schemeClr val="tx1"/>
                </a:solidFill>
                <a:effectLst/>
                <a:latin typeface="Times New Roman" pitchFamily="18" charset="0"/>
                <a:ea typeface="+mn-ea"/>
                <a:cs typeface="+mn-cs"/>
              </a:rPr>
              <a:t>Network Access </a:t>
            </a:r>
            <a:r>
              <a:rPr lang="es-ES" sz="1200" b="1" i="0" kern="1200" dirty="0" err="1">
                <a:solidFill>
                  <a:schemeClr val="tx1"/>
                </a:solidFill>
                <a:effectLst/>
                <a:latin typeface="Times New Roman" pitchFamily="18" charset="0"/>
                <a:ea typeface="+mn-ea"/>
                <a:cs typeface="+mn-cs"/>
              </a:rPr>
              <a:t>Points</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NAPs</a:t>
            </a:r>
            <a:r>
              <a:rPr lang="es-ES" sz="1200" b="1" i="0" kern="1200" dirty="0">
                <a:solidFill>
                  <a:schemeClr val="tx1"/>
                </a:solidFill>
                <a:effectLst/>
                <a:latin typeface="Times New Roman" pitchFamily="18" charset="0"/>
                <a:ea typeface="+mn-ea"/>
                <a:cs typeface="+mn-cs"/>
              </a:rPr>
              <a:t>)</a:t>
            </a:r>
            <a:r>
              <a:rPr lang="es-ES" sz="1200" b="0" i="0" kern="1200" dirty="0">
                <a:solidFill>
                  <a:schemeClr val="tx1"/>
                </a:solidFill>
                <a:effectLst/>
                <a:latin typeface="Times New Roman" pitchFamily="18" charset="0"/>
                <a:ea typeface="+mn-ea"/>
                <a:cs typeface="+mn-cs"/>
              </a:rPr>
              <a:t>). </a:t>
            </a:r>
            <a:endParaRPr lang="es-ES" dirty="0"/>
          </a:p>
        </p:txBody>
      </p:sp>
      <p:sp>
        <p:nvSpPr>
          <p:cNvPr id="4" name="Marcador de número de diapositiva 3"/>
          <p:cNvSpPr>
            <a:spLocks noGrp="1"/>
          </p:cNvSpPr>
          <p:nvPr>
            <p:ph type="sldNum" sz="quarter" idx="10"/>
          </p:nvPr>
        </p:nvSpPr>
        <p:spPr/>
        <p:txBody>
          <a:bodyPr/>
          <a:lstStyle/>
          <a:p>
            <a:pPr>
              <a:defRPr/>
            </a:pPr>
            <a:fld id="{449F7FDB-5E21-474A-A267-27F10AF7592E}" type="slidenum">
              <a:rPr lang="es-ES_tradnl" smtClean="0"/>
              <a:pPr>
                <a:defRPr/>
              </a:pPr>
              <a:t>19</a:t>
            </a:fld>
            <a:endParaRPr lang="es-ES_tradnl"/>
          </a:p>
        </p:txBody>
      </p:sp>
    </p:spTree>
    <p:extLst>
      <p:ext uri="{BB962C8B-B14F-4D97-AF65-F5344CB8AC3E}">
        <p14:creationId xmlns:p14="http://schemas.microsoft.com/office/powerpoint/2010/main" val="3797087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El </a:t>
            </a:r>
            <a:r>
              <a:rPr lang="es-ES" sz="1200" b="1" i="1" kern="1200" dirty="0" err="1">
                <a:solidFill>
                  <a:schemeClr val="tx1"/>
                </a:solidFill>
                <a:effectLst/>
                <a:latin typeface="Times New Roman" pitchFamily="18" charset="0"/>
                <a:ea typeface="+mn-ea"/>
                <a:cs typeface="+mn-cs"/>
              </a:rPr>
              <a:t>peering</a:t>
            </a:r>
            <a:r>
              <a:rPr lang="es-ES" sz="1200" b="0" i="0" kern="1200" dirty="0">
                <a:solidFill>
                  <a:schemeClr val="tx1"/>
                </a:solidFill>
                <a:effectLst/>
                <a:latin typeface="Times New Roman" pitchFamily="18" charset="0"/>
                <a:ea typeface="+mn-ea"/>
                <a:cs typeface="+mn-cs"/>
              </a:rPr>
              <a:t> (conexión directa, intercambio de tráfico o emparejamiento) es la interconexión voluntaria de redes de </a:t>
            </a:r>
            <a:r>
              <a:rPr lang="es-ES" sz="1200" b="0" i="0" kern="1200" dirty="0" err="1">
                <a:solidFill>
                  <a:schemeClr val="tx1"/>
                </a:solidFill>
                <a:effectLst/>
                <a:latin typeface="Times New Roman" pitchFamily="18" charset="0"/>
                <a:ea typeface="+mn-ea"/>
                <a:cs typeface="+mn-cs"/>
              </a:rPr>
              <a:t>Interent</a:t>
            </a:r>
            <a:r>
              <a:rPr lang="es-ES" sz="1200" b="0" i="0" kern="1200" dirty="0">
                <a:solidFill>
                  <a:schemeClr val="tx1"/>
                </a:solidFill>
                <a:effectLst/>
                <a:latin typeface="Times New Roman" pitchFamily="18" charset="0"/>
                <a:ea typeface="+mn-ea"/>
                <a:cs typeface="+mn-cs"/>
              </a:rPr>
              <a:t> administrativamente independientes con el fin de intercambiar tráfico entre los usuarios de cada red. Las conexiones de </a:t>
            </a:r>
            <a:r>
              <a:rPr lang="es-ES" sz="1200" b="0" i="1" kern="1200" dirty="0" err="1">
                <a:solidFill>
                  <a:schemeClr val="tx1"/>
                </a:solidFill>
                <a:effectLst/>
                <a:latin typeface="Times New Roman" pitchFamily="18" charset="0"/>
                <a:ea typeface="+mn-ea"/>
                <a:cs typeface="+mn-cs"/>
              </a:rPr>
              <a:t>peering</a:t>
            </a:r>
            <a:r>
              <a:rPr lang="es-ES" sz="1200" b="0" i="0" kern="1200" dirty="0">
                <a:solidFill>
                  <a:schemeClr val="tx1"/>
                </a:solidFill>
                <a:effectLst/>
                <a:latin typeface="Times New Roman" pitchFamily="18" charset="0"/>
                <a:ea typeface="+mn-ea"/>
                <a:cs typeface="+mn-cs"/>
              </a:rPr>
              <a:t> se establecen sin restricciones y bajo un principio de </a:t>
            </a:r>
            <a:r>
              <a:rPr lang="es-ES" sz="1200" b="0" i="1" kern="1200" dirty="0">
                <a:solidFill>
                  <a:schemeClr val="tx1"/>
                </a:solidFill>
                <a:effectLst/>
                <a:latin typeface="Times New Roman" pitchFamily="18" charset="0"/>
                <a:ea typeface="+mn-ea"/>
                <a:cs typeface="+mn-cs"/>
              </a:rPr>
              <a:t>libre acuerdo</a:t>
            </a:r>
            <a:r>
              <a:rPr lang="es-ES" sz="1200" b="0" i="0"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sender</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keeps</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all</a:t>
            </a:r>
            <a:r>
              <a:rPr lang="es-ES" sz="1200" b="0" i="0" kern="1200" dirty="0">
                <a:solidFill>
                  <a:schemeClr val="tx1"/>
                </a:solidFill>
                <a:effectLst/>
                <a:latin typeface="Times New Roman" pitchFamily="18" charset="0"/>
                <a:ea typeface="+mn-ea"/>
                <a:cs typeface="+mn-cs"/>
              </a:rPr>
              <a:t>, también referido a él como el </a:t>
            </a:r>
            <a:r>
              <a:rPr lang="es-ES" sz="1200" b="0" i="1" kern="1200" dirty="0">
                <a:solidFill>
                  <a:schemeClr val="tx1"/>
                </a:solidFill>
                <a:effectLst/>
                <a:latin typeface="Times New Roman" pitchFamily="18" charset="0"/>
                <a:ea typeface="+mn-ea"/>
                <a:cs typeface="+mn-cs"/>
              </a:rPr>
              <a:t>remitente se queda con todo</a:t>
            </a:r>
            <a:r>
              <a:rPr lang="es-ES" sz="1200" b="0" i="0" kern="1200" dirty="0">
                <a:solidFill>
                  <a:schemeClr val="tx1"/>
                </a:solidFill>
                <a:effectLst/>
                <a:latin typeface="Times New Roman" pitchFamily="18" charset="0"/>
                <a:ea typeface="+mn-ea"/>
                <a:cs typeface="+mn-cs"/>
              </a:rPr>
              <a:t> o </a:t>
            </a:r>
            <a:r>
              <a:rPr lang="es-ES" sz="1200" b="0" i="1" kern="1200" dirty="0">
                <a:solidFill>
                  <a:schemeClr val="tx1"/>
                </a:solidFill>
                <a:effectLst/>
                <a:latin typeface="Times New Roman" pitchFamily="18" charset="0"/>
                <a:ea typeface="+mn-ea"/>
                <a:cs typeface="+mn-cs"/>
              </a:rPr>
              <a:t>el remitente se hace cargo</a:t>
            </a:r>
            <a:r>
              <a:rPr lang="es-ES" sz="1200" b="0" i="0" kern="1200" dirty="0">
                <a:solidFill>
                  <a:schemeClr val="tx1"/>
                </a:solidFill>
                <a:effectLst/>
                <a:latin typeface="Times New Roman" pitchFamily="18" charset="0"/>
                <a:ea typeface="+mn-ea"/>
                <a:cs typeface="+mn-cs"/>
              </a:rPr>
              <a:t>), en el que el cobro al usuario la realiza solo la operadora de la red de origen. Esto significa que ninguno de los implicados en la conexión paga al otro por el intercambio de tráfico, y en su lugar cada uno se queda con todos los ingresos generados por sus clientes.</a:t>
            </a:r>
            <a:endParaRPr lang="es-ES" dirty="0"/>
          </a:p>
        </p:txBody>
      </p:sp>
      <p:sp>
        <p:nvSpPr>
          <p:cNvPr id="4" name="Marcador de número de diapositiva 3"/>
          <p:cNvSpPr>
            <a:spLocks noGrp="1"/>
          </p:cNvSpPr>
          <p:nvPr>
            <p:ph type="sldNum" sz="quarter" idx="5"/>
          </p:nvPr>
        </p:nvSpPr>
        <p:spPr/>
        <p:txBody>
          <a:bodyPr/>
          <a:lstStyle/>
          <a:p>
            <a:pPr>
              <a:defRPr/>
            </a:pPr>
            <a:fld id="{449F7FDB-5E21-474A-A267-27F10AF7592E}" type="slidenum">
              <a:rPr lang="es-ES_tradnl" smtClean="0"/>
              <a:pPr>
                <a:defRPr/>
              </a:pPr>
              <a:t>21</a:t>
            </a:fld>
            <a:endParaRPr lang="es-ES_tradnl"/>
          </a:p>
        </p:txBody>
      </p:sp>
    </p:spTree>
    <p:extLst>
      <p:ext uri="{BB962C8B-B14F-4D97-AF65-F5344CB8AC3E}">
        <p14:creationId xmlns:p14="http://schemas.microsoft.com/office/powerpoint/2010/main" val="1944400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rPr>
              <a:t>NAP</a:t>
            </a:r>
            <a:r>
              <a:rPr lang="es-MX" sz="2800" dirty="0">
                <a:solidFill>
                  <a:schemeClr val="tx2"/>
                </a:solidFill>
                <a:latin typeface="Arial" pitchFamily="34" charset="0"/>
              </a:rPr>
              <a:t> de Sprint </a:t>
            </a:r>
            <a:r>
              <a:rPr lang="es-MX" sz="2800" dirty="0">
                <a:solidFill>
                  <a:schemeClr val="tx2"/>
                </a:solidFill>
                <a:latin typeface="Arial" pitchFamily="34" charset="0"/>
                <a:sym typeface="Wingdings 3" pitchFamily="18" charset="2"/>
              </a:rPr>
              <a:t> </a:t>
            </a:r>
            <a:r>
              <a:rPr lang="es-MX" sz="2800" dirty="0" err="1">
                <a:solidFill>
                  <a:schemeClr val="tx2"/>
                </a:solidFill>
                <a:latin typeface="Arial" pitchFamily="34" charset="0"/>
                <a:sym typeface="Wingdings 3" pitchFamily="18" charset="2"/>
              </a:rPr>
              <a:t>Pennauken</a:t>
            </a:r>
            <a:r>
              <a:rPr lang="es-MX" sz="2800" dirty="0">
                <a:solidFill>
                  <a:schemeClr val="tx2"/>
                </a:solidFill>
                <a:latin typeface="Arial" pitchFamily="34" charset="0"/>
                <a:sym typeface="Wingdings 3" pitchFamily="18" charset="2"/>
              </a:rPr>
              <a:t> –NJ</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3600" dirty="0">
                <a:solidFill>
                  <a:schemeClr val="tx2"/>
                </a:solidFill>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a:t>
            </a:r>
            <a:r>
              <a:rPr lang="es-MX" sz="2800" dirty="0" err="1">
                <a:solidFill>
                  <a:schemeClr val="tx2"/>
                </a:solidFill>
                <a:latin typeface="Arial" pitchFamily="34" charset="0"/>
                <a:sym typeface="Wingdings 3" pitchFamily="18" charset="2"/>
              </a:rPr>
              <a:t>Pac</a:t>
            </a:r>
            <a:r>
              <a:rPr lang="es-MX" sz="2800" dirty="0">
                <a:solidFill>
                  <a:schemeClr val="tx2"/>
                </a:solidFill>
                <a:latin typeface="Arial" pitchFamily="34" charset="0"/>
                <a:sym typeface="Wingdings 3" pitchFamily="18" charset="2"/>
              </a:rPr>
              <a:t> BELL </a:t>
            </a:r>
            <a:r>
              <a:rPr lang="es-MX" dirty="0">
                <a:solidFill>
                  <a:schemeClr val="tx2"/>
                </a:solidFill>
                <a:latin typeface="Arial" pitchFamily="34" charset="0"/>
                <a:sym typeface="Wingdings 3" pitchFamily="18" charset="2"/>
              </a:rPr>
              <a:t>San Francisco – California</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 </a:t>
            </a:r>
            <a:r>
              <a:rPr lang="es-MX" sz="2800" dirty="0">
                <a:solidFill>
                  <a:schemeClr val="tx2"/>
                </a:solidFill>
                <a:latin typeface="Arial" pitchFamily="34" charset="0"/>
                <a:sym typeface="Wingdings 3" pitchFamily="18" charset="2"/>
              </a:rPr>
              <a:t>AADS  Chicago</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2800" b="1" i="1" dirty="0">
                <a:solidFill>
                  <a:schemeClr val="tx2"/>
                </a:solidFill>
                <a:effectLst>
                  <a:outerShdw blurRad="38100" dist="38100" dir="2700000" algn="tl">
                    <a:srgbClr val="000000"/>
                  </a:outerShdw>
                </a:effectLst>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MFS  </a:t>
            </a:r>
            <a:r>
              <a:rPr lang="es-MX" sz="2800" dirty="0" err="1">
                <a:solidFill>
                  <a:schemeClr val="tx2"/>
                </a:solidFill>
                <a:latin typeface="Arial" pitchFamily="34" charset="0"/>
                <a:sym typeface="Wingdings 3" pitchFamily="18" charset="2"/>
              </a:rPr>
              <a:t>Datanet</a:t>
            </a:r>
            <a:r>
              <a:rPr lang="es-MX" sz="2800" dirty="0">
                <a:solidFill>
                  <a:schemeClr val="tx2"/>
                </a:solidFill>
                <a:latin typeface="Arial" pitchFamily="34" charset="0"/>
                <a:sym typeface="Wingdings 3" pitchFamily="18" charset="2"/>
              </a:rPr>
              <a:t>  Washington D.C.</a:t>
            </a:r>
            <a:endParaRPr lang="es-AR" sz="4400" dirty="0">
              <a:solidFill>
                <a:schemeClr val="tx2"/>
              </a:solidFill>
              <a:latin typeface="Arial" pitchFamily="34" charset="0"/>
            </a:endParaRPr>
          </a:p>
          <a:p>
            <a:r>
              <a:rPr lang="es-ES" sz="1200" b="0" i="0" kern="1200">
                <a:solidFill>
                  <a:schemeClr val="tx1"/>
                </a:solidFill>
                <a:latin typeface="Times New Roman" pitchFamily="18" charset="0"/>
                <a:ea typeface="+mn-ea"/>
                <a:cs typeface="+mn-cs"/>
              </a:rPr>
              <a:t>Un</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punto de acceso a la red</a:t>
            </a:r>
            <a:r>
              <a:rPr lang="es-ES" sz="1200" b="0" i="0" kern="1200" dirty="0">
                <a:solidFill>
                  <a:schemeClr val="tx1"/>
                </a:solidFill>
                <a:latin typeface="Times New Roman" pitchFamily="18" charset="0"/>
                <a:ea typeface="+mn-ea"/>
                <a:cs typeface="+mn-cs"/>
              </a:rPr>
              <a:t> (</a:t>
            </a:r>
            <a:r>
              <a:rPr lang="es-ES" sz="1200" b="0" i="1" kern="1200" dirty="0">
                <a:solidFill>
                  <a:schemeClr val="tx1"/>
                </a:solidFill>
                <a:latin typeface="Times New Roman" pitchFamily="18" charset="0"/>
                <a:ea typeface="+mn-ea"/>
                <a:cs typeface="+mn-cs"/>
              </a:rPr>
              <a:t>Network Access Point</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NAP</a:t>
            </a:r>
            <a:r>
              <a:rPr lang="es-ES" sz="1200" b="0" i="0" kern="1200" dirty="0">
                <a:solidFill>
                  <a:schemeClr val="tx1"/>
                </a:solidFill>
                <a:latin typeface="Times New Roman" pitchFamily="18" charset="0"/>
                <a:ea typeface="+mn-ea"/>
                <a:cs typeface="+mn-cs"/>
              </a:rPr>
              <a:t>) era un centro público de intercambio de red donde los </a:t>
            </a:r>
            <a:r>
              <a:rPr lang="es-ES" sz="1200" b="0" i="0" u="none" strike="noStrike" kern="1200" dirty="0">
                <a:solidFill>
                  <a:schemeClr val="tx1"/>
                </a:solidFill>
                <a:latin typeface="Times New Roman" pitchFamily="18" charset="0"/>
                <a:ea typeface="+mn-ea"/>
                <a:cs typeface="+mn-cs"/>
                <a:hlinkClick r:id="rId3" tooltip="Proveedor de servicios de Internet"/>
              </a:rPr>
              <a:t>proveedores de servicios de internet</a:t>
            </a:r>
            <a:r>
              <a:rPr lang="es-ES" sz="1200" b="0" i="0" kern="1200" dirty="0">
                <a:solidFill>
                  <a:schemeClr val="tx1"/>
                </a:solidFill>
                <a:latin typeface="Times New Roman" pitchFamily="18" charset="0"/>
                <a:ea typeface="+mn-ea"/>
                <a:cs typeface="+mn-cs"/>
              </a:rPr>
              <a:t> (</a:t>
            </a:r>
            <a:r>
              <a:rPr lang="es-ES" sz="1200" b="1" i="0" kern="1200" dirty="0">
                <a:solidFill>
                  <a:schemeClr val="tx1"/>
                </a:solidFill>
                <a:latin typeface="Times New Roman" pitchFamily="18" charset="0"/>
                <a:ea typeface="+mn-ea"/>
                <a:cs typeface="+mn-cs"/>
              </a:rPr>
              <a:t>ISP</a:t>
            </a:r>
            <a:r>
              <a:rPr lang="es-ES" sz="1200" b="0" i="0" kern="1200" dirty="0">
                <a:solidFill>
                  <a:schemeClr val="tx1"/>
                </a:solidFill>
                <a:latin typeface="Times New Roman" pitchFamily="18" charset="0"/>
                <a:ea typeface="+mn-ea"/>
                <a:cs typeface="+mn-cs"/>
              </a:rPr>
              <a:t>) se interconectaban realizando acuerdos de intercambio o </a:t>
            </a:r>
            <a:r>
              <a:rPr lang="es-ES" sz="1200" b="0" i="1" u="none" strike="noStrike" kern="1200" dirty="0" err="1">
                <a:solidFill>
                  <a:schemeClr val="tx1"/>
                </a:solidFill>
                <a:latin typeface="Times New Roman" pitchFamily="18" charset="0"/>
                <a:ea typeface="+mn-ea"/>
                <a:cs typeface="+mn-cs"/>
                <a:hlinkClick r:id="rId4" tooltip="Peering"/>
              </a:rPr>
              <a:t>peering</a:t>
            </a:r>
            <a:r>
              <a:rPr lang="es-ES" sz="1200" b="0" i="0" kern="1200" dirty="0">
                <a:solidFill>
                  <a:schemeClr val="tx1"/>
                </a:solidFill>
                <a:latin typeface="Times New Roman" pitchFamily="18" charset="0"/>
                <a:ea typeface="+mn-ea"/>
                <a:cs typeface="+mn-cs"/>
              </a:rPr>
              <a:t>.</a:t>
            </a:r>
          </a:p>
          <a:p>
            <a:r>
              <a:rPr lang="es-ES" sz="1200" b="0" i="0" kern="1200" dirty="0">
                <a:solidFill>
                  <a:schemeClr val="tx1"/>
                </a:solidFill>
                <a:latin typeface="Times New Roman" pitchFamily="18" charset="0"/>
                <a:ea typeface="+mn-ea"/>
                <a:cs typeface="+mn-cs"/>
              </a:rPr>
              <a:t>Los NAP fueron un componente clave en la </a:t>
            </a:r>
            <a:r>
              <a:rPr lang="es-ES" sz="1200" b="0" i="0" u="none" strike="noStrike" kern="1200" dirty="0">
                <a:solidFill>
                  <a:schemeClr val="tx1"/>
                </a:solidFill>
                <a:latin typeface="Times New Roman" pitchFamily="18" charset="0"/>
                <a:ea typeface="+mn-ea"/>
                <a:cs typeface="+mn-cs"/>
                <a:hlinkClick r:id="rId5" tooltip="Década de 1990"/>
              </a:rPr>
              <a:t>década de 1990</a:t>
            </a:r>
            <a:r>
              <a:rPr lang="es-ES" sz="1200" b="0" i="0" kern="1200" dirty="0">
                <a:solidFill>
                  <a:schemeClr val="tx1"/>
                </a:solidFill>
                <a:latin typeface="Times New Roman" pitchFamily="18" charset="0"/>
                <a:ea typeface="+mn-ea"/>
                <a:cs typeface="+mn-cs"/>
              </a:rPr>
              <a:t> en la transición de </a:t>
            </a:r>
            <a:r>
              <a:rPr lang="es-ES" sz="1200" b="0" i="0" u="none" strike="noStrike" kern="1200" dirty="0">
                <a:solidFill>
                  <a:schemeClr val="tx1"/>
                </a:solidFill>
                <a:latin typeface="Times New Roman" pitchFamily="18" charset="0"/>
                <a:ea typeface="+mn-ea"/>
                <a:cs typeface="+mn-cs"/>
                <a:hlinkClick r:id="rId6" tooltip="NSFNET"/>
              </a:rPr>
              <a:t>NSFNET</a:t>
            </a:r>
            <a:r>
              <a:rPr lang="es-ES" sz="1200" b="0" i="0" kern="1200" dirty="0">
                <a:solidFill>
                  <a:schemeClr val="tx1"/>
                </a:solidFill>
                <a:latin typeface="Times New Roman" pitchFamily="18" charset="0"/>
                <a:ea typeface="+mn-ea"/>
                <a:cs typeface="+mn-cs"/>
              </a:rPr>
              <a:t> (donde subsistían redes de gobiernos) a la red comercial ofrecida por proveedores privados de Internet en la actualidad. Los NAP (Network Access Point) son grandes centros de acceso y distribución del tráfico de Internet, y en la actualidad existen cinco en todo el mundo.</a:t>
            </a:r>
            <a:br>
              <a:rPr lang="es-ES" dirty="0"/>
            </a:br>
            <a:br>
              <a:rPr lang="es-ES" dirty="0"/>
            </a:br>
            <a:r>
              <a:rPr lang="es-ES" sz="1200" b="0" i="0" kern="1200" dirty="0">
                <a:solidFill>
                  <a:schemeClr val="tx1"/>
                </a:solidFill>
                <a:latin typeface="Times New Roman" pitchFamily="18" charset="0"/>
                <a:ea typeface="+mn-ea"/>
                <a:cs typeface="+mn-cs"/>
              </a:rPr>
              <a:t>La función de un NAP es ofrecer a los usuarios, además de servicios básicos de centros de datos, soluciones de valor añadido como servicios de profesionales de ingeniería, instalación, diseño, operación, seguridad física y lógica, almacenamiento de datos y lo que se denomina "recuperación de desastres informáticos".</a:t>
            </a:r>
          </a:p>
          <a:p>
            <a:endParaRPr lang="es-ES" dirty="0"/>
          </a:p>
        </p:txBody>
      </p:sp>
      <p:sp>
        <p:nvSpPr>
          <p:cNvPr id="4" name="3 Marcador de número de diapositiva"/>
          <p:cNvSpPr>
            <a:spLocks noGrp="1"/>
          </p:cNvSpPr>
          <p:nvPr>
            <p:ph type="sldNum" sz="quarter" idx="10"/>
          </p:nvPr>
        </p:nvSpPr>
        <p:spPr/>
        <p:txBody>
          <a:bodyPr/>
          <a:lstStyle/>
          <a:p>
            <a:pPr>
              <a:defRPr/>
            </a:pPr>
            <a:fld id="{449F7FDB-5E21-474A-A267-27F10AF7592E}" type="slidenum">
              <a:rPr lang="es-ES_tradnl" smtClean="0"/>
              <a:pPr>
                <a:defRPr/>
              </a:pPr>
              <a:t>23</a:t>
            </a:fld>
            <a:endParaRPr lang="es-ES_tradn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7C260B9-B901-47FF-A49A-9A8CDDC9D78F}" type="slidenum">
              <a:rPr lang="es-ES_tradnl" smtClean="0"/>
              <a:pPr/>
              <a:t>24</a:t>
            </a:fld>
            <a:endParaRPr lang="es-ES_tradnl"/>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r>
              <a:rPr lang="es-ES_tradnl" dirty="0"/>
              <a:t>UCAID</a:t>
            </a:r>
          </a:p>
          <a:p>
            <a:r>
              <a:rPr lang="es-ES_tradnl" dirty="0"/>
              <a:t>CORPORACION AVANZADA PARA EL DESARROLLO AVANZADO DE INTERNET.</a:t>
            </a:r>
          </a:p>
          <a:p>
            <a:r>
              <a:rPr lang="es-ES_tradnl" dirty="0"/>
              <a:t>STANFORD - HARVARD - MIT - COLUMBIA</a:t>
            </a:r>
          </a:p>
          <a:p>
            <a:endParaRPr lang="es-ES_tradnl" dirty="0"/>
          </a:p>
          <a:p>
            <a:r>
              <a:rPr lang="es-ES_tradnl" dirty="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EA784B-9A5E-4594-A260-C9E25503672E}" type="slidenum">
              <a:rPr lang="es-ES_tradnl" smtClean="0"/>
              <a:pPr/>
              <a:t>25</a:t>
            </a:fld>
            <a:endParaRPr lang="es-ES_tradnl"/>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xfrm>
            <a:off x="914400" y="4398963"/>
            <a:ext cx="5029200" cy="4114800"/>
          </a:xfrm>
          <a:solidFill>
            <a:srgbClr val="FFFFFF"/>
          </a:solidFill>
          <a:ln>
            <a:solidFill>
              <a:srgbClr val="000000"/>
            </a:solidFill>
          </a:ln>
        </p:spPr>
        <p:txBody>
          <a:bodyPr/>
          <a:lstStyle/>
          <a:p>
            <a:r>
              <a:rPr lang="es-ES_tradnl" b="1" dirty="0"/>
              <a:t>UCAID</a:t>
            </a:r>
            <a:endParaRPr lang="es-ES_tradnl" dirty="0"/>
          </a:p>
          <a:p>
            <a:r>
              <a:rPr lang="es-ES_tradnl" dirty="0"/>
              <a:t>CORPORACION AVANZADA PARA EL DESARROLLO AVANZADO DE INTERNET.</a:t>
            </a:r>
          </a:p>
          <a:p>
            <a:r>
              <a:rPr lang="es-ES_tradnl" dirty="0"/>
              <a:t>EN ABRIL DE 1998 SE LANZO </a:t>
            </a:r>
            <a:r>
              <a:rPr lang="es-ES_tradnl" b="1" dirty="0"/>
              <a:t>ABILENE</a:t>
            </a:r>
            <a:r>
              <a:rPr lang="es-ES_tradnl" dirty="0"/>
              <a:t> - RED AVANZADA DESARROLLADA EN SOCIEDAD CON QUEST COMUNICATIONS , NORTHERN TELECOM Y CISCO SYSTEMS . ESTE PROYECTO ENGLOBA FACILIDADES DE ALTA VELOCIDAD , SONET DE ALTA VELOCIDAD, ROUTEADORES IP SOBRE SONET, Y UNA RED DE FIBRA OPTICA DE APLTA COBERTURA .</a:t>
            </a:r>
          </a:p>
          <a:p>
            <a:endParaRPr lang="es-ES_tradnl" dirty="0"/>
          </a:p>
          <a:p>
            <a:r>
              <a:rPr lang="es-ES_tradnl" dirty="0"/>
              <a:t>EN USA EXISTE VBNS (VERY HIGH SPEED BACKBONE NETWORK SERVICE ) DE LA NFS (NATIONAL SCIENCE FOUNDATION)</a:t>
            </a:r>
          </a:p>
          <a:p>
            <a:endParaRPr lang="es-ES_tradnl" dirty="0"/>
          </a:p>
          <a:p>
            <a:endParaRPr lang="es-ES_tradnl" dirty="0"/>
          </a:p>
          <a:p>
            <a:r>
              <a:rPr lang="es-ES_tradnl" dirty="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7325D17-932D-4331-8730-8EACD34B58BC}" type="slidenum">
              <a:rPr lang="es-ES_tradnl" smtClean="0"/>
              <a:pPr/>
              <a:t>26</a:t>
            </a:fld>
            <a:endParaRPr lang="es-ES_tradnl"/>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DF99A37-76AA-4334-9702-AA8F82274448}" type="slidenum">
              <a:rPr lang="es-ES_tradnl" smtClean="0"/>
              <a:pPr/>
              <a:t>27</a:t>
            </a:fld>
            <a:endParaRPr lang="es-ES_tradnl"/>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r>
              <a:rPr lang="es-ES_tradnl" dirty="0"/>
              <a:t>Alcance del proyecto I2</a:t>
            </a:r>
          </a:p>
          <a:p>
            <a:endParaRPr lang="es-ES_tradnl" dirty="0"/>
          </a:p>
          <a:p>
            <a:r>
              <a:rPr lang="es-ES_tradnl" dirty="0"/>
              <a:t>Satisfacer las necesidades dentro del campo académico en investigación , enseñanza y aprendizaje a nivel mundial.</a:t>
            </a:r>
          </a:p>
          <a:p>
            <a:endParaRPr lang="es-ES_tradnl" dirty="0"/>
          </a:p>
          <a:p>
            <a:r>
              <a:rPr lang="es-ES_tradnl" dirty="0"/>
              <a:t>Explotar totalmente las capacidades de las redes de ancho de banda</a:t>
            </a:r>
          </a:p>
          <a:p>
            <a:pPr lvl="1">
              <a:buFontTx/>
              <a:buChar char="•"/>
            </a:pPr>
            <a:r>
              <a:rPr lang="es-ES_tradnl" dirty="0"/>
              <a:t>Interactividad</a:t>
            </a:r>
          </a:p>
          <a:p>
            <a:pPr lvl="1">
              <a:buFontTx/>
              <a:buChar char="•"/>
            </a:pPr>
            <a:r>
              <a:rPr lang="es-ES_tradnl" dirty="0"/>
              <a:t>Colaboración  en tiempo real</a:t>
            </a:r>
          </a:p>
          <a:p>
            <a:pPr lvl="1">
              <a:buFontTx/>
              <a:buChar char="•"/>
            </a:pPr>
            <a:r>
              <a:rPr lang="es-ES_tradnl" dirty="0"/>
              <a:t>Educación a distancia</a:t>
            </a:r>
          </a:p>
          <a:p>
            <a:pPr lvl="1">
              <a:buFontTx/>
              <a:buChar char="•"/>
            </a:pPr>
            <a:r>
              <a:rPr lang="es-ES_tradnl" dirty="0"/>
              <a:t>Aprendizaje Colaborativo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E0BCB8D-93A1-49DA-9592-F24238715B23}" type="slidenum">
              <a:rPr lang="es-ES_tradnl" sz="1200"/>
              <a:pPr algn="r"/>
              <a:t>2</a:t>
            </a:fld>
            <a:endParaRPr lang="es-ES_tradnl" sz="1200"/>
          </a:p>
        </p:txBody>
      </p:sp>
      <p:sp>
        <p:nvSpPr>
          <p:cNvPr id="82947" name="Rectangle 2"/>
          <p:cNvSpPr>
            <a:spLocks noGrp="1" noRot="1" noChangeAspect="1" noChangeArrowheads="1" noTextEdit="1"/>
          </p:cNvSpPr>
          <p:nvPr>
            <p:ph type="sldImg"/>
          </p:nvPr>
        </p:nvSpPr>
        <p:spPr>
          <a:xfrm>
            <a:off x="1144588" y="685800"/>
            <a:ext cx="4572000" cy="3429000"/>
          </a:xfrm>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76AF08F-D669-438B-A656-D48ED6D9A6D5}" type="slidenum">
              <a:rPr lang="es-ES_tradnl" smtClean="0"/>
              <a:pPr/>
              <a:t>28</a:t>
            </a:fld>
            <a:endParaRPr lang="es-ES_tradnl"/>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a:spcBef>
                <a:spcPts val="500"/>
              </a:spcBef>
              <a:spcAft>
                <a:spcPts val="500"/>
              </a:spcAft>
            </a:pPr>
            <a:r>
              <a:rPr lang="es-ES_tradnl" dirty="0"/>
              <a:t>Middleware</a:t>
            </a:r>
          </a:p>
          <a:p>
            <a:pPr>
              <a:spcBef>
                <a:spcPts val="500"/>
              </a:spcBef>
              <a:spcAft>
                <a:spcPts val="500"/>
              </a:spcAft>
            </a:pPr>
            <a:r>
              <a:rPr lang="es-ES_tradnl" dirty="0"/>
              <a:t>Software de comunicaciones que reside físicamente en el cliente remoto y en un servidor de comunicaciones, localizado entre el cliente y el servidor de aplicaciones. Es el software que actúa como un traductor universal entre distintas tecnologías de radiofrecuencia y protocolos .</a:t>
            </a:r>
          </a:p>
          <a:p>
            <a:pPr>
              <a:spcBef>
                <a:spcPts val="500"/>
              </a:spcBef>
              <a:spcAft>
                <a:spcPts val="500"/>
              </a:spcAft>
            </a:pPr>
            <a:r>
              <a:rPr lang="es-ES_tradnl" dirty="0"/>
              <a:t>El software que maneja y soporta los diferentes componentes de un sistema distribuido. En esencia esta localizado en el medio (</a:t>
            </a:r>
            <a:r>
              <a:rPr lang="es-ES_tradnl" i="1" dirty="0" err="1"/>
              <a:t>middle</a:t>
            </a:r>
            <a:r>
              <a:rPr lang="es-ES_tradnl" dirty="0"/>
              <a:t>) del sistema</a:t>
            </a:r>
          </a:p>
          <a:p>
            <a:r>
              <a:rPr lang="es-ES_tradnl" dirty="0"/>
              <a:t>Un </a:t>
            </a:r>
            <a:r>
              <a:rPr lang="es-ES_tradnl" b="1" dirty="0"/>
              <a:t>middleware</a:t>
            </a:r>
            <a:r>
              <a:rPr lang="es-ES_tradnl" dirty="0"/>
              <a:t> es la una capa de software cuya misión es facilitar el desarrollo y ejecución de aplicaciones interactivas en TV. Un mismo middleware puede poseer diferentes </a:t>
            </a:r>
            <a:r>
              <a:rPr lang="es-ES_tradnl" b="1" dirty="0"/>
              <a:t>máquinas virtuales</a:t>
            </a:r>
            <a:r>
              <a:rPr lang="es-ES_tradnl" dirty="0"/>
              <a:t> para soportar diferentes entornos de desarrollo (C, HTML/</a:t>
            </a:r>
            <a:r>
              <a:rPr lang="es-ES_tradnl" dirty="0" err="1"/>
              <a:t>JavaScript</a:t>
            </a:r>
            <a:r>
              <a:rPr lang="es-ES_tradnl" dirty="0"/>
              <a:t>, Java, etc.). </a:t>
            </a:r>
            <a:br>
              <a:rPr lang="es-ES_tradnl" dirty="0"/>
            </a:br>
            <a:br>
              <a:rPr lang="es-ES_tradnl" dirty="0"/>
            </a:br>
            <a:r>
              <a:rPr lang="es-ES_tradnl" dirty="0"/>
              <a:t>Una máquina virtual además define unas especificaciones que hay que seguir para poder desarrollar y acceder a todas las funcionalidades que ofrece un Set-top box (por ejemplo, dibujar en pantalla, capturar las señales de un mando a distancia o utilizar el canal de retorno). Estas especificaciones también se llaman </a:t>
            </a:r>
            <a:r>
              <a:rPr lang="es-ES_tradnl" b="1" dirty="0"/>
              <a:t>API</a:t>
            </a:r>
            <a:r>
              <a:rPr lang="es-ES_tradnl" dirty="0"/>
              <a:t> (</a:t>
            </a:r>
            <a:r>
              <a:rPr lang="es-ES_tradnl" dirty="0" err="1"/>
              <a:t>Application</a:t>
            </a:r>
            <a:r>
              <a:rPr lang="es-ES_tradnl" dirty="0"/>
              <a:t> </a:t>
            </a:r>
            <a:r>
              <a:rPr lang="es-ES_tradnl" dirty="0" err="1"/>
              <a:t>Programming</a:t>
            </a:r>
            <a:r>
              <a:rPr lang="es-ES_tradnl" dirty="0"/>
              <a:t> Interface).</a:t>
            </a:r>
            <a:br>
              <a:rPr lang="es-ES_tradnl" dirty="0"/>
            </a:br>
            <a:br>
              <a:rPr lang="es-ES_tradnl" dirty="0"/>
            </a:br>
            <a:r>
              <a:rPr lang="es-ES" sz="1200" b="1" i="1" kern="1200" dirty="0">
                <a:solidFill>
                  <a:schemeClr val="tx1"/>
                </a:solidFill>
                <a:latin typeface="Times New Roman" pitchFamily="18" charset="0"/>
                <a:ea typeface="+mn-ea"/>
                <a:cs typeface="+mn-cs"/>
              </a:rPr>
              <a:t>Middleware</a:t>
            </a:r>
            <a:r>
              <a:rPr lang="es-ES" sz="1200" b="0" i="0" kern="1200" dirty="0">
                <a:solidFill>
                  <a:schemeClr val="tx1"/>
                </a:solidFill>
                <a:latin typeface="Times New Roman" pitchFamily="18" charset="0"/>
                <a:ea typeface="+mn-ea"/>
                <a:cs typeface="+mn-cs"/>
              </a:rPr>
              <a:t> o </a:t>
            </a:r>
            <a:r>
              <a:rPr lang="es-ES" sz="1200" b="1" i="0" kern="1200" dirty="0">
                <a:solidFill>
                  <a:schemeClr val="tx1"/>
                </a:solidFill>
                <a:latin typeface="Times New Roman" pitchFamily="18" charset="0"/>
                <a:ea typeface="+mn-ea"/>
                <a:cs typeface="+mn-cs"/>
              </a:rPr>
              <a:t>lógica de intercambio de información entre aplicaciones</a:t>
            </a:r>
            <a:r>
              <a:rPr lang="es-ES" sz="1200" b="0" i="0" kern="1200" dirty="0">
                <a:solidFill>
                  <a:schemeClr val="tx1"/>
                </a:solidFill>
                <a:latin typeface="Times New Roman" pitchFamily="18" charset="0"/>
                <a:ea typeface="+mn-ea"/>
                <a:cs typeface="+mn-cs"/>
              </a:rPr>
              <a:t> ("</a:t>
            </a:r>
            <a:r>
              <a:rPr lang="es-ES" sz="1200" b="0" i="0" kern="1200" dirty="0" err="1">
                <a:solidFill>
                  <a:schemeClr val="tx1"/>
                </a:solidFill>
                <a:latin typeface="Times New Roman" pitchFamily="18" charset="0"/>
                <a:ea typeface="+mn-ea"/>
                <a:cs typeface="+mn-cs"/>
              </a:rPr>
              <a:t>interlogical</a:t>
            </a:r>
            <a:r>
              <a:rPr lang="es-ES" sz="1200" b="0" i="0" kern="1200" dirty="0">
                <a:solidFill>
                  <a:schemeClr val="tx1"/>
                </a:solidFill>
                <a:latin typeface="Times New Roman" pitchFamily="18" charset="0"/>
                <a:ea typeface="+mn-ea"/>
                <a:cs typeface="+mn-cs"/>
              </a:rPr>
              <a:t>") es un software que asiste a una aplicación para interactuar o comunicarse con otras aplicaciones, o paquetes de programas, redes, hardware y/o sistemas operativos. Éste simplifica el trabajo de los programadores en la compleja tarea de generar las conexiones y sincronizaciones que son necesarias en los sistemas distribuidos. De esta forma, se provee una solución que mejora la calidad de servicio, así como la seguridad, el envío de mensajes, la actualización del directorio de servicio, etc.</a:t>
            </a:r>
            <a:r>
              <a:rPr lang="es-ES" sz="1200" b="0" i="0" u="none" strike="noStrike" kern="1200" baseline="30000" dirty="0">
                <a:solidFill>
                  <a:schemeClr val="tx1"/>
                </a:solidFill>
                <a:latin typeface="Times New Roman" pitchFamily="18" charset="0"/>
                <a:ea typeface="+mn-ea"/>
                <a:cs typeface="+mn-cs"/>
                <a:hlinkClick r:id="rId3"/>
              </a:rPr>
              <a:t>1</a:t>
            </a:r>
            <a:endParaRPr lang="es-ES" sz="1200" b="0" i="0" kern="1200" dirty="0">
              <a:solidFill>
                <a:schemeClr val="tx1"/>
              </a:solidFill>
              <a:latin typeface="Times New Roman" pitchFamily="18" charset="0"/>
              <a:ea typeface="+mn-ea"/>
              <a:cs typeface="+mn-cs"/>
            </a:endParaRPr>
          </a:p>
          <a:p>
            <a:r>
              <a:rPr lang="es-ES" sz="1200" b="0" i="0" kern="1200" dirty="0">
                <a:solidFill>
                  <a:schemeClr val="tx1"/>
                </a:solidFill>
                <a:latin typeface="Times New Roman" pitchFamily="18" charset="0"/>
                <a:ea typeface="+mn-ea"/>
                <a:cs typeface="+mn-cs"/>
              </a:rPr>
              <a:t>Funciona como una capa de abstracción de software distribuida, que se sitúa entre las capas de aplicaciones y las capas inferiores (</a:t>
            </a:r>
            <a:r>
              <a:rPr lang="es-ES" sz="1200" b="0" i="0" u="none" strike="noStrike" kern="1200" dirty="0">
                <a:solidFill>
                  <a:schemeClr val="tx1"/>
                </a:solidFill>
                <a:latin typeface="Times New Roman" pitchFamily="18" charset="0"/>
                <a:ea typeface="+mn-ea"/>
                <a:cs typeface="+mn-cs"/>
                <a:hlinkClick r:id="rId4" tooltip="Sistema operativo"/>
              </a:rPr>
              <a:t>sistema operativo</a:t>
            </a:r>
            <a:r>
              <a:rPr lang="es-ES" sz="1200" b="0" i="0" kern="1200" dirty="0">
                <a:solidFill>
                  <a:schemeClr val="tx1"/>
                </a:solidFill>
                <a:latin typeface="Times New Roman" pitchFamily="18" charset="0"/>
                <a:ea typeface="+mn-ea"/>
                <a:cs typeface="+mn-cs"/>
              </a:rPr>
              <a:t> y </a:t>
            </a:r>
            <a:r>
              <a:rPr lang="es-ES" sz="1200" b="0" i="0" u="none" strike="noStrike" kern="1200" dirty="0">
                <a:solidFill>
                  <a:schemeClr val="tx1"/>
                </a:solidFill>
                <a:latin typeface="Times New Roman" pitchFamily="18" charset="0"/>
                <a:ea typeface="+mn-ea"/>
                <a:cs typeface="+mn-cs"/>
                <a:hlinkClick r:id="rId5" tooltip="Red de computadoras"/>
              </a:rPr>
              <a:t>red</a:t>
            </a:r>
            <a:r>
              <a:rPr lang="es-ES" sz="1200" b="0" i="0" kern="1200" dirty="0">
                <a:solidFill>
                  <a:schemeClr val="tx1"/>
                </a:solidFill>
                <a:latin typeface="Times New Roman" pitchFamily="18" charset="0"/>
                <a:ea typeface="+mn-ea"/>
                <a:cs typeface="+mn-cs"/>
              </a:rPr>
              <a:t>). El middleware abstrae de la complejidad y heterogeneidad de las redes de comunicaciones subyacentes, así como de los sistemas operativos y lenguajes de programación, proporcionando una </a:t>
            </a:r>
            <a:r>
              <a:rPr lang="es-ES" sz="1200" b="0" i="0" u="none" strike="noStrike" kern="1200" dirty="0">
                <a:solidFill>
                  <a:schemeClr val="tx1"/>
                </a:solidFill>
                <a:latin typeface="Times New Roman" pitchFamily="18" charset="0"/>
                <a:ea typeface="+mn-ea"/>
                <a:cs typeface="+mn-cs"/>
                <a:hlinkClick r:id="rId6" tooltip="API"/>
              </a:rPr>
              <a:t>API</a:t>
            </a:r>
            <a:r>
              <a:rPr lang="es-ES" sz="1200" b="0" i="0" kern="1200" dirty="0">
                <a:solidFill>
                  <a:schemeClr val="tx1"/>
                </a:solidFill>
                <a:latin typeface="Times New Roman" pitchFamily="18" charset="0"/>
                <a:ea typeface="+mn-ea"/>
                <a:cs typeface="+mn-cs"/>
              </a:rPr>
              <a:t> para la fácil programación y manejo de aplicaciones distribuidas. Dependiendo del problema a resolver y de las funciones necesarias, serán útiles diferentes tipos de servicios de middleware. Por lo general el middleware del lado cliente está implementado por el Sistema Operativo, el cual posee las bibliotecas que ejecutan todas las funcionalidades para la comunicación a través de la red</a:t>
            </a:r>
          </a:p>
          <a:p>
            <a:pPr>
              <a:spcBef>
                <a:spcPts val="500"/>
              </a:spcBef>
              <a:spcAft>
                <a:spcPts val="500"/>
              </a:spcAft>
            </a:pPr>
            <a:endParaRPr lang="es-ES_tradnl"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0BBCD5-08FB-4FB3-A850-998445903D13}" type="slidenum">
              <a:rPr lang="es-ES_tradnl" smtClean="0"/>
              <a:pPr/>
              <a:t>29</a:t>
            </a:fld>
            <a:endParaRPr lang="es-ES_tradnl"/>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0BBCD5-08FB-4FB3-A850-998445903D13}" type="slidenum">
              <a:rPr lang="es-ES_tradnl" smtClean="0"/>
              <a:pPr/>
              <a:t>30</a:t>
            </a:fld>
            <a:endParaRPr lang="es-ES_tradnl"/>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542DB71-4517-4F6D-9DCC-D1B2E4682192}" type="slidenum">
              <a:rPr lang="es-ES_tradnl" smtClean="0"/>
              <a:pPr/>
              <a:t>31</a:t>
            </a:fld>
            <a:endParaRPr lang="es-ES_tradnl"/>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7ABBFA4-D1C0-48EB-993B-4CD36CEB0D6F}" type="slidenum">
              <a:rPr lang="es-ES_tradnl" smtClean="0"/>
              <a:pPr/>
              <a:t>32</a:t>
            </a:fld>
            <a:endParaRPr lang="es-ES_tradnl"/>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F1F8ABC-7764-4402-99B9-7F981A10AED9}" type="slidenum">
              <a:rPr lang="es-ES_tradnl" smtClean="0"/>
              <a:pPr/>
              <a:t>33</a:t>
            </a:fld>
            <a:endParaRPr lang="es-ES_tradnl"/>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r>
              <a:rPr lang="es-ES_tradnl"/>
              <a:t>ABILENE Y VBNS PROPORCIONAN LA CONECTIVIDAD PARA LOS GIGAPOPS QUE ESTAN INSTALADOS EN LAS PRINCIPALES UNIVERSIDADES DE LOS ESTADOS UNIDOS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1" i="1" kern="1200" dirty="0" err="1">
                <a:solidFill>
                  <a:schemeClr val="tx1"/>
                </a:solidFill>
                <a:effectLst/>
                <a:latin typeface="Times New Roman" pitchFamily="18" charset="0"/>
                <a:ea typeface="+mn-ea"/>
                <a:cs typeface="+mn-cs"/>
              </a:rPr>
              <a:t>Innova|Red</a:t>
            </a:r>
            <a:endParaRPr lang="es-AR" sz="1200" i="1"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Con fecha 18 de diciembre de 2006 se firmó un convenio entre la Secretaría de Comunicaciones de la Nación (SECOM), la Secretaría de Ciencia, Tecnología e Innovación Productiva (SECYT) hoy el Ministerio de Ciencia Tecnología e Innovación Productiva, y el Consejo Nacional de Investigaciones Científicas y Técnicas (CONICET); por el cual se encomendó a la Fundación INNOVA-T (entidad vinculada al CONICET), que efectúe las gestiones necesarias para obtener la conexión internacional con el sistema de Redes Avanzadas (Internet2), y tome a su cargo la operación nacional de la misma dentro del proyecto denominado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a:t>
            </a:r>
          </a:p>
          <a:p>
            <a:r>
              <a:rPr lang="es-AR" sz="1200" kern="1200" dirty="0">
                <a:solidFill>
                  <a:schemeClr val="tx1"/>
                </a:solidFill>
                <a:effectLst/>
                <a:latin typeface="Times New Roman" pitchFamily="18" charset="0"/>
                <a:ea typeface="+mn-ea"/>
                <a:cs typeface="+mn-cs"/>
              </a:rPr>
              <a:t>El mencionado convenio prevé la creación de un consejo asesor y de seguimiento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constituido por representantes de las instituciones estatales mencionadas y de los usuarios y prestadores del sistema.</a:t>
            </a:r>
          </a:p>
          <a:p>
            <a:r>
              <a:rPr lang="es-AR" sz="1200" kern="1200" dirty="0">
                <a:solidFill>
                  <a:schemeClr val="tx1"/>
                </a:solidFill>
                <a:effectLst/>
                <a:latin typeface="Times New Roman" pitchFamily="18" charset="0"/>
                <a:ea typeface="+mn-ea"/>
                <a:cs typeface="+mn-cs"/>
              </a:rPr>
              <a:t>El objetivo principal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es el desarrollo de  Redes Avanzadas reservadas en Argentina para las comunidades académicas, de manera que científicos y tecnólogos puedan intercambiar información y comunicarse de manera más ágil y efectiva. Un elemento técnico diferenciador de las Redes Avanzadas es la llamada Calidad de Servicio, que en términos simples implica la ausencia de congestión excesiva y fallas en la comunicación. Esto permite, entre otras ventajas, la operación remota de sistemas críticos tales como brazos robóticos en telemedicina o el control de plantas, procesos o sistemas de alto riesgo, aplicaciones para las cuales es inaceptable una interrupción o demora en la red de comunicaciones.</a:t>
            </a:r>
          </a:p>
          <a:p>
            <a:r>
              <a:rPr lang="es-AR" sz="1200" kern="1200" dirty="0">
                <a:solidFill>
                  <a:schemeClr val="tx1"/>
                </a:solidFill>
                <a:effectLst/>
                <a:latin typeface="Times New Roman" pitchFamily="18" charset="0"/>
                <a:ea typeface="+mn-ea"/>
                <a:cs typeface="+mn-cs"/>
              </a:rPr>
              <a:t>La Fundación INNOVA-T asumió a partir del 1° de abril de 2007 las actividades mencionadas comprometiéndose a una administración ágil y eficiente de </a:t>
            </a:r>
            <a:r>
              <a:rPr lang="es-AR" sz="1200" kern="1200" dirty="0" err="1">
                <a:solidFill>
                  <a:schemeClr val="tx1"/>
                </a:solidFill>
                <a:effectLst/>
                <a:latin typeface="Times New Roman" pitchFamily="18" charset="0"/>
                <a:ea typeface="+mn-ea"/>
                <a:cs typeface="+mn-cs"/>
              </a:rPr>
              <a:t>Innova|Red</a:t>
            </a:r>
            <a:r>
              <a:rPr lang="es-AR" sz="1200" kern="1200" dirty="0">
                <a:solidFill>
                  <a:schemeClr val="tx1"/>
                </a:solidFill>
                <a:effectLst/>
                <a:latin typeface="Times New Roman" pitchFamily="18" charset="0"/>
                <a:ea typeface="+mn-ea"/>
                <a:cs typeface="+mn-cs"/>
              </a:rPr>
              <a:t>, y a procurar una creciente incorporación de nuevos usuarios que posibiliten la expansión de la red y la </a:t>
            </a:r>
            <a:r>
              <a:rPr lang="es-AR" sz="1200" kern="1200" dirty="0" err="1">
                <a:solidFill>
                  <a:schemeClr val="tx1"/>
                </a:solidFill>
                <a:effectLst/>
                <a:latin typeface="Times New Roman" pitchFamily="18" charset="0"/>
                <a:ea typeface="+mn-ea"/>
                <a:cs typeface="+mn-cs"/>
              </a:rPr>
              <a:t>autosustentabilidad</a:t>
            </a:r>
            <a:r>
              <a:rPr lang="es-AR" sz="1200" kern="1200" dirty="0">
                <a:solidFill>
                  <a:schemeClr val="tx1"/>
                </a:solidFill>
                <a:effectLst/>
                <a:latin typeface="Times New Roman" pitchFamily="18" charset="0"/>
                <a:ea typeface="+mn-ea"/>
                <a:cs typeface="+mn-cs"/>
              </a:rPr>
              <a:t> del proyecto en el mediano plazo.</a:t>
            </a:r>
          </a:p>
          <a:p>
            <a:r>
              <a:rPr lang="es-AR" sz="1200" kern="1200" dirty="0">
                <a:solidFill>
                  <a:schemeClr val="tx1"/>
                </a:solidFill>
                <a:effectLst/>
                <a:latin typeface="Times New Roman" pitchFamily="18" charset="0"/>
                <a:ea typeface="+mn-ea"/>
                <a:cs typeface="+mn-cs"/>
              </a:rPr>
              <a:t>La Red Troncal Digital de Alta Capacidad conecta a once ciudades con una capacidad de 10 </a:t>
            </a:r>
            <a:r>
              <a:rPr lang="es-AR" sz="1200" kern="1200" dirty="0" err="1">
                <a:solidFill>
                  <a:schemeClr val="tx1"/>
                </a:solidFill>
                <a:effectLst/>
                <a:latin typeface="Times New Roman" pitchFamily="18" charset="0"/>
                <a:ea typeface="+mn-ea"/>
                <a:cs typeface="+mn-cs"/>
              </a:rPr>
              <a:t>Gbps</a:t>
            </a:r>
            <a:r>
              <a:rPr lang="es-AR" sz="1200" kern="1200" dirty="0">
                <a:solidFill>
                  <a:schemeClr val="tx1"/>
                </a:solidFill>
                <a:effectLst/>
                <a:latin typeface="Times New Roman" pitchFamily="18" charset="0"/>
                <a:ea typeface="+mn-ea"/>
                <a:cs typeface="+mn-cs"/>
              </a:rPr>
              <a:t>. </a:t>
            </a:r>
          </a:p>
          <a:p>
            <a:endParaRPr lang="es-AR" dirty="0"/>
          </a:p>
        </p:txBody>
      </p:sp>
      <p:sp>
        <p:nvSpPr>
          <p:cNvPr id="4" name="3 Marcador de número de diapositiva"/>
          <p:cNvSpPr>
            <a:spLocks noGrp="1"/>
          </p:cNvSpPr>
          <p:nvPr>
            <p:ph type="sldNum" sz="quarter" idx="10"/>
          </p:nvPr>
        </p:nvSpPr>
        <p:spPr/>
        <p:txBody>
          <a:bodyPr/>
          <a:lstStyle/>
          <a:p>
            <a:pPr>
              <a:defRPr/>
            </a:pPr>
            <a:fld id="{449F7FDB-5E21-474A-A267-27F10AF7592E}" type="slidenum">
              <a:rPr lang="es-ES_tradnl" smtClean="0"/>
              <a:pPr>
                <a:defRPr/>
              </a:pPr>
              <a:t>37</a:t>
            </a:fld>
            <a:endParaRPr lang="es-ES_tradnl"/>
          </a:p>
        </p:txBody>
      </p:sp>
    </p:spTree>
    <p:extLst>
      <p:ext uri="{BB962C8B-B14F-4D97-AF65-F5344CB8AC3E}">
        <p14:creationId xmlns:p14="http://schemas.microsoft.com/office/powerpoint/2010/main" val="2322330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22C26C5-138D-4E86-A4A1-BC53B0A66509}" type="slidenum">
              <a:rPr lang="es-ES_tradnl" smtClean="0"/>
              <a:pPr/>
              <a:t>38</a:t>
            </a:fld>
            <a:endParaRPr lang="es-ES_tradnl"/>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0D6BBDF-2035-4E5C-9A40-C8FD6F68B218}" type="slidenum">
              <a:rPr lang="es-ES_tradnl" smtClean="0"/>
              <a:pPr/>
              <a:t>39</a:t>
            </a:fld>
            <a:endParaRPr lang="es-ES_tradnl"/>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449F7FDB-5E21-474A-A267-27F10AF7592E}" type="slidenum">
              <a:rPr lang="es-ES_tradnl" smtClean="0"/>
              <a:pPr>
                <a:defRPr/>
              </a:pPr>
              <a:t>41</a:t>
            </a:fld>
            <a:endParaRPr lang="es-ES_tradnl"/>
          </a:p>
        </p:txBody>
      </p:sp>
    </p:spTree>
    <p:extLst>
      <p:ext uri="{BB962C8B-B14F-4D97-AF65-F5344CB8AC3E}">
        <p14:creationId xmlns:p14="http://schemas.microsoft.com/office/powerpoint/2010/main" val="271055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a:ln/>
        </p:spPr>
      </p:sp>
      <p:sp>
        <p:nvSpPr>
          <p:cNvPr id="47107" name="2 Marcador de notas"/>
          <p:cNvSpPr>
            <a:spLocks noGrp="1"/>
          </p:cNvSpPr>
          <p:nvPr>
            <p:ph type="body" idx="1"/>
          </p:nvPr>
        </p:nvSpPr>
        <p:spPr>
          <a:noFill/>
          <a:ln/>
        </p:spPr>
        <p:txBody>
          <a:bodyPr/>
          <a:lstStyle/>
          <a:p>
            <a:pPr algn="ctr"/>
            <a:r>
              <a:rPr lang="es-MX" b="1" dirty="0">
                <a:latin typeface="Verdana" pitchFamily="34" charset="0"/>
              </a:rPr>
              <a:t>Presentación de PowerPoint Nro. 4</a:t>
            </a:r>
          </a:p>
          <a:p>
            <a:endParaRPr lang="es-ES" dirty="0"/>
          </a:p>
        </p:txBody>
      </p:sp>
      <p:sp>
        <p:nvSpPr>
          <p:cNvPr id="47108" name="3 Marcador de número de diapositiva"/>
          <p:cNvSpPr>
            <a:spLocks noGrp="1"/>
          </p:cNvSpPr>
          <p:nvPr>
            <p:ph type="sldNum" sz="quarter" idx="5"/>
          </p:nvPr>
        </p:nvSpPr>
        <p:spPr>
          <a:noFill/>
        </p:spPr>
        <p:txBody>
          <a:bodyPr/>
          <a:lstStyle/>
          <a:p>
            <a:fld id="{F2E37AC9-4E18-4C1F-AB2C-5E1ACE27A901}" type="slidenum">
              <a:rPr lang="es-ES_tradnl" smtClean="0"/>
              <a:pPr/>
              <a:t>3</a:t>
            </a:fld>
            <a:endParaRPr lang="es-ES_tradn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54</a:t>
            </a:fld>
            <a:endParaRPr lang="es-ES_tradnl"/>
          </a:p>
        </p:txBody>
      </p:sp>
    </p:spTree>
    <p:extLst>
      <p:ext uri="{BB962C8B-B14F-4D97-AF65-F5344CB8AC3E}">
        <p14:creationId xmlns:p14="http://schemas.microsoft.com/office/powerpoint/2010/main" val="191189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r>
              <a:rPr lang="es-ES_tradnl"/>
              <a:t>U.N.L.M</a:t>
            </a:r>
          </a:p>
        </p:txBody>
      </p:sp>
      <p:sp>
        <p:nvSpPr>
          <p:cNvPr id="91139" name="Rectangle 6"/>
          <p:cNvSpPr>
            <a:spLocks noGrp="1" noChangeArrowheads="1"/>
          </p:cNvSpPr>
          <p:nvPr>
            <p:ph type="ftr" sz="quarter" idx="4"/>
          </p:nvPr>
        </p:nvSpPr>
        <p:spPr>
          <a:noFill/>
        </p:spPr>
        <p:txBody>
          <a:bodyPr/>
          <a:lstStyle/>
          <a:p>
            <a:r>
              <a:rPr lang="es-ES_tradnl"/>
              <a:t>Informática Transversal</a:t>
            </a:r>
          </a:p>
        </p:txBody>
      </p:sp>
      <p:sp>
        <p:nvSpPr>
          <p:cNvPr id="91140" name="Rectangle 7"/>
          <p:cNvSpPr>
            <a:spLocks noGrp="1" noChangeArrowheads="1"/>
          </p:cNvSpPr>
          <p:nvPr>
            <p:ph type="sldNum" sz="quarter" idx="5"/>
          </p:nvPr>
        </p:nvSpPr>
        <p:spPr>
          <a:noFill/>
        </p:spPr>
        <p:txBody>
          <a:bodyPr/>
          <a:lstStyle/>
          <a:p>
            <a:fld id="{A5422001-B44C-4601-8108-A2930ABA827B}" type="slidenum">
              <a:rPr lang="es-ES_tradnl" smtClean="0"/>
              <a:pPr/>
              <a:t>7</a:t>
            </a:fld>
            <a:endParaRPr lang="es-ES_tradnl"/>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9C4B0F9-7055-471E-A76A-4475ABE6FC65}" type="slidenum">
              <a:rPr lang="es-ES_tradnl" smtClean="0"/>
              <a:pPr/>
              <a:t>9</a:t>
            </a:fld>
            <a:endParaRPr lang="es-ES_tradnl"/>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s-A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A63383E-C419-41E9-A41A-29F252C0AA3D}" type="slidenum">
              <a:rPr lang="es-ES_tradnl" smtClean="0"/>
              <a:pPr/>
              <a:t>10</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r>
              <a:rPr lang="es-ES" sz="1200" b="0" i="0" u="none" strike="noStrike" kern="1200" baseline="0" dirty="0">
                <a:solidFill>
                  <a:schemeClr val="tx1"/>
                </a:solidFill>
                <a:latin typeface="Times New Roman" pitchFamily="18" charset="0"/>
                <a:ea typeface="+mn-ea"/>
                <a:cs typeface="+mn-cs"/>
              </a:rPr>
              <a:t>La Internet </a:t>
            </a:r>
            <a:r>
              <a:rPr lang="es-ES" sz="1200" b="0" i="0" u="none" strike="noStrike" kern="1200" baseline="0" dirty="0" err="1">
                <a:solidFill>
                  <a:schemeClr val="tx1"/>
                </a:solidFill>
                <a:latin typeface="Times New Roman" pitchFamily="18" charset="0"/>
                <a:ea typeface="+mn-ea"/>
                <a:cs typeface="+mn-cs"/>
              </a:rPr>
              <a:t>Society</a:t>
            </a:r>
            <a:r>
              <a:rPr lang="es-ES" sz="1200" b="0" i="0" u="none" strike="noStrike" kern="1200" baseline="0" dirty="0">
                <a:solidFill>
                  <a:schemeClr val="tx1"/>
                </a:solidFill>
                <a:latin typeface="Times New Roman" pitchFamily="18" charset="0"/>
                <a:ea typeface="+mn-ea"/>
                <a:cs typeface="+mn-cs"/>
              </a:rPr>
              <a:t> (ISOC) es responsable de promover el desarrollo, la evolución y el uso abiertos de Internet en todo el mundo. ISOC facilita el desarrollo abierto de estándares y protocolos para la infraestructura técnica de Internet, incluida la supervisión del Internet </a:t>
            </a:r>
            <a:r>
              <a:rPr lang="es-ES" sz="1200" b="0" i="0" u="none" strike="noStrike" kern="1200" baseline="0" dirty="0" err="1">
                <a:solidFill>
                  <a:schemeClr val="tx1"/>
                </a:solidFill>
                <a:latin typeface="Times New Roman" pitchFamily="18" charset="0"/>
                <a:ea typeface="+mn-ea"/>
                <a:cs typeface="+mn-cs"/>
              </a:rPr>
              <a:t>Architecture</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Board</a:t>
            </a:r>
            <a:r>
              <a:rPr lang="es-ES" sz="1200" b="0" i="0" u="none" strike="noStrike" kern="1200" baseline="0" dirty="0">
                <a:solidFill>
                  <a:schemeClr val="tx1"/>
                </a:solidFill>
                <a:latin typeface="Times New Roman" pitchFamily="18" charset="0"/>
                <a:ea typeface="+mn-ea"/>
                <a:cs typeface="+mn-cs"/>
              </a:rPr>
              <a:t> (IAB). </a:t>
            </a:r>
          </a:p>
          <a:p>
            <a:r>
              <a:rPr lang="es-ES" sz="1200" b="0" i="0" u="none" strike="noStrike" kern="1200" baseline="0" dirty="0">
                <a:solidFill>
                  <a:schemeClr val="tx1"/>
                </a:solidFill>
                <a:latin typeface="Times New Roman" pitchFamily="18" charset="0"/>
                <a:ea typeface="+mn-ea"/>
                <a:cs typeface="+mn-cs"/>
              </a:rPr>
              <a:t>El Internet </a:t>
            </a:r>
            <a:r>
              <a:rPr lang="es-ES" sz="1200" b="0" i="0" u="none" strike="noStrike" kern="1200" baseline="0" dirty="0" err="1">
                <a:solidFill>
                  <a:schemeClr val="tx1"/>
                </a:solidFill>
                <a:latin typeface="Times New Roman" pitchFamily="18" charset="0"/>
                <a:ea typeface="+mn-ea"/>
                <a:cs typeface="+mn-cs"/>
              </a:rPr>
              <a:t>Architecture</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Board</a:t>
            </a:r>
            <a:r>
              <a:rPr lang="es-ES" sz="1200" b="0" i="0" u="none" strike="noStrike" kern="1200" baseline="0" dirty="0">
                <a:solidFill>
                  <a:schemeClr val="tx1"/>
                </a:solidFill>
                <a:latin typeface="Times New Roman" pitchFamily="18" charset="0"/>
                <a:ea typeface="+mn-ea"/>
                <a:cs typeface="+mn-cs"/>
              </a:rPr>
              <a:t> (IAB) es responsable de la administración y el desarrollo general de los estándares de Internet. El IAB supervisa la arquitectura para los protocolos y los procedimientos que utiliza Internet. El IAB consta de 13 miembros, entre los que se incluye el presidente del Internet </a:t>
            </a:r>
            <a:r>
              <a:rPr lang="es-ES" sz="1200" b="0" i="0" u="none" strike="noStrike" kern="1200" baseline="0" dirty="0" err="1">
                <a:solidFill>
                  <a:schemeClr val="tx1"/>
                </a:solidFill>
                <a:latin typeface="Times New Roman" pitchFamily="18" charset="0"/>
                <a:ea typeface="+mn-ea"/>
                <a:cs typeface="+mn-cs"/>
              </a:rPr>
              <a:t>Engineering</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Task</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Force</a:t>
            </a:r>
            <a:r>
              <a:rPr lang="es-ES" sz="1200" b="0" i="0" u="none" strike="noStrike" kern="1200" baseline="0" dirty="0">
                <a:solidFill>
                  <a:schemeClr val="tx1"/>
                </a:solidFill>
                <a:latin typeface="Times New Roman" pitchFamily="18" charset="0"/>
                <a:ea typeface="+mn-ea"/>
                <a:cs typeface="+mn-cs"/>
              </a:rPr>
              <a:t> (IETF). Los miembros del IAB actúan como personas, y no como representantes de compañías, agencias u otros organismos. </a:t>
            </a:r>
          </a:p>
          <a:p>
            <a:r>
              <a:rPr lang="es-ES" sz="1200" b="0" i="0" u="none" strike="noStrike" kern="1200" baseline="0" dirty="0">
                <a:solidFill>
                  <a:schemeClr val="tx1"/>
                </a:solidFill>
                <a:latin typeface="Times New Roman" pitchFamily="18" charset="0"/>
                <a:ea typeface="+mn-ea"/>
                <a:cs typeface="+mn-cs"/>
              </a:rPr>
              <a:t>La misión del IETF es desarrollar, actualizar y mantener Internet y las tecnologías TCP/IP. Una de las responsabilidades clave del IETF es producir documentos de solicitud de comentarios (RFC), que son un memorándum que describe protocolos, procesos y tecnologías para Internet. El IETF consta de grupos de trabajo (WG), el mecanismo principal para desarrollar las pautas y especificaciones del IETF. Los WG son a corto plazo, y después de que se cumplen los objetivos del grupo, se pone fin al WG. </a:t>
            </a:r>
          </a:p>
          <a:p>
            <a:r>
              <a:rPr lang="es-ES" sz="1200" b="0" i="0" u="none" strike="noStrike" kern="1200" baseline="0" dirty="0">
                <a:solidFill>
                  <a:schemeClr val="tx1"/>
                </a:solidFill>
                <a:latin typeface="Times New Roman" pitchFamily="18" charset="0"/>
                <a:ea typeface="+mn-ea"/>
                <a:cs typeface="+mn-cs"/>
              </a:rPr>
              <a:t>El Internet </a:t>
            </a:r>
            <a:r>
              <a:rPr lang="es-ES" sz="1200" b="0" i="0" u="none" strike="noStrike" kern="1200" baseline="0" dirty="0" err="1">
                <a:solidFill>
                  <a:schemeClr val="tx1"/>
                </a:solidFill>
                <a:latin typeface="Times New Roman" pitchFamily="18" charset="0"/>
                <a:ea typeface="+mn-ea"/>
                <a:cs typeface="+mn-cs"/>
              </a:rPr>
              <a:t>Engineering</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Steering</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(IESG) es responsable de la administración técnica del IETF y el proceso de los estándares de Internet. </a:t>
            </a:r>
          </a:p>
          <a:p>
            <a:r>
              <a:rPr lang="es-ES" sz="1200" b="0" i="0" u="none" strike="noStrike" kern="1200" baseline="0" dirty="0" err="1">
                <a:solidFill>
                  <a:schemeClr val="tx1"/>
                </a:solidFill>
                <a:latin typeface="Times New Roman" pitchFamily="18" charset="0"/>
                <a:ea typeface="+mn-ea"/>
                <a:cs typeface="+mn-cs"/>
              </a:rPr>
              <a:t>The</a:t>
            </a:r>
            <a:r>
              <a:rPr lang="es-ES" sz="1200" b="0" i="0" u="none" strike="noStrike" kern="1200" baseline="0" dirty="0">
                <a:solidFill>
                  <a:schemeClr val="tx1"/>
                </a:solidFill>
                <a:latin typeface="Times New Roman" pitchFamily="18" charset="0"/>
                <a:ea typeface="+mn-ea"/>
                <a:cs typeface="+mn-cs"/>
              </a:rPr>
              <a:t> Internet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Task</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Force</a:t>
            </a:r>
            <a:r>
              <a:rPr lang="es-ES" sz="1200" b="0" i="0" u="none" strike="noStrike" kern="1200" baseline="0" dirty="0">
                <a:solidFill>
                  <a:schemeClr val="tx1"/>
                </a:solidFill>
                <a:latin typeface="Times New Roman" pitchFamily="18" charset="0"/>
                <a:ea typeface="+mn-ea"/>
                <a:cs typeface="+mn-cs"/>
              </a:rPr>
              <a:t> (IRTF) se centra en la investigación a largo plazo relacionada con los protocolos, las aplicaciones, la arquitectura y las tecnologías de TCP/IP y de Internet. Mientras que el IETF se centra en problemas más a corto plazo de la creación de estándares, el IRTF consta de grupos de investigación para esfuerzos de desarrollo a largo plazo. Algunos de los grupos de investigación actuales incluyen Anti-Spam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(ASRG), </a:t>
            </a:r>
            <a:r>
              <a:rPr lang="es-ES" sz="1200" b="0" i="0" u="none" strike="noStrike" kern="1200" baseline="0" dirty="0" err="1">
                <a:solidFill>
                  <a:schemeClr val="tx1"/>
                </a:solidFill>
                <a:latin typeface="Times New Roman" pitchFamily="18" charset="0"/>
                <a:ea typeface="+mn-ea"/>
                <a:cs typeface="+mn-cs"/>
              </a:rPr>
              <a:t>Crypto</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Forum</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(CFRG), Peer-to-Peer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(P2PRG) y </a:t>
            </a:r>
            <a:r>
              <a:rPr lang="es-ES" sz="1200" b="0" i="0" u="none" strike="noStrike" kern="1200" baseline="0" dirty="0" err="1">
                <a:solidFill>
                  <a:schemeClr val="tx1"/>
                </a:solidFill>
                <a:latin typeface="Times New Roman" pitchFamily="18" charset="0"/>
                <a:ea typeface="+mn-ea"/>
                <a:cs typeface="+mn-cs"/>
              </a:rPr>
              <a:t>Router</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Research</a:t>
            </a:r>
            <a:r>
              <a:rPr lang="es-ES" sz="1200" b="0" i="0" u="none" strike="noStrike" kern="1200" baseline="0" dirty="0">
                <a:solidFill>
                  <a:schemeClr val="tx1"/>
                </a:solidFill>
                <a:latin typeface="Times New Roman" pitchFamily="18" charset="0"/>
                <a:ea typeface="+mn-ea"/>
                <a:cs typeface="+mn-cs"/>
              </a:rPr>
              <a:t> </a:t>
            </a:r>
            <a:r>
              <a:rPr lang="es-ES" sz="1200" b="0" i="0" u="none" strike="noStrike" kern="1200" baseline="0" dirty="0" err="1">
                <a:solidFill>
                  <a:schemeClr val="tx1"/>
                </a:solidFill>
                <a:latin typeface="Times New Roman" pitchFamily="18" charset="0"/>
                <a:ea typeface="+mn-ea"/>
                <a:cs typeface="+mn-cs"/>
              </a:rPr>
              <a:t>Group</a:t>
            </a:r>
            <a:r>
              <a:rPr lang="es-ES" sz="1200" b="0" i="0" u="none" strike="noStrike" kern="1200" baseline="0" dirty="0">
                <a:solidFill>
                  <a:schemeClr val="tx1"/>
                </a:solidFill>
                <a:latin typeface="Times New Roman" pitchFamily="18" charset="0"/>
                <a:ea typeface="+mn-ea"/>
                <a:cs typeface="+mn-cs"/>
              </a:rPr>
              <a:t> (RRG). </a:t>
            </a:r>
          </a:p>
          <a:p>
            <a:endParaRPr lang="es-AR" dirty="0">
              <a:latin typeface="TimesNew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A63383E-C419-41E9-A41A-29F252C0AA3D}" type="slidenum">
              <a:rPr lang="es-ES_tradnl" smtClean="0"/>
              <a:pPr/>
              <a:t>11</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r>
              <a:rPr lang="es-ES_tradnl">
                <a:latin typeface="TimesNewRoman"/>
              </a:rPr>
              <a:t>IETF</a:t>
            </a:r>
          </a:p>
          <a:p>
            <a:endParaRPr lang="es-ES_tradnl">
              <a:latin typeface="TimesNewRoman"/>
            </a:endParaRPr>
          </a:p>
          <a:p>
            <a:r>
              <a:rPr lang="es-AR">
                <a:latin typeface="TimesNewRoman"/>
              </a:rPr>
              <a:t>Este organismo se encarga del desarrollo</a:t>
            </a:r>
            <a:r>
              <a:rPr lang="es-ES_tradnl">
                <a:latin typeface="TimesNewRoman"/>
              </a:rPr>
              <a:t>, arquitectura </a:t>
            </a:r>
            <a:r>
              <a:rPr lang="es-AR">
                <a:latin typeface="TimesNewRoman"/>
              </a:rPr>
              <a:t> y la ingeniería de los protocolos de Internet. </a:t>
            </a:r>
            <a:endParaRPr lang="es-ES_tradnl">
              <a:latin typeface="TimesNewRoman"/>
            </a:endParaRPr>
          </a:p>
          <a:p>
            <a:r>
              <a:rPr lang="es-AR">
                <a:latin typeface="TimesNewRoman"/>
              </a:rPr>
              <a:t>La IETF es una comunidad</a:t>
            </a:r>
            <a:r>
              <a:rPr lang="es-ES_tradnl">
                <a:latin typeface="TimesNewRoman"/>
              </a:rPr>
              <a:t> </a:t>
            </a:r>
            <a:r>
              <a:rPr lang="es-AR">
                <a:latin typeface="TimesNewRoman"/>
              </a:rPr>
              <a:t>internacional de diseñadores de red, operadores, vendedores e investigadores preocupados con la evolución de la</a:t>
            </a:r>
            <a:r>
              <a:rPr lang="es-ES_tradnl">
                <a:latin typeface="TimesNewRoman"/>
              </a:rPr>
              <a:t> </a:t>
            </a:r>
            <a:r>
              <a:rPr lang="es-AR">
                <a:latin typeface="TimesNewRoman"/>
              </a:rPr>
              <a:t>arquitectura de Internet y su buen funcionamiento. Está abierto para cualquier interesado.</a:t>
            </a:r>
            <a:endParaRPr lang="es-ES_tradnl">
              <a:latin typeface="TimesNewRoman"/>
            </a:endParaRPr>
          </a:p>
          <a:p>
            <a:r>
              <a:rPr lang="es-ES_tradnl">
                <a:latin typeface="TimesNewRoman"/>
              </a:rPr>
              <a:t>Se Organiza en Áreas de Trabajo. Los Directores de estas áreas componen el  IESG  Internet Engineering Steering Group que se responsabiliza de los protocolos estándar.</a:t>
            </a:r>
          </a:p>
          <a:p>
            <a:endParaRPr lang="es-ES_tradnl">
              <a:latin typeface="TimesNewRoman"/>
            </a:endParaRPr>
          </a:p>
          <a:p>
            <a:r>
              <a:rPr lang="es-ES_tradnl">
                <a:latin typeface="TimesNewRoman"/>
              </a:rPr>
              <a:t>IRTF</a:t>
            </a:r>
          </a:p>
          <a:p>
            <a:r>
              <a:rPr lang="es-ES_tradnl">
                <a:latin typeface="TimesNewRoman"/>
              </a:rPr>
              <a:t>Organización dedicada a la investigación, promueven la Transferencia tecnológica con la IETF</a:t>
            </a:r>
          </a:p>
          <a:p>
            <a:endParaRPr lang="es-AR">
              <a:latin typeface="TimesNewRoman"/>
            </a:endParaRPr>
          </a:p>
        </p:txBody>
      </p:sp>
    </p:spTree>
    <p:extLst>
      <p:ext uri="{BB962C8B-B14F-4D97-AF65-F5344CB8AC3E}">
        <p14:creationId xmlns:p14="http://schemas.microsoft.com/office/powerpoint/2010/main" val="160062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05E6617-0DEE-4647-AF6B-5DB832D5346F}" type="slidenum">
              <a:rPr lang="es-ES_tradnl" smtClean="0"/>
              <a:pPr/>
              <a:t>12</a:t>
            </a:fld>
            <a:endParaRPr lang="es-ES_tradnl"/>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r>
              <a:rPr lang="es-ES_tradnl" dirty="0">
                <a:latin typeface="TimesNewRoman"/>
              </a:rPr>
              <a:t>IETF</a:t>
            </a:r>
          </a:p>
          <a:p>
            <a:endParaRPr lang="es-ES_tradnl" dirty="0">
              <a:latin typeface="TimesNewRoman"/>
            </a:endParaRPr>
          </a:p>
          <a:p>
            <a:r>
              <a:rPr lang="es-AR" dirty="0">
                <a:latin typeface="TimesNewRoman"/>
              </a:rPr>
              <a:t>Este organismo se encarga del desarrollo</a:t>
            </a:r>
            <a:r>
              <a:rPr lang="es-ES_tradnl" dirty="0">
                <a:latin typeface="TimesNewRoman"/>
              </a:rPr>
              <a:t>, arquitectura </a:t>
            </a:r>
            <a:r>
              <a:rPr lang="es-AR" dirty="0">
                <a:latin typeface="TimesNewRoman"/>
              </a:rPr>
              <a:t> y la ingeniería de los protocolos de Internet. </a:t>
            </a:r>
            <a:endParaRPr lang="es-ES_tradnl" dirty="0">
              <a:latin typeface="TimesNewRoman"/>
            </a:endParaRPr>
          </a:p>
          <a:p>
            <a:r>
              <a:rPr lang="es-AR" dirty="0">
                <a:latin typeface="TimesNewRoman"/>
              </a:rPr>
              <a:t>La IETF es una comunidad</a:t>
            </a:r>
            <a:r>
              <a:rPr lang="es-ES_tradnl" dirty="0">
                <a:latin typeface="TimesNewRoman"/>
              </a:rPr>
              <a:t> </a:t>
            </a:r>
            <a:r>
              <a:rPr lang="es-AR" dirty="0">
                <a:latin typeface="TimesNewRoman"/>
              </a:rPr>
              <a:t>internacional de diseñadores de red, operadores, vendedores e investigadores preocupados con la evolución de la</a:t>
            </a:r>
            <a:r>
              <a:rPr lang="es-ES_tradnl" dirty="0">
                <a:latin typeface="TimesNewRoman"/>
              </a:rPr>
              <a:t> </a:t>
            </a:r>
            <a:r>
              <a:rPr lang="es-AR" dirty="0">
                <a:latin typeface="TimesNewRoman"/>
              </a:rPr>
              <a:t>arquitectura de Internet y su buen funcionamiento. Está abierto para cualquier interesado.</a:t>
            </a:r>
            <a:endParaRPr lang="es-ES_tradnl" dirty="0">
              <a:latin typeface="TimesNewRoman"/>
            </a:endParaRPr>
          </a:p>
          <a:p>
            <a:r>
              <a:rPr lang="es-ES_tradnl" dirty="0">
                <a:latin typeface="TimesNewRoman"/>
              </a:rPr>
              <a:t>Se Organiza en Áreas de Trabajo. Los Directores de estas áreas componen el  IESG  Internet </a:t>
            </a:r>
            <a:r>
              <a:rPr lang="es-ES_tradnl" dirty="0" err="1">
                <a:latin typeface="TimesNewRoman"/>
              </a:rPr>
              <a:t>Engineering</a:t>
            </a:r>
            <a:r>
              <a:rPr lang="es-ES_tradnl" dirty="0">
                <a:latin typeface="TimesNewRoman"/>
              </a:rPr>
              <a:t> </a:t>
            </a:r>
            <a:r>
              <a:rPr lang="es-ES_tradnl" dirty="0" err="1">
                <a:latin typeface="TimesNewRoman"/>
              </a:rPr>
              <a:t>Steering</a:t>
            </a:r>
            <a:r>
              <a:rPr lang="es-ES_tradnl" dirty="0">
                <a:latin typeface="TimesNewRoman"/>
              </a:rPr>
              <a:t> </a:t>
            </a:r>
            <a:r>
              <a:rPr lang="es-ES_tradnl" dirty="0" err="1">
                <a:latin typeface="TimesNewRoman"/>
              </a:rPr>
              <a:t>Group</a:t>
            </a:r>
            <a:r>
              <a:rPr lang="es-ES_tradnl" dirty="0">
                <a:latin typeface="TimesNewRoman"/>
              </a:rPr>
              <a:t> que se responsabiliza de los protocolos estándar.</a:t>
            </a:r>
          </a:p>
          <a:p>
            <a:endParaRPr lang="es-ES_tradnl" dirty="0">
              <a:latin typeface="TimesNewRoman"/>
            </a:endParaRPr>
          </a:p>
          <a:p>
            <a:r>
              <a:rPr lang="es-ES_tradnl" dirty="0">
                <a:latin typeface="TimesNewRoman"/>
              </a:rPr>
              <a:t>IRTF</a:t>
            </a:r>
          </a:p>
          <a:p>
            <a:r>
              <a:rPr lang="es-ES_tradnl" dirty="0">
                <a:latin typeface="TimesNewRoman"/>
              </a:rPr>
              <a:t>Organización dedicada a la investigación, promueven la Transferencia tecnológica con la IETF</a:t>
            </a:r>
          </a:p>
          <a:p>
            <a:r>
              <a:rPr lang="es-ES" sz="1200" b="0" i="0" kern="1200" dirty="0">
                <a:solidFill>
                  <a:schemeClr val="tx1"/>
                </a:solidFill>
                <a:effectLst/>
                <a:latin typeface="Times New Roman" pitchFamily="18" charset="0"/>
                <a:ea typeface="+mn-ea"/>
                <a:cs typeface="+mn-cs"/>
              </a:rPr>
              <a:t>La </a:t>
            </a:r>
            <a:r>
              <a:rPr lang="es-ES" sz="1200" b="1" i="1" kern="1200" dirty="0">
                <a:solidFill>
                  <a:schemeClr val="tx1"/>
                </a:solidFill>
                <a:effectLst/>
                <a:latin typeface="Times New Roman" pitchFamily="18" charset="0"/>
                <a:ea typeface="+mn-ea"/>
                <a:cs typeface="+mn-cs"/>
              </a:rPr>
              <a:t>Internet </a:t>
            </a:r>
            <a:r>
              <a:rPr lang="es-ES" sz="1200" b="1" i="1" kern="1200" dirty="0" err="1">
                <a:solidFill>
                  <a:schemeClr val="tx1"/>
                </a:solidFill>
                <a:effectLst/>
                <a:latin typeface="Times New Roman" pitchFamily="18" charset="0"/>
                <a:ea typeface="+mn-ea"/>
                <a:cs typeface="+mn-cs"/>
              </a:rPr>
              <a:t>Research</a:t>
            </a:r>
            <a:r>
              <a:rPr lang="es-ES" sz="1200" b="1" i="1" kern="1200" dirty="0">
                <a:solidFill>
                  <a:schemeClr val="tx1"/>
                </a:solidFill>
                <a:effectLst/>
                <a:latin typeface="Times New Roman" pitchFamily="18" charset="0"/>
                <a:ea typeface="+mn-ea"/>
                <a:cs typeface="+mn-cs"/>
              </a:rPr>
              <a:t> </a:t>
            </a:r>
            <a:r>
              <a:rPr lang="es-ES" sz="1200" b="1" i="1" kern="1200" dirty="0" err="1">
                <a:solidFill>
                  <a:schemeClr val="tx1"/>
                </a:solidFill>
                <a:effectLst/>
                <a:latin typeface="Times New Roman" pitchFamily="18" charset="0"/>
                <a:ea typeface="+mn-ea"/>
                <a:cs typeface="+mn-cs"/>
              </a:rPr>
              <a:t>Task</a:t>
            </a:r>
            <a:r>
              <a:rPr lang="es-ES" sz="1200" b="1" i="1" kern="1200" dirty="0">
                <a:solidFill>
                  <a:schemeClr val="tx1"/>
                </a:solidFill>
                <a:effectLst/>
                <a:latin typeface="Times New Roman" pitchFamily="18" charset="0"/>
                <a:ea typeface="+mn-ea"/>
                <a:cs typeface="+mn-cs"/>
              </a:rPr>
              <a:t> </a:t>
            </a:r>
            <a:r>
              <a:rPr lang="es-ES" sz="1200" b="1" i="1" kern="1200" dirty="0" err="1">
                <a:solidFill>
                  <a:schemeClr val="tx1"/>
                </a:solidFill>
                <a:effectLst/>
                <a:latin typeface="Times New Roman" pitchFamily="18" charset="0"/>
                <a:ea typeface="+mn-ea"/>
                <a:cs typeface="+mn-cs"/>
              </a:rPr>
              <a:t>Force</a:t>
            </a:r>
            <a:r>
              <a:rPr lang="es-ES" sz="1200" b="0" i="0" kern="1200" dirty="0">
                <a:solidFill>
                  <a:schemeClr val="tx1"/>
                </a:solidFill>
                <a:effectLst/>
                <a:latin typeface="Times New Roman" pitchFamily="18" charset="0"/>
                <a:ea typeface="+mn-ea"/>
                <a:cs typeface="+mn-cs"/>
              </a:rPr>
              <a:t> (IRTF), en </a:t>
            </a:r>
            <a:r>
              <a:rPr lang="es-ES" sz="1200" b="0" i="0" u="none" strike="noStrike" kern="1200" dirty="0">
                <a:solidFill>
                  <a:schemeClr val="tx1"/>
                </a:solidFill>
                <a:effectLst/>
                <a:latin typeface="Times New Roman" pitchFamily="18" charset="0"/>
                <a:ea typeface="+mn-ea"/>
                <a:cs typeface="+mn-cs"/>
                <a:hlinkClick r:id="rId3" tooltip="Idioma español"/>
              </a:rPr>
              <a:t>castellano</a:t>
            </a:r>
            <a:r>
              <a:rPr lang="es-ES" sz="1200" b="0" i="0" kern="1200" dirty="0">
                <a:solidFill>
                  <a:schemeClr val="tx1"/>
                </a:solidFill>
                <a:effectLst/>
                <a:latin typeface="Times New Roman" pitchFamily="18" charset="0"/>
                <a:ea typeface="+mn-ea"/>
                <a:cs typeface="+mn-cs"/>
              </a:rPr>
              <a:t> </a:t>
            </a:r>
            <a:r>
              <a:rPr lang="es-ES" sz="1200" b="1" i="0" kern="1200" dirty="0">
                <a:solidFill>
                  <a:schemeClr val="tx1"/>
                </a:solidFill>
                <a:effectLst/>
                <a:latin typeface="Times New Roman" pitchFamily="18" charset="0"/>
                <a:ea typeface="+mn-ea"/>
                <a:cs typeface="+mn-cs"/>
              </a:rPr>
              <a:t>Fuerza de Tareas de Investigaciones de Internet</a:t>
            </a:r>
            <a:r>
              <a:rPr lang="es-ES" sz="1200" b="0" i="0" kern="1200" dirty="0">
                <a:solidFill>
                  <a:schemeClr val="tx1"/>
                </a:solidFill>
                <a:effectLst/>
                <a:latin typeface="Times New Roman" pitchFamily="18" charset="0"/>
                <a:ea typeface="+mn-ea"/>
                <a:cs typeface="+mn-cs"/>
              </a:rPr>
              <a:t>,</a:t>
            </a:r>
            <a:r>
              <a:rPr lang="es-ES" sz="1200" b="0" i="0" u="none" strike="noStrike" kern="1200" baseline="30000" dirty="0">
                <a:solidFill>
                  <a:schemeClr val="tx1"/>
                </a:solidFill>
                <a:effectLst/>
                <a:latin typeface="Times New Roman" pitchFamily="18" charset="0"/>
                <a:ea typeface="+mn-ea"/>
                <a:cs typeface="+mn-cs"/>
                <a:hlinkClick r:id="rId4"/>
              </a:rPr>
              <a:t>1</a:t>
            </a:r>
            <a:r>
              <a:rPr lang="es-ES" sz="1200" b="0" i="0" kern="1200" dirty="0">
                <a:solidFill>
                  <a:schemeClr val="tx1"/>
                </a:solidFill>
                <a:effectLst/>
                <a:latin typeface="Times New Roman" pitchFamily="18" charset="0"/>
                <a:ea typeface="+mn-ea"/>
                <a:cs typeface="+mn-cs"/>
              </a:rPr>
              <a:t>​ es un grupo hermano del </a:t>
            </a:r>
            <a:r>
              <a:rPr lang="es-ES" sz="1200" b="0" i="0" u="none" strike="noStrike" kern="1200" dirty="0">
                <a:solidFill>
                  <a:schemeClr val="tx1"/>
                </a:solidFill>
                <a:effectLst/>
                <a:latin typeface="Times New Roman" pitchFamily="18" charset="0"/>
                <a:ea typeface="+mn-ea"/>
                <a:cs typeface="+mn-cs"/>
                <a:hlinkClick r:id="rId5" tooltip="IETF"/>
              </a:rPr>
              <a:t>IETF</a:t>
            </a:r>
            <a:r>
              <a:rPr lang="es-ES" sz="1200" b="0" i="0" kern="1200" dirty="0">
                <a:solidFill>
                  <a:schemeClr val="tx1"/>
                </a:solidFill>
                <a:effectLst/>
                <a:latin typeface="Times New Roman" pitchFamily="18" charset="0"/>
                <a:ea typeface="+mn-ea"/>
                <a:cs typeface="+mn-cs"/>
              </a:rPr>
              <a:t>. Su principal misión es “promover la investigación de la importancia de la evolución de futuro de Internet, a través de grupos, a largo y corto plazo y crear investigación que trabaje sobre los asuntos relacionados con los protocolos, los usos, la arquitectura y la tecnología de Internet.”</a:t>
            </a:r>
          </a:p>
          <a:p>
            <a:r>
              <a:rPr lang="es-ES" sz="1200" b="0" i="0" kern="1200" dirty="0">
                <a:solidFill>
                  <a:schemeClr val="tx1"/>
                </a:solidFill>
                <a:effectLst/>
                <a:latin typeface="Times New Roman" pitchFamily="18" charset="0"/>
                <a:ea typeface="+mn-ea"/>
                <a:cs typeface="+mn-cs"/>
              </a:rPr>
              <a:t>Se compone de los grupos de investigación que estudian ediciones a largo plazo referentes a Internet y a las tecnologías relacionadas. La lista de grupos actuales se puede encontrar en el sitio del IRTF.</a:t>
            </a:r>
          </a:p>
          <a:p>
            <a:r>
              <a:rPr lang="es-ES" sz="1200" b="0" i="0" kern="1200" dirty="0">
                <a:solidFill>
                  <a:schemeClr val="tx1"/>
                </a:solidFill>
                <a:effectLst/>
                <a:latin typeface="Times New Roman" pitchFamily="18" charset="0"/>
                <a:ea typeface="+mn-ea"/>
                <a:cs typeface="+mn-cs"/>
              </a:rPr>
              <a:t>El IRTF es manejado por el </a:t>
            </a:r>
            <a:r>
              <a:rPr lang="es-ES" sz="1200" b="0" i="0" u="none" strike="noStrike" kern="1200" dirty="0">
                <a:solidFill>
                  <a:schemeClr val="tx1"/>
                </a:solidFill>
                <a:effectLst/>
                <a:latin typeface="Times New Roman" pitchFamily="18" charset="0"/>
                <a:ea typeface="+mn-ea"/>
                <a:cs typeface="+mn-cs"/>
                <a:hlinkClick r:id="rId6" tooltip="Internet Research Steering Group (aún no redactado)"/>
              </a:rPr>
              <a:t>Internet </a:t>
            </a:r>
            <a:r>
              <a:rPr lang="es-ES" sz="1200" b="0" i="0" u="none" strike="noStrike" kern="1200" dirty="0" err="1">
                <a:solidFill>
                  <a:schemeClr val="tx1"/>
                </a:solidFill>
                <a:effectLst/>
                <a:latin typeface="Times New Roman" pitchFamily="18" charset="0"/>
                <a:ea typeface="+mn-ea"/>
                <a:cs typeface="+mn-cs"/>
                <a:hlinkClick r:id="rId6" tooltip="Internet Research Steering Group (aún no redactado)"/>
              </a:rPr>
              <a:t>Research</a:t>
            </a:r>
            <a:r>
              <a:rPr lang="es-ES" sz="1200" b="0" i="0" u="none" strike="noStrike" kern="1200" dirty="0">
                <a:solidFill>
                  <a:schemeClr val="tx1"/>
                </a:solidFill>
                <a:effectLst/>
                <a:latin typeface="Times New Roman" pitchFamily="18" charset="0"/>
                <a:ea typeface="+mn-ea"/>
                <a:cs typeface="+mn-cs"/>
                <a:hlinkClick r:id="rId6" tooltip="Internet Research Steering Group (aún no redactado)"/>
              </a:rPr>
              <a:t> </a:t>
            </a:r>
            <a:r>
              <a:rPr lang="es-ES" sz="1200" b="0" i="0" u="none" strike="noStrike" kern="1200" dirty="0" err="1">
                <a:solidFill>
                  <a:schemeClr val="tx1"/>
                </a:solidFill>
                <a:effectLst/>
                <a:latin typeface="Times New Roman" pitchFamily="18" charset="0"/>
                <a:ea typeface="+mn-ea"/>
                <a:cs typeface="+mn-cs"/>
                <a:hlinkClick r:id="rId6" tooltip="Internet Research Steering Group (aún no redactado)"/>
              </a:rPr>
              <a:t>Steering</a:t>
            </a:r>
            <a:r>
              <a:rPr lang="es-ES" sz="1200" b="0" i="0" u="none" strike="noStrike" kern="1200" dirty="0">
                <a:solidFill>
                  <a:schemeClr val="tx1"/>
                </a:solidFill>
                <a:effectLst/>
                <a:latin typeface="Times New Roman" pitchFamily="18" charset="0"/>
                <a:ea typeface="+mn-ea"/>
                <a:cs typeface="+mn-cs"/>
                <a:hlinkClick r:id="rId6" tooltip="Internet Research Steering Group (aún no redactado)"/>
              </a:rPr>
              <a:t> </a:t>
            </a:r>
            <a:r>
              <a:rPr lang="es-ES" sz="1200" b="0" i="0" u="none" strike="noStrike" kern="1200" dirty="0" err="1">
                <a:solidFill>
                  <a:schemeClr val="tx1"/>
                </a:solidFill>
                <a:effectLst/>
                <a:latin typeface="Times New Roman" pitchFamily="18" charset="0"/>
                <a:ea typeface="+mn-ea"/>
                <a:cs typeface="+mn-cs"/>
                <a:hlinkClick r:id="rId6" tooltip="Internet Research Steering Group (aún no redactado)"/>
              </a:rPr>
              <a:t>Group</a:t>
            </a:r>
            <a:r>
              <a:rPr lang="es-ES" sz="1200" b="0" i="0" kern="1200" dirty="0">
                <a:solidFill>
                  <a:schemeClr val="tx1"/>
                </a:solidFill>
                <a:effectLst/>
                <a:latin typeface="Times New Roman" pitchFamily="18" charset="0"/>
                <a:ea typeface="+mn-ea"/>
                <a:cs typeface="+mn-cs"/>
              </a:rPr>
              <a:t> (IRSG), que corresponde a la organización similar llamada Internet </a:t>
            </a:r>
            <a:r>
              <a:rPr lang="es-ES" sz="1200" b="0" i="0" kern="1200" dirty="0" err="1">
                <a:solidFill>
                  <a:schemeClr val="tx1"/>
                </a:solidFill>
                <a:effectLst/>
                <a:latin typeface="Times New Roman" pitchFamily="18" charset="0"/>
                <a:ea typeface="+mn-ea"/>
                <a:cs typeface="+mn-cs"/>
              </a:rPr>
              <a:t>Engineering</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Steering</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Group</a:t>
            </a:r>
            <a:r>
              <a:rPr lang="es-ES" sz="1200" b="0" i="0" kern="1200" dirty="0">
                <a:solidFill>
                  <a:schemeClr val="tx1"/>
                </a:solidFill>
                <a:effectLst/>
                <a:latin typeface="Times New Roman" pitchFamily="18" charset="0"/>
                <a:ea typeface="+mn-ea"/>
                <a:cs typeface="+mn-cs"/>
              </a:rPr>
              <a:t> (IESG), en el lado del IETF. El director de IRTF es designado por el </a:t>
            </a:r>
            <a:r>
              <a:rPr lang="es-ES" sz="1200" b="0" i="0" u="none" strike="noStrike" kern="1200" dirty="0">
                <a:solidFill>
                  <a:schemeClr val="tx1"/>
                </a:solidFill>
                <a:effectLst/>
                <a:latin typeface="Times New Roman" pitchFamily="18" charset="0"/>
                <a:ea typeface="+mn-ea"/>
                <a:cs typeface="+mn-cs"/>
                <a:hlinkClick r:id="rId7" tooltip="Internet Architecture Board"/>
              </a:rPr>
              <a:t>Internet </a:t>
            </a:r>
            <a:r>
              <a:rPr lang="es-ES" sz="1200" b="0" i="0" u="none" strike="noStrike" kern="1200" dirty="0" err="1">
                <a:solidFill>
                  <a:schemeClr val="tx1"/>
                </a:solidFill>
                <a:effectLst/>
                <a:latin typeface="Times New Roman" pitchFamily="18" charset="0"/>
                <a:ea typeface="+mn-ea"/>
                <a:cs typeface="+mn-cs"/>
                <a:hlinkClick r:id="rId7" tooltip="Internet Architecture Board"/>
              </a:rPr>
              <a:t>Architecture</a:t>
            </a:r>
            <a:r>
              <a:rPr lang="es-ES" sz="1200" b="0" i="0" u="none" strike="noStrike" kern="1200" dirty="0">
                <a:solidFill>
                  <a:schemeClr val="tx1"/>
                </a:solidFill>
                <a:effectLst/>
                <a:latin typeface="Times New Roman" pitchFamily="18" charset="0"/>
                <a:ea typeface="+mn-ea"/>
                <a:cs typeface="+mn-cs"/>
                <a:hlinkClick r:id="rId7" tooltip="Internet Architecture Board"/>
              </a:rPr>
              <a:t> </a:t>
            </a:r>
            <a:r>
              <a:rPr lang="es-ES" sz="1200" b="0" i="0" u="none" strike="noStrike" kern="1200" dirty="0" err="1">
                <a:solidFill>
                  <a:schemeClr val="tx1"/>
                </a:solidFill>
                <a:effectLst/>
                <a:latin typeface="Times New Roman" pitchFamily="18" charset="0"/>
                <a:ea typeface="+mn-ea"/>
                <a:cs typeface="+mn-cs"/>
                <a:hlinkClick r:id="rId7" tooltip="Internet Architecture Board"/>
              </a:rPr>
              <a:t>Board</a:t>
            </a:r>
            <a:r>
              <a:rPr lang="es-ES" sz="1200" b="0" i="0" kern="1200" dirty="0">
                <a:solidFill>
                  <a:schemeClr val="tx1"/>
                </a:solidFill>
                <a:effectLst/>
                <a:latin typeface="Times New Roman" pitchFamily="18" charset="0"/>
                <a:ea typeface="+mn-ea"/>
                <a:cs typeface="+mn-cs"/>
              </a:rPr>
              <a:t> (IAB) por un término de dos años.</a:t>
            </a:r>
          </a:p>
          <a:p>
            <a:endParaRPr lang="es-AR" dirty="0">
              <a:latin typeface="TimesNew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A5B4247-DF0B-471B-A096-762F1B4A20CE}" type="slidenum">
              <a:rPr lang="es-ES_tradnl" smtClean="0"/>
              <a:pPr/>
              <a:t>13</a:t>
            </a:fld>
            <a:endParaRPr lang="es-ES_tradnl"/>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r>
              <a:rPr lang="es-ES_tradnl" dirty="0">
                <a:latin typeface="TimesNewRoman"/>
              </a:rPr>
              <a:t>IETF</a:t>
            </a:r>
          </a:p>
          <a:p>
            <a:endParaRPr lang="es-ES_tradnl" dirty="0">
              <a:latin typeface="TimesNewRoman"/>
            </a:endParaRPr>
          </a:p>
          <a:p>
            <a:r>
              <a:rPr lang="es-AR" dirty="0">
                <a:latin typeface="TimesNewRoman"/>
              </a:rPr>
              <a:t>Este organismo se encarga del desarrollo</a:t>
            </a:r>
            <a:r>
              <a:rPr lang="es-ES_tradnl" dirty="0">
                <a:latin typeface="TimesNewRoman"/>
              </a:rPr>
              <a:t>, arquitectura </a:t>
            </a:r>
            <a:r>
              <a:rPr lang="es-AR" dirty="0">
                <a:latin typeface="TimesNewRoman"/>
              </a:rPr>
              <a:t> y la ingeniería de los protocolos de Internet. </a:t>
            </a:r>
            <a:endParaRPr lang="es-ES_tradnl" dirty="0">
              <a:latin typeface="TimesNewRoman"/>
            </a:endParaRPr>
          </a:p>
          <a:p>
            <a:r>
              <a:rPr lang="es-AR" dirty="0">
                <a:latin typeface="TimesNewRoman"/>
              </a:rPr>
              <a:t>La IETF es una comunidad</a:t>
            </a:r>
            <a:r>
              <a:rPr lang="es-ES_tradnl" dirty="0">
                <a:latin typeface="TimesNewRoman"/>
              </a:rPr>
              <a:t> </a:t>
            </a:r>
            <a:r>
              <a:rPr lang="es-AR" dirty="0">
                <a:latin typeface="TimesNewRoman"/>
              </a:rPr>
              <a:t>internacional de diseñadores de red, operadores, vendedores e investigadores preocupados con la evolución de la</a:t>
            </a:r>
            <a:r>
              <a:rPr lang="es-ES_tradnl" dirty="0">
                <a:latin typeface="TimesNewRoman"/>
              </a:rPr>
              <a:t> </a:t>
            </a:r>
            <a:r>
              <a:rPr lang="es-AR" dirty="0">
                <a:latin typeface="TimesNewRoman"/>
              </a:rPr>
              <a:t>arquitectura de Internet y su buen funcionamiento. Está abierto para cualquier interesado.</a:t>
            </a:r>
            <a:endParaRPr lang="es-ES_tradnl" dirty="0">
              <a:latin typeface="TimesNewRoman"/>
            </a:endParaRPr>
          </a:p>
          <a:p>
            <a:r>
              <a:rPr lang="es-ES_tradnl" dirty="0">
                <a:latin typeface="TimesNewRoman"/>
              </a:rPr>
              <a:t>Se Organiza en Áreas de Trabajo. Los Directores de estas áreas componen el  IESG  Internet Engineering </a:t>
            </a:r>
            <a:r>
              <a:rPr lang="es-ES_tradnl" dirty="0" err="1">
                <a:latin typeface="TimesNewRoman"/>
              </a:rPr>
              <a:t>Steering</a:t>
            </a:r>
            <a:r>
              <a:rPr lang="es-ES_tradnl" dirty="0">
                <a:latin typeface="TimesNewRoman"/>
              </a:rPr>
              <a:t> </a:t>
            </a:r>
            <a:r>
              <a:rPr lang="es-ES_tradnl" dirty="0" err="1">
                <a:latin typeface="TimesNewRoman"/>
              </a:rPr>
              <a:t>Group</a:t>
            </a:r>
            <a:r>
              <a:rPr lang="es-ES_tradnl" dirty="0">
                <a:latin typeface="TimesNewRoman"/>
              </a:rPr>
              <a:t> que se responsabiliza de los protocolos estándar.</a:t>
            </a:r>
          </a:p>
          <a:p>
            <a:endParaRPr lang="es-ES_tradnl" dirty="0">
              <a:latin typeface="TimesNewRoman"/>
            </a:endParaRPr>
          </a:p>
          <a:p>
            <a:r>
              <a:rPr lang="es-ES_tradnl" dirty="0">
                <a:latin typeface="TimesNewRoman"/>
              </a:rPr>
              <a:t>IRTF</a:t>
            </a:r>
          </a:p>
          <a:p>
            <a:r>
              <a:rPr lang="es-ES_tradnl" dirty="0">
                <a:latin typeface="TimesNewRoman"/>
              </a:rPr>
              <a:t>Organización dedicada a la investigación, promueven la Transferencia tecnológica con la IETF</a:t>
            </a:r>
          </a:p>
          <a:p>
            <a:endParaRPr lang="es-ES_tradnl" dirty="0">
              <a:latin typeface="TimesNewRoman"/>
            </a:endParaRPr>
          </a:p>
          <a:p>
            <a:r>
              <a:rPr lang="es-ES_tradnl" dirty="0">
                <a:latin typeface="TimesNewRoman"/>
              </a:rPr>
              <a:t>RFC</a:t>
            </a:r>
          </a:p>
          <a:p>
            <a:endParaRPr lang="es-ES_tradnl" dirty="0">
              <a:latin typeface="TimesNewRoman"/>
            </a:endParaRPr>
          </a:p>
          <a:p>
            <a:r>
              <a:rPr lang="es-ES" sz="1200" b="0" i="0" kern="1200" dirty="0">
                <a:solidFill>
                  <a:schemeClr val="tx1"/>
                </a:solidFill>
                <a:effectLst/>
                <a:latin typeface="Times New Roman" pitchFamily="18" charset="0"/>
                <a:ea typeface="+mn-ea"/>
                <a:cs typeface="+mn-cs"/>
              </a:rPr>
              <a:t>Los </a:t>
            </a:r>
            <a:r>
              <a:rPr lang="es-ES" sz="1200" b="1" i="1" kern="1200" dirty="0">
                <a:solidFill>
                  <a:schemeClr val="tx1"/>
                </a:solidFill>
                <a:effectLst/>
                <a:latin typeface="Times New Roman" pitchFamily="18" charset="0"/>
                <a:ea typeface="+mn-ea"/>
                <a:cs typeface="+mn-cs"/>
              </a:rPr>
              <a:t>Request </a:t>
            </a:r>
            <a:r>
              <a:rPr lang="es-ES" sz="1200" b="1" i="1" kern="1200" dirty="0" err="1">
                <a:solidFill>
                  <a:schemeClr val="tx1"/>
                </a:solidFill>
                <a:effectLst/>
                <a:latin typeface="Times New Roman" pitchFamily="18" charset="0"/>
                <a:ea typeface="+mn-ea"/>
                <a:cs typeface="+mn-cs"/>
              </a:rPr>
              <a:t>for</a:t>
            </a:r>
            <a:r>
              <a:rPr lang="es-ES" sz="1200" b="1" i="1" kern="1200" dirty="0">
                <a:solidFill>
                  <a:schemeClr val="tx1"/>
                </a:solidFill>
                <a:effectLst/>
                <a:latin typeface="Times New Roman" pitchFamily="18" charset="0"/>
                <a:ea typeface="+mn-ea"/>
                <a:cs typeface="+mn-cs"/>
              </a:rPr>
              <a:t> Comments</a:t>
            </a:r>
            <a:r>
              <a:rPr lang="es-ES" sz="1200" b="0" i="0" kern="1200" dirty="0">
                <a:solidFill>
                  <a:schemeClr val="tx1"/>
                </a:solidFill>
                <a:effectLst/>
                <a:latin typeface="Times New Roman" pitchFamily="18" charset="0"/>
                <a:ea typeface="+mn-ea"/>
                <a:cs typeface="+mn-cs"/>
              </a:rPr>
              <a:t>, más conocidos por sus siglas </a:t>
            </a:r>
            <a:r>
              <a:rPr lang="es-ES" sz="1200" b="1" i="0" kern="1200" dirty="0">
                <a:solidFill>
                  <a:schemeClr val="tx1"/>
                </a:solidFill>
                <a:effectLst/>
                <a:latin typeface="Times New Roman" pitchFamily="18" charset="0"/>
                <a:ea typeface="+mn-ea"/>
                <a:cs typeface="+mn-cs"/>
              </a:rPr>
              <a:t>RFC</a:t>
            </a:r>
            <a:r>
              <a:rPr lang="es-ES" sz="1200" b="0" i="0" kern="1200" dirty="0">
                <a:solidFill>
                  <a:schemeClr val="tx1"/>
                </a:solidFill>
                <a:effectLst/>
                <a:latin typeface="Times New Roman" pitchFamily="18" charset="0"/>
                <a:ea typeface="+mn-ea"/>
                <a:cs typeface="+mn-cs"/>
              </a:rPr>
              <a:t>, son una serie de publicaciones de la IETF que describen diversos aspectos del funcionamiento de Internet y otras redes de computadoras, como protocolos, procedimientos, etc. y comentarios e ideas sobre estos.</a:t>
            </a:r>
            <a:r>
              <a:rPr lang="es-ES" sz="1200" b="0" i="0" u="none" strike="noStrike" kern="1200" baseline="30000" dirty="0">
                <a:solidFill>
                  <a:schemeClr val="tx1"/>
                </a:solidFill>
                <a:effectLst/>
                <a:latin typeface="Times New Roman" pitchFamily="18" charset="0"/>
                <a:ea typeface="+mn-ea"/>
                <a:cs typeface="+mn-cs"/>
                <a:hlinkClick r:id="rId3"/>
              </a:rPr>
              <a:t>1</a:t>
            </a:r>
            <a:r>
              <a:rPr lang="es-ES" sz="1200" b="0" i="0" kern="1200" dirty="0">
                <a:solidFill>
                  <a:schemeClr val="tx1"/>
                </a:solidFill>
                <a:effectLst/>
                <a:latin typeface="Times New Roman" pitchFamily="18" charset="0"/>
                <a:ea typeface="+mn-ea"/>
                <a:cs typeface="+mn-cs"/>
              </a:rPr>
              <a:t>Cada </a:t>
            </a:r>
            <a:r>
              <a:rPr lang="es-ES" sz="1200" b="1" i="1" kern="1200" dirty="0">
                <a:solidFill>
                  <a:schemeClr val="tx1"/>
                </a:solidFill>
                <a:effectLst/>
                <a:latin typeface="Times New Roman" pitchFamily="18" charset="0"/>
                <a:ea typeface="+mn-ea"/>
                <a:cs typeface="+mn-cs"/>
              </a:rPr>
              <a:t>RFC</a:t>
            </a:r>
            <a:r>
              <a:rPr lang="es-ES" sz="1200" b="0" i="0" kern="1200" dirty="0">
                <a:solidFill>
                  <a:schemeClr val="tx1"/>
                </a:solidFill>
                <a:effectLst/>
                <a:latin typeface="Times New Roman" pitchFamily="18" charset="0"/>
                <a:ea typeface="+mn-ea"/>
                <a:cs typeface="+mn-cs"/>
              </a:rPr>
              <a:t> constituye un memorándum o detalle  que ingenieros o expertos en la materia han hecho llegar al IETF, el consorcio de colaboración técnica más importante en Internet, para que este sea valorado por el resto de la comunidad. </a:t>
            </a:r>
          </a:p>
          <a:p>
            <a:r>
              <a:rPr lang="es-ES" sz="1200" b="0" i="0" kern="1200" dirty="0">
                <a:solidFill>
                  <a:schemeClr val="tx1"/>
                </a:solidFill>
                <a:effectLst/>
                <a:latin typeface="Times New Roman" pitchFamily="18" charset="0"/>
                <a:ea typeface="+mn-ea"/>
                <a:cs typeface="+mn-cs"/>
              </a:rPr>
              <a:t>De hecho, la traducción literal de </a:t>
            </a:r>
            <a:r>
              <a:rPr lang="es-ES" sz="1200" b="0" i="1" kern="1200" dirty="0">
                <a:solidFill>
                  <a:schemeClr val="tx1"/>
                </a:solidFill>
                <a:effectLst/>
                <a:latin typeface="Times New Roman" pitchFamily="18" charset="0"/>
                <a:ea typeface="+mn-ea"/>
                <a:cs typeface="+mn-cs"/>
              </a:rPr>
              <a:t>RFC</a:t>
            </a:r>
            <a:r>
              <a:rPr lang="es-ES" sz="1200" b="0" i="0" kern="1200" dirty="0">
                <a:solidFill>
                  <a:schemeClr val="tx1"/>
                </a:solidFill>
                <a:effectLst/>
                <a:latin typeface="Times New Roman" pitchFamily="18" charset="0"/>
                <a:ea typeface="+mn-ea"/>
                <a:cs typeface="+mn-cs"/>
              </a:rPr>
              <a:t> al español es "Petición de comentarios".</a:t>
            </a:r>
            <a:r>
              <a:rPr lang="es-ES" sz="1200" b="0" i="0" u="none" strike="noStrike" kern="1200" baseline="30000" dirty="0">
                <a:solidFill>
                  <a:schemeClr val="tx1"/>
                </a:solidFill>
                <a:effectLst/>
                <a:latin typeface="Times New Roman" pitchFamily="18" charset="0"/>
                <a:ea typeface="+mn-ea"/>
                <a:cs typeface="+mn-cs"/>
                <a:hlinkClick r:id="rId4"/>
              </a:rPr>
              <a:t>2</a:t>
            </a:r>
            <a:r>
              <a:rPr lang="es-ES" sz="1200" b="0" i="0" kern="1200" dirty="0">
                <a:solidFill>
                  <a:schemeClr val="tx1"/>
                </a:solidFill>
                <a:effectLst/>
                <a:latin typeface="Times New Roman" pitchFamily="18" charset="0"/>
                <a:ea typeface="+mn-ea"/>
                <a:cs typeface="+mn-cs"/>
              </a:rPr>
              <a:t>​</a:t>
            </a:r>
          </a:p>
          <a:p>
            <a:endParaRPr lang="es-AR" dirty="0">
              <a:latin typeface="TimesNew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0CAD4798-842E-4411-A007-3120CE1AA8F3}"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9AF57BE-42BB-4FEB-AB70-9A26B28743C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B004EEFE-8B1C-4F00-BC8B-D22FE22C8C33}"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a:spLocks noGrp="1"/>
          </p:cNvSpPr>
          <p:nvPr>
            <p:ph type="dt" sz="half" idx="10"/>
          </p:nvPr>
        </p:nvSpPr>
        <p:spPr/>
        <p:txBody>
          <a:bodyPr/>
          <a:lstStyle>
            <a:lvl1pPr>
              <a:defRPr/>
            </a:lvl1pPr>
          </a:lstStyle>
          <a:p>
            <a:pPr>
              <a:defRPr/>
            </a:pPr>
            <a:endParaRPr lang="en-US"/>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pPr>
              <a:defRPr/>
            </a:pPr>
            <a:fld id="{30F4CA07-3FD4-4B3E-A3AC-57EE713B1482}"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67ED7A19-F5B0-4BC8-8E5A-093986F0AB9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A379FB51-9CB9-453B-8FAA-8DBEB6E21DFD}"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25BD5C8D-2BCB-4483-94FA-B32E439A3DB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2FD2950E-0565-4FC9-98EF-CCF22A14F722}"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A20AA8F-34C4-4758-A032-E7B7C2E170C1}"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B5F90689-5E82-404B-8E12-B4B4813C379E}"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8C81FCC-548A-4B62-A128-B17BA36A6CFF}"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18443"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8444"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314B876-03C2-4B0C-8204-8DC3D73DA096}"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698" r:id="rId1"/>
    <p:sldLayoutId id="214748369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notesSlide" Target="../notesSlides/notesSlide12.xm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nic.a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psc.edu/science/Goddard/goddard.html"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oleObject" Target="../embeddings/oleObject15.bin"/><Relationship Id="rId4" Type="http://schemas.openxmlformats.org/officeDocument/2006/relationships/image" Target="http://www.retina.ar/retina/imagenes/apps_3dbrain.gi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psc.edu/science/Goddard/goddard.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oleObject" Target="../embeddings/oleObject16.bin"/></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www.sara.nl/"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oleObject" Target="../embeddings/oleObject17.bin"/><Relationship Id="rId4" Type="http://schemas.openxmlformats.org/officeDocument/2006/relationships/image" Target="http://www.retina.ar/retina/imagenes/neth-usa_alive.jp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www.naoj.org/"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oleObject" Target="../embeddings/oleObject18.bin"/><Relationship Id="rId4" Type="http://schemas.openxmlformats.org/officeDocument/2006/relationships/image" Target="http://www.retina.ar/retina/imagenes/jap-usa_telescope.jp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tiff"/><Relationship Id="rId4" Type="http://schemas.openxmlformats.org/officeDocument/2006/relationships/image" Target="../media/image32.png"/><Relationship Id="rId9"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subTitle" idx="4294967295"/>
          </p:nvPr>
        </p:nvSpPr>
        <p:spPr>
          <a:xfrm>
            <a:off x="1371600" y="3933056"/>
            <a:ext cx="6400800" cy="1657350"/>
          </a:xfrm>
          <a:solidFill>
            <a:schemeClr val="bg1">
              <a:lumMod val="20000"/>
              <a:lumOff val="80000"/>
            </a:schemeClr>
          </a:solidFill>
          <a:ln w="76200">
            <a:solidFill>
              <a:schemeClr val="accent2">
                <a:lumMod val="50000"/>
                <a:lumOff val="50000"/>
              </a:schemeClr>
            </a:solidFill>
          </a:ln>
        </p:spPr>
        <p:txBody>
          <a:bodyPr/>
          <a:lstStyle/>
          <a:p>
            <a:pPr marL="0" indent="0" algn="ctr">
              <a:buFontTx/>
              <a:buNone/>
            </a:pPr>
            <a:r>
              <a:rPr lang="es-AR" sz="4000" b="1" i="1" u="sng" dirty="0">
                <a:solidFill>
                  <a:srgbClr val="333399"/>
                </a:solidFill>
                <a:latin typeface="Arial" pitchFamily="34" charset="0"/>
              </a:rPr>
              <a:t>Unidad 2</a:t>
            </a:r>
          </a:p>
          <a:p>
            <a:pPr marL="0" indent="0" algn="ctr">
              <a:buFontTx/>
              <a:buNone/>
            </a:pPr>
            <a:r>
              <a:rPr lang="es-AR" sz="4000" b="1" i="1" u="sng" dirty="0">
                <a:solidFill>
                  <a:srgbClr val="333399"/>
                </a:solidFill>
                <a:latin typeface="Arial" pitchFamily="34" charset="0"/>
              </a:rPr>
              <a:t>2023</a:t>
            </a:r>
          </a:p>
        </p:txBody>
      </p:sp>
      <p:sp>
        <p:nvSpPr>
          <p:cNvPr id="79875" name="Rectangle 1027"/>
          <p:cNvSpPr>
            <a:spLocks noGrp="1" noChangeArrowheads="1"/>
          </p:cNvSpPr>
          <p:nvPr>
            <p:ph type="ctrTitle" idx="4294967295"/>
          </p:nvPr>
        </p:nvSpPr>
        <p:spPr>
          <a:xfrm>
            <a:off x="357158" y="357166"/>
            <a:ext cx="8064500" cy="3215850"/>
          </a:xfrm>
          <a:solidFill>
            <a:schemeClr val="bg1">
              <a:lumMod val="20000"/>
              <a:lumOff val="80000"/>
            </a:schemeClr>
          </a:solidFill>
          <a:ln w="76200" cap="flat" algn="ctr">
            <a:solidFill>
              <a:schemeClr val="accent2">
                <a:lumMod val="50000"/>
                <a:lumOff val="50000"/>
              </a:schemeClr>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b="1" i="1" u="sng" dirty="0">
              <a:solidFill>
                <a:srgbClr val="333399"/>
              </a:solidFill>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7544" y="228600"/>
            <a:ext cx="8447856"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Órganos/Organizaciones Formales</a:t>
            </a:r>
            <a:endParaRPr lang="es-ES_tradnl" sz="24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pic>
        <p:nvPicPr>
          <p:cNvPr id="2" name="Imagen 1"/>
          <p:cNvPicPr>
            <a:picLocks noChangeAspect="1"/>
          </p:cNvPicPr>
          <p:nvPr/>
        </p:nvPicPr>
        <p:blipFill>
          <a:blip r:embed="rId4"/>
          <a:stretch>
            <a:fillRect/>
          </a:stretch>
        </p:blipFill>
        <p:spPr>
          <a:xfrm>
            <a:off x="611560" y="1700808"/>
            <a:ext cx="7992888" cy="4968552"/>
          </a:xfrm>
          <a:prstGeom prst="rect">
            <a:avLst/>
          </a:prstGeom>
          <a:solidFill>
            <a:schemeClr val="bg1">
              <a:lumMod val="20000"/>
              <a:lumOff val="80000"/>
            </a:schemeClr>
          </a:solidFill>
          <a:ln w="76200" cap="flat" algn="ctr">
            <a:solidFill>
              <a:schemeClr val="accent2">
                <a:lumMod val="50000"/>
                <a:lumOff val="50000"/>
              </a:schemeClr>
            </a:solidFill>
            <a:miter lim="800000"/>
            <a:headEnd/>
            <a:tailEnd/>
          </a:ln>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1000" fill="hold"/>
                                        <p:tgtEl>
                                          <p:spTgt spid="148482"/>
                                        </p:tgtEl>
                                        <p:attrNameLst>
                                          <p:attrName>ppt_w</p:attrName>
                                        </p:attrNameLst>
                                      </p:cBhvr>
                                      <p:tavLst>
                                        <p:tav tm="0">
                                          <p:val>
                                            <p:fltVal val="0"/>
                                          </p:val>
                                        </p:tav>
                                        <p:tav tm="100000">
                                          <p:val>
                                            <p:strVal val="#ppt_w"/>
                                          </p:val>
                                        </p:tav>
                                      </p:tavLst>
                                    </p:anim>
                                    <p:anim calcmode="lin" valueType="num">
                                      <p:cBhvr>
                                        <p:cTn id="8" dur="1000" fill="hold"/>
                                        <p:tgtEl>
                                          <p:spTgt spid="148482"/>
                                        </p:tgtEl>
                                        <p:attrNameLst>
                                          <p:attrName>ppt_h</p:attrName>
                                        </p:attrNameLst>
                                      </p:cBhvr>
                                      <p:tavLst>
                                        <p:tav tm="0">
                                          <p:val>
                                            <p:fltVal val="0"/>
                                          </p:val>
                                        </p:tav>
                                        <p:tav tm="100000">
                                          <p:val>
                                            <p:strVal val="#ppt_h"/>
                                          </p:val>
                                        </p:tav>
                                      </p:tavLst>
                                    </p:anim>
                                    <p:anim calcmode="lin" valueType="num">
                                      <p:cBhvr>
                                        <p:cTn id="9" dur="1000" fill="hold"/>
                                        <p:tgtEl>
                                          <p:spTgt spid="148482"/>
                                        </p:tgtEl>
                                        <p:attrNameLst>
                                          <p:attrName>style.rotation</p:attrName>
                                        </p:attrNameLst>
                                      </p:cBhvr>
                                      <p:tavLst>
                                        <p:tav tm="0">
                                          <p:val>
                                            <p:fltVal val="90"/>
                                          </p:val>
                                        </p:tav>
                                        <p:tav tm="100000">
                                          <p:val>
                                            <p:fltVal val="0"/>
                                          </p:val>
                                        </p:tav>
                                      </p:tavLst>
                                    </p:anim>
                                    <p:animEffect transition="in" filter="fade">
                                      <p:cBhvr>
                                        <p:cTn id="10" dur="1000"/>
                                        <p:tgtEl>
                                          <p:spTgt spid="1484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67544" y="228600"/>
            <a:ext cx="8447856"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Órganos/Organizaciones Formales</a:t>
            </a:r>
            <a:endParaRPr lang="es-ES_tradnl" sz="24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sp>
        <p:nvSpPr>
          <p:cNvPr id="148483" name="Rectangle 3"/>
          <p:cNvSpPr>
            <a:spLocks noGrp="1" noChangeArrowheads="1"/>
          </p:cNvSpPr>
          <p:nvPr>
            <p:ph type="body" idx="1"/>
          </p:nvPr>
        </p:nvSpPr>
        <p:spPr>
          <a:xfrm>
            <a:off x="685800" y="1600200"/>
            <a:ext cx="8229600" cy="4648200"/>
          </a:xfrm>
          <a:solidFill>
            <a:srgbClr val="333399"/>
          </a:solidFill>
          <a:ln w="76200" cmpd="tri">
            <a:solidFill>
              <a:srgbClr val="00FFFF"/>
            </a:solidFill>
          </a:ln>
        </p:spPr>
        <p:txBody>
          <a:bodyPr/>
          <a:lstStyle/>
          <a:p>
            <a:pPr>
              <a:lnSpc>
                <a:spcPct val="90000"/>
              </a:lnSpc>
              <a:defRPr/>
            </a:pPr>
            <a:r>
              <a:rPr lang="es-ES_tradnl" sz="2800" b="1" i="1" u="sng" dirty="0">
                <a:solidFill>
                  <a:srgbClr val="CCCC00"/>
                </a:solidFill>
                <a:effectLst>
                  <a:outerShdw blurRad="38100" dist="38100" dir="2700000" algn="tl">
                    <a:srgbClr val="000000"/>
                  </a:outerShdw>
                </a:effectLst>
                <a:latin typeface="Tahoma" pitchFamily="34" charset="0"/>
              </a:rPr>
              <a:t>ISOC</a:t>
            </a:r>
            <a:r>
              <a:rPr lang="es-ES_tradnl" sz="2800" b="1" i="1" dirty="0">
                <a:solidFill>
                  <a:srgbClr val="CCCC00"/>
                </a:solidFill>
                <a:effectLst>
                  <a:outerShdw blurRad="38100" dist="38100" dir="2700000" algn="tl">
                    <a:srgbClr val="000000"/>
                  </a:outerShdw>
                </a:effectLst>
                <a:latin typeface="Tahoma" pitchFamily="34" charset="0"/>
              </a:rPr>
              <a:t> - Internet </a:t>
            </a:r>
            <a:r>
              <a:rPr lang="es-ES_tradnl" sz="2800" b="1" i="1" dirty="0" err="1">
                <a:solidFill>
                  <a:srgbClr val="CCCC00"/>
                </a:solidFill>
                <a:effectLst>
                  <a:outerShdw blurRad="38100" dist="38100" dir="2700000" algn="tl">
                    <a:srgbClr val="000000"/>
                  </a:outerShdw>
                </a:effectLst>
                <a:latin typeface="Tahoma" pitchFamily="34" charset="0"/>
              </a:rPr>
              <a:t>Society</a:t>
            </a:r>
            <a:r>
              <a:rPr lang="es-ES_tradnl" sz="2800" b="1" i="1" dirty="0">
                <a:solidFill>
                  <a:srgbClr val="CCCC00"/>
                </a:solidFill>
                <a:effectLst>
                  <a:outerShdw blurRad="38100" dist="38100" dir="2700000" algn="tl">
                    <a:srgbClr val="000000"/>
                  </a:outerShdw>
                </a:effectLst>
                <a:latin typeface="Tahoma" pitchFamily="34" charset="0"/>
              </a:rPr>
              <a:t> (1992) </a:t>
            </a:r>
            <a:r>
              <a:rPr lang="es-ES_tradnl" sz="2800" i="1" dirty="0">
                <a:solidFill>
                  <a:srgbClr val="CCCC00"/>
                </a:solidFill>
                <a:effectLst>
                  <a:outerShdw blurRad="38100" dist="38100" dir="2700000" algn="tl">
                    <a:srgbClr val="000000"/>
                  </a:outerShdw>
                </a:effectLst>
                <a:latin typeface="Tahoma" pitchFamily="34" charset="0"/>
              </a:rPr>
              <a:t>Miembros de la comunidad de Internet.</a:t>
            </a:r>
            <a:r>
              <a:rPr lang="es-ES_tradnl" sz="2800" b="1" i="1" dirty="0">
                <a:solidFill>
                  <a:srgbClr val="CCCC00"/>
                </a:solidFill>
                <a:effectLst>
                  <a:outerShdw blurRad="38100" dist="38100" dir="2700000" algn="tl">
                    <a:srgbClr val="000000"/>
                  </a:outerShdw>
                </a:effectLst>
                <a:latin typeface="Tahoma" pitchFamily="34" charset="0"/>
              </a:rPr>
              <a:t> (www.isoc.org)</a:t>
            </a:r>
          </a:p>
          <a:p>
            <a:pPr>
              <a:lnSpc>
                <a:spcPct val="90000"/>
              </a:lnSpc>
              <a:defRPr/>
            </a:pPr>
            <a:r>
              <a:rPr lang="es-ES_tradnl" sz="2800" b="1" i="1" u="sng" dirty="0">
                <a:solidFill>
                  <a:srgbClr val="00FFFF"/>
                </a:solidFill>
                <a:effectLst>
                  <a:outerShdw blurRad="38100" dist="38100" dir="2700000" algn="tl">
                    <a:srgbClr val="000000"/>
                  </a:outerShdw>
                </a:effectLst>
                <a:latin typeface="Tahoma" pitchFamily="34" charset="0"/>
              </a:rPr>
              <a:t>IAB </a:t>
            </a:r>
            <a:r>
              <a:rPr lang="es-ES_tradnl" sz="2800" b="1" i="1" dirty="0">
                <a:solidFill>
                  <a:srgbClr val="00FFFF"/>
                </a:solidFill>
                <a:effectLst>
                  <a:outerShdw blurRad="38100" dist="38100" dir="2700000" algn="tl">
                    <a:srgbClr val="000000"/>
                  </a:outerShdw>
                </a:effectLst>
                <a:latin typeface="Tahoma" pitchFamily="34" charset="0"/>
              </a:rPr>
              <a:t>- Internet </a:t>
            </a:r>
            <a:r>
              <a:rPr lang="es-ES_tradnl" sz="2800" b="1" i="1" dirty="0" err="1">
                <a:solidFill>
                  <a:srgbClr val="00FFFF"/>
                </a:solidFill>
                <a:effectLst>
                  <a:outerShdw blurRad="38100" dist="38100" dir="2700000" algn="tl">
                    <a:srgbClr val="000000"/>
                  </a:outerShdw>
                </a:effectLst>
                <a:latin typeface="Tahoma" pitchFamily="34" charset="0"/>
              </a:rPr>
              <a:t>Arquitecture</a:t>
            </a:r>
            <a:r>
              <a:rPr lang="es-ES_tradnl" sz="2800" b="1" i="1" dirty="0">
                <a:solidFill>
                  <a:srgbClr val="00FFFF"/>
                </a:solidFill>
                <a:effectLst>
                  <a:outerShdw blurRad="38100" dist="38100" dir="2700000" algn="tl">
                    <a:srgbClr val="000000"/>
                  </a:outerShdw>
                </a:effectLst>
                <a:latin typeface="Tahoma" pitchFamily="34" charset="0"/>
              </a:rPr>
              <a:t> </a:t>
            </a:r>
            <a:r>
              <a:rPr lang="es-ES_tradnl" sz="2800" b="1" i="1" dirty="0" err="1">
                <a:solidFill>
                  <a:srgbClr val="00FFFF"/>
                </a:solidFill>
                <a:effectLst>
                  <a:outerShdw blurRad="38100" dist="38100" dir="2700000" algn="tl">
                    <a:srgbClr val="000000"/>
                  </a:outerShdw>
                </a:effectLst>
                <a:latin typeface="Tahoma" pitchFamily="34" charset="0"/>
              </a:rPr>
              <a:t>Board</a:t>
            </a:r>
            <a:r>
              <a:rPr lang="es-ES_tradnl" sz="2800" b="1" i="1" dirty="0">
                <a:solidFill>
                  <a:srgbClr val="00FFFF"/>
                </a:solidFill>
                <a:effectLst>
                  <a:outerShdw blurRad="38100" dist="38100" dir="2700000" algn="tl">
                    <a:srgbClr val="000000"/>
                  </a:outerShdw>
                </a:effectLst>
                <a:latin typeface="Tahoma" pitchFamily="34" charset="0"/>
              </a:rPr>
              <a:t> (1993) </a:t>
            </a:r>
            <a:r>
              <a:rPr lang="es-ES_tradnl" sz="2800" i="1" dirty="0">
                <a:solidFill>
                  <a:srgbClr val="00FFFF"/>
                </a:solidFill>
                <a:effectLst>
                  <a:outerShdw blurRad="38100" dist="38100" dir="2700000" algn="tl">
                    <a:srgbClr val="000000"/>
                  </a:outerShdw>
                </a:effectLst>
                <a:latin typeface="Tahoma" pitchFamily="34" charset="0"/>
              </a:rPr>
              <a:t>Diseño, Ingeniería y Administración de Internet.</a:t>
            </a:r>
            <a:endParaRPr lang="es-ES_tradnl" sz="2800" b="1" i="1" dirty="0">
              <a:solidFill>
                <a:srgbClr val="00FFFF"/>
              </a:solidFill>
              <a:effectLst>
                <a:outerShdw blurRad="38100" dist="38100" dir="2700000" algn="tl">
                  <a:srgbClr val="000000"/>
                </a:outerShdw>
              </a:effectLst>
              <a:latin typeface="Tahoma" pitchFamily="34" charset="0"/>
            </a:endParaRPr>
          </a:p>
          <a:p>
            <a:pPr lvl="1">
              <a:lnSpc>
                <a:spcPct val="90000"/>
              </a:lnSpc>
              <a:defRPr/>
            </a:pPr>
            <a:r>
              <a:rPr lang="es-ES_tradnl" i="1" u="sng" dirty="0">
                <a:solidFill>
                  <a:srgbClr val="FFFF66"/>
                </a:solidFill>
                <a:effectLst>
                  <a:outerShdw blurRad="38100" dist="38100" dir="2700000" algn="tl">
                    <a:srgbClr val="000000"/>
                  </a:outerShdw>
                </a:effectLst>
                <a:latin typeface="Tahoma" pitchFamily="34" charset="0"/>
              </a:rPr>
              <a:t>IETF </a:t>
            </a:r>
            <a:r>
              <a:rPr lang="es-ES_tradnl" i="1" dirty="0">
                <a:solidFill>
                  <a:srgbClr val="FFFF66"/>
                </a:solidFill>
                <a:effectLst>
                  <a:outerShdw blurRad="38100" dist="38100" dir="2700000" algn="tl">
                    <a:srgbClr val="000000"/>
                  </a:outerShdw>
                </a:effectLst>
                <a:latin typeface="Tahoma" pitchFamily="34" charset="0"/>
              </a:rPr>
              <a:t>- Internet </a:t>
            </a:r>
            <a:r>
              <a:rPr lang="es-ES_tradnl" i="1" dirty="0" err="1">
                <a:solidFill>
                  <a:srgbClr val="FFFF66"/>
                </a:solidFill>
                <a:effectLst>
                  <a:outerShdw blurRad="38100" dist="38100" dir="2700000" algn="tl">
                    <a:srgbClr val="000000"/>
                  </a:outerShdw>
                </a:effectLst>
                <a:latin typeface="Tahoma" pitchFamily="34" charset="0"/>
              </a:rPr>
              <a:t>Engineering</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Task</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force</a:t>
            </a:r>
            <a:r>
              <a:rPr lang="es-ES_tradnl" i="1" dirty="0">
                <a:solidFill>
                  <a:srgbClr val="FFFF66"/>
                </a:solidFill>
                <a:effectLst>
                  <a:outerShdw blurRad="38100" dist="38100" dir="2700000" algn="tl">
                    <a:srgbClr val="000000"/>
                  </a:outerShdw>
                </a:effectLst>
                <a:latin typeface="Tahoma" pitchFamily="34" charset="0"/>
              </a:rPr>
              <a:t> . (Grupo de Trabajo de Ingeniería)</a:t>
            </a:r>
          </a:p>
          <a:p>
            <a:pPr lvl="1">
              <a:lnSpc>
                <a:spcPct val="90000"/>
              </a:lnSpc>
              <a:defRPr/>
            </a:pPr>
            <a:r>
              <a:rPr lang="es-ES_tradnl" i="1" u="sng" dirty="0">
                <a:solidFill>
                  <a:srgbClr val="FFFF66"/>
                </a:solidFill>
                <a:effectLst>
                  <a:outerShdw blurRad="38100" dist="38100" dir="2700000" algn="tl">
                    <a:srgbClr val="000000"/>
                  </a:outerShdw>
                </a:effectLst>
                <a:latin typeface="Tahoma" pitchFamily="34" charset="0"/>
              </a:rPr>
              <a:t>IRTF</a:t>
            </a:r>
            <a:r>
              <a:rPr lang="es-ES_tradnl" i="1" dirty="0">
                <a:solidFill>
                  <a:srgbClr val="FFFF66"/>
                </a:solidFill>
                <a:effectLst>
                  <a:outerShdw blurRad="38100" dist="38100" dir="2700000" algn="tl">
                    <a:srgbClr val="000000"/>
                  </a:outerShdw>
                </a:effectLst>
                <a:latin typeface="Tahoma" pitchFamily="34" charset="0"/>
              </a:rPr>
              <a:t> - Internet </a:t>
            </a:r>
            <a:r>
              <a:rPr lang="es-ES_tradnl" i="1" dirty="0" err="1">
                <a:solidFill>
                  <a:srgbClr val="FFFF66"/>
                </a:solidFill>
                <a:effectLst>
                  <a:outerShdw blurRad="38100" dist="38100" dir="2700000" algn="tl">
                    <a:srgbClr val="000000"/>
                  </a:outerShdw>
                </a:effectLst>
                <a:latin typeface="Tahoma" pitchFamily="34" charset="0"/>
              </a:rPr>
              <a:t>Research</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Task</a:t>
            </a:r>
            <a:r>
              <a:rPr lang="es-ES_tradnl" i="1" dirty="0">
                <a:solidFill>
                  <a:srgbClr val="FFFF66"/>
                </a:solidFill>
                <a:effectLst>
                  <a:outerShdw blurRad="38100" dist="38100" dir="2700000" algn="tl">
                    <a:srgbClr val="000000"/>
                  </a:outerShdw>
                </a:effectLst>
                <a:latin typeface="Tahoma" pitchFamily="34" charset="0"/>
              </a:rPr>
              <a:t> </a:t>
            </a:r>
            <a:r>
              <a:rPr lang="es-ES_tradnl" i="1" dirty="0" err="1">
                <a:solidFill>
                  <a:srgbClr val="FFFF66"/>
                </a:solidFill>
                <a:effectLst>
                  <a:outerShdw blurRad="38100" dist="38100" dir="2700000" algn="tl">
                    <a:srgbClr val="000000"/>
                  </a:outerShdw>
                </a:effectLst>
                <a:latin typeface="Tahoma" pitchFamily="34" charset="0"/>
              </a:rPr>
              <a:t>force</a:t>
            </a:r>
            <a:r>
              <a:rPr lang="es-ES_tradnl" i="1" dirty="0">
                <a:solidFill>
                  <a:srgbClr val="FFFF66"/>
                </a:solidFill>
                <a:effectLst>
                  <a:outerShdw blurRad="38100" dist="38100" dir="2700000" algn="tl">
                    <a:srgbClr val="000000"/>
                  </a:outerShdw>
                </a:effectLst>
                <a:latin typeface="Tahoma" pitchFamily="34" charset="0"/>
              </a:rPr>
              <a:t>. (Grupo de Trabajo de Investigación para Internet)</a:t>
            </a:r>
          </a:p>
          <a:p>
            <a:pPr>
              <a:lnSpc>
                <a:spcPct val="90000"/>
              </a:lnSpc>
              <a:defRPr/>
            </a:pPr>
            <a:r>
              <a:rPr lang="es-ES_tradnl" sz="2800" b="1" i="1" u="sng" dirty="0">
                <a:solidFill>
                  <a:schemeClr val="folHlink"/>
                </a:solidFill>
                <a:effectLst>
                  <a:outerShdw blurRad="38100" dist="38100" dir="2700000" algn="tl">
                    <a:srgbClr val="000000"/>
                  </a:outerShdw>
                </a:effectLst>
                <a:latin typeface="Tahoma" pitchFamily="34" charset="0"/>
              </a:rPr>
              <a:t>FNC </a:t>
            </a:r>
            <a:r>
              <a:rPr lang="es-ES_tradnl" sz="2800" b="1" i="1" dirty="0">
                <a:solidFill>
                  <a:schemeClr val="folHlink"/>
                </a:solidFill>
                <a:effectLst>
                  <a:outerShdw blurRad="38100" dist="38100" dir="2700000" algn="tl">
                    <a:srgbClr val="000000"/>
                  </a:outerShdw>
                </a:effectLst>
                <a:latin typeface="Tahoma" pitchFamily="34" charset="0"/>
              </a:rPr>
              <a:t>- Federal </a:t>
            </a:r>
            <a:r>
              <a:rPr lang="es-ES_tradnl" sz="2800" b="1" i="1" dirty="0" err="1">
                <a:solidFill>
                  <a:schemeClr val="folHlink"/>
                </a:solidFill>
                <a:effectLst>
                  <a:outerShdw blurRad="38100" dist="38100" dir="2700000" algn="tl">
                    <a:srgbClr val="000000"/>
                  </a:outerShdw>
                </a:effectLst>
                <a:latin typeface="Tahoma" pitchFamily="34" charset="0"/>
              </a:rPr>
              <a:t>Networking</a:t>
            </a:r>
            <a:r>
              <a:rPr lang="es-ES_tradnl" sz="2800" b="1" i="1" dirty="0">
                <a:solidFill>
                  <a:schemeClr val="folHlink"/>
                </a:solidFill>
                <a:effectLst>
                  <a:outerShdw blurRad="38100" dist="38100" dir="2700000" algn="tl">
                    <a:srgbClr val="000000"/>
                  </a:outerShdw>
                </a:effectLst>
                <a:latin typeface="Tahoma" pitchFamily="34" charset="0"/>
              </a:rPr>
              <a:t> Council 				(Consejo federal de Redes)</a:t>
            </a:r>
            <a:endParaRPr lang="es-ES_tradnl" sz="3600" b="1" i="1" dirty="0">
              <a:solidFill>
                <a:schemeClr val="folHlink"/>
              </a:solidFill>
              <a:effectLst>
                <a:outerShdw blurRad="38100" dist="38100" dir="2700000" algn="tl">
                  <a:srgbClr val="000000"/>
                </a:outerShdw>
              </a:effectLst>
              <a:latin typeface="Tahoma" pitchFamily="34" charset="0"/>
            </a:endParaRPr>
          </a:p>
        </p:txBody>
      </p:sp>
    </p:spTree>
    <p:extLst>
      <p:ext uri="{BB962C8B-B14F-4D97-AF65-F5344CB8AC3E}">
        <p14:creationId xmlns:p14="http://schemas.microsoft.com/office/powerpoint/2010/main" val="10365658"/>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 calcmode="lin" valueType="num">
                                      <p:cBhvr>
                                        <p:cTn id="7" dur="1000" fill="hold"/>
                                        <p:tgtEl>
                                          <p:spTgt spid="148482"/>
                                        </p:tgtEl>
                                        <p:attrNameLst>
                                          <p:attrName>ppt_w</p:attrName>
                                        </p:attrNameLst>
                                      </p:cBhvr>
                                      <p:tavLst>
                                        <p:tav tm="0">
                                          <p:val>
                                            <p:fltVal val="0"/>
                                          </p:val>
                                        </p:tav>
                                        <p:tav tm="100000">
                                          <p:val>
                                            <p:strVal val="#ppt_w"/>
                                          </p:val>
                                        </p:tav>
                                      </p:tavLst>
                                    </p:anim>
                                    <p:anim calcmode="lin" valueType="num">
                                      <p:cBhvr>
                                        <p:cTn id="8" dur="1000" fill="hold"/>
                                        <p:tgtEl>
                                          <p:spTgt spid="148482"/>
                                        </p:tgtEl>
                                        <p:attrNameLst>
                                          <p:attrName>ppt_h</p:attrName>
                                        </p:attrNameLst>
                                      </p:cBhvr>
                                      <p:tavLst>
                                        <p:tav tm="0">
                                          <p:val>
                                            <p:fltVal val="0"/>
                                          </p:val>
                                        </p:tav>
                                        <p:tav tm="100000">
                                          <p:val>
                                            <p:strVal val="#ppt_h"/>
                                          </p:val>
                                        </p:tav>
                                      </p:tavLst>
                                    </p:anim>
                                    <p:anim calcmode="lin" valueType="num">
                                      <p:cBhvr>
                                        <p:cTn id="9" dur="1000" fill="hold"/>
                                        <p:tgtEl>
                                          <p:spTgt spid="148482"/>
                                        </p:tgtEl>
                                        <p:attrNameLst>
                                          <p:attrName>style.rotation</p:attrName>
                                        </p:attrNameLst>
                                      </p:cBhvr>
                                      <p:tavLst>
                                        <p:tav tm="0">
                                          <p:val>
                                            <p:fltVal val="90"/>
                                          </p:val>
                                        </p:tav>
                                        <p:tav tm="100000">
                                          <p:val>
                                            <p:fltVal val="0"/>
                                          </p:val>
                                        </p:tav>
                                      </p:tavLst>
                                    </p:anim>
                                    <p:animEffect transition="in" filter="fade">
                                      <p:cBhvr>
                                        <p:cTn id="10" dur="1000"/>
                                        <p:tgtEl>
                                          <p:spTgt spid="1484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8483">
                                            <p:bg/>
                                          </p:spTgt>
                                        </p:tgtEl>
                                        <p:attrNameLst>
                                          <p:attrName>style.visibility</p:attrName>
                                        </p:attrNameLst>
                                      </p:cBhvr>
                                      <p:to>
                                        <p:strVal val="visible"/>
                                      </p:to>
                                    </p:set>
                                    <p:anim calcmode="lin" valueType="num">
                                      <p:cBhvr>
                                        <p:cTn id="15" dur="1000" fill="hold"/>
                                        <p:tgtEl>
                                          <p:spTgt spid="148483">
                                            <p:bg/>
                                          </p:spTgt>
                                        </p:tgtEl>
                                        <p:attrNameLst>
                                          <p:attrName>ppt_w</p:attrName>
                                        </p:attrNameLst>
                                      </p:cBhvr>
                                      <p:tavLst>
                                        <p:tav tm="0">
                                          <p:val>
                                            <p:fltVal val="0"/>
                                          </p:val>
                                        </p:tav>
                                        <p:tav tm="100000">
                                          <p:val>
                                            <p:strVal val="#ppt_w"/>
                                          </p:val>
                                        </p:tav>
                                      </p:tavLst>
                                    </p:anim>
                                    <p:anim calcmode="lin" valueType="num">
                                      <p:cBhvr>
                                        <p:cTn id="16" dur="1000" fill="hold"/>
                                        <p:tgtEl>
                                          <p:spTgt spid="148483">
                                            <p:bg/>
                                          </p:spTgt>
                                        </p:tgtEl>
                                        <p:attrNameLst>
                                          <p:attrName>ppt_h</p:attrName>
                                        </p:attrNameLst>
                                      </p:cBhvr>
                                      <p:tavLst>
                                        <p:tav tm="0">
                                          <p:val>
                                            <p:fltVal val="0"/>
                                          </p:val>
                                        </p:tav>
                                        <p:tav tm="100000">
                                          <p:val>
                                            <p:strVal val="#ppt_h"/>
                                          </p:val>
                                        </p:tav>
                                      </p:tavLst>
                                    </p:anim>
                                    <p:anim calcmode="lin" valueType="num">
                                      <p:cBhvr>
                                        <p:cTn id="17" dur="1000" fill="hold"/>
                                        <p:tgtEl>
                                          <p:spTgt spid="148483">
                                            <p:bg/>
                                          </p:spTgt>
                                        </p:tgtEl>
                                        <p:attrNameLst>
                                          <p:attrName>style.rotation</p:attrName>
                                        </p:attrNameLst>
                                      </p:cBhvr>
                                      <p:tavLst>
                                        <p:tav tm="0">
                                          <p:val>
                                            <p:fltVal val="90"/>
                                          </p:val>
                                        </p:tav>
                                        <p:tav tm="100000">
                                          <p:val>
                                            <p:fltVal val="0"/>
                                          </p:val>
                                        </p:tav>
                                      </p:tavLst>
                                    </p:anim>
                                    <p:animEffect transition="in" filter="fade">
                                      <p:cBhvr>
                                        <p:cTn id="18" dur="1000"/>
                                        <p:tgtEl>
                                          <p:spTgt spid="14848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8483">
                                            <p:txEl>
                                              <p:pRg st="0" end="0"/>
                                            </p:txEl>
                                          </p:spTgt>
                                        </p:tgtEl>
                                        <p:attrNameLst>
                                          <p:attrName>style.visibility</p:attrName>
                                        </p:attrNameLst>
                                      </p:cBhvr>
                                      <p:to>
                                        <p:strVal val="visible"/>
                                      </p:to>
                                    </p:set>
                                    <p:anim calcmode="lin" valueType="num">
                                      <p:cBhvr>
                                        <p:cTn id="23" dur="1000" fill="hold"/>
                                        <p:tgtEl>
                                          <p:spTgt spid="14848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848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848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848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8483">
                                            <p:txEl>
                                              <p:pRg st="1" end="1"/>
                                            </p:txEl>
                                          </p:spTgt>
                                        </p:tgtEl>
                                        <p:attrNameLst>
                                          <p:attrName>style.visibility</p:attrName>
                                        </p:attrNameLst>
                                      </p:cBhvr>
                                      <p:to>
                                        <p:strVal val="visible"/>
                                      </p:to>
                                    </p:set>
                                    <p:anim calcmode="lin" valueType="num">
                                      <p:cBhvr>
                                        <p:cTn id="31" dur="1000" fill="hold"/>
                                        <p:tgtEl>
                                          <p:spTgt spid="14848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848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848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8483">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8483">
                                            <p:txEl>
                                              <p:pRg st="2" end="2"/>
                                            </p:txEl>
                                          </p:spTgt>
                                        </p:tgtEl>
                                        <p:attrNameLst>
                                          <p:attrName>style.visibility</p:attrName>
                                        </p:attrNameLst>
                                      </p:cBhvr>
                                      <p:to>
                                        <p:strVal val="visible"/>
                                      </p:to>
                                    </p:set>
                                    <p:anim calcmode="lin" valueType="num">
                                      <p:cBhvr>
                                        <p:cTn id="37" dur="1000" fill="hold"/>
                                        <p:tgtEl>
                                          <p:spTgt spid="14848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4848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4848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48483">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48483">
                                            <p:txEl>
                                              <p:pRg st="3" end="3"/>
                                            </p:txEl>
                                          </p:spTgt>
                                        </p:tgtEl>
                                        <p:attrNameLst>
                                          <p:attrName>style.visibility</p:attrName>
                                        </p:attrNameLst>
                                      </p:cBhvr>
                                      <p:to>
                                        <p:strVal val="visible"/>
                                      </p:to>
                                    </p:set>
                                    <p:anim calcmode="lin" valueType="num">
                                      <p:cBhvr>
                                        <p:cTn id="43" dur="1000" fill="hold"/>
                                        <p:tgtEl>
                                          <p:spTgt spid="14848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4848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4848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4848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48483">
                                            <p:txEl>
                                              <p:pRg st="4" end="4"/>
                                            </p:txEl>
                                          </p:spTgt>
                                        </p:tgtEl>
                                        <p:attrNameLst>
                                          <p:attrName>style.visibility</p:attrName>
                                        </p:attrNameLst>
                                      </p:cBhvr>
                                      <p:to>
                                        <p:strVal val="visible"/>
                                      </p:to>
                                    </p:set>
                                    <p:anim calcmode="lin" valueType="num">
                                      <p:cBhvr>
                                        <p:cTn id="51" dur="1000" fill="hold"/>
                                        <p:tgtEl>
                                          <p:spTgt spid="148483">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148483">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148483">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nimBg="1"/>
      <p:bldP spid="14848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7544" y="228600"/>
            <a:ext cx="8424936"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err="1">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Organos</a:t>
            </a: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/Organizaciones Formales</a:t>
            </a:r>
          </a:p>
        </p:txBody>
      </p:sp>
      <p:sp>
        <p:nvSpPr>
          <p:cNvPr id="150531" name="Rectangle 3"/>
          <p:cNvSpPr>
            <a:spLocks noGrp="1" noChangeArrowheads="1"/>
          </p:cNvSpPr>
          <p:nvPr>
            <p:ph type="body" idx="1"/>
          </p:nvPr>
        </p:nvSpPr>
        <p:spPr>
          <a:xfrm>
            <a:off x="0" y="1676400"/>
            <a:ext cx="9144000" cy="5181600"/>
          </a:xfrm>
          <a:solidFill>
            <a:schemeClr val="accent2">
              <a:lumMod val="25000"/>
              <a:lumOff val="75000"/>
            </a:schemeClr>
          </a:solidFill>
          <a:ln w="76200">
            <a:solidFill>
              <a:schemeClr val="bg1">
                <a:lumMod val="75000"/>
              </a:schemeClr>
            </a:solidFill>
          </a:ln>
        </p:spPr>
        <p:txBody>
          <a:bodyPr/>
          <a:lstStyle/>
          <a:p>
            <a:pPr>
              <a:defRPr/>
            </a:pPr>
            <a:r>
              <a:rPr lang="es-ES_tradnl" b="1" i="1" u="sng" dirty="0">
                <a:solidFill>
                  <a:srgbClr val="FFFF00"/>
                </a:solidFill>
                <a:effectLst>
                  <a:outerShdw blurRad="38100" dist="38100" dir="2700000" algn="tl">
                    <a:srgbClr val="000000"/>
                  </a:outerShdw>
                </a:effectLst>
                <a:latin typeface="Tahoma" pitchFamily="34" charset="0"/>
              </a:rPr>
              <a:t>IETF </a:t>
            </a:r>
            <a:r>
              <a:rPr lang="es-ES_tradnl" sz="2600" i="1" dirty="0">
                <a:solidFill>
                  <a:schemeClr val="bg1"/>
                </a:solidFill>
                <a:effectLst>
                  <a:outerShdw blurRad="38100" dist="38100" dir="2700000" algn="tl">
                    <a:srgbClr val="000000"/>
                  </a:outerShdw>
                </a:effectLst>
                <a:latin typeface="Tahoma" pitchFamily="34" charset="0"/>
              </a:rPr>
              <a:t>- Internet </a:t>
            </a:r>
            <a:r>
              <a:rPr lang="es-ES_tradnl" sz="2600" i="1" dirty="0" err="1">
                <a:solidFill>
                  <a:schemeClr val="bg1"/>
                </a:solidFill>
                <a:effectLst>
                  <a:outerShdw blurRad="38100" dist="38100" dir="2700000" algn="tl">
                    <a:srgbClr val="000000"/>
                  </a:outerShdw>
                </a:effectLst>
                <a:latin typeface="Tahoma" pitchFamily="34" charset="0"/>
              </a:rPr>
              <a:t>Engineering</a:t>
            </a:r>
            <a:r>
              <a:rPr lang="es-ES_tradnl" sz="2600" i="1" dirty="0">
                <a:solidFill>
                  <a:schemeClr val="bg1"/>
                </a:solidFill>
                <a:effectLst>
                  <a:outerShdw blurRad="38100" dist="38100" dir="2700000" algn="tl">
                    <a:srgbClr val="000000"/>
                  </a:outerShdw>
                </a:effectLst>
                <a:latin typeface="Tahoma" pitchFamily="34" charset="0"/>
              </a:rPr>
              <a:t> </a:t>
            </a:r>
            <a:r>
              <a:rPr lang="es-ES_tradnl" sz="2600" i="1" dirty="0" err="1">
                <a:solidFill>
                  <a:schemeClr val="bg1"/>
                </a:solidFill>
                <a:effectLst>
                  <a:outerShdw blurRad="38100" dist="38100" dir="2700000" algn="tl">
                    <a:srgbClr val="000000"/>
                  </a:outerShdw>
                </a:effectLst>
                <a:latin typeface="Tahoma" pitchFamily="34" charset="0"/>
              </a:rPr>
              <a:t>Task</a:t>
            </a:r>
            <a:r>
              <a:rPr lang="es-ES_tradnl" sz="2600" i="1" dirty="0">
                <a:solidFill>
                  <a:schemeClr val="bg1"/>
                </a:solidFill>
                <a:effectLst>
                  <a:outerShdw blurRad="38100" dist="38100" dir="2700000" algn="tl">
                    <a:srgbClr val="000000"/>
                  </a:outerShdw>
                </a:effectLst>
                <a:latin typeface="Tahoma" pitchFamily="34" charset="0"/>
              </a:rPr>
              <a:t> </a:t>
            </a:r>
            <a:r>
              <a:rPr lang="es-ES_tradnl" sz="2600" i="1" dirty="0" err="1">
                <a:solidFill>
                  <a:schemeClr val="bg1"/>
                </a:solidFill>
                <a:effectLst>
                  <a:outerShdw blurRad="38100" dist="38100" dir="2700000" algn="tl">
                    <a:srgbClr val="000000"/>
                  </a:outerShdw>
                </a:effectLst>
                <a:latin typeface="Tahoma" pitchFamily="34" charset="0"/>
              </a:rPr>
              <a:t>force</a:t>
            </a:r>
            <a:r>
              <a:rPr lang="es-ES_tradnl" sz="2600" i="1" dirty="0">
                <a:solidFill>
                  <a:schemeClr val="bg1"/>
                </a:solidFill>
                <a:effectLst>
                  <a:outerShdw blurRad="38100" dist="38100" dir="2700000" algn="tl">
                    <a:srgbClr val="000000"/>
                  </a:outerShdw>
                </a:effectLst>
                <a:latin typeface="Tahoma" pitchFamily="34" charset="0"/>
              </a:rPr>
              <a:t> . O</a:t>
            </a:r>
            <a:r>
              <a:rPr lang="es-AR" sz="2600" i="1" dirty="0" err="1">
                <a:solidFill>
                  <a:schemeClr val="bg1"/>
                </a:solidFill>
                <a:effectLst>
                  <a:outerShdw blurRad="38100" dist="38100" dir="2700000" algn="tl">
                    <a:srgbClr val="000000"/>
                  </a:outerShdw>
                </a:effectLst>
                <a:latin typeface="Tahoma" pitchFamily="34" charset="0"/>
              </a:rPr>
              <a:t>rganismo</a:t>
            </a:r>
            <a:r>
              <a:rPr lang="es-AR" sz="2600" i="1" dirty="0">
                <a:solidFill>
                  <a:schemeClr val="bg1"/>
                </a:solidFill>
                <a:effectLst>
                  <a:outerShdw blurRad="38100" dist="38100" dir="2700000" algn="tl">
                    <a:srgbClr val="000000"/>
                  </a:outerShdw>
                </a:effectLst>
                <a:latin typeface="Tahoma" pitchFamily="34" charset="0"/>
              </a:rPr>
              <a:t> </a:t>
            </a:r>
            <a:r>
              <a:rPr lang="es-ES_tradnl" sz="2600" i="1" dirty="0">
                <a:solidFill>
                  <a:schemeClr val="bg1"/>
                </a:solidFill>
                <a:effectLst>
                  <a:outerShdw blurRad="38100" dist="38100" dir="2700000" algn="tl">
                    <a:srgbClr val="000000"/>
                  </a:outerShdw>
                </a:effectLst>
                <a:latin typeface="Tahoma" pitchFamily="34" charset="0"/>
              </a:rPr>
              <a:t>que </a:t>
            </a:r>
            <a:r>
              <a:rPr lang="es-AR" sz="2600" i="1" dirty="0">
                <a:solidFill>
                  <a:schemeClr val="bg1"/>
                </a:solidFill>
                <a:effectLst>
                  <a:outerShdw blurRad="38100" dist="38100" dir="2700000" algn="tl">
                    <a:srgbClr val="000000"/>
                  </a:outerShdw>
                </a:effectLst>
                <a:latin typeface="Tahoma" pitchFamily="34" charset="0"/>
              </a:rPr>
              <a:t>se encarga del desarrollo</a:t>
            </a:r>
            <a:r>
              <a:rPr lang="es-ES_tradnl" sz="2600" i="1" dirty="0">
                <a:solidFill>
                  <a:schemeClr val="bg1"/>
                </a:solidFill>
                <a:effectLst>
                  <a:outerShdw blurRad="38100" dist="38100" dir="2700000" algn="tl">
                    <a:srgbClr val="000000"/>
                  </a:outerShdw>
                </a:effectLst>
                <a:latin typeface="Tahoma" pitchFamily="34" charset="0"/>
              </a:rPr>
              <a:t>, arquitectura </a:t>
            </a:r>
            <a:r>
              <a:rPr lang="es-AR" sz="2600" i="1" dirty="0">
                <a:solidFill>
                  <a:schemeClr val="bg1"/>
                </a:solidFill>
                <a:effectLst>
                  <a:outerShdw blurRad="38100" dist="38100" dir="2700000" algn="tl">
                    <a:srgbClr val="000000"/>
                  </a:outerShdw>
                </a:effectLst>
                <a:latin typeface="Tahoma" pitchFamily="34" charset="0"/>
              </a:rPr>
              <a:t>y la ingeniería de los protocolos de Internet. </a:t>
            </a:r>
            <a:endParaRPr lang="es-ES_tradnl" sz="2600" i="1" dirty="0">
              <a:solidFill>
                <a:schemeClr val="bg1"/>
              </a:solidFill>
              <a:effectLst>
                <a:outerShdw blurRad="38100" dist="38100" dir="2700000" algn="tl">
                  <a:srgbClr val="000000"/>
                </a:outerShdw>
              </a:effectLst>
              <a:latin typeface="Tahoma" pitchFamily="34" charset="0"/>
            </a:endParaRPr>
          </a:p>
          <a:p>
            <a:pPr lvl="1">
              <a:defRPr/>
            </a:pPr>
            <a:r>
              <a:rPr lang="es-AR" sz="2200" i="1" dirty="0">
                <a:solidFill>
                  <a:schemeClr val="bg1"/>
                </a:solidFill>
                <a:effectLst>
                  <a:outerShdw blurRad="38100" dist="38100" dir="2700000" algn="tl">
                    <a:srgbClr val="000000"/>
                  </a:outerShdw>
                </a:effectLst>
                <a:latin typeface="Tahoma" pitchFamily="34" charset="0"/>
              </a:rPr>
              <a:t>La IETF es una comunidad</a:t>
            </a:r>
            <a:r>
              <a:rPr lang="es-ES_tradnl" sz="2200" i="1" dirty="0">
                <a:solidFill>
                  <a:schemeClr val="bg1"/>
                </a:solidFill>
                <a:effectLst>
                  <a:outerShdw blurRad="38100" dist="38100" dir="2700000" algn="tl">
                    <a:srgbClr val="000000"/>
                  </a:outerShdw>
                </a:effectLst>
                <a:latin typeface="Tahoma" pitchFamily="34" charset="0"/>
              </a:rPr>
              <a:t> </a:t>
            </a:r>
            <a:r>
              <a:rPr lang="es-AR" sz="2200" i="1" dirty="0">
                <a:solidFill>
                  <a:schemeClr val="bg1"/>
                </a:solidFill>
                <a:effectLst>
                  <a:outerShdw blurRad="38100" dist="38100" dir="2700000" algn="tl">
                    <a:srgbClr val="000000"/>
                  </a:outerShdw>
                </a:effectLst>
                <a:latin typeface="Tahoma" pitchFamily="34" charset="0"/>
              </a:rPr>
              <a:t>internacional de diseñadores de red, operadores, vendedores e investigadores preocupados con la evolución de la</a:t>
            </a:r>
            <a:r>
              <a:rPr lang="es-ES_tradnl" sz="2200" i="1" dirty="0">
                <a:solidFill>
                  <a:schemeClr val="bg1"/>
                </a:solidFill>
                <a:effectLst>
                  <a:outerShdw blurRad="38100" dist="38100" dir="2700000" algn="tl">
                    <a:srgbClr val="000000"/>
                  </a:outerShdw>
                </a:effectLst>
                <a:latin typeface="Tahoma" pitchFamily="34" charset="0"/>
              </a:rPr>
              <a:t> </a:t>
            </a:r>
            <a:r>
              <a:rPr lang="es-AR" sz="2200" i="1" dirty="0">
                <a:solidFill>
                  <a:schemeClr val="bg1"/>
                </a:solidFill>
                <a:effectLst>
                  <a:outerShdw blurRad="38100" dist="38100" dir="2700000" algn="tl">
                    <a:srgbClr val="000000"/>
                  </a:outerShdw>
                </a:effectLst>
                <a:latin typeface="Tahoma" pitchFamily="34" charset="0"/>
              </a:rPr>
              <a:t>arquitectura de Internet y su buen funcionamiento. Está abierto para cualquier interesado.</a:t>
            </a:r>
            <a:endParaRPr lang="es-ES_tradnl" sz="2200" i="1" dirty="0">
              <a:solidFill>
                <a:schemeClr val="bg1"/>
              </a:solidFill>
              <a:effectLst>
                <a:outerShdw blurRad="38100" dist="38100" dir="2700000" algn="tl">
                  <a:srgbClr val="000000"/>
                </a:outerShdw>
              </a:effectLst>
              <a:latin typeface="Tahoma" pitchFamily="34" charset="0"/>
            </a:endParaRPr>
          </a:p>
          <a:p>
            <a:pPr lvl="1">
              <a:defRPr/>
            </a:pPr>
            <a:r>
              <a:rPr lang="es-ES_tradnl" sz="2200" i="1" dirty="0">
                <a:solidFill>
                  <a:schemeClr val="bg1"/>
                </a:solidFill>
                <a:effectLst>
                  <a:outerShdw blurRad="38100" dist="38100" dir="2700000" algn="tl">
                    <a:srgbClr val="000000"/>
                  </a:outerShdw>
                </a:effectLst>
                <a:latin typeface="Tahoma" pitchFamily="34" charset="0"/>
              </a:rPr>
              <a:t>Se Organiza en Áreas de Trabajo. Los Directores de estas áreas componen el  IESG  </a:t>
            </a:r>
            <a:r>
              <a:rPr lang="es-ES_tradnl" sz="2200" i="1" dirty="0">
                <a:solidFill>
                  <a:schemeClr val="bg1"/>
                </a:solidFill>
                <a:latin typeface="Tahoma" pitchFamily="34" charset="0"/>
              </a:rPr>
              <a:t>Internet </a:t>
            </a:r>
            <a:r>
              <a:rPr lang="es-ES_tradnl" sz="2200" i="1" dirty="0" err="1">
                <a:solidFill>
                  <a:schemeClr val="bg1"/>
                </a:solidFill>
                <a:latin typeface="Tahoma" pitchFamily="34" charset="0"/>
              </a:rPr>
              <a:t>Engineering</a:t>
            </a:r>
            <a:r>
              <a:rPr lang="es-ES_tradnl" sz="2200" i="1" dirty="0">
                <a:solidFill>
                  <a:schemeClr val="bg1"/>
                </a:solidFill>
                <a:latin typeface="Tahoma" pitchFamily="34" charset="0"/>
              </a:rPr>
              <a:t> </a:t>
            </a:r>
            <a:r>
              <a:rPr lang="es-ES_tradnl" sz="2200" i="1" dirty="0" err="1">
                <a:solidFill>
                  <a:schemeClr val="bg1"/>
                </a:solidFill>
                <a:latin typeface="Tahoma" pitchFamily="34" charset="0"/>
              </a:rPr>
              <a:t>Steering</a:t>
            </a:r>
            <a:r>
              <a:rPr lang="es-ES_tradnl" sz="2200" i="1" dirty="0">
                <a:solidFill>
                  <a:schemeClr val="bg1"/>
                </a:solidFill>
                <a:latin typeface="Tahoma" pitchFamily="34" charset="0"/>
              </a:rPr>
              <a:t> </a:t>
            </a:r>
            <a:r>
              <a:rPr lang="es-ES_tradnl" sz="2200" i="1" dirty="0" err="1">
                <a:solidFill>
                  <a:schemeClr val="bg1"/>
                </a:solidFill>
                <a:latin typeface="Tahoma" pitchFamily="34" charset="0"/>
              </a:rPr>
              <a:t>Group</a:t>
            </a:r>
            <a:r>
              <a:rPr lang="es-ES_tradnl" sz="2200" i="1" dirty="0">
                <a:solidFill>
                  <a:schemeClr val="bg1"/>
                </a:solidFill>
                <a:effectLst>
                  <a:outerShdw blurRad="38100" dist="38100" dir="2700000" algn="tl">
                    <a:srgbClr val="000000"/>
                  </a:outerShdw>
                </a:effectLst>
                <a:latin typeface="Tahoma" pitchFamily="34" charset="0"/>
              </a:rPr>
              <a:t> que se responsabiliza de los protocolos estándar.</a:t>
            </a:r>
          </a:p>
          <a:p>
            <a:pPr>
              <a:defRPr/>
            </a:pPr>
            <a:r>
              <a:rPr lang="es-ES_tradnl" b="1" i="1" u="sng" dirty="0">
                <a:solidFill>
                  <a:srgbClr val="FFFF00"/>
                </a:solidFill>
                <a:effectLst>
                  <a:outerShdw blurRad="38100" dist="38100" dir="2700000" algn="tl">
                    <a:srgbClr val="000000"/>
                  </a:outerShdw>
                </a:effectLst>
                <a:latin typeface="Tahoma" pitchFamily="34" charset="0"/>
              </a:rPr>
              <a:t>IRTF </a:t>
            </a:r>
            <a:r>
              <a:rPr lang="es-ES_tradnl" sz="2600" i="1" dirty="0">
                <a:solidFill>
                  <a:schemeClr val="bg1"/>
                </a:solidFill>
                <a:latin typeface="Tahoma" pitchFamily="34" charset="0"/>
              </a:rPr>
              <a:t>- Internet </a:t>
            </a:r>
            <a:r>
              <a:rPr lang="es-ES_tradnl" sz="2600" i="1" dirty="0" err="1">
                <a:solidFill>
                  <a:schemeClr val="bg1"/>
                </a:solidFill>
                <a:latin typeface="Tahoma" pitchFamily="34" charset="0"/>
              </a:rPr>
              <a:t>Research</a:t>
            </a:r>
            <a:r>
              <a:rPr lang="es-ES_tradnl" sz="2600" i="1" dirty="0">
                <a:solidFill>
                  <a:schemeClr val="bg1"/>
                </a:solidFill>
                <a:latin typeface="Tahoma" pitchFamily="34" charset="0"/>
              </a:rPr>
              <a:t> </a:t>
            </a:r>
            <a:r>
              <a:rPr lang="es-ES_tradnl" sz="2600" i="1" dirty="0" err="1">
                <a:solidFill>
                  <a:schemeClr val="bg1"/>
                </a:solidFill>
                <a:latin typeface="Tahoma" pitchFamily="34" charset="0"/>
              </a:rPr>
              <a:t>Task</a:t>
            </a:r>
            <a:r>
              <a:rPr lang="es-ES_tradnl" sz="2600" i="1" dirty="0">
                <a:solidFill>
                  <a:schemeClr val="bg1"/>
                </a:solidFill>
                <a:latin typeface="Tahoma" pitchFamily="34" charset="0"/>
              </a:rPr>
              <a:t> </a:t>
            </a:r>
            <a:r>
              <a:rPr lang="es-ES_tradnl" sz="2600" i="1" dirty="0" err="1">
                <a:solidFill>
                  <a:schemeClr val="bg1"/>
                </a:solidFill>
                <a:latin typeface="Tahoma" pitchFamily="34" charset="0"/>
              </a:rPr>
              <a:t>force</a:t>
            </a:r>
            <a:r>
              <a:rPr lang="es-ES_tradnl" sz="2600" i="1" dirty="0">
                <a:solidFill>
                  <a:schemeClr val="bg1"/>
                </a:solidFill>
                <a:latin typeface="Tahoma" pitchFamily="34" charset="0"/>
              </a:rPr>
              <a:t>. (Grupo de Trabajo de Investigación para Internet).</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p:cTn id="7" dur="1000" fill="hold"/>
                                        <p:tgtEl>
                                          <p:spTgt spid="150530"/>
                                        </p:tgtEl>
                                        <p:attrNameLst>
                                          <p:attrName>ppt_w</p:attrName>
                                        </p:attrNameLst>
                                      </p:cBhvr>
                                      <p:tavLst>
                                        <p:tav tm="0">
                                          <p:val>
                                            <p:fltVal val="0"/>
                                          </p:val>
                                        </p:tav>
                                        <p:tav tm="100000">
                                          <p:val>
                                            <p:strVal val="#ppt_w"/>
                                          </p:val>
                                        </p:tav>
                                      </p:tavLst>
                                    </p:anim>
                                    <p:anim calcmode="lin" valueType="num">
                                      <p:cBhvr>
                                        <p:cTn id="8" dur="1000" fill="hold"/>
                                        <p:tgtEl>
                                          <p:spTgt spid="150530"/>
                                        </p:tgtEl>
                                        <p:attrNameLst>
                                          <p:attrName>ppt_h</p:attrName>
                                        </p:attrNameLst>
                                      </p:cBhvr>
                                      <p:tavLst>
                                        <p:tav tm="0">
                                          <p:val>
                                            <p:fltVal val="0"/>
                                          </p:val>
                                        </p:tav>
                                        <p:tav tm="100000">
                                          <p:val>
                                            <p:strVal val="#ppt_h"/>
                                          </p:val>
                                        </p:tav>
                                      </p:tavLst>
                                    </p:anim>
                                    <p:anim calcmode="lin" valueType="num">
                                      <p:cBhvr>
                                        <p:cTn id="9" dur="1000" fill="hold"/>
                                        <p:tgtEl>
                                          <p:spTgt spid="150530"/>
                                        </p:tgtEl>
                                        <p:attrNameLst>
                                          <p:attrName>style.rotation</p:attrName>
                                        </p:attrNameLst>
                                      </p:cBhvr>
                                      <p:tavLst>
                                        <p:tav tm="0">
                                          <p:val>
                                            <p:fltVal val="90"/>
                                          </p:val>
                                        </p:tav>
                                        <p:tav tm="100000">
                                          <p:val>
                                            <p:fltVal val="0"/>
                                          </p:val>
                                        </p:tav>
                                      </p:tavLst>
                                    </p:anim>
                                    <p:animEffect transition="in" filter="fade">
                                      <p:cBhvr>
                                        <p:cTn id="10" dur="1000"/>
                                        <p:tgtEl>
                                          <p:spTgt spid="1505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50531">
                                            <p:bg/>
                                          </p:spTgt>
                                        </p:tgtEl>
                                        <p:attrNameLst>
                                          <p:attrName>style.visibility</p:attrName>
                                        </p:attrNameLst>
                                      </p:cBhvr>
                                      <p:to>
                                        <p:strVal val="visible"/>
                                      </p:to>
                                    </p:set>
                                    <p:anim calcmode="lin" valueType="num">
                                      <p:cBhvr>
                                        <p:cTn id="15" dur="1000" fill="hold"/>
                                        <p:tgtEl>
                                          <p:spTgt spid="150531">
                                            <p:bg/>
                                          </p:spTgt>
                                        </p:tgtEl>
                                        <p:attrNameLst>
                                          <p:attrName>ppt_w</p:attrName>
                                        </p:attrNameLst>
                                      </p:cBhvr>
                                      <p:tavLst>
                                        <p:tav tm="0">
                                          <p:val>
                                            <p:fltVal val="0"/>
                                          </p:val>
                                        </p:tav>
                                        <p:tav tm="100000">
                                          <p:val>
                                            <p:strVal val="#ppt_w"/>
                                          </p:val>
                                        </p:tav>
                                      </p:tavLst>
                                    </p:anim>
                                    <p:anim calcmode="lin" valueType="num">
                                      <p:cBhvr>
                                        <p:cTn id="16" dur="1000" fill="hold"/>
                                        <p:tgtEl>
                                          <p:spTgt spid="150531">
                                            <p:bg/>
                                          </p:spTgt>
                                        </p:tgtEl>
                                        <p:attrNameLst>
                                          <p:attrName>ppt_h</p:attrName>
                                        </p:attrNameLst>
                                      </p:cBhvr>
                                      <p:tavLst>
                                        <p:tav tm="0">
                                          <p:val>
                                            <p:fltVal val="0"/>
                                          </p:val>
                                        </p:tav>
                                        <p:tav tm="100000">
                                          <p:val>
                                            <p:strVal val="#ppt_h"/>
                                          </p:val>
                                        </p:tav>
                                      </p:tavLst>
                                    </p:anim>
                                    <p:anim calcmode="lin" valueType="num">
                                      <p:cBhvr>
                                        <p:cTn id="17" dur="1000" fill="hold"/>
                                        <p:tgtEl>
                                          <p:spTgt spid="150531">
                                            <p:bg/>
                                          </p:spTgt>
                                        </p:tgtEl>
                                        <p:attrNameLst>
                                          <p:attrName>style.rotation</p:attrName>
                                        </p:attrNameLst>
                                      </p:cBhvr>
                                      <p:tavLst>
                                        <p:tav tm="0">
                                          <p:val>
                                            <p:fltVal val="90"/>
                                          </p:val>
                                        </p:tav>
                                        <p:tav tm="100000">
                                          <p:val>
                                            <p:fltVal val="0"/>
                                          </p:val>
                                        </p:tav>
                                      </p:tavLst>
                                    </p:anim>
                                    <p:animEffect transition="in" filter="fade">
                                      <p:cBhvr>
                                        <p:cTn id="18" dur="1000"/>
                                        <p:tgtEl>
                                          <p:spTgt spid="1505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50531">
                                            <p:txEl>
                                              <p:pRg st="0" end="0"/>
                                            </p:txEl>
                                          </p:spTgt>
                                        </p:tgtEl>
                                        <p:attrNameLst>
                                          <p:attrName>style.visibility</p:attrName>
                                        </p:attrNameLst>
                                      </p:cBhvr>
                                      <p:to>
                                        <p:strVal val="visible"/>
                                      </p:to>
                                    </p:set>
                                    <p:anim calcmode="lin" valueType="num">
                                      <p:cBhvr>
                                        <p:cTn id="23" dur="1000" fill="hold"/>
                                        <p:tgtEl>
                                          <p:spTgt spid="1505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505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505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505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0531">
                                            <p:txEl>
                                              <p:pRg st="1" end="1"/>
                                            </p:txEl>
                                          </p:spTgt>
                                        </p:tgtEl>
                                        <p:attrNameLst>
                                          <p:attrName>style.visibility</p:attrName>
                                        </p:attrNameLst>
                                      </p:cBhvr>
                                      <p:to>
                                        <p:strVal val="visible"/>
                                      </p:to>
                                    </p:set>
                                    <p:anim calcmode="lin" valueType="num">
                                      <p:cBhvr>
                                        <p:cTn id="31" dur="1000" fill="hold"/>
                                        <p:tgtEl>
                                          <p:spTgt spid="15053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5053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5053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50531">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0531">
                                            <p:txEl>
                                              <p:pRg st="2" end="2"/>
                                            </p:txEl>
                                          </p:spTgt>
                                        </p:tgtEl>
                                        <p:attrNameLst>
                                          <p:attrName>style.visibility</p:attrName>
                                        </p:attrNameLst>
                                      </p:cBhvr>
                                      <p:to>
                                        <p:strVal val="visible"/>
                                      </p:to>
                                    </p:set>
                                    <p:anim calcmode="lin" valueType="num">
                                      <p:cBhvr>
                                        <p:cTn id="37" dur="1000" fill="hold"/>
                                        <p:tgtEl>
                                          <p:spTgt spid="150531">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50531">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50531">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5053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50531">
                                            <p:txEl>
                                              <p:pRg st="3" end="3"/>
                                            </p:txEl>
                                          </p:spTgt>
                                        </p:tgtEl>
                                        <p:attrNameLst>
                                          <p:attrName>style.visibility</p:attrName>
                                        </p:attrNameLst>
                                      </p:cBhvr>
                                      <p:to>
                                        <p:strVal val="visible"/>
                                      </p:to>
                                    </p:set>
                                    <p:anim calcmode="lin" valueType="num">
                                      <p:cBhvr>
                                        <p:cTn id="45" dur="1000" fill="hold"/>
                                        <p:tgtEl>
                                          <p:spTgt spid="150531">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50531">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50531">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50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p:bldP spid="150531"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066800" y="228600"/>
            <a:ext cx="77724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Normalización en Internet</a:t>
            </a:r>
          </a:p>
        </p:txBody>
      </p:sp>
      <p:sp>
        <p:nvSpPr>
          <p:cNvPr id="152579" name="Rectangle 3"/>
          <p:cNvSpPr>
            <a:spLocks noGrp="1" noChangeArrowheads="1"/>
          </p:cNvSpPr>
          <p:nvPr>
            <p:ph type="body" idx="1"/>
          </p:nvPr>
        </p:nvSpPr>
        <p:spPr>
          <a:xfrm>
            <a:off x="228600" y="1676400"/>
            <a:ext cx="8915400" cy="5029200"/>
          </a:xfrm>
          <a:solidFill>
            <a:schemeClr val="accent2">
              <a:lumMod val="25000"/>
              <a:lumOff val="75000"/>
            </a:schemeClr>
          </a:solidFill>
          <a:ln w="76200">
            <a:solidFill>
              <a:schemeClr val="tx1"/>
            </a:solidFill>
          </a:ln>
        </p:spPr>
        <p:txBody>
          <a:bodyPr/>
          <a:lstStyle/>
          <a:p>
            <a:pPr>
              <a:lnSpc>
                <a:spcPct val="90000"/>
              </a:lnSpc>
              <a:defRPr/>
            </a:pPr>
            <a:r>
              <a:rPr lang="es-ES_tradnl" sz="4800" i="1" u="sng" dirty="0">
                <a:solidFill>
                  <a:schemeClr val="folHlink"/>
                </a:solidFill>
                <a:effectLst>
                  <a:outerShdw blurRad="38100" dist="38100" dir="2700000" algn="tl">
                    <a:srgbClr val="000000"/>
                  </a:outerShdw>
                </a:effectLst>
                <a:latin typeface="Tahoma" pitchFamily="34" charset="0"/>
              </a:rPr>
              <a:t>RFC </a:t>
            </a:r>
            <a:r>
              <a:rPr lang="es-ES_tradnl" sz="3000" i="1" dirty="0">
                <a:solidFill>
                  <a:srgbClr val="00FFFF"/>
                </a:solidFill>
                <a:effectLst>
                  <a:outerShdw blurRad="38100" dist="38100" dir="2700000" algn="tl">
                    <a:srgbClr val="000000"/>
                  </a:outerShdw>
                </a:effectLst>
                <a:latin typeface="Tahoma" pitchFamily="34" charset="0"/>
              </a:rPr>
              <a:t>– </a:t>
            </a:r>
            <a:r>
              <a:rPr lang="es-ES_tradnl" sz="3000" i="1" dirty="0" err="1">
                <a:solidFill>
                  <a:schemeClr val="bg1">
                    <a:lumMod val="50000"/>
                  </a:schemeClr>
                </a:solidFill>
                <a:effectLst>
                  <a:outerShdw blurRad="38100" dist="38100" dir="2700000" algn="tl">
                    <a:srgbClr val="000000"/>
                  </a:outerShdw>
                </a:effectLst>
                <a:latin typeface="Tahoma" pitchFamily="34" charset="0"/>
              </a:rPr>
              <a:t>Request</a:t>
            </a:r>
            <a:r>
              <a:rPr lang="es-ES_tradnl" sz="3000" i="1" dirty="0">
                <a:solidFill>
                  <a:schemeClr val="bg1">
                    <a:lumMod val="50000"/>
                  </a:schemeClr>
                </a:solidFill>
                <a:effectLst>
                  <a:outerShdw blurRad="38100" dist="38100" dir="2700000" algn="tl">
                    <a:srgbClr val="000000"/>
                  </a:outerShdw>
                </a:effectLst>
                <a:latin typeface="Tahoma" pitchFamily="34" charset="0"/>
              </a:rPr>
              <a:t> </a:t>
            </a:r>
            <a:r>
              <a:rPr lang="es-ES_tradnl" sz="3000" i="1" dirty="0" err="1">
                <a:solidFill>
                  <a:schemeClr val="bg1">
                    <a:lumMod val="50000"/>
                  </a:schemeClr>
                </a:solidFill>
                <a:effectLst>
                  <a:outerShdw blurRad="38100" dist="38100" dir="2700000" algn="tl">
                    <a:srgbClr val="000000"/>
                  </a:outerShdw>
                </a:effectLst>
                <a:latin typeface="Tahoma" pitchFamily="34" charset="0"/>
              </a:rPr>
              <a:t>For</a:t>
            </a:r>
            <a:r>
              <a:rPr lang="es-ES_tradnl" sz="3000" i="1" dirty="0">
                <a:solidFill>
                  <a:schemeClr val="bg1">
                    <a:lumMod val="50000"/>
                  </a:schemeClr>
                </a:solidFill>
                <a:effectLst>
                  <a:outerShdw blurRad="38100" dist="38100" dir="2700000" algn="tl">
                    <a:srgbClr val="000000"/>
                  </a:outerShdw>
                </a:effectLst>
                <a:latin typeface="Tahoma" pitchFamily="34" charset="0"/>
              </a:rPr>
              <a:t> </a:t>
            </a:r>
            <a:r>
              <a:rPr lang="es-ES_tradnl" sz="3000" i="1" dirty="0" err="1">
                <a:solidFill>
                  <a:schemeClr val="bg1">
                    <a:lumMod val="50000"/>
                  </a:schemeClr>
                </a:solidFill>
                <a:effectLst>
                  <a:outerShdw blurRad="38100" dist="38100" dir="2700000" algn="tl">
                    <a:srgbClr val="000000"/>
                  </a:outerShdw>
                </a:effectLst>
                <a:latin typeface="Tahoma" pitchFamily="34" charset="0"/>
              </a:rPr>
              <a:t>Comments</a:t>
            </a:r>
            <a:r>
              <a:rPr lang="es-ES_tradnl" sz="3000" i="1" dirty="0">
                <a:solidFill>
                  <a:schemeClr val="bg1">
                    <a:lumMod val="50000"/>
                  </a:schemeClr>
                </a:solidFill>
                <a:effectLst>
                  <a:outerShdw blurRad="38100" dist="38100" dir="2700000" algn="tl">
                    <a:srgbClr val="000000"/>
                  </a:outerShdw>
                </a:effectLst>
                <a:latin typeface="Tahoma" pitchFamily="34" charset="0"/>
              </a:rPr>
              <a:t>  </a:t>
            </a:r>
          </a:p>
          <a:p>
            <a:pPr lvl="1">
              <a:lnSpc>
                <a:spcPct val="90000"/>
              </a:lnSpc>
              <a:defRPr/>
            </a:pPr>
            <a:r>
              <a:rPr lang="es-ES_tradnl" sz="3000" i="1" dirty="0">
                <a:solidFill>
                  <a:schemeClr val="bg1">
                    <a:lumMod val="50000"/>
                  </a:schemeClr>
                </a:solidFill>
                <a:effectLst>
                  <a:outerShdw blurRad="38100" dist="38100" dir="2700000" algn="tl">
                    <a:srgbClr val="000000"/>
                  </a:outerShdw>
                </a:effectLst>
                <a:latin typeface="Tahoma" pitchFamily="34" charset="0"/>
              </a:rPr>
              <a:t>Documentos Producidos en el IETF .</a:t>
            </a:r>
          </a:p>
          <a:p>
            <a:pPr lvl="1">
              <a:lnSpc>
                <a:spcPct val="90000"/>
              </a:lnSpc>
              <a:defRPr/>
            </a:pPr>
            <a:r>
              <a:rPr lang="es-ES_tradnl" sz="3000" i="1" dirty="0">
                <a:solidFill>
                  <a:schemeClr val="bg1">
                    <a:lumMod val="50000"/>
                  </a:schemeClr>
                </a:solidFill>
                <a:effectLst>
                  <a:outerShdw blurRad="38100" dist="38100" dir="2700000" algn="tl">
                    <a:srgbClr val="000000"/>
                  </a:outerShdw>
                </a:effectLst>
                <a:latin typeface="Tahoma" pitchFamily="34" charset="0"/>
              </a:rPr>
              <a:t>“Petición de Comentarios” .</a:t>
            </a:r>
          </a:p>
          <a:p>
            <a:pPr lvl="1">
              <a:lnSpc>
                <a:spcPct val="90000"/>
              </a:lnSpc>
              <a:defRPr/>
            </a:pPr>
            <a:r>
              <a:rPr lang="es-ES_tradnl" sz="3000" i="1" dirty="0">
                <a:solidFill>
                  <a:schemeClr val="bg1">
                    <a:lumMod val="50000"/>
                  </a:schemeClr>
                </a:solidFill>
                <a:effectLst>
                  <a:outerShdw blurRad="38100" dist="38100" dir="2700000" algn="tl">
                    <a:srgbClr val="000000"/>
                  </a:outerShdw>
                </a:effectLst>
                <a:latin typeface="Tahoma" pitchFamily="34" charset="0"/>
              </a:rPr>
              <a:t>Documentos de comunicación primario que dan información sobre los estándares  y tecnologías  de Internet.</a:t>
            </a:r>
          </a:p>
          <a:p>
            <a:pPr lvl="1">
              <a:lnSpc>
                <a:spcPct val="90000"/>
              </a:lnSpc>
              <a:defRPr/>
            </a:pPr>
            <a:r>
              <a:rPr lang="es-AR" sz="3000" i="1" dirty="0">
                <a:solidFill>
                  <a:schemeClr val="bg1">
                    <a:lumMod val="50000"/>
                  </a:schemeClr>
                </a:solidFill>
                <a:effectLst>
                  <a:outerShdw blurRad="38100" dist="38100" dir="2700000" algn="tl">
                    <a:srgbClr val="000000"/>
                  </a:outerShdw>
                </a:effectLst>
                <a:latin typeface="Tahoma" pitchFamily="34" charset="0"/>
              </a:rPr>
              <a:t> </a:t>
            </a:r>
            <a:r>
              <a:rPr lang="es-ES_tradnl" sz="3000" i="1" dirty="0">
                <a:solidFill>
                  <a:schemeClr val="bg1">
                    <a:lumMod val="50000"/>
                  </a:schemeClr>
                </a:solidFill>
                <a:effectLst>
                  <a:outerShdw blurRad="38100" dist="38100" dir="2700000" algn="tl">
                    <a:srgbClr val="000000"/>
                  </a:outerShdw>
                </a:effectLst>
                <a:latin typeface="Tahoma" pitchFamily="34" charset="0"/>
              </a:rPr>
              <a:t>La IETF los aprueba como estándares pasando por un  proceso de revisión.</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p:cTn id="7" dur="1000" fill="hold"/>
                                        <p:tgtEl>
                                          <p:spTgt spid="152578"/>
                                        </p:tgtEl>
                                        <p:attrNameLst>
                                          <p:attrName>ppt_w</p:attrName>
                                        </p:attrNameLst>
                                      </p:cBhvr>
                                      <p:tavLst>
                                        <p:tav tm="0">
                                          <p:val>
                                            <p:fltVal val="0"/>
                                          </p:val>
                                        </p:tav>
                                        <p:tav tm="100000">
                                          <p:val>
                                            <p:strVal val="#ppt_w"/>
                                          </p:val>
                                        </p:tav>
                                      </p:tavLst>
                                    </p:anim>
                                    <p:anim calcmode="lin" valueType="num">
                                      <p:cBhvr>
                                        <p:cTn id="8" dur="1000" fill="hold"/>
                                        <p:tgtEl>
                                          <p:spTgt spid="152578"/>
                                        </p:tgtEl>
                                        <p:attrNameLst>
                                          <p:attrName>ppt_h</p:attrName>
                                        </p:attrNameLst>
                                      </p:cBhvr>
                                      <p:tavLst>
                                        <p:tav tm="0">
                                          <p:val>
                                            <p:fltVal val="0"/>
                                          </p:val>
                                        </p:tav>
                                        <p:tav tm="100000">
                                          <p:val>
                                            <p:strVal val="#ppt_h"/>
                                          </p:val>
                                        </p:tav>
                                      </p:tavLst>
                                    </p:anim>
                                    <p:anim calcmode="lin" valueType="num">
                                      <p:cBhvr>
                                        <p:cTn id="9" dur="1000" fill="hold"/>
                                        <p:tgtEl>
                                          <p:spTgt spid="152578"/>
                                        </p:tgtEl>
                                        <p:attrNameLst>
                                          <p:attrName>style.rotation</p:attrName>
                                        </p:attrNameLst>
                                      </p:cBhvr>
                                      <p:tavLst>
                                        <p:tav tm="0">
                                          <p:val>
                                            <p:fltVal val="90"/>
                                          </p:val>
                                        </p:tav>
                                        <p:tav tm="100000">
                                          <p:val>
                                            <p:fltVal val="0"/>
                                          </p:val>
                                        </p:tav>
                                      </p:tavLst>
                                    </p:anim>
                                    <p:animEffect transition="in" filter="fade">
                                      <p:cBhvr>
                                        <p:cTn id="10" dur="1000"/>
                                        <p:tgtEl>
                                          <p:spTgt spid="1525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52579">
                                            <p:bg/>
                                          </p:spTgt>
                                        </p:tgtEl>
                                        <p:attrNameLst>
                                          <p:attrName>style.visibility</p:attrName>
                                        </p:attrNameLst>
                                      </p:cBhvr>
                                      <p:to>
                                        <p:strVal val="visible"/>
                                      </p:to>
                                    </p:set>
                                    <p:anim calcmode="lin" valueType="num">
                                      <p:cBhvr>
                                        <p:cTn id="15" dur="1000" fill="hold"/>
                                        <p:tgtEl>
                                          <p:spTgt spid="152579">
                                            <p:bg/>
                                          </p:spTgt>
                                        </p:tgtEl>
                                        <p:attrNameLst>
                                          <p:attrName>ppt_w</p:attrName>
                                        </p:attrNameLst>
                                      </p:cBhvr>
                                      <p:tavLst>
                                        <p:tav tm="0">
                                          <p:val>
                                            <p:fltVal val="0"/>
                                          </p:val>
                                        </p:tav>
                                        <p:tav tm="100000">
                                          <p:val>
                                            <p:strVal val="#ppt_w"/>
                                          </p:val>
                                        </p:tav>
                                      </p:tavLst>
                                    </p:anim>
                                    <p:anim calcmode="lin" valueType="num">
                                      <p:cBhvr>
                                        <p:cTn id="16" dur="1000" fill="hold"/>
                                        <p:tgtEl>
                                          <p:spTgt spid="152579">
                                            <p:bg/>
                                          </p:spTgt>
                                        </p:tgtEl>
                                        <p:attrNameLst>
                                          <p:attrName>ppt_h</p:attrName>
                                        </p:attrNameLst>
                                      </p:cBhvr>
                                      <p:tavLst>
                                        <p:tav tm="0">
                                          <p:val>
                                            <p:fltVal val="0"/>
                                          </p:val>
                                        </p:tav>
                                        <p:tav tm="100000">
                                          <p:val>
                                            <p:strVal val="#ppt_h"/>
                                          </p:val>
                                        </p:tav>
                                      </p:tavLst>
                                    </p:anim>
                                    <p:anim calcmode="lin" valueType="num">
                                      <p:cBhvr>
                                        <p:cTn id="17" dur="1000" fill="hold"/>
                                        <p:tgtEl>
                                          <p:spTgt spid="152579">
                                            <p:bg/>
                                          </p:spTgt>
                                        </p:tgtEl>
                                        <p:attrNameLst>
                                          <p:attrName>style.rotation</p:attrName>
                                        </p:attrNameLst>
                                      </p:cBhvr>
                                      <p:tavLst>
                                        <p:tav tm="0">
                                          <p:val>
                                            <p:fltVal val="90"/>
                                          </p:val>
                                        </p:tav>
                                        <p:tav tm="100000">
                                          <p:val>
                                            <p:fltVal val="0"/>
                                          </p:val>
                                        </p:tav>
                                      </p:tavLst>
                                    </p:anim>
                                    <p:animEffect transition="in" filter="fade">
                                      <p:cBhvr>
                                        <p:cTn id="18" dur="1000"/>
                                        <p:tgtEl>
                                          <p:spTgt spid="15257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52579">
                                            <p:txEl>
                                              <p:pRg st="0" end="0"/>
                                            </p:txEl>
                                          </p:spTgt>
                                        </p:tgtEl>
                                        <p:attrNameLst>
                                          <p:attrName>style.visibility</p:attrName>
                                        </p:attrNameLst>
                                      </p:cBhvr>
                                      <p:to>
                                        <p:strVal val="visible"/>
                                      </p:to>
                                    </p:set>
                                    <p:anim calcmode="lin" valueType="num">
                                      <p:cBhvr>
                                        <p:cTn id="23" dur="1000" fill="hold"/>
                                        <p:tgtEl>
                                          <p:spTgt spid="15257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5257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5257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5257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2579">
                                            <p:txEl>
                                              <p:pRg st="1" end="1"/>
                                            </p:txEl>
                                          </p:spTgt>
                                        </p:tgtEl>
                                        <p:attrNameLst>
                                          <p:attrName>style.visibility</p:attrName>
                                        </p:attrNameLst>
                                      </p:cBhvr>
                                      <p:to>
                                        <p:strVal val="visible"/>
                                      </p:to>
                                    </p:set>
                                    <p:anim calcmode="lin" valueType="num">
                                      <p:cBhvr>
                                        <p:cTn id="31" dur="1000" fill="hold"/>
                                        <p:tgtEl>
                                          <p:spTgt spid="15257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5257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5257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52579">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2579">
                                            <p:txEl>
                                              <p:pRg st="2" end="2"/>
                                            </p:txEl>
                                          </p:spTgt>
                                        </p:tgtEl>
                                        <p:attrNameLst>
                                          <p:attrName>style.visibility</p:attrName>
                                        </p:attrNameLst>
                                      </p:cBhvr>
                                      <p:to>
                                        <p:strVal val="visible"/>
                                      </p:to>
                                    </p:set>
                                    <p:anim calcmode="lin" valueType="num">
                                      <p:cBhvr>
                                        <p:cTn id="37" dur="1000" fill="hold"/>
                                        <p:tgtEl>
                                          <p:spTgt spid="152579">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52579">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52579">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52579">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52579">
                                            <p:txEl>
                                              <p:pRg st="3" end="3"/>
                                            </p:txEl>
                                          </p:spTgt>
                                        </p:tgtEl>
                                        <p:attrNameLst>
                                          <p:attrName>style.visibility</p:attrName>
                                        </p:attrNameLst>
                                      </p:cBhvr>
                                      <p:to>
                                        <p:strVal val="visible"/>
                                      </p:to>
                                    </p:set>
                                    <p:anim calcmode="lin" valueType="num">
                                      <p:cBhvr>
                                        <p:cTn id="43" dur="1000" fill="hold"/>
                                        <p:tgtEl>
                                          <p:spTgt spid="152579">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52579">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52579">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52579">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52579">
                                            <p:txEl>
                                              <p:pRg st="4" end="4"/>
                                            </p:txEl>
                                          </p:spTgt>
                                        </p:tgtEl>
                                        <p:attrNameLst>
                                          <p:attrName>style.visibility</p:attrName>
                                        </p:attrNameLst>
                                      </p:cBhvr>
                                      <p:to>
                                        <p:strVal val="visible"/>
                                      </p:to>
                                    </p:set>
                                    <p:anim calcmode="lin" valueType="num">
                                      <p:cBhvr>
                                        <p:cTn id="49" dur="1000" fill="hold"/>
                                        <p:tgtEl>
                                          <p:spTgt spid="152579">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152579">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152579">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p:bldP spid="152579"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0"/>
            <a:ext cx="91440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Normalización en Internet</a:t>
            </a:r>
          </a:p>
        </p:txBody>
      </p:sp>
      <p:sp>
        <p:nvSpPr>
          <p:cNvPr id="154627" name="Rectangle 3"/>
          <p:cNvSpPr>
            <a:spLocks noGrp="1" noChangeArrowheads="1"/>
          </p:cNvSpPr>
          <p:nvPr>
            <p:ph type="body" idx="1"/>
          </p:nvPr>
        </p:nvSpPr>
        <p:spPr>
          <a:xfrm>
            <a:off x="0" y="1295400"/>
            <a:ext cx="9144000" cy="5562600"/>
          </a:xfrm>
          <a:solidFill>
            <a:schemeClr val="accent2">
              <a:lumMod val="25000"/>
              <a:lumOff val="75000"/>
            </a:schemeClr>
          </a:solidFill>
          <a:ln w="76200">
            <a:solidFill>
              <a:schemeClr val="bg1">
                <a:lumMod val="75000"/>
              </a:schemeClr>
            </a:solidFill>
          </a:ln>
        </p:spPr>
        <p:txBody>
          <a:bodyPr/>
          <a:lstStyle/>
          <a:p>
            <a:pPr>
              <a:lnSpc>
                <a:spcPct val="90000"/>
              </a:lnSpc>
              <a:defRPr/>
            </a:pPr>
            <a:r>
              <a:rPr lang="es-ES_tradnl" sz="2600" i="1" u="sng" dirty="0">
                <a:solidFill>
                  <a:schemeClr val="bg1">
                    <a:lumMod val="50000"/>
                  </a:schemeClr>
                </a:solidFill>
                <a:effectLst>
                  <a:outerShdw blurRad="38100" dist="38100" dir="2700000" algn="tl">
                    <a:srgbClr val="000000"/>
                  </a:outerShdw>
                </a:effectLst>
                <a:latin typeface="Tahoma" pitchFamily="34" charset="0"/>
              </a:rPr>
              <a:t>RFC </a:t>
            </a:r>
            <a:r>
              <a:rPr lang="es-ES_tradnl" sz="2600" i="1" dirty="0">
                <a:solidFill>
                  <a:schemeClr val="bg1">
                    <a:lumMod val="50000"/>
                  </a:schemeClr>
                </a:solidFill>
                <a:effectLst>
                  <a:outerShdw blurRad="38100" dist="38100" dir="2700000" algn="tl">
                    <a:srgbClr val="000000"/>
                  </a:outerShdw>
                </a:effectLst>
                <a:latin typeface="Tahoma" pitchFamily="34" charset="0"/>
              </a:rPr>
              <a:t>– </a:t>
            </a:r>
            <a:r>
              <a:rPr lang="es-ES_tradnl" sz="2600" i="1" dirty="0" err="1">
                <a:solidFill>
                  <a:schemeClr val="bg1">
                    <a:lumMod val="50000"/>
                  </a:schemeClr>
                </a:solidFill>
                <a:effectLst>
                  <a:outerShdw blurRad="38100" dist="38100" dir="2700000" algn="tl">
                    <a:srgbClr val="000000"/>
                  </a:outerShdw>
                </a:effectLst>
                <a:latin typeface="Tahoma" pitchFamily="34" charset="0"/>
              </a:rPr>
              <a:t>Request</a:t>
            </a:r>
            <a:r>
              <a:rPr lang="es-ES_tradnl" sz="2600" i="1" dirty="0">
                <a:solidFill>
                  <a:schemeClr val="bg1">
                    <a:lumMod val="50000"/>
                  </a:schemeClr>
                </a:solidFill>
                <a:effectLst>
                  <a:outerShdw blurRad="38100" dist="38100" dir="2700000" algn="tl">
                    <a:srgbClr val="000000"/>
                  </a:outerShdw>
                </a:effectLst>
                <a:latin typeface="Tahoma" pitchFamily="34" charset="0"/>
              </a:rPr>
              <a:t> </a:t>
            </a:r>
            <a:r>
              <a:rPr lang="es-ES_tradnl" sz="2600" i="1" dirty="0" err="1">
                <a:solidFill>
                  <a:schemeClr val="bg1">
                    <a:lumMod val="50000"/>
                  </a:schemeClr>
                </a:solidFill>
                <a:effectLst>
                  <a:outerShdw blurRad="38100" dist="38100" dir="2700000" algn="tl">
                    <a:srgbClr val="000000"/>
                  </a:outerShdw>
                </a:effectLst>
                <a:latin typeface="Tahoma" pitchFamily="34" charset="0"/>
              </a:rPr>
              <a:t>For</a:t>
            </a:r>
            <a:r>
              <a:rPr lang="es-ES_tradnl" sz="2600" i="1" dirty="0">
                <a:solidFill>
                  <a:schemeClr val="bg1">
                    <a:lumMod val="50000"/>
                  </a:schemeClr>
                </a:solidFill>
                <a:effectLst>
                  <a:outerShdw blurRad="38100" dist="38100" dir="2700000" algn="tl">
                    <a:srgbClr val="000000"/>
                  </a:outerShdw>
                </a:effectLst>
                <a:latin typeface="Tahoma" pitchFamily="34" charset="0"/>
              </a:rPr>
              <a:t> </a:t>
            </a:r>
            <a:r>
              <a:rPr lang="es-ES_tradnl" sz="2600" i="1" dirty="0" err="1">
                <a:solidFill>
                  <a:schemeClr val="bg1">
                    <a:lumMod val="50000"/>
                  </a:schemeClr>
                </a:solidFill>
                <a:effectLst>
                  <a:outerShdw blurRad="38100" dist="38100" dir="2700000" algn="tl">
                    <a:srgbClr val="000000"/>
                  </a:outerShdw>
                </a:effectLst>
                <a:latin typeface="Tahoma" pitchFamily="34" charset="0"/>
              </a:rPr>
              <a:t>Comments</a:t>
            </a:r>
            <a:r>
              <a:rPr lang="es-ES_tradnl" sz="2600" i="1" dirty="0">
                <a:solidFill>
                  <a:schemeClr val="bg1">
                    <a:lumMod val="50000"/>
                  </a:schemeClr>
                </a:solidFill>
                <a:effectLst>
                  <a:outerShdw blurRad="38100" dist="38100" dir="2700000" algn="tl">
                    <a:srgbClr val="000000"/>
                  </a:outerShdw>
                </a:effectLst>
                <a:latin typeface="Tahoma" pitchFamily="34" charset="0"/>
              </a:rPr>
              <a:t>  </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Algunos son trabajos en Fase de Desarrollo .</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Gran parte de los Protocolos son Estandarizados a través de las RFC. </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Periodos de Revisión : 6 meses</a:t>
            </a:r>
          </a:p>
          <a:p>
            <a:pPr lvl="1">
              <a:lnSpc>
                <a:spcPct val="90000"/>
              </a:lnSpc>
              <a:defRPr/>
            </a:pPr>
            <a:r>
              <a:rPr lang="es-ES_tradnl" sz="2600" i="1" dirty="0">
                <a:solidFill>
                  <a:schemeClr val="bg1">
                    <a:lumMod val="50000"/>
                  </a:schemeClr>
                </a:solidFill>
                <a:effectLst>
                  <a:outerShdw blurRad="38100" dist="38100" dir="2700000" algn="tl">
                    <a:srgbClr val="000000"/>
                  </a:outerShdw>
                </a:effectLst>
                <a:latin typeface="Tahoma" pitchFamily="34" charset="0"/>
              </a:rPr>
              <a:t>Son Publicados y Numerados con las siguientes categorías :</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Norma </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(Standard) Protocolo Estándar Oficial.</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Borrador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Draft</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Standard) Fase de Estudio.</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Propuesta 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Proposed</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Standard) </a:t>
            </a:r>
            <a:r>
              <a:rPr lang="es-ES_tradnl" sz="16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Fase de Estudio en futura aprobación.</a:t>
            </a:r>
            <a:endPar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endParaRP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Experimental  Fase de Pruebas</a:t>
            </a:r>
          </a:p>
          <a:p>
            <a:pPr lvl="2">
              <a:lnSpc>
                <a:spcPct val="90000"/>
              </a:lnSpc>
              <a:defRPr/>
            </a:pP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Histórico 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Historic</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 </a:t>
            </a:r>
            <a:r>
              <a:rPr lang="es-ES_tradnl" sz="1800" i="1" dirty="0">
                <a:solidFill>
                  <a:schemeClr val="accent2">
                    <a:lumMod val="90000"/>
                    <a:lumOff val="10000"/>
                  </a:schemeClr>
                </a:solidFill>
                <a:effectLst>
                  <a:outerShdw blurRad="38100" dist="38100" dir="2700000" algn="tl">
                    <a:srgbClr val="000000"/>
                  </a:outerShdw>
                </a:effectLst>
                <a:latin typeface="Tahoma" pitchFamily="34" charset="0"/>
                <a:sym typeface="Wingdings 3" pitchFamily="18" charset="2"/>
              </a:rPr>
              <a:t>Norma superada ya no considerada Estándar. </a:t>
            </a:r>
            <a:endParaRPr lang="es-ES_tradnl" sz="1800" i="1" dirty="0">
              <a:solidFill>
                <a:schemeClr val="accent2">
                  <a:lumMod val="90000"/>
                  <a:lumOff val="10000"/>
                </a:schemeClr>
              </a:solidFill>
              <a:effectLst>
                <a:outerShdw blurRad="38100" dist="38100" dir="2700000" algn="tl">
                  <a:srgbClr val="000000"/>
                </a:outerShdw>
              </a:effectLst>
              <a:latin typeface="Tahoma" pitchFamily="34" charset="0"/>
            </a:endParaRPr>
          </a:p>
        </p:txBody>
      </p:sp>
    </p:spTree>
  </p:cSld>
  <p:clrMapOvr>
    <a:overrideClrMapping bg1="dk2" tx1="lt1" bg2="dk1"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0" y="228600"/>
            <a:ext cx="91440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Normalización en Internet</a:t>
            </a:r>
          </a:p>
        </p:txBody>
      </p:sp>
      <p:sp>
        <p:nvSpPr>
          <p:cNvPr id="156675" name="Rectangle 3"/>
          <p:cNvSpPr>
            <a:spLocks noGrp="1" noChangeArrowheads="1"/>
          </p:cNvSpPr>
          <p:nvPr>
            <p:ph type="body" idx="1"/>
          </p:nvPr>
        </p:nvSpPr>
        <p:spPr>
          <a:xfrm>
            <a:off x="228600" y="1447800"/>
            <a:ext cx="8915400" cy="5181600"/>
          </a:xfrm>
          <a:solidFill>
            <a:schemeClr val="accent2">
              <a:lumMod val="25000"/>
              <a:lumOff val="75000"/>
            </a:schemeClr>
          </a:solidFill>
          <a:ln w="76200">
            <a:solidFill>
              <a:schemeClr val="bg1">
                <a:lumMod val="75000"/>
              </a:schemeClr>
            </a:solidFill>
          </a:ln>
        </p:spPr>
        <p:txBody>
          <a:bodyPr/>
          <a:lstStyle/>
          <a:p>
            <a:pPr>
              <a:defRPr/>
            </a:pPr>
            <a:r>
              <a:rPr lang="es-ES_tradnl" sz="2200" i="1" u="sng" dirty="0">
                <a:solidFill>
                  <a:schemeClr val="accent2">
                    <a:lumMod val="90000"/>
                    <a:lumOff val="10000"/>
                  </a:schemeClr>
                </a:solidFill>
                <a:effectLst>
                  <a:outerShdw blurRad="38100" dist="38100" dir="2700000" algn="tl">
                    <a:srgbClr val="000000"/>
                  </a:outerShdw>
                </a:effectLst>
                <a:latin typeface="Tahoma" pitchFamily="34" charset="0"/>
              </a:rPr>
              <a:t>RFC </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rPr>
              <a:t>Request</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rPr>
              <a:t>For</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r>
              <a:rPr lang="es-ES_tradnl" sz="2200" i="1" dirty="0" err="1">
                <a:solidFill>
                  <a:schemeClr val="accent2">
                    <a:lumMod val="90000"/>
                    <a:lumOff val="10000"/>
                  </a:schemeClr>
                </a:solidFill>
                <a:effectLst>
                  <a:outerShdw blurRad="38100" dist="38100" dir="2700000" algn="tl">
                    <a:srgbClr val="000000"/>
                  </a:outerShdw>
                </a:effectLst>
                <a:latin typeface="Tahoma" pitchFamily="34" charset="0"/>
              </a:rPr>
              <a:t>Comments</a:t>
            </a:r>
            <a:r>
              <a:rPr lang="es-ES_tradnl" sz="2200" i="1" dirty="0">
                <a:solidFill>
                  <a:schemeClr val="accent2">
                    <a:lumMod val="90000"/>
                    <a:lumOff val="10000"/>
                  </a:schemeClr>
                </a:solidFill>
                <a:effectLst>
                  <a:outerShdw blurRad="38100" dist="38100" dir="2700000" algn="tl">
                    <a:srgbClr val="000000"/>
                  </a:outerShdw>
                </a:effectLst>
                <a:latin typeface="Tahoma" pitchFamily="34" charset="0"/>
              </a:rPr>
              <a:t>.  </a:t>
            </a:r>
          </a:p>
          <a:p>
            <a:pPr lvl="1">
              <a:defRPr/>
            </a:pPr>
            <a:r>
              <a:rPr lang="es-ES_tradnl" sz="2600" i="1" dirty="0">
                <a:solidFill>
                  <a:schemeClr val="accent2">
                    <a:lumMod val="90000"/>
                    <a:lumOff val="10000"/>
                  </a:schemeClr>
                </a:solidFill>
                <a:effectLst>
                  <a:outerShdw blurRad="38100" dist="38100" dir="2700000" algn="tl">
                    <a:srgbClr val="000000"/>
                  </a:outerShdw>
                </a:effectLst>
                <a:latin typeface="Tahoma" pitchFamily="34" charset="0"/>
              </a:rPr>
              <a:t>Son clasificadas de acuerdo al nivel de requisito :</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rPr>
              <a:t>Requerido </a:t>
            </a: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 Implementación Obligatoria en Sistemas de Internet.</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Recomendado Implementación Recomendada en Sistemas de Internet.</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Opcional  Implementación Opcional en Sistemas de Internet.</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Limitado  Implementación en algunos Sistemas de Internet. </a:t>
            </a:r>
          </a:p>
          <a:p>
            <a:pPr lvl="2">
              <a:defRPr/>
            </a:pPr>
            <a:r>
              <a:rPr lang="es-ES_tradnl" sz="2200" i="1" dirty="0">
                <a:solidFill>
                  <a:schemeClr val="accent2">
                    <a:lumMod val="75000"/>
                    <a:lumOff val="25000"/>
                  </a:schemeClr>
                </a:solidFill>
                <a:effectLst>
                  <a:outerShdw blurRad="38100" dist="38100" dir="2700000" algn="tl">
                    <a:srgbClr val="000000"/>
                  </a:outerShdw>
                </a:effectLst>
                <a:latin typeface="Tahoma" pitchFamily="34" charset="0"/>
                <a:sym typeface="Wingdings 3" pitchFamily="18" charset="2"/>
              </a:rPr>
              <a:t>No Recomendado  Históricos  o Implementación No Recomendada en Sistemas de Internet</a:t>
            </a:r>
            <a:endParaRPr lang="es-ES_tradnl" sz="2000" i="1" dirty="0">
              <a:solidFill>
                <a:schemeClr val="accent2">
                  <a:lumMod val="75000"/>
                  <a:lumOff val="25000"/>
                </a:schemeClr>
              </a:solidFill>
              <a:effectLst>
                <a:outerShdw blurRad="38100" dist="38100" dir="2700000" algn="tl">
                  <a:srgbClr val="000000"/>
                </a:outerShdw>
              </a:effectLst>
              <a:latin typeface="Tahoma" pitchFamily="34"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p:cTn id="7" dur="1000" fill="hold"/>
                                        <p:tgtEl>
                                          <p:spTgt spid="156674"/>
                                        </p:tgtEl>
                                        <p:attrNameLst>
                                          <p:attrName>ppt_w</p:attrName>
                                        </p:attrNameLst>
                                      </p:cBhvr>
                                      <p:tavLst>
                                        <p:tav tm="0">
                                          <p:val>
                                            <p:fltVal val="0"/>
                                          </p:val>
                                        </p:tav>
                                        <p:tav tm="100000">
                                          <p:val>
                                            <p:strVal val="#ppt_w"/>
                                          </p:val>
                                        </p:tav>
                                      </p:tavLst>
                                    </p:anim>
                                    <p:anim calcmode="lin" valueType="num">
                                      <p:cBhvr>
                                        <p:cTn id="8" dur="1000" fill="hold"/>
                                        <p:tgtEl>
                                          <p:spTgt spid="156674"/>
                                        </p:tgtEl>
                                        <p:attrNameLst>
                                          <p:attrName>ppt_h</p:attrName>
                                        </p:attrNameLst>
                                      </p:cBhvr>
                                      <p:tavLst>
                                        <p:tav tm="0">
                                          <p:val>
                                            <p:fltVal val="0"/>
                                          </p:val>
                                        </p:tav>
                                        <p:tav tm="100000">
                                          <p:val>
                                            <p:strVal val="#ppt_h"/>
                                          </p:val>
                                        </p:tav>
                                      </p:tavLst>
                                    </p:anim>
                                    <p:anim calcmode="lin" valueType="num">
                                      <p:cBhvr>
                                        <p:cTn id="9" dur="1000" fill="hold"/>
                                        <p:tgtEl>
                                          <p:spTgt spid="156674"/>
                                        </p:tgtEl>
                                        <p:attrNameLst>
                                          <p:attrName>style.rotation</p:attrName>
                                        </p:attrNameLst>
                                      </p:cBhvr>
                                      <p:tavLst>
                                        <p:tav tm="0">
                                          <p:val>
                                            <p:fltVal val="90"/>
                                          </p:val>
                                        </p:tav>
                                        <p:tav tm="100000">
                                          <p:val>
                                            <p:fltVal val="0"/>
                                          </p:val>
                                        </p:tav>
                                      </p:tavLst>
                                    </p:anim>
                                    <p:animEffect transition="in" filter="fade">
                                      <p:cBhvr>
                                        <p:cTn id="10" dur="1000"/>
                                        <p:tgtEl>
                                          <p:spTgt spid="1566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56675">
                                            <p:bg/>
                                          </p:spTgt>
                                        </p:tgtEl>
                                        <p:attrNameLst>
                                          <p:attrName>style.visibility</p:attrName>
                                        </p:attrNameLst>
                                      </p:cBhvr>
                                      <p:to>
                                        <p:strVal val="visible"/>
                                      </p:to>
                                    </p:set>
                                    <p:anim calcmode="lin" valueType="num">
                                      <p:cBhvr>
                                        <p:cTn id="15" dur="1000" fill="hold"/>
                                        <p:tgtEl>
                                          <p:spTgt spid="156675">
                                            <p:bg/>
                                          </p:spTgt>
                                        </p:tgtEl>
                                        <p:attrNameLst>
                                          <p:attrName>ppt_w</p:attrName>
                                        </p:attrNameLst>
                                      </p:cBhvr>
                                      <p:tavLst>
                                        <p:tav tm="0">
                                          <p:val>
                                            <p:fltVal val="0"/>
                                          </p:val>
                                        </p:tav>
                                        <p:tav tm="100000">
                                          <p:val>
                                            <p:strVal val="#ppt_w"/>
                                          </p:val>
                                        </p:tav>
                                      </p:tavLst>
                                    </p:anim>
                                    <p:anim calcmode="lin" valueType="num">
                                      <p:cBhvr>
                                        <p:cTn id="16" dur="1000" fill="hold"/>
                                        <p:tgtEl>
                                          <p:spTgt spid="156675">
                                            <p:bg/>
                                          </p:spTgt>
                                        </p:tgtEl>
                                        <p:attrNameLst>
                                          <p:attrName>ppt_h</p:attrName>
                                        </p:attrNameLst>
                                      </p:cBhvr>
                                      <p:tavLst>
                                        <p:tav tm="0">
                                          <p:val>
                                            <p:fltVal val="0"/>
                                          </p:val>
                                        </p:tav>
                                        <p:tav tm="100000">
                                          <p:val>
                                            <p:strVal val="#ppt_h"/>
                                          </p:val>
                                        </p:tav>
                                      </p:tavLst>
                                    </p:anim>
                                    <p:anim calcmode="lin" valueType="num">
                                      <p:cBhvr>
                                        <p:cTn id="17" dur="1000" fill="hold"/>
                                        <p:tgtEl>
                                          <p:spTgt spid="156675">
                                            <p:bg/>
                                          </p:spTgt>
                                        </p:tgtEl>
                                        <p:attrNameLst>
                                          <p:attrName>style.rotation</p:attrName>
                                        </p:attrNameLst>
                                      </p:cBhvr>
                                      <p:tavLst>
                                        <p:tav tm="0">
                                          <p:val>
                                            <p:fltVal val="90"/>
                                          </p:val>
                                        </p:tav>
                                        <p:tav tm="100000">
                                          <p:val>
                                            <p:fltVal val="0"/>
                                          </p:val>
                                        </p:tav>
                                      </p:tavLst>
                                    </p:anim>
                                    <p:animEffect transition="in" filter="fade">
                                      <p:cBhvr>
                                        <p:cTn id="18" dur="1000"/>
                                        <p:tgtEl>
                                          <p:spTgt spid="15667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56675">
                                            <p:txEl>
                                              <p:pRg st="0" end="0"/>
                                            </p:txEl>
                                          </p:spTgt>
                                        </p:tgtEl>
                                        <p:attrNameLst>
                                          <p:attrName>style.visibility</p:attrName>
                                        </p:attrNameLst>
                                      </p:cBhvr>
                                      <p:to>
                                        <p:strVal val="visible"/>
                                      </p:to>
                                    </p:set>
                                    <p:anim calcmode="lin" valueType="num">
                                      <p:cBhvr>
                                        <p:cTn id="23" dur="1000" fill="hold"/>
                                        <p:tgtEl>
                                          <p:spTgt spid="15667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5667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5667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5667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56675">
                                            <p:txEl>
                                              <p:pRg st="1" end="1"/>
                                            </p:txEl>
                                          </p:spTgt>
                                        </p:tgtEl>
                                        <p:attrNameLst>
                                          <p:attrName>style.visibility</p:attrName>
                                        </p:attrNameLst>
                                      </p:cBhvr>
                                      <p:to>
                                        <p:strVal val="visible"/>
                                      </p:to>
                                    </p:set>
                                    <p:anim calcmode="lin" valueType="num">
                                      <p:cBhvr>
                                        <p:cTn id="31" dur="1000" fill="hold"/>
                                        <p:tgtEl>
                                          <p:spTgt spid="15667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5667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5667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5667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56675">
                                            <p:txEl>
                                              <p:pRg st="2" end="2"/>
                                            </p:txEl>
                                          </p:spTgt>
                                        </p:tgtEl>
                                        <p:attrNameLst>
                                          <p:attrName>style.visibility</p:attrName>
                                        </p:attrNameLst>
                                      </p:cBhvr>
                                      <p:to>
                                        <p:strVal val="visible"/>
                                      </p:to>
                                    </p:set>
                                    <p:anim calcmode="lin" valueType="num">
                                      <p:cBhvr>
                                        <p:cTn id="39" dur="1000" fill="hold"/>
                                        <p:tgtEl>
                                          <p:spTgt spid="15667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5667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5667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56675">
                                            <p:txEl>
                                              <p:pRg st="2" end="2"/>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56675">
                                            <p:txEl>
                                              <p:pRg st="3" end="3"/>
                                            </p:txEl>
                                          </p:spTgt>
                                        </p:tgtEl>
                                        <p:attrNameLst>
                                          <p:attrName>style.visibility</p:attrName>
                                        </p:attrNameLst>
                                      </p:cBhvr>
                                      <p:to>
                                        <p:strVal val="visible"/>
                                      </p:to>
                                    </p:set>
                                    <p:anim calcmode="lin" valueType="num">
                                      <p:cBhvr>
                                        <p:cTn id="45" dur="1000" fill="hold"/>
                                        <p:tgtEl>
                                          <p:spTgt spid="156675">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56675">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56675">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56675">
                                            <p:txEl>
                                              <p:pRg st="3" end="3"/>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56675">
                                            <p:txEl>
                                              <p:pRg st="4" end="4"/>
                                            </p:txEl>
                                          </p:spTgt>
                                        </p:tgtEl>
                                        <p:attrNameLst>
                                          <p:attrName>style.visibility</p:attrName>
                                        </p:attrNameLst>
                                      </p:cBhvr>
                                      <p:to>
                                        <p:strVal val="visible"/>
                                      </p:to>
                                    </p:set>
                                    <p:anim calcmode="lin" valueType="num">
                                      <p:cBhvr>
                                        <p:cTn id="51" dur="1000" fill="hold"/>
                                        <p:tgtEl>
                                          <p:spTgt spid="156675">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156675">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156675">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156675">
                                            <p:txEl>
                                              <p:pRg st="4" end="4"/>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56675">
                                            <p:txEl>
                                              <p:pRg st="5" end="5"/>
                                            </p:txEl>
                                          </p:spTgt>
                                        </p:tgtEl>
                                        <p:attrNameLst>
                                          <p:attrName>style.visibility</p:attrName>
                                        </p:attrNameLst>
                                      </p:cBhvr>
                                      <p:to>
                                        <p:strVal val="visible"/>
                                      </p:to>
                                    </p:set>
                                    <p:anim calcmode="lin" valueType="num">
                                      <p:cBhvr>
                                        <p:cTn id="57" dur="1000" fill="hold"/>
                                        <p:tgtEl>
                                          <p:spTgt spid="156675">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156675">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156675">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156675">
                                            <p:txEl>
                                              <p:pRg st="5" end="5"/>
                                            </p:txEl>
                                          </p:spTgt>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56675">
                                            <p:txEl>
                                              <p:pRg st="6" end="6"/>
                                            </p:txEl>
                                          </p:spTgt>
                                        </p:tgtEl>
                                        <p:attrNameLst>
                                          <p:attrName>style.visibility</p:attrName>
                                        </p:attrNameLst>
                                      </p:cBhvr>
                                      <p:to>
                                        <p:strVal val="visible"/>
                                      </p:to>
                                    </p:set>
                                    <p:anim calcmode="lin" valueType="num">
                                      <p:cBhvr>
                                        <p:cTn id="63" dur="1000" fill="hold"/>
                                        <p:tgtEl>
                                          <p:spTgt spid="156675">
                                            <p:txEl>
                                              <p:pRg st="6" end="6"/>
                                            </p:txEl>
                                          </p:spTgt>
                                        </p:tgtEl>
                                        <p:attrNameLst>
                                          <p:attrName>ppt_w</p:attrName>
                                        </p:attrNameLst>
                                      </p:cBhvr>
                                      <p:tavLst>
                                        <p:tav tm="0">
                                          <p:val>
                                            <p:fltVal val="0"/>
                                          </p:val>
                                        </p:tav>
                                        <p:tav tm="100000">
                                          <p:val>
                                            <p:strVal val="#ppt_w"/>
                                          </p:val>
                                        </p:tav>
                                      </p:tavLst>
                                    </p:anim>
                                    <p:anim calcmode="lin" valueType="num">
                                      <p:cBhvr>
                                        <p:cTn id="64" dur="1000" fill="hold"/>
                                        <p:tgtEl>
                                          <p:spTgt spid="156675">
                                            <p:txEl>
                                              <p:pRg st="6" end="6"/>
                                            </p:txEl>
                                          </p:spTgt>
                                        </p:tgtEl>
                                        <p:attrNameLst>
                                          <p:attrName>ppt_h</p:attrName>
                                        </p:attrNameLst>
                                      </p:cBhvr>
                                      <p:tavLst>
                                        <p:tav tm="0">
                                          <p:val>
                                            <p:fltVal val="0"/>
                                          </p:val>
                                        </p:tav>
                                        <p:tav tm="100000">
                                          <p:val>
                                            <p:strVal val="#ppt_h"/>
                                          </p:val>
                                        </p:tav>
                                      </p:tavLst>
                                    </p:anim>
                                    <p:anim calcmode="lin" valueType="num">
                                      <p:cBhvr>
                                        <p:cTn id="65" dur="1000" fill="hold"/>
                                        <p:tgtEl>
                                          <p:spTgt spid="156675">
                                            <p:txEl>
                                              <p:pRg st="6" end="6"/>
                                            </p:txEl>
                                          </p:spTgt>
                                        </p:tgtEl>
                                        <p:attrNameLst>
                                          <p:attrName>style.rotation</p:attrName>
                                        </p:attrNameLst>
                                      </p:cBhvr>
                                      <p:tavLst>
                                        <p:tav tm="0">
                                          <p:val>
                                            <p:fltVal val="90"/>
                                          </p:val>
                                        </p:tav>
                                        <p:tav tm="100000">
                                          <p:val>
                                            <p:fltVal val="0"/>
                                          </p:val>
                                        </p:tav>
                                      </p:tavLst>
                                    </p:anim>
                                    <p:animEffect transition="in" filter="fade">
                                      <p:cBhvr>
                                        <p:cTn id="66" dur="1000"/>
                                        <p:tgtEl>
                                          <p:spTgt spid="156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nimBg="1"/>
      <p:bldP spid="156675"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050"/>
          <p:cNvSpPr>
            <a:spLocks noGrp="1" noChangeArrowheads="1"/>
          </p:cNvSpPr>
          <p:nvPr>
            <p:ph type="title"/>
          </p:nvPr>
        </p:nvSpPr>
        <p:spPr>
          <a:xfrm>
            <a:off x="0" y="381000"/>
            <a:ext cx="91440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Organos/Organizaciones Formales</a:t>
            </a:r>
          </a:p>
        </p:txBody>
      </p:sp>
      <p:sp>
        <p:nvSpPr>
          <p:cNvPr id="201731" name="Rectangle 2051"/>
          <p:cNvSpPr>
            <a:spLocks noGrp="1" noChangeArrowheads="1"/>
          </p:cNvSpPr>
          <p:nvPr>
            <p:ph type="body" idx="1"/>
          </p:nvPr>
        </p:nvSpPr>
        <p:spPr>
          <a:xfrm>
            <a:off x="0" y="1752600"/>
            <a:ext cx="9144000" cy="5105400"/>
          </a:xfrm>
          <a:solidFill>
            <a:schemeClr val="hlink"/>
          </a:solidFill>
          <a:ln w="76200">
            <a:solidFill>
              <a:schemeClr val="bg1">
                <a:lumMod val="75000"/>
              </a:schemeClr>
            </a:solidFill>
          </a:ln>
        </p:spPr>
        <p:txBody>
          <a:bodyPr/>
          <a:lstStyle/>
          <a:p>
            <a:pPr>
              <a:defRPr/>
            </a:pPr>
            <a:r>
              <a:rPr lang="es-ES_tradnl" b="1" i="1" dirty="0" err="1">
                <a:effectLst>
                  <a:outerShdw blurRad="38100" dist="38100" dir="2700000" algn="tl">
                    <a:srgbClr val="000000"/>
                  </a:outerShdw>
                </a:effectLst>
                <a:latin typeface="Arial" pitchFamily="34" charset="0"/>
              </a:rPr>
              <a:t>InteNIC</a:t>
            </a:r>
            <a:r>
              <a:rPr lang="es-ES_tradnl" i="1" dirty="0">
                <a:effectLst>
                  <a:outerShdw blurRad="38100" dist="38100" dir="2700000" algn="tl">
                    <a:srgbClr val="000000"/>
                  </a:outerShdw>
                </a:effectLst>
                <a:latin typeface="Arial" pitchFamily="34" charset="0"/>
              </a:rPr>
              <a:t>  Directorio y Base de Datos</a:t>
            </a:r>
          </a:p>
          <a:p>
            <a:pPr lvl="1">
              <a:defRPr/>
            </a:pPr>
            <a:r>
              <a:rPr lang="es-ES_tradnl" b="1" i="1" dirty="0">
                <a:effectLst>
                  <a:outerShdw blurRad="38100" dist="38100" dir="2700000" algn="tl">
                    <a:srgbClr val="000000"/>
                  </a:outerShdw>
                </a:effectLst>
                <a:latin typeface="Arial" pitchFamily="34" charset="0"/>
              </a:rPr>
              <a:t>ICANN </a:t>
            </a:r>
            <a:r>
              <a:rPr lang="es-ES_tradnl" i="1" dirty="0">
                <a:effectLst>
                  <a:outerShdw blurRad="38100" dist="38100" dir="2700000" algn="tl">
                    <a:srgbClr val="000000"/>
                  </a:outerShdw>
                </a:effectLst>
                <a:latin typeface="Arial" pitchFamily="34" charset="0"/>
              </a:rPr>
              <a:t>-INTERNET CORPORATION FOR ASSIGNED AND NUMBERS -1998</a:t>
            </a:r>
          </a:p>
          <a:p>
            <a:pPr lvl="1">
              <a:defRPr/>
            </a:pPr>
            <a:r>
              <a:rPr lang="es-ES_tradnl" i="1" dirty="0">
                <a:effectLst>
                  <a:outerShdw blurRad="38100" dist="38100" dir="2700000" algn="tl">
                    <a:srgbClr val="000000"/>
                  </a:outerShdw>
                </a:effectLst>
                <a:latin typeface="Arial" pitchFamily="34" charset="0"/>
              </a:rPr>
              <a:t>IANA - </a:t>
            </a:r>
            <a:r>
              <a:rPr lang="es-ES_tradnl" sz="2400" i="1" dirty="0">
                <a:effectLst>
                  <a:outerShdw blurRad="38100" dist="38100" dir="2700000" algn="tl">
                    <a:srgbClr val="000000"/>
                  </a:outerShdw>
                </a:effectLst>
                <a:latin typeface="Arial" pitchFamily="34" charset="0"/>
              </a:rPr>
              <a:t>Coordinación global de la raíz del DNS, direccionamiento IP, y los recursos del Protocolo IP</a:t>
            </a:r>
            <a:r>
              <a:rPr lang="es-ES_tradnl" sz="2400" dirty="0">
                <a:latin typeface="Arial" pitchFamily="34" charset="0"/>
              </a:rPr>
              <a:t> </a:t>
            </a:r>
            <a:endParaRPr lang="es-ES_tradnl" sz="2400" i="1" dirty="0">
              <a:effectLst>
                <a:outerShdw blurRad="38100" dist="38100" dir="2700000" algn="tl">
                  <a:srgbClr val="000000"/>
                </a:outerShdw>
              </a:effectLst>
              <a:latin typeface="Arial" pitchFamily="34" charset="0"/>
            </a:endParaRPr>
          </a:p>
          <a:p>
            <a:pPr lvl="3">
              <a:defRPr/>
            </a:pPr>
            <a:r>
              <a:rPr lang="es-ES_tradnl" b="1" i="1" dirty="0">
                <a:effectLst>
                  <a:outerShdw blurRad="38100" dist="38100" dir="2700000" algn="tl">
                    <a:srgbClr val="000000"/>
                  </a:outerShdw>
                </a:effectLst>
                <a:latin typeface="Arial" pitchFamily="34" charset="0"/>
              </a:rPr>
              <a:t>ARIN</a:t>
            </a:r>
            <a:r>
              <a:rPr lang="es-ES_tradnl" i="1" dirty="0">
                <a:effectLst>
                  <a:outerShdw blurRad="38100" dist="38100" dir="2700000" algn="tl">
                    <a:srgbClr val="000000"/>
                  </a:outerShdw>
                </a:effectLst>
                <a:latin typeface="Arial" pitchFamily="34" charset="0"/>
              </a:rPr>
              <a:t> (AMERICA)</a:t>
            </a:r>
          </a:p>
          <a:p>
            <a:pPr lvl="3">
              <a:defRPr/>
            </a:pPr>
            <a:r>
              <a:rPr lang="es-ES_tradnl" b="1" i="1" dirty="0">
                <a:effectLst>
                  <a:outerShdw blurRad="38100" dist="38100" dir="2700000" algn="tl">
                    <a:srgbClr val="000000"/>
                  </a:outerShdw>
                </a:effectLst>
                <a:latin typeface="Arial" pitchFamily="34" charset="0"/>
              </a:rPr>
              <a:t>LACNIC </a:t>
            </a:r>
            <a:r>
              <a:rPr lang="es-ES_tradnl" i="1" dirty="0">
                <a:effectLst>
                  <a:outerShdw blurRad="38100" dist="38100" dir="2700000" algn="tl">
                    <a:srgbClr val="000000"/>
                  </a:outerShdw>
                </a:effectLst>
                <a:latin typeface="Arial" pitchFamily="34" charset="0"/>
              </a:rPr>
              <a:t>(LATINO AMERICA Y CARIBE)</a:t>
            </a:r>
          </a:p>
          <a:p>
            <a:pPr lvl="3">
              <a:defRPr/>
            </a:pPr>
            <a:r>
              <a:rPr lang="es-ES_tradnl" b="1" i="1" dirty="0" err="1">
                <a:effectLst>
                  <a:outerShdw blurRad="38100" dist="38100" dir="2700000" algn="tl">
                    <a:srgbClr val="000000"/>
                  </a:outerShdw>
                </a:effectLst>
                <a:latin typeface="Arial" pitchFamily="34" charset="0"/>
              </a:rPr>
              <a:t>AfriNIC</a:t>
            </a:r>
            <a:r>
              <a:rPr lang="es-ES_tradnl" b="1" i="1" dirty="0">
                <a:effectLst>
                  <a:outerShdw blurRad="38100" dist="38100" dir="2700000" algn="tl">
                    <a:srgbClr val="000000"/>
                  </a:outerShdw>
                </a:effectLst>
                <a:latin typeface="Arial" pitchFamily="34" charset="0"/>
              </a:rPr>
              <a:t> (</a:t>
            </a:r>
            <a:r>
              <a:rPr lang="es-ES_tradnl" i="1" dirty="0">
                <a:effectLst>
                  <a:outerShdw blurRad="38100" dist="38100" dir="2700000" algn="tl">
                    <a:srgbClr val="000000"/>
                  </a:outerShdw>
                </a:effectLst>
                <a:latin typeface="Arial" pitchFamily="34" charset="0"/>
              </a:rPr>
              <a:t>AFRICA)</a:t>
            </a:r>
          </a:p>
          <a:p>
            <a:pPr lvl="3">
              <a:defRPr/>
            </a:pPr>
            <a:r>
              <a:rPr lang="es-ES_tradnl" b="1" i="1" dirty="0">
                <a:effectLst>
                  <a:outerShdw blurRad="38100" dist="38100" dir="2700000" algn="tl">
                    <a:srgbClr val="000000"/>
                  </a:outerShdw>
                </a:effectLst>
                <a:latin typeface="Arial" pitchFamily="34" charset="0"/>
              </a:rPr>
              <a:t>RIPE NCC</a:t>
            </a:r>
            <a:r>
              <a:rPr lang="es-ES_tradnl" i="1" dirty="0">
                <a:effectLst>
                  <a:outerShdw blurRad="38100" dist="38100" dir="2700000" algn="tl">
                    <a:srgbClr val="000000"/>
                  </a:outerShdw>
                </a:effectLst>
                <a:latin typeface="Arial" pitchFamily="34" charset="0"/>
              </a:rPr>
              <a:t> (EUROPA, ESTE )</a:t>
            </a:r>
          </a:p>
          <a:p>
            <a:pPr lvl="3">
              <a:defRPr/>
            </a:pPr>
            <a:r>
              <a:rPr lang="es-ES_tradnl" b="1" i="1" dirty="0">
                <a:effectLst>
                  <a:outerShdw blurRad="38100" dist="38100" dir="2700000" algn="tl">
                    <a:srgbClr val="000000"/>
                  </a:outerShdw>
                </a:effectLst>
                <a:latin typeface="Arial" pitchFamily="34" charset="0"/>
              </a:rPr>
              <a:t>APNIC (</a:t>
            </a:r>
            <a:r>
              <a:rPr lang="es-ES_tradnl" i="1" dirty="0">
                <a:effectLst>
                  <a:outerShdw blurRad="38100" dist="38100" dir="2700000" algn="tl">
                    <a:srgbClr val="000000"/>
                  </a:outerShdw>
                </a:effectLst>
                <a:latin typeface="Arial" pitchFamily="34" charset="0"/>
              </a:rPr>
              <a:t>ASIA/PACIFICO)</a:t>
            </a:r>
          </a:p>
          <a:p>
            <a:pPr>
              <a:defRPr/>
            </a:pPr>
            <a:r>
              <a:rPr lang="es-ES_tradnl" b="1" i="1" dirty="0">
                <a:effectLst>
                  <a:outerShdw blurRad="38100" dist="38100" dir="2700000" algn="tl">
                    <a:srgbClr val="000000"/>
                  </a:outerShdw>
                </a:effectLst>
                <a:latin typeface="Arial" pitchFamily="34" charset="0"/>
              </a:rPr>
              <a:t>NIC Argentina</a:t>
            </a:r>
            <a:r>
              <a:rPr lang="es-ES_tradnl" i="1" dirty="0">
                <a:effectLst>
                  <a:outerShdw blurRad="38100" dist="38100" dir="2700000" algn="tl">
                    <a:srgbClr val="000000"/>
                  </a:outerShdw>
                </a:effectLst>
                <a:latin typeface="Arial" pitchFamily="34" charset="0"/>
              </a:rPr>
              <a:t> – SLT - PN</a:t>
            </a:r>
            <a:endParaRPr lang="es-ES_tradnl" dirty="0"/>
          </a:p>
          <a:p>
            <a:pPr>
              <a:defRPr/>
            </a:pPr>
            <a:endParaRPr lang="es-ES_tradnl" dirty="0"/>
          </a:p>
        </p:txBody>
      </p:sp>
      <p:grpSp>
        <p:nvGrpSpPr>
          <p:cNvPr id="32772" name="Group 2063"/>
          <p:cNvGrpSpPr>
            <a:grpSpLocks/>
          </p:cNvGrpSpPr>
          <p:nvPr/>
        </p:nvGrpSpPr>
        <p:grpSpPr bwMode="auto">
          <a:xfrm>
            <a:off x="5292725" y="2204864"/>
            <a:ext cx="3851275" cy="4425950"/>
            <a:chOff x="3334" y="1434"/>
            <a:chExt cx="2426" cy="2788"/>
          </a:xfrm>
        </p:grpSpPr>
        <p:pic>
          <p:nvPicPr>
            <p:cNvPr id="32773" name="Picture 2053" descr="icaan"/>
            <p:cNvPicPr>
              <a:picLocks noChangeAspect="1" noChangeArrowheads="1"/>
            </p:cNvPicPr>
            <p:nvPr/>
          </p:nvPicPr>
          <p:blipFill>
            <a:blip r:embed="rId4" cstate="print"/>
            <a:srcRect/>
            <a:stretch>
              <a:fillRect/>
            </a:stretch>
          </p:blipFill>
          <p:spPr bwMode="auto">
            <a:xfrm>
              <a:off x="4921" y="1434"/>
              <a:ext cx="590" cy="680"/>
            </a:xfrm>
            <a:prstGeom prst="rect">
              <a:avLst/>
            </a:prstGeom>
            <a:noFill/>
            <a:ln w="9525">
              <a:noFill/>
              <a:miter lim="800000"/>
              <a:headEnd/>
              <a:tailEnd/>
            </a:ln>
          </p:spPr>
        </p:pic>
        <p:pic>
          <p:nvPicPr>
            <p:cNvPr id="32774" name="Picture 2054" descr="arin"/>
            <p:cNvPicPr>
              <a:picLocks noChangeAspect="1" noChangeArrowheads="1"/>
            </p:cNvPicPr>
            <p:nvPr/>
          </p:nvPicPr>
          <p:blipFill>
            <a:blip r:embed="rId5" cstate="print"/>
            <a:srcRect/>
            <a:stretch>
              <a:fillRect/>
            </a:stretch>
          </p:blipFill>
          <p:spPr bwMode="auto">
            <a:xfrm>
              <a:off x="4649" y="2614"/>
              <a:ext cx="644" cy="275"/>
            </a:xfrm>
            <a:prstGeom prst="rect">
              <a:avLst/>
            </a:prstGeom>
            <a:noFill/>
            <a:ln w="9525">
              <a:noFill/>
              <a:miter lim="800000"/>
              <a:headEnd/>
              <a:tailEnd/>
            </a:ln>
          </p:spPr>
        </p:pic>
        <p:pic>
          <p:nvPicPr>
            <p:cNvPr id="32775" name="Picture 2055" descr="LACNIC"/>
            <p:cNvPicPr>
              <a:picLocks noChangeAspect="1" noChangeArrowheads="1"/>
            </p:cNvPicPr>
            <p:nvPr/>
          </p:nvPicPr>
          <p:blipFill>
            <a:blip r:embed="rId6" cstate="print"/>
            <a:srcRect/>
            <a:stretch>
              <a:fillRect/>
            </a:stretch>
          </p:blipFill>
          <p:spPr bwMode="auto">
            <a:xfrm>
              <a:off x="4059" y="2795"/>
              <a:ext cx="510" cy="384"/>
            </a:xfrm>
            <a:prstGeom prst="rect">
              <a:avLst/>
            </a:prstGeom>
            <a:noFill/>
            <a:ln w="9525">
              <a:noFill/>
              <a:miter lim="800000"/>
              <a:headEnd/>
              <a:tailEnd/>
            </a:ln>
          </p:spPr>
        </p:pic>
        <p:pic>
          <p:nvPicPr>
            <p:cNvPr id="32776" name="Picture 2056" descr="ripe"/>
            <p:cNvPicPr>
              <a:picLocks noChangeAspect="1" noChangeArrowheads="1"/>
            </p:cNvPicPr>
            <p:nvPr/>
          </p:nvPicPr>
          <p:blipFill>
            <a:blip r:embed="rId7" cstate="print"/>
            <a:srcRect/>
            <a:stretch>
              <a:fillRect/>
            </a:stretch>
          </p:blipFill>
          <p:spPr bwMode="auto">
            <a:xfrm>
              <a:off x="4694" y="3249"/>
              <a:ext cx="537" cy="359"/>
            </a:xfrm>
            <a:prstGeom prst="rect">
              <a:avLst/>
            </a:prstGeom>
            <a:noFill/>
            <a:ln w="9525">
              <a:noFill/>
              <a:miter lim="800000"/>
              <a:headEnd/>
              <a:tailEnd/>
            </a:ln>
          </p:spPr>
        </p:pic>
        <p:pic>
          <p:nvPicPr>
            <p:cNvPr id="32777" name="Picture 2057" descr="afrinic"/>
            <p:cNvPicPr>
              <a:picLocks noChangeAspect="1" noChangeArrowheads="1"/>
            </p:cNvPicPr>
            <p:nvPr/>
          </p:nvPicPr>
          <p:blipFill>
            <a:blip r:embed="rId8" cstate="print"/>
            <a:srcRect/>
            <a:stretch>
              <a:fillRect/>
            </a:stretch>
          </p:blipFill>
          <p:spPr bwMode="auto">
            <a:xfrm>
              <a:off x="3379" y="3113"/>
              <a:ext cx="482" cy="320"/>
            </a:xfrm>
            <a:prstGeom prst="rect">
              <a:avLst/>
            </a:prstGeom>
            <a:noFill/>
            <a:ln w="9525">
              <a:noFill/>
              <a:miter lim="800000"/>
              <a:headEnd/>
              <a:tailEnd/>
            </a:ln>
          </p:spPr>
        </p:pic>
        <p:pic>
          <p:nvPicPr>
            <p:cNvPr id="32778" name="Picture 2058" descr="apnic"/>
            <p:cNvPicPr>
              <a:picLocks noChangeAspect="1" noChangeArrowheads="1"/>
            </p:cNvPicPr>
            <p:nvPr/>
          </p:nvPicPr>
          <p:blipFill>
            <a:blip r:embed="rId9" cstate="print"/>
            <a:srcRect/>
            <a:stretch>
              <a:fillRect/>
            </a:stretch>
          </p:blipFill>
          <p:spPr bwMode="auto">
            <a:xfrm>
              <a:off x="3334" y="3566"/>
              <a:ext cx="482" cy="252"/>
            </a:xfrm>
            <a:prstGeom prst="rect">
              <a:avLst/>
            </a:prstGeom>
            <a:noFill/>
            <a:ln w="9525">
              <a:noFill/>
              <a:miter lim="800000"/>
              <a:headEnd/>
              <a:tailEnd/>
            </a:ln>
          </p:spPr>
        </p:pic>
        <p:pic>
          <p:nvPicPr>
            <p:cNvPr id="32779" name="Picture 2059" descr="Dibujo"/>
            <p:cNvPicPr>
              <a:picLocks noChangeAspect="1" noChangeArrowheads="1"/>
            </p:cNvPicPr>
            <p:nvPr/>
          </p:nvPicPr>
          <p:blipFill>
            <a:blip r:embed="rId10" cstate="print"/>
            <a:srcRect/>
            <a:stretch>
              <a:fillRect/>
            </a:stretch>
          </p:blipFill>
          <p:spPr bwMode="auto">
            <a:xfrm>
              <a:off x="4241" y="3748"/>
              <a:ext cx="864" cy="474"/>
            </a:xfrm>
            <a:prstGeom prst="rect">
              <a:avLst/>
            </a:prstGeom>
            <a:noFill/>
            <a:ln w="9525">
              <a:noFill/>
              <a:miter lim="800000"/>
              <a:headEnd/>
              <a:tailEnd/>
            </a:ln>
          </p:spPr>
        </p:pic>
        <p:pic>
          <p:nvPicPr>
            <p:cNvPr id="32780" name="Picture 2062"/>
            <p:cNvPicPr>
              <a:picLocks noChangeAspect="1" noChangeArrowheads="1"/>
            </p:cNvPicPr>
            <p:nvPr/>
          </p:nvPicPr>
          <p:blipFill>
            <a:blip r:embed="rId11" cstate="print"/>
            <a:srcRect/>
            <a:stretch>
              <a:fillRect/>
            </a:stretch>
          </p:blipFill>
          <p:spPr bwMode="auto">
            <a:xfrm>
              <a:off x="5038" y="2205"/>
              <a:ext cx="722" cy="282"/>
            </a:xfrm>
            <a:prstGeom prst="rect">
              <a:avLst/>
            </a:prstGeom>
            <a:noFill/>
            <a:ln w="9525">
              <a:noFill/>
              <a:miter lim="800000"/>
              <a:headEnd/>
              <a:tailEnd/>
            </a:ln>
          </p:spPr>
        </p:pic>
      </p:gr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p:cTn id="7" dur="1000" fill="hold"/>
                                        <p:tgtEl>
                                          <p:spTgt spid="201730"/>
                                        </p:tgtEl>
                                        <p:attrNameLst>
                                          <p:attrName>ppt_w</p:attrName>
                                        </p:attrNameLst>
                                      </p:cBhvr>
                                      <p:tavLst>
                                        <p:tav tm="0">
                                          <p:val>
                                            <p:fltVal val="0"/>
                                          </p:val>
                                        </p:tav>
                                        <p:tav tm="100000">
                                          <p:val>
                                            <p:strVal val="#ppt_w"/>
                                          </p:val>
                                        </p:tav>
                                      </p:tavLst>
                                    </p:anim>
                                    <p:anim calcmode="lin" valueType="num">
                                      <p:cBhvr>
                                        <p:cTn id="8" dur="1000" fill="hold"/>
                                        <p:tgtEl>
                                          <p:spTgt spid="201730"/>
                                        </p:tgtEl>
                                        <p:attrNameLst>
                                          <p:attrName>ppt_h</p:attrName>
                                        </p:attrNameLst>
                                      </p:cBhvr>
                                      <p:tavLst>
                                        <p:tav tm="0">
                                          <p:val>
                                            <p:fltVal val="0"/>
                                          </p:val>
                                        </p:tav>
                                        <p:tav tm="100000">
                                          <p:val>
                                            <p:strVal val="#ppt_h"/>
                                          </p:val>
                                        </p:tav>
                                      </p:tavLst>
                                    </p:anim>
                                    <p:anim calcmode="lin" valueType="num">
                                      <p:cBhvr>
                                        <p:cTn id="9" dur="1000" fill="hold"/>
                                        <p:tgtEl>
                                          <p:spTgt spid="201730"/>
                                        </p:tgtEl>
                                        <p:attrNameLst>
                                          <p:attrName>style.rotation</p:attrName>
                                        </p:attrNameLst>
                                      </p:cBhvr>
                                      <p:tavLst>
                                        <p:tav tm="0">
                                          <p:val>
                                            <p:fltVal val="90"/>
                                          </p:val>
                                        </p:tav>
                                        <p:tav tm="100000">
                                          <p:val>
                                            <p:fltVal val="0"/>
                                          </p:val>
                                        </p:tav>
                                      </p:tavLst>
                                    </p:anim>
                                    <p:animEffect transition="in" filter="fade">
                                      <p:cBhvr>
                                        <p:cTn id="10" dur="1000"/>
                                        <p:tgtEl>
                                          <p:spTgt spid="2017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01731">
                                            <p:bg/>
                                          </p:spTgt>
                                        </p:tgtEl>
                                        <p:attrNameLst>
                                          <p:attrName>style.visibility</p:attrName>
                                        </p:attrNameLst>
                                      </p:cBhvr>
                                      <p:to>
                                        <p:strVal val="visible"/>
                                      </p:to>
                                    </p:set>
                                    <p:anim calcmode="lin" valueType="num">
                                      <p:cBhvr>
                                        <p:cTn id="15" dur="1000" fill="hold"/>
                                        <p:tgtEl>
                                          <p:spTgt spid="201731">
                                            <p:bg/>
                                          </p:spTgt>
                                        </p:tgtEl>
                                        <p:attrNameLst>
                                          <p:attrName>ppt_w</p:attrName>
                                        </p:attrNameLst>
                                      </p:cBhvr>
                                      <p:tavLst>
                                        <p:tav tm="0">
                                          <p:val>
                                            <p:fltVal val="0"/>
                                          </p:val>
                                        </p:tav>
                                        <p:tav tm="100000">
                                          <p:val>
                                            <p:strVal val="#ppt_w"/>
                                          </p:val>
                                        </p:tav>
                                      </p:tavLst>
                                    </p:anim>
                                    <p:anim calcmode="lin" valueType="num">
                                      <p:cBhvr>
                                        <p:cTn id="16" dur="1000" fill="hold"/>
                                        <p:tgtEl>
                                          <p:spTgt spid="201731">
                                            <p:bg/>
                                          </p:spTgt>
                                        </p:tgtEl>
                                        <p:attrNameLst>
                                          <p:attrName>ppt_h</p:attrName>
                                        </p:attrNameLst>
                                      </p:cBhvr>
                                      <p:tavLst>
                                        <p:tav tm="0">
                                          <p:val>
                                            <p:fltVal val="0"/>
                                          </p:val>
                                        </p:tav>
                                        <p:tav tm="100000">
                                          <p:val>
                                            <p:strVal val="#ppt_h"/>
                                          </p:val>
                                        </p:tav>
                                      </p:tavLst>
                                    </p:anim>
                                    <p:anim calcmode="lin" valueType="num">
                                      <p:cBhvr>
                                        <p:cTn id="17" dur="1000" fill="hold"/>
                                        <p:tgtEl>
                                          <p:spTgt spid="201731">
                                            <p:bg/>
                                          </p:spTgt>
                                        </p:tgtEl>
                                        <p:attrNameLst>
                                          <p:attrName>style.rotation</p:attrName>
                                        </p:attrNameLst>
                                      </p:cBhvr>
                                      <p:tavLst>
                                        <p:tav tm="0">
                                          <p:val>
                                            <p:fltVal val="90"/>
                                          </p:val>
                                        </p:tav>
                                        <p:tav tm="100000">
                                          <p:val>
                                            <p:fltVal val="0"/>
                                          </p:val>
                                        </p:tav>
                                      </p:tavLst>
                                    </p:anim>
                                    <p:animEffect transition="in" filter="fade">
                                      <p:cBhvr>
                                        <p:cTn id="18" dur="1000"/>
                                        <p:tgtEl>
                                          <p:spTgt spid="2017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01731">
                                            <p:txEl>
                                              <p:pRg st="0" end="0"/>
                                            </p:txEl>
                                          </p:spTgt>
                                        </p:tgtEl>
                                        <p:attrNameLst>
                                          <p:attrName>style.visibility</p:attrName>
                                        </p:attrNameLst>
                                      </p:cBhvr>
                                      <p:to>
                                        <p:strVal val="visible"/>
                                      </p:to>
                                    </p:set>
                                    <p:anim calcmode="lin" valueType="num">
                                      <p:cBhvr>
                                        <p:cTn id="23" dur="1000" fill="hold"/>
                                        <p:tgtEl>
                                          <p:spTgt spid="2017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2017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2017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201731">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201731">
                                            <p:txEl>
                                              <p:pRg st="1" end="1"/>
                                            </p:txEl>
                                          </p:spTgt>
                                        </p:tgtEl>
                                        <p:attrNameLst>
                                          <p:attrName>style.visibility</p:attrName>
                                        </p:attrNameLst>
                                      </p:cBhvr>
                                      <p:to>
                                        <p:strVal val="visible"/>
                                      </p:to>
                                    </p:set>
                                    <p:anim calcmode="lin" valueType="num">
                                      <p:cBhvr>
                                        <p:cTn id="29" dur="1000" fill="hold"/>
                                        <p:tgtEl>
                                          <p:spTgt spid="201731">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201731">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201731">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201731">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01731">
                                            <p:txEl>
                                              <p:pRg st="2" end="2"/>
                                            </p:txEl>
                                          </p:spTgt>
                                        </p:tgtEl>
                                        <p:attrNameLst>
                                          <p:attrName>style.visibility</p:attrName>
                                        </p:attrNameLst>
                                      </p:cBhvr>
                                      <p:to>
                                        <p:strVal val="visible"/>
                                      </p:to>
                                    </p:set>
                                    <p:anim calcmode="lin" valueType="num">
                                      <p:cBhvr>
                                        <p:cTn id="35" dur="1000" fill="hold"/>
                                        <p:tgtEl>
                                          <p:spTgt spid="201731">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201731">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201731">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201731">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201731">
                                            <p:txEl>
                                              <p:pRg st="3" end="3"/>
                                            </p:txEl>
                                          </p:spTgt>
                                        </p:tgtEl>
                                        <p:attrNameLst>
                                          <p:attrName>style.visibility</p:attrName>
                                        </p:attrNameLst>
                                      </p:cBhvr>
                                      <p:to>
                                        <p:strVal val="visible"/>
                                      </p:to>
                                    </p:set>
                                    <p:anim calcmode="lin" valueType="num">
                                      <p:cBhvr>
                                        <p:cTn id="43" dur="1000" fill="hold"/>
                                        <p:tgtEl>
                                          <p:spTgt spid="201731">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201731">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201731">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201731">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201731">
                                            <p:txEl>
                                              <p:pRg st="4" end="4"/>
                                            </p:txEl>
                                          </p:spTgt>
                                        </p:tgtEl>
                                        <p:attrNameLst>
                                          <p:attrName>style.visibility</p:attrName>
                                        </p:attrNameLst>
                                      </p:cBhvr>
                                      <p:to>
                                        <p:strVal val="visible"/>
                                      </p:to>
                                    </p:set>
                                    <p:anim calcmode="lin" valueType="num">
                                      <p:cBhvr>
                                        <p:cTn id="49" dur="1000" fill="hold"/>
                                        <p:tgtEl>
                                          <p:spTgt spid="201731">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201731">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201731">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201731">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01731">
                                            <p:txEl>
                                              <p:pRg st="5" end="5"/>
                                            </p:txEl>
                                          </p:spTgt>
                                        </p:tgtEl>
                                        <p:attrNameLst>
                                          <p:attrName>style.visibility</p:attrName>
                                        </p:attrNameLst>
                                      </p:cBhvr>
                                      <p:to>
                                        <p:strVal val="visible"/>
                                      </p:to>
                                    </p:set>
                                    <p:anim calcmode="lin" valueType="num">
                                      <p:cBhvr>
                                        <p:cTn id="55" dur="1000" fill="hold"/>
                                        <p:tgtEl>
                                          <p:spTgt spid="201731">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201731">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201731">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201731">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01731">
                                            <p:txEl>
                                              <p:pRg st="6" end="6"/>
                                            </p:txEl>
                                          </p:spTgt>
                                        </p:tgtEl>
                                        <p:attrNameLst>
                                          <p:attrName>style.visibility</p:attrName>
                                        </p:attrNameLst>
                                      </p:cBhvr>
                                      <p:to>
                                        <p:strVal val="visible"/>
                                      </p:to>
                                    </p:set>
                                    <p:anim calcmode="lin" valueType="num">
                                      <p:cBhvr>
                                        <p:cTn id="61" dur="1000" fill="hold"/>
                                        <p:tgtEl>
                                          <p:spTgt spid="201731">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201731">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201731">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201731">
                                            <p:txEl>
                                              <p:pRg st="6" end="6"/>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01731">
                                            <p:txEl>
                                              <p:pRg st="7" end="7"/>
                                            </p:txEl>
                                          </p:spTgt>
                                        </p:tgtEl>
                                        <p:attrNameLst>
                                          <p:attrName>style.visibility</p:attrName>
                                        </p:attrNameLst>
                                      </p:cBhvr>
                                      <p:to>
                                        <p:strVal val="visible"/>
                                      </p:to>
                                    </p:set>
                                    <p:anim calcmode="lin" valueType="num">
                                      <p:cBhvr>
                                        <p:cTn id="67" dur="1000" fill="hold"/>
                                        <p:tgtEl>
                                          <p:spTgt spid="201731">
                                            <p:txEl>
                                              <p:pRg st="7" end="7"/>
                                            </p:txEl>
                                          </p:spTgt>
                                        </p:tgtEl>
                                        <p:attrNameLst>
                                          <p:attrName>ppt_w</p:attrName>
                                        </p:attrNameLst>
                                      </p:cBhvr>
                                      <p:tavLst>
                                        <p:tav tm="0">
                                          <p:val>
                                            <p:fltVal val="0"/>
                                          </p:val>
                                        </p:tav>
                                        <p:tav tm="100000">
                                          <p:val>
                                            <p:strVal val="#ppt_w"/>
                                          </p:val>
                                        </p:tav>
                                      </p:tavLst>
                                    </p:anim>
                                    <p:anim calcmode="lin" valueType="num">
                                      <p:cBhvr>
                                        <p:cTn id="68" dur="1000" fill="hold"/>
                                        <p:tgtEl>
                                          <p:spTgt spid="201731">
                                            <p:txEl>
                                              <p:pRg st="7" end="7"/>
                                            </p:txEl>
                                          </p:spTgt>
                                        </p:tgtEl>
                                        <p:attrNameLst>
                                          <p:attrName>ppt_h</p:attrName>
                                        </p:attrNameLst>
                                      </p:cBhvr>
                                      <p:tavLst>
                                        <p:tav tm="0">
                                          <p:val>
                                            <p:fltVal val="0"/>
                                          </p:val>
                                        </p:tav>
                                        <p:tav tm="100000">
                                          <p:val>
                                            <p:strVal val="#ppt_h"/>
                                          </p:val>
                                        </p:tav>
                                      </p:tavLst>
                                    </p:anim>
                                    <p:anim calcmode="lin" valueType="num">
                                      <p:cBhvr>
                                        <p:cTn id="69" dur="1000" fill="hold"/>
                                        <p:tgtEl>
                                          <p:spTgt spid="201731">
                                            <p:txEl>
                                              <p:pRg st="7" end="7"/>
                                            </p:txEl>
                                          </p:spTgt>
                                        </p:tgtEl>
                                        <p:attrNameLst>
                                          <p:attrName>style.rotation</p:attrName>
                                        </p:attrNameLst>
                                      </p:cBhvr>
                                      <p:tavLst>
                                        <p:tav tm="0">
                                          <p:val>
                                            <p:fltVal val="90"/>
                                          </p:val>
                                        </p:tav>
                                        <p:tav tm="100000">
                                          <p:val>
                                            <p:fltVal val="0"/>
                                          </p:val>
                                        </p:tav>
                                      </p:tavLst>
                                    </p:anim>
                                    <p:animEffect transition="in" filter="fade">
                                      <p:cBhvr>
                                        <p:cTn id="70" dur="1000"/>
                                        <p:tgtEl>
                                          <p:spTgt spid="201731">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201731">
                                            <p:txEl>
                                              <p:pRg st="8" end="8"/>
                                            </p:txEl>
                                          </p:spTgt>
                                        </p:tgtEl>
                                        <p:attrNameLst>
                                          <p:attrName>style.visibility</p:attrName>
                                        </p:attrNameLst>
                                      </p:cBhvr>
                                      <p:to>
                                        <p:strVal val="visible"/>
                                      </p:to>
                                    </p:set>
                                    <p:anim calcmode="lin" valueType="num">
                                      <p:cBhvr>
                                        <p:cTn id="75" dur="1000" fill="hold"/>
                                        <p:tgtEl>
                                          <p:spTgt spid="201731">
                                            <p:txEl>
                                              <p:pRg st="8" end="8"/>
                                            </p:txEl>
                                          </p:spTgt>
                                        </p:tgtEl>
                                        <p:attrNameLst>
                                          <p:attrName>ppt_w</p:attrName>
                                        </p:attrNameLst>
                                      </p:cBhvr>
                                      <p:tavLst>
                                        <p:tav tm="0">
                                          <p:val>
                                            <p:fltVal val="0"/>
                                          </p:val>
                                        </p:tav>
                                        <p:tav tm="100000">
                                          <p:val>
                                            <p:strVal val="#ppt_w"/>
                                          </p:val>
                                        </p:tav>
                                      </p:tavLst>
                                    </p:anim>
                                    <p:anim calcmode="lin" valueType="num">
                                      <p:cBhvr>
                                        <p:cTn id="76" dur="1000" fill="hold"/>
                                        <p:tgtEl>
                                          <p:spTgt spid="201731">
                                            <p:txEl>
                                              <p:pRg st="8" end="8"/>
                                            </p:txEl>
                                          </p:spTgt>
                                        </p:tgtEl>
                                        <p:attrNameLst>
                                          <p:attrName>ppt_h</p:attrName>
                                        </p:attrNameLst>
                                      </p:cBhvr>
                                      <p:tavLst>
                                        <p:tav tm="0">
                                          <p:val>
                                            <p:fltVal val="0"/>
                                          </p:val>
                                        </p:tav>
                                        <p:tav tm="100000">
                                          <p:val>
                                            <p:strVal val="#ppt_h"/>
                                          </p:val>
                                        </p:tav>
                                      </p:tavLst>
                                    </p:anim>
                                    <p:anim calcmode="lin" valueType="num">
                                      <p:cBhvr>
                                        <p:cTn id="77" dur="1000" fill="hold"/>
                                        <p:tgtEl>
                                          <p:spTgt spid="201731">
                                            <p:txEl>
                                              <p:pRg st="8" end="8"/>
                                            </p:txEl>
                                          </p:spTgt>
                                        </p:tgtEl>
                                        <p:attrNameLst>
                                          <p:attrName>style.rotation</p:attrName>
                                        </p:attrNameLst>
                                      </p:cBhvr>
                                      <p:tavLst>
                                        <p:tav tm="0">
                                          <p:val>
                                            <p:fltVal val="90"/>
                                          </p:val>
                                        </p:tav>
                                        <p:tav tm="100000">
                                          <p:val>
                                            <p:fltVal val="0"/>
                                          </p:val>
                                        </p:tav>
                                      </p:tavLst>
                                    </p:anim>
                                    <p:animEffect transition="in" filter="fade">
                                      <p:cBhvr>
                                        <p:cTn id="78" dur="1000"/>
                                        <p:tgtEl>
                                          <p:spTgt spid="201731">
                                            <p:txEl>
                                              <p:pRg st="8" end="8"/>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nodeType="clickEffect">
                                  <p:stCondLst>
                                    <p:cond delay="0"/>
                                  </p:stCondLst>
                                  <p:childTnLst>
                                    <p:set>
                                      <p:cBhvr>
                                        <p:cTn id="82" dur="1" fill="hold">
                                          <p:stCondLst>
                                            <p:cond delay="0"/>
                                          </p:stCondLst>
                                        </p:cTn>
                                        <p:tgtEl>
                                          <p:spTgt spid="32772"/>
                                        </p:tgtEl>
                                        <p:attrNameLst>
                                          <p:attrName>style.visibility</p:attrName>
                                        </p:attrNameLst>
                                      </p:cBhvr>
                                      <p:to>
                                        <p:strVal val="visible"/>
                                      </p:to>
                                    </p:set>
                                    <p:animEffect transition="in" filter="wheel(1)">
                                      <p:cBhvr>
                                        <p:cTn id="83" dur="20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282128"/>
            <a:ext cx="8428313"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NIC ARGENTINA</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 </a:t>
            </a:r>
            <a:r>
              <a:rPr lang="es-ES"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hlinkClick r:id="rId2"/>
              </a:rPr>
              <a:t>https://nic.ar/</a:t>
            </a:r>
            <a:endPar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pic>
        <p:nvPicPr>
          <p:cNvPr id="2" name="Imagen 1"/>
          <p:cNvPicPr>
            <a:picLocks noChangeAspect="1"/>
          </p:cNvPicPr>
          <p:nvPr/>
        </p:nvPicPr>
        <p:blipFill>
          <a:blip r:embed="rId3"/>
          <a:stretch>
            <a:fillRect/>
          </a:stretch>
        </p:blipFill>
        <p:spPr>
          <a:xfrm>
            <a:off x="7668344" y="122371"/>
            <a:ext cx="1358430" cy="1302757"/>
          </a:xfrm>
          <a:prstGeom prst="rect">
            <a:avLst/>
          </a:prstGeom>
          <a:ln w="76200">
            <a:solidFill>
              <a:schemeClr val="bg2">
                <a:lumMod val="90000"/>
                <a:lumOff val="10000"/>
              </a:schemeClr>
            </a:solidFill>
          </a:ln>
        </p:spPr>
      </p:pic>
      <p:sp>
        <p:nvSpPr>
          <p:cNvPr id="3" name="CuadroTexto 2"/>
          <p:cNvSpPr txBox="1"/>
          <p:nvPr/>
        </p:nvSpPr>
        <p:spPr>
          <a:xfrm>
            <a:off x="0" y="1678902"/>
            <a:ext cx="9176656" cy="5016758"/>
          </a:xfrm>
          <a:prstGeom prst="rect">
            <a:avLst/>
          </a:prstGeom>
          <a:solidFill>
            <a:schemeClr val="bg1"/>
          </a:solidFill>
          <a:ln w="76200">
            <a:solidFill>
              <a:schemeClr val="bg2">
                <a:lumMod val="10000"/>
                <a:lumOff val="90000"/>
              </a:schemeClr>
            </a:solidFill>
          </a:ln>
        </p:spPr>
        <p:txBody>
          <a:bodyPr wrap="square" rtlCol="0">
            <a:spAutoFit/>
          </a:bodyPr>
          <a:lstStyle/>
          <a:p>
            <a:pPr marL="342900" indent="-342900">
              <a:buFont typeface="Arial" panose="020B0604020202020204" pitchFamily="34" charset="0"/>
              <a:buChar char="•"/>
            </a:pPr>
            <a:r>
              <a:rPr lang="es-ES" sz="3200" i="1" dirty="0">
                <a:latin typeface="Arial" panose="020B0604020202020204" pitchFamily="34" charset="0"/>
                <a:cs typeface="Arial" panose="020B0604020202020204" pitchFamily="34" charset="0"/>
              </a:rPr>
              <a:t>Network Information Center Argentina </a:t>
            </a:r>
          </a:p>
          <a:p>
            <a:pPr lvl="1"/>
            <a:r>
              <a:rPr lang="es-ES" sz="3200" i="1" dirty="0">
                <a:latin typeface="Arial" panose="020B0604020202020204" pitchFamily="34" charset="0"/>
                <a:cs typeface="Arial" panose="020B0604020202020204" pitchFamily="34" charset="0"/>
              </a:rPr>
              <a:t>( Centro de Información de la Red para Argentina).</a:t>
            </a:r>
          </a:p>
          <a:p>
            <a:pPr marL="342900" indent="-342900">
              <a:buFont typeface="Arial" panose="020B0604020202020204" pitchFamily="34" charset="0"/>
              <a:buChar char="•"/>
            </a:pPr>
            <a:r>
              <a:rPr lang="es-ES" sz="3200" i="1" dirty="0">
                <a:latin typeface="Arial" panose="020B0604020202020204" pitchFamily="34" charset="0"/>
                <a:cs typeface="Arial" panose="020B0604020202020204" pitchFamily="34" charset="0"/>
              </a:rPr>
              <a:t>Responsable de Administrar el Dominio Superior.ar.</a:t>
            </a:r>
          </a:p>
          <a:p>
            <a:pPr marL="342900" indent="-342900">
              <a:buFont typeface="Arial" panose="020B0604020202020204" pitchFamily="34" charset="0"/>
              <a:buChar char="•"/>
            </a:pPr>
            <a:r>
              <a:rPr lang="es-ES" sz="3200" i="1" dirty="0">
                <a:latin typeface="Arial" panose="020B0604020202020204" pitchFamily="34" charset="0"/>
                <a:cs typeface="Arial" panose="020B0604020202020204" pitchFamily="34" charset="0"/>
              </a:rPr>
              <a:t>Registro de nombres de dominio de las personas físicas y jurídicas. </a:t>
            </a:r>
          </a:p>
          <a:p>
            <a:pPr marL="342900" indent="-342900">
              <a:buFont typeface="Arial" panose="020B0604020202020204" pitchFamily="34" charset="0"/>
              <a:buChar char="•"/>
            </a:pPr>
            <a:r>
              <a:rPr lang="es-ES" sz="3200" i="1" dirty="0">
                <a:solidFill>
                  <a:srgbClr val="FFFF00"/>
                </a:solidFill>
                <a:latin typeface="Arial" panose="020B0604020202020204" pitchFamily="34" charset="0"/>
                <a:cs typeface="Arial" panose="020B0604020202020204" pitchFamily="34" charset="0"/>
              </a:rPr>
              <a:t>Secretaría Legal y Técnica de la Presidencia de la Nación</a:t>
            </a:r>
            <a:r>
              <a:rPr lang="es-ES" sz="3200" i="1" dirty="0">
                <a:solidFill>
                  <a:schemeClr val="bg2">
                    <a:lumMod val="10000"/>
                    <a:lumOff val="90000"/>
                  </a:schemeClr>
                </a:solidFill>
                <a:latin typeface="Arial" panose="020B0604020202020204" pitchFamily="34" charset="0"/>
                <a:cs typeface="Arial" panose="020B0604020202020204" pitchFamily="34" charset="0"/>
              </a:rPr>
              <a:t> </a:t>
            </a:r>
            <a:r>
              <a:rPr lang="es-ES" sz="3200" i="1" dirty="0">
                <a:solidFill>
                  <a:schemeClr val="bg2">
                    <a:lumMod val="10000"/>
                    <a:lumOff val="90000"/>
                  </a:schemeClr>
                </a:solidFill>
                <a:latin typeface="Arial" panose="020B0604020202020204" pitchFamily="34" charset="0"/>
                <a:cs typeface="Arial" panose="020B0604020202020204" pitchFamily="34" charset="0"/>
                <a:sym typeface="Wingdings 3" panose="05040102010807070707" pitchFamily="18" charset="2"/>
              </a:rPr>
              <a:t> </a:t>
            </a:r>
            <a:r>
              <a:rPr lang="es-ES" sz="3200" i="1" dirty="0">
                <a:solidFill>
                  <a:schemeClr val="bg2">
                    <a:lumMod val="10000"/>
                    <a:lumOff val="90000"/>
                  </a:schemeClr>
                </a:solidFill>
                <a:latin typeface="Arial" panose="020B0604020202020204" pitchFamily="34" charset="0"/>
                <a:cs typeface="Arial" panose="020B0604020202020204" pitchFamily="34" charset="0"/>
              </a:rPr>
              <a:t>Dentro la órbita de la Dirección Nacional de Registro de Dominios de Internet.</a:t>
            </a:r>
            <a:r>
              <a:rPr lang="es-ES" sz="3200" i="1" baseline="30000" dirty="0">
                <a:solidFill>
                  <a:schemeClr val="bg2">
                    <a:lumMod val="10000"/>
                    <a:lumOff val="90000"/>
                  </a:schemeClr>
                </a:solidFill>
                <a:latin typeface="Arial" panose="020B0604020202020204" pitchFamily="34" charset="0"/>
                <a:cs typeface="Arial" panose="020B0604020202020204" pitchFamily="34" charset="0"/>
              </a:rPr>
              <a:t> </a:t>
            </a:r>
            <a:endParaRPr lang="es-ES" sz="3200" i="1" dirty="0">
              <a:solidFill>
                <a:schemeClr val="bg2">
                  <a:lumMod val="10000"/>
                  <a:lumOff val="9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54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style.rotation</p:attrName>
                                        </p:attrNameLst>
                                      </p:cBhvr>
                                      <p:tavLst>
                                        <p:tav tm="0">
                                          <p:val>
                                            <p:fltVal val="90"/>
                                          </p:val>
                                        </p:tav>
                                        <p:tav tm="100000">
                                          <p:val>
                                            <p:fltVal val="0"/>
                                          </p:val>
                                        </p:tav>
                                      </p:tavLst>
                                    </p:anim>
                                    <p:animEffect transition="in" filter="fade">
                                      <p:cBhvr>
                                        <p:cTn id="10" dur="1000"/>
                                        <p:tgtEl>
                                          <p:spTgt spid="12290"/>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 calcmode="lin" valueType="num">
                                      <p:cBhvr>
                                        <p:cTn id="21" dur="1000" fill="hold"/>
                                        <p:tgtEl>
                                          <p:spTgt spid="3">
                                            <p:bg/>
                                          </p:spTgt>
                                        </p:tgtEl>
                                        <p:attrNameLst>
                                          <p:attrName>ppt_w</p:attrName>
                                        </p:attrNameLst>
                                      </p:cBhvr>
                                      <p:tavLst>
                                        <p:tav tm="0">
                                          <p:val>
                                            <p:fltVal val="0"/>
                                          </p:val>
                                        </p:tav>
                                        <p:tav tm="100000">
                                          <p:val>
                                            <p:strVal val="#ppt_w"/>
                                          </p:val>
                                        </p:tav>
                                      </p:tavLst>
                                    </p:anim>
                                    <p:anim calcmode="lin" valueType="num">
                                      <p:cBhvr>
                                        <p:cTn id="22" dur="1000" fill="hold"/>
                                        <p:tgtEl>
                                          <p:spTgt spid="3">
                                            <p:bg/>
                                          </p:spTgt>
                                        </p:tgtEl>
                                        <p:attrNameLst>
                                          <p:attrName>ppt_h</p:attrName>
                                        </p:attrNameLst>
                                      </p:cBhvr>
                                      <p:tavLst>
                                        <p:tav tm="0">
                                          <p:val>
                                            <p:fltVal val="0"/>
                                          </p:val>
                                        </p:tav>
                                        <p:tav tm="100000">
                                          <p:val>
                                            <p:strVal val="#ppt_h"/>
                                          </p:val>
                                        </p:tav>
                                      </p:tavLst>
                                    </p:anim>
                                    <p:anim calcmode="lin" valueType="num">
                                      <p:cBhvr>
                                        <p:cTn id="23" dur="1000" fill="hold"/>
                                        <p:tgtEl>
                                          <p:spTgt spid="3">
                                            <p:bg/>
                                          </p:spTgt>
                                        </p:tgtEl>
                                        <p:attrNameLst>
                                          <p:attrName>style.rotation</p:attrName>
                                        </p:attrNameLst>
                                      </p:cBhvr>
                                      <p:tavLst>
                                        <p:tav tm="0">
                                          <p:val>
                                            <p:fltVal val="90"/>
                                          </p:val>
                                        </p:tav>
                                        <p:tav tm="100000">
                                          <p:val>
                                            <p:fltVal val="0"/>
                                          </p:val>
                                        </p:tav>
                                      </p:tavLst>
                                    </p:anim>
                                    <p:animEffect transition="in" filter="fade">
                                      <p:cBhvr>
                                        <p:cTn id="24" dur="1000"/>
                                        <p:tgtEl>
                                          <p:spTgt spid="3">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p:cTn id="2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p:cTn id="3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p:cTn id="5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79512" y="381000"/>
            <a:ext cx="8431088"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err="1">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Organos</a:t>
            </a: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/Organizaciones Formales</a:t>
            </a:r>
          </a:p>
        </p:txBody>
      </p:sp>
      <p:pic>
        <p:nvPicPr>
          <p:cNvPr id="33795" name="Picture 14"/>
          <p:cNvPicPr>
            <a:picLocks noChangeAspect="1" noChangeArrowheads="1"/>
          </p:cNvPicPr>
          <p:nvPr/>
        </p:nvPicPr>
        <p:blipFill>
          <a:blip r:embed="rId2" cstate="print"/>
          <a:srcRect/>
          <a:stretch>
            <a:fillRect/>
          </a:stretch>
        </p:blipFill>
        <p:spPr bwMode="auto">
          <a:xfrm>
            <a:off x="539552" y="1700213"/>
            <a:ext cx="7920236" cy="3276600"/>
          </a:xfrm>
          <a:prstGeom prst="rect">
            <a:avLst/>
          </a:prstGeom>
          <a:gradFill rotWithShape="0">
            <a:gsLst>
              <a:gs pos="0">
                <a:srgbClr val="003366"/>
              </a:gs>
              <a:gs pos="50000">
                <a:srgbClr val="0099CC"/>
              </a:gs>
              <a:gs pos="100000">
                <a:srgbClr val="003366"/>
              </a:gs>
            </a:gsLst>
            <a:lin ang="2700000" scaled="1"/>
          </a:gradFill>
          <a:ln w="76200" algn="ctr">
            <a:solidFill>
              <a:schemeClr val="bg1">
                <a:lumMod val="75000"/>
              </a:schemeClr>
            </a:solidFill>
            <a:miter lim="800000"/>
            <a:headEnd/>
            <a:tailEnd/>
          </a:ln>
        </p:spPr>
      </p:pic>
      <p:pic>
        <p:nvPicPr>
          <p:cNvPr id="33796" name="Picture 15"/>
          <p:cNvPicPr>
            <a:picLocks noChangeAspect="1" noChangeArrowheads="1"/>
          </p:cNvPicPr>
          <p:nvPr/>
        </p:nvPicPr>
        <p:blipFill>
          <a:blip r:embed="rId3" cstate="print"/>
          <a:srcRect/>
          <a:stretch>
            <a:fillRect/>
          </a:stretch>
        </p:blipFill>
        <p:spPr bwMode="auto">
          <a:xfrm>
            <a:off x="539552" y="4941888"/>
            <a:ext cx="7920236" cy="1916112"/>
          </a:xfrm>
          <a:prstGeom prst="rect">
            <a:avLst/>
          </a:prstGeom>
          <a:gradFill rotWithShape="0">
            <a:gsLst>
              <a:gs pos="0">
                <a:srgbClr val="003366"/>
              </a:gs>
              <a:gs pos="50000">
                <a:srgbClr val="0099CC"/>
              </a:gs>
              <a:gs pos="100000">
                <a:srgbClr val="003366"/>
              </a:gs>
            </a:gsLst>
            <a:lin ang="2700000" scaled="1"/>
          </a:gradFill>
          <a:ln w="76200" algn="ctr">
            <a:solidFill>
              <a:schemeClr val="bg1">
                <a:lumMod val="75000"/>
              </a:schemeClr>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p:cTn id="7" dur="1000" fill="hold"/>
                                        <p:tgtEl>
                                          <p:spTgt spid="206850"/>
                                        </p:tgtEl>
                                        <p:attrNameLst>
                                          <p:attrName>ppt_w</p:attrName>
                                        </p:attrNameLst>
                                      </p:cBhvr>
                                      <p:tavLst>
                                        <p:tav tm="0">
                                          <p:val>
                                            <p:fltVal val="0"/>
                                          </p:val>
                                        </p:tav>
                                        <p:tav tm="100000">
                                          <p:val>
                                            <p:strVal val="#ppt_w"/>
                                          </p:val>
                                        </p:tav>
                                      </p:tavLst>
                                    </p:anim>
                                    <p:anim calcmode="lin" valueType="num">
                                      <p:cBhvr>
                                        <p:cTn id="8" dur="1000" fill="hold"/>
                                        <p:tgtEl>
                                          <p:spTgt spid="206850"/>
                                        </p:tgtEl>
                                        <p:attrNameLst>
                                          <p:attrName>ppt_h</p:attrName>
                                        </p:attrNameLst>
                                      </p:cBhvr>
                                      <p:tavLst>
                                        <p:tav tm="0">
                                          <p:val>
                                            <p:fltVal val="0"/>
                                          </p:val>
                                        </p:tav>
                                        <p:tav tm="100000">
                                          <p:val>
                                            <p:strVal val="#ppt_h"/>
                                          </p:val>
                                        </p:tav>
                                      </p:tavLst>
                                    </p:anim>
                                    <p:anim calcmode="lin" valueType="num">
                                      <p:cBhvr>
                                        <p:cTn id="9" dur="1000" fill="hold"/>
                                        <p:tgtEl>
                                          <p:spTgt spid="206850"/>
                                        </p:tgtEl>
                                        <p:attrNameLst>
                                          <p:attrName>style.rotation</p:attrName>
                                        </p:attrNameLst>
                                      </p:cBhvr>
                                      <p:tavLst>
                                        <p:tav tm="0">
                                          <p:val>
                                            <p:fltVal val="90"/>
                                          </p:val>
                                        </p:tav>
                                        <p:tav tm="100000">
                                          <p:val>
                                            <p:fltVal val="0"/>
                                          </p:val>
                                        </p:tav>
                                      </p:tavLst>
                                    </p:anim>
                                    <p:animEffect transition="in" filter="fade">
                                      <p:cBhvr>
                                        <p:cTn id="10" dur="1000"/>
                                        <p:tgtEl>
                                          <p:spTgt spid="2068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3795"/>
                                        </p:tgtEl>
                                        <p:attrNameLst>
                                          <p:attrName>style.visibility</p:attrName>
                                        </p:attrNameLst>
                                      </p:cBhvr>
                                      <p:to>
                                        <p:strVal val="visible"/>
                                      </p:to>
                                    </p:set>
                                    <p:anim calcmode="lin" valueType="num">
                                      <p:cBhvr>
                                        <p:cTn id="15" dur="1000" fill="hold"/>
                                        <p:tgtEl>
                                          <p:spTgt spid="33795"/>
                                        </p:tgtEl>
                                        <p:attrNameLst>
                                          <p:attrName>ppt_w</p:attrName>
                                        </p:attrNameLst>
                                      </p:cBhvr>
                                      <p:tavLst>
                                        <p:tav tm="0">
                                          <p:val>
                                            <p:fltVal val="0"/>
                                          </p:val>
                                        </p:tav>
                                        <p:tav tm="100000">
                                          <p:val>
                                            <p:strVal val="#ppt_w"/>
                                          </p:val>
                                        </p:tav>
                                      </p:tavLst>
                                    </p:anim>
                                    <p:anim calcmode="lin" valueType="num">
                                      <p:cBhvr>
                                        <p:cTn id="16" dur="1000" fill="hold"/>
                                        <p:tgtEl>
                                          <p:spTgt spid="33795"/>
                                        </p:tgtEl>
                                        <p:attrNameLst>
                                          <p:attrName>ppt_h</p:attrName>
                                        </p:attrNameLst>
                                      </p:cBhvr>
                                      <p:tavLst>
                                        <p:tav tm="0">
                                          <p:val>
                                            <p:fltVal val="0"/>
                                          </p:val>
                                        </p:tav>
                                        <p:tav tm="100000">
                                          <p:val>
                                            <p:strVal val="#ppt_h"/>
                                          </p:val>
                                        </p:tav>
                                      </p:tavLst>
                                    </p:anim>
                                    <p:anim calcmode="lin" valueType="num">
                                      <p:cBhvr>
                                        <p:cTn id="17" dur="1000" fill="hold"/>
                                        <p:tgtEl>
                                          <p:spTgt spid="33795"/>
                                        </p:tgtEl>
                                        <p:attrNameLst>
                                          <p:attrName>style.rotation</p:attrName>
                                        </p:attrNameLst>
                                      </p:cBhvr>
                                      <p:tavLst>
                                        <p:tav tm="0">
                                          <p:val>
                                            <p:fltVal val="90"/>
                                          </p:val>
                                        </p:tav>
                                        <p:tav tm="100000">
                                          <p:val>
                                            <p:fltVal val="0"/>
                                          </p:val>
                                        </p:tav>
                                      </p:tavLst>
                                    </p:anim>
                                    <p:animEffect transition="in" filter="fade">
                                      <p:cBhvr>
                                        <p:cTn id="18" dur="1000"/>
                                        <p:tgtEl>
                                          <p:spTgt spid="33795"/>
                                        </p:tgtEl>
                                      </p:cBhvr>
                                    </p:animEffect>
                                  </p:childTnLst>
                                </p:cTn>
                              </p:par>
                              <p:par>
                                <p:cTn id="19" presetID="31" presetClass="entr" presetSubtype="0" fill="hold" nodeType="withEffect">
                                  <p:stCondLst>
                                    <p:cond delay="0"/>
                                  </p:stCondLst>
                                  <p:childTnLst>
                                    <p:set>
                                      <p:cBhvr>
                                        <p:cTn id="20" dur="1" fill="hold">
                                          <p:stCondLst>
                                            <p:cond delay="0"/>
                                          </p:stCondLst>
                                        </p:cTn>
                                        <p:tgtEl>
                                          <p:spTgt spid="33796"/>
                                        </p:tgtEl>
                                        <p:attrNameLst>
                                          <p:attrName>style.visibility</p:attrName>
                                        </p:attrNameLst>
                                      </p:cBhvr>
                                      <p:to>
                                        <p:strVal val="visible"/>
                                      </p:to>
                                    </p:set>
                                    <p:anim calcmode="lin" valueType="num">
                                      <p:cBhvr>
                                        <p:cTn id="21" dur="1000" fill="hold"/>
                                        <p:tgtEl>
                                          <p:spTgt spid="33796"/>
                                        </p:tgtEl>
                                        <p:attrNameLst>
                                          <p:attrName>ppt_w</p:attrName>
                                        </p:attrNameLst>
                                      </p:cBhvr>
                                      <p:tavLst>
                                        <p:tav tm="0">
                                          <p:val>
                                            <p:fltVal val="0"/>
                                          </p:val>
                                        </p:tav>
                                        <p:tav tm="100000">
                                          <p:val>
                                            <p:strVal val="#ppt_w"/>
                                          </p:val>
                                        </p:tav>
                                      </p:tavLst>
                                    </p:anim>
                                    <p:anim calcmode="lin" valueType="num">
                                      <p:cBhvr>
                                        <p:cTn id="22" dur="1000" fill="hold"/>
                                        <p:tgtEl>
                                          <p:spTgt spid="33796"/>
                                        </p:tgtEl>
                                        <p:attrNameLst>
                                          <p:attrName>ppt_h</p:attrName>
                                        </p:attrNameLst>
                                      </p:cBhvr>
                                      <p:tavLst>
                                        <p:tav tm="0">
                                          <p:val>
                                            <p:fltVal val="0"/>
                                          </p:val>
                                        </p:tav>
                                        <p:tav tm="100000">
                                          <p:val>
                                            <p:strVal val="#ppt_h"/>
                                          </p:val>
                                        </p:tav>
                                      </p:tavLst>
                                    </p:anim>
                                    <p:anim calcmode="lin" valueType="num">
                                      <p:cBhvr>
                                        <p:cTn id="23" dur="1000" fill="hold"/>
                                        <p:tgtEl>
                                          <p:spTgt spid="33796"/>
                                        </p:tgtEl>
                                        <p:attrNameLst>
                                          <p:attrName>style.rotation</p:attrName>
                                        </p:attrNameLst>
                                      </p:cBhvr>
                                      <p:tavLst>
                                        <p:tav tm="0">
                                          <p:val>
                                            <p:fltVal val="90"/>
                                          </p:val>
                                        </p:tav>
                                        <p:tav tm="100000">
                                          <p:val>
                                            <p:fltVal val="0"/>
                                          </p:val>
                                        </p:tav>
                                      </p:tavLst>
                                    </p:anim>
                                    <p:animEffect transition="in" filter="fade">
                                      <p:cBhvr>
                                        <p:cTn id="24"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23528" y="228600"/>
            <a:ext cx="8287072"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Órganos/Organizaciones Formales</a:t>
            </a:r>
          </a:p>
        </p:txBody>
      </p:sp>
      <p:sp>
        <p:nvSpPr>
          <p:cNvPr id="34819" name="Rectangle 3"/>
          <p:cNvSpPr>
            <a:spLocks noGrp="1" noChangeArrowheads="1"/>
          </p:cNvSpPr>
          <p:nvPr>
            <p:ph type="body" idx="1"/>
          </p:nvPr>
        </p:nvSpPr>
        <p:spPr>
          <a:xfrm>
            <a:off x="179512" y="1676400"/>
            <a:ext cx="8431088" cy="4648200"/>
          </a:xfrm>
          <a:solidFill>
            <a:schemeClr val="accent2">
              <a:lumMod val="25000"/>
              <a:lumOff val="75000"/>
            </a:schemeClr>
          </a:solidFill>
          <a:ln w="76200">
            <a:solidFill>
              <a:schemeClr val="bg1">
                <a:lumMod val="60000"/>
                <a:lumOff val="40000"/>
              </a:schemeClr>
            </a:solidFill>
          </a:ln>
        </p:spPr>
        <p:txBody>
          <a:bodyPr/>
          <a:lstStyle/>
          <a:p>
            <a:r>
              <a:rPr lang="es-ES_tradnl" sz="3600" b="1" i="1" dirty="0">
                <a:solidFill>
                  <a:schemeClr val="accent2">
                    <a:lumMod val="75000"/>
                    <a:lumOff val="25000"/>
                  </a:schemeClr>
                </a:solidFill>
                <a:latin typeface="Arial" pitchFamily="34" charset="0"/>
              </a:rPr>
              <a:t>ISP (Internet </a:t>
            </a:r>
            <a:r>
              <a:rPr lang="es-ES_tradnl" sz="3600" b="1" i="1" dirty="0" err="1">
                <a:solidFill>
                  <a:schemeClr val="accent2">
                    <a:lumMod val="75000"/>
                    <a:lumOff val="25000"/>
                  </a:schemeClr>
                </a:solidFill>
                <a:latin typeface="Arial" pitchFamily="34" charset="0"/>
              </a:rPr>
              <a:t>Service</a:t>
            </a:r>
            <a:r>
              <a:rPr lang="es-ES_tradnl" sz="3600" b="1" i="1" dirty="0">
                <a:solidFill>
                  <a:schemeClr val="accent2">
                    <a:lumMod val="75000"/>
                    <a:lumOff val="25000"/>
                  </a:schemeClr>
                </a:solidFill>
                <a:latin typeface="Arial" pitchFamily="34" charset="0"/>
              </a:rPr>
              <a:t> </a:t>
            </a:r>
            <a:r>
              <a:rPr lang="es-ES_tradnl" sz="3600" b="1" i="1" dirty="0" err="1">
                <a:solidFill>
                  <a:schemeClr val="accent2">
                    <a:lumMod val="75000"/>
                    <a:lumOff val="25000"/>
                  </a:schemeClr>
                </a:solidFill>
                <a:latin typeface="Arial" pitchFamily="34" charset="0"/>
              </a:rPr>
              <a:t>Provider</a:t>
            </a:r>
            <a:r>
              <a:rPr lang="es-ES_tradnl" sz="3600" b="1" i="1" dirty="0">
                <a:solidFill>
                  <a:schemeClr val="accent2">
                    <a:lumMod val="75000"/>
                    <a:lumOff val="25000"/>
                  </a:schemeClr>
                </a:solidFill>
                <a:latin typeface="Arial" pitchFamily="34" charset="0"/>
              </a:rPr>
              <a:t>)</a:t>
            </a:r>
            <a:endParaRPr lang="es-ES_tradnl" sz="3600" i="1" dirty="0">
              <a:solidFill>
                <a:schemeClr val="accent2">
                  <a:lumMod val="75000"/>
                  <a:lumOff val="25000"/>
                </a:schemeClr>
              </a:solidFill>
              <a:latin typeface="Arial" pitchFamily="34" charset="0"/>
            </a:endParaRPr>
          </a:p>
          <a:p>
            <a:pPr lvl="1"/>
            <a:r>
              <a:rPr lang="es-ES_tradnl" sz="3200" i="1" dirty="0">
                <a:solidFill>
                  <a:schemeClr val="accent2">
                    <a:lumMod val="75000"/>
                    <a:lumOff val="25000"/>
                  </a:schemeClr>
                </a:solidFill>
                <a:latin typeface="Arial" pitchFamily="34" charset="0"/>
              </a:rPr>
              <a:t>Organización Comercial que provee servicios o Acceso a Internet a sus Suscriptores u Organizaciones  (TELCO).</a:t>
            </a:r>
          </a:p>
          <a:p>
            <a:pPr lvl="1"/>
            <a:r>
              <a:rPr lang="es-ES_tradnl" i="1" dirty="0">
                <a:solidFill>
                  <a:schemeClr val="accent2">
                    <a:lumMod val="75000"/>
                    <a:lumOff val="25000"/>
                  </a:schemeClr>
                </a:solidFill>
                <a:latin typeface="Arial" pitchFamily="34" charset="0"/>
              </a:rPr>
              <a:t>Debe Proveer</a:t>
            </a:r>
          </a:p>
          <a:p>
            <a:pPr lvl="2"/>
            <a:r>
              <a:rPr lang="es-ES_tradnl" i="1" dirty="0">
                <a:solidFill>
                  <a:schemeClr val="accent2">
                    <a:lumMod val="75000"/>
                    <a:lumOff val="25000"/>
                  </a:schemeClr>
                </a:solidFill>
                <a:latin typeface="Arial" pitchFamily="34" charset="0"/>
              </a:rPr>
              <a:t>Señal de Comunicaciones.</a:t>
            </a:r>
          </a:p>
          <a:p>
            <a:pPr lvl="2"/>
            <a:r>
              <a:rPr lang="es-ES_tradnl" i="1" dirty="0">
                <a:solidFill>
                  <a:schemeClr val="accent2">
                    <a:lumMod val="75000"/>
                    <a:lumOff val="25000"/>
                  </a:schemeClr>
                </a:solidFill>
                <a:latin typeface="Arial" pitchFamily="34" charset="0"/>
              </a:rPr>
              <a:t>Números y Nombres de Dominio.</a:t>
            </a:r>
          </a:p>
          <a:p>
            <a:pPr lvl="2"/>
            <a:r>
              <a:rPr lang="es-ES_tradnl" i="1" dirty="0">
                <a:solidFill>
                  <a:schemeClr val="accent2">
                    <a:lumMod val="75000"/>
                    <a:lumOff val="25000"/>
                  </a:schemeClr>
                </a:solidFill>
                <a:latin typeface="Arial" pitchFamily="34" charset="0"/>
              </a:rPr>
              <a:t>Servicio de Soporte Técnico.</a:t>
            </a:r>
          </a:p>
          <a:p>
            <a:pPr lvl="2"/>
            <a:r>
              <a:rPr lang="es-ES_tradnl" i="1" dirty="0">
                <a:solidFill>
                  <a:schemeClr val="accent2">
                    <a:lumMod val="75000"/>
                    <a:lumOff val="25000"/>
                  </a:schemeClr>
                </a:solidFill>
                <a:latin typeface="Arial" pitchFamily="34" charset="0"/>
              </a:rPr>
              <a:t>Otros Servicios .</a:t>
            </a:r>
            <a:endParaRPr lang="es-ES_tradnl" dirty="0">
              <a:solidFill>
                <a:schemeClr val="accent2">
                  <a:lumMod val="75000"/>
                  <a:lumOff val="25000"/>
                </a:schemeClr>
              </a:solidFill>
            </a:endParaRPr>
          </a:p>
        </p:txBody>
      </p:sp>
    </p:spTree>
  </p:cSld>
  <p:clrMapOvr>
    <a:overrideClrMapping bg1="dk2" tx1="lt1" bg2="dk1"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subTitle" idx="4294967295"/>
          </p:nvPr>
        </p:nvSpPr>
        <p:spPr>
          <a:xfrm>
            <a:off x="467543" y="3573017"/>
            <a:ext cx="8496301" cy="3024336"/>
          </a:xfrm>
          <a:solidFill>
            <a:schemeClr val="bg1">
              <a:lumMod val="20000"/>
              <a:lumOff val="80000"/>
            </a:schemeClr>
          </a:solidFill>
          <a:ln w="76200">
            <a:solidFill>
              <a:schemeClr val="accent2">
                <a:lumMod val="50000"/>
                <a:lumOff val="50000"/>
              </a:schemeClr>
            </a:solidFill>
          </a:ln>
        </p:spPr>
        <p:txBody>
          <a:bodyPr/>
          <a:lstStyle/>
          <a:p>
            <a:pPr marL="0" indent="0" algn="ctr">
              <a:lnSpc>
                <a:spcPct val="90000"/>
              </a:lnSpc>
              <a:buFontTx/>
              <a:buNone/>
            </a:pPr>
            <a:r>
              <a:rPr lang="es-ES_tradnl" sz="2800" b="1" i="1" dirty="0">
                <a:solidFill>
                  <a:srgbClr val="333399"/>
                </a:solidFill>
                <a:latin typeface="Arial" pitchFamily="34" charset="0"/>
              </a:rPr>
              <a:t>Mg PABLO ALEJANDRO LENA</a:t>
            </a:r>
          </a:p>
          <a:p>
            <a:pPr marL="0" indent="0" algn="ctr">
              <a:lnSpc>
                <a:spcPct val="90000"/>
              </a:lnSpc>
              <a:buFontTx/>
              <a:buNone/>
            </a:pPr>
            <a:r>
              <a:rPr lang="es-ES_tradnl" sz="2800" b="1" i="1" dirty="0">
                <a:solidFill>
                  <a:srgbClr val="333399"/>
                </a:solidFill>
                <a:latin typeface="Arial" pitchFamily="34" charset="0"/>
              </a:rPr>
              <a:t>legacena@gmail.com</a:t>
            </a:r>
          </a:p>
          <a:p>
            <a:pPr marL="0" indent="0" algn="ctr">
              <a:lnSpc>
                <a:spcPct val="90000"/>
              </a:lnSpc>
              <a:buFontTx/>
              <a:buNone/>
            </a:pPr>
            <a:r>
              <a:rPr lang="es-ES_tradnl" sz="2800" b="1" i="1" dirty="0">
                <a:solidFill>
                  <a:srgbClr val="333399"/>
                </a:solidFill>
                <a:latin typeface="Arial" pitchFamily="34" charset="0"/>
              </a:rPr>
              <a:t>plena@unlam.edu.ar</a:t>
            </a:r>
          </a:p>
          <a:p>
            <a:pPr marL="0" indent="0" algn="ctr">
              <a:lnSpc>
                <a:spcPct val="90000"/>
              </a:lnSpc>
              <a:buFontTx/>
              <a:buNone/>
            </a:pPr>
            <a:r>
              <a:rPr lang="es-ES_tradnl" sz="2800" b="1" i="1" dirty="0">
                <a:solidFill>
                  <a:srgbClr val="333399"/>
                </a:solidFill>
                <a:latin typeface="Arial" pitchFamily="34" charset="0"/>
              </a:rPr>
              <a:t>   </a:t>
            </a: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sz="2800" b="1" i="1" dirty="0">
                <a:solidFill>
                  <a:srgbClr val="333399"/>
                </a:solidFill>
                <a:latin typeface="Arial" pitchFamily="34" charset="0"/>
              </a:rPr>
              <a:t>              </a:t>
            </a:r>
          </a:p>
          <a:p>
            <a:pPr marL="0" indent="0" algn="ctr">
              <a:lnSpc>
                <a:spcPct val="90000"/>
              </a:lnSpc>
              <a:buFontTx/>
              <a:buNone/>
            </a:pPr>
            <a:r>
              <a:rPr lang="es-AR" sz="3600" b="1" i="1" u="sng" dirty="0">
                <a:solidFill>
                  <a:srgbClr val="333399"/>
                </a:solidFill>
                <a:latin typeface="Arial" pitchFamily="34" charset="0"/>
              </a:rPr>
              <a:t>2023</a:t>
            </a:r>
          </a:p>
        </p:txBody>
      </p:sp>
      <p:sp>
        <p:nvSpPr>
          <p:cNvPr id="81923" name="Rectangle 3"/>
          <p:cNvSpPr>
            <a:spLocks noGrp="1" noChangeArrowheads="1"/>
          </p:cNvSpPr>
          <p:nvPr>
            <p:ph type="ctrTitle" idx="4294967295"/>
          </p:nvPr>
        </p:nvSpPr>
        <p:spPr>
          <a:xfrm>
            <a:off x="467544" y="260648"/>
            <a:ext cx="8496300" cy="3168352"/>
          </a:xfrm>
          <a:solidFill>
            <a:schemeClr val="bg1">
              <a:lumMod val="20000"/>
              <a:lumOff val="80000"/>
            </a:schemeClr>
          </a:solidFill>
          <a:ln w="76200" cap="flat" algn="ctr">
            <a:solidFill>
              <a:schemeClr val="accent2">
                <a:lumMod val="50000"/>
                <a:lumOff val="50000"/>
              </a:schemeClr>
            </a:solidFill>
          </a:ln>
        </p:spPr>
        <p:txBody>
          <a:bodyPr anchor="t"/>
          <a:lstStyle/>
          <a:p>
            <a:pPr>
              <a:spcBef>
                <a:spcPct val="20000"/>
              </a:spcBef>
            </a:pPr>
            <a:r>
              <a:rPr lang="es-AR" sz="5400" b="1" i="1" dirty="0">
                <a:solidFill>
                  <a:srgbClr val="333399"/>
                </a:solidFill>
                <a:latin typeface="Arial" charset="0"/>
              </a:rPr>
              <a:t>Tecnología de Redes 2634</a:t>
            </a:r>
            <a:br>
              <a:rPr lang="es-AR" sz="5400" b="1" i="1" dirty="0">
                <a:solidFill>
                  <a:srgbClr val="333399"/>
                </a:solidFill>
                <a:latin typeface="Arial" charset="0"/>
              </a:rPr>
            </a:br>
            <a:r>
              <a:rPr lang="es-AR" b="1" i="1" dirty="0">
                <a:solidFill>
                  <a:srgbClr val="333399"/>
                </a:solidFill>
                <a:latin typeface="Arial" charset="0"/>
              </a:rPr>
              <a:t>Introducción a las Comunicaciones 3007</a:t>
            </a:r>
            <a:endParaRPr lang="es-AR" b="1" i="1" dirty="0">
              <a:solidFill>
                <a:srgbClr val="333399"/>
              </a:solidFill>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0" y="260648"/>
            <a:ext cx="8893175" cy="9906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NAP – Network Access Point</a:t>
            </a:r>
          </a:p>
        </p:txBody>
      </p:sp>
      <p:pic>
        <p:nvPicPr>
          <p:cNvPr id="2" name="Imagen 1"/>
          <p:cNvPicPr>
            <a:picLocks noChangeAspect="1"/>
          </p:cNvPicPr>
          <p:nvPr/>
        </p:nvPicPr>
        <p:blipFill>
          <a:blip r:embed="rId2"/>
          <a:stretch>
            <a:fillRect/>
          </a:stretch>
        </p:blipFill>
        <p:spPr>
          <a:xfrm>
            <a:off x="683568" y="1628800"/>
            <a:ext cx="7992888" cy="4752528"/>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Tree>
    <p:extLst>
      <p:ext uri="{BB962C8B-B14F-4D97-AF65-F5344CB8AC3E}">
        <p14:creationId xmlns:p14="http://schemas.microsoft.com/office/powerpoint/2010/main" val="16268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1000" fill="hold"/>
                                        <p:tgtEl>
                                          <p:spTgt spid="161794"/>
                                        </p:tgtEl>
                                        <p:attrNameLst>
                                          <p:attrName>ppt_w</p:attrName>
                                        </p:attrNameLst>
                                      </p:cBhvr>
                                      <p:tavLst>
                                        <p:tav tm="0">
                                          <p:val>
                                            <p:fltVal val="0"/>
                                          </p:val>
                                        </p:tav>
                                        <p:tav tm="100000">
                                          <p:val>
                                            <p:strVal val="#ppt_w"/>
                                          </p:val>
                                        </p:tav>
                                      </p:tavLst>
                                    </p:anim>
                                    <p:anim calcmode="lin" valueType="num">
                                      <p:cBhvr>
                                        <p:cTn id="8" dur="1000" fill="hold"/>
                                        <p:tgtEl>
                                          <p:spTgt spid="161794"/>
                                        </p:tgtEl>
                                        <p:attrNameLst>
                                          <p:attrName>ppt_h</p:attrName>
                                        </p:attrNameLst>
                                      </p:cBhvr>
                                      <p:tavLst>
                                        <p:tav tm="0">
                                          <p:val>
                                            <p:fltVal val="0"/>
                                          </p:val>
                                        </p:tav>
                                        <p:tav tm="100000">
                                          <p:val>
                                            <p:strVal val="#ppt_h"/>
                                          </p:val>
                                        </p:tav>
                                      </p:tavLst>
                                    </p:anim>
                                    <p:anim calcmode="lin" valueType="num">
                                      <p:cBhvr>
                                        <p:cTn id="9" dur="1000" fill="hold"/>
                                        <p:tgtEl>
                                          <p:spTgt spid="161794"/>
                                        </p:tgtEl>
                                        <p:attrNameLst>
                                          <p:attrName>style.rotation</p:attrName>
                                        </p:attrNameLst>
                                      </p:cBhvr>
                                      <p:tavLst>
                                        <p:tav tm="0">
                                          <p:val>
                                            <p:fltVal val="90"/>
                                          </p:val>
                                        </p:tav>
                                        <p:tav tm="100000">
                                          <p:val>
                                            <p:fltVal val="0"/>
                                          </p:val>
                                        </p:tav>
                                      </p:tavLst>
                                    </p:anim>
                                    <p:animEffect transition="in" filter="fade">
                                      <p:cBhvr>
                                        <p:cTn id="10" dur="1000"/>
                                        <p:tgtEl>
                                          <p:spTgt spid="1617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250825" y="304800"/>
            <a:ext cx="8893175" cy="9906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lvl="2">
              <a:spcBef>
                <a:spcPct val="20000"/>
              </a:spcBef>
            </a:pPr>
            <a:r>
              <a:rPr lang="es-MX"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NAP : Network Access Point</a:t>
            </a:r>
            <a:br>
              <a:rPr lang="es-MX"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 Exchange Point (IXP)</a:t>
            </a:r>
            <a:br>
              <a:rPr lang="es-AR" sz="3200" b="1" i="1" dirty="0">
                <a:latin typeface="Arial" panose="020B0604020202020204" pitchFamily="34" charset="0"/>
                <a:cs typeface="Arial" panose="020B0604020202020204" pitchFamily="34" charset="0"/>
                <a:sym typeface="Wingdings 3" pitchFamily="18" charset="2"/>
              </a:rPr>
            </a:br>
            <a:r>
              <a:rPr lang="es-MX"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	</a:t>
            </a:r>
            <a:endPar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endParaRPr>
          </a:p>
        </p:txBody>
      </p:sp>
      <p:sp>
        <p:nvSpPr>
          <p:cNvPr id="161795" name="Text Box 3"/>
          <p:cNvSpPr txBox="1">
            <a:spLocks noChangeArrowheads="1"/>
          </p:cNvSpPr>
          <p:nvPr/>
        </p:nvSpPr>
        <p:spPr bwMode="auto">
          <a:xfrm>
            <a:off x="107504" y="1556792"/>
            <a:ext cx="8933308" cy="5073352"/>
          </a:xfrm>
          <a:prstGeom prst="rect">
            <a:avLst/>
          </a:prstGeom>
          <a:solidFill>
            <a:schemeClr val="accent2"/>
          </a:solidFill>
          <a:ln w="76200">
            <a:solidFill>
              <a:srgbClr val="00FFFF"/>
            </a:solid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FFFF00"/>
              </a:buClr>
              <a:buSzPct val="80000"/>
              <a:buFont typeface="Wingdings" pitchFamily="2" charset="2"/>
              <a:buChar char="®"/>
              <a:defRPr sz="3200" b="1" i="1">
                <a:effectLst>
                  <a:outerShdw blurRad="38100" dist="38100" dir="2700000" algn="tl">
                    <a:srgbClr val="000000"/>
                  </a:outerShdw>
                </a:effectLst>
                <a:latin typeface="Arial" pitchFamily="34" charset="0"/>
              </a:defRPr>
            </a:lvl1pPr>
            <a:lvl2pPr marL="742950" lvl="1" indent="-285750" eaLnBrk="0" hangingPunct="0">
              <a:spcBef>
                <a:spcPct val="20000"/>
              </a:spcBef>
              <a:buClr>
                <a:srgbClr val="CC0000"/>
              </a:buClr>
              <a:buSzPct val="70000"/>
              <a:buFont typeface="Wingdings" pitchFamily="2" charset="2"/>
              <a:buChar char="®"/>
              <a:defRPr sz="2800" b="1" i="1">
                <a:effectLst>
                  <a:outerShdw blurRad="38100" dist="38100" dir="2700000" algn="tl">
                    <a:srgbClr val="000000"/>
                  </a:outerShdw>
                </a:effectLst>
                <a:latin typeface="Arial" pitchFamily="34" charset="0"/>
              </a:defRPr>
            </a:lvl2pPr>
            <a:lvl3pPr marL="1143000" indent="-228600" eaLnBrk="0" hangingPunct="0">
              <a:spcBef>
                <a:spcPct val="20000"/>
              </a:spcBef>
              <a:buClr>
                <a:srgbClr val="009900"/>
              </a:buClr>
              <a:buSzPct val="60000"/>
              <a:buFont typeface="Wingdings" pitchFamily="2" charset="2"/>
              <a:buChar char="®"/>
              <a:defRPr>
                <a:latin typeface="+mn-lt"/>
              </a:defRPr>
            </a:lvl3pPr>
            <a:lvl4pPr marL="1600200" lvl="3" indent="-228600" eaLnBrk="0" hangingPunct="0">
              <a:spcBef>
                <a:spcPct val="20000"/>
              </a:spcBef>
              <a:buClr>
                <a:schemeClr val="hlink"/>
              </a:buClr>
              <a:buSzPct val="60000"/>
              <a:buFont typeface="Wingdings" pitchFamily="2" charset="2"/>
              <a:buChar char="l"/>
              <a:defRPr sz="2000" b="1" i="1">
                <a:effectLst>
                  <a:outerShdw blurRad="38100" dist="38100" dir="2700000" algn="tl">
                    <a:srgbClr val="000000"/>
                  </a:outerShdw>
                </a:effectLst>
                <a:latin typeface="Arial" pitchFamily="34" charset="0"/>
              </a:defRPr>
            </a:lvl4pPr>
            <a:lvl5pPr marL="2057400" indent="-228600" eaLnBrk="0" hangingPunct="0">
              <a:spcBef>
                <a:spcPct val="20000"/>
              </a:spcBef>
              <a:buClr>
                <a:schemeClr val="accent2"/>
              </a:buClr>
              <a:buSzPct val="55000"/>
              <a:buFont typeface="Wingdings" pitchFamily="2" charset="2"/>
              <a:buChar char="l"/>
              <a:defRPr sz="2000">
                <a:latin typeface="+mn-lt"/>
              </a:defRPr>
            </a:lvl5pPr>
            <a:lvl6pPr marL="2514600" indent="-228600" fontAlgn="base">
              <a:spcBef>
                <a:spcPct val="20000"/>
              </a:spcBef>
              <a:spcAft>
                <a:spcPct val="0"/>
              </a:spcAft>
              <a:buClr>
                <a:schemeClr val="accent2"/>
              </a:buClr>
              <a:buSzPct val="55000"/>
              <a:buFont typeface="Wingdings" pitchFamily="2" charset="2"/>
              <a:buChar char="l"/>
              <a:defRPr sz="2000">
                <a:latin typeface="+mn-lt"/>
              </a:defRPr>
            </a:lvl6pPr>
            <a:lvl7pPr marL="2971800" indent="-228600" fontAlgn="base">
              <a:spcBef>
                <a:spcPct val="20000"/>
              </a:spcBef>
              <a:spcAft>
                <a:spcPct val="0"/>
              </a:spcAft>
              <a:buClr>
                <a:schemeClr val="accent2"/>
              </a:buClr>
              <a:buSzPct val="55000"/>
              <a:buFont typeface="Wingdings" pitchFamily="2" charset="2"/>
              <a:buChar char="l"/>
              <a:defRPr sz="2000">
                <a:latin typeface="+mn-lt"/>
              </a:defRPr>
            </a:lvl7pPr>
            <a:lvl8pPr marL="3429000" indent="-228600" fontAlgn="base">
              <a:spcBef>
                <a:spcPct val="20000"/>
              </a:spcBef>
              <a:spcAft>
                <a:spcPct val="0"/>
              </a:spcAft>
              <a:buClr>
                <a:schemeClr val="accent2"/>
              </a:buClr>
              <a:buSzPct val="55000"/>
              <a:buFont typeface="Wingdings" pitchFamily="2" charset="2"/>
              <a:buChar char="l"/>
              <a:defRPr sz="2000">
                <a:latin typeface="+mn-lt"/>
              </a:defRPr>
            </a:lvl8pPr>
            <a:lvl9pPr marL="3886200" indent="-228600" fontAlgn="base">
              <a:spcBef>
                <a:spcPct val="20000"/>
              </a:spcBef>
              <a:spcAft>
                <a:spcPct val="0"/>
              </a:spcAft>
              <a:buClr>
                <a:schemeClr val="accent2"/>
              </a:buClr>
              <a:buSzPct val="55000"/>
              <a:buFont typeface="Wingdings" pitchFamily="2" charset="2"/>
              <a:buChar char="l"/>
              <a:defRPr sz="2000">
                <a:latin typeface="+mn-lt"/>
              </a:defRPr>
            </a:lvl9pPr>
          </a:lstStyle>
          <a:p>
            <a:r>
              <a:rPr lang="es-ES" dirty="0">
                <a:effectLst>
                  <a:outerShdw blurRad="38100" dist="38100" dir="2700000" algn="tl">
                    <a:srgbClr val="000000">
                      <a:alpha val="43137"/>
                    </a:srgbClr>
                  </a:outerShdw>
                </a:effectLst>
              </a:rPr>
              <a:t>Punto de acceso a la red Internet.</a:t>
            </a:r>
          </a:p>
          <a:p>
            <a:r>
              <a:rPr lang="es-ES" dirty="0">
                <a:effectLst>
                  <a:outerShdw blurRad="38100" dist="38100" dir="2700000" algn="tl">
                    <a:srgbClr val="000000">
                      <a:alpha val="43137"/>
                    </a:srgbClr>
                  </a:outerShdw>
                </a:effectLst>
              </a:rPr>
              <a:t>Centro público de intercambio de red donde los proveedores de servicios e internet (ISP) se interconectaban realizando acuerdos de intercambio o </a:t>
            </a:r>
            <a:r>
              <a:rPr lang="es-ES" dirty="0" err="1">
                <a:effectLst>
                  <a:outerShdw blurRad="38100" dist="38100" dir="2700000" algn="tl">
                    <a:srgbClr val="000000">
                      <a:alpha val="43137"/>
                    </a:srgbClr>
                  </a:outerShdw>
                </a:effectLst>
              </a:rPr>
              <a:t>peering</a:t>
            </a:r>
            <a:r>
              <a:rPr lang="es-ES" dirty="0">
                <a:effectLst>
                  <a:outerShdw blurRad="38100" dist="38100" dir="2700000" algn="tl">
                    <a:srgbClr val="000000">
                      <a:alpha val="43137"/>
                    </a:srgbClr>
                  </a:outerShdw>
                </a:effectLst>
              </a:rPr>
              <a:t>.</a:t>
            </a:r>
          </a:p>
          <a:p>
            <a:r>
              <a:rPr lang="es-ES" dirty="0">
                <a:effectLst>
                  <a:outerShdw blurRad="38100" dist="38100" dir="2700000" algn="tl">
                    <a:srgbClr val="000000">
                      <a:alpha val="43137"/>
                    </a:srgbClr>
                  </a:outerShdw>
                </a:effectLst>
                <a:sym typeface="Wingdings 3" pitchFamily="18" charset="2"/>
              </a:rPr>
              <a:t>En la Actualidad se denominan :</a:t>
            </a:r>
            <a:r>
              <a:rPr lang="es-ES" dirty="0">
                <a:effectLst>
                  <a:outerShdw blurRad="38100" dist="38100" dir="2700000" algn="tl">
                    <a:srgbClr val="000000">
                      <a:alpha val="43137"/>
                    </a:srgbClr>
                  </a:outerShdw>
                </a:effectLst>
              </a:rPr>
              <a:t> </a:t>
            </a:r>
          </a:p>
          <a:p>
            <a:pPr lvl="2"/>
            <a:r>
              <a:rPr lang="es-ES" sz="3200" b="1" i="1" dirty="0">
                <a:latin typeface="Arial" panose="020B0604020202020204" pitchFamily="34" charset="0"/>
                <a:cs typeface="Arial" panose="020B0604020202020204" pitchFamily="34" charset="0"/>
              </a:rPr>
              <a:t>Internet Exchange Point (IXP)</a:t>
            </a:r>
            <a:endParaRPr lang="es-AR" sz="3200" b="1" i="1" dirty="0">
              <a:latin typeface="Arial" panose="020B0604020202020204" pitchFamily="34" charset="0"/>
              <a:cs typeface="Arial" panose="020B0604020202020204" pitchFamily="34" charset="0"/>
              <a:sym typeface="Wingdings 3" pitchFamily="18" charset="2"/>
            </a:endParaRPr>
          </a:p>
        </p:txBody>
      </p:sp>
    </p:spTree>
    <p:extLst>
      <p:ext uri="{BB962C8B-B14F-4D97-AF65-F5344CB8AC3E}">
        <p14:creationId xmlns:p14="http://schemas.microsoft.com/office/powerpoint/2010/main" val="421122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1000" fill="hold"/>
                                        <p:tgtEl>
                                          <p:spTgt spid="161794"/>
                                        </p:tgtEl>
                                        <p:attrNameLst>
                                          <p:attrName>ppt_w</p:attrName>
                                        </p:attrNameLst>
                                      </p:cBhvr>
                                      <p:tavLst>
                                        <p:tav tm="0">
                                          <p:val>
                                            <p:fltVal val="0"/>
                                          </p:val>
                                        </p:tav>
                                        <p:tav tm="100000">
                                          <p:val>
                                            <p:strVal val="#ppt_w"/>
                                          </p:val>
                                        </p:tav>
                                      </p:tavLst>
                                    </p:anim>
                                    <p:anim calcmode="lin" valueType="num">
                                      <p:cBhvr>
                                        <p:cTn id="8" dur="1000" fill="hold"/>
                                        <p:tgtEl>
                                          <p:spTgt spid="161794"/>
                                        </p:tgtEl>
                                        <p:attrNameLst>
                                          <p:attrName>ppt_h</p:attrName>
                                        </p:attrNameLst>
                                      </p:cBhvr>
                                      <p:tavLst>
                                        <p:tav tm="0">
                                          <p:val>
                                            <p:fltVal val="0"/>
                                          </p:val>
                                        </p:tav>
                                        <p:tav tm="100000">
                                          <p:val>
                                            <p:strVal val="#ppt_h"/>
                                          </p:val>
                                        </p:tav>
                                      </p:tavLst>
                                    </p:anim>
                                    <p:anim calcmode="lin" valueType="num">
                                      <p:cBhvr>
                                        <p:cTn id="9" dur="1000" fill="hold"/>
                                        <p:tgtEl>
                                          <p:spTgt spid="161794"/>
                                        </p:tgtEl>
                                        <p:attrNameLst>
                                          <p:attrName>style.rotation</p:attrName>
                                        </p:attrNameLst>
                                      </p:cBhvr>
                                      <p:tavLst>
                                        <p:tav tm="0">
                                          <p:val>
                                            <p:fltVal val="90"/>
                                          </p:val>
                                        </p:tav>
                                        <p:tav tm="100000">
                                          <p:val>
                                            <p:fltVal val="0"/>
                                          </p:val>
                                        </p:tav>
                                      </p:tavLst>
                                    </p:anim>
                                    <p:animEffect transition="in" filter="fade">
                                      <p:cBhvr>
                                        <p:cTn id="10" dur="1000"/>
                                        <p:tgtEl>
                                          <p:spTgt spid="16179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1795">
                                            <p:bg/>
                                          </p:spTgt>
                                        </p:tgtEl>
                                        <p:attrNameLst>
                                          <p:attrName>style.visibility</p:attrName>
                                        </p:attrNameLst>
                                      </p:cBhvr>
                                      <p:to>
                                        <p:strVal val="visible"/>
                                      </p:to>
                                    </p:set>
                                    <p:anim calcmode="lin" valueType="num">
                                      <p:cBhvr>
                                        <p:cTn id="15" dur="500" fill="hold"/>
                                        <p:tgtEl>
                                          <p:spTgt spid="161795">
                                            <p:bg/>
                                          </p:spTgt>
                                        </p:tgtEl>
                                        <p:attrNameLst>
                                          <p:attrName>ppt_w</p:attrName>
                                        </p:attrNameLst>
                                      </p:cBhvr>
                                      <p:tavLst>
                                        <p:tav tm="0">
                                          <p:val>
                                            <p:fltVal val="0"/>
                                          </p:val>
                                        </p:tav>
                                        <p:tav tm="100000">
                                          <p:val>
                                            <p:strVal val="#ppt_w"/>
                                          </p:val>
                                        </p:tav>
                                      </p:tavLst>
                                    </p:anim>
                                    <p:anim calcmode="lin" valueType="num">
                                      <p:cBhvr>
                                        <p:cTn id="16" dur="500" fill="hold"/>
                                        <p:tgtEl>
                                          <p:spTgt spid="161795">
                                            <p:bg/>
                                          </p:spTgt>
                                        </p:tgtEl>
                                        <p:attrNameLst>
                                          <p:attrName>ppt_h</p:attrName>
                                        </p:attrNameLst>
                                      </p:cBhvr>
                                      <p:tavLst>
                                        <p:tav tm="0">
                                          <p:val>
                                            <p:fltVal val="0"/>
                                          </p:val>
                                        </p:tav>
                                        <p:tav tm="100000">
                                          <p:val>
                                            <p:strVal val="#ppt_h"/>
                                          </p:val>
                                        </p:tav>
                                      </p:tavLst>
                                    </p:anim>
                                    <p:animEffect transition="in" filter="fade">
                                      <p:cBhvr>
                                        <p:cTn id="17" dur="500"/>
                                        <p:tgtEl>
                                          <p:spTgt spid="161795">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61795">
                                            <p:txEl>
                                              <p:pRg st="0" end="0"/>
                                            </p:txEl>
                                          </p:spTgt>
                                        </p:tgtEl>
                                        <p:attrNameLst>
                                          <p:attrName>style.visibility</p:attrName>
                                        </p:attrNameLst>
                                      </p:cBhvr>
                                      <p:to>
                                        <p:strVal val="visible"/>
                                      </p:to>
                                    </p:set>
                                    <p:anim calcmode="lin" valueType="num">
                                      <p:cBhvr>
                                        <p:cTn id="22" dur="500" fill="hold"/>
                                        <p:tgtEl>
                                          <p:spTgt spid="16179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1795">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179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61795">
                                            <p:txEl>
                                              <p:pRg st="1" end="1"/>
                                            </p:txEl>
                                          </p:spTgt>
                                        </p:tgtEl>
                                        <p:attrNameLst>
                                          <p:attrName>style.visibility</p:attrName>
                                        </p:attrNameLst>
                                      </p:cBhvr>
                                      <p:to>
                                        <p:strVal val="visible"/>
                                      </p:to>
                                    </p:set>
                                    <p:anim calcmode="lin" valueType="num">
                                      <p:cBhvr>
                                        <p:cTn id="29" dur="500" fill="hold"/>
                                        <p:tgtEl>
                                          <p:spTgt spid="161795">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61795">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16179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61795">
                                            <p:txEl>
                                              <p:pRg st="2" end="2"/>
                                            </p:txEl>
                                          </p:spTgt>
                                        </p:tgtEl>
                                        <p:attrNameLst>
                                          <p:attrName>style.visibility</p:attrName>
                                        </p:attrNameLst>
                                      </p:cBhvr>
                                      <p:to>
                                        <p:strVal val="visible"/>
                                      </p:to>
                                    </p:set>
                                    <p:anim calcmode="lin" valueType="num">
                                      <p:cBhvr>
                                        <p:cTn id="36" dur="500" fill="hold"/>
                                        <p:tgtEl>
                                          <p:spTgt spid="161795">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161795">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161795">
                                            <p:txEl>
                                              <p:pRg st="2" end="2"/>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61795">
                                            <p:txEl>
                                              <p:pRg st="3" end="3"/>
                                            </p:txEl>
                                          </p:spTgt>
                                        </p:tgtEl>
                                        <p:attrNameLst>
                                          <p:attrName>style.visibility</p:attrName>
                                        </p:attrNameLst>
                                      </p:cBhvr>
                                      <p:to>
                                        <p:strVal val="visible"/>
                                      </p:to>
                                    </p:set>
                                    <p:anim calcmode="lin" valueType="num">
                                      <p:cBhvr>
                                        <p:cTn id="41" dur="500" fill="hold"/>
                                        <p:tgtEl>
                                          <p:spTgt spid="161795">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161795">
                                            <p:txEl>
                                              <p:pRg st="3" end="3"/>
                                            </p:txEl>
                                          </p:spTgt>
                                        </p:tgtEl>
                                        <p:attrNameLst>
                                          <p:attrName>ppt_h</p:attrName>
                                        </p:attrNameLst>
                                      </p:cBhvr>
                                      <p:tavLst>
                                        <p:tav tm="0">
                                          <p:val>
                                            <p:fltVal val="0"/>
                                          </p:val>
                                        </p:tav>
                                        <p:tav tm="100000">
                                          <p:val>
                                            <p:strVal val="#ppt_h"/>
                                          </p:val>
                                        </p:tav>
                                      </p:tavLst>
                                    </p:anim>
                                    <p:animEffect transition="in" filter="fade">
                                      <p:cBhvr>
                                        <p:cTn id="43" dur="500"/>
                                        <p:tgtEl>
                                          <p:spTgt spid="16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descr="Papel seda azul"/>
          <p:cNvSpPr>
            <a:spLocks noGrp="1" noChangeArrowheads="1"/>
          </p:cNvSpPr>
          <p:nvPr>
            <p:ph type="title"/>
          </p:nvPr>
        </p:nvSpPr>
        <p:spPr>
          <a:xfrm>
            <a:off x="125412" y="35800"/>
            <a:ext cx="8893175" cy="1232959"/>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NAPS en Argentina - Comienzos</a:t>
            </a:r>
          </a:p>
        </p:txBody>
      </p:sp>
      <p:sp>
        <p:nvSpPr>
          <p:cNvPr id="161795" name="Text Box 3"/>
          <p:cNvSpPr txBox="1">
            <a:spLocks noChangeArrowheads="1"/>
          </p:cNvSpPr>
          <p:nvPr/>
        </p:nvSpPr>
        <p:spPr bwMode="auto">
          <a:xfrm>
            <a:off x="228600" y="1524000"/>
            <a:ext cx="8686800" cy="5073352"/>
          </a:xfrm>
          <a:prstGeom prst="rect">
            <a:avLst/>
          </a:prstGeom>
          <a:solidFill>
            <a:schemeClr val="accent2"/>
          </a:solidFill>
          <a:ln w="76200">
            <a:solidFill>
              <a:srgbClr val="00FFFF"/>
            </a:solid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FFFF00"/>
              </a:buClr>
              <a:buSzPct val="80000"/>
              <a:buFont typeface="Wingdings" pitchFamily="2" charset="2"/>
              <a:buChar char="®"/>
              <a:defRPr sz="3200" b="1" i="1">
                <a:effectLst>
                  <a:outerShdw blurRad="38100" dist="38100" dir="2700000" algn="tl">
                    <a:srgbClr val="000000"/>
                  </a:outerShdw>
                </a:effectLst>
                <a:latin typeface="Arial" pitchFamily="34" charset="0"/>
              </a:defRPr>
            </a:lvl1pPr>
            <a:lvl2pPr marL="742950" lvl="1" indent="-285750" eaLnBrk="0" hangingPunct="0">
              <a:spcBef>
                <a:spcPct val="20000"/>
              </a:spcBef>
              <a:buClr>
                <a:srgbClr val="CC0000"/>
              </a:buClr>
              <a:buSzPct val="70000"/>
              <a:buFont typeface="Wingdings" pitchFamily="2" charset="2"/>
              <a:buChar char="®"/>
              <a:defRPr sz="2800" b="1" i="1">
                <a:effectLst>
                  <a:outerShdw blurRad="38100" dist="38100" dir="2700000" algn="tl">
                    <a:srgbClr val="000000"/>
                  </a:outerShdw>
                </a:effectLst>
                <a:latin typeface="Arial" pitchFamily="34" charset="0"/>
              </a:defRPr>
            </a:lvl2pPr>
            <a:lvl3pPr marL="1143000" indent="-228600" eaLnBrk="0" hangingPunct="0">
              <a:spcBef>
                <a:spcPct val="20000"/>
              </a:spcBef>
              <a:buClr>
                <a:srgbClr val="009900"/>
              </a:buClr>
              <a:buSzPct val="60000"/>
              <a:buFont typeface="Wingdings" pitchFamily="2" charset="2"/>
              <a:buChar char="®"/>
              <a:defRPr>
                <a:latin typeface="+mn-lt"/>
              </a:defRPr>
            </a:lvl3pPr>
            <a:lvl4pPr marL="1600200" lvl="3" indent="-228600" eaLnBrk="0" hangingPunct="0">
              <a:spcBef>
                <a:spcPct val="20000"/>
              </a:spcBef>
              <a:buClr>
                <a:schemeClr val="hlink"/>
              </a:buClr>
              <a:buSzPct val="60000"/>
              <a:buFont typeface="Wingdings" pitchFamily="2" charset="2"/>
              <a:buChar char="l"/>
              <a:defRPr sz="2000" b="1" i="1">
                <a:effectLst>
                  <a:outerShdw blurRad="38100" dist="38100" dir="2700000" algn="tl">
                    <a:srgbClr val="000000"/>
                  </a:outerShdw>
                </a:effectLst>
                <a:latin typeface="Arial" pitchFamily="34" charset="0"/>
              </a:defRPr>
            </a:lvl4pPr>
            <a:lvl5pPr marL="2057400" indent="-228600" eaLnBrk="0" hangingPunct="0">
              <a:spcBef>
                <a:spcPct val="20000"/>
              </a:spcBef>
              <a:buClr>
                <a:schemeClr val="accent2"/>
              </a:buClr>
              <a:buSzPct val="55000"/>
              <a:buFont typeface="Wingdings" pitchFamily="2" charset="2"/>
              <a:buChar char="l"/>
              <a:defRPr sz="2000">
                <a:latin typeface="+mn-lt"/>
              </a:defRPr>
            </a:lvl5pPr>
            <a:lvl6pPr marL="2514600" indent="-228600" fontAlgn="base">
              <a:spcBef>
                <a:spcPct val="20000"/>
              </a:spcBef>
              <a:spcAft>
                <a:spcPct val="0"/>
              </a:spcAft>
              <a:buClr>
                <a:schemeClr val="accent2"/>
              </a:buClr>
              <a:buSzPct val="55000"/>
              <a:buFont typeface="Wingdings" pitchFamily="2" charset="2"/>
              <a:buChar char="l"/>
              <a:defRPr sz="2000">
                <a:latin typeface="+mn-lt"/>
              </a:defRPr>
            </a:lvl6pPr>
            <a:lvl7pPr marL="2971800" indent="-228600" fontAlgn="base">
              <a:spcBef>
                <a:spcPct val="20000"/>
              </a:spcBef>
              <a:spcAft>
                <a:spcPct val="0"/>
              </a:spcAft>
              <a:buClr>
                <a:schemeClr val="accent2"/>
              </a:buClr>
              <a:buSzPct val="55000"/>
              <a:buFont typeface="Wingdings" pitchFamily="2" charset="2"/>
              <a:buChar char="l"/>
              <a:defRPr sz="2000">
                <a:latin typeface="+mn-lt"/>
              </a:defRPr>
            </a:lvl7pPr>
            <a:lvl8pPr marL="3429000" indent="-228600" fontAlgn="base">
              <a:spcBef>
                <a:spcPct val="20000"/>
              </a:spcBef>
              <a:spcAft>
                <a:spcPct val="0"/>
              </a:spcAft>
              <a:buClr>
                <a:schemeClr val="accent2"/>
              </a:buClr>
              <a:buSzPct val="55000"/>
              <a:buFont typeface="Wingdings" pitchFamily="2" charset="2"/>
              <a:buChar char="l"/>
              <a:defRPr sz="2000">
                <a:latin typeface="+mn-lt"/>
              </a:defRPr>
            </a:lvl8pPr>
            <a:lvl9pPr marL="3886200" indent="-228600" fontAlgn="base">
              <a:spcBef>
                <a:spcPct val="20000"/>
              </a:spcBef>
              <a:spcAft>
                <a:spcPct val="0"/>
              </a:spcAft>
              <a:buClr>
                <a:schemeClr val="accent2"/>
              </a:buClr>
              <a:buSzPct val="55000"/>
              <a:buFont typeface="Wingdings" pitchFamily="2" charset="2"/>
              <a:buChar char="l"/>
              <a:defRPr sz="2000">
                <a:latin typeface="+mn-lt"/>
              </a:defRPr>
            </a:lvl9pPr>
          </a:lstStyle>
          <a:p>
            <a:r>
              <a:rPr lang="es-MX" sz="4000" dirty="0"/>
              <a:t>NAP : Network Access Point</a:t>
            </a:r>
          </a:p>
          <a:p>
            <a:pPr marL="457200" lvl="1" indent="0">
              <a:buNone/>
            </a:pPr>
            <a:r>
              <a:rPr lang="es-MX" sz="3600" dirty="0"/>
              <a:t>		</a:t>
            </a:r>
          </a:p>
          <a:p>
            <a:pPr lvl="1"/>
            <a:r>
              <a:rPr lang="es-MX" sz="3600" dirty="0"/>
              <a:t>NAP de  Telefónica </a:t>
            </a:r>
            <a:r>
              <a:rPr lang="es-MX" sz="3600" dirty="0">
                <a:sym typeface="Wingdings 3" pitchFamily="18" charset="2"/>
              </a:rPr>
              <a:t> </a:t>
            </a:r>
            <a:r>
              <a:rPr lang="es-MX" sz="3200" dirty="0">
                <a:sym typeface="Wingdings 3" pitchFamily="18" charset="2"/>
              </a:rPr>
              <a:t>Buenos Aires</a:t>
            </a:r>
          </a:p>
          <a:p>
            <a:pPr lvl="1"/>
            <a:r>
              <a:rPr lang="es-MX" sz="3600" dirty="0">
                <a:sym typeface="Wingdings 3" pitchFamily="18" charset="2"/>
              </a:rPr>
              <a:t>NAP de  Telecom     </a:t>
            </a:r>
            <a:r>
              <a:rPr lang="es-MX" sz="3200" dirty="0">
                <a:sym typeface="Wingdings 3" pitchFamily="18" charset="2"/>
              </a:rPr>
              <a:t>Buenos Aires</a:t>
            </a:r>
          </a:p>
          <a:p>
            <a:pPr lvl="1"/>
            <a:r>
              <a:rPr lang="es-MX" sz="3600" dirty="0">
                <a:sym typeface="Wingdings 3" pitchFamily="18" charset="2"/>
              </a:rPr>
              <a:t>NAP de   </a:t>
            </a:r>
            <a:r>
              <a:rPr lang="es-MX" sz="3600" dirty="0" err="1">
                <a:sym typeface="Wingdings 3" pitchFamily="18" charset="2"/>
              </a:rPr>
              <a:t>Cabase</a:t>
            </a:r>
            <a:r>
              <a:rPr lang="es-MX" sz="3600" dirty="0">
                <a:sym typeface="Wingdings 3" pitchFamily="18" charset="2"/>
              </a:rPr>
              <a:t>     Buenos Aires </a:t>
            </a:r>
          </a:p>
          <a:p>
            <a:pPr marL="914400" lvl="2" indent="0" algn="ctr">
              <a:buNone/>
            </a:pPr>
            <a:r>
              <a:rPr lang="es-MX" sz="32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Wingdings 3" pitchFamily="18" charset="2"/>
              </a:rPr>
              <a:t>(Cámara Argentina de Internet)  </a:t>
            </a:r>
            <a:endParaRPr lang="es-AR" sz="32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Wingdings 3" pitchFamily="18" charset="2"/>
            </a:endParaRPr>
          </a:p>
        </p:txBody>
      </p:sp>
    </p:spTree>
    <p:extLst>
      <p:ext uri="{BB962C8B-B14F-4D97-AF65-F5344CB8AC3E}">
        <p14:creationId xmlns:p14="http://schemas.microsoft.com/office/powerpoint/2010/main" val="342457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p:cTn id="7" dur="1000" fill="hold"/>
                                        <p:tgtEl>
                                          <p:spTgt spid="161794"/>
                                        </p:tgtEl>
                                        <p:attrNameLst>
                                          <p:attrName>ppt_w</p:attrName>
                                        </p:attrNameLst>
                                      </p:cBhvr>
                                      <p:tavLst>
                                        <p:tav tm="0">
                                          <p:val>
                                            <p:fltVal val="0"/>
                                          </p:val>
                                        </p:tav>
                                        <p:tav tm="100000">
                                          <p:val>
                                            <p:strVal val="#ppt_w"/>
                                          </p:val>
                                        </p:tav>
                                      </p:tavLst>
                                    </p:anim>
                                    <p:anim calcmode="lin" valueType="num">
                                      <p:cBhvr>
                                        <p:cTn id="8" dur="1000" fill="hold"/>
                                        <p:tgtEl>
                                          <p:spTgt spid="161794"/>
                                        </p:tgtEl>
                                        <p:attrNameLst>
                                          <p:attrName>ppt_h</p:attrName>
                                        </p:attrNameLst>
                                      </p:cBhvr>
                                      <p:tavLst>
                                        <p:tav tm="0">
                                          <p:val>
                                            <p:fltVal val="0"/>
                                          </p:val>
                                        </p:tav>
                                        <p:tav tm="100000">
                                          <p:val>
                                            <p:strVal val="#ppt_h"/>
                                          </p:val>
                                        </p:tav>
                                      </p:tavLst>
                                    </p:anim>
                                    <p:anim calcmode="lin" valueType="num">
                                      <p:cBhvr>
                                        <p:cTn id="9" dur="1000" fill="hold"/>
                                        <p:tgtEl>
                                          <p:spTgt spid="161794"/>
                                        </p:tgtEl>
                                        <p:attrNameLst>
                                          <p:attrName>style.rotation</p:attrName>
                                        </p:attrNameLst>
                                      </p:cBhvr>
                                      <p:tavLst>
                                        <p:tav tm="0">
                                          <p:val>
                                            <p:fltVal val="90"/>
                                          </p:val>
                                        </p:tav>
                                        <p:tav tm="100000">
                                          <p:val>
                                            <p:fltVal val="0"/>
                                          </p:val>
                                        </p:tav>
                                      </p:tavLst>
                                    </p:anim>
                                    <p:animEffect transition="in" filter="fade">
                                      <p:cBhvr>
                                        <p:cTn id="10" dur="1000"/>
                                        <p:tgtEl>
                                          <p:spTgt spid="1617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61795">
                                            <p:bg/>
                                          </p:spTgt>
                                        </p:tgtEl>
                                        <p:attrNameLst>
                                          <p:attrName>style.visibility</p:attrName>
                                        </p:attrNameLst>
                                      </p:cBhvr>
                                      <p:to>
                                        <p:strVal val="visible"/>
                                      </p:to>
                                    </p:set>
                                    <p:anim calcmode="lin" valueType="num">
                                      <p:cBhvr>
                                        <p:cTn id="15" dur="1000" fill="hold"/>
                                        <p:tgtEl>
                                          <p:spTgt spid="161795">
                                            <p:bg/>
                                          </p:spTgt>
                                        </p:tgtEl>
                                        <p:attrNameLst>
                                          <p:attrName>ppt_w</p:attrName>
                                        </p:attrNameLst>
                                      </p:cBhvr>
                                      <p:tavLst>
                                        <p:tav tm="0">
                                          <p:val>
                                            <p:fltVal val="0"/>
                                          </p:val>
                                        </p:tav>
                                        <p:tav tm="100000">
                                          <p:val>
                                            <p:strVal val="#ppt_w"/>
                                          </p:val>
                                        </p:tav>
                                      </p:tavLst>
                                    </p:anim>
                                    <p:anim calcmode="lin" valueType="num">
                                      <p:cBhvr>
                                        <p:cTn id="16" dur="1000" fill="hold"/>
                                        <p:tgtEl>
                                          <p:spTgt spid="161795">
                                            <p:bg/>
                                          </p:spTgt>
                                        </p:tgtEl>
                                        <p:attrNameLst>
                                          <p:attrName>ppt_h</p:attrName>
                                        </p:attrNameLst>
                                      </p:cBhvr>
                                      <p:tavLst>
                                        <p:tav tm="0">
                                          <p:val>
                                            <p:fltVal val="0"/>
                                          </p:val>
                                        </p:tav>
                                        <p:tav tm="100000">
                                          <p:val>
                                            <p:strVal val="#ppt_h"/>
                                          </p:val>
                                        </p:tav>
                                      </p:tavLst>
                                    </p:anim>
                                    <p:anim calcmode="lin" valueType="num">
                                      <p:cBhvr>
                                        <p:cTn id="17" dur="1000" fill="hold"/>
                                        <p:tgtEl>
                                          <p:spTgt spid="161795">
                                            <p:bg/>
                                          </p:spTgt>
                                        </p:tgtEl>
                                        <p:attrNameLst>
                                          <p:attrName>style.rotation</p:attrName>
                                        </p:attrNameLst>
                                      </p:cBhvr>
                                      <p:tavLst>
                                        <p:tav tm="0">
                                          <p:val>
                                            <p:fltVal val="90"/>
                                          </p:val>
                                        </p:tav>
                                        <p:tav tm="100000">
                                          <p:val>
                                            <p:fltVal val="0"/>
                                          </p:val>
                                        </p:tav>
                                      </p:tavLst>
                                    </p:anim>
                                    <p:animEffect transition="in" filter="fade">
                                      <p:cBhvr>
                                        <p:cTn id="18" dur="1000"/>
                                        <p:tgtEl>
                                          <p:spTgt spid="1617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61795">
                                            <p:txEl>
                                              <p:pRg st="0" end="0"/>
                                            </p:txEl>
                                          </p:spTgt>
                                        </p:tgtEl>
                                        <p:attrNameLst>
                                          <p:attrName>style.visibility</p:attrName>
                                        </p:attrNameLst>
                                      </p:cBhvr>
                                      <p:to>
                                        <p:strVal val="visible"/>
                                      </p:to>
                                    </p:set>
                                    <p:anim calcmode="lin" valueType="num">
                                      <p:cBhvr>
                                        <p:cTn id="23" dur="1000" fill="hold"/>
                                        <p:tgtEl>
                                          <p:spTgt spid="1617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617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617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617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61795">
                                            <p:txEl>
                                              <p:pRg st="1" end="1"/>
                                            </p:txEl>
                                          </p:spTgt>
                                        </p:tgtEl>
                                        <p:attrNameLst>
                                          <p:attrName>style.visibility</p:attrName>
                                        </p:attrNameLst>
                                      </p:cBhvr>
                                      <p:to>
                                        <p:strVal val="visible"/>
                                      </p:to>
                                    </p:set>
                                    <p:anim calcmode="lin" valueType="num">
                                      <p:cBhvr>
                                        <p:cTn id="31" dur="1000" fill="hold"/>
                                        <p:tgtEl>
                                          <p:spTgt spid="1617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617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617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6179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61795">
                                            <p:txEl>
                                              <p:pRg st="2" end="2"/>
                                            </p:txEl>
                                          </p:spTgt>
                                        </p:tgtEl>
                                        <p:attrNameLst>
                                          <p:attrName>style.visibility</p:attrName>
                                        </p:attrNameLst>
                                      </p:cBhvr>
                                      <p:to>
                                        <p:strVal val="visible"/>
                                      </p:to>
                                    </p:set>
                                    <p:anim calcmode="lin" valueType="num">
                                      <p:cBhvr>
                                        <p:cTn id="37" dur="1000" fill="hold"/>
                                        <p:tgtEl>
                                          <p:spTgt spid="16179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6179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6179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6179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61795">
                                            <p:txEl>
                                              <p:pRg st="3" end="3"/>
                                            </p:txEl>
                                          </p:spTgt>
                                        </p:tgtEl>
                                        <p:attrNameLst>
                                          <p:attrName>style.visibility</p:attrName>
                                        </p:attrNameLst>
                                      </p:cBhvr>
                                      <p:to>
                                        <p:strVal val="visible"/>
                                      </p:to>
                                    </p:set>
                                    <p:anim calcmode="lin" valueType="num">
                                      <p:cBhvr>
                                        <p:cTn id="43" dur="1000" fill="hold"/>
                                        <p:tgtEl>
                                          <p:spTgt spid="16179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6179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6179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61795">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61795">
                                            <p:txEl>
                                              <p:pRg st="4" end="4"/>
                                            </p:txEl>
                                          </p:spTgt>
                                        </p:tgtEl>
                                        <p:attrNameLst>
                                          <p:attrName>style.visibility</p:attrName>
                                        </p:attrNameLst>
                                      </p:cBhvr>
                                      <p:to>
                                        <p:strVal val="visible"/>
                                      </p:to>
                                    </p:set>
                                    <p:anim calcmode="lin" valueType="num">
                                      <p:cBhvr>
                                        <p:cTn id="49" dur="1000" fill="hold"/>
                                        <p:tgtEl>
                                          <p:spTgt spid="161795">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161795">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161795">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161795">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61795">
                                            <p:txEl>
                                              <p:pRg st="5" end="5"/>
                                            </p:txEl>
                                          </p:spTgt>
                                        </p:tgtEl>
                                        <p:attrNameLst>
                                          <p:attrName>style.visibility</p:attrName>
                                        </p:attrNameLst>
                                      </p:cBhvr>
                                      <p:to>
                                        <p:strVal val="visible"/>
                                      </p:to>
                                    </p:set>
                                    <p:anim calcmode="lin" valueType="num">
                                      <p:cBhvr>
                                        <p:cTn id="55" dur="1000" fill="hold"/>
                                        <p:tgtEl>
                                          <p:spTgt spid="161795">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161795">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161795">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161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descr="Papel seda azul"/>
          <p:cNvSpPr>
            <a:spLocks noGrp="1" noChangeArrowheads="1"/>
          </p:cNvSpPr>
          <p:nvPr>
            <p:ph type="title"/>
          </p:nvPr>
        </p:nvSpPr>
        <p:spPr>
          <a:xfrm>
            <a:off x="0" y="304800"/>
            <a:ext cx="9144000" cy="747936"/>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28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Estructura Internet Año 2000</a:t>
            </a:r>
          </a:p>
        </p:txBody>
      </p:sp>
      <p:sp>
        <p:nvSpPr>
          <p:cNvPr id="160771" name="Text Box 3"/>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defRPr/>
            </a:pPr>
            <a:r>
              <a:rPr lang="es-MX" sz="4400" i="1" dirty="0">
                <a:solidFill>
                  <a:schemeClr val="tx2"/>
                </a:solidFill>
                <a:effectLst>
                  <a:outerShdw blurRad="38100" dist="38100" dir="2700000" algn="tl">
                    <a:srgbClr val="000000"/>
                  </a:outerShdw>
                </a:effectLst>
                <a:latin typeface="Arial" pitchFamily="34" charset="0"/>
              </a:rPr>
              <a:t>NAP :</a:t>
            </a:r>
            <a:r>
              <a:rPr lang="es-MX" sz="4400" dirty="0">
                <a:solidFill>
                  <a:schemeClr val="tx2"/>
                </a:solidFill>
                <a:latin typeface="Arial" pitchFamily="34" charset="0"/>
              </a:rPr>
              <a:t> </a:t>
            </a:r>
            <a:r>
              <a:rPr lang="es-MX" sz="4400" b="1" i="1" dirty="0">
                <a:solidFill>
                  <a:schemeClr val="accent2"/>
                </a:solidFill>
                <a:effectLst>
                  <a:outerShdw blurRad="38100" dist="38100" dir="2700000" algn="tl">
                    <a:srgbClr val="000000"/>
                  </a:outerShdw>
                </a:effectLst>
                <a:latin typeface="Arial" pitchFamily="34" charset="0"/>
              </a:rPr>
              <a:t>Network Access Point</a:t>
            </a:r>
          </a:p>
          <a:p>
            <a:pPr lvl="1">
              <a:defRPr/>
            </a:pPr>
            <a:r>
              <a:rPr lang="es-MX" sz="4400" b="1" i="1" dirty="0">
                <a:solidFill>
                  <a:schemeClr val="accent2"/>
                </a:solidFill>
                <a:effectLst>
                  <a:outerShdw blurRad="38100" dist="38100" dir="2700000" algn="tl">
                    <a:srgbClr val="000000"/>
                  </a:outerShdw>
                </a:effectLst>
                <a:latin typeface="Arial" pitchFamily="34" charset="0"/>
              </a:rPr>
              <a:t>		(</a:t>
            </a:r>
            <a:r>
              <a:rPr lang="es-MX" sz="4400" b="1" i="1" dirty="0" err="1">
                <a:solidFill>
                  <a:schemeClr val="accent2"/>
                </a:solidFill>
                <a:effectLst>
                  <a:outerShdw blurRad="38100" dist="38100" dir="2700000" algn="tl">
                    <a:srgbClr val="000000"/>
                  </a:outerShdw>
                </a:effectLst>
                <a:latin typeface="Arial" pitchFamily="34" charset="0"/>
              </a:rPr>
              <a:t>Switch</a:t>
            </a:r>
            <a:r>
              <a:rPr lang="es-MX" sz="4400" b="1" i="1" dirty="0">
                <a:solidFill>
                  <a:schemeClr val="accent2"/>
                </a:solidFill>
                <a:effectLst>
                  <a:outerShdw blurRad="38100" dist="38100" dir="2700000" algn="tl">
                    <a:srgbClr val="000000"/>
                  </a:outerShdw>
                </a:effectLst>
                <a:latin typeface="Arial" pitchFamily="34" charset="0"/>
              </a:rPr>
              <a:t> ATM /FDDI)</a:t>
            </a:r>
          </a:p>
          <a:p>
            <a:pPr lvl="1">
              <a:defRPr/>
            </a:pPr>
            <a:endParaRPr lang="es-MX" sz="4400" b="1" i="1" dirty="0">
              <a:solidFill>
                <a:schemeClr val="accent2"/>
              </a:solidFill>
              <a:effectLst>
                <a:outerShdw blurRad="38100" dist="38100" dir="2700000" algn="tl">
                  <a:srgbClr val="000000"/>
                </a:outerShdw>
              </a:effectLst>
              <a:latin typeface="Arial" pitchFamily="34" charset="0"/>
            </a:endParaRP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rPr>
              <a:t>NAP</a:t>
            </a:r>
            <a:r>
              <a:rPr lang="es-MX" sz="2800" dirty="0">
                <a:solidFill>
                  <a:schemeClr val="tx2"/>
                </a:solidFill>
                <a:latin typeface="Arial" pitchFamily="34" charset="0"/>
              </a:rPr>
              <a:t> de Sprint </a:t>
            </a:r>
            <a:r>
              <a:rPr lang="es-MX" sz="2800" dirty="0">
                <a:solidFill>
                  <a:schemeClr val="tx2"/>
                </a:solidFill>
                <a:latin typeface="Arial" pitchFamily="34" charset="0"/>
                <a:sym typeface="Wingdings 3" pitchFamily="18" charset="2"/>
              </a:rPr>
              <a:t> </a:t>
            </a:r>
            <a:r>
              <a:rPr lang="es-MX" sz="2800" dirty="0" err="1">
                <a:solidFill>
                  <a:schemeClr val="tx2"/>
                </a:solidFill>
                <a:latin typeface="Arial" pitchFamily="34" charset="0"/>
                <a:sym typeface="Wingdings 3" pitchFamily="18" charset="2"/>
              </a:rPr>
              <a:t>Pennauken</a:t>
            </a:r>
            <a:r>
              <a:rPr lang="es-MX" sz="2800" dirty="0">
                <a:solidFill>
                  <a:schemeClr val="tx2"/>
                </a:solidFill>
                <a:latin typeface="Arial" pitchFamily="34" charset="0"/>
                <a:sym typeface="Wingdings 3" pitchFamily="18" charset="2"/>
              </a:rPr>
              <a:t> –NJ</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3600" dirty="0">
                <a:solidFill>
                  <a:schemeClr val="tx2"/>
                </a:solidFill>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a:t>
            </a:r>
            <a:r>
              <a:rPr lang="es-MX" sz="2800" dirty="0" err="1">
                <a:solidFill>
                  <a:schemeClr val="tx2"/>
                </a:solidFill>
                <a:latin typeface="Arial" pitchFamily="34" charset="0"/>
                <a:sym typeface="Wingdings 3" pitchFamily="18" charset="2"/>
              </a:rPr>
              <a:t>Pac</a:t>
            </a:r>
            <a:r>
              <a:rPr lang="es-MX" sz="2800" dirty="0">
                <a:solidFill>
                  <a:schemeClr val="tx2"/>
                </a:solidFill>
                <a:latin typeface="Arial" pitchFamily="34" charset="0"/>
                <a:sym typeface="Wingdings 3" pitchFamily="18" charset="2"/>
              </a:rPr>
              <a:t> BELL </a:t>
            </a:r>
            <a:r>
              <a:rPr lang="es-MX" dirty="0">
                <a:solidFill>
                  <a:schemeClr val="tx2"/>
                </a:solidFill>
                <a:latin typeface="Arial" pitchFamily="34" charset="0"/>
                <a:sym typeface="Wingdings 3" pitchFamily="18" charset="2"/>
              </a:rPr>
              <a:t>San Francisco – California</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 </a:t>
            </a:r>
            <a:r>
              <a:rPr lang="es-MX" sz="2800" dirty="0">
                <a:solidFill>
                  <a:schemeClr val="tx2"/>
                </a:solidFill>
                <a:latin typeface="Arial" pitchFamily="34" charset="0"/>
                <a:sym typeface="Wingdings 3" pitchFamily="18" charset="2"/>
              </a:rPr>
              <a:t>AADS  Chicago</a:t>
            </a:r>
          </a:p>
          <a:p>
            <a:pPr lvl="1">
              <a:buFont typeface="Wingdings" pitchFamily="2" charset="2"/>
              <a:buChar char="ü"/>
              <a:defRPr/>
            </a:pPr>
            <a:r>
              <a:rPr lang="es-MX" sz="3600" b="1" i="1" dirty="0">
                <a:solidFill>
                  <a:schemeClr val="tx2"/>
                </a:solidFill>
                <a:effectLst>
                  <a:outerShdw blurRad="38100" dist="38100" dir="2700000" algn="tl">
                    <a:srgbClr val="000000"/>
                  </a:outerShdw>
                </a:effectLst>
                <a:latin typeface="Arial" pitchFamily="34" charset="0"/>
                <a:sym typeface="Wingdings 3" pitchFamily="18" charset="2"/>
              </a:rPr>
              <a:t>NAP</a:t>
            </a:r>
            <a:r>
              <a:rPr lang="es-MX" sz="2800" b="1" i="1" dirty="0">
                <a:solidFill>
                  <a:schemeClr val="tx2"/>
                </a:solidFill>
                <a:effectLst>
                  <a:outerShdw blurRad="38100" dist="38100" dir="2700000" algn="tl">
                    <a:srgbClr val="000000"/>
                  </a:outerShdw>
                </a:effectLst>
                <a:latin typeface="Arial" pitchFamily="34" charset="0"/>
                <a:sym typeface="Wingdings 3" pitchFamily="18" charset="2"/>
              </a:rPr>
              <a:t> </a:t>
            </a:r>
            <a:r>
              <a:rPr lang="es-MX" sz="2800" dirty="0">
                <a:solidFill>
                  <a:schemeClr val="tx2"/>
                </a:solidFill>
                <a:latin typeface="Arial" pitchFamily="34" charset="0"/>
                <a:sym typeface="Wingdings 3" pitchFamily="18" charset="2"/>
              </a:rPr>
              <a:t>de MFS  </a:t>
            </a:r>
            <a:r>
              <a:rPr lang="es-MX" sz="2800" dirty="0" err="1">
                <a:solidFill>
                  <a:schemeClr val="tx2"/>
                </a:solidFill>
                <a:latin typeface="Arial" pitchFamily="34" charset="0"/>
                <a:sym typeface="Wingdings 3" pitchFamily="18" charset="2"/>
              </a:rPr>
              <a:t>Datanet</a:t>
            </a:r>
            <a:r>
              <a:rPr lang="es-MX" sz="2800" dirty="0">
                <a:solidFill>
                  <a:schemeClr val="tx2"/>
                </a:solidFill>
                <a:latin typeface="Arial" pitchFamily="34" charset="0"/>
                <a:sym typeface="Wingdings 3" pitchFamily="18" charset="2"/>
              </a:rPr>
              <a:t>  Washington D.C.</a:t>
            </a:r>
            <a:endParaRPr lang="es-AR" sz="4400" dirty="0">
              <a:solidFill>
                <a:schemeClr val="tx2"/>
              </a:solidFill>
              <a:latin typeface="Arial" pitchFamily="34"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95536" y="152400"/>
            <a:ext cx="8519864" cy="914400"/>
          </a:xfrm>
          <a:gradFill rotWithShape="0">
            <a:gsLst>
              <a:gs pos="0">
                <a:srgbClr val="003366"/>
              </a:gs>
              <a:gs pos="50000">
                <a:srgbClr val="0099CC"/>
              </a:gs>
              <a:gs pos="100000">
                <a:srgbClr val="003366"/>
              </a:gs>
            </a:gsLst>
            <a:lin ang="2700000" scaled="1"/>
          </a:gradFill>
          <a:ln w="76200" cap="flat">
            <a:solidFill>
              <a:srgbClr val="CCFFFF"/>
            </a:solidFill>
          </a:ln>
        </p:spPr>
        <p:txBody>
          <a:bodyPr/>
          <a:lstStyle/>
          <a:p>
            <a:pPr>
              <a:defRPr/>
            </a:pPr>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1028" name="Rectangle 3"/>
          <p:cNvSpPr>
            <a:spLocks noGrp="1" noChangeArrowheads="1"/>
          </p:cNvSpPr>
          <p:nvPr>
            <p:ph type="body" idx="1"/>
          </p:nvPr>
        </p:nvSpPr>
        <p:spPr>
          <a:xfrm>
            <a:off x="0" y="1295400"/>
            <a:ext cx="9144000" cy="5029200"/>
          </a:xfrm>
          <a:solidFill>
            <a:schemeClr val="accent2"/>
          </a:solidFill>
          <a:ln w="76200">
            <a:solidFill>
              <a:schemeClr val="bg1">
                <a:lumMod val="60000"/>
                <a:lumOff val="40000"/>
              </a:schemeClr>
            </a:solidFill>
          </a:ln>
        </p:spPr>
        <p:txBody>
          <a:bodyPr/>
          <a:lstStyle/>
          <a:p>
            <a:pPr>
              <a:lnSpc>
                <a:spcPct val="90000"/>
              </a:lnSpc>
            </a:pPr>
            <a:r>
              <a:rPr lang="es-AR" b="1" i="1" dirty="0">
                <a:latin typeface="Arial Rounded MT Bold" pitchFamily="34" charset="0"/>
                <a:cs typeface="Times New Roman" pitchFamily="18" charset="0"/>
              </a:rPr>
              <a:t>Proyecto Tecnológico nacido en EEUU en el año 1996 </a:t>
            </a:r>
            <a:r>
              <a:rPr lang="es-ES_tradnl" b="1" i="1" dirty="0">
                <a:latin typeface="Arial Rounded MT Bold" pitchFamily="34" charset="0"/>
                <a:cs typeface="Times New Roman" pitchFamily="18" charset="0"/>
              </a:rPr>
              <a:t>con objetivos académicos</a:t>
            </a:r>
            <a:r>
              <a:rPr lang="es-AR" b="1" i="1" dirty="0">
                <a:latin typeface="Arial Rounded MT Bold" pitchFamily="34" charset="0"/>
                <a:cs typeface="Times New Roman" pitchFamily="18" charset="0"/>
              </a:rPr>
              <a:t>.</a:t>
            </a:r>
          </a:p>
          <a:p>
            <a:pPr>
              <a:lnSpc>
                <a:spcPct val="90000"/>
              </a:lnSpc>
            </a:pPr>
            <a:r>
              <a:rPr lang="es-AR" b="1" i="1" dirty="0">
                <a:latin typeface="Arial Rounded MT Bold" pitchFamily="34" charset="0"/>
                <a:cs typeface="Times New Roman" pitchFamily="18" charset="0"/>
              </a:rPr>
              <a:t>Consorcio Admistrador sin fines de Lucro (UCAID) - </a:t>
            </a:r>
            <a:r>
              <a:rPr lang="es-AR" sz="2400" b="1" i="1" dirty="0" err="1">
                <a:latin typeface="Arial Rounded MT Bold" pitchFamily="34" charset="0"/>
                <a:cs typeface="Times New Roman" pitchFamily="18" charset="0"/>
              </a:rPr>
              <a:t>University</a:t>
            </a:r>
            <a:r>
              <a:rPr lang="es-AR" sz="2400" b="1" i="1" dirty="0">
                <a:latin typeface="Arial Rounded MT Bold" pitchFamily="34" charset="0"/>
                <a:cs typeface="Times New Roman" pitchFamily="18" charset="0"/>
              </a:rPr>
              <a:t> </a:t>
            </a:r>
            <a:r>
              <a:rPr lang="es-AR" sz="2400" b="1" i="1" dirty="0" err="1">
                <a:latin typeface="Arial Rounded MT Bold" pitchFamily="34" charset="0"/>
                <a:cs typeface="Times New Roman" pitchFamily="18" charset="0"/>
              </a:rPr>
              <a:t>Corporation</a:t>
            </a:r>
            <a:r>
              <a:rPr lang="es-AR" sz="2400" b="1" i="1" dirty="0">
                <a:latin typeface="Arial Rounded MT Bold" pitchFamily="34" charset="0"/>
                <a:cs typeface="Times New Roman" pitchFamily="18" charset="0"/>
              </a:rPr>
              <a:t> </a:t>
            </a:r>
            <a:r>
              <a:rPr lang="es-AR" sz="2400" b="1" i="1" dirty="0" err="1">
                <a:latin typeface="Arial Rounded MT Bold" pitchFamily="34" charset="0"/>
                <a:cs typeface="Times New Roman" pitchFamily="18" charset="0"/>
              </a:rPr>
              <a:t>for</a:t>
            </a:r>
            <a:r>
              <a:rPr lang="es-AR" sz="2400" b="1" i="1" dirty="0">
                <a:latin typeface="Arial Rounded MT Bold" pitchFamily="34" charset="0"/>
                <a:cs typeface="Times New Roman" pitchFamily="18" charset="0"/>
              </a:rPr>
              <a:t> </a:t>
            </a:r>
            <a:r>
              <a:rPr lang="es-AR" sz="2400" b="1" i="1" dirty="0" err="1">
                <a:latin typeface="Arial Rounded MT Bold" pitchFamily="34" charset="0"/>
                <a:cs typeface="Times New Roman" pitchFamily="18" charset="0"/>
              </a:rPr>
              <a:t>Advanced</a:t>
            </a:r>
            <a:r>
              <a:rPr lang="es-AR" sz="2400" b="1" i="1" dirty="0">
                <a:latin typeface="Arial Rounded MT Bold" pitchFamily="34" charset="0"/>
                <a:cs typeface="Times New Roman" pitchFamily="18" charset="0"/>
              </a:rPr>
              <a:t> Internet </a:t>
            </a:r>
            <a:r>
              <a:rPr lang="es-AR" sz="2400" b="1" i="1" dirty="0" err="1">
                <a:latin typeface="Arial Rounded MT Bold" pitchFamily="34" charset="0"/>
                <a:cs typeface="Times New Roman" pitchFamily="18" charset="0"/>
              </a:rPr>
              <a:t>Developer</a:t>
            </a:r>
            <a:r>
              <a:rPr lang="es-AR" sz="2400" b="1" i="1" dirty="0">
                <a:latin typeface="Arial Rounded MT Bold" pitchFamily="34" charset="0"/>
                <a:cs typeface="Times New Roman" pitchFamily="18" charset="0"/>
              </a:rPr>
              <a:t>)  </a:t>
            </a:r>
            <a:endParaRPr lang="es-AR" b="1" i="1" dirty="0">
              <a:latin typeface="Arial Rounded MT Bold" pitchFamily="34" charset="0"/>
              <a:cs typeface="Times New Roman" pitchFamily="18" charset="0"/>
            </a:endParaRPr>
          </a:p>
          <a:p>
            <a:pPr lvl="1">
              <a:lnSpc>
                <a:spcPct val="90000"/>
              </a:lnSpc>
            </a:pPr>
            <a:r>
              <a:rPr lang="es-AR" b="1" i="1" dirty="0">
                <a:latin typeface="Arial Rounded MT Bold" pitchFamily="34" charset="0"/>
                <a:cs typeface="Times New Roman" pitchFamily="18" charset="0"/>
              </a:rPr>
              <a:t>34 Universidades Americanas </a:t>
            </a:r>
          </a:p>
          <a:p>
            <a:pPr lvl="1">
              <a:lnSpc>
                <a:spcPct val="90000"/>
              </a:lnSpc>
            </a:pPr>
            <a:r>
              <a:rPr lang="es-AR" b="1" i="1" dirty="0">
                <a:latin typeface="Arial Rounded MT Bold" pitchFamily="34" charset="0"/>
                <a:cs typeface="Times New Roman" pitchFamily="18" charset="0"/>
              </a:rPr>
              <a:t>190 Instituciones del Mundo</a:t>
            </a:r>
            <a:endParaRPr lang="es-ES_tradnl" b="1" i="1" dirty="0">
              <a:latin typeface="Arial Rounded MT Bold" pitchFamily="34" charset="0"/>
              <a:cs typeface="Times New Roman" pitchFamily="18" charset="0"/>
            </a:endParaRPr>
          </a:p>
          <a:p>
            <a:pPr lvl="1">
              <a:lnSpc>
                <a:spcPct val="90000"/>
              </a:lnSpc>
            </a:pPr>
            <a:r>
              <a:rPr lang="es-ES_tradnl" b="1" i="1" dirty="0">
                <a:latin typeface="Arial Rounded MT Bold" pitchFamily="34" charset="0"/>
                <a:cs typeface="Times New Roman" pitchFamily="18" charset="0"/>
              </a:rPr>
              <a:t>Argentina Dic 2001</a:t>
            </a:r>
          </a:p>
          <a:p>
            <a:pPr lvl="1">
              <a:lnSpc>
                <a:spcPct val="90000"/>
              </a:lnSpc>
            </a:pPr>
            <a:r>
              <a:rPr lang="es-ES_tradnl" b="1" i="1" dirty="0">
                <a:latin typeface="Arial Rounded MT Bold" pitchFamily="34" charset="0"/>
                <a:cs typeface="Times New Roman" pitchFamily="18" charset="0"/>
              </a:rPr>
              <a:t>América </a:t>
            </a:r>
          </a:p>
          <a:p>
            <a:pPr lvl="2">
              <a:lnSpc>
                <a:spcPct val="90000"/>
              </a:lnSpc>
            </a:pPr>
            <a:r>
              <a:rPr lang="es-AR" b="1" i="1" dirty="0">
                <a:latin typeface="Arial Rounded MT Bold" pitchFamily="34" charset="0"/>
              </a:rPr>
              <a:t>Brasil - Chile - México - Canadá - Panamá</a:t>
            </a:r>
          </a:p>
        </p:txBody>
      </p:sp>
      <p:graphicFrame>
        <p:nvGraphicFramePr>
          <p:cNvPr id="1026" name="Object 4"/>
          <p:cNvGraphicFramePr>
            <a:graphicFrameLocks noChangeAspect="1"/>
          </p:cNvGraphicFramePr>
          <p:nvPr/>
        </p:nvGraphicFramePr>
        <p:xfrm>
          <a:off x="7696200" y="228600"/>
          <a:ext cx="1066800" cy="736600"/>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28600"/>
                        <a:ext cx="10668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2818"/>
                                        </p:tgtEl>
                                        <p:attrNameLst>
                                          <p:attrName>style.visibility</p:attrName>
                                        </p:attrNameLst>
                                      </p:cBhvr>
                                      <p:to>
                                        <p:strVal val="visible"/>
                                      </p:to>
                                    </p:set>
                                    <p:anim calcmode="lin" valueType="num">
                                      <p:cBhvr>
                                        <p:cTn id="13" dur="1000" fill="hold"/>
                                        <p:tgtEl>
                                          <p:spTgt spid="162818"/>
                                        </p:tgtEl>
                                        <p:attrNameLst>
                                          <p:attrName>ppt_w</p:attrName>
                                        </p:attrNameLst>
                                      </p:cBhvr>
                                      <p:tavLst>
                                        <p:tav tm="0">
                                          <p:val>
                                            <p:fltVal val="0"/>
                                          </p:val>
                                        </p:tav>
                                        <p:tav tm="100000">
                                          <p:val>
                                            <p:strVal val="#ppt_w"/>
                                          </p:val>
                                        </p:tav>
                                      </p:tavLst>
                                    </p:anim>
                                    <p:anim calcmode="lin" valueType="num">
                                      <p:cBhvr>
                                        <p:cTn id="14" dur="1000" fill="hold"/>
                                        <p:tgtEl>
                                          <p:spTgt spid="162818"/>
                                        </p:tgtEl>
                                        <p:attrNameLst>
                                          <p:attrName>ppt_h</p:attrName>
                                        </p:attrNameLst>
                                      </p:cBhvr>
                                      <p:tavLst>
                                        <p:tav tm="0">
                                          <p:val>
                                            <p:fltVal val="0"/>
                                          </p:val>
                                        </p:tav>
                                        <p:tav tm="100000">
                                          <p:val>
                                            <p:strVal val="#ppt_h"/>
                                          </p:val>
                                        </p:tav>
                                      </p:tavLst>
                                    </p:anim>
                                    <p:anim calcmode="lin" valueType="num">
                                      <p:cBhvr>
                                        <p:cTn id="15" dur="1000" fill="hold"/>
                                        <p:tgtEl>
                                          <p:spTgt spid="162818"/>
                                        </p:tgtEl>
                                        <p:attrNameLst>
                                          <p:attrName>style.rotation</p:attrName>
                                        </p:attrNameLst>
                                      </p:cBhvr>
                                      <p:tavLst>
                                        <p:tav tm="0">
                                          <p:val>
                                            <p:fltVal val="90"/>
                                          </p:val>
                                        </p:tav>
                                        <p:tav tm="100000">
                                          <p:val>
                                            <p:fltVal val="0"/>
                                          </p:val>
                                        </p:tav>
                                      </p:tavLst>
                                    </p:anim>
                                    <p:animEffect transition="in" filter="fade">
                                      <p:cBhvr>
                                        <p:cTn id="16" dur="1000"/>
                                        <p:tgtEl>
                                          <p:spTgt spid="16281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028">
                                            <p:bg/>
                                          </p:spTgt>
                                        </p:tgtEl>
                                        <p:attrNameLst>
                                          <p:attrName>style.visibility</p:attrName>
                                        </p:attrNameLst>
                                      </p:cBhvr>
                                      <p:to>
                                        <p:strVal val="visible"/>
                                      </p:to>
                                    </p:set>
                                    <p:anim calcmode="lin" valueType="num">
                                      <p:cBhvr>
                                        <p:cTn id="21" dur="1000" fill="hold"/>
                                        <p:tgtEl>
                                          <p:spTgt spid="1028">
                                            <p:bg/>
                                          </p:spTgt>
                                        </p:tgtEl>
                                        <p:attrNameLst>
                                          <p:attrName>ppt_w</p:attrName>
                                        </p:attrNameLst>
                                      </p:cBhvr>
                                      <p:tavLst>
                                        <p:tav tm="0">
                                          <p:val>
                                            <p:fltVal val="0"/>
                                          </p:val>
                                        </p:tav>
                                        <p:tav tm="100000">
                                          <p:val>
                                            <p:strVal val="#ppt_w"/>
                                          </p:val>
                                        </p:tav>
                                      </p:tavLst>
                                    </p:anim>
                                    <p:anim calcmode="lin" valueType="num">
                                      <p:cBhvr>
                                        <p:cTn id="22" dur="1000" fill="hold"/>
                                        <p:tgtEl>
                                          <p:spTgt spid="1028">
                                            <p:bg/>
                                          </p:spTgt>
                                        </p:tgtEl>
                                        <p:attrNameLst>
                                          <p:attrName>ppt_h</p:attrName>
                                        </p:attrNameLst>
                                      </p:cBhvr>
                                      <p:tavLst>
                                        <p:tav tm="0">
                                          <p:val>
                                            <p:fltVal val="0"/>
                                          </p:val>
                                        </p:tav>
                                        <p:tav tm="100000">
                                          <p:val>
                                            <p:strVal val="#ppt_h"/>
                                          </p:val>
                                        </p:tav>
                                      </p:tavLst>
                                    </p:anim>
                                    <p:anim calcmode="lin" valueType="num">
                                      <p:cBhvr>
                                        <p:cTn id="23" dur="1000" fill="hold"/>
                                        <p:tgtEl>
                                          <p:spTgt spid="1028">
                                            <p:bg/>
                                          </p:spTgt>
                                        </p:tgtEl>
                                        <p:attrNameLst>
                                          <p:attrName>style.rotation</p:attrName>
                                        </p:attrNameLst>
                                      </p:cBhvr>
                                      <p:tavLst>
                                        <p:tav tm="0">
                                          <p:val>
                                            <p:fltVal val="90"/>
                                          </p:val>
                                        </p:tav>
                                        <p:tav tm="100000">
                                          <p:val>
                                            <p:fltVal val="0"/>
                                          </p:val>
                                        </p:tav>
                                      </p:tavLst>
                                    </p:anim>
                                    <p:animEffect transition="in" filter="fade">
                                      <p:cBhvr>
                                        <p:cTn id="24" dur="1000"/>
                                        <p:tgtEl>
                                          <p:spTgt spid="1028">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028">
                                            <p:txEl>
                                              <p:pRg st="0" end="0"/>
                                            </p:txEl>
                                          </p:spTgt>
                                        </p:tgtEl>
                                        <p:attrNameLst>
                                          <p:attrName>style.visibility</p:attrName>
                                        </p:attrNameLst>
                                      </p:cBhvr>
                                      <p:to>
                                        <p:strVal val="visible"/>
                                      </p:to>
                                    </p:set>
                                    <p:anim calcmode="lin" valueType="num">
                                      <p:cBhvr>
                                        <p:cTn id="29" dur="1000" fill="hold"/>
                                        <p:tgtEl>
                                          <p:spTgt spid="102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02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02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02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028">
                                            <p:txEl>
                                              <p:pRg st="1" end="1"/>
                                            </p:txEl>
                                          </p:spTgt>
                                        </p:tgtEl>
                                        <p:attrNameLst>
                                          <p:attrName>style.visibility</p:attrName>
                                        </p:attrNameLst>
                                      </p:cBhvr>
                                      <p:to>
                                        <p:strVal val="visible"/>
                                      </p:to>
                                    </p:set>
                                    <p:anim calcmode="lin" valueType="num">
                                      <p:cBhvr>
                                        <p:cTn id="37" dur="1000" fill="hold"/>
                                        <p:tgtEl>
                                          <p:spTgt spid="1028">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028">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028">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028">
                                            <p:txEl>
                                              <p:pRg st="1" end="1"/>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28">
                                            <p:txEl>
                                              <p:pRg st="2" end="2"/>
                                            </p:txEl>
                                          </p:spTgt>
                                        </p:tgtEl>
                                        <p:attrNameLst>
                                          <p:attrName>style.visibility</p:attrName>
                                        </p:attrNameLst>
                                      </p:cBhvr>
                                      <p:to>
                                        <p:strVal val="visible"/>
                                      </p:to>
                                    </p:set>
                                    <p:anim calcmode="lin" valueType="num">
                                      <p:cBhvr>
                                        <p:cTn id="43" dur="1000" fill="hold"/>
                                        <p:tgtEl>
                                          <p:spTgt spid="1028">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028">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028">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028">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28">
                                            <p:txEl>
                                              <p:pRg st="3" end="3"/>
                                            </p:txEl>
                                          </p:spTgt>
                                        </p:tgtEl>
                                        <p:attrNameLst>
                                          <p:attrName>style.visibility</p:attrName>
                                        </p:attrNameLst>
                                      </p:cBhvr>
                                      <p:to>
                                        <p:strVal val="visible"/>
                                      </p:to>
                                    </p:set>
                                    <p:anim calcmode="lin" valueType="num">
                                      <p:cBhvr>
                                        <p:cTn id="49" dur="1000" fill="hold"/>
                                        <p:tgtEl>
                                          <p:spTgt spid="1028">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028">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028">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028">
                                            <p:txEl>
                                              <p:pRg st="3" end="3"/>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28">
                                            <p:txEl>
                                              <p:pRg st="4" end="4"/>
                                            </p:txEl>
                                          </p:spTgt>
                                        </p:tgtEl>
                                        <p:attrNameLst>
                                          <p:attrName>style.visibility</p:attrName>
                                        </p:attrNameLst>
                                      </p:cBhvr>
                                      <p:to>
                                        <p:strVal val="visible"/>
                                      </p:to>
                                    </p:set>
                                    <p:anim calcmode="lin" valueType="num">
                                      <p:cBhvr>
                                        <p:cTn id="55" dur="1000" fill="hold"/>
                                        <p:tgtEl>
                                          <p:spTgt spid="1028">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028">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028">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028">
                                            <p:txEl>
                                              <p:pRg st="4" end="4"/>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028">
                                            <p:txEl>
                                              <p:pRg st="5" end="5"/>
                                            </p:txEl>
                                          </p:spTgt>
                                        </p:tgtEl>
                                        <p:attrNameLst>
                                          <p:attrName>style.visibility</p:attrName>
                                        </p:attrNameLst>
                                      </p:cBhvr>
                                      <p:to>
                                        <p:strVal val="visible"/>
                                      </p:to>
                                    </p:set>
                                    <p:anim calcmode="lin" valueType="num">
                                      <p:cBhvr>
                                        <p:cTn id="61" dur="1000" fill="hold"/>
                                        <p:tgtEl>
                                          <p:spTgt spid="1028">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1028">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1028">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1028">
                                            <p:txEl>
                                              <p:pRg st="5" end="5"/>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028">
                                            <p:txEl>
                                              <p:pRg st="6" end="6"/>
                                            </p:txEl>
                                          </p:spTgt>
                                        </p:tgtEl>
                                        <p:attrNameLst>
                                          <p:attrName>style.visibility</p:attrName>
                                        </p:attrNameLst>
                                      </p:cBhvr>
                                      <p:to>
                                        <p:strVal val="visible"/>
                                      </p:to>
                                    </p:set>
                                    <p:anim calcmode="lin" valueType="num">
                                      <p:cBhvr>
                                        <p:cTn id="67" dur="1000" fill="hold"/>
                                        <p:tgtEl>
                                          <p:spTgt spid="1028">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1028">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1028">
                                            <p:txEl>
                                              <p:pRg st="6" end="6"/>
                                            </p:txEl>
                                          </p:spTgt>
                                        </p:tgtEl>
                                        <p:attrNameLst>
                                          <p:attrName>style.rotation</p:attrName>
                                        </p:attrNameLst>
                                      </p:cBhvr>
                                      <p:tavLst>
                                        <p:tav tm="0">
                                          <p:val>
                                            <p:fltVal val="90"/>
                                          </p:val>
                                        </p:tav>
                                        <p:tav tm="100000">
                                          <p:val>
                                            <p:fltVal val="0"/>
                                          </p:val>
                                        </p:tav>
                                      </p:tavLst>
                                    </p:anim>
                                    <p:animEffect transition="in" filter="fade">
                                      <p:cBhvr>
                                        <p:cTn id="70" dur="1000"/>
                                        <p:tgtEl>
                                          <p:spTgt spid="10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p:bldP spid="1028"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467544" y="152400"/>
            <a:ext cx="8524056" cy="1219200"/>
          </a:xfrm>
          <a:solidFill>
            <a:schemeClr val="accent2">
              <a:lumMod val="25000"/>
              <a:lumOff val="75000"/>
            </a:schemeClr>
          </a:solidFill>
          <a:ln w="76200" cap="flat">
            <a:solidFill>
              <a:srgbClr val="CCFFFF"/>
            </a:solidFill>
          </a:ln>
        </p:spPr>
        <p:txBody>
          <a:bodyPr/>
          <a:lstStyle/>
          <a:p>
            <a:pPr>
              <a:defRPr/>
            </a:pPr>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2052" name="Rectangle 3"/>
          <p:cNvSpPr>
            <a:spLocks noGrp="1" noChangeArrowheads="1"/>
          </p:cNvSpPr>
          <p:nvPr>
            <p:ph type="body" idx="1"/>
          </p:nvPr>
        </p:nvSpPr>
        <p:spPr>
          <a:xfrm>
            <a:off x="0" y="1981200"/>
            <a:ext cx="9144000" cy="4038600"/>
          </a:xfrm>
          <a:solidFill>
            <a:schemeClr val="accent2"/>
          </a:solidFill>
          <a:ln w="76200" cap="flat">
            <a:solidFill>
              <a:schemeClr val="bg1">
                <a:lumMod val="60000"/>
                <a:lumOff val="40000"/>
              </a:schemeClr>
            </a:solidFill>
          </a:ln>
        </p:spPr>
        <p:txBody>
          <a:bodyPr/>
          <a:lstStyle/>
          <a:p>
            <a:pPr>
              <a:lnSpc>
                <a:spcPct val="90000"/>
              </a:lnSpc>
            </a:pPr>
            <a:r>
              <a:rPr lang="es-AR" sz="4400" b="1" i="1" dirty="0">
                <a:latin typeface="Arial Rounded MT Bold" pitchFamily="34" charset="0"/>
                <a:cs typeface="Times New Roman" pitchFamily="18" charset="0"/>
              </a:rPr>
              <a:t>Por que otra RED ?</a:t>
            </a:r>
          </a:p>
          <a:p>
            <a:pPr lvl="1">
              <a:lnSpc>
                <a:spcPct val="90000"/>
              </a:lnSpc>
            </a:pPr>
            <a:r>
              <a:rPr lang="es-AR" b="1" i="1" dirty="0">
                <a:latin typeface="Arial Rounded MT Bold" pitchFamily="34" charset="0"/>
                <a:cs typeface="Times New Roman" pitchFamily="18" charset="0"/>
              </a:rPr>
              <a:t>Internet no es académica en la Actualidad.</a:t>
            </a:r>
          </a:p>
          <a:p>
            <a:pPr lvl="1">
              <a:lnSpc>
                <a:spcPct val="90000"/>
              </a:lnSpc>
            </a:pPr>
            <a:r>
              <a:rPr lang="es-AR" b="1" i="1" dirty="0">
                <a:latin typeface="Arial Rounded MT Bold" pitchFamily="34" charset="0"/>
                <a:cs typeface="Times New Roman" pitchFamily="18" charset="0"/>
              </a:rPr>
              <a:t>Red actual alberga intereses comerciales y particulares.</a:t>
            </a:r>
          </a:p>
          <a:p>
            <a:pPr lvl="1">
              <a:lnSpc>
                <a:spcPct val="90000"/>
              </a:lnSpc>
            </a:pPr>
            <a:r>
              <a:rPr lang="es-AR" b="1" i="1" dirty="0">
                <a:latin typeface="Arial Rounded MT Bold" pitchFamily="34" charset="0"/>
                <a:cs typeface="Times New Roman" pitchFamily="18" charset="0"/>
              </a:rPr>
              <a:t>Los protocolos actuales de internet no garantizan la calidad del servicio (QoS).</a:t>
            </a:r>
          </a:p>
        </p:txBody>
      </p:sp>
      <p:graphicFrame>
        <p:nvGraphicFramePr>
          <p:cNvPr id="2050" name="Object 4"/>
          <p:cNvGraphicFramePr>
            <a:graphicFrameLocks noChangeAspect="1"/>
          </p:cNvGraphicFramePr>
          <p:nvPr>
            <p:extLst>
              <p:ext uri="{D42A27DB-BD31-4B8C-83A1-F6EECF244321}">
                <p14:modId xmlns:p14="http://schemas.microsoft.com/office/powerpoint/2010/main" val="2759138471"/>
              </p:ext>
            </p:extLst>
          </p:nvPr>
        </p:nvGraphicFramePr>
        <p:xfrm>
          <a:off x="7696200" y="3810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aint.Picture">
                  <p:embed/>
                </p:oleObj>
              </mc:Choice>
              <mc:Fallback>
                <p:oleObj name="Imagen de mapa de bits" r:id="rId3" imgW="1171429" imgH="809738" progId="Paint.Picture">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p:cTn id="7" dur="1000" fill="hold"/>
                                        <p:tgtEl>
                                          <p:spTgt spid="164866"/>
                                        </p:tgtEl>
                                        <p:attrNameLst>
                                          <p:attrName>ppt_w</p:attrName>
                                        </p:attrNameLst>
                                      </p:cBhvr>
                                      <p:tavLst>
                                        <p:tav tm="0">
                                          <p:val>
                                            <p:fltVal val="0"/>
                                          </p:val>
                                        </p:tav>
                                        <p:tav tm="100000">
                                          <p:val>
                                            <p:strVal val="#ppt_w"/>
                                          </p:val>
                                        </p:tav>
                                      </p:tavLst>
                                    </p:anim>
                                    <p:anim calcmode="lin" valueType="num">
                                      <p:cBhvr>
                                        <p:cTn id="8" dur="1000" fill="hold"/>
                                        <p:tgtEl>
                                          <p:spTgt spid="164866"/>
                                        </p:tgtEl>
                                        <p:attrNameLst>
                                          <p:attrName>ppt_h</p:attrName>
                                        </p:attrNameLst>
                                      </p:cBhvr>
                                      <p:tavLst>
                                        <p:tav tm="0">
                                          <p:val>
                                            <p:fltVal val="0"/>
                                          </p:val>
                                        </p:tav>
                                        <p:tav tm="100000">
                                          <p:val>
                                            <p:strVal val="#ppt_h"/>
                                          </p:val>
                                        </p:tav>
                                      </p:tavLst>
                                    </p:anim>
                                    <p:anim calcmode="lin" valueType="num">
                                      <p:cBhvr>
                                        <p:cTn id="9" dur="1000" fill="hold"/>
                                        <p:tgtEl>
                                          <p:spTgt spid="164866"/>
                                        </p:tgtEl>
                                        <p:attrNameLst>
                                          <p:attrName>style.rotation</p:attrName>
                                        </p:attrNameLst>
                                      </p:cBhvr>
                                      <p:tavLst>
                                        <p:tav tm="0">
                                          <p:val>
                                            <p:fltVal val="90"/>
                                          </p:val>
                                        </p:tav>
                                        <p:tav tm="100000">
                                          <p:val>
                                            <p:fltVal val="0"/>
                                          </p:val>
                                        </p:tav>
                                      </p:tavLst>
                                    </p:anim>
                                    <p:animEffect transition="in" filter="fade">
                                      <p:cBhvr>
                                        <p:cTn id="10" dur="1000"/>
                                        <p:tgtEl>
                                          <p:spTgt spid="164866"/>
                                        </p:tgtEl>
                                      </p:cBhvr>
                                    </p:animEffect>
                                  </p:childTnLst>
                                </p:cTn>
                              </p:par>
                              <p:par>
                                <p:cTn id="11" presetID="3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p:cTn id="13" dur="1000" fill="hold"/>
                                        <p:tgtEl>
                                          <p:spTgt spid="2050"/>
                                        </p:tgtEl>
                                        <p:attrNameLst>
                                          <p:attrName>ppt_w</p:attrName>
                                        </p:attrNameLst>
                                      </p:cBhvr>
                                      <p:tavLst>
                                        <p:tav tm="0">
                                          <p:val>
                                            <p:fltVal val="0"/>
                                          </p:val>
                                        </p:tav>
                                        <p:tav tm="100000">
                                          <p:val>
                                            <p:strVal val="#ppt_w"/>
                                          </p:val>
                                        </p:tav>
                                      </p:tavLst>
                                    </p:anim>
                                    <p:anim calcmode="lin" valueType="num">
                                      <p:cBhvr>
                                        <p:cTn id="14" dur="1000" fill="hold"/>
                                        <p:tgtEl>
                                          <p:spTgt spid="2050"/>
                                        </p:tgtEl>
                                        <p:attrNameLst>
                                          <p:attrName>ppt_h</p:attrName>
                                        </p:attrNameLst>
                                      </p:cBhvr>
                                      <p:tavLst>
                                        <p:tav tm="0">
                                          <p:val>
                                            <p:fltVal val="0"/>
                                          </p:val>
                                        </p:tav>
                                        <p:tav tm="100000">
                                          <p:val>
                                            <p:strVal val="#ppt_h"/>
                                          </p:val>
                                        </p:tav>
                                      </p:tavLst>
                                    </p:anim>
                                    <p:anim calcmode="lin" valueType="num">
                                      <p:cBhvr>
                                        <p:cTn id="15" dur="1000" fill="hold"/>
                                        <p:tgtEl>
                                          <p:spTgt spid="2050"/>
                                        </p:tgtEl>
                                        <p:attrNameLst>
                                          <p:attrName>style.rotation</p:attrName>
                                        </p:attrNameLst>
                                      </p:cBhvr>
                                      <p:tavLst>
                                        <p:tav tm="0">
                                          <p:val>
                                            <p:fltVal val="90"/>
                                          </p:val>
                                        </p:tav>
                                        <p:tav tm="100000">
                                          <p:val>
                                            <p:fltVal val="0"/>
                                          </p:val>
                                        </p:tav>
                                      </p:tavLst>
                                    </p:anim>
                                    <p:animEffect transition="in" filter="fade">
                                      <p:cBhvr>
                                        <p:cTn id="16" dur="10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052">
                                            <p:bg/>
                                          </p:spTgt>
                                        </p:tgtEl>
                                        <p:attrNameLst>
                                          <p:attrName>style.visibility</p:attrName>
                                        </p:attrNameLst>
                                      </p:cBhvr>
                                      <p:to>
                                        <p:strVal val="visible"/>
                                      </p:to>
                                    </p:set>
                                    <p:anim calcmode="lin" valueType="num">
                                      <p:cBhvr>
                                        <p:cTn id="21" dur="1000" fill="hold"/>
                                        <p:tgtEl>
                                          <p:spTgt spid="2052">
                                            <p:bg/>
                                          </p:spTgt>
                                        </p:tgtEl>
                                        <p:attrNameLst>
                                          <p:attrName>ppt_w</p:attrName>
                                        </p:attrNameLst>
                                      </p:cBhvr>
                                      <p:tavLst>
                                        <p:tav tm="0">
                                          <p:val>
                                            <p:fltVal val="0"/>
                                          </p:val>
                                        </p:tav>
                                        <p:tav tm="100000">
                                          <p:val>
                                            <p:strVal val="#ppt_w"/>
                                          </p:val>
                                        </p:tav>
                                      </p:tavLst>
                                    </p:anim>
                                    <p:anim calcmode="lin" valueType="num">
                                      <p:cBhvr>
                                        <p:cTn id="22" dur="1000" fill="hold"/>
                                        <p:tgtEl>
                                          <p:spTgt spid="2052">
                                            <p:bg/>
                                          </p:spTgt>
                                        </p:tgtEl>
                                        <p:attrNameLst>
                                          <p:attrName>ppt_h</p:attrName>
                                        </p:attrNameLst>
                                      </p:cBhvr>
                                      <p:tavLst>
                                        <p:tav tm="0">
                                          <p:val>
                                            <p:fltVal val="0"/>
                                          </p:val>
                                        </p:tav>
                                        <p:tav tm="100000">
                                          <p:val>
                                            <p:strVal val="#ppt_h"/>
                                          </p:val>
                                        </p:tav>
                                      </p:tavLst>
                                    </p:anim>
                                    <p:anim calcmode="lin" valueType="num">
                                      <p:cBhvr>
                                        <p:cTn id="23" dur="1000" fill="hold"/>
                                        <p:tgtEl>
                                          <p:spTgt spid="2052">
                                            <p:bg/>
                                          </p:spTgt>
                                        </p:tgtEl>
                                        <p:attrNameLst>
                                          <p:attrName>style.rotation</p:attrName>
                                        </p:attrNameLst>
                                      </p:cBhvr>
                                      <p:tavLst>
                                        <p:tav tm="0">
                                          <p:val>
                                            <p:fltVal val="90"/>
                                          </p:val>
                                        </p:tav>
                                        <p:tav tm="100000">
                                          <p:val>
                                            <p:fltVal val="0"/>
                                          </p:val>
                                        </p:tav>
                                      </p:tavLst>
                                    </p:anim>
                                    <p:animEffect transition="in" filter="fade">
                                      <p:cBhvr>
                                        <p:cTn id="24" dur="1000"/>
                                        <p:tgtEl>
                                          <p:spTgt spid="205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052">
                                            <p:txEl>
                                              <p:pRg st="0" end="0"/>
                                            </p:txEl>
                                          </p:spTgt>
                                        </p:tgtEl>
                                        <p:attrNameLst>
                                          <p:attrName>style.visibility</p:attrName>
                                        </p:attrNameLst>
                                      </p:cBhvr>
                                      <p:to>
                                        <p:strVal val="visible"/>
                                      </p:to>
                                    </p:set>
                                    <p:anim calcmode="lin" valueType="num">
                                      <p:cBhvr>
                                        <p:cTn id="29" dur="1000" fill="hold"/>
                                        <p:tgtEl>
                                          <p:spTgt spid="205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205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205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2052">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052">
                                            <p:txEl>
                                              <p:pRg st="1" end="1"/>
                                            </p:txEl>
                                          </p:spTgt>
                                        </p:tgtEl>
                                        <p:attrNameLst>
                                          <p:attrName>style.visibility</p:attrName>
                                        </p:attrNameLst>
                                      </p:cBhvr>
                                      <p:to>
                                        <p:strVal val="visible"/>
                                      </p:to>
                                    </p:set>
                                    <p:anim calcmode="lin" valueType="num">
                                      <p:cBhvr>
                                        <p:cTn id="35" dur="1000" fill="hold"/>
                                        <p:tgtEl>
                                          <p:spTgt spid="2052">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2052">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2052">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2052">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2052">
                                            <p:txEl>
                                              <p:pRg st="2" end="2"/>
                                            </p:txEl>
                                          </p:spTgt>
                                        </p:tgtEl>
                                        <p:attrNameLst>
                                          <p:attrName>style.visibility</p:attrName>
                                        </p:attrNameLst>
                                      </p:cBhvr>
                                      <p:to>
                                        <p:strVal val="visible"/>
                                      </p:to>
                                    </p:set>
                                    <p:anim calcmode="lin" valueType="num">
                                      <p:cBhvr>
                                        <p:cTn id="41" dur="1000" fill="hold"/>
                                        <p:tgtEl>
                                          <p:spTgt spid="2052">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2052">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2052">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2052">
                                            <p:txEl>
                                              <p:pRg st="2" end="2"/>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2052">
                                            <p:txEl>
                                              <p:pRg st="3" end="3"/>
                                            </p:txEl>
                                          </p:spTgt>
                                        </p:tgtEl>
                                        <p:attrNameLst>
                                          <p:attrName>style.visibility</p:attrName>
                                        </p:attrNameLst>
                                      </p:cBhvr>
                                      <p:to>
                                        <p:strVal val="visible"/>
                                      </p:to>
                                    </p:set>
                                    <p:anim calcmode="lin" valueType="num">
                                      <p:cBhvr>
                                        <p:cTn id="47" dur="1000" fill="hold"/>
                                        <p:tgtEl>
                                          <p:spTgt spid="2052">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2052">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2052">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20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nimBg="1"/>
      <p:bldP spid="2052"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51520" y="228600"/>
            <a:ext cx="8712968" cy="11430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n-US" sz="3200" b="1" i="1">
                <a:solidFill>
                  <a:schemeClr val="accent2">
                    <a:lumMod val="75000"/>
                    <a:lumOff val="25000"/>
                  </a:schemeClr>
                </a:solidFill>
                <a:effectLst>
                  <a:outerShdw blurRad="38100" dist="38100" dir="2700000" algn="tl">
                    <a:srgbClr val="000000"/>
                  </a:outerShdw>
                </a:effectLst>
                <a:latin typeface="Arial" pitchFamily="34" charset="0"/>
              </a:rPr>
            </a:br>
            <a:r>
              <a:rPr lang="en-US" sz="3200" b="1" i="1">
                <a:solidFill>
                  <a:schemeClr val="accent2">
                    <a:lumMod val="75000"/>
                    <a:lumOff val="25000"/>
                  </a:schemeClr>
                </a:solidFill>
                <a:effectLst>
                  <a:outerShdw blurRad="38100" dist="38100" dir="2700000" algn="tl">
                    <a:srgbClr val="000000"/>
                  </a:outerShdw>
                </a:effectLst>
                <a:latin typeface="Arial" pitchFamily="34" charset="0"/>
              </a:rPr>
              <a:t>Objetivos</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3076" name="Rectangle 3"/>
          <p:cNvSpPr>
            <a:spLocks noGrp="1" noChangeArrowheads="1"/>
          </p:cNvSpPr>
          <p:nvPr>
            <p:ph type="body" idx="1"/>
          </p:nvPr>
        </p:nvSpPr>
        <p:spPr>
          <a:xfrm>
            <a:off x="0" y="1676400"/>
            <a:ext cx="9144000" cy="5029200"/>
          </a:xfrm>
          <a:solidFill>
            <a:schemeClr val="accent2"/>
          </a:solidFill>
          <a:ln w="76200" cap="flat">
            <a:solidFill>
              <a:schemeClr val="bg1">
                <a:lumMod val="60000"/>
                <a:lumOff val="40000"/>
              </a:schemeClr>
            </a:solidFill>
          </a:ln>
        </p:spPr>
        <p:txBody>
          <a:bodyPr/>
          <a:lstStyle/>
          <a:p>
            <a:r>
              <a:rPr lang="es-ES_tradnl" sz="2800" b="1" i="1" dirty="0">
                <a:latin typeface="Arial Rounded MT Bold" pitchFamily="34" charset="0"/>
                <a:cs typeface="Times New Roman" pitchFamily="18" charset="0"/>
              </a:rPr>
              <a:t>Crear aplicaciones p/investigación.</a:t>
            </a:r>
          </a:p>
          <a:p>
            <a:r>
              <a:rPr lang="es-ES_tradnl" sz="2800" b="1" i="1" dirty="0">
                <a:solidFill>
                  <a:schemeClr val="accent6">
                    <a:lumMod val="10000"/>
                    <a:lumOff val="90000"/>
                  </a:schemeClr>
                </a:solidFill>
                <a:latin typeface="Arial Rounded MT Bold" pitchFamily="34" charset="0"/>
                <a:cs typeface="Times New Roman" pitchFamily="18" charset="0"/>
              </a:rPr>
              <a:t>Acercar nuevas tecnologías .</a:t>
            </a:r>
          </a:p>
          <a:p>
            <a:pPr lvl="1"/>
            <a:r>
              <a:rPr lang="es-ES_tradnl" sz="2400" b="1" i="1" dirty="0">
                <a:solidFill>
                  <a:schemeClr val="accent6">
                    <a:lumMod val="10000"/>
                    <a:lumOff val="90000"/>
                  </a:schemeClr>
                </a:solidFill>
                <a:latin typeface="Arial Rounded MT Bold" pitchFamily="34" charset="0"/>
                <a:cs typeface="Times New Roman" pitchFamily="18" charset="0"/>
              </a:rPr>
              <a:t>Educación.</a:t>
            </a:r>
          </a:p>
          <a:p>
            <a:pPr lvl="1"/>
            <a:r>
              <a:rPr lang="es-ES_tradnl" sz="2400" b="1" i="1" dirty="0">
                <a:solidFill>
                  <a:schemeClr val="accent6">
                    <a:lumMod val="10000"/>
                    <a:lumOff val="90000"/>
                  </a:schemeClr>
                </a:solidFill>
                <a:latin typeface="Arial Rounded MT Bold" pitchFamily="34" charset="0"/>
                <a:cs typeface="Times New Roman" pitchFamily="18" charset="0"/>
              </a:rPr>
              <a:t>Medicina y Salud ETC.</a:t>
            </a:r>
          </a:p>
          <a:p>
            <a:r>
              <a:rPr lang="es-ES_tradnl" sz="2800" b="1" i="1" dirty="0">
                <a:latin typeface="Arial Rounded MT Bold" pitchFamily="34" charset="0"/>
                <a:cs typeface="Times New Roman" pitchFamily="18" charset="0"/>
              </a:rPr>
              <a:t>Transferir la tecnología de WWW2 a WWW</a:t>
            </a:r>
          </a:p>
          <a:p>
            <a:r>
              <a:rPr lang="es-ES_tradnl" sz="2800" b="1" i="1" dirty="0">
                <a:solidFill>
                  <a:schemeClr val="accent6">
                    <a:lumMod val="10000"/>
                    <a:lumOff val="90000"/>
                  </a:schemeClr>
                </a:solidFill>
                <a:latin typeface="Arial Rounded MT Bold" pitchFamily="34" charset="0"/>
                <a:cs typeface="Times New Roman" pitchFamily="18" charset="0"/>
              </a:rPr>
              <a:t>Capacidad de Colaboración de Centros académicos.</a:t>
            </a:r>
          </a:p>
          <a:p>
            <a:pPr lvl="1"/>
            <a:r>
              <a:rPr lang="es-ES_tradnl" sz="2400" b="1" i="1" dirty="0">
                <a:solidFill>
                  <a:schemeClr val="accent6">
                    <a:lumMod val="10000"/>
                    <a:lumOff val="90000"/>
                  </a:schemeClr>
                </a:solidFill>
                <a:latin typeface="Arial Rounded MT Bold" pitchFamily="34" charset="0"/>
                <a:cs typeface="Times New Roman" pitchFamily="18" charset="0"/>
              </a:rPr>
              <a:t>Compartir desarrollos , recursos y experiencias</a:t>
            </a:r>
          </a:p>
          <a:p>
            <a:r>
              <a:rPr lang="es-ES_tradnl" sz="2800" b="1" i="1" dirty="0">
                <a:latin typeface="Arial Rounded MT Bold" pitchFamily="34" charset="0"/>
                <a:cs typeface="Times New Roman" pitchFamily="18" charset="0"/>
              </a:rPr>
              <a:t>No reemplazar a Internet .</a:t>
            </a:r>
          </a:p>
          <a:p>
            <a:pPr lvl="1"/>
            <a:r>
              <a:rPr lang="es-ES_tradnl" sz="2400" b="1" i="1" dirty="0">
                <a:latin typeface="Arial Rounded MT Bold" pitchFamily="34" charset="0"/>
                <a:cs typeface="Times New Roman" pitchFamily="18" charset="0"/>
              </a:rPr>
              <a:t>Unir Instituciones Académicas y tecnologías</a:t>
            </a:r>
          </a:p>
        </p:txBody>
      </p:sp>
      <p:graphicFrame>
        <p:nvGraphicFramePr>
          <p:cNvPr id="3074" name="Object 4"/>
          <p:cNvGraphicFramePr>
            <a:graphicFrameLocks noChangeAspect="1"/>
          </p:cNvGraphicFramePr>
          <p:nvPr>
            <p:extLst>
              <p:ext uri="{D42A27DB-BD31-4B8C-83A1-F6EECF244321}">
                <p14:modId xmlns:p14="http://schemas.microsoft.com/office/powerpoint/2010/main" val="208253906"/>
              </p:ext>
            </p:extLst>
          </p:nvPr>
        </p:nvGraphicFramePr>
        <p:xfrm>
          <a:off x="7391400" y="381000"/>
          <a:ext cx="1180586" cy="815752"/>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aint.Picture">
                  <p:embed/>
                </p:oleObj>
              </mc:Choice>
              <mc:Fallback>
                <p:oleObj name="Imagen de mapa de bits" r:id="rId3" imgW="1171429" imgH="809738" progId="Paint.Picture">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381000"/>
                        <a:ext cx="1180586" cy="81575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p:cTn id="7" dur="1000" fill="hold"/>
                                        <p:tgtEl>
                                          <p:spTgt spid="166914"/>
                                        </p:tgtEl>
                                        <p:attrNameLst>
                                          <p:attrName>ppt_w</p:attrName>
                                        </p:attrNameLst>
                                      </p:cBhvr>
                                      <p:tavLst>
                                        <p:tav tm="0">
                                          <p:val>
                                            <p:fltVal val="0"/>
                                          </p:val>
                                        </p:tav>
                                        <p:tav tm="100000">
                                          <p:val>
                                            <p:strVal val="#ppt_w"/>
                                          </p:val>
                                        </p:tav>
                                      </p:tavLst>
                                    </p:anim>
                                    <p:anim calcmode="lin" valueType="num">
                                      <p:cBhvr>
                                        <p:cTn id="8" dur="1000" fill="hold"/>
                                        <p:tgtEl>
                                          <p:spTgt spid="166914"/>
                                        </p:tgtEl>
                                        <p:attrNameLst>
                                          <p:attrName>ppt_h</p:attrName>
                                        </p:attrNameLst>
                                      </p:cBhvr>
                                      <p:tavLst>
                                        <p:tav tm="0">
                                          <p:val>
                                            <p:fltVal val="0"/>
                                          </p:val>
                                        </p:tav>
                                        <p:tav tm="100000">
                                          <p:val>
                                            <p:strVal val="#ppt_h"/>
                                          </p:val>
                                        </p:tav>
                                      </p:tavLst>
                                    </p:anim>
                                    <p:anim calcmode="lin" valueType="num">
                                      <p:cBhvr>
                                        <p:cTn id="9" dur="1000" fill="hold"/>
                                        <p:tgtEl>
                                          <p:spTgt spid="166914"/>
                                        </p:tgtEl>
                                        <p:attrNameLst>
                                          <p:attrName>style.rotation</p:attrName>
                                        </p:attrNameLst>
                                      </p:cBhvr>
                                      <p:tavLst>
                                        <p:tav tm="0">
                                          <p:val>
                                            <p:fltVal val="90"/>
                                          </p:val>
                                        </p:tav>
                                        <p:tav tm="100000">
                                          <p:val>
                                            <p:fltVal val="0"/>
                                          </p:val>
                                        </p:tav>
                                      </p:tavLst>
                                    </p:anim>
                                    <p:animEffect transition="in" filter="fade">
                                      <p:cBhvr>
                                        <p:cTn id="10" dur="1000"/>
                                        <p:tgtEl>
                                          <p:spTgt spid="166914"/>
                                        </p:tgtEl>
                                      </p:cBhvr>
                                    </p:animEffect>
                                  </p:childTnLst>
                                </p:cTn>
                              </p:par>
                              <p:par>
                                <p:cTn id="11" presetID="3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p:cTn id="13" dur="1000" fill="hold"/>
                                        <p:tgtEl>
                                          <p:spTgt spid="3074"/>
                                        </p:tgtEl>
                                        <p:attrNameLst>
                                          <p:attrName>ppt_w</p:attrName>
                                        </p:attrNameLst>
                                      </p:cBhvr>
                                      <p:tavLst>
                                        <p:tav tm="0">
                                          <p:val>
                                            <p:fltVal val="0"/>
                                          </p:val>
                                        </p:tav>
                                        <p:tav tm="100000">
                                          <p:val>
                                            <p:strVal val="#ppt_w"/>
                                          </p:val>
                                        </p:tav>
                                      </p:tavLst>
                                    </p:anim>
                                    <p:anim calcmode="lin" valueType="num">
                                      <p:cBhvr>
                                        <p:cTn id="14" dur="1000" fill="hold"/>
                                        <p:tgtEl>
                                          <p:spTgt spid="3074"/>
                                        </p:tgtEl>
                                        <p:attrNameLst>
                                          <p:attrName>ppt_h</p:attrName>
                                        </p:attrNameLst>
                                      </p:cBhvr>
                                      <p:tavLst>
                                        <p:tav tm="0">
                                          <p:val>
                                            <p:fltVal val="0"/>
                                          </p:val>
                                        </p:tav>
                                        <p:tav tm="100000">
                                          <p:val>
                                            <p:strVal val="#ppt_h"/>
                                          </p:val>
                                        </p:tav>
                                      </p:tavLst>
                                    </p:anim>
                                    <p:anim calcmode="lin" valueType="num">
                                      <p:cBhvr>
                                        <p:cTn id="15" dur="1000" fill="hold"/>
                                        <p:tgtEl>
                                          <p:spTgt spid="3074"/>
                                        </p:tgtEl>
                                        <p:attrNameLst>
                                          <p:attrName>style.rotation</p:attrName>
                                        </p:attrNameLst>
                                      </p:cBhvr>
                                      <p:tavLst>
                                        <p:tav tm="0">
                                          <p:val>
                                            <p:fltVal val="90"/>
                                          </p:val>
                                        </p:tav>
                                        <p:tav tm="100000">
                                          <p:val>
                                            <p:fltVal val="0"/>
                                          </p:val>
                                        </p:tav>
                                      </p:tavLst>
                                    </p:anim>
                                    <p:animEffect transition="in" filter="fade">
                                      <p:cBhvr>
                                        <p:cTn id="16" dur="1000"/>
                                        <p:tgtEl>
                                          <p:spTgt spid="307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076">
                                            <p:bg/>
                                          </p:spTgt>
                                        </p:tgtEl>
                                        <p:attrNameLst>
                                          <p:attrName>style.visibility</p:attrName>
                                        </p:attrNameLst>
                                      </p:cBhvr>
                                      <p:to>
                                        <p:strVal val="visible"/>
                                      </p:to>
                                    </p:set>
                                    <p:anim calcmode="lin" valueType="num">
                                      <p:cBhvr>
                                        <p:cTn id="21" dur="1000" fill="hold"/>
                                        <p:tgtEl>
                                          <p:spTgt spid="3076">
                                            <p:bg/>
                                          </p:spTgt>
                                        </p:tgtEl>
                                        <p:attrNameLst>
                                          <p:attrName>ppt_w</p:attrName>
                                        </p:attrNameLst>
                                      </p:cBhvr>
                                      <p:tavLst>
                                        <p:tav tm="0">
                                          <p:val>
                                            <p:fltVal val="0"/>
                                          </p:val>
                                        </p:tav>
                                        <p:tav tm="100000">
                                          <p:val>
                                            <p:strVal val="#ppt_w"/>
                                          </p:val>
                                        </p:tav>
                                      </p:tavLst>
                                    </p:anim>
                                    <p:anim calcmode="lin" valueType="num">
                                      <p:cBhvr>
                                        <p:cTn id="22" dur="1000" fill="hold"/>
                                        <p:tgtEl>
                                          <p:spTgt spid="3076">
                                            <p:bg/>
                                          </p:spTgt>
                                        </p:tgtEl>
                                        <p:attrNameLst>
                                          <p:attrName>ppt_h</p:attrName>
                                        </p:attrNameLst>
                                      </p:cBhvr>
                                      <p:tavLst>
                                        <p:tav tm="0">
                                          <p:val>
                                            <p:fltVal val="0"/>
                                          </p:val>
                                        </p:tav>
                                        <p:tav tm="100000">
                                          <p:val>
                                            <p:strVal val="#ppt_h"/>
                                          </p:val>
                                        </p:tav>
                                      </p:tavLst>
                                    </p:anim>
                                    <p:anim calcmode="lin" valueType="num">
                                      <p:cBhvr>
                                        <p:cTn id="23" dur="1000" fill="hold"/>
                                        <p:tgtEl>
                                          <p:spTgt spid="3076">
                                            <p:bg/>
                                          </p:spTgt>
                                        </p:tgtEl>
                                        <p:attrNameLst>
                                          <p:attrName>style.rotation</p:attrName>
                                        </p:attrNameLst>
                                      </p:cBhvr>
                                      <p:tavLst>
                                        <p:tav tm="0">
                                          <p:val>
                                            <p:fltVal val="90"/>
                                          </p:val>
                                        </p:tav>
                                        <p:tav tm="100000">
                                          <p:val>
                                            <p:fltVal val="0"/>
                                          </p:val>
                                        </p:tav>
                                      </p:tavLst>
                                    </p:anim>
                                    <p:animEffect transition="in" filter="fade">
                                      <p:cBhvr>
                                        <p:cTn id="24" dur="1000"/>
                                        <p:tgtEl>
                                          <p:spTgt spid="3076">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3076">
                                            <p:txEl>
                                              <p:pRg st="0" end="0"/>
                                            </p:txEl>
                                          </p:spTgt>
                                        </p:tgtEl>
                                        <p:attrNameLst>
                                          <p:attrName>style.visibility</p:attrName>
                                        </p:attrNameLst>
                                      </p:cBhvr>
                                      <p:to>
                                        <p:strVal val="visible"/>
                                      </p:to>
                                    </p:set>
                                    <p:anim calcmode="lin" valueType="num">
                                      <p:cBhvr>
                                        <p:cTn id="29" dur="1000" fill="hold"/>
                                        <p:tgtEl>
                                          <p:spTgt spid="3076">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3076">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3076">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307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3076">
                                            <p:txEl>
                                              <p:pRg st="1" end="1"/>
                                            </p:txEl>
                                          </p:spTgt>
                                        </p:tgtEl>
                                        <p:attrNameLst>
                                          <p:attrName>style.visibility</p:attrName>
                                        </p:attrNameLst>
                                      </p:cBhvr>
                                      <p:to>
                                        <p:strVal val="visible"/>
                                      </p:to>
                                    </p:set>
                                    <p:anim calcmode="lin" valueType="num">
                                      <p:cBhvr>
                                        <p:cTn id="37" dur="1000" fill="hold"/>
                                        <p:tgtEl>
                                          <p:spTgt spid="3076">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3076">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3076">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3076">
                                            <p:txEl>
                                              <p:pRg st="1" end="1"/>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076">
                                            <p:txEl>
                                              <p:pRg st="2" end="2"/>
                                            </p:txEl>
                                          </p:spTgt>
                                        </p:tgtEl>
                                        <p:attrNameLst>
                                          <p:attrName>style.visibility</p:attrName>
                                        </p:attrNameLst>
                                      </p:cBhvr>
                                      <p:to>
                                        <p:strVal val="visible"/>
                                      </p:to>
                                    </p:set>
                                    <p:anim calcmode="lin" valueType="num">
                                      <p:cBhvr>
                                        <p:cTn id="43" dur="1000" fill="hold"/>
                                        <p:tgtEl>
                                          <p:spTgt spid="3076">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3076">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3076">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3076">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076">
                                            <p:txEl>
                                              <p:pRg st="3" end="3"/>
                                            </p:txEl>
                                          </p:spTgt>
                                        </p:tgtEl>
                                        <p:attrNameLst>
                                          <p:attrName>style.visibility</p:attrName>
                                        </p:attrNameLst>
                                      </p:cBhvr>
                                      <p:to>
                                        <p:strVal val="visible"/>
                                      </p:to>
                                    </p:set>
                                    <p:anim calcmode="lin" valueType="num">
                                      <p:cBhvr>
                                        <p:cTn id="49" dur="1000" fill="hold"/>
                                        <p:tgtEl>
                                          <p:spTgt spid="3076">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3076">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3076">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307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076">
                                            <p:txEl>
                                              <p:pRg st="4" end="4"/>
                                            </p:txEl>
                                          </p:spTgt>
                                        </p:tgtEl>
                                        <p:attrNameLst>
                                          <p:attrName>style.visibility</p:attrName>
                                        </p:attrNameLst>
                                      </p:cBhvr>
                                      <p:to>
                                        <p:strVal val="visible"/>
                                      </p:to>
                                    </p:set>
                                    <p:anim calcmode="lin" valueType="num">
                                      <p:cBhvr>
                                        <p:cTn id="57" dur="1000" fill="hold"/>
                                        <p:tgtEl>
                                          <p:spTgt spid="3076">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3076">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3076">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3076">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3076">
                                            <p:txEl>
                                              <p:pRg st="5" end="5"/>
                                            </p:txEl>
                                          </p:spTgt>
                                        </p:tgtEl>
                                        <p:attrNameLst>
                                          <p:attrName>style.visibility</p:attrName>
                                        </p:attrNameLst>
                                      </p:cBhvr>
                                      <p:to>
                                        <p:strVal val="visible"/>
                                      </p:to>
                                    </p:set>
                                    <p:anim calcmode="lin" valueType="num">
                                      <p:cBhvr>
                                        <p:cTn id="65" dur="1000" fill="hold"/>
                                        <p:tgtEl>
                                          <p:spTgt spid="3076">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3076">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3076">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3076">
                                            <p:txEl>
                                              <p:pRg st="5" end="5"/>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3076">
                                            <p:txEl>
                                              <p:pRg st="6" end="6"/>
                                            </p:txEl>
                                          </p:spTgt>
                                        </p:tgtEl>
                                        <p:attrNameLst>
                                          <p:attrName>style.visibility</p:attrName>
                                        </p:attrNameLst>
                                      </p:cBhvr>
                                      <p:to>
                                        <p:strVal val="visible"/>
                                      </p:to>
                                    </p:set>
                                    <p:anim calcmode="lin" valueType="num">
                                      <p:cBhvr>
                                        <p:cTn id="71" dur="1000" fill="hold"/>
                                        <p:tgtEl>
                                          <p:spTgt spid="3076">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3076">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3076">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3076">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grpId="0" nodeType="clickEffect">
                                  <p:stCondLst>
                                    <p:cond delay="0"/>
                                  </p:stCondLst>
                                  <p:childTnLst>
                                    <p:set>
                                      <p:cBhvr>
                                        <p:cTn id="78" dur="1" fill="hold">
                                          <p:stCondLst>
                                            <p:cond delay="0"/>
                                          </p:stCondLst>
                                        </p:cTn>
                                        <p:tgtEl>
                                          <p:spTgt spid="3076">
                                            <p:txEl>
                                              <p:pRg st="7" end="7"/>
                                            </p:txEl>
                                          </p:spTgt>
                                        </p:tgtEl>
                                        <p:attrNameLst>
                                          <p:attrName>style.visibility</p:attrName>
                                        </p:attrNameLst>
                                      </p:cBhvr>
                                      <p:to>
                                        <p:strVal val="visible"/>
                                      </p:to>
                                    </p:set>
                                    <p:anim calcmode="lin" valueType="num">
                                      <p:cBhvr>
                                        <p:cTn id="79" dur="1000" fill="hold"/>
                                        <p:tgtEl>
                                          <p:spTgt spid="3076">
                                            <p:txEl>
                                              <p:pRg st="7" end="7"/>
                                            </p:txEl>
                                          </p:spTgt>
                                        </p:tgtEl>
                                        <p:attrNameLst>
                                          <p:attrName>ppt_w</p:attrName>
                                        </p:attrNameLst>
                                      </p:cBhvr>
                                      <p:tavLst>
                                        <p:tav tm="0">
                                          <p:val>
                                            <p:fltVal val="0"/>
                                          </p:val>
                                        </p:tav>
                                        <p:tav tm="100000">
                                          <p:val>
                                            <p:strVal val="#ppt_w"/>
                                          </p:val>
                                        </p:tav>
                                      </p:tavLst>
                                    </p:anim>
                                    <p:anim calcmode="lin" valueType="num">
                                      <p:cBhvr>
                                        <p:cTn id="80" dur="1000" fill="hold"/>
                                        <p:tgtEl>
                                          <p:spTgt spid="3076">
                                            <p:txEl>
                                              <p:pRg st="7" end="7"/>
                                            </p:txEl>
                                          </p:spTgt>
                                        </p:tgtEl>
                                        <p:attrNameLst>
                                          <p:attrName>ppt_h</p:attrName>
                                        </p:attrNameLst>
                                      </p:cBhvr>
                                      <p:tavLst>
                                        <p:tav tm="0">
                                          <p:val>
                                            <p:fltVal val="0"/>
                                          </p:val>
                                        </p:tav>
                                        <p:tav tm="100000">
                                          <p:val>
                                            <p:strVal val="#ppt_h"/>
                                          </p:val>
                                        </p:tav>
                                      </p:tavLst>
                                    </p:anim>
                                    <p:anim calcmode="lin" valueType="num">
                                      <p:cBhvr>
                                        <p:cTn id="81" dur="1000" fill="hold"/>
                                        <p:tgtEl>
                                          <p:spTgt spid="3076">
                                            <p:txEl>
                                              <p:pRg st="7" end="7"/>
                                            </p:txEl>
                                          </p:spTgt>
                                        </p:tgtEl>
                                        <p:attrNameLst>
                                          <p:attrName>style.rotation</p:attrName>
                                        </p:attrNameLst>
                                      </p:cBhvr>
                                      <p:tavLst>
                                        <p:tav tm="0">
                                          <p:val>
                                            <p:fltVal val="90"/>
                                          </p:val>
                                        </p:tav>
                                        <p:tav tm="100000">
                                          <p:val>
                                            <p:fltVal val="0"/>
                                          </p:val>
                                        </p:tav>
                                      </p:tavLst>
                                    </p:anim>
                                    <p:animEffect transition="in" filter="fade">
                                      <p:cBhvr>
                                        <p:cTn id="82" dur="1000"/>
                                        <p:tgtEl>
                                          <p:spTgt spid="3076">
                                            <p:txEl>
                                              <p:pRg st="7" end="7"/>
                                            </p:txEl>
                                          </p:spTgt>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076">
                                            <p:txEl>
                                              <p:pRg st="8" end="8"/>
                                            </p:txEl>
                                          </p:spTgt>
                                        </p:tgtEl>
                                        <p:attrNameLst>
                                          <p:attrName>style.visibility</p:attrName>
                                        </p:attrNameLst>
                                      </p:cBhvr>
                                      <p:to>
                                        <p:strVal val="visible"/>
                                      </p:to>
                                    </p:set>
                                    <p:anim calcmode="lin" valueType="num">
                                      <p:cBhvr>
                                        <p:cTn id="85" dur="1000" fill="hold"/>
                                        <p:tgtEl>
                                          <p:spTgt spid="3076">
                                            <p:txEl>
                                              <p:pRg st="8" end="8"/>
                                            </p:txEl>
                                          </p:spTgt>
                                        </p:tgtEl>
                                        <p:attrNameLst>
                                          <p:attrName>ppt_w</p:attrName>
                                        </p:attrNameLst>
                                      </p:cBhvr>
                                      <p:tavLst>
                                        <p:tav tm="0">
                                          <p:val>
                                            <p:fltVal val="0"/>
                                          </p:val>
                                        </p:tav>
                                        <p:tav tm="100000">
                                          <p:val>
                                            <p:strVal val="#ppt_w"/>
                                          </p:val>
                                        </p:tav>
                                      </p:tavLst>
                                    </p:anim>
                                    <p:anim calcmode="lin" valueType="num">
                                      <p:cBhvr>
                                        <p:cTn id="86" dur="1000" fill="hold"/>
                                        <p:tgtEl>
                                          <p:spTgt spid="3076">
                                            <p:txEl>
                                              <p:pRg st="8" end="8"/>
                                            </p:txEl>
                                          </p:spTgt>
                                        </p:tgtEl>
                                        <p:attrNameLst>
                                          <p:attrName>ppt_h</p:attrName>
                                        </p:attrNameLst>
                                      </p:cBhvr>
                                      <p:tavLst>
                                        <p:tav tm="0">
                                          <p:val>
                                            <p:fltVal val="0"/>
                                          </p:val>
                                        </p:tav>
                                        <p:tav tm="100000">
                                          <p:val>
                                            <p:strVal val="#ppt_h"/>
                                          </p:val>
                                        </p:tav>
                                      </p:tavLst>
                                    </p:anim>
                                    <p:anim calcmode="lin" valueType="num">
                                      <p:cBhvr>
                                        <p:cTn id="87" dur="1000" fill="hold"/>
                                        <p:tgtEl>
                                          <p:spTgt spid="3076">
                                            <p:txEl>
                                              <p:pRg st="8" end="8"/>
                                            </p:txEl>
                                          </p:spTgt>
                                        </p:tgtEl>
                                        <p:attrNameLst>
                                          <p:attrName>style.rotation</p:attrName>
                                        </p:attrNameLst>
                                      </p:cBhvr>
                                      <p:tavLst>
                                        <p:tav tm="0">
                                          <p:val>
                                            <p:fltVal val="90"/>
                                          </p:val>
                                        </p:tav>
                                        <p:tav tm="100000">
                                          <p:val>
                                            <p:fltVal val="0"/>
                                          </p:val>
                                        </p:tav>
                                      </p:tavLst>
                                    </p:anim>
                                    <p:animEffect transition="in" filter="fade">
                                      <p:cBhvr>
                                        <p:cTn id="88" dur="1000"/>
                                        <p:tgtEl>
                                          <p:spTgt spid="30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P spid="307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28600" y="152400"/>
            <a:ext cx="8763000"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n-US" sz="3200" b="1" i="1">
                <a:solidFill>
                  <a:schemeClr val="accent2">
                    <a:lumMod val="75000"/>
                    <a:lumOff val="25000"/>
                  </a:schemeClr>
                </a:solidFill>
                <a:effectLst>
                  <a:outerShdw blurRad="38100" dist="38100" dir="2700000" algn="tl">
                    <a:srgbClr val="000000"/>
                  </a:outerShdw>
                </a:effectLst>
                <a:latin typeface="Arial" pitchFamily="34" charset="0"/>
              </a:rPr>
            </a:br>
            <a:r>
              <a:rPr lang="en-US" sz="3200" b="1" i="1">
                <a:solidFill>
                  <a:schemeClr val="accent2">
                    <a:lumMod val="75000"/>
                    <a:lumOff val="25000"/>
                  </a:schemeClr>
                </a:solidFill>
                <a:effectLst>
                  <a:outerShdw blurRad="38100" dist="38100" dir="2700000" algn="tl">
                    <a:srgbClr val="000000"/>
                  </a:outerShdw>
                </a:effectLst>
                <a:latin typeface="Arial" pitchFamily="34" charset="0"/>
              </a:rPr>
              <a:t>Objetivos</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4100" name="Rectangle 3"/>
          <p:cNvSpPr>
            <a:spLocks noGrp="1" noChangeArrowheads="1"/>
          </p:cNvSpPr>
          <p:nvPr>
            <p:ph type="body" idx="1"/>
          </p:nvPr>
        </p:nvSpPr>
        <p:spPr>
          <a:xfrm>
            <a:off x="0" y="1752600"/>
            <a:ext cx="9144000" cy="491676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Mejorar procesos educativos e investigación (Proximidad Virtual) .</a:t>
            </a:r>
            <a:endParaRPr lang="es-AR" b="1" i="1" dirty="0">
              <a:solidFill>
                <a:schemeClr val="accent2">
                  <a:lumMod val="90000"/>
                  <a:lumOff val="10000"/>
                </a:schemeClr>
              </a:solidFill>
              <a:latin typeface="Arial Rounded MT Bold" pitchFamily="34" charset="0"/>
              <a:cs typeface="Times New Roman" pitchFamily="18" charset="0"/>
            </a:endParaRPr>
          </a:p>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Evitar el uso de la Red para fines no académicos o científicos.</a:t>
            </a:r>
          </a:p>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Promover las nuevas mejoras y avances Telemáticos en la Red.</a:t>
            </a:r>
          </a:p>
          <a:p>
            <a:pPr lvl="1">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Uso de la Banda Ancha</a:t>
            </a:r>
          </a:p>
          <a:p>
            <a:pPr lvl="1">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Tecnologías de Wireless</a:t>
            </a:r>
          </a:p>
          <a:p>
            <a:pPr lvl="1">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IPV6</a:t>
            </a:r>
          </a:p>
          <a:p>
            <a:pPr>
              <a:lnSpc>
                <a:spcPct val="90000"/>
              </a:lnSpc>
            </a:pPr>
            <a:r>
              <a:rPr lang="es-ES_tradnl" b="1" i="1" dirty="0">
                <a:solidFill>
                  <a:schemeClr val="accent2">
                    <a:lumMod val="90000"/>
                    <a:lumOff val="10000"/>
                  </a:schemeClr>
                </a:solidFill>
                <a:latin typeface="Arial Rounded MT Bold" pitchFamily="34" charset="0"/>
                <a:cs typeface="Times New Roman" pitchFamily="18" charset="0"/>
              </a:rPr>
              <a:t>Aprendizaje Colaborativo.</a:t>
            </a:r>
          </a:p>
        </p:txBody>
      </p:sp>
      <p:graphicFrame>
        <p:nvGraphicFramePr>
          <p:cNvPr id="4098" name="Object 4"/>
          <p:cNvGraphicFramePr>
            <a:graphicFrameLocks noChangeAspect="1"/>
          </p:cNvGraphicFramePr>
          <p:nvPr/>
        </p:nvGraphicFramePr>
        <p:xfrm>
          <a:off x="7620000" y="3810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p:cTn id="7" dur="1000" fill="hold"/>
                                        <p:tgtEl>
                                          <p:spTgt spid="168962"/>
                                        </p:tgtEl>
                                        <p:attrNameLst>
                                          <p:attrName>ppt_w</p:attrName>
                                        </p:attrNameLst>
                                      </p:cBhvr>
                                      <p:tavLst>
                                        <p:tav tm="0">
                                          <p:val>
                                            <p:fltVal val="0"/>
                                          </p:val>
                                        </p:tav>
                                        <p:tav tm="100000">
                                          <p:val>
                                            <p:strVal val="#ppt_w"/>
                                          </p:val>
                                        </p:tav>
                                      </p:tavLst>
                                    </p:anim>
                                    <p:anim calcmode="lin" valueType="num">
                                      <p:cBhvr>
                                        <p:cTn id="8" dur="1000" fill="hold"/>
                                        <p:tgtEl>
                                          <p:spTgt spid="168962"/>
                                        </p:tgtEl>
                                        <p:attrNameLst>
                                          <p:attrName>ppt_h</p:attrName>
                                        </p:attrNameLst>
                                      </p:cBhvr>
                                      <p:tavLst>
                                        <p:tav tm="0">
                                          <p:val>
                                            <p:fltVal val="0"/>
                                          </p:val>
                                        </p:tav>
                                        <p:tav tm="100000">
                                          <p:val>
                                            <p:strVal val="#ppt_h"/>
                                          </p:val>
                                        </p:tav>
                                      </p:tavLst>
                                    </p:anim>
                                    <p:anim calcmode="lin" valueType="num">
                                      <p:cBhvr>
                                        <p:cTn id="9" dur="1000" fill="hold"/>
                                        <p:tgtEl>
                                          <p:spTgt spid="168962"/>
                                        </p:tgtEl>
                                        <p:attrNameLst>
                                          <p:attrName>style.rotation</p:attrName>
                                        </p:attrNameLst>
                                      </p:cBhvr>
                                      <p:tavLst>
                                        <p:tav tm="0">
                                          <p:val>
                                            <p:fltVal val="90"/>
                                          </p:val>
                                        </p:tav>
                                        <p:tav tm="100000">
                                          <p:val>
                                            <p:fltVal val="0"/>
                                          </p:val>
                                        </p:tav>
                                      </p:tavLst>
                                    </p:anim>
                                    <p:animEffect transition="in" filter="fade">
                                      <p:cBhvr>
                                        <p:cTn id="10" dur="1000"/>
                                        <p:tgtEl>
                                          <p:spTgt spid="168962"/>
                                        </p:tgtEl>
                                      </p:cBhvr>
                                    </p:animEffect>
                                  </p:childTnLst>
                                </p:cTn>
                              </p:par>
                              <p:par>
                                <p:cTn id="11" presetID="3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p:cTn id="13" dur="1000" fill="hold"/>
                                        <p:tgtEl>
                                          <p:spTgt spid="4098"/>
                                        </p:tgtEl>
                                        <p:attrNameLst>
                                          <p:attrName>ppt_w</p:attrName>
                                        </p:attrNameLst>
                                      </p:cBhvr>
                                      <p:tavLst>
                                        <p:tav tm="0">
                                          <p:val>
                                            <p:fltVal val="0"/>
                                          </p:val>
                                        </p:tav>
                                        <p:tav tm="100000">
                                          <p:val>
                                            <p:strVal val="#ppt_w"/>
                                          </p:val>
                                        </p:tav>
                                      </p:tavLst>
                                    </p:anim>
                                    <p:anim calcmode="lin" valueType="num">
                                      <p:cBhvr>
                                        <p:cTn id="14" dur="1000" fill="hold"/>
                                        <p:tgtEl>
                                          <p:spTgt spid="4098"/>
                                        </p:tgtEl>
                                        <p:attrNameLst>
                                          <p:attrName>ppt_h</p:attrName>
                                        </p:attrNameLst>
                                      </p:cBhvr>
                                      <p:tavLst>
                                        <p:tav tm="0">
                                          <p:val>
                                            <p:fltVal val="0"/>
                                          </p:val>
                                        </p:tav>
                                        <p:tav tm="100000">
                                          <p:val>
                                            <p:strVal val="#ppt_h"/>
                                          </p:val>
                                        </p:tav>
                                      </p:tavLst>
                                    </p:anim>
                                    <p:anim calcmode="lin" valueType="num">
                                      <p:cBhvr>
                                        <p:cTn id="15" dur="1000" fill="hold"/>
                                        <p:tgtEl>
                                          <p:spTgt spid="4098"/>
                                        </p:tgtEl>
                                        <p:attrNameLst>
                                          <p:attrName>style.rotation</p:attrName>
                                        </p:attrNameLst>
                                      </p:cBhvr>
                                      <p:tavLst>
                                        <p:tav tm="0">
                                          <p:val>
                                            <p:fltVal val="90"/>
                                          </p:val>
                                        </p:tav>
                                        <p:tav tm="100000">
                                          <p:val>
                                            <p:fltVal val="0"/>
                                          </p:val>
                                        </p:tav>
                                      </p:tavLst>
                                    </p:anim>
                                    <p:animEffect transition="in" filter="fade">
                                      <p:cBhvr>
                                        <p:cTn id="16" dur="10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00">
                                            <p:bg/>
                                          </p:spTgt>
                                        </p:tgtEl>
                                        <p:attrNameLst>
                                          <p:attrName>style.visibility</p:attrName>
                                        </p:attrNameLst>
                                      </p:cBhvr>
                                      <p:to>
                                        <p:strVal val="visible"/>
                                      </p:to>
                                    </p:set>
                                    <p:anim calcmode="lin" valueType="num">
                                      <p:cBhvr additive="base">
                                        <p:cTn id="21" dur="500" fill="hold"/>
                                        <p:tgtEl>
                                          <p:spTgt spid="4100">
                                            <p:bg/>
                                          </p:spTgt>
                                        </p:tgtEl>
                                        <p:attrNameLst>
                                          <p:attrName>ppt_x</p:attrName>
                                        </p:attrNameLst>
                                      </p:cBhvr>
                                      <p:tavLst>
                                        <p:tav tm="0">
                                          <p:val>
                                            <p:strVal val="#ppt_x"/>
                                          </p:val>
                                        </p:tav>
                                        <p:tav tm="100000">
                                          <p:val>
                                            <p:strVal val="#ppt_x"/>
                                          </p:val>
                                        </p:tav>
                                      </p:tavLst>
                                    </p:anim>
                                    <p:anim calcmode="lin" valueType="num">
                                      <p:cBhvr additive="base">
                                        <p:cTn id="22" dur="500" fill="hold"/>
                                        <p:tgtEl>
                                          <p:spTgt spid="4100">
                                            <p:bg/>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100">
                                            <p:txEl>
                                              <p:pRg st="0" end="0"/>
                                            </p:txEl>
                                          </p:spTgt>
                                        </p:tgtEl>
                                        <p:attrNameLst>
                                          <p:attrName>style.visibility</p:attrName>
                                        </p:attrNameLst>
                                      </p:cBhvr>
                                      <p:to>
                                        <p:strVal val="visible"/>
                                      </p:to>
                                    </p:set>
                                    <p:anim calcmode="lin" valueType="num">
                                      <p:cBhvr additive="base">
                                        <p:cTn id="2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100">
                                            <p:txEl>
                                              <p:pRg st="1" end="1"/>
                                            </p:txEl>
                                          </p:spTgt>
                                        </p:tgtEl>
                                        <p:attrNameLst>
                                          <p:attrName>style.visibility</p:attrName>
                                        </p:attrNameLst>
                                      </p:cBhvr>
                                      <p:to>
                                        <p:strVal val="visible"/>
                                      </p:to>
                                    </p:set>
                                    <p:anim calcmode="lin" valueType="num">
                                      <p:cBhvr additive="base">
                                        <p:cTn id="3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00">
                                            <p:txEl>
                                              <p:pRg st="2" end="2"/>
                                            </p:txEl>
                                          </p:spTgt>
                                        </p:tgtEl>
                                        <p:attrNameLst>
                                          <p:attrName>style.visibility</p:attrName>
                                        </p:attrNameLst>
                                      </p:cBhvr>
                                      <p:to>
                                        <p:strVal val="visible"/>
                                      </p:to>
                                    </p:set>
                                    <p:anim calcmode="lin" valueType="num">
                                      <p:cBhvr additive="base">
                                        <p:cTn id="3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00">
                                            <p:txEl>
                                              <p:pRg st="2" end="2"/>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00">
                                            <p:txEl>
                                              <p:pRg st="3" end="3"/>
                                            </p:txEl>
                                          </p:spTgt>
                                        </p:tgtEl>
                                        <p:attrNameLst>
                                          <p:attrName>style.visibility</p:attrName>
                                        </p:attrNameLst>
                                      </p:cBhvr>
                                      <p:to>
                                        <p:strVal val="visible"/>
                                      </p:to>
                                    </p:set>
                                    <p:anim calcmode="lin" valueType="num">
                                      <p:cBhvr additive="base">
                                        <p:cTn id="43"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0">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00">
                                            <p:txEl>
                                              <p:pRg st="4" end="4"/>
                                            </p:txEl>
                                          </p:spTgt>
                                        </p:tgtEl>
                                        <p:attrNameLst>
                                          <p:attrName>style.visibility</p:attrName>
                                        </p:attrNameLst>
                                      </p:cBhvr>
                                      <p:to>
                                        <p:strVal val="visible"/>
                                      </p:to>
                                    </p:set>
                                    <p:anim calcmode="lin" valueType="num">
                                      <p:cBhvr additive="base">
                                        <p:cTn id="47"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00">
                                            <p:txEl>
                                              <p:pRg st="4" end="4"/>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100">
                                            <p:txEl>
                                              <p:pRg st="5" end="5"/>
                                            </p:txEl>
                                          </p:spTgt>
                                        </p:tgtEl>
                                        <p:attrNameLst>
                                          <p:attrName>style.visibility</p:attrName>
                                        </p:attrNameLst>
                                      </p:cBhvr>
                                      <p:to>
                                        <p:strVal val="visible"/>
                                      </p:to>
                                    </p:set>
                                    <p:anim calcmode="lin" valueType="num">
                                      <p:cBhvr additive="base">
                                        <p:cTn id="51"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00">
                                            <p:txEl>
                                              <p:pRg st="6" end="6"/>
                                            </p:txEl>
                                          </p:spTgt>
                                        </p:tgtEl>
                                        <p:attrNameLst>
                                          <p:attrName>style.visibility</p:attrName>
                                        </p:attrNameLst>
                                      </p:cBhvr>
                                      <p:to>
                                        <p:strVal val="visible"/>
                                      </p:to>
                                    </p:set>
                                    <p:anim calcmode="lin" valueType="num">
                                      <p:cBhvr additive="base">
                                        <p:cTn id="57" dur="500" fill="hold"/>
                                        <p:tgtEl>
                                          <p:spTgt spid="4100">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10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nimBg="1"/>
      <p:bldP spid="4100"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95536" y="152400"/>
            <a:ext cx="8519864"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n-US"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n-US" sz="3200" b="1" i="1">
                <a:solidFill>
                  <a:schemeClr val="accent2">
                    <a:lumMod val="75000"/>
                    <a:lumOff val="25000"/>
                  </a:schemeClr>
                </a:solidFill>
                <a:effectLst>
                  <a:outerShdw blurRad="38100" dist="38100" dir="2700000" algn="tl">
                    <a:srgbClr val="000000"/>
                  </a:outerShdw>
                </a:effectLst>
                <a:latin typeface="Arial" pitchFamily="34" charset="0"/>
              </a:rPr>
            </a:br>
            <a:r>
              <a:rPr lang="en-US" sz="3200" b="1" i="1">
                <a:solidFill>
                  <a:schemeClr val="accent2">
                    <a:lumMod val="75000"/>
                    <a:lumOff val="25000"/>
                  </a:schemeClr>
                </a:solidFill>
                <a:effectLst>
                  <a:outerShdw blurRad="38100" dist="38100" dir="2700000" algn="tl">
                    <a:srgbClr val="000000"/>
                  </a:outerShdw>
                </a:effectLst>
                <a:latin typeface="Arial" pitchFamily="34" charset="0"/>
              </a:rPr>
              <a:t>Objetivos</a:t>
            </a:r>
            <a:endParaRPr lang="es-ES" sz="3200" b="1" i="1">
              <a:solidFill>
                <a:schemeClr val="accent2">
                  <a:lumMod val="75000"/>
                  <a:lumOff val="25000"/>
                </a:schemeClr>
              </a:solidFill>
              <a:effectLst>
                <a:outerShdw blurRad="38100" dist="38100" dir="2700000" algn="tl">
                  <a:srgbClr val="000000"/>
                </a:outerShdw>
              </a:effectLst>
              <a:latin typeface="Arial" pitchFamily="34" charset="0"/>
            </a:endParaRPr>
          </a:p>
        </p:txBody>
      </p:sp>
      <p:sp>
        <p:nvSpPr>
          <p:cNvPr id="5124" name="Rectangle 3"/>
          <p:cNvSpPr>
            <a:spLocks noGrp="1" noChangeArrowheads="1"/>
          </p:cNvSpPr>
          <p:nvPr>
            <p:ph type="body" idx="1"/>
          </p:nvPr>
        </p:nvSpPr>
        <p:spPr>
          <a:xfrm>
            <a:off x="0" y="1676400"/>
            <a:ext cx="9144000" cy="518160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a:solidFill>
                  <a:schemeClr val="bg1">
                    <a:lumMod val="75000"/>
                  </a:schemeClr>
                </a:solidFill>
                <a:latin typeface="Arial Rounded MT Bold" pitchFamily="34" charset="0"/>
                <a:cs typeface="Times New Roman" pitchFamily="18" charset="0"/>
              </a:rPr>
              <a:t>Facilitar el desarrollo y despliegue de servicios basados en QoS.</a:t>
            </a:r>
          </a:p>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Soportar el desarrollo y adopción  de aplicaciones para suministrar  Middleware y herramientas de desarrollo. </a:t>
            </a:r>
          </a:p>
          <a:p>
            <a:pPr>
              <a:lnSpc>
                <a:spcPct val="90000"/>
              </a:lnSpc>
            </a:pPr>
            <a:r>
              <a:rPr lang="es-ES_tradnl" b="1" i="1" dirty="0">
                <a:solidFill>
                  <a:schemeClr val="bg1">
                    <a:lumMod val="75000"/>
                  </a:schemeClr>
                </a:solidFill>
                <a:latin typeface="Arial Rounded MT Bold" pitchFamily="34" charset="0"/>
                <a:cs typeface="Times New Roman" pitchFamily="18" charset="0"/>
              </a:rPr>
              <a:t>Coordinar la adopción de estándares de trabajo para garantizar QoS.</a:t>
            </a:r>
          </a:p>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Estudiar el impacto de nuevas infraestructuras , servicios , y aplicaciones de la comunidad universitaria.  </a:t>
            </a:r>
            <a:endParaRPr lang="es-AR" b="1" i="1" dirty="0">
              <a:solidFill>
                <a:schemeClr val="accent6">
                  <a:lumMod val="75000"/>
                  <a:lumOff val="25000"/>
                </a:schemeClr>
              </a:solidFill>
              <a:latin typeface="Arial Rounded MT Bold" pitchFamily="34" charset="0"/>
              <a:cs typeface="Times New Roman" pitchFamily="18" charset="0"/>
            </a:endParaRPr>
          </a:p>
        </p:txBody>
      </p:sp>
      <p:graphicFrame>
        <p:nvGraphicFramePr>
          <p:cNvPr id="5122" name="Object 4"/>
          <p:cNvGraphicFramePr>
            <a:graphicFrameLocks noChangeAspect="1"/>
          </p:cNvGraphicFramePr>
          <p:nvPr>
            <p:extLst>
              <p:ext uri="{D42A27DB-BD31-4B8C-83A1-F6EECF244321}">
                <p14:modId xmlns:p14="http://schemas.microsoft.com/office/powerpoint/2010/main" val="3079068828"/>
              </p:ext>
            </p:extLst>
          </p:nvPr>
        </p:nvGraphicFramePr>
        <p:xfrm>
          <a:off x="7772400" y="4572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aint.Picture">
                  <p:embed/>
                </p:oleObj>
              </mc:Choice>
              <mc:Fallback>
                <p:oleObj name="Imagen de mapa de bits" r:id="rId3" imgW="1171429" imgH="809738" progId="Paint.Picture">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1000" fill="hold"/>
                                        <p:tgtEl>
                                          <p:spTgt spid="171010"/>
                                        </p:tgtEl>
                                        <p:attrNameLst>
                                          <p:attrName>ppt_w</p:attrName>
                                        </p:attrNameLst>
                                      </p:cBhvr>
                                      <p:tavLst>
                                        <p:tav tm="0">
                                          <p:val>
                                            <p:fltVal val="0"/>
                                          </p:val>
                                        </p:tav>
                                        <p:tav tm="100000">
                                          <p:val>
                                            <p:strVal val="#ppt_w"/>
                                          </p:val>
                                        </p:tav>
                                      </p:tavLst>
                                    </p:anim>
                                    <p:anim calcmode="lin" valueType="num">
                                      <p:cBhvr>
                                        <p:cTn id="8" dur="1000" fill="hold"/>
                                        <p:tgtEl>
                                          <p:spTgt spid="171010"/>
                                        </p:tgtEl>
                                        <p:attrNameLst>
                                          <p:attrName>ppt_h</p:attrName>
                                        </p:attrNameLst>
                                      </p:cBhvr>
                                      <p:tavLst>
                                        <p:tav tm="0">
                                          <p:val>
                                            <p:fltVal val="0"/>
                                          </p:val>
                                        </p:tav>
                                        <p:tav tm="100000">
                                          <p:val>
                                            <p:strVal val="#ppt_h"/>
                                          </p:val>
                                        </p:tav>
                                      </p:tavLst>
                                    </p:anim>
                                    <p:anim calcmode="lin" valueType="num">
                                      <p:cBhvr>
                                        <p:cTn id="9" dur="1000" fill="hold"/>
                                        <p:tgtEl>
                                          <p:spTgt spid="171010"/>
                                        </p:tgtEl>
                                        <p:attrNameLst>
                                          <p:attrName>style.rotation</p:attrName>
                                        </p:attrNameLst>
                                      </p:cBhvr>
                                      <p:tavLst>
                                        <p:tav tm="0">
                                          <p:val>
                                            <p:fltVal val="90"/>
                                          </p:val>
                                        </p:tav>
                                        <p:tav tm="100000">
                                          <p:val>
                                            <p:fltVal val="0"/>
                                          </p:val>
                                        </p:tav>
                                      </p:tavLst>
                                    </p:anim>
                                    <p:animEffect transition="in" filter="fade">
                                      <p:cBhvr>
                                        <p:cTn id="10" dur="1000"/>
                                        <p:tgtEl>
                                          <p:spTgt spid="171010"/>
                                        </p:tgtEl>
                                      </p:cBhvr>
                                    </p:animEffect>
                                  </p:childTnLst>
                                </p:cTn>
                              </p:par>
                              <p:par>
                                <p:cTn id="11" presetID="3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p:cTn id="13" dur="1000" fill="hold"/>
                                        <p:tgtEl>
                                          <p:spTgt spid="5122"/>
                                        </p:tgtEl>
                                        <p:attrNameLst>
                                          <p:attrName>ppt_w</p:attrName>
                                        </p:attrNameLst>
                                      </p:cBhvr>
                                      <p:tavLst>
                                        <p:tav tm="0">
                                          <p:val>
                                            <p:fltVal val="0"/>
                                          </p:val>
                                        </p:tav>
                                        <p:tav tm="100000">
                                          <p:val>
                                            <p:strVal val="#ppt_w"/>
                                          </p:val>
                                        </p:tav>
                                      </p:tavLst>
                                    </p:anim>
                                    <p:anim calcmode="lin" valueType="num">
                                      <p:cBhvr>
                                        <p:cTn id="14" dur="1000" fill="hold"/>
                                        <p:tgtEl>
                                          <p:spTgt spid="5122"/>
                                        </p:tgtEl>
                                        <p:attrNameLst>
                                          <p:attrName>ppt_h</p:attrName>
                                        </p:attrNameLst>
                                      </p:cBhvr>
                                      <p:tavLst>
                                        <p:tav tm="0">
                                          <p:val>
                                            <p:fltVal val="0"/>
                                          </p:val>
                                        </p:tav>
                                        <p:tav tm="100000">
                                          <p:val>
                                            <p:strVal val="#ppt_h"/>
                                          </p:val>
                                        </p:tav>
                                      </p:tavLst>
                                    </p:anim>
                                    <p:anim calcmode="lin" valueType="num">
                                      <p:cBhvr>
                                        <p:cTn id="15" dur="1000" fill="hold"/>
                                        <p:tgtEl>
                                          <p:spTgt spid="5122"/>
                                        </p:tgtEl>
                                        <p:attrNameLst>
                                          <p:attrName>style.rotation</p:attrName>
                                        </p:attrNameLst>
                                      </p:cBhvr>
                                      <p:tavLst>
                                        <p:tav tm="0">
                                          <p:val>
                                            <p:fltVal val="90"/>
                                          </p:val>
                                        </p:tav>
                                        <p:tav tm="100000">
                                          <p:val>
                                            <p:fltVal val="0"/>
                                          </p:val>
                                        </p:tav>
                                      </p:tavLst>
                                    </p:anim>
                                    <p:animEffect transition="in" filter="fade">
                                      <p:cBhvr>
                                        <p:cTn id="16" dur="10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5124">
                                            <p:bg/>
                                          </p:spTgt>
                                        </p:tgtEl>
                                        <p:attrNameLst>
                                          <p:attrName>style.visibility</p:attrName>
                                        </p:attrNameLst>
                                      </p:cBhvr>
                                      <p:to>
                                        <p:strVal val="visible"/>
                                      </p:to>
                                    </p:set>
                                    <p:anim calcmode="lin" valueType="num">
                                      <p:cBhvr>
                                        <p:cTn id="21" dur="1000" fill="hold"/>
                                        <p:tgtEl>
                                          <p:spTgt spid="5124">
                                            <p:bg/>
                                          </p:spTgt>
                                        </p:tgtEl>
                                        <p:attrNameLst>
                                          <p:attrName>ppt_w</p:attrName>
                                        </p:attrNameLst>
                                      </p:cBhvr>
                                      <p:tavLst>
                                        <p:tav tm="0">
                                          <p:val>
                                            <p:fltVal val="0"/>
                                          </p:val>
                                        </p:tav>
                                        <p:tav tm="100000">
                                          <p:val>
                                            <p:strVal val="#ppt_w"/>
                                          </p:val>
                                        </p:tav>
                                      </p:tavLst>
                                    </p:anim>
                                    <p:anim calcmode="lin" valueType="num">
                                      <p:cBhvr>
                                        <p:cTn id="22" dur="1000" fill="hold"/>
                                        <p:tgtEl>
                                          <p:spTgt spid="5124">
                                            <p:bg/>
                                          </p:spTgt>
                                        </p:tgtEl>
                                        <p:attrNameLst>
                                          <p:attrName>ppt_h</p:attrName>
                                        </p:attrNameLst>
                                      </p:cBhvr>
                                      <p:tavLst>
                                        <p:tav tm="0">
                                          <p:val>
                                            <p:fltVal val="0"/>
                                          </p:val>
                                        </p:tav>
                                        <p:tav tm="100000">
                                          <p:val>
                                            <p:strVal val="#ppt_h"/>
                                          </p:val>
                                        </p:tav>
                                      </p:tavLst>
                                    </p:anim>
                                    <p:anim calcmode="lin" valueType="num">
                                      <p:cBhvr>
                                        <p:cTn id="23" dur="1000" fill="hold"/>
                                        <p:tgtEl>
                                          <p:spTgt spid="5124">
                                            <p:bg/>
                                          </p:spTgt>
                                        </p:tgtEl>
                                        <p:attrNameLst>
                                          <p:attrName>style.rotation</p:attrName>
                                        </p:attrNameLst>
                                      </p:cBhvr>
                                      <p:tavLst>
                                        <p:tav tm="0">
                                          <p:val>
                                            <p:fltVal val="90"/>
                                          </p:val>
                                        </p:tav>
                                        <p:tav tm="100000">
                                          <p:val>
                                            <p:fltVal val="0"/>
                                          </p:val>
                                        </p:tav>
                                      </p:tavLst>
                                    </p:anim>
                                    <p:animEffect transition="in" filter="fade">
                                      <p:cBhvr>
                                        <p:cTn id="24" dur="1000"/>
                                        <p:tgtEl>
                                          <p:spTgt spid="5124">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5124">
                                            <p:txEl>
                                              <p:pRg st="0" end="0"/>
                                            </p:txEl>
                                          </p:spTgt>
                                        </p:tgtEl>
                                        <p:attrNameLst>
                                          <p:attrName>style.visibility</p:attrName>
                                        </p:attrNameLst>
                                      </p:cBhvr>
                                      <p:to>
                                        <p:strVal val="visible"/>
                                      </p:to>
                                    </p:set>
                                    <p:anim calcmode="lin" valueType="num">
                                      <p:cBhvr>
                                        <p:cTn id="29" dur="1000" fill="hold"/>
                                        <p:tgtEl>
                                          <p:spTgt spid="5124">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5124">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5124">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512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5124">
                                            <p:txEl>
                                              <p:pRg st="1" end="1"/>
                                            </p:txEl>
                                          </p:spTgt>
                                        </p:tgtEl>
                                        <p:attrNameLst>
                                          <p:attrName>style.visibility</p:attrName>
                                        </p:attrNameLst>
                                      </p:cBhvr>
                                      <p:to>
                                        <p:strVal val="visible"/>
                                      </p:to>
                                    </p:set>
                                    <p:anim calcmode="lin" valueType="num">
                                      <p:cBhvr>
                                        <p:cTn id="37" dur="1000" fill="hold"/>
                                        <p:tgtEl>
                                          <p:spTgt spid="5124">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5124">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5124">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512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5124">
                                            <p:txEl>
                                              <p:pRg st="2" end="2"/>
                                            </p:txEl>
                                          </p:spTgt>
                                        </p:tgtEl>
                                        <p:attrNameLst>
                                          <p:attrName>style.visibility</p:attrName>
                                        </p:attrNameLst>
                                      </p:cBhvr>
                                      <p:to>
                                        <p:strVal val="visible"/>
                                      </p:to>
                                    </p:set>
                                    <p:anim calcmode="lin" valueType="num">
                                      <p:cBhvr>
                                        <p:cTn id="45" dur="1000" fill="hold"/>
                                        <p:tgtEl>
                                          <p:spTgt spid="5124">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5124">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5124">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5124">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5124">
                                            <p:txEl>
                                              <p:pRg st="3" end="3"/>
                                            </p:txEl>
                                          </p:spTgt>
                                        </p:tgtEl>
                                        <p:attrNameLst>
                                          <p:attrName>style.visibility</p:attrName>
                                        </p:attrNameLst>
                                      </p:cBhvr>
                                      <p:to>
                                        <p:strVal val="visible"/>
                                      </p:to>
                                    </p:set>
                                    <p:anim calcmode="lin" valueType="num">
                                      <p:cBhvr>
                                        <p:cTn id="53" dur="1000" fill="hold"/>
                                        <p:tgtEl>
                                          <p:spTgt spid="5124">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5124">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5124">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512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539552" y="228600"/>
            <a:ext cx="837584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Diferencias con Internet I</a:t>
            </a:r>
          </a:p>
        </p:txBody>
      </p:sp>
      <p:sp>
        <p:nvSpPr>
          <p:cNvPr id="6148" name="Rectangle 3"/>
          <p:cNvSpPr>
            <a:spLocks noGrp="1" noChangeArrowheads="1"/>
          </p:cNvSpPr>
          <p:nvPr>
            <p:ph type="body" idx="1"/>
          </p:nvPr>
        </p:nvSpPr>
        <p:spPr>
          <a:xfrm>
            <a:off x="0" y="1676400"/>
            <a:ext cx="9144000" cy="518160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sz="4000" b="1" i="1" dirty="0">
                <a:solidFill>
                  <a:schemeClr val="bg1">
                    <a:lumMod val="75000"/>
                  </a:schemeClr>
                </a:solidFill>
                <a:latin typeface="Arial Rounded MT Bold" pitchFamily="34" charset="0"/>
                <a:cs typeface="Times New Roman" pitchFamily="18" charset="0"/>
              </a:rPr>
              <a:t>Disponibilidad de Ancho de Banda.</a:t>
            </a:r>
          </a:p>
          <a:p>
            <a:pPr>
              <a:lnSpc>
                <a:spcPct val="90000"/>
              </a:lnSpc>
            </a:pPr>
            <a:r>
              <a:rPr lang="es-ES_tradnl" sz="4000" b="1" i="1" dirty="0">
                <a:solidFill>
                  <a:schemeClr val="bg1">
                    <a:lumMod val="75000"/>
                  </a:schemeClr>
                </a:solidFill>
                <a:latin typeface="Arial Rounded MT Bold" pitchFamily="34" charset="0"/>
                <a:cs typeface="Times New Roman" pitchFamily="18" charset="0"/>
              </a:rPr>
              <a:t>QoS </a:t>
            </a:r>
            <a:r>
              <a:rPr lang="es-ES_tradnl" sz="3600" b="1" i="1" dirty="0">
                <a:solidFill>
                  <a:schemeClr val="bg1">
                    <a:lumMod val="75000"/>
                  </a:schemeClr>
                </a:solidFill>
                <a:latin typeface="Arial Rounded MT Bold" pitchFamily="34" charset="0"/>
                <a:cs typeface="Times New Roman" pitchFamily="18" charset="0"/>
              </a:rPr>
              <a:t>(</a:t>
            </a:r>
            <a:r>
              <a:rPr lang="es-ES_tradnl" sz="3600" b="1" i="1" dirty="0" err="1">
                <a:solidFill>
                  <a:schemeClr val="bg1">
                    <a:lumMod val="75000"/>
                  </a:schemeClr>
                </a:solidFill>
                <a:latin typeface="Arial Rounded MT Bold" pitchFamily="34" charset="0"/>
                <a:cs typeface="Times New Roman" pitchFamily="18" charset="0"/>
              </a:rPr>
              <a:t>Quality</a:t>
            </a:r>
            <a:r>
              <a:rPr lang="es-ES_tradnl" sz="3600" b="1" i="1" dirty="0">
                <a:solidFill>
                  <a:schemeClr val="bg1">
                    <a:lumMod val="75000"/>
                  </a:schemeClr>
                </a:solidFill>
                <a:latin typeface="Arial Rounded MT Bold" pitchFamily="34" charset="0"/>
                <a:cs typeface="Times New Roman" pitchFamily="18" charset="0"/>
              </a:rPr>
              <a:t> of </a:t>
            </a:r>
            <a:r>
              <a:rPr lang="es-ES_tradnl" sz="3600" b="1" i="1" dirty="0" err="1">
                <a:solidFill>
                  <a:schemeClr val="bg1">
                    <a:lumMod val="75000"/>
                  </a:schemeClr>
                </a:solidFill>
                <a:latin typeface="Arial Rounded MT Bold" pitchFamily="34" charset="0"/>
                <a:cs typeface="Times New Roman" pitchFamily="18" charset="0"/>
              </a:rPr>
              <a:t>Service</a:t>
            </a:r>
            <a:r>
              <a:rPr lang="es-ES_tradnl" sz="3600" b="1" i="1" dirty="0">
                <a:solidFill>
                  <a:schemeClr val="bg1">
                    <a:lumMod val="75000"/>
                  </a:schemeClr>
                </a:solidFill>
                <a:latin typeface="Arial Rounded MT Bold" pitchFamily="34" charset="0"/>
                <a:cs typeface="Times New Roman" pitchFamily="18" charset="0"/>
              </a:rPr>
              <a:t> </a:t>
            </a:r>
            <a:r>
              <a:rPr lang="es-ES_tradnl" sz="3600" b="1" i="1" dirty="0" err="1">
                <a:solidFill>
                  <a:schemeClr val="bg1">
                    <a:lumMod val="75000"/>
                  </a:schemeClr>
                </a:solidFill>
                <a:latin typeface="Arial Rounded MT Bold" pitchFamily="34" charset="0"/>
                <a:cs typeface="Times New Roman" pitchFamily="18" charset="0"/>
              </a:rPr>
              <a:t>Guarantiees</a:t>
            </a:r>
            <a:r>
              <a:rPr lang="es-ES_tradnl" sz="3600" b="1" i="1" dirty="0">
                <a:solidFill>
                  <a:schemeClr val="bg1">
                    <a:lumMod val="75000"/>
                  </a:schemeClr>
                </a:solidFill>
                <a:latin typeface="Arial Rounded MT Bold" pitchFamily="34" charset="0"/>
                <a:cs typeface="Times New Roman" pitchFamily="18" charset="0"/>
              </a:rPr>
              <a:t>)</a:t>
            </a:r>
          </a:p>
          <a:p>
            <a:pPr>
              <a:lnSpc>
                <a:spcPct val="90000"/>
              </a:lnSpc>
            </a:pPr>
            <a:r>
              <a:rPr lang="es-ES_tradnl" sz="4000" b="1" i="1" dirty="0">
                <a:solidFill>
                  <a:schemeClr val="bg1">
                    <a:lumMod val="75000"/>
                  </a:schemeClr>
                </a:solidFill>
                <a:latin typeface="Arial Rounded MT Bold" pitchFamily="34" charset="0"/>
                <a:cs typeface="Times New Roman" pitchFamily="18" charset="0"/>
              </a:rPr>
              <a:t>Administración de Ancho de Banda y Prioridad.</a:t>
            </a:r>
          </a:p>
          <a:p>
            <a:pPr>
              <a:lnSpc>
                <a:spcPct val="90000"/>
              </a:lnSpc>
            </a:pPr>
            <a:r>
              <a:rPr lang="es-ES_tradnl" sz="4000" b="1" i="1" dirty="0">
                <a:solidFill>
                  <a:schemeClr val="bg1">
                    <a:lumMod val="75000"/>
                  </a:schemeClr>
                </a:solidFill>
                <a:latin typeface="Arial Rounded MT Bold" pitchFamily="34" charset="0"/>
                <a:cs typeface="Times New Roman" pitchFamily="18" charset="0"/>
              </a:rPr>
              <a:t>Bajo Retardo  - Latencia (Aplicaciones en tiempo real)</a:t>
            </a:r>
          </a:p>
        </p:txBody>
      </p:sp>
      <p:graphicFrame>
        <p:nvGraphicFramePr>
          <p:cNvPr id="6146" name="Object 4"/>
          <p:cNvGraphicFramePr>
            <a:graphicFrameLocks noChangeAspect="1"/>
          </p:cNvGraphicFramePr>
          <p:nvPr/>
        </p:nvGraphicFramePr>
        <p:xfrm>
          <a:off x="7772400" y="5334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1000" fill="hold"/>
                                        <p:tgtEl>
                                          <p:spTgt spid="173058"/>
                                        </p:tgtEl>
                                        <p:attrNameLst>
                                          <p:attrName>ppt_w</p:attrName>
                                        </p:attrNameLst>
                                      </p:cBhvr>
                                      <p:tavLst>
                                        <p:tav tm="0">
                                          <p:val>
                                            <p:fltVal val="0"/>
                                          </p:val>
                                        </p:tav>
                                        <p:tav tm="100000">
                                          <p:val>
                                            <p:strVal val="#ppt_w"/>
                                          </p:val>
                                        </p:tav>
                                      </p:tavLst>
                                    </p:anim>
                                    <p:anim calcmode="lin" valueType="num">
                                      <p:cBhvr>
                                        <p:cTn id="8" dur="1000" fill="hold"/>
                                        <p:tgtEl>
                                          <p:spTgt spid="173058"/>
                                        </p:tgtEl>
                                        <p:attrNameLst>
                                          <p:attrName>ppt_h</p:attrName>
                                        </p:attrNameLst>
                                      </p:cBhvr>
                                      <p:tavLst>
                                        <p:tav tm="0">
                                          <p:val>
                                            <p:fltVal val="0"/>
                                          </p:val>
                                        </p:tav>
                                        <p:tav tm="100000">
                                          <p:val>
                                            <p:strVal val="#ppt_h"/>
                                          </p:val>
                                        </p:tav>
                                      </p:tavLst>
                                    </p:anim>
                                    <p:anim calcmode="lin" valueType="num">
                                      <p:cBhvr>
                                        <p:cTn id="9" dur="1000" fill="hold"/>
                                        <p:tgtEl>
                                          <p:spTgt spid="173058"/>
                                        </p:tgtEl>
                                        <p:attrNameLst>
                                          <p:attrName>style.rotation</p:attrName>
                                        </p:attrNameLst>
                                      </p:cBhvr>
                                      <p:tavLst>
                                        <p:tav tm="0">
                                          <p:val>
                                            <p:fltVal val="90"/>
                                          </p:val>
                                        </p:tav>
                                        <p:tav tm="100000">
                                          <p:val>
                                            <p:fltVal val="0"/>
                                          </p:val>
                                        </p:tav>
                                      </p:tavLst>
                                    </p:anim>
                                    <p:animEffect transition="in" filter="fade">
                                      <p:cBhvr>
                                        <p:cTn id="10" dur="1000"/>
                                        <p:tgtEl>
                                          <p:spTgt spid="173058"/>
                                        </p:tgtEl>
                                      </p:cBhvr>
                                    </p:animEffect>
                                  </p:childTnLst>
                                </p:cTn>
                              </p:par>
                              <p:par>
                                <p:cTn id="11" presetID="3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1000" fill="hold"/>
                                        <p:tgtEl>
                                          <p:spTgt spid="6146"/>
                                        </p:tgtEl>
                                        <p:attrNameLst>
                                          <p:attrName>ppt_w</p:attrName>
                                        </p:attrNameLst>
                                      </p:cBhvr>
                                      <p:tavLst>
                                        <p:tav tm="0">
                                          <p:val>
                                            <p:fltVal val="0"/>
                                          </p:val>
                                        </p:tav>
                                        <p:tav tm="100000">
                                          <p:val>
                                            <p:strVal val="#ppt_w"/>
                                          </p:val>
                                        </p:tav>
                                      </p:tavLst>
                                    </p:anim>
                                    <p:anim calcmode="lin" valueType="num">
                                      <p:cBhvr>
                                        <p:cTn id="14" dur="1000" fill="hold"/>
                                        <p:tgtEl>
                                          <p:spTgt spid="6146"/>
                                        </p:tgtEl>
                                        <p:attrNameLst>
                                          <p:attrName>ppt_h</p:attrName>
                                        </p:attrNameLst>
                                      </p:cBhvr>
                                      <p:tavLst>
                                        <p:tav tm="0">
                                          <p:val>
                                            <p:fltVal val="0"/>
                                          </p:val>
                                        </p:tav>
                                        <p:tav tm="100000">
                                          <p:val>
                                            <p:strVal val="#ppt_h"/>
                                          </p:val>
                                        </p:tav>
                                      </p:tavLst>
                                    </p:anim>
                                    <p:anim calcmode="lin" valueType="num">
                                      <p:cBhvr>
                                        <p:cTn id="15" dur="1000" fill="hold"/>
                                        <p:tgtEl>
                                          <p:spTgt spid="6146"/>
                                        </p:tgtEl>
                                        <p:attrNameLst>
                                          <p:attrName>style.rotation</p:attrName>
                                        </p:attrNameLst>
                                      </p:cBhvr>
                                      <p:tavLst>
                                        <p:tav tm="0">
                                          <p:val>
                                            <p:fltVal val="90"/>
                                          </p:val>
                                        </p:tav>
                                        <p:tav tm="100000">
                                          <p:val>
                                            <p:fltVal val="0"/>
                                          </p:val>
                                        </p:tav>
                                      </p:tavLst>
                                    </p:anim>
                                    <p:animEffect transition="in" filter="fade">
                                      <p:cBhvr>
                                        <p:cTn id="16" dur="1000"/>
                                        <p:tgtEl>
                                          <p:spTgt spid="614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148">
                                            <p:bg/>
                                          </p:spTgt>
                                        </p:tgtEl>
                                        <p:attrNameLst>
                                          <p:attrName>style.visibility</p:attrName>
                                        </p:attrNameLst>
                                      </p:cBhvr>
                                      <p:to>
                                        <p:strVal val="visible"/>
                                      </p:to>
                                    </p:set>
                                    <p:anim calcmode="lin" valueType="num">
                                      <p:cBhvr>
                                        <p:cTn id="21" dur="1000" fill="hold"/>
                                        <p:tgtEl>
                                          <p:spTgt spid="6148">
                                            <p:bg/>
                                          </p:spTgt>
                                        </p:tgtEl>
                                        <p:attrNameLst>
                                          <p:attrName>ppt_w</p:attrName>
                                        </p:attrNameLst>
                                      </p:cBhvr>
                                      <p:tavLst>
                                        <p:tav tm="0">
                                          <p:val>
                                            <p:fltVal val="0"/>
                                          </p:val>
                                        </p:tav>
                                        <p:tav tm="100000">
                                          <p:val>
                                            <p:strVal val="#ppt_w"/>
                                          </p:val>
                                        </p:tav>
                                      </p:tavLst>
                                    </p:anim>
                                    <p:anim calcmode="lin" valueType="num">
                                      <p:cBhvr>
                                        <p:cTn id="22" dur="1000" fill="hold"/>
                                        <p:tgtEl>
                                          <p:spTgt spid="6148">
                                            <p:bg/>
                                          </p:spTgt>
                                        </p:tgtEl>
                                        <p:attrNameLst>
                                          <p:attrName>ppt_h</p:attrName>
                                        </p:attrNameLst>
                                      </p:cBhvr>
                                      <p:tavLst>
                                        <p:tav tm="0">
                                          <p:val>
                                            <p:fltVal val="0"/>
                                          </p:val>
                                        </p:tav>
                                        <p:tav tm="100000">
                                          <p:val>
                                            <p:strVal val="#ppt_h"/>
                                          </p:val>
                                        </p:tav>
                                      </p:tavLst>
                                    </p:anim>
                                    <p:anim calcmode="lin" valueType="num">
                                      <p:cBhvr>
                                        <p:cTn id="23" dur="1000" fill="hold"/>
                                        <p:tgtEl>
                                          <p:spTgt spid="6148">
                                            <p:bg/>
                                          </p:spTgt>
                                        </p:tgtEl>
                                        <p:attrNameLst>
                                          <p:attrName>style.rotation</p:attrName>
                                        </p:attrNameLst>
                                      </p:cBhvr>
                                      <p:tavLst>
                                        <p:tav tm="0">
                                          <p:val>
                                            <p:fltVal val="90"/>
                                          </p:val>
                                        </p:tav>
                                        <p:tav tm="100000">
                                          <p:val>
                                            <p:fltVal val="0"/>
                                          </p:val>
                                        </p:tav>
                                      </p:tavLst>
                                    </p:anim>
                                    <p:animEffect transition="in" filter="fade">
                                      <p:cBhvr>
                                        <p:cTn id="24" dur="1000"/>
                                        <p:tgtEl>
                                          <p:spTgt spid="6148">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6148">
                                            <p:txEl>
                                              <p:pRg st="0" end="0"/>
                                            </p:txEl>
                                          </p:spTgt>
                                        </p:tgtEl>
                                        <p:attrNameLst>
                                          <p:attrName>style.visibility</p:attrName>
                                        </p:attrNameLst>
                                      </p:cBhvr>
                                      <p:to>
                                        <p:strVal val="visible"/>
                                      </p:to>
                                    </p:set>
                                    <p:anim calcmode="lin" valueType="num">
                                      <p:cBhvr>
                                        <p:cTn id="29" dur="1000" fill="hold"/>
                                        <p:tgtEl>
                                          <p:spTgt spid="614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614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614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614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6148">
                                            <p:txEl>
                                              <p:pRg st="1" end="1"/>
                                            </p:txEl>
                                          </p:spTgt>
                                        </p:tgtEl>
                                        <p:attrNameLst>
                                          <p:attrName>style.visibility</p:attrName>
                                        </p:attrNameLst>
                                      </p:cBhvr>
                                      <p:to>
                                        <p:strVal val="visible"/>
                                      </p:to>
                                    </p:set>
                                    <p:anim calcmode="lin" valueType="num">
                                      <p:cBhvr>
                                        <p:cTn id="37" dur="1000" fill="hold"/>
                                        <p:tgtEl>
                                          <p:spTgt spid="6148">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6148">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6148">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6148">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6148">
                                            <p:txEl>
                                              <p:pRg st="2" end="2"/>
                                            </p:txEl>
                                          </p:spTgt>
                                        </p:tgtEl>
                                        <p:attrNameLst>
                                          <p:attrName>style.visibility</p:attrName>
                                        </p:attrNameLst>
                                      </p:cBhvr>
                                      <p:to>
                                        <p:strVal val="visible"/>
                                      </p:to>
                                    </p:set>
                                    <p:anim calcmode="lin" valueType="num">
                                      <p:cBhvr>
                                        <p:cTn id="45" dur="1000" fill="hold"/>
                                        <p:tgtEl>
                                          <p:spTgt spid="6148">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6148">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6148">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614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6148">
                                            <p:txEl>
                                              <p:pRg st="3" end="3"/>
                                            </p:txEl>
                                          </p:spTgt>
                                        </p:tgtEl>
                                        <p:attrNameLst>
                                          <p:attrName>style.visibility</p:attrName>
                                        </p:attrNameLst>
                                      </p:cBhvr>
                                      <p:to>
                                        <p:strVal val="visible"/>
                                      </p:to>
                                    </p:set>
                                    <p:anim calcmode="lin" valueType="num">
                                      <p:cBhvr>
                                        <p:cTn id="53" dur="1000" fill="hold"/>
                                        <p:tgtEl>
                                          <p:spTgt spid="6148">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6148">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6148">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6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6148"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0" y="260648"/>
            <a:ext cx="9144000" cy="3024336"/>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br>
              <a:rPr lang="es-MX" b="1" i="1" dirty="0">
                <a:solidFill>
                  <a:srgbClr val="333399"/>
                </a:solidFill>
                <a:effectLst>
                  <a:outerShdw blurRad="38100" dist="38100" dir="2700000" algn="tl">
                    <a:srgbClr val="000000">
                      <a:alpha val="43137"/>
                    </a:srgbClr>
                  </a:outerShdw>
                </a:effectLst>
                <a:latin typeface="Arial" charset="0"/>
              </a:rPr>
            </a:br>
            <a:r>
              <a:rPr lang="es-AR" sz="5400" b="1" i="1" dirty="0">
                <a:solidFill>
                  <a:srgbClr val="333399"/>
                </a:solidFill>
                <a:effectLst>
                  <a:outerShdw blurRad="38100" dist="38100" dir="2700000" algn="tl">
                    <a:srgbClr val="000000">
                      <a:alpha val="43137"/>
                    </a:srgbClr>
                  </a:outerShdw>
                </a:effectLst>
                <a:latin typeface="Arial" charset="0"/>
              </a:rPr>
              <a:t>Tecnología de Redes 2634</a:t>
            </a:r>
            <a:br>
              <a:rPr lang="es-AR" sz="5400" b="1" i="1" dirty="0">
                <a:solidFill>
                  <a:srgbClr val="333399"/>
                </a:solidFill>
                <a:effectLst>
                  <a:outerShdw blurRad="38100" dist="38100" dir="2700000" algn="tl">
                    <a:srgbClr val="000000">
                      <a:alpha val="43137"/>
                    </a:srgbClr>
                  </a:outerShdw>
                </a:effectLst>
                <a:latin typeface="Arial" charset="0"/>
              </a:rPr>
            </a:br>
            <a:r>
              <a:rPr lang="es-AR" b="1" i="1" dirty="0">
                <a:solidFill>
                  <a:srgbClr val="333399"/>
                </a:solidFill>
                <a:effectLst>
                  <a:outerShdw blurRad="38100" dist="38100" dir="2700000" algn="tl">
                    <a:srgbClr val="000000">
                      <a:alpha val="43137"/>
                    </a:srgbClr>
                  </a:outerShdw>
                </a:effectLst>
                <a:latin typeface="Arial" charset="0"/>
              </a:rPr>
              <a:t>Introducción a las Comunicaciones 3007</a:t>
            </a:r>
            <a:endParaRPr lang="es-ES_tradnl" b="1" i="1" dirty="0">
              <a:solidFill>
                <a:srgbClr val="333399"/>
              </a:solidFill>
              <a:effectLst>
                <a:outerShdw blurRad="38100" dist="38100" dir="2700000" algn="tl">
                  <a:srgbClr val="000000">
                    <a:alpha val="43137"/>
                  </a:srgbClr>
                </a:outerShdw>
              </a:effectLst>
              <a:latin typeface="Arial" pitchFamily="34" charset="0"/>
            </a:endParaRPr>
          </a:p>
        </p:txBody>
      </p:sp>
      <p:sp>
        <p:nvSpPr>
          <p:cNvPr id="38915" name="Rectangle 3"/>
          <p:cNvSpPr>
            <a:spLocks noGrp="1" noChangeArrowheads="1"/>
          </p:cNvSpPr>
          <p:nvPr>
            <p:ph type="subTitle" idx="1"/>
          </p:nvPr>
        </p:nvSpPr>
        <p:spPr>
          <a:xfrm>
            <a:off x="971600" y="3717032"/>
            <a:ext cx="6976864" cy="2867025"/>
          </a:xfrm>
          <a:solidFill>
            <a:schemeClr val="bg1">
              <a:lumMod val="20000"/>
              <a:lumOff val="80000"/>
            </a:schemeClr>
          </a:solidFill>
          <a:ln w="76200">
            <a:solidFill>
              <a:schemeClr val="accent2">
                <a:lumMod val="50000"/>
                <a:lumOff val="50000"/>
              </a:schemeClr>
            </a:solidFill>
          </a:ln>
        </p:spPr>
        <p:txBody>
          <a:bodyPr/>
          <a:lstStyle/>
          <a:p>
            <a:r>
              <a:rPr lang="es-ES_tradnl" sz="36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REDES DE COMPUTADORAS</a:t>
            </a:r>
          </a:p>
          <a:p>
            <a:r>
              <a:rPr lang="es-ES_tradnl" sz="36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INTERNET  1 y 2</a:t>
            </a:r>
          </a:p>
          <a:p>
            <a:r>
              <a:rPr lang="es-ES_tradnl" sz="36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VLAN , VPN </a:t>
            </a:r>
          </a:p>
          <a:p>
            <a:r>
              <a:rPr lang="es-ES_tradnl" sz="4800" b="1" i="1">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rPr>
              <a:t>2023</a:t>
            </a:r>
            <a:endParaRPr lang="es-ES_tradnl" sz="4800" b="1" i="1" dirty="0">
              <a:solidFill>
                <a:schemeClr val="bg1">
                  <a:lumMod val="60000"/>
                  <a:lumOff val="40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95536" y="555625"/>
            <a:ext cx="8424936"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Diferencias con Internet I</a:t>
            </a:r>
          </a:p>
        </p:txBody>
      </p:sp>
      <p:sp>
        <p:nvSpPr>
          <p:cNvPr id="6148" name="Rectangle 3"/>
          <p:cNvSpPr>
            <a:spLocks noGrp="1" noChangeArrowheads="1"/>
          </p:cNvSpPr>
          <p:nvPr>
            <p:ph type="body" idx="1"/>
          </p:nvPr>
        </p:nvSpPr>
        <p:spPr>
          <a:xfrm>
            <a:off x="0" y="2348880"/>
            <a:ext cx="9144000" cy="3696816"/>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err="1">
                <a:solidFill>
                  <a:schemeClr val="bg1">
                    <a:lumMod val="75000"/>
                  </a:schemeClr>
                </a:solidFill>
                <a:latin typeface="Arial Rounded MT Bold" pitchFamily="34" charset="0"/>
                <a:cs typeface="Times New Roman" pitchFamily="18" charset="0"/>
              </a:rPr>
              <a:t>Multicasting</a:t>
            </a:r>
            <a:r>
              <a:rPr lang="es-ES_tradnl" b="1" i="1" dirty="0">
                <a:solidFill>
                  <a:schemeClr val="bg1">
                    <a:lumMod val="75000"/>
                  </a:schemeClr>
                </a:solidFill>
                <a:latin typeface="Arial Rounded MT Bold" pitchFamily="34" charset="0"/>
                <a:cs typeface="Times New Roman" pitchFamily="18" charset="0"/>
              </a:rPr>
              <a:t>     </a:t>
            </a:r>
            <a:r>
              <a:rPr lang="es-ES_tradnl" b="1" i="1" dirty="0" err="1">
                <a:solidFill>
                  <a:schemeClr val="bg1">
                    <a:lumMod val="75000"/>
                  </a:schemeClr>
                </a:solidFill>
                <a:latin typeface="Arial Rounded MT Bold" pitchFamily="34" charset="0"/>
                <a:cs typeface="Times New Roman" pitchFamily="18" charset="0"/>
              </a:rPr>
              <a:t>Multienvio</a:t>
            </a:r>
            <a:r>
              <a:rPr lang="es-ES_tradnl" b="1" i="1" dirty="0">
                <a:solidFill>
                  <a:schemeClr val="bg1">
                    <a:lumMod val="75000"/>
                  </a:schemeClr>
                </a:solidFill>
                <a:latin typeface="Arial Rounded MT Bold" pitchFamily="34" charset="0"/>
                <a:cs typeface="Times New Roman" pitchFamily="18" charset="0"/>
              </a:rPr>
              <a:t> </a:t>
            </a:r>
            <a:r>
              <a:rPr lang="es-ES_tradnl" b="1" i="1" dirty="0">
                <a:solidFill>
                  <a:srgbClr val="FF0000"/>
                </a:solidFill>
                <a:latin typeface="Arial Rounded MT Bold" pitchFamily="34" charset="0"/>
                <a:cs typeface="Times New Roman" pitchFamily="18" charset="0"/>
                <a:sym typeface="Wingdings 3" pitchFamily="18" charset="2"/>
              </a:rPr>
              <a:t></a:t>
            </a:r>
            <a:r>
              <a:rPr lang="es-ES_tradnl" b="1" i="1" dirty="0">
                <a:solidFill>
                  <a:schemeClr val="bg1">
                    <a:lumMod val="75000"/>
                  </a:schemeClr>
                </a:solidFill>
                <a:latin typeface="Arial Rounded MT Bold" pitchFamily="34" charset="0"/>
                <a:cs typeface="Times New Roman" pitchFamily="18" charset="0"/>
                <a:sym typeface="Wingdings 3" pitchFamily="18" charset="2"/>
              </a:rPr>
              <a:t>  IPv6</a:t>
            </a:r>
          </a:p>
          <a:p>
            <a:pPr>
              <a:lnSpc>
                <a:spcPct val="90000"/>
              </a:lnSpc>
            </a:pPr>
            <a:r>
              <a:rPr lang="es-ES_tradnl" b="1" i="1" dirty="0">
                <a:solidFill>
                  <a:schemeClr val="bg1">
                    <a:lumMod val="75000"/>
                  </a:schemeClr>
                </a:solidFill>
                <a:latin typeface="Arial Rounded MT Bold" pitchFamily="34" charset="0"/>
                <a:cs typeface="Times New Roman" pitchFamily="18" charset="0"/>
              </a:rPr>
              <a:t>Internet no esta preparada para las nuevas necesidades</a:t>
            </a:r>
          </a:p>
          <a:p>
            <a:pPr lvl="1">
              <a:lnSpc>
                <a:spcPct val="90000"/>
              </a:lnSpc>
              <a:buFontTx/>
              <a:buChar char="•"/>
            </a:pPr>
            <a:r>
              <a:rPr lang="es-AR" sz="3200" b="1" i="1" dirty="0">
                <a:solidFill>
                  <a:schemeClr val="bg1">
                    <a:lumMod val="75000"/>
                  </a:schemeClr>
                </a:solidFill>
                <a:latin typeface="Arial Rounded MT Bold" pitchFamily="34" charset="0"/>
                <a:cs typeface="Times New Roman" pitchFamily="18" charset="0"/>
              </a:rPr>
              <a:t>Videoconferencia - Trabajo en Grupo -Aplicaciones Científicas .</a:t>
            </a:r>
          </a:p>
          <a:p>
            <a:pPr>
              <a:lnSpc>
                <a:spcPct val="90000"/>
              </a:lnSpc>
            </a:pPr>
            <a:r>
              <a:rPr lang="es-AR" sz="3600" b="1" i="1" dirty="0">
                <a:solidFill>
                  <a:schemeClr val="bg1">
                    <a:lumMod val="75000"/>
                  </a:schemeClr>
                </a:solidFill>
                <a:latin typeface="Arial Rounded MT Bold" pitchFamily="34" charset="0"/>
                <a:cs typeface="Times New Roman" pitchFamily="18" charset="0"/>
              </a:rPr>
              <a:t>Seguridad  Intrínseca.</a:t>
            </a:r>
          </a:p>
        </p:txBody>
      </p:sp>
      <p:graphicFrame>
        <p:nvGraphicFramePr>
          <p:cNvPr id="6146" name="Object 4"/>
          <p:cNvGraphicFramePr>
            <a:graphicFrameLocks noChangeAspect="1"/>
          </p:cNvGraphicFramePr>
          <p:nvPr>
            <p:extLst>
              <p:ext uri="{D42A27DB-BD31-4B8C-83A1-F6EECF244321}">
                <p14:modId xmlns:p14="http://schemas.microsoft.com/office/powerpoint/2010/main" val="2930174598"/>
              </p:ext>
            </p:extLst>
          </p:nvPr>
        </p:nvGraphicFramePr>
        <p:xfrm>
          <a:off x="7236296" y="849312"/>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849312"/>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 calcmode="lin" valueType="num">
                                      <p:cBhvr>
                                        <p:cTn id="7" dur="1000" fill="hold"/>
                                        <p:tgtEl>
                                          <p:spTgt spid="173058"/>
                                        </p:tgtEl>
                                        <p:attrNameLst>
                                          <p:attrName>ppt_w</p:attrName>
                                        </p:attrNameLst>
                                      </p:cBhvr>
                                      <p:tavLst>
                                        <p:tav tm="0">
                                          <p:val>
                                            <p:fltVal val="0"/>
                                          </p:val>
                                        </p:tav>
                                        <p:tav tm="100000">
                                          <p:val>
                                            <p:strVal val="#ppt_w"/>
                                          </p:val>
                                        </p:tav>
                                      </p:tavLst>
                                    </p:anim>
                                    <p:anim calcmode="lin" valueType="num">
                                      <p:cBhvr>
                                        <p:cTn id="8" dur="1000" fill="hold"/>
                                        <p:tgtEl>
                                          <p:spTgt spid="173058"/>
                                        </p:tgtEl>
                                        <p:attrNameLst>
                                          <p:attrName>ppt_h</p:attrName>
                                        </p:attrNameLst>
                                      </p:cBhvr>
                                      <p:tavLst>
                                        <p:tav tm="0">
                                          <p:val>
                                            <p:fltVal val="0"/>
                                          </p:val>
                                        </p:tav>
                                        <p:tav tm="100000">
                                          <p:val>
                                            <p:strVal val="#ppt_h"/>
                                          </p:val>
                                        </p:tav>
                                      </p:tavLst>
                                    </p:anim>
                                    <p:anim calcmode="lin" valueType="num">
                                      <p:cBhvr>
                                        <p:cTn id="9" dur="1000" fill="hold"/>
                                        <p:tgtEl>
                                          <p:spTgt spid="173058"/>
                                        </p:tgtEl>
                                        <p:attrNameLst>
                                          <p:attrName>style.rotation</p:attrName>
                                        </p:attrNameLst>
                                      </p:cBhvr>
                                      <p:tavLst>
                                        <p:tav tm="0">
                                          <p:val>
                                            <p:fltVal val="90"/>
                                          </p:val>
                                        </p:tav>
                                        <p:tav tm="100000">
                                          <p:val>
                                            <p:fltVal val="0"/>
                                          </p:val>
                                        </p:tav>
                                      </p:tavLst>
                                    </p:anim>
                                    <p:animEffect transition="in" filter="fade">
                                      <p:cBhvr>
                                        <p:cTn id="10" dur="1000"/>
                                        <p:tgtEl>
                                          <p:spTgt spid="173058"/>
                                        </p:tgtEl>
                                      </p:cBhvr>
                                    </p:animEffect>
                                  </p:childTnLst>
                                </p:cTn>
                              </p:par>
                              <p:par>
                                <p:cTn id="11" presetID="3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1000" fill="hold"/>
                                        <p:tgtEl>
                                          <p:spTgt spid="6146"/>
                                        </p:tgtEl>
                                        <p:attrNameLst>
                                          <p:attrName>ppt_w</p:attrName>
                                        </p:attrNameLst>
                                      </p:cBhvr>
                                      <p:tavLst>
                                        <p:tav tm="0">
                                          <p:val>
                                            <p:fltVal val="0"/>
                                          </p:val>
                                        </p:tav>
                                        <p:tav tm="100000">
                                          <p:val>
                                            <p:strVal val="#ppt_w"/>
                                          </p:val>
                                        </p:tav>
                                      </p:tavLst>
                                    </p:anim>
                                    <p:anim calcmode="lin" valueType="num">
                                      <p:cBhvr>
                                        <p:cTn id="14" dur="1000" fill="hold"/>
                                        <p:tgtEl>
                                          <p:spTgt spid="6146"/>
                                        </p:tgtEl>
                                        <p:attrNameLst>
                                          <p:attrName>ppt_h</p:attrName>
                                        </p:attrNameLst>
                                      </p:cBhvr>
                                      <p:tavLst>
                                        <p:tav tm="0">
                                          <p:val>
                                            <p:fltVal val="0"/>
                                          </p:val>
                                        </p:tav>
                                        <p:tav tm="100000">
                                          <p:val>
                                            <p:strVal val="#ppt_h"/>
                                          </p:val>
                                        </p:tav>
                                      </p:tavLst>
                                    </p:anim>
                                    <p:anim calcmode="lin" valueType="num">
                                      <p:cBhvr>
                                        <p:cTn id="15" dur="1000" fill="hold"/>
                                        <p:tgtEl>
                                          <p:spTgt spid="6146"/>
                                        </p:tgtEl>
                                        <p:attrNameLst>
                                          <p:attrName>style.rotation</p:attrName>
                                        </p:attrNameLst>
                                      </p:cBhvr>
                                      <p:tavLst>
                                        <p:tav tm="0">
                                          <p:val>
                                            <p:fltVal val="90"/>
                                          </p:val>
                                        </p:tav>
                                        <p:tav tm="100000">
                                          <p:val>
                                            <p:fltVal val="0"/>
                                          </p:val>
                                        </p:tav>
                                      </p:tavLst>
                                    </p:anim>
                                    <p:animEffect transition="in" filter="fade">
                                      <p:cBhvr>
                                        <p:cTn id="16" dur="1000"/>
                                        <p:tgtEl>
                                          <p:spTgt spid="614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148">
                                            <p:bg/>
                                          </p:spTgt>
                                        </p:tgtEl>
                                        <p:attrNameLst>
                                          <p:attrName>style.visibility</p:attrName>
                                        </p:attrNameLst>
                                      </p:cBhvr>
                                      <p:to>
                                        <p:strVal val="visible"/>
                                      </p:to>
                                    </p:set>
                                    <p:anim calcmode="lin" valueType="num">
                                      <p:cBhvr>
                                        <p:cTn id="21" dur="1000" fill="hold"/>
                                        <p:tgtEl>
                                          <p:spTgt spid="6148">
                                            <p:bg/>
                                          </p:spTgt>
                                        </p:tgtEl>
                                        <p:attrNameLst>
                                          <p:attrName>ppt_w</p:attrName>
                                        </p:attrNameLst>
                                      </p:cBhvr>
                                      <p:tavLst>
                                        <p:tav tm="0">
                                          <p:val>
                                            <p:fltVal val="0"/>
                                          </p:val>
                                        </p:tav>
                                        <p:tav tm="100000">
                                          <p:val>
                                            <p:strVal val="#ppt_w"/>
                                          </p:val>
                                        </p:tav>
                                      </p:tavLst>
                                    </p:anim>
                                    <p:anim calcmode="lin" valueType="num">
                                      <p:cBhvr>
                                        <p:cTn id="22" dur="1000" fill="hold"/>
                                        <p:tgtEl>
                                          <p:spTgt spid="6148">
                                            <p:bg/>
                                          </p:spTgt>
                                        </p:tgtEl>
                                        <p:attrNameLst>
                                          <p:attrName>ppt_h</p:attrName>
                                        </p:attrNameLst>
                                      </p:cBhvr>
                                      <p:tavLst>
                                        <p:tav tm="0">
                                          <p:val>
                                            <p:fltVal val="0"/>
                                          </p:val>
                                        </p:tav>
                                        <p:tav tm="100000">
                                          <p:val>
                                            <p:strVal val="#ppt_h"/>
                                          </p:val>
                                        </p:tav>
                                      </p:tavLst>
                                    </p:anim>
                                    <p:anim calcmode="lin" valueType="num">
                                      <p:cBhvr>
                                        <p:cTn id="23" dur="1000" fill="hold"/>
                                        <p:tgtEl>
                                          <p:spTgt spid="6148">
                                            <p:bg/>
                                          </p:spTgt>
                                        </p:tgtEl>
                                        <p:attrNameLst>
                                          <p:attrName>style.rotation</p:attrName>
                                        </p:attrNameLst>
                                      </p:cBhvr>
                                      <p:tavLst>
                                        <p:tav tm="0">
                                          <p:val>
                                            <p:fltVal val="90"/>
                                          </p:val>
                                        </p:tav>
                                        <p:tav tm="100000">
                                          <p:val>
                                            <p:fltVal val="0"/>
                                          </p:val>
                                        </p:tav>
                                      </p:tavLst>
                                    </p:anim>
                                    <p:animEffect transition="in" filter="fade">
                                      <p:cBhvr>
                                        <p:cTn id="24" dur="1000"/>
                                        <p:tgtEl>
                                          <p:spTgt spid="6148">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6148">
                                            <p:txEl>
                                              <p:pRg st="0" end="0"/>
                                            </p:txEl>
                                          </p:spTgt>
                                        </p:tgtEl>
                                        <p:attrNameLst>
                                          <p:attrName>style.visibility</p:attrName>
                                        </p:attrNameLst>
                                      </p:cBhvr>
                                      <p:to>
                                        <p:strVal val="visible"/>
                                      </p:to>
                                    </p:set>
                                    <p:anim calcmode="lin" valueType="num">
                                      <p:cBhvr>
                                        <p:cTn id="29" dur="1000" fill="hold"/>
                                        <p:tgtEl>
                                          <p:spTgt spid="6148">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6148">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6148">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614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6148">
                                            <p:txEl>
                                              <p:pRg st="1" end="1"/>
                                            </p:txEl>
                                          </p:spTgt>
                                        </p:tgtEl>
                                        <p:attrNameLst>
                                          <p:attrName>style.visibility</p:attrName>
                                        </p:attrNameLst>
                                      </p:cBhvr>
                                      <p:to>
                                        <p:strVal val="visible"/>
                                      </p:to>
                                    </p:set>
                                    <p:anim calcmode="lin" valueType="num">
                                      <p:cBhvr>
                                        <p:cTn id="37" dur="1000" fill="hold"/>
                                        <p:tgtEl>
                                          <p:spTgt spid="6148">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6148">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6148">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6148">
                                            <p:txEl>
                                              <p:pRg st="1" end="1"/>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148">
                                            <p:txEl>
                                              <p:pRg st="2" end="2"/>
                                            </p:txEl>
                                          </p:spTgt>
                                        </p:tgtEl>
                                        <p:attrNameLst>
                                          <p:attrName>style.visibility</p:attrName>
                                        </p:attrNameLst>
                                      </p:cBhvr>
                                      <p:to>
                                        <p:strVal val="visible"/>
                                      </p:to>
                                    </p:set>
                                    <p:anim calcmode="lin" valueType="num">
                                      <p:cBhvr>
                                        <p:cTn id="43" dur="1000" fill="hold"/>
                                        <p:tgtEl>
                                          <p:spTgt spid="6148">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6148">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6148">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614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6148">
                                            <p:txEl>
                                              <p:pRg st="3" end="3"/>
                                            </p:txEl>
                                          </p:spTgt>
                                        </p:tgtEl>
                                        <p:attrNameLst>
                                          <p:attrName>style.visibility</p:attrName>
                                        </p:attrNameLst>
                                      </p:cBhvr>
                                      <p:to>
                                        <p:strVal val="visible"/>
                                      </p:to>
                                    </p:set>
                                    <p:anim calcmode="lin" valueType="num">
                                      <p:cBhvr>
                                        <p:cTn id="51" dur="1000" fill="hold"/>
                                        <p:tgtEl>
                                          <p:spTgt spid="6148">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6148">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6148">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6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6148"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79512" y="228600"/>
            <a:ext cx="865968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Tendencias de Estilo</a:t>
            </a:r>
          </a:p>
        </p:txBody>
      </p:sp>
      <p:sp>
        <p:nvSpPr>
          <p:cNvPr id="7172" name="Rectangle 3"/>
          <p:cNvSpPr>
            <a:spLocks noGrp="1" noChangeArrowheads="1"/>
          </p:cNvSpPr>
          <p:nvPr>
            <p:ph type="body" idx="1"/>
          </p:nvPr>
        </p:nvSpPr>
        <p:spPr>
          <a:xfrm>
            <a:off x="179512" y="1752600"/>
            <a:ext cx="8735888" cy="4572000"/>
          </a:xfrm>
          <a:solidFill>
            <a:schemeClr val="accent2">
              <a:lumMod val="25000"/>
              <a:lumOff val="75000"/>
            </a:schemeClr>
          </a:solidFill>
          <a:ln w="76200" cap="flat">
            <a:solidFill>
              <a:schemeClr val="bg1">
                <a:lumMod val="60000"/>
                <a:lumOff val="40000"/>
              </a:schemeClr>
            </a:solidFill>
          </a:ln>
        </p:spPr>
        <p:txBody>
          <a:bodyPr/>
          <a:lstStyle/>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Programación Orientada a Objetos</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Modularización de Software </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sym typeface="Wingdings 3" pitchFamily="18" charset="2"/>
              </a:rPr>
              <a:t>  Componentes Interoperables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 Espacios Distribuidos.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Desarrollo y Estandarización de </a:t>
            </a:r>
            <a:r>
              <a:rPr lang="es-AR" b="1" i="1" dirty="0" err="1">
                <a:solidFill>
                  <a:schemeClr val="accent6">
                    <a:lumMod val="75000"/>
                    <a:lumOff val="25000"/>
                  </a:schemeClr>
                </a:solidFill>
                <a:latin typeface="Arial Rounded MT Bold" pitchFamily="34" charset="0"/>
                <a:cs typeface="Times New Roman" pitchFamily="18" charset="0"/>
              </a:rPr>
              <a:t>API’s</a:t>
            </a:r>
            <a:endParaRPr lang="es-AR" b="1" i="1" dirty="0">
              <a:solidFill>
                <a:schemeClr val="accent6">
                  <a:lumMod val="75000"/>
                  <a:lumOff val="25000"/>
                </a:schemeClr>
              </a:solidFill>
              <a:latin typeface="Arial Rounded MT Bold" pitchFamily="34" charset="0"/>
              <a:cs typeface="Times New Roman" pitchFamily="18" charset="0"/>
            </a:endParaRP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Gestión de Red Inteligente.</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Rendimiento Integrado.</a:t>
            </a:r>
          </a:p>
        </p:txBody>
      </p:sp>
      <p:graphicFrame>
        <p:nvGraphicFramePr>
          <p:cNvPr id="7170" name="Object 4"/>
          <p:cNvGraphicFramePr>
            <a:graphicFrameLocks noChangeAspect="1"/>
          </p:cNvGraphicFramePr>
          <p:nvPr/>
        </p:nvGraphicFramePr>
        <p:xfrm>
          <a:off x="7620000" y="5334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p:cTn id="7" dur="1000" fill="hold"/>
                                        <p:tgtEl>
                                          <p:spTgt spid="175106"/>
                                        </p:tgtEl>
                                        <p:attrNameLst>
                                          <p:attrName>ppt_w</p:attrName>
                                        </p:attrNameLst>
                                      </p:cBhvr>
                                      <p:tavLst>
                                        <p:tav tm="0">
                                          <p:val>
                                            <p:fltVal val="0"/>
                                          </p:val>
                                        </p:tav>
                                        <p:tav tm="100000">
                                          <p:val>
                                            <p:strVal val="#ppt_w"/>
                                          </p:val>
                                        </p:tav>
                                      </p:tavLst>
                                    </p:anim>
                                    <p:anim calcmode="lin" valueType="num">
                                      <p:cBhvr>
                                        <p:cTn id="8" dur="1000" fill="hold"/>
                                        <p:tgtEl>
                                          <p:spTgt spid="175106"/>
                                        </p:tgtEl>
                                        <p:attrNameLst>
                                          <p:attrName>ppt_h</p:attrName>
                                        </p:attrNameLst>
                                      </p:cBhvr>
                                      <p:tavLst>
                                        <p:tav tm="0">
                                          <p:val>
                                            <p:fltVal val="0"/>
                                          </p:val>
                                        </p:tav>
                                        <p:tav tm="100000">
                                          <p:val>
                                            <p:strVal val="#ppt_h"/>
                                          </p:val>
                                        </p:tav>
                                      </p:tavLst>
                                    </p:anim>
                                    <p:anim calcmode="lin" valueType="num">
                                      <p:cBhvr>
                                        <p:cTn id="9" dur="1000" fill="hold"/>
                                        <p:tgtEl>
                                          <p:spTgt spid="175106"/>
                                        </p:tgtEl>
                                        <p:attrNameLst>
                                          <p:attrName>style.rotation</p:attrName>
                                        </p:attrNameLst>
                                      </p:cBhvr>
                                      <p:tavLst>
                                        <p:tav tm="0">
                                          <p:val>
                                            <p:fltVal val="90"/>
                                          </p:val>
                                        </p:tav>
                                        <p:tav tm="100000">
                                          <p:val>
                                            <p:fltVal val="0"/>
                                          </p:val>
                                        </p:tav>
                                      </p:tavLst>
                                    </p:anim>
                                    <p:animEffect transition="in" filter="fade">
                                      <p:cBhvr>
                                        <p:cTn id="10" dur="1000"/>
                                        <p:tgtEl>
                                          <p:spTgt spid="175106"/>
                                        </p:tgtEl>
                                      </p:cBhvr>
                                    </p:animEffect>
                                  </p:childTnLst>
                                </p:cTn>
                              </p:par>
                              <p:par>
                                <p:cTn id="11" presetID="3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p:cTn id="13" dur="1000" fill="hold"/>
                                        <p:tgtEl>
                                          <p:spTgt spid="7170"/>
                                        </p:tgtEl>
                                        <p:attrNameLst>
                                          <p:attrName>ppt_w</p:attrName>
                                        </p:attrNameLst>
                                      </p:cBhvr>
                                      <p:tavLst>
                                        <p:tav tm="0">
                                          <p:val>
                                            <p:fltVal val="0"/>
                                          </p:val>
                                        </p:tav>
                                        <p:tav tm="100000">
                                          <p:val>
                                            <p:strVal val="#ppt_w"/>
                                          </p:val>
                                        </p:tav>
                                      </p:tavLst>
                                    </p:anim>
                                    <p:anim calcmode="lin" valueType="num">
                                      <p:cBhvr>
                                        <p:cTn id="14" dur="1000" fill="hold"/>
                                        <p:tgtEl>
                                          <p:spTgt spid="7170"/>
                                        </p:tgtEl>
                                        <p:attrNameLst>
                                          <p:attrName>ppt_h</p:attrName>
                                        </p:attrNameLst>
                                      </p:cBhvr>
                                      <p:tavLst>
                                        <p:tav tm="0">
                                          <p:val>
                                            <p:fltVal val="0"/>
                                          </p:val>
                                        </p:tav>
                                        <p:tav tm="100000">
                                          <p:val>
                                            <p:strVal val="#ppt_h"/>
                                          </p:val>
                                        </p:tav>
                                      </p:tavLst>
                                    </p:anim>
                                    <p:anim calcmode="lin" valueType="num">
                                      <p:cBhvr>
                                        <p:cTn id="15" dur="1000" fill="hold"/>
                                        <p:tgtEl>
                                          <p:spTgt spid="7170"/>
                                        </p:tgtEl>
                                        <p:attrNameLst>
                                          <p:attrName>style.rotation</p:attrName>
                                        </p:attrNameLst>
                                      </p:cBhvr>
                                      <p:tavLst>
                                        <p:tav tm="0">
                                          <p:val>
                                            <p:fltVal val="90"/>
                                          </p:val>
                                        </p:tav>
                                        <p:tav tm="100000">
                                          <p:val>
                                            <p:fltVal val="0"/>
                                          </p:val>
                                        </p:tav>
                                      </p:tavLst>
                                    </p:anim>
                                    <p:animEffect transition="in" filter="fade">
                                      <p:cBhvr>
                                        <p:cTn id="16" dur="1000"/>
                                        <p:tgtEl>
                                          <p:spTgt spid="717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172">
                                            <p:bg/>
                                          </p:spTgt>
                                        </p:tgtEl>
                                        <p:attrNameLst>
                                          <p:attrName>style.visibility</p:attrName>
                                        </p:attrNameLst>
                                      </p:cBhvr>
                                      <p:to>
                                        <p:strVal val="visible"/>
                                      </p:to>
                                    </p:set>
                                    <p:anim calcmode="lin" valueType="num">
                                      <p:cBhvr>
                                        <p:cTn id="21" dur="1000" fill="hold"/>
                                        <p:tgtEl>
                                          <p:spTgt spid="7172">
                                            <p:bg/>
                                          </p:spTgt>
                                        </p:tgtEl>
                                        <p:attrNameLst>
                                          <p:attrName>ppt_w</p:attrName>
                                        </p:attrNameLst>
                                      </p:cBhvr>
                                      <p:tavLst>
                                        <p:tav tm="0">
                                          <p:val>
                                            <p:fltVal val="0"/>
                                          </p:val>
                                        </p:tav>
                                        <p:tav tm="100000">
                                          <p:val>
                                            <p:strVal val="#ppt_w"/>
                                          </p:val>
                                        </p:tav>
                                      </p:tavLst>
                                    </p:anim>
                                    <p:anim calcmode="lin" valueType="num">
                                      <p:cBhvr>
                                        <p:cTn id="22" dur="1000" fill="hold"/>
                                        <p:tgtEl>
                                          <p:spTgt spid="7172">
                                            <p:bg/>
                                          </p:spTgt>
                                        </p:tgtEl>
                                        <p:attrNameLst>
                                          <p:attrName>ppt_h</p:attrName>
                                        </p:attrNameLst>
                                      </p:cBhvr>
                                      <p:tavLst>
                                        <p:tav tm="0">
                                          <p:val>
                                            <p:fltVal val="0"/>
                                          </p:val>
                                        </p:tav>
                                        <p:tav tm="100000">
                                          <p:val>
                                            <p:strVal val="#ppt_h"/>
                                          </p:val>
                                        </p:tav>
                                      </p:tavLst>
                                    </p:anim>
                                    <p:anim calcmode="lin" valueType="num">
                                      <p:cBhvr>
                                        <p:cTn id="23" dur="1000" fill="hold"/>
                                        <p:tgtEl>
                                          <p:spTgt spid="7172">
                                            <p:bg/>
                                          </p:spTgt>
                                        </p:tgtEl>
                                        <p:attrNameLst>
                                          <p:attrName>style.rotation</p:attrName>
                                        </p:attrNameLst>
                                      </p:cBhvr>
                                      <p:tavLst>
                                        <p:tav tm="0">
                                          <p:val>
                                            <p:fltVal val="90"/>
                                          </p:val>
                                        </p:tav>
                                        <p:tav tm="100000">
                                          <p:val>
                                            <p:fltVal val="0"/>
                                          </p:val>
                                        </p:tav>
                                      </p:tavLst>
                                    </p:anim>
                                    <p:animEffect transition="in" filter="fade">
                                      <p:cBhvr>
                                        <p:cTn id="24" dur="1000"/>
                                        <p:tgtEl>
                                          <p:spTgt spid="717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172">
                                            <p:txEl>
                                              <p:pRg st="0" end="0"/>
                                            </p:txEl>
                                          </p:spTgt>
                                        </p:tgtEl>
                                        <p:attrNameLst>
                                          <p:attrName>style.visibility</p:attrName>
                                        </p:attrNameLst>
                                      </p:cBhvr>
                                      <p:to>
                                        <p:strVal val="visible"/>
                                      </p:to>
                                    </p:set>
                                    <p:anim calcmode="lin" valueType="num">
                                      <p:cBhvr>
                                        <p:cTn id="29" dur="1000" fill="hold"/>
                                        <p:tgtEl>
                                          <p:spTgt spid="717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17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17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172">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72">
                                            <p:txEl>
                                              <p:pRg st="1" end="1"/>
                                            </p:txEl>
                                          </p:spTgt>
                                        </p:tgtEl>
                                        <p:attrNameLst>
                                          <p:attrName>style.visibility</p:attrName>
                                        </p:attrNameLst>
                                      </p:cBhvr>
                                      <p:to>
                                        <p:strVal val="visible"/>
                                      </p:to>
                                    </p:set>
                                    <p:anim calcmode="lin" valueType="num">
                                      <p:cBhvr>
                                        <p:cTn id="35" dur="1000" fill="hold"/>
                                        <p:tgtEl>
                                          <p:spTgt spid="7172">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7172">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7172">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7172">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72">
                                            <p:txEl>
                                              <p:pRg st="2" end="2"/>
                                            </p:txEl>
                                          </p:spTgt>
                                        </p:tgtEl>
                                        <p:attrNameLst>
                                          <p:attrName>style.visibility</p:attrName>
                                        </p:attrNameLst>
                                      </p:cBhvr>
                                      <p:to>
                                        <p:strVal val="visible"/>
                                      </p:to>
                                    </p:set>
                                    <p:anim calcmode="lin" valueType="num">
                                      <p:cBhvr>
                                        <p:cTn id="41" dur="1000" fill="hold"/>
                                        <p:tgtEl>
                                          <p:spTgt spid="7172">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7172">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7172">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7172">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7172">
                                            <p:txEl>
                                              <p:pRg st="3" end="3"/>
                                            </p:txEl>
                                          </p:spTgt>
                                        </p:tgtEl>
                                        <p:attrNameLst>
                                          <p:attrName>style.visibility</p:attrName>
                                        </p:attrNameLst>
                                      </p:cBhvr>
                                      <p:to>
                                        <p:strVal val="visible"/>
                                      </p:to>
                                    </p:set>
                                    <p:anim calcmode="lin" valueType="num">
                                      <p:cBhvr>
                                        <p:cTn id="49" dur="1000" fill="hold"/>
                                        <p:tgtEl>
                                          <p:spTgt spid="7172">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7172">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7172">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717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7172">
                                            <p:txEl>
                                              <p:pRg st="4" end="4"/>
                                            </p:txEl>
                                          </p:spTgt>
                                        </p:tgtEl>
                                        <p:attrNameLst>
                                          <p:attrName>style.visibility</p:attrName>
                                        </p:attrNameLst>
                                      </p:cBhvr>
                                      <p:to>
                                        <p:strVal val="visible"/>
                                      </p:to>
                                    </p:set>
                                    <p:anim calcmode="lin" valueType="num">
                                      <p:cBhvr>
                                        <p:cTn id="57" dur="1000" fill="hold"/>
                                        <p:tgtEl>
                                          <p:spTgt spid="7172">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7172">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7172">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717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7172">
                                            <p:txEl>
                                              <p:pRg st="5" end="5"/>
                                            </p:txEl>
                                          </p:spTgt>
                                        </p:tgtEl>
                                        <p:attrNameLst>
                                          <p:attrName>style.visibility</p:attrName>
                                        </p:attrNameLst>
                                      </p:cBhvr>
                                      <p:to>
                                        <p:strVal val="visible"/>
                                      </p:to>
                                    </p:set>
                                    <p:anim calcmode="lin" valueType="num">
                                      <p:cBhvr>
                                        <p:cTn id="65" dur="1000" fill="hold"/>
                                        <p:tgtEl>
                                          <p:spTgt spid="7172">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7172">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7172">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7172">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7172">
                                            <p:txEl>
                                              <p:pRg st="6" end="6"/>
                                            </p:txEl>
                                          </p:spTgt>
                                        </p:tgtEl>
                                        <p:attrNameLst>
                                          <p:attrName>style.visibility</p:attrName>
                                        </p:attrNameLst>
                                      </p:cBhvr>
                                      <p:to>
                                        <p:strVal val="visible"/>
                                      </p:to>
                                    </p:set>
                                    <p:anim calcmode="lin" valueType="num">
                                      <p:cBhvr>
                                        <p:cTn id="73" dur="1000" fill="hold"/>
                                        <p:tgtEl>
                                          <p:spTgt spid="7172">
                                            <p:txEl>
                                              <p:pRg st="6" end="6"/>
                                            </p:txEl>
                                          </p:spTgt>
                                        </p:tgtEl>
                                        <p:attrNameLst>
                                          <p:attrName>ppt_w</p:attrName>
                                        </p:attrNameLst>
                                      </p:cBhvr>
                                      <p:tavLst>
                                        <p:tav tm="0">
                                          <p:val>
                                            <p:fltVal val="0"/>
                                          </p:val>
                                        </p:tav>
                                        <p:tav tm="100000">
                                          <p:val>
                                            <p:strVal val="#ppt_w"/>
                                          </p:val>
                                        </p:tav>
                                      </p:tavLst>
                                    </p:anim>
                                    <p:anim calcmode="lin" valueType="num">
                                      <p:cBhvr>
                                        <p:cTn id="74" dur="1000" fill="hold"/>
                                        <p:tgtEl>
                                          <p:spTgt spid="7172">
                                            <p:txEl>
                                              <p:pRg st="6" end="6"/>
                                            </p:txEl>
                                          </p:spTgt>
                                        </p:tgtEl>
                                        <p:attrNameLst>
                                          <p:attrName>ppt_h</p:attrName>
                                        </p:attrNameLst>
                                      </p:cBhvr>
                                      <p:tavLst>
                                        <p:tav tm="0">
                                          <p:val>
                                            <p:fltVal val="0"/>
                                          </p:val>
                                        </p:tav>
                                        <p:tav tm="100000">
                                          <p:val>
                                            <p:strVal val="#ppt_h"/>
                                          </p:val>
                                        </p:tav>
                                      </p:tavLst>
                                    </p:anim>
                                    <p:anim calcmode="lin" valueType="num">
                                      <p:cBhvr>
                                        <p:cTn id="75" dur="1000" fill="hold"/>
                                        <p:tgtEl>
                                          <p:spTgt spid="7172">
                                            <p:txEl>
                                              <p:pRg st="6" end="6"/>
                                            </p:txEl>
                                          </p:spTgt>
                                        </p:tgtEl>
                                        <p:attrNameLst>
                                          <p:attrName>style.rotation</p:attrName>
                                        </p:attrNameLst>
                                      </p:cBhvr>
                                      <p:tavLst>
                                        <p:tav tm="0">
                                          <p:val>
                                            <p:fltVal val="90"/>
                                          </p:val>
                                        </p:tav>
                                        <p:tav tm="100000">
                                          <p:val>
                                            <p:fltVal val="0"/>
                                          </p:val>
                                        </p:tav>
                                      </p:tavLst>
                                    </p:anim>
                                    <p:animEffect transition="in" filter="fade">
                                      <p:cBhvr>
                                        <p:cTn id="76" dur="1000"/>
                                        <p:tgtEl>
                                          <p:spTgt spid="71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nimBg="1"/>
      <p:bldP spid="717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23528" y="228600"/>
            <a:ext cx="8515672"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Tendencias de Estilo</a:t>
            </a:r>
          </a:p>
        </p:txBody>
      </p:sp>
      <p:sp>
        <p:nvSpPr>
          <p:cNvPr id="8196" name="Rectangle 3"/>
          <p:cNvSpPr>
            <a:spLocks noGrp="1" noChangeArrowheads="1"/>
          </p:cNvSpPr>
          <p:nvPr>
            <p:ph type="body" idx="1"/>
          </p:nvPr>
        </p:nvSpPr>
        <p:spPr>
          <a:xfrm>
            <a:off x="15968" y="1676400"/>
            <a:ext cx="8991600" cy="502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a:t>
            </a:r>
            <a:r>
              <a:rPr lang="es-ES_tradnl" b="1" i="1" dirty="0" err="1">
                <a:solidFill>
                  <a:schemeClr val="accent6">
                    <a:lumMod val="75000"/>
                    <a:lumOff val="25000"/>
                  </a:schemeClr>
                </a:solidFill>
                <a:latin typeface="Arial Rounded MT Bold" pitchFamily="34" charset="0"/>
                <a:cs typeface="Times New Roman" pitchFamily="18" charset="0"/>
              </a:rPr>
              <a:t>Gigapop</a:t>
            </a:r>
            <a:r>
              <a:rPr lang="es-ES_tradnl" b="1" i="1" dirty="0">
                <a:solidFill>
                  <a:schemeClr val="accent6">
                    <a:lumMod val="75000"/>
                    <a:lumOff val="25000"/>
                  </a:schemeClr>
                </a:solidFill>
                <a:latin typeface="Arial Rounded MT Bold" pitchFamily="34" charset="0"/>
                <a:cs typeface="Times New Roman" pitchFamily="18" charset="0"/>
              </a:rPr>
              <a:t>” - Punto de Presencia con capacidad de Gigabits.</a:t>
            </a:r>
          </a:p>
          <a:p>
            <a:pPr>
              <a:lnSpc>
                <a:spcPct val="90000"/>
              </a:lnSpc>
            </a:pPr>
            <a:r>
              <a:rPr lang="es-ES_tradnl" b="1" i="1" dirty="0">
                <a:solidFill>
                  <a:schemeClr val="accent6">
                    <a:lumMod val="75000"/>
                    <a:lumOff val="25000"/>
                  </a:schemeClr>
                </a:solidFill>
                <a:latin typeface="Arial Rounded MT Bold" pitchFamily="34" charset="0"/>
                <a:cs typeface="Times New Roman" pitchFamily="18" charset="0"/>
              </a:rPr>
              <a:t>Nivel Lógico : </a:t>
            </a:r>
          </a:p>
          <a:p>
            <a:pPr lvl="1">
              <a:lnSpc>
                <a:spcPct val="90000"/>
              </a:lnSpc>
              <a:buFontTx/>
              <a:buChar char="•"/>
            </a:pPr>
            <a:r>
              <a:rPr lang="es-ES_tradnl" sz="3200" b="1" i="1" dirty="0">
                <a:solidFill>
                  <a:schemeClr val="accent6">
                    <a:lumMod val="75000"/>
                    <a:lumOff val="25000"/>
                  </a:schemeClr>
                </a:solidFill>
                <a:latin typeface="Arial Rounded MT Bold" pitchFamily="34" charset="0"/>
                <a:cs typeface="Times New Roman" pitchFamily="18" charset="0"/>
              </a:rPr>
              <a:t>Punto de Interconexión de red que provee acceso a usuarios I2</a:t>
            </a:r>
            <a:endParaRPr lang="es-AR" sz="3200" b="1" i="1" dirty="0">
              <a:solidFill>
                <a:schemeClr val="accent6">
                  <a:lumMod val="75000"/>
                  <a:lumOff val="25000"/>
                </a:schemeClr>
              </a:solidFill>
              <a:latin typeface="Arial Rounded MT Bold" pitchFamily="34" charset="0"/>
              <a:cs typeface="Times New Roman" pitchFamily="18" charset="0"/>
            </a:endParaRP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C/</a:t>
            </a:r>
            <a:r>
              <a:rPr lang="es-AR" sz="3200" b="1" i="1" dirty="0" err="1">
                <a:solidFill>
                  <a:schemeClr val="accent6">
                    <a:lumMod val="75000"/>
                    <a:lumOff val="25000"/>
                  </a:schemeClr>
                </a:solidFill>
                <a:latin typeface="Arial Rounded MT Bold" pitchFamily="34" charset="0"/>
                <a:cs typeface="Times New Roman" pitchFamily="18" charset="0"/>
              </a:rPr>
              <a:t>Gp</a:t>
            </a:r>
            <a:r>
              <a:rPr lang="es-AR" sz="3200" b="1" i="1" dirty="0">
                <a:solidFill>
                  <a:schemeClr val="accent6">
                    <a:lumMod val="75000"/>
                    <a:lumOff val="25000"/>
                  </a:schemeClr>
                </a:solidFill>
                <a:latin typeface="Arial Rounded MT Bold" pitchFamily="34" charset="0"/>
                <a:cs typeface="Times New Roman" pitchFamily="18" charset="0"/>
              </a:rPr>
              <a:t> puede estar implementado por una o mas organizaciones.</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Trafico exclusivo I2.</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Trafico IP sobre  Tecnologías WAN.</a:t>
            </a:r>
          </a:p>
          <a:p>
            <a:pPr lvl="2">
              <a:lnSpc>
                <a:spcPct val="90000"/>
              </a:lnSpc>
            </a:pPr>
            <a:r>
              <a:rPr lang="es-AR" sz="3200" b="1" i="1" dirty="0">
                <a:solidFill>
                  <a:schemeClr val="accent6">
                    <a:lumMod val="75000"/>
                    <a:lumOff val="25000"/>
                  </a:schemeClr>
                </a:solidFill>
                <a:latin typeface="Arial Rounded MT Bold" pitchFamily="34" charset="0"/>
                <a:cs typeface="Times New Roman" pitchFamily="18" charset="0"/>
              </a:rPr>
              <a:t>Ipv6.</a:t>
            </a:r>
          </a:p>
        </p:txBody>
      </p:sp>
      <p:graphicFrame>
        <p:nvGraphicFramePr>
          <p:cNvPr id="8194" name="Object 4"/>
          <p:cNvGraphicFramePr>
            <a:graphicFrameLocks noChangeAspect="1"/>
          </p:cNvGraphicFramePr>
          <p:nvPr/>
        </p:nvGraphicFramePr>
        <p:xfrm>
          <a:off x="7848600" y="4572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251520" y="228600"/>
            <a:ext cx="8511480"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Tendencias de Estilo</a:t>
            </a:r>
          </a:p>
        </p:txBody>
      </p:sp>
      <p:sp>
        <p:nvSpPr>
          <p:cNvPr id="9220" name="Rectangle 3"/>
          <p:cNvSpPr>
            <a:spLocks noGrp="1" noChangeArrowheads="1"/>
          </p:cNvSpPr>
          <p:nvPr>
            <p:ph type="body" idx="1"/>
          </p:nvPr>
        </p:nvSpPr>
        <p:spPr>
          <a:xfrm>
            <a:off x="0" y="1676400"/>
            <a:ext cx="9144000" cy="54864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a:solidFill>
                  <a:schemeClr val="accent6">
                    <a:lumMod val="75000"/>
                    <a:lumOff val="25000"/>
                  </a:schemeClr>
                </a:solidFill>
                <a:latin typeface="Arial Rounded MT Bold" pitchFamily="34" charset="0"/>
                <a:cs typeface="Times New Roman" pitchFamily="18" charset="0"/>
              </a:rPr>
              <a:t>“Gigapop” - Punto de Presencia regionales para redes avanzadas .</a:t>
            </a:r>
          </a:p>
          <a:p>
            <a:pPr>
              <a:lnSpc>
                <a:spcPct val="90000"/>
              </a:lnSpc>
            </a:pPr>
            <a:r>
              <a:rPr lang="es-ES_tradnl" b="1" i="1">
                <a:solidFill>
                  <a:schemeClr val="accent6">
                    <a:lumMod val="75000"/>
                    <a:lumOff val="25000"/>
                  </a:schemeClr>
                </a:solidFill>
                <a:latin typeface="Arial Rounded MT Bold" pitchFamily="34" charset="0"/>
                <a:cs typeface="Times New Roman" pitchFamily="18" charset="0"/>
              </a:rPr>
              <a:t>Nivel Físico : </a:t>
            </a:r>
          </a:p>
          <a:p>
            <a:pPr lvl="1">
              <a:lnSpc>
                <a:spcPct val="90000"/>
              </a:lnSpc>
              <a:buFontTx/>
              <a:buChar char="•"/>
            </a:pPr>
            <a:r>
              <a:rPr lang="es-ES_tradnl" sz="3200" b="1" i="1">
                <a:solidFill>
                  <a:schemeClr val="accent6">
                    <a:lumMod val="75000"/>
                    <a:lumOff val="25000"/>
                  </a:schemeClr>
                </a:solidFill>
                <a:latin typeface="Arial Rounded MT Bold" pitchFamily="34" charset="0"/>
                <a:cs typeface="Times New Roman" pitchFamily="18" charset="0"/>
              </a:rPr>
              <a:t>Lugar que alberga un conjunto de equipos de comunicaciones y hardware de soporte con un nivel de seguridad acorde.</a:t>
            </a:r>
            <a:endParaRPr lang="es-AR" sz="3200" b="1" i="1">
              <a:solidFill>
                <a:schemeClr val="accent6">
                  <a:lumMod val="75000"/>
                  <a:lumOff val="25000"/>
                </a:schemeClr>
              </a:solidFill>
              <a:latin typeface="Arial Rounded MT Bold" pitchFamily="34" charset="0"/>
              <a:cs typeface="Times New Roman" pitchFamily="18" charset="0"/>
            </a:endParaRPr>
          </a:p>
          <a:p>
            <a:pPr lvl="2">
              <a:lnSpc>
                <a:spcPct val="90000"/>
              </a:lnSpc>
            </a:pPr>
            <a:r>
              <a:rPr lang="es-AR" sz="3200" b="1" i="1">
                <a:solidFill>
                  <a:schemeClr val="accent6">
                    <a:lumMod val="75000"/>
                    <a:lumOff val="25000"/>
                  </a:schemeClr>
                </a:solidFill>
                <a:latin typeface="Arial Rounded MT Bold" pitchFamily="34" charset="0"/>
                <a:cs typeface="Times New Roman" pitchFamily="18" charset="0"/>
              </a:rPr>
              <a:t>Gestion Operativa de I2 (Servicios , Seguridad )</a:t>
            </a:r>
          </a:p>
          <a:p>
            <a:pPr lvl="2">
              <a:lnSpc>
                <a:spcPct val="90000"/>
              </a:lnSpc>
            </a:pPr>
            <a:r>
              <a:rPr lang="es-AR" sz="3200" b="1" i="1">
                <a:solidFill>
                  <a:schemeClr val="accent6">
                    <a:lumMod val="75000"/>
                    <a:lumOff val="25000"/>
                  </a:schemeClr>
                </a:solidFill>
                <a:latin typeface="Arial Rounded MT Bold" pitchFamily="34" charset="0"/>
                <a:cs typeface="Times New Roman" pitchFamily="18" charset="0"/>
              </a:rPr>
              <a:t>Un Entidad colectiva gobierna a cada Gigapop</a:t>
            </a:r>
          </a:p>
          <a:p>
            <a:pPr lvl="2">
              <a:lnSpc>
                <a:spcPct val="90000"/>
              </a:lnSpc>
            </a:pPr>
            <a:r>
              <a:rPr lang="es-AR" sz="3200" b="1" i="1">
                <a:solidFill>
                  <a:schemeClr val="accent6">
                    <a:lumMod val="75000"/>
                    <a:lumOff val="25000"/>
                  </a:schemeClr>
                </a:solidFill>
                <a:latin typeface="Arial Rounded MT Bold" pitchFamily="34" charset="0"/>
                <a:cs typeface="Times New Roman" pitchFamily="18" charset="0"/>
              </a:rPr>
              <a:t>Posibilita la Conexión de la siguiente generacion de Internet</a:t>
            </a:r>
          </a:p>
        </p:txBody>
      </p:sp>
      <p:graphicFrame>
        <p:nvGraphicFramePr>
          <p:cNvPr id="9218" name="Object 0"/>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304800" y="381000"/>
            <a:ext cx="8839200" cy="11430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MX" sz="3200" b="1" i="1" dirty="0">
                <a:solidFill>
                  <a:schemeClr val="accent2">
                    <a:lumMod val="75000"/>
                    <a:lumOff val="25000"/>
                  </a:schemeClr>
                </a:solidFill>
                <a:effectLst>
                  <a:outerShdw blurRad="38100" dist="38100" dir="2700000" algn="tl">
                    <a:srgbClr val="000000"/>
                  </a:outerShdw>
                </a:effectLst>
                <a:latin typeface="Arial" pitchFamily="34" charset="0"/>
              </a:rPr>
              <a:t>Backbones Iniciales</a:t>
            </a:r>
            <a:endParaRPr lang="es-ES_tradnl"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1266" name="Object 0"/>
          <p:cNvGraphicFramePr>
            <a:graphicFrameLocks noChangeAspect="1"/>
          </p:cNvGraphicFramePr>
          <p:nvPr>
            <p:extLst>
              <p:ext uri="{D42A27DB-BD31-4B8C-83A1-F6EECF244321}">
                <p14:modId xmlns:p14="http://schemas.microsoft.com/office/powerpoint/2010/main" val="533904841"/>
              </p:ext>
            </p:extLst>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name="Imagen de mapa de bits" r:id="rId2" imgW="5624047" imgH="3246401" progId="PBrush">
                  <p:embed/>
                </p:oleObj>
              </mc:Choice>
              <mc:Fallback>
                <p:oleObj name="Imagen de mapa de bits" r:id="rId2" imgW="5624047" imgH="3246401" progId="PBrush">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0" y="2667000"/>
            <a:ext cx="1905000" cy="381000"/>
          </a:xfrm>
          <a:prstGeom prst="rect">
            <a:avLst/>
          </a:prstGeom>
          <a:solidFill>
            <a:srgbClr val="000000">
              <a:alpha val="50195"/>
            </a:srgbClr>
          </a:solidFill>
          <a:ln w="12700" cap="sq">
            <a:noFill/>
            <a:miter lim="800000"/>
            <a:headEnd type="none" w="sm" len="sm"/>
            <a:tailEnd type="none" w="sm" len="sm"/>
          </a:ln>
        </p:spPr>
        <p:txBody>
          <a:bodyPr wrap="none" anchor="ctr"/>
          <a:lstStyle/>
          <a:p>
            <a:endParaRPr lang="es-ES"/>
          </a:p>
        </p:txBody>
      </p:sp>
      <p:sp>
        <p:nvSpPr>
          <p:cNvPr id="181251" name="Rectangle 3"/>
          <p:cNvSpPr>
            <a:spLocks noChangeArrowheads="1"/>
          </p:cNvSpPr>
          <p:nvPr/>
        </p:nvSpPr>
        <p:spPr bwMode="auto">
          <a:xfrm>
            <a:off x="1874838" y="159702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0245" name="Picture 4"/>
          <p:cNvPicPr>
            <a:picLocks noChangeAspect="1" noChangeArrowheads="1"/>
          </p:cNvPicPr>
          <p:nvPr/>
        </p:nvPicPr>
        <p:blipFill>
          <a:blip r:embed="rId2" cstate="print"/>
          <a:srcRect/>
          <a:stretch>
            <a:fillRect/>
          </a:stretch>
        </p:blipFill>
        <p:spPr bwMode="auto">
          <a:xfrm>
            <a:off x="0" y="1524000"/>
            <a:ext cx="9144000" cy="5181600"/>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
        <p:nvSpPr>
          <p:cNvPr id="181253" name="Rectangle 5"/>
          <p:cNvSpPr>
            <a:spLocks noGrp="1" noChangeArrowheads="1"/>
          </p:cNvSpPr>
          <p:nvPr>
            <p:ph type="title"/>
          </p:nvPr>
        </p:nvSpPr>
        <p:spPr>
          <a:xfrm>
            <a:off x="107504" y="0"/>
            <a:ext cx="9036496"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MX" sz="3200" b="1" i="1" dirty="0">
                <a:solidFill>
                  <a:schemeClr val="accent2">
                    <a:lumMod val="75000"/>
                    <a:lumOff val="25000"/>
                  </a:schemeClr>
                </a:solidFill>
                <a:effectLst>
                  <a:outerShdw blurRad="38100" dist="38100" dir="2700000" algn="tl">
                    <a:srgbClr val="000000"/>
                  </a:outerShdw>
                </a:effectLst>
                <a:latin typeface="Arial" pitchFamily="34" charset="0"/>
              </a:rPr>
              <a:t>Backbones</a:t>
            </a:r>
            <a:endParaRPr lang="es-AR"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0242" name="Object 6"/>
          <p:cNvGraphicFramePr>
            <a:graphicFrameLocks noChangeAspect="1"/>
          </p:cNvGraphicFramePr>
          <p:nvPr>
            <p:extLst>
              <p:ext uri="{D42A27DB-BD31-4B8C-83A1-F6EECF244321}">
                <p14:modId xmlns:p14="http://schemas.microsoft.com/office/powerpoint/2010/main" val="3020560319"/>
              </p:ext>
            </p:extLst>
          </p:nvPr>
        </p:nvGraphicFramePr>
        <p:xfrm>
          <a:off x="7884368" y="293687"/>
          <a:ext cx="914400" cy="631825"/>
        </p:xfrm>
        <a:graphic>
          <a:graphicData uri="http://schemas.openxmlformats.org/presentationml/2006/ole">
            <mc:AlternateContent xmlns:mc="http://schemas.openxmlformats.org/markup-compatibility/2006">
              <mc:Choice xmlns:v="urn:schemas-microsoft-com:vml" Requires="v">
                <p:oleObj name="Imagen de mapa de bits" r:id="rId4" imgW="1171429" imgH="809738" progId="PBrush">
                  <p:embed/>
                </p:oleObj>
              </mc:Choice>
              <mc:Fallback>
                <p:oleObj name="Imagen de mapa de bits" r:id="rId4" imgW="1171429" imgH="809738"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4368" y="293687"/>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 calcmode="lin" valueType="num">
                                      <p:cBhvr>
                                        <p:cTn id="7" dur="1000" fill="hold"/>
                                        <p:tgtEl>
                                          <p:spTgt spid="181253"/>
                                        </p:tgtEl>
                                        <p:attrNameLst>
                                          <p:attrName>ppt_w</p:attrName>
                                        </p:attrNameLst>
                                      </p:cBhvr>
                                      <p:tavLst>
                                        <p:tav tm="0">
                                          <p:val>
                                            <p:fltVal val="0"/>
                                          </p:val>
                                        </p:tav>
                                        <p:tav tm="100000">
                                          <p:val>
                                            <p:strVal val="#ppt_w"/>
                                          </p:val>
                                        </p:tav>
                                      </p:tavLst>
                                    </p:anim>
                                    <p:anim calcmode="lin" valueType="num">
                                      <p:cBhvr>
                                        <p:cTn id="8" dur="1000" fill="hold"/>
                                        <p:tgtEl>
                                          <p:spTgt spid="181253"/>
                                        </p:tgtEl>
                                        <p:attrNameLst>
                                          <p:attrName>ppt_h</p:attrName>
                                        </p:attrNameLst>
                                      </p:cBhvr>
                                      <p:tavLst>
                                        <p:tav tm="0">
                                          <p:val>
                                            <p:fltVal val="0"/>
                                          </p:val>
                                        </p:tav>
                                        <p:tav tm="100000">
                                          <p:val>
                                            <p:strVal val="#ppt_h"/>
                                          </p:val>
                                        </p:tav>
                                      </p:tavLst>
                                    </p:anim>
                                    <p:anim calcmode="lin" valueType="num">
                                      <p:cBhvr>
                                        <p:cTn id="9" dur="1000" fill="hold"/>
                                        <p:tgtEl>
                                          <p:spTgt spid="181253"/>
                                        </p:tgtEl>
                                        <p:attrNameLst>
                                          <p:attrName>style.rotation</p:attrName>
                                        </p:attrNameLst>
                                      </p:cBhvr>
                                      <p:tavLst>
                                        <p:tav tm="0">
                                          <p:val>
                                            <p:fltVal val="90"/>
                                          </p:val>
                                        </p:tav>
                                        <p:tav tm="100000">
                                          <p:val>
                                            <p:fltVal val="0"/>
                                          </p:val>
                                        </p:tav>
                                      </p:tavLst>
                                    </p:anim>
                                    <p:animEffect transition="in" filter="fade">
                                      <p:cBhvr>
                                        <p:cTn id="10" dur="1000"/>
                                        <p:tgtEl>
                                          <p:spTgt spid="18125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anim calcmode="lin" valueType="num">
                                      <p:cBhvr>
                                        <p:cTn id="15" dur="1000" fill="hold"/>
                                        <p:tgtEl>
                                          <p:spTgt spid="10245"/>
                                        </p:tgtEl>
                                        <p:attrNameLst>
                                          <p:attrName>ppt_w</p:attrName>
                                        </p:attrNameLst>
                                      </p:cBhvr>
                                      <p:tavLst>
                                        <p:tav tm="0">
                                          <p:val>
                                            <p:fltVal val="0"/>
                                          </p:val>
                                        </p:tav>
                                        <p:tav tm="100000">
                                          <p:val>
                                            <p:strVal val="#ppt_w"/>
                                          </p:val>
                                        </p:tav>
                                      </p:tavLst>
                                    </p:anim>
                                    <p:anim calcmode="lin" valueType="num">
                                      <p:cBhvr>
                                        <p:cTn id="16" dur="1000" fill="hold"/>
                                        <p:tgtEl>
                                          <p:spTgt spid="10245"/>
                                        </p:tgtEl>
                                        <p:attrNameLst>
                                          <p:attrName>ppt_h</p:attrName>
                                        </p:attrNameLst>
                                      </p:cBhvr>
                                      <p:tavLst>
                                        <p:tav tm="0">
                                          <p:val>
                                            <p:fltVal val="0"/>
                                          </p:val>
                                        </p:tav>
                                        <p:tav tm="100000">
                                          <p:val>
                                            <p:strVal val="#ppt_h"/>
                                          </p:val>
                                        </p:tav>
                                      </p:tavLst>
                                    </p:anim>
                                    <p:anim calcmode="lin" valueType="num">
                                      <p:cBhvr>
                                        <p:cTn id="17" dur="1000" fill="hold"/>
                                        <p:tgtEl>
                                          <p:spTgt spid="10245"/>
                                        </p:tgtEl>
                                        <p:attrNameLst>
                                          <p:attrName>style.rotation</p:attrName>
                                        </p:attrNameLst>
                                      </p:cBhvr>
                                      <p:tavLst>
                                        <p:tav tm="0">
                                          <p:val>
                                            <p:fltVal val="90"/>
                                          </p:val>
                                        </p:tav>
                                        <p:tav tm="100000">
                                          <p:val>
                                            <p:fltVal val="0"/>
                                          </p:val>
                                        </p:tav>
                                      </p:tavLst>
                                    </p:anim>
                                    <p:animEffect transition="in" filter="fade">
                                      <p:cBhvr>
                                        <p:cTn id="18" dur="10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323528" y="26977"/>
            <a:ext cx="8496944" cy="11430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MX" sz="3200" b="1" i="1" dirty="0">
                <a:solidFill>
                  <a:schemeClr val="accent2">
                    <a:lumMod val="75000"/>
                    <a:lumOff val="25000"/>
                  </a:schemeClr>
                </a:solidFill>
                <a:effectLst>
                  <a:outerShdw blurRad="38100" dist="38100" dir="2700000" algn="tl">
                    <a:srgbClr val="000000"/>
                  </a:outerShdw>
                </a:effectLst>
                <a:latin typeface="Arial" pitchFamily="34" charset="0"/>
              </a:rPr>
              <a:t>Backbones Actuales</a:t>
            </a:r>
            <a:endParaRPr lang="es-ES_tradnl"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23986"/>
            <a:ext cx="8496944" cy="5245181"/>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
        <p:nvSpPr>
          <p:cNvPr id="4" name="3 Marcador de pie de página"/>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82778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descr="Papel seda azul"/>
          <p:cNvSpPr>
            <a:spLocks noGrp="1" noChangeArrowheads="1"/>
          </p:cNvSpPr>
          <p:nvPr>
            <p:ph type="title"/>
          </p:nvPr>
        </p:nvSpPr>
        <p:spPr>
          <a:xfrm>
            <a:off x="172818" y="26977"/>
            <a:ext cx="8830692" cy="11430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dirty="0">
                <a:solidFill>
                  <a:schemeClr val="accent2">
                    <a:lumMod val="75000"/>
                    <a:lumOff val="25000"/>
                  </a:schemeClr>
                </a:solidFill>
                <a:effectLst>
                  <a:outerShdw blurRad="38100" dist="38100" dir="2700000" algn="tl">
                    <a:srgbClr val="000000"/>
                  </a:outerShdw>
                </a:effectLst>
                <a:latin typeface="Arial" pitchFamily="34" charset="0"/>
              </a:rPr>
            </a:br>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Red Clara – </a:t>
            </a:r>
            <a:r>
              <a:rPr lang="es-AR" sz="3200" b="1" i="1" dirty="0" err="1">
                <a:solidFill>
                  <a:schemeClr val="accent2">
                    <a:lumMod val="75000"/>
                    <a:lumOff val="25000"/>
                  </a:schemeClr>
                </a:solidFill>
                <a:effectLst>
                  <a:outerShdw blurRad="38100" dist="38100" dir="2700000" algn="tl">
                    <a:srgbClr val="000000"/>
                  </a:outerShdw>
                </a:effectLst>
                <a:latin typeface="Arial" pitchFamily="34" charset="0"/>
              </a:rPr>
              <a:t>Backbone</a:t>
            </a:r>
            <a:r>
              <a:rPr lang="es-AR" sz="3200" b="1" i="1" dirty="0">
                <a:solidFill>
                  <a:schemeClr val="accent2">
                    <a:lumMod val="75000"/>
                    <a:lumOff val="25000"/>
                  </a:schemeClr>
                </a:solidFill>
                <a:effectLst>
                  <a:outerShdw blurRad="38100" dist="38100" dir="2700000" algn="tl">
                    <a:srgbClr val="000000"/>
                  </a:outerShdw>
                </a:effectLst>
                <a:latin typeface="Arial" pitchFamily="34" charset="0"/>
              </a:rPr>
              <a:t> Argentina</a:t>
            </a:r>
            <a:endParaRPr lang="es-ES_tradnl" sz="3200" b="1" i="1" dirty="0">
              <a:solidFill>
                <a:schemeClr val="accent2">
                  <a:lumMod val="75000"/>
                  <a:lumOff val="25000"/>
                </a:schemeClr>
              </a:solidFill>
              <a:effectLst>
                <a:outerShdw blurRad="38100" dist="38100" dir="2700000" algn="tl">
                  <a:srgbClr val="000000"/>
                </a:outerShdw>
              </a:effectLst>
              <a:latin typeface="Arial" pitchFamily="34" charset="0"/>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18" y="1969349"/>
            <a:ext cx="4465807" cy="4628003"/>
          </a:xfrm>
          <a:prstGeom prst="rect">
            <a:avLst/>
          </a:prstGeom>
          <a:blipFill dpi="0" rotWithShape="0">
            <a:blip r:embed="rId4" cstate="print"/>
            <a:srcRect/>
            <a:tile tx="0" ty="0" sx="100000" sy="100000" flip="none" algn="tl"/>
          </a:blipFill>
          <a:ln w="76200" cap="flat">
            <a:solidFill>
              <a:srgbClr val="0000FF"/>
            </a:solidFill>
            <a:miter lim="800000"/>
            <a:headEnd/>
            <a:tailEnd/>
          </a:ln>
        </p:spPr>
      </p:pic>
      <p:pic>
        <p:nvPicPr>
          <p:cNvPr id="4" name="3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3669" y="2636912"/>
            <a:ext cx="4199841" cy="3960440"/>
          </a:xfrm>
          <a:prstGeom prst="rect">
            <a:avLst/>
          </a:prstGeom>
          <a:blipFill dpi="0" rotWithShape="0">
            <a:blip r:embed="rId4" cstate="print"/>
            <a:srcRect/>
            <a:tile tx="0" ty="0" sx="100000" sy="100000" flip="none" algn="tl"/>
          </a:blipFill>
          <a:ln w="76200" cap="flat">
            <a:solidFill>
              <a:srgbClr val="0000FF"/>
            </a:solidFill>
            <a:miter lim="800000"/>
            <a:headEnd/>
            <a:tailEnd/>
          </a:ln>
        </p:spPr>
      </p:pic>
      <p:sp>
        <p:nvSpPr>
          <p:cNvPr id="5" name="Rectangle 2" descr="Papel seda azul"/>
          <p:cNvSpPr txBox="1">
            <a:spLocks noChangeArrowheads="1"/>
          </p:cNvSpPr>
          <p:nvPr/>
        </p:nvSpPr>
        <p:spPr bwMode="auto">
          <a:xfrm>
            <a:off x="5796136" y="1568673"/>
            <a:ext cx="2583904" cy="801351"/>
          </a:xfrm>
          <a:prstGeom prst="rect">
            <a:avLst/>
          </a:prstGeom>
          <a:solidFill>
            <a:schemeClr val="accent2">
              <a:lumMod val="10000"/>
              <a:lumOff val="9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defRPr/>
            </a:pPr>
            <a:r>
              <a:rPr lang="es-AR" sz="3200" b="1" i="1" kern="0" dirty="0">
                <a:solidFill>
                  <a:schemeClr val="accent6">
                    <a:lumMod val="75000"/>
                    <a:lumOff val="25000"/>
                  </a:schemeClr>
                </a:solidFill>
                <a:effectLst>
                  <a:outerShdw blurRad="38100" dist="38100" dir="2700000" algn="tl">
                    <a:srgbClr val="000000"/>
                  </a:outerShdw>
                </a:effectLst>
                <a:latin typeface="Arial" pitchFamily="34" charset="0"/>
              </a:rPr>
              <a:t>Innova Red</a:t>
            </a:r>
            <a:endParaRPr lang="es-ES_tradnl" sz="3200" b="1" i="1" kern="0" dirty="0">
              <a:solidFill>
                <a:schemeClr val="accent6">
                  <a:lumMod val="75000"/>
                  <a:lumOff val="25000"/>
                </a:schemeClr>
              </a:solidFill>
              <a:effectLst>
                <a:outerShdw blurRad="38100" dist="38100" dir="2700000" algn="tl">
                  <a:srgbClr val="000000"/>
                </a:outerShdw>
              </a:effectLst>
              <a:latin typeface="Arial" pitchFamily="34" charset="0"/>
            </a:endParaRPr>
          </a:p>
        </p:txBody>
      </p:sp>
      <p:sp>
        <p:nvSpPr>
          <p:cNvPr id="6" name="5 Marcador de pie de página"/>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986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ppt_w</p:attrName>
                                        </p:attrNameLst>
                                      </p:cBhvr>
                                      <p:tavLst>
                                        <p:tav tm="0">
                                          <p:val>
                                            <p:fltVal val="0"/>
                                          </p:val>
                                        </p:tav>
                                        <p:tav tm="100000">
                                          <p:val>
                                            <p:strVal val="#ppt_w"/>
                                          </p:val>
                                        </p:tav>
                                      </p:tavLst>
                                    </p:anim>
                                    <p:anim calcmode="lin" valueType="num">
                                      <p:cBhvr>
                                        <p:cTn id="8" dur="1000" fill="hold"/>
                                        <p:tgtEl>
                                          <p:spTgt spid="182274"/>
                                        </p:tgtEl>
                                        <p:attrNameLst>
                                          <p:attrName>ppt_h</p:attrName>
                                        </p:attrNameLst>
                                      </p:cBhvr>
                                      <p:tavLst>
                                        <p:tav tm="0">
                                          <p:val>
                                            <p:fltVal val="0"/>
                                          </p:val>
                                        </p:tav>
                                        <p:tav tm="100000">
                                          <p:val>
                                            <p:strVal val="#ppt_h"/>
                                          </p:val>
                                        </p:tav>
                                      </p:tavLst>
                                    </p:anim>
                                    <p:anim calcmode="lin" valueType="num">
                                      <p:cBhvr>
                                        <p:cTn id="9" dur="1000" fill="hold"/>
                                        <p:tgtEl>
                                          <p:spTgt spid="182274"/>
                                        </p:tgtEl>
                                        <p:attrNameLst>
                                          <p:attrName>style.rotation</p:attrName>
                                        </p:attrNameLst>
                                      </p:cBhvr>
                                      <p:tavLst>
                                        <p:tav tm="0">
                                          <p:val>
                                            <p:fltVal val="90"/>
                                          </p:val>
                                        </p:tav>
                                        <p:tav tm="100000">
                                          <p:val>
                                            <p:fltVal val="0"/>
                                          </p:val>
                                        </p:tav>
                                      </p:tavLst>
                                    </p:anim>
                                    <p:animEffect transition="in" filter="fade">
                                      <p:cBhvr>
                                        <p:cTn id="10" dur="1000"/>
                                        <p:tgtEl>
                                          <p:spTgt spid="1822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26"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80">
                                          <p:stCondLst>
                                            <p:cond delay="0"/>
                                          </p:stCondLst>
                                        </p:cTn>
                                        <p:tgtEl>
                                          <p:spTgt spid="4"/>
                                        </p:tgtEl>
                                      </p:cBhvr>
                                    </p:animEffect>
                                    <p:anim calcmode="lin" valueType="num">
                                      <p:cBhvr>
                                        <p:cTn id="3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gtEl>
                                      </p:cBhvr>
                                      <p:to x="100000" y="60000"/>
                                    </p:animScale>
                                    <p:animScale>
                                      <p:cBhvr>
                                        <p:cTn id="36" dur="166" decel="50000">
                                          <p:stCondLst>
                                            <p:cond delay="676"/>
                                          </p:stCondLst>
                                        </p:cTn>
                                        <p:tgtEl>
                                          <p:spTgt spid="4"/>
                                        </p:tgtEl>
                                      </p:cBhvr>
                                      <p:to x="100000" y="100000"/>
                                    </p:animScale>
                                    <p:animScale>
                                      <p:cBhvr>
                                        <p:cTn id="37" dur="26">
                                          <p:stCondLst>
                                            <p:cond delay="1312"/>
                                          </p:stCondLst>
                                        </p:cTn>
                                        <p:tgtEl>
                                          <p:spTgt spid="4"/>
                                        </p:tgtEl>
                                      </p:cBhvr>
                                      <p:to x="100000" y="80000"/>
                                    </p:animScale>
                                    <p:animScale>
                                      <p:cBhvr>
                                        <p:cTn id="38" dur="166" decel="50000">
                                          <p:stCondLst>
                                            <p:cond delay="1338"/>
                                          </p:stCondLst>
                                        </p:cTn>
                                        <p:tgtEl>
                                          <p:spTgt spid="4"/>
                                        </p:tgtEl>
                                      </p:cBhvr>
                                      <p:to x="100000" y="100000"/>
                                    </p:animScale>
                                    <p:animScale>
                                      <p:cBhvr>
                                        <p:cTn id="39" dur="26">
                                          <p:stCondLst>
                                            <p:cond delay="1642"/>
                                          </p:stCondLst>
                                        </p:cTn>
                                        <p:tgtEl>
                                          <p:spTgt spid="4"/>
                                        </p:tgtEl>
                                      </p:cBhvr>
                                      <p:to x="100000" y="90000"/>
                                    </p:animScale>
                                    <p:animScale>
                                      <p:cBhvr>
                                        <p:cTn id="40" dur="166" decel="50000">
                                          <p:stCondLst>
                                            <p:cond delay="1668"/>
                                          </p:stCondLst>
                                        </p:cTn>
                                        <p:tgtEl>
                                          <p:spTgt spid="4"/>
                                        </p:tgtEl>
                                      </p:cBhvr>
                                      <p:to x="100000" y="100000"/>
                                    </p:animScale>
                                    <p:animScale>
                                      <p:cBhvr>
                                        <p:cTn id="41" dur="26">
                                          <p:stCondLst>
                                            <p:cond delay="1808"/>
                                          </p:stCondLst>
                                        </p:cTn>
                                        <p:tgtEl>
                                          <p:spTgt spid="4"/>
                                        </p:tgtEl>
                                      </p:cBhvr>
                                      <p:to x="100000" y="95000"/>
                                    </p:animScale>
                                    <p:animScale>
                                      <p:cBhvr>
                                        <p:cTn id="4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179512" y="228600"/>
            <a:ext cx="865968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Aplicaciones</a:t>
            </a:r>
          </a:p>
        </p:txBody>
      </p:sp>
      <p:sp>
        <p:nvSpPr>
          <p:cNvPr id="12292" name="Rectangle 3"/>
          <p:cNvSpPr>
            <a:spLocks noGrp="1" noChangeArrowheads="1"/>
          </p:cNvSpPr>
          <p:nvPr>
            <p:ph type="body" idx="1"/>
          </p:nvPr>
        </p:nvSpPr>
        <p:spPr>
          <a:xfrm>
            <a:off x="0" y="1752600"/>
            <a:ext cx="8915400" cy="4772744"/>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Video Conferencia.</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Video a pedido. </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Acceso a depósitos masivos de datos.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Simulación distribuida .</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Teleinmersión</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Temedicina</a:t>
            </a:r>
          </a:p>
          <a:p>
            <a:pPr lvl="1">
              <a:lnSpc>
                <a:spcPct val="90000"/>
              </a:lnSpc>
              <a:buFontTx/>
              <a:buChar char="•"/>
            </a:pPr>
            <a:r>
              <a:rPr lang="es-AR" sz="3200" b="1" i="1" dirty="0">
                <a:solidFill>
                  <a:schemeClr val="accent6">
                    <a:lumMod val="75000"/>
                    <a:lumOff val="25000"/>
                  </a:schemeClr>
                </a:solidFill>
                <a:latin typeface="Arial Rounded MT Bold" pitchFamily="34" charset="0"/>
                <a:cs typeface="Times New Roman" pitchFamily="18" charset="0"/>
              </a:rPr>
              <a:t>Reserva de Espacio (</a:t>
            </a:r>
            <a:r>
              <a:rPr lang="es-AR" sz="2400" b="1" i="1" dirty="0">
                <a:solidFill>
                  <a:schemeClr val="accent6">
                    <a:lumMod val="75000"/>
                    <a:lumOff val="25000"/>
                  </a:schemeClr>
                </a:solidFill>
                <a:latin typeface="Arial Rounded MT Bold" pitchFamily="34" charset="0"/>
                <a:cs typeface="Times New Roman" pitchFamily="18" charset="0"/>
              </a:rPr>
              <a:t>Medicina - Astronomía).</a:t>
            </a:r>
          </a:p>
        </p:txBody>
      </p:sp>
      <p:graphicFrame>
        <p:nvGraphicFramePr>
          <p:cNvPr id="12290" name="Object 0"/>
          <p:cNvGraphicFramePr>
            <a:graphicFrameLocks noChangeAspect="1"/>
          </p:cNvGraphicFramePr>
          <p:nvPr/>
        </p:nvGraphicFramePr>
        <p:xfrm>
          <a:off x="7620000" y="4572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 calcmode="lin" valueType="num">
                                      <p:cBhvr>
                                        <p:cTn id="7" dur="1000" fill="hold"/>
                                        <p:tgtEl>
                                          <p:spTgt spid="183298"/>
                                        </p:tgtEl>
                                        <p:attrNameLst>
                                          <p:attrName>ppt_w</p:attrName>
                                        </p:attrNameLst>
                                      </p:cBhvr>
                                      <p:tavLst>
                                        <p:tav tm="0">
                                          <p:val>
                                            <p:fltVal val="0"/>
                                          </p:val>
                                        </p:tav>
                                        <p:tav tm="100000">
                                          <p:val>
                                            <p:strVal val="#ppt_w"/>
                                          </p:val>
                                        </p:tav>
                                      </p:tavLst>
                                    </p:anim>
                                    <p:anim calcmode="lin" valueType="num">
                                      <p:cBhvr>
                                        <p:cTn id="8" dur="1000" fill="hold"/>
                                        <p:tgtEl>
                                          <p:spTgt spid="183298"/>
                                        </p:tgtEl>
                                        <p:attrNameLst>
                                          <p:attrName>ppt_h</p:attrName>
                                        </p:attrNameLst>
                                      </p:cBhvr>
                                      <p:tavLst>
                                        <p:tav tm="0">
                                          <p:val>
                                            <p:fltVal val="0"/>
                                          </p:val>
                                        </p:tav>
                                        <p:tav tm="100000">
                                          <p:val>
                                            <p:strVal val="#ppt_h"/>
                                          </p:val>
                                        </p:tav>
                                      </p:tavLst>
                                    </p:anim>
                                    <p:anim calcmode="lin" valueType="num">
                                      <p:cBhvr>
                                        <p:cTn id="9" dur="1000" fill="hold"/>
                                        <p:tgtEl>
                                          <p:spTgt spid="183298"/>
                                        </p:tgtEl>
                                        <p:attrNameLst>
                                          <p:attrName>style.rotation</p:attrName>
                                        </p:attrNameLst>
                                      </p:cBhvr>
                                      <p:tavLst>
                                        <p:tav tm="0">
                                          <p:val>
                                            <p:fltVal val="90"/>
                                          </p:val>
                                        </p:tav>
                                        <p:tav tm="100000">
                                          <p:val>
                                            <p:fltVal val="0"/>
                                          </p:val>
                                        </p:tav>
                                      </p:tavLst>
                                    </p:anim>
                                    <p:animEffect transition="in" filter="fade">
                                      <p:cBhvr>
                                        <p:cTn id="10" dur="1000"/>
                                        <p:tgtEl>
                                          <p:spTgt spid="183298"/>
                                        </p:tgtEl>
                                      </p:cBhvr>
                                    </p:animEffect>
                                  </p:childTnLst>
                                </p:cTn>
                              </p:par>
                              <p:par>
                                <p:cTn id="11" presetID="31" presetClass="entr" presetSubtype="0"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p:cTn id="13" dur="1000" fill="hold"/>
                                        <p:tgtEl>
                                          <p:spTgt spid="12290"/>
                                        </p:tgtEl>
                                        <p:attrNameLst>
                                          <p:attrName>ppt_w</p:attrName>
                                        </p:attrNameLst>
                                      </p:cBhvr>
                                      <p:tavLst>
                                        <p:tav tm="0">
                                          <p:val>
                                            <p:fltVal val="0"/>
                                          </p:val>
                                        </p:tav>
                                        <p:tav tm="100000">
                                          <p:val>
                                            <p:strVal val="#ppt_w"/>
                                          </p:val>
                                        </p:tav>
                                      </p:tavLst>
                                    </p:anim>
                                    <p:anim calcmode="lin" valueType="num">
                                      <p:cBhvr>
                                        <p:cTn id="14" dur="1000" fill="hold"/>
                                        <p:tgtEl>
                                          <p:spTgt spid="12290"/>
                                        </p:tgtEl>
                                        <p:attrNameLst>
                                          <p:attrName>ppt_h</p:attrName>
                                        </p:attrNameLst>
                                      </p:cBhvr>
                                      <p:tavLst>
                                        <p:tav tm="0">
                                          <p:val>
                                            <p:fltVal val="0"/>
                                          </p:val>
                                        </p:tav>
                                        <p:tav tm="100000">
                                          <p:val>
                                            <p:strVal val="#ppt_h"/>
                                          </p:val>
                                        </p:tav>
                                      </p:tavLst>
                                    </p:anim>
                                    <p:anim calcmode="lin" valueType="num">
                                      <p:cBhvr>
                                        <p:cTn id="15" dur="1000" fill="hold"/>
                                        <p:tgtEl>
                                          <p:spTgt spid="12290"/>
                                        </p:tgtEl>
                                        <p:attrNameLst>
                                          <p:attrName>style.rotation</p:attrName>
                                        </p:attrNameLst>
                                      </p:cBhvr>
                                      <p:tavLst>
                                        <p:tav tm="0">
                                          <p:val>
                                            <p:fltVal val="90"/>
                                          </p:val>
                                        </p:tav>
                                        <p:tav tm="100000">
                                          <p:val>
                                            <p:fltVal val="0"/>
                                          </p:val>
                                        </p:tav>
                                      </p:tavLst>
                                    </p:anim>
                                    <p:animEffect transition="in" filter="fade">
                                      <p:cBhvr>
                                        <p:cTn id="16" dur="1000"/>
                                        <p:tgtEl>
                                          <p:spTgt spid="1229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2292">
                                            <p:bg/>
                                          </p:spTgt>
                                        </p:tgtEl>
                                        <p:attrNameLst>
                                          <p:attrName>style.visibility</p:attrName>
                                        </p:attrNameLst>
                                      </p:cBhvr>
                                      <p:to>
                                        <p:strVal val="visible"/>
                                      </p:to>
                                    </p:set>
                                    <p:anim calcmode="lin" valueType="num">
                                      <p:cBhvr>
                                        <p:cTn id="21" dur="1000" fill="hold"/>
                                        <p:tgtEl>
                                          <p:spTgt spid="12292">
                                            <p:bg/>
                                          </p:spTgt>
                                        </p:tgtEl>
                                        <p:attrNameLst>
                                          <p:attrName>ppt_w</p:attrName>
                                        </p:attrNameLst>
                                      </p:cBhvr>
                                      <p:tavLst>
                                        <p:tav tm="0">
                                          <p:val>
                                            <p:fltVal val="0"/>
                                          </p:val>
                                        </p:tav>
                                        <p:tav tm="100000">
                                          <p:val>
                                            <p:strVal val="#ppt_w"/>
                                          </p:val>
                                        </p:tav>
                                      </p:tavLst>
                                    </p:anim>
                                    <p:anim calcmode="lin" valueType="num">
                                      <p:cBhvr>
                                        <p:cTn id="22" dur="1000" fill="hold"/>
                                        <p:tgtEl>
                                          <p:spTgt spid="12292">
                                            <p:bg/>
                                          </p:spTgt>
                                        </p:tgtEl>
                                        <p:attrNameLst>
                                          <p:attrName>ppt_h</p:attrName>
                                        </p:attrNameLst>
                                      </p:cBhvr>
                                      <p:tavLst>
                                        <p:tav tm="0">
                                          <p:val>
                                            <p:fltVal val="0"/>
                                          </p:val>
                                        </p:tav>
                                        <p:tav tm="100000">
                                          <p:val>
                                            <p:strVal val="#ppt_h"/>
                                          </p:val>
                                        </p:tav>
                                      </p:tavLst>
                                    </p:anim>
                                    <p:anim calcmode="lin" valueType="num">
                                      <p:cBhvr>
                                        <p:cTn id="23" dur="1000" fill="hold"/>
                                        <p:tgtEl>
                                          <p:spTgt spid="12292">
                                            <p:bg/>
                                          </p:spTgt>
                                        </p:tgtEl>
                                        <p:attrNameLst>
                                          <p:attrName>style.rotation</p:attrName>
                                        </p:attrNameLst>
                                      </p:cBhvr>
                                      <p:tavLst>
                                        <p:tav tm="0">
                                          <p:val>
                                            <p:fltVal val="90"/>
                                          </p:val>
                                        </p:tav>
                                        <p:tav tm="100000">
                                          <p:val>
                                            <p:fltVal val="0"/>
                                          </p:val>
                                        </p:tav>
                                      </p:tavLst>
                                    </p:anim>
                                    <p:animEffect transition="in" filter="fade">
                                      <p:cBhvr>
                                        <p:cTn id="24" dur="1000"/>
                                        <p:tgtEl>
                                          <p:spTgt spid="12292">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2292">
                                            <p:txEl>
                                              <p:pRg st="0" end="0"/>
                                            </p:txEl>
                                          </p:spTgt>
                                        </p:tgtEl>
                                        <p:attrNameLst>
                                          <p:attrName>style.visibility</p:attrName>
                                        </p:attrNameLst>
                                      </p:cBhvr>
                                      <p:to>
                                        <p:strVal val="visible"/>
                                      </p:to>
                                    </p:set>
                                    <p:anim calcmode="lin" valueType="num">
                                      <p:cBhvr>
                                        <p:cTn id="29" dur="1000" fill="hold"/>
                                        <p:tgtEl>
                                          <p:spTgt spid="12292">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2292">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2292">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22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2292">
                                            <p:txEl>
                                              <p:pRg st="1" end="1"/>
                                            </p:txEl>
                                          </p:spTgt>
                                        </p:tgtEl>
                                        <p:attrNameLst>
                                          <p:attrName>style.visibility</p:attrName>
                                        </p:attrNameLst>
                                      </p:cBhvr>
                                      <p:to>
                                        <p:strVal val="visible"/>
                                      </p:to>
                                    </p:set>
                                    <p:anim calcmode="lin" valueType="num">
                                      <p:cBhvr>
                                        <p:cTn id="37" dur="1000" fill="hold"/>
                                        <p:tgtEl>
                                          <p:spTgt spid="12292">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2292">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2292">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229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2292">
                                            <p:txEl>
                                              <p:pRg st="2" end="2"/>
                                            </p:txEl>
                                          </p:spTgt>
                                        </p:tgtEl>
                                        <p:attrNameLst>
                                          <p:attrName>style.visibility</p:attrName>
                                        </p:attrNameLst>
                                      </p:cBhvr>
                                      <p:to>
                                        <p:strVal val="visible"/>
                                      </p:to>
                                    </p:set>
                                    <p:anim calcmode="lin" valueType="num">
                                      <p:cBhvr>
                                        <p:cTn id="45" dur="1000" fill="hold"/>
                                        <p:tgtEl>
                                          <p:spTgt spid="12292">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2292">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2292">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2292">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2292">
                                            <p:txEl>
                                              <p:pRg st="3" end="3"/>
                                            </p:txEl>
                                          </p:spTgt>
                                        </p:tgtEl>
                                        <p:attrNameLst>
                                          <p:attrName>style.visibility</p:attrName>
                                        </p:attrNameLst>
                                      </p:cBhvr>
                                      <p:to>
                                        <p:strVal val="visible"/>
                                      </p:to>
                                    </p:set>
                                    <p:anim calcmode="lin" valueType="num">
                                      <p:cBhvr>
                                        <p:cTn id="53" dur="1000" fill="hold"/>
                                        <p:tgtEl>
                                          <p:spTgt spid="12292">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12292">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12292">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12292">
                                            <p:txEl>
                                              <p:pRg st="3" end="3"/>
                                            </p:txEl>
                                          </p:spTgt>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2292">
                                            <p:txEl>
                                              <p:pRg st="4" end="4"/>
                                            </p:txEl>
                                          </p:spTgt>
                                        </p:tgtEl>
                                        <p:attrNameLst>
                                          <p:attrName>style.visibility</p:attrName>
                                        </p:attrNameLst>
                                      </p:cBhvr>
                                      <p:to>
                                        <p:strVal val="visible"/>
                                      </p:to>
                                    </p:set>
                                    <p:anim calcmode="lin" valueType="num">
                                      <p:cBhvr>
                                        <p:cTn id="59" dur="1000" fill="hold"/>
                                        <p:tgtEl>
                                          <p:spTgt spid="12292">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12292">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12292">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12292">
                                            <p:txEl>
                                              <p:pRg st="4" end="4"/>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2292">
                                            <p:txEl>
                                              <p:pRg st="5" end="5"/>
                                            </p:txEl>
                                          </p:spTgt>
                                        </p:tgtEl>
                                        <p:attrNameLst>
                                          <p:attrName>style.visibility</p:attrName>
                                        </p:attrNameLst>
                                      </p:cBhvr>
                                      <p:to>
                                        <p:strVal val="visible"/>
                                      </p:to>
                                    </p:set>
                                    <p:anim calcmode="lin" valueType="num">
                                      <p:cBhvr>
                                        <p:cTn id="65" dur="1000" fill="hold"/>
                                        <p:tgtEl>
                                          <p:spTgt spid="12292">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12292">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12292">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12292">
                                            <p:txEl>
                                              <p:pRg st="5" end="5"/>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2292">
                                            <p:txEl>
                                              <p:pRg st="6" end="6"/>
                                            </p:txEl>
                                          </p:spTgt>
                                        </p:tgtEl>
                                        <p:attrNameLst>
                                          <p:attrName>style.visibility</p:attrName>
                                        </p:attrNameLst>
                                      </p:cBhvr>
                                      <p:to>
                                        <p:strVal val="visible"/>
                                      </p:to>
                                    </p:set>
                                    <p:anim calcmode="lin" valueType="num">
                                      <p:cBhvr>
                                        <p:cTn id="71" dur="1000" fill="hold"/>
                                        <p:tgtEl>
                                          <p:spTgt spid="12292">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12292">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12292">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122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nimBg="1"/>
      <p:bldP spid="12292"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95536" y="228600"/>
            <a:ext cx="8519864"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Aplicaciones</a:t>
            </a:r>
          </a:p>
        </p:txBody>
      </p:sp>
      <p:sp>
        <p:nvSpPr>
          <p:cNvPr id="13316" name="Rectangle 3"/>
          <p:cNvSpPr>
            <a:spLocks noGrp="1" noChangeArrowheads="1"/>
          </p:cNvSpPr>
          <p:nvPr>
            <p:ph type="body" idx="1"/>
          </p:nvPr>
        </p:nvSpPr>
        <p:spPr>
          <a:xfrm>
            <a:off x="228600" y="2133600"/>
            <a:ext cx="8915400" cy="40386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Bibliotecas Digitales.</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Realidad Virtual.</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Laboratorios Virtuales (LAV).</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Servicios Interactivos (TV Interactiva).</a:t>
            </a:r>
          </a:p>
          <a:p>
            <a:pPr>
              <a:lnSpc>
                <a:spcPct val="90000"/>
              </a:lnSpc>
            </a:pPr>
            <a:r>
              <a:rPr lang="es-AR" b="1" i="1" dirty="0">
                <a:solidFill>
                  <a:schemeClr val="accent6">
                    <a:lumMod val="75000"/>
                    <a:lumOff val="25000"/>
                  </a:schemeClr>
                </a:solidFill>
                <a:latin typeface="Arial Rounded MT Bold" pitchFamily="34" charset="0"/>
                <a:cs typeface="Times New Roman" pitchFamily="18" charset="0"/>
              </a:rPr>
              <a:t>Utilización de Servicios Remotos (Telescopios).</a:t>
            </a:r>
          </a:p>
          <a:p>
            <a:pPr>
              <a:lnSpc>
                <a:spcPct val="90000"/>
              </a:lnSpc>
            </a:pPr>
            <a:endParaRPr lang="es-AR" b="1" i="1" dirty="0">
              <a:solidFill>
                <a:schemeClr val="accent6">
                  <a:lumMod val="75000"/>
                  <a:lumOff val="25000"/>
                </a:schemeClr>
              </a:solidFill>
              <a:latin typeface="Arial Rounded MT Bold" pitchFamily="34" charset="0"/>
              <a:cs typeface="Times New Roman" pitchFamily="18" charset="0"/>
            </a:endParaRPr>
          </a:p>
        </p:txBody>
      </p:sp>
      <p:graphicFrame>
        <p:nvGraphicFramePr>
          <p:cNvPr id="13314" name="Object 0"/>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name="Imagen de mapa de bits" r:id="rId3" imgW="1171429" imgH="809738" progId="PBrush">
                  <p:embed/>
                </p:oleObj>
              </mc:Choice>
              <mc:Fallback>
                <p:oleObj name="Imagen de mapa de bits" r:id="rId3" imgW="1171429" imgH="809738" progId="PBrush">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6699"/>
            </a:gs>
            <a:gs pos="100000">
              <a:srgbClr val="00060A"/>
            </a:gs>
          </a:gsLst>
          <a:lin ang="5400000" scaled="1"/>
        </a:gra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533400" y="381000"/>
            <a:ext cx="8120063" cy="1389063"/>
          </a:xfrm>
          <a:solidFill>
            <a:schemeClr val="bg1">
              <a:lumMod val="20000"/>
              <a:lumOff val="80000"/>
            </a:schemeClr>
          </a:solidFill>
          <a:ln w="76200" cap="flat">
            <a:solidFill>
              <a:schemeClr val="accent2">
                <a:lumMod val="50000"/>
                <a:lumOff val="50000"/>
              </a:schemeClr>
            </a:solidFill>
          </a:ln>
        </p:spPr>
        <p:txBody>
          <a:bodyPr/>
          <a:lstStyle/>
          <a:p>
            <a:pPr>
              <a:defRPr/>
            </a:pPr>
            <a:r>
              <a:rPr lang="es-ES_tradnl" sz="3600" b="1" i="1">
                <a:solidFill>
                  <a:schemeClr val="bg1">
                    <a:lumMod val="60000"/>
                    <a:lumOff val="40000"/>
                  </a:schemeClr>
                </a:solidFill>
                <a:effectLst>
                  <a:outerShdw blurRad="38100" dist="38100" dir="2700000" algn="tl">
                    <a:srgbClr val="000000"/>
                  </a:outerShdw>
                </a:effectLst>
                <a:latin typeface="Arial" pitchFamily="34" charset="0"/>
              </a:rPr>
              <a:t>REDES DE COMPUTADORAS</a:t>
            </a:r>
            <a:br>
              <a:rPr lang="es-ES_tradnl" sz="3600" b="1" i="1">
                <a:solidFill>
                  <a:schemeClr val="bg1">
                    <a:lumMod val="60000"/>
                    <a:lumOff val="40000"/>
                  </a:schemeClr>
                </a:solidFill>
                <a:effectLst>
                  <a:outerShdw blurRad="38100" dist="38100" dir="2700000" algn="tl">
                    <a:srgbClr val="000000"/>
                  </a:outerShdw>
                </a:effectLst>
                <a:latin typeface="Arial" pitchFamily="34" charset="0"/>
              </a:rPr>
            </a:br>
            <a:r>
              <a:rPr lang="es-ES_tradnl" sz="3600" b="1" i="1">
                <a:solidFill>
                  <a:schemeClr val="bg1">
                    <a:lumMod val="60000"/>
                    <a:lumOff val="40000"/>
                  </a:schemeClr>
                </a:solidFill>
                <a:effectLst>
                  <a:outerShdw blurRad="38100" dist="38100" dir="2700000" algn="tl">
                    <a:srgbClr val="000000"/>
                  </a:outerShdw>
                </a:effectLst>
                <a:latin typeface="Arial" pitchFamily="34" charset="0"/>
              </a:rPr>
              <a:t>Distribución Geográfica</a:t>
            </a:r>
          </a:p>
        </p:txBody>
      </p:sp>
      <p:sp>
        <p:nvSpPr>
          <p:cNvPr id="22531" name="Freeform 3"/>
          <p:cNvSpPr>
            <a:spLocks/>
          </p:cNvSpPr>
          <p:nvPr/>
        </p:nvSpPr>
        <p:spPr bwMode="auto">
          <a:xfrm>
            <a:off x="533400" y="1981200"/>
            <a:ext cx="8094663" cy="1588"/>
          </a:xfrm>
          <a:custGeom>
            <a:avLst/>
            <a:gdLst>
              <a:gd name="T0" fmla="*/ 0 w 5522"/>
              <a:gd name="T1" fmla="*/ 0 h 1"/>
              <a:gd name="T2" fmla="*/ 2147483647 w 5522"/>
              <a:gd name="T3" fmla="*/ 0 h 1"/>
              <a:gd name="T4" fmla="*/ 0 60000 65536"/>
              <a:gd name="T5" fmla="*/ 0 60000 65536"/>
              <a:gd name="T6" fmla="*/ 0 w 5522"/>
              <a:gd name="T7" fmla="*/ 0 h 1"/>
              <a:gd name="T8" fmla="*/ 5522 w 5522"/>
              <a:gd name="T9" fmla="*/ 1 h 1"/>
            </a:gdLst>
            <a:ahLst/>
            <a:cxnLst>
              <a:cxn ang="T4">
                <a:pos x="T0" y="T1"/>
              </a:cxn>
              <a:cxn ang="T5">
                <a:pos x="T2" y="T3"/>
              </a:cxn>
            </a:cxnLst>
            <a:rect l="T6" t="T7" r="T8" b="T9"/>
            <a:pathLst>
              <a:path w="5522" h="1">
                <a:moveTo>
                  <a:pt x="0" y="0"/>
                </a:moveTo>
                <a:lnTo>
                  <a:pt x="5521" y="0"/>
                </a:lnTo>
              </a:path>
            </a:pathLst>
          </a:custGeom>
          <a:noFill/>
          <a:ln w="635">
            <a:solidFill>
              <a:srgbClr val="0000FF"/>
            </a:solidFill>
            <a:round/>
            <a:headEnd/>
            <a:tailEnd/>
          </a:ln>
        </p:spPr>
        <p:txBody>
          <a:bodyPr/>
          <a:lstStyle/>
          <a:p>
            <a:endParaRPr lang="es-ES"/>
          </a:p>
        </p:txBody>
      </p:sp>
      <p:sp>
        <p:nvSpPr>
          <p:cNvPr id="142340" name="Rectangle 4"/>
          <p:cNvSpPr>
            <a:spLocks noGrp="1" noChangeArrowheads="1"/>
          </p:cNvSpPr>
          <p:nvPr>
            <p:ph type="body" idx="1"/>
          </p:nvPr>
        </p:nvSpPr>
        <p:spPr>
          <a:xfrm>
            <a:off x="457200" y="2209800"/>
            <a:ext cx="8458200" cy="4114800"/>
          </a:xfrm>
          <a:solidFill>
            <a:schemeClr val="bg1">
              <a:lumMod val="20000"/>
              <a:lumOff val="80000"/>
            </a:schemeClr>
          </a:solidFill>
          <a:ln w="76200" cap="flat">
            <a:solidFill>
              <a:schemeClr val="accent2">
                <a:lumMod val="50000"/>
                <a:lumOff val="50000"/>
              </a:schemeClr>
            </a:solidFill>
          </a:ln>
        </p:spPr>
        <p:txBody>
          <a:bodyPr/>
          <a:lstStyle/>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LAN  Local</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MAN Metropolitana</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WAN Amplia</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PAN Personal</a:t>
            </a:r>
          </a:p>
          <a:p>
            <a:pPr>
              <a:lnSpc>
                <a:spcPct val="90000"/>
              </a:lnSpc>
              <a:defRPr/>
            </a:pPr>
            <a:r>
              <a:rPr lang="es-MX" sz="4000" b="1" i="1" dirty="0">
                <a:solidFill>
                  <a:schemeClr val="bg1">
                    <a:lumMod val="60000"/>
                    <a:lumOff val="40000"/>
                  </a:schemeClr>
                </a:solidFill>
                <a:effectLst>
                  <a:outerShdw blurRad="38100" dist="38100" dir="2700000" algn="tl">
                    <a:srgbClr val="000000"/>
                  </a:outerShdw>
                </a:effectLst>
                <a:latin typeface="Arial" pitchFamily="34" charset="0"/>
              </a:rPr>
              <a:t>SAN Almacenamiento (</a:t>
            </a:r>
            <a:r>
              <a:rPr lang="es-MX" sz="4000" b="1" i="1" dirty="0" err="1">
                <a:solidFill>
                  <a:schemeClr val="bg1">
                    <a:lumMod val="60000"/>
                    <a:lumOff val="40000"/>
                  </a:schemeClr>
                </a:solidFill>
                <a:effectLst>
                  <a:outerShdw blurRad="38100" dist="38100" dir="2700000" algn="tl">
                    <a:srgbClr val="000000"/>
                  </a:outerShdw>
                </a:effectLst>
                <a:latin typeface="Arial" pitchFamily="34" charset="0"/>
              </a:rPr>
              <a:t>Backup</a:t>
            </a:r>
            <a:r>
              <a:rPr lang="es-MX" sz="4000" b="1" i="1" dirty="0">
                <a:solidFill>
                  <a:schemeClr val="bg1">
                    <a:lumMod val="60000"/>
                    <a:lumOff val="40000"/>
                  </a:schemeClr>
                </a:solidFill>
                <a:effectLst>
                  <a:outerShdw blurRad="38100" dist="38100" dir="2700000" algn="tl">
                    <a:srgbClr val="000000"/>
                  </a:outerShdw>
                </a:effectLst>
                <a:latin typeface="Arial" pitchFamily="34" charset="0"/>
              </a:rPr>
              <a:t>)</a:t>
            </a:r>
            <a:endParaRPr lang="es-AR" sz="4000" b="1" i="1" dirty="0">
              <a:solidFill>
                <a:schemeClr val="bg1">
                  <a:lumMod val="60000"/>
                  <a:lumOff val="40000"/>
                </a:schemeClr>
              </a:solidFill>
              <a:effectLst>
                <a:outerShdw blurRad="38100" dist="38100" dir="2700000" algn="tl">
                  <a:srgbClr val="000000"/>
                </a:outerShdw>
              </a:effectLst>
              <a:latin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7395" name="Rectangle 3"/>
          <p:cNvSpPr>
            <a:spLocks noChangeArrowheads="1"/>
          </p:cNvSpPr>
          <p:nvPr/>
        </p:nvSpPr>
        <p:spPr bwMode="auto">
          <a:xfrm>
            <a:off x="0" y="1524000"/>
            <a:ext cx="9144000" cy="4339650"/>
          </a:xfrm>
          <a:prstGeom prst="rect">
            <a:avLst/>
          </a:prstGeom>
          <a:solidFill>
            <a:schemeClr val="accent2">
              <a:lumMod val="10000"/>
              <a:lumOff val="90000"/>
            </a:schemeClr>
          </a:solidFill>
          <a:ln w="12700" cap="sq">
            <a:no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Aplicación permite la visualización en tiempo real de la actividad del cerebro durante actividades de representación visual y de memoria, con el sujeto en un explorador MRI remoto. </a:t>
            </a:r>
            <a:endParaRPr kumimoji="1" lang="en-US" b="1" i="1" dirty="0">
              <a:solidFill>
                <a:schemeClr val="accent6">
                  <a:lumMod val="75000"/>
                  <a:lumOff val="25000"/>
                </a:schemeClr>
              </a:solidFill>
              <a:latin typeface="Arial Unicode MS" pitchFamily="34" charset="-128"/>
              <a:ea typeface="Arial Unicode MS" pitchFamily="34" charset="-128"/>
              <a:cs typeface="Arial Unicode MS" pitchFamily="34" charset="-128"/>
            </a:endParaRPr>
          </a:p>
          <a:p>
            <a:pPr algn="just">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Internet2 proporcionará el volumen de datos y la calidad del servicio (QoS) necesarios para conectar en paralelo la computadora de análisis con la computadora de visualización.</a:t>
            </a:r>
            <a:endParaRPr kumimoji="1" lang="en-US" b="1" i="1" dirty="0">
              <a:solidFill>
                <a:schemeClr val="accent6">
                  <a:lumMod val="75000"/>
                  <a:lumOff val="25000"/>
                </a:schemeClr>
              </a:solidFill>
              <a:latin typeface="Arial Unicode MS" pitchFamily="34" charset="-128"/>
              <a:ea typeface="Arial Unicode MS" pitchFamily="34" charset="-128"/>
              <a:cs typeface="Arial Unicode MS" pitchFamily="34" charset="-128"/>
            </a:endParaRPr>
          </a:p>
          <a:p>
            <a:pPr>
              <a:spcBef>
                <a:spcPct val="50000"/>
              </a:spcBef>
              <a:buFontTx/>
              <a:buChar char="•"/>
              <a:defRPr/>
            </a:pPr>
            <a:r>
              <a:rPr kumimoji="1" lang="es-ES_tradnl" sz="1600" b="1" i="1" dirty="0">
                <a:solidFill>
                  <a:schemeClr val="accent6">
                    <a:lumMod val="75000"/>
                    <a:lumOff val="25000"/>
                  </a:schemeClr>
                </a:solidFill>
                <a:effectLst>
                  <a:outerShdw blurRad="38100" dist="38100" dir="2700000" algn="tl">
                    <a:srgbClr val="000000"/>
                  </a:outerShdw>
                </a:effectLst>
                <a:latin typeface="Verdana" pitchFamily="34" charset="0"/>
                <a:ea typeface="Arial Unicode MS" pitchFamily="34" charset="-128"/>
                <a:cs typeface="Arial Unicode MS" pitchFamily="34" charset="-128"/>
                <a:hlinkClick r:id="rId2"/>
              </a:rPr>
              <a:t>http://www.psc.edu/science/Goddard/goddard.html</a:t>
            </a:r>
            <a:r>
              <a:rPr kumimoji="1" lang="es-ES_tradnl" dirty="0">
                <a:solidFill>
                  <a:schemeClr val="accent6">
                    <a:lumMod val="75000"/>
                    <a:lumOff val="25000"/>
                  </a:schemeClr>
                </a:solidFill>
                <a:latin typeface="Verdana" pitchFamily="34" charset="0"/>
                <a:ea typeface="Arial Unicode MS" pitchFamily="34" charset="-128"/>
                <a:cs typeface="Arial Unicode MS" pitchFamily="34" charset="-128"/>
              </a:rPr>
              <a:t> </a:t>
            </a:r>
            <a:endParaRPr kumimoji="1" lang="en-US" dirty="0">
              <a:solidFill>
                <a:schemeClr val="accent6">
                  <a:lumMod val="75000"/>
                  <a:lumOff val="25000"/>
                </a:schemeClr>
              </a:solidFill>
              <a:latin typeface="Arial Unicode MS" pitchFamily="34" charset="-128"/>
              <a:ea typeface="Arial Unicode MS" pitchFamily="34" charset="-128"/>
              <a:cs typeface="Arial Unicode MS" pitchFamily="34" charset="-128"/>
            </a:endParaRPr>
          </a:p>
          <a:p>
            <a:pPr algn="ctr">
              <a:spcBef>
                <a:spcPct val="50000"/>
              </a:spcBef>
              <a:defRPr/>
            </a:pPr>
            <a:endParaRPr kumimoji="1" lang="en-US" dirty="0">
              <a:solidFill>
                <a:schemeClr val="accent6">
                  <a:lumMod val="75000"/>
                  <a:lumOff val="25000"/>
                </a:schemeClr>
              </a:solidFill>
            </a:endParaRPr>
          </a:p>
        </p:txBody>
      </p:sp>
      <p:sp>
        <p:nvSpPr>
          <p:cNvPr id="187397" name="Rectangle 5"/>
          <p:cNvSpPr>
            <a:spLocks noGrp="1" noChangeArrowheads="1"/>
          </p:cNvSpPr>
          <p:nvPr>
            <p:ph type="title"/>
          </p:nvPr>
        </p:nvSpPr>
        <p:spPr>
          <a:xfrm>
            <a:off x="179512" y="174626"/>
            <a:ext cx="8735888"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MX" sz="3200" b="1" i="1">
                <a:solidFill>
                  <a:schemeClr val="accent2">
                    <a:lumMod val="75000"/>
                    <a:lumOff val="25000"/>
                  </a:schemeClr>
                </a:solidFill>
                <a:effectLst>
                  <a:outerShdw blurRad="38100" dist="38100" dir="2700000" algn="tl">
                    <a:srgbClr val="000000"/>
                  </a:outerShdw>
                </a:effectLst>
                <a:latin typeface="Arial" pitchFamily="34" charset="0"/>
              </a:rPr>
              <a:t>Mapeo en 3D del Cerebro</a:t>
            </a: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pic>
        <p:nvPicPr>
          <p:cNvPr id="14343" name="Picture 6" descr="http://www.retina.ar/retina/imagenes/apps_3dbrain.gif"/>
          <p:cNvPicPr>
            <a:picLocks noChangeAspect="1" noChangeArrowheads="1"/>
          </p:cNvPicPr>
          <p:nvPr/>
        </p:nvPicPr>
        <p:blipFill>
          <a:blip r:embed="rId3" r:link="rId4" cstate="print"/>
          <a:srcRect/>
          <a:stretch>
            <a:fillRect/>
          </a:stretch>
        </p:blipFill>
        <p:spPr bwMode="auto">
          <a:xfrm>
            <a:off x="6705600" y="4962525"/>
            <a:ext cx="2438400" cy="1895475"/>
          </a:xfrm>
          <a:prstGeom prst="rect">
            <a:avLst/>
          </a:prstGeom>
          <a:noFill/>
          <a:ln w="9525">
            <a:noFill/>
            <a:miter lim="800000"/>
            <a:headEnd/>
            <a:tailEnd/>
          </a:ln>
        </p:spPr>
      </p:pic>
      <p:graphicFrame>
        <p:nvGraphicFramePr>
          <p:cNvPr id="14339" name="Object 7"/>
          <p:cNvGraphicFramePr>
            <a:graphicFrameLocks noChangeAspect="1"/>
          </p:cNvGraphicFramePr>
          <p:nvPr/>
        </p:nvGraphicFramePr>
        <p:xfrm>
          <a:off x="7696200" y="457200"/>
          <a:ext cx="914400" cy="631825"/>
        </p:xfrm>
        <a:graphic>
          <a:graphicData uri="http://schemas.openxmlformats.org/presentationml/2006/ole">
            <mc:AlternateContent xmlns:mc="http://schemas.openxmlformats.org/markup-compatibility/2006">
              <mc:Choice xmlns:v="urn:schemas-microsoft-com:vml" Requires="v">
                <p:oleObj name="Imagen de mapa de bits" r:id="rId5" imgW="1171429" imgH="809738" progId="PBrush">
                  <p:embed/>
                </p:oleObj>
              </mc:Choice>
              <mc:Fallback>
                <p:oleObj name="Imagen de mapa de bits" r:id="rId5" imgW="1171429" imgH="809738" progId="PBrush">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4572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8419" name="Rectangle 3"/>
          <p:cNvSpPr>
            <a:spLocks noChangeArrowheads="1"/>
          </p:cNvSpPr>
          <p:nvPr/>
        </p:nvSpPr>
        <p:spPr bwMode="auto">
          <a:xfrm>
            <a:off x="0" y="1524000"/>
            <a:ext cx="9144000" cy="5133975"/>
          </a:xfrm>
          <a:prstGeom prst="rect">
            <a:avLst/>
          </a:prstGeom>
          <a:solidFill>
            <a:schemeClr val="accent2">
              <a:lumMod val="10000"/>
              <a:lumOff val="90000"/>
            </a:schemeClr>
          </a:solidFill>
          <a:ln w="76200" cap="sq">
            <a:solidFill>
              <a:schemeClr val="bg1">
                <a:lumMod val="60000"/>
                <a:lumOff val="40000"/>
              </a:schemeClr>
            </a:solidFill>
            <a:miter lim="800000"/>
            <a:headEnd/>
            <a:tailEnd/>
          </a:ln>
          <a:effectLst>
            <a:outerShdw dist="17961" dir="2700000" algn="ctr" rotWithShape="0">
              <a:srgbClr val="000000"/>
            </a:outerShdw>
          </a:effectLst>
        </p:spPr>
        <p:txBody>
          <a:bodyPr wrap="square">
            <a:spAutoFit/>
          </a:bodyPr>
          <a:lstStyle/>
          <a:p>
            <a:pPr algn="just" eaLnBrk="1" hangingPunct="1">
              <a:spcBef>
                <a:spcPct val="50000"/>
              </a:spcBef>
              <a:buFontTx/>
              <a:buChar char="•"/>
              <a:defRPr/>
            </a:pPr>
            <a:r>
              <a:rPr kumimoji="1" lang="en-US" sz="2000"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Carnegie Mellon University, University of Pittsburgh Medical Center, Pittsburgh Supercomputing Center</a:t>
            </a:r>
            <a:endParaRPr kumimoji="1" lang="es-ES" sz="2000"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s-ES_tradnl" sz="2000" b="1" i="1" dirty="0">
                <a:solidFill>
                  <a:schemeClr val="accent6">
                    <a:lumMod val="75000"/>
                    <a:lumOff val="25000"/>
                  </a:schemeClr>
                </a:solidFill>
                <a:effectLst>
                  <a:outerShdw blurRad="38100" dist="38100" dir="2700000" algn="tl">
                    <a:srgbClr val="000000"/>
                  </a:outerShdw>
                </a:effectLst>
                <a:latin typeface="Verdana" pitchFamily="34" charset="0"/>
                <a:ea typeface="Arial Unicode MS" pitchFamily="34" charset="-128"/>
                <a:cs typeface="Arial Unicode MS" pitchFamily="34" charset="-128"/>
              </a:rPr>
              <a:t>Proceso de diseñar un sistema en línea de un microscopio que pueda generar imágenes de las muestras vivas, y registrar acontecimientos de 3 dimensiones dinámicamente produciendo conjuntos de datos tetra dimensionales (4-D) (espacio TRIDIMENSIONAL más tiempo) en un computadora remota.</a:t>
            </a:r>
          </a:p>
          <a:p>
            <a:pPr algn="just" eaLnBrk="1" hangingPunct="1">
              <a:spcBef>
                <a:spcPct val="50000"/>
              </a:spcBef>
              <a:buFontTx/>
              <a:buChar char="•"/>
              <a:defRPr/>
            </a:pPr>
            <a:r>
              <a:rPr kumimoji="1" lang="es-ES_tradnl" sz="2000"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El proyecto de Tele microscopia 4-D requerirá ancho de banda y calidad de servicio intensivas y garantizadas cuando este utilizado su capacidad completa. Internet2 ayudará a asegurar que los conjuntos de datos sean transmitidos rápidamente y confiablemente antes puedan ocurrir daños a los organismos</a:t>
            </a:r>
            <a:r>
              <a:rPr kumimoji="1" lang="es-ES_tradnl" sz="2000" b="1" i="1" dirty="0">
                <a:solidFill>
                  <a:srgbClr val="782727"/>
                </a:solidFill>
                <a:effectLst>
                  <a:outerShdw blurRad="38100" dist="38100" dir="2700000" algn="tl">
                    <a:srgbClr val="000000"/>
                  </a:outerShdw>
                </a:effectLst>
                <a:latin typeface="Verdana" pitchFamily="34" charset="0"/>
                <a:ea typeface="Arial Unicode MS" pitchFamily="34" charset="-128"/>
                <a:cs typeface="Arial Unicode MS" pitchFamily="34" charset="-128"/>
              </a:rPr>
              <a:t>. </a:t>
            </a:r>
            <a:endParaRPr kumimoji="1" lang="es-ES" sz="2000" b="1" i="1" dirty="0">
              <a:solidFill>
                <a:srgbClr val="782727"/>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sz="2000" b="1" i="1" dirty="0">
                <a:solidFill>
                  <a:srgbClr val="782727"/>
                </a:solidFill>
                <a:latin typeface="Verdana" pitchFamily="34" charset="0"/>
                <a:ea typeface="Arial Unicode MS" pitchFamily="34" charset="-128"/>
                <a:cs typeface="Arial Unicode MS" pitchFamily="34" charset="-128"/>
                <a:hlinkClick r:id="rId3"/>
              </a:rPr>
              <a:t>http://www.psc.edu/science/Goddard/goddard.html </a:t>
            </a:r>
            <a:endParaRPr kumimoji="1" lang="en-US" sz="2000" b="1" i="1" dirty="0">
              <a:solidFill>
                <a:srgbClr val="782727"/>
              </a:solidFill>
              <a:latin typeface="Verdana" pitchFamily="34" charset="0"/>
              <a:ea typeface="Arial Unicode MS" pitchFamily="34" charset="-128"/>
              <a:cs typeface="Arial Unicode MS" pitchFamily="34" charset="-128"/>
            </a:endParaRPr>
          </a:p>
        </p:txBody>
      </p:sp>
      <p:sp>
        <p:nvSpPr>
          <p:cNvPr id="188421" name="Rectangle 5"/>
          <p:cNvSpPr>
            <a:spLocks noGrp="1" noChangeArrowheads="1"/>
          </p:cNvSpPr>
          <p:nvPr>
            <p:ph type="title"/>
          </p:nvPr>
        </p:nvSpPr>
        <p:spPr>
          <a:xfrm>
            <a:off x="228600" y="228600"/>
            <a:ext cx="8686800" cy="12192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AR"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 </a:t>
            </a:r>
            <a:r>
              <a:rPr lang="es-MX" sz="3200" b="1" i="1">
                <a:solidFill>
                  <a:schemeClr val="accent2">
                    <a:lumMod val="75000"/>
                    <a:lumOff val="25000"/>
                  </a:schemeClr>
                </a:solidFill>
                <a:effectLst>
                  <a:outerShdw blurRad="38100" dist="38100" dir="2700000" algn="tl">
                    <a:srgbClr val="000000"/>
                  </a:outerShdw>
                </a:effectLst>
                <a:latin typeface="Arial" pitchFamily="34" charset="0"/>
              </a:rPr>
              <a:t>Tele microscopia 4-D</a:t>
            </a: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5363" name="Object 6"/>
          <p:cNvGraphicFramePr>
            <a:graphicFrameLocks noChangeAspect="1"/>
          </p:cNvGraphicFramePr>
          <p:nvPr/>
        </p:nvGraphicFramePr>
        <p:xfrm>
          <a:off x="7696200" y="533400"/>
          <a:ext cx="914400" cy="631825"/>
        </p:xfrm>
        <a:graphic>
          <a:graphicData uri="http://schemas.openxmlformats.org/presentationml/2006/ole">
            <mc:AlternateContent xmlns:mc="http://schemas.openxmlformats.org/markup-compatibility/2006">
              <mc:Choice xmlns:v="urn:schemas-microsoft-com:vml" Requires="v">
                <p:oleObj name="Imagen de mapa de bits" r:id="rId4" imgW="1171429" imgH="809738" progId="PBrush">
                  <p:embed/>
                </p:oleObj>
              </mc:Choice>
              <mc:Fallback>
                <p:oleObj name="Imagen de mapa de bits" r:id="rId4" imgW="1171429" imgH="809738" progId="PBrush">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334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89443" name="Rectangle 3"/>
          <p:cNvSpPr>
            <a:spLocks noChangeArrowheads="1"/>
          </p:cNvSpPr>
          <p:nvPr/>
        </p:nvSpPr>
        <p:spPr bwMode="auto">
          <a:xfrm>
            <a:off x="0" y="1371600"/>
            <a:ext cx="9144000" cy="5447645"/>
          </a:xfrm>
          <a:prstGeom prst="rect">
            <a:avLst/>
          </a:prstGeom>
          <a:solidFill>
            <a:schemeClr val="accent2">
              <a:lumMod val="10000"/>
              <a:lumOff val="90000"/>
            </a:schemeClr>
          </a:solidFill>
          <a:ln w="76200" cap="sq">
            <a:solidFill>
              <a:schemeClr val="bg1">
                <a:lumMod val="60000"/>
                <a:lumOff val="40000"/>
              </a:schemeClr>
            </a:solidFill>
            <a:miter lim="800000"/>
            <a:headEnd/>
            <a:tailEnd/>
          </a:ln>
          <a:effectLst>
            <a:outerShdw dist="17961" dir="2700000" algn="ctr" rotWithShape="0">
              <a:srgbClr val="000000"/>
            </a:outerShdw>
          </a:effectLst>
        </p:spPr>
        <p:txBody>
          <a:bodyPr wrap="square">
            <a:spAutoFit/>
          </a:bodyPr>
          <a:lstStyle/>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El ambiente inmersivo conectado Arquitectónicamente.</a:t>
            </a:r>
          </a:p>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Evalúa la utilidad de la realidad virtual en colaboración para el diseño arquitectónico. </a:t>
            </a:r>
          </a:p>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Comenzó en febrero de 1999 en SARA en cooperación con EVL y la oficina de Arquitectura metropolitana. En febrero de 1998, el arquitecto Rem </a:t>
            </a:r>
            <a:r>
              <a:rPr kumimoji="1" lang="es-ES_tradnl" b="1" i="1" dirty="0" err="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Koolhaas</a:t>
            </a: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 ganó la competencia internacional de diseño de la Fundación Richard H.</a:t>
            </a:r>
          </a:p>
          <a:p>
            <a:pPr algn="just" eaLnBrk="1" hangingPunct="1">
              <a:spcBef>
                <a:spcPct val="50000"/>
              </a:spcBef>
              <a:buFontTx/>
              <a:buChar char="•"/>
            </a:pP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 </a:t>
            </a:r>
            <a:r>
              <a:rPr kumimoji="1" lang="es-ES_tradnl" b="1" i="1" dirty="0" err="1">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Driehaus</a:t>
            </a:r>
            <a:r>
              <a:rPr kumimoji="1" lang="es-ES_tradnl"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a:t>
            </a:r>
            <a:endParaRPr kumimoji="1" lang="es-E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pPr>
            <a:r>
              <a:rPr kumimoji="1" lang="en-U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rPr>
              <a:t>Netherlands / United States           </a:t>
            </a:r>
            <a:endParaRPr kumimoji="1" lang="es-E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a:p>
            <a:pPr algn="just" eaLnBrk="1" hangingPunct="1">
              <a:spcBef>
                <a:spcPct val="50000"/>
              </a:spcBef>
              <a:buFontTx/>
              <a:buChar char="•"/>
            </a:pPr>
            <a:r>
              <a:rPr kumimoji="1" lang="en-U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hlinkClick r:id="rId2"/>
              </a:rPr>
              <a:t>http://www.sara.nl/</a:t>
            </a:r>
            <a:endParaRPr kumimoji="1" lang="es-ES" b="1" i="1" dirty="0">
              <a:solidFill>
                <a:srgbClr val="0000FF"/>
              </a:solidFill>
              <a:effectLst>
                <a:outerShdw blurRad="38100" dist="38100" dir="2700000" algn="tl">
                  <a:srgbClr val="000000"/>
                </a:outerShdw>
              </a:effectLst>
              <a:latin typeface="Verdana" pitchFamily="34" charset="0"/>
              <a:ea typeface="Arial Unicode MS" pitchFamily="34" charset="-128"/>
              <a:cs typeface="Arial Unicode MS" pitchFamily="34" charset="-128"/>
            </a:endParaRPr>
          </a:p>
        </p:txBody>
      </p:sp>
      <p:sp>
        <p:nvSpPr>
          <p:cNvPr id="189444" name="Rectangle 4"/>
          <p:cNvSpPr>
            <a:spLocks noChangeArrowheads="1"/>
          </p:cNvSpPr>
          <p:nvPr/>
        </p:nvSpPr>
        <p:spPr bwMode="auto">
          <a:xfrm>
            <a:off x="3711575" y="258762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6391" name="Picture 5" descr="http://www.retina.ar/retina/imagenes/neth-usa_alive.jpg"/>
          <p:cNvPicPr>
            <a:picLocks noChangeAspect="1" noChangeArrowheads="1"/>
          </p:cNvPicPr>
          <p:nvPr/>
        </p:nvPicPr>
        <p:blipFill>
          <a:blip r:embed="rId3" r:link="rId4" cstate="print"/>
          <a:srcRect/>
          <a:stretch>
            <a:fillRect/>
          </a:stretch>
        </p:blipFill>
        <p:spPr bwMode="auto">
          <a:xfrm>
            <a:off x="5943600" y="4343400"/>
            <a:ext cx="3200400" cy="2514600"/>
          </a:xfrm>
          <a:prstGeom prst="rect">
            <a:avLst/>
          </a:prstGeom>
          <a:noFill/>
          <a:ln w="9525">
            <a:noFill/>
            <a:miter lim="800000"/>
            <a:headEnd/>
            <a:tailEnd/>
          </a:ln>
        </p:spPr>
      </p:pic>
      <p:sp>
        <p:nvSpPr>
          <p:cNvPr id="189447" name="Rectangle 7"/>
          <p:cNvSpPr>
            <a:spLocks noGrp="1" noChangeArrowheads="1"/>
          </p:cNvSpPr>
          <p:nvPr>
            <p:ph type="title"/>
          </p:nvPr>
        </p:nvSpPr>
        <p:spPr>
          <a:xfrm>
            <a:off x="0" y="0"/>
            <a:ext cx="8915400" cy="12954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br>
              <a:rPr lang="es-MX"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WWW2  -  Internet 2</a:t>
            </a:r>
            <a:br>
              <a:rPr lang="es-MX" sz="3200" b="1" i="1">
                <a:solidFill>
                  <a:schemeClr val="accent2">
                    <a:lumMod val="75000"/>
                    <a:lumOff val="25000"/>
                  </a:schemeClr>
                </a:solidFill>
                <a:effectLst>
                  <a:outerShdw blurRad="38100" dist="38100" dir="2700000" algn="tl">
                    <a:srgbClr val="000000"/>
                  </a:outerShdw>
                </a:effectLst>
                <a:latin typeface="Arial" pitchFamily="34" charset="0"/>
              </a:rPr>
            </a:br>
            <a:r>
              <a:rPr lang="es-AR" sz="3200" b="1" i="1">
                <a:solidFill>
                  <a:schemeClr val="accent2">
                    <a:lumMod val="75000"/>
                    <a:lumOff val="25000"/>
                  </a:schemeClr>
                </a:solidFill>
                <a:effectLst>
                  <a:outerShdw blurRad="38100" dist="38100" dir="2700000" algn="tl">
                    <a:srgbClr val="000000"/>
                  </a:outerShdw>
                </a:effectLst>
                <a:latin typeface="Arial" pitchFamily="34" charset="0"/>
              </a:rPr>
              <a:t> </a:t>
            </a:r>
            <a:r>
              <a:rPr lang="es-MX" sz="3200" b="1" i="1">
                <a:solidFill>
                  <a:schemeClr val="accent2">
                    <a:lumMod val="75000"/>
                    <a:lumOff val="25000"/>
                  </a:schemeClr>
                </a:solidFill>
                <a:effectLst>
                  <a:outerShdw blurRad="38100" dist="38100" dir="2700000" algn="tl">
                    <a:srgbClr val="000000"/>
                  </a:outerShdw>
                </a:effectLst>
                <a:latin typeface="Arial" pitchFamily="34" charset="0"/>
              </a:rPr>
              <a:t>Alive</a:t>
            </a:r>
            <a:br>
              <a:rPr lang="es-ES" sz="3200" b="1" i="1">
                <a:solidFill>
                  <a:schemeClr val="accent2">
                    <a:lumMod val="75000"/>
                    <a:lumOff val="25000"/>
                  </a:schemeClr>
                </a:solidFill>
                <a:effectLst>
                  <a:outerShdw blurRad="38100" dist="38100" dir="2700000" algn="tl">
                    <a:srgbClr val="000000"/>
                  </a:outerShdw>
                </a:effectLst>
                <a:latin typeface="Arial" pitchFamily="34" charset="0"/>
              </a:rPr>
            </a:b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6387" name="Object 1"/>
          <p:cNvGraphicFramePr>
            <a:graphicFrameLocks noChangeAspect="1"/>
          </p:cNvGraphicFramePr>
          <p:nvPr/>
        </p:nvGraphicFramePr>
        <p:xfrm>
          <a:off x="7772400" y="381000"/>
          <a:ext cx="914400" cy="631825"/>
        </p:xfrm>
        <a:graphic>
          <a:graphicData uri="http://schemas.openxmlformats.org/presentationml/2006/ole">
            <mc:AlternateContent xmlns:mc="http://schemas.openxmlformats.org/markup-compatibility/2006">
              <mc:Choice xmlns:v="urn:schemas-microsoft-com:vml" Requires="v">
                <p:oleObj name="Imagen de mapa de bits" r:id="rId5" imgW="1171429" imgH="809738" progId="PBrush">
                  <p:embed/>
                </p:oleObj>
              </mc:Choice>
              <mc:Fallback>
                <p:oleObj name="Imagen de mapa de bits" r:id="rId5" imgW="1171429" imgH="809738" progId="PBrush">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3810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3856038" y="2873375"/>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sp>
        <p:nvSpPr>
          <p:cNvPr id="190467" name="Rectangle 3"/>
          <p:cNvSpPr>
            <a:spLocks noChangeArrowheads="1"/>
          </p:cNvSpPr>
          <p:nvPr/>
        </p:nvSpPr>
        <p:spPr bwMode="auto">
          <a:xfrm>
            <a:off x="228600" y="1066800"/>
            <a:ext cx="8915400" cy="4893647"/>
          </a:xfrm>
          <a:prstGeom prst="rect">
            <a:avLst/>
          </a:prstGeom>
          <a:solidFill>
            <a:schemeClr val="accent2">
              <a:lumMod val="10000"/>
              <a:lumOff val="90000"/>
            </a:schemeClr>
          </a:solidFill>
          <a:ln w="12700" cap="sq">
            <a:noFill/>
            <a:miter lim="800000"/>
            <a:headEnd/>
            <a:tailEnd/>
          </a:ln>
          <a:effectLst>
            <a:outerShdw dist="17961" dir="2700000" algn="ctr" rotWithShape="0">
              <a:srgbClr val="000000"/>
            </a:outerShdw>
          </a:effectLst>
        </p:spPr>
        <p:txBody>
          <a:bodyPr>
            <a:spAutoFit/>
          </a:bodyPr>
          <a:lstStyle/>
          <a:p>
            <a:pPr algn="just" eaLnBrk="1" hangingPunct="1">
              <a:spcBef>
                <a:spcPct val="50000"/>
              </a:spcBef>
              <a:buFontTx/>
              <a:buChar char="•"/>
              <a:defRPr/>
            </a:pPr>
            <a:r>
              <a:rPr kumimoji="1" lang="es-ES_tradnl" b="1" i="1" dirty="0" err="1">
                <a:solidFill>
                  <a:schemeClr val="accent6">
                    <a:lumMod val="75000"/>
                    <a:lumOff val="25000"/>
                  </a:schemeClr>
                </a:solidFill>
                <a:latin typeface="Verdana" pitchFamily="34" charset="0"/>
                <a:ea typeface="Arial Unicode MS" pitchFamily="34" charset="-128"/>
                <a:cs typeface="Arial Unicode MS" pitchFamily="34" charset="-128"/>
              </a:rPr>
              <a:t>Hawai</a:t>
            </a: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-vinculado vía una conexión de alta velocidad con el sitio de la conferencia INET2000/</a:t>
            </a:r>
            <a:r>
              <a:rPr kumimoji="1" lang="es-ES_tradnl" b="1" i="1" dirty="0" err="1">
                <a:solidFill>
                  <a:schemeClr val="accent6">
                    <a:lumMod val="75000"/>
                    <a:lumOff val="25000"/>
                  </a:schemeClr>
                </a:solidFill>
                <a:latin typeface="Verdana" pitchFamily="34" charset="0"/>
                <a:ea typeface="Arial Unicode MS" pitchFamily="34" charset="-128"/>
                <a:cs typeface="Arial Unicode MS" pitchFamily="34" charset="-128"/>
              </a:rPr>
              <a:t>iGrid</a:t>
            </a: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 2000 en Yokohama. </a:t>
            </a:r>
          </a:p>
          <a:p>
            <a:pPr algn="just" eaLnBrk="1" hangingPunct="1">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Imágenes astronómicas de alta definición se extraen y se descargan rápidamente. </a:t>
            </a:r>
          </a:p>
          <a:p>
            <a:pPr algn="just" eaLnBrk="1" hangingPunct="1">
              <a:spcBef>
                <a:spcPct val="50000"/>
              </a:spcBef>
              <a:buFontTx/>
              <a:buChar char="•"/>
              <a:defRPr/>
            </a:pP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Clases y las discusiones interactivas en tiempo real con los investigadores entre </a:t>
            </a:r>
            <a:r>
              <a:rPr kumimoji="1" lang="es-ES_tradnl" b="1" i="1" dirty="0" err="1">
                <a:solidFill>
                  <a:schemeClr val="accent6">
                    <a:lumMod val="75000"/>
                    <a:lumOff val="25000"/>
                  </a:schemeClr>
                </a:solidFill>
                <a:latin typeface="Verdana" pitchFamily="34" charset="0"/>
                <a:ea typeface="Arial Unicode MS" pitchFamily="34" charset="-128"/>
                <a:cs typeface="Arial Unicode MS" pitchFamily="34" charset="-128"/>
              </a:rPr>
              <a:t>Hawai</a:t>
            </a:r>
            <a:r>
              <a:rPr kumimoji="1" lang="es-ES_tradnl" b="1" i="1" dirty="0">
                <a:solidFill>
                  <a:schemeClr val="accent6">
                    <a:lumMod val="75000"/>
                    <a:lumOff val="25000"/>
                  </a:schemeClr>
                </a:solidFill>
                <a:latin typeface="Verdana" pitchFamily="34" charset="0"/>
                <a:ea typeface="Arial Unicode MS" pitchFamily="34" charset="-128"/>
                <a:cs typeface="Arial Unicode MS" pitchFamily="34" charset="-128"/>
              </a:rPr>
              <a:t> y Yokohama usando las herramientas multimedia de comunicación de alta calidad.</a:t>
            </a:r>
            <a:endParaRPr kumimoji="1" lang="es-ES" b="1" i="1" dirty="0">
              <a:solidFill>
                <a:schemeClr val="accent6">
                  <a:lumMod val="75000"/>
                  <a:lumOff val="25000"/>
                </a:schemeClr>
              </a:solidFill>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b="1" i="1" dirty="0">
                <a:solidFill>
                  <a:schemeClr val="accent6">
                    <a:lumMod val="75000"/>
                    <a:lumOff val="25000"/>
                  </a:schemeClr>
                </a:solidFill>
                <a:latin typeface="Verdana" pitchFamily="34" charset="0"/>
                <a:ea typeface="Arial Unicode MS" pitchFamily="34" charset="-128"/>
                <a:cs typeface="Arial Unicode MS" pitchFamily="34" charset="-128"/>
              </a:rPr>
              <a:t>Japan / United States        </a:t>
            </a:r>
            <a:endParaRPr kumimoji="1" lang="es-ES" b="1" i="1" dirty="0">
              <a:solidFill>
                <a:schemeClr val="accent6">
                  <a:lumMod val="75000"/>
                  <a:lumOff val="25000"/>
                </a:schemeClr>
              </a:solidFill>
              <a:latin typeface="Verdana" pitchFamily="34" charset="0"/>
              <a:ea typeface="Arial Unicode MS" pitchFamily="34" charset="-128"/>
              <a:cs typeface="Arial Unicode MS" pitchFamily="34" charset="-128"/>
            </a:endParaRPr>
          </a:p>
          <a:p>
            <a:pPr algn="just" eaLnBrk="1" hangingPunct="1">
              <a:spcBef>
                <a:spcPct val="50000"/>
              </a:spcBef>
              <a:buFontTx/>
              <a:buChar char="•"/>
              <a:defRPr/>
            </a:pPr>
            <a:r>
              <a:rPr kumimoji="1" lang="en-US" b="1" i="1" dirty="0">
                <a:solidFill>
                  <a:schemeClr val="accent6">
                    <a:lumMod val="75000"/>
                    <a:lumOff val="25000"/>
                  </a:schemeClr>
                </a:solidFill>
                <a:latin typeface="Verdana" pitchFamily="34" charset="0"/>
                <a:ea typeface="Arial Unicode MS" pitchFamily="34" charset="-128"/>
                <a:cs typeface="Arial Unicode MS" pitchFamily="34" charset="-128"/>
                <a:hlinkClick r:id="rId2"/>
              </a:rPr>
              <a:t>http://www.naoj.org/</a:t>
            </a:r>
            <a:r>
              <a:rPr kumimoji="1" lang="es-ES" b="1" i="1" dirty="0">
                <a:solidFill>
                  <a:schemeClr val="accent6">
                    <a:lumMod val="75000"/>
                    <a:lumOff val="25000"/>
                  </a:schemeClr>
                </a:solidFill>
                <a:latin typeface="Verdana" pitchFamily="34" charset="0"/>
                <a:ea typeface="Arial Unicode MS" pitchFamily="34" charset="-128"/>
                <a:cs typeface="Arial Unicode MS" pitchFamily="34" charset="-128"/>
              </a:rPr>
              <a:t> </a:t>
            </a:r>
            <a:endParaRPr kumimoji="1" lang="en-US" b="1" i="1" dirty="0">
              <a:solidFill>
                <a:schemeClr val="accent6">
                  <a:lumMod val="75000"/>
                  <a:lumOff val="25000"/>
                </a:schemeClr>
              </a:solidFill>
              <a:latin typeface="Verdana" pitchFamily="34" charset="0"/>
              <a:ea typeface="Arial Unicode MS" pitchFamily="34" charset="-128"/>
              <a:cs typeface="Arial Unicode MS" pitchFamily="34" charset="-128"/>
            </a:endParaRPr>
          </a:p>
        </p:txBody>
      </p:sp>
      <p:sp>
        <p:nvSpPr>
          <p:cNvPr id="190468" name="Rectangle 4"/>
          <p:cNvSpPr>
            <a:spLocks noChangeArrowheads="1"/>
          </p:cNvSpPr>
          <p:nvPr/>
        </p:nvSpPr>
        <p:spPr bwMode="auto">
          <a:xfrm>
            <a:off x="3592513" y="2449513"/>
            <a:ext cx="9144000" cy="0"/>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defRPr/>
            </a:pPr>
            <a:endParaRPr lang="es-ES"/>
          </a:p>
        </p:txBody>
      </p:sp>
      <p:pic>
        <p:nvPicPr>
          <p:cNvPr id="17415" name="Picture 5" descr="http://www.retina.ar/retina/imagenes/jap-usa_telescope.jpg"/>
          <p:cNvPicPr>
            <a:picLocks noChangeAspect="1" noChangeArrowheads="1"/>
          </p:cNvPicPr>
          <p:nvPr/>
        </p:nvPicPr>
        <p:blipFill>
          <a:blip r:embed="rId3" r:link="rId4" cstate="print"/>
          <a:srcRect/>
          <a:stretch>
            <a:fillRect/>
          </a:stretch>
        </p:blipFill>
        <p:spPr bwMode="auto">
          <a:xfrm>
            <a:off x="6858000" y="4572000"/>
            <a:ext cx="2286000" cy="2286000"/>
          </a:xfrm>
          <a:prstGeom prst="rect">
            <a:avLst/>
          </a:prstGeom>
          <a:noFill/>
          <a:ln w="9525">
            <a:noFill/>
            <a:miter lim="800000"/>
            <a:headEnd/>
            <a:tailEnd/>
          </a:ln>
        </p:spPr>
      </p:pic>
      <p:sp>
        <p:nvSpPr>
          <p:cNvPr id="190471" name="Rectangle 7"/>
          <p:cNvSpPr>
            <a:spLocks noGrp="1" noChangeArrowheads="1"/>
          </p:cNvSpPr>
          <p:nvPr>
            <p:ph type="title"/>
          </p:nvPr>
        </p:nvSpPr>
        <p:spPr>
          <a:xfrm>
            <a:off x="228600" y="0"/>
            <a:ext cx="8915400" cy="1066800"/>
          </a:xfrm>
          <a:solidFill>
            <a:schemeClr val="accent2">
              <a:lumMod val="25000"/>
              <a:lumOff val="75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MX" sz="3200" b="1" i="1">
                <a:solidFill>
                  <a:schemeClr val="accent2">
                    <a:lumMod val="75000"/>
                    <a:lumOff val="25000"/>
                  </a:schemeClr>
                </a:solidFill>
                <a:effectLst>
                  <a:outerShdw blurRad="38100" dist="38100" dir="2700000" algn="tl">
                    <a:srgbClr val="000000"/>
                  </a:outerShdw>
                </a:effectLst>
                <a:latin typeface="Arial" pitchFamily="34" charset="0"/>
              </a:rPr>
              <a:t>W</a:t>
            </a:r>
            <a:r>
              <a:rPr lang="es-AR" sz="3200" b="1" i="1">
                <a:solidFill>
                  <a:schemeClr val="accent2">
                    <a:lumMod val="75000"/>
                    <a:lumOff val="25000"/>
                  </a:schemeClr>
                </a:solidFill>
                <a:effectLst>
                  <a:outerShdw blurRad="38100" dist="38100" dir="2700000" algn="tl">
                    <a:srgbClr val="000000"/>
                  </a:outerShdw>
                </a:effectLst>
                <a:latin typeface="Arial" pitchFamily="34" charset="0"/>
              </a:rPr>
              <a:t>WW2  -  Internet 2</a:t>
            </a:r>
            <a:br>
              <a:rPr lang="es-MX" sz="3200" b="1" i="1">
                <a:solidFill>
                  <a:schemeClr val="accent2">
                    <a:lumMod val="75000"/>
                    <a:lumOff val="25000"/>
                  </a:schemeClr>
                </a:solidFill>
                <a:effectLst>
                  <a:outerShdw blurRad="38100" dist="38100" dir="2700000" algn="tl">
                    <a:srgbClr val="000000"/>
                  </a:outerShdw>
                </a:effectLst>
                <a:latin typeface="Arial" pitchFamily="34" charset="0"/>
              </a:rPr>
            </a:br>
            <a:r>
              <a:rPr lang="es-MX" sz="3200" b="1" i="1">
                <a:solidFill>
                  <a:schemeClr val="accent2">
                    <a:lumMod val="75000"/>
                    <a:lumOff val="25000"/>
                  </a:schemeClr>
                </a:solidFill>
                <a:effectLst>
                  <a:outerShdw blurRad="38100" dist="38100" dir="2700000" algn="tl">
                    <a:srgbClr val="000000"/>
                  </a:outerShdw>
                </a:effectLst>
                <a:latin typeface="Arial" pitchFamily="34" charset="0"/>
              </a:rPr>
              <a:t>Telescopio Subaro Hawai</a:t>
            </a:r>
            <a:endParaRPr lang="es-AR" sz="3200" b="1" i="1">
              <a:solidFill>
                <a:schemeClr val="accent2">
                  <a:lumMod val="75000"/>
                  <a:lumOff val="25000"/>
                </a:schemeClr>
              </a:solidFill>
              <a:effectLst>
                <a:outerShdw blurRad="38100" dist="38100" dir="2700000" algn="tl">
                  <a:srgbClr val="000000"/>
                </a:outerShdw>
              </a:effectLst>
              <a:latin typeface="Arial" pitchFamily="34" charset="0"/>
            </a:endParaRPr>
          </a:p>
        </p:txBody>
      </p:sp>
      <p:graphicFrame>
        <p:nvGraphicFramePr>
          <p:cNvPr id="17411" name="Object 8"/>
          <p:cNvGraphicFramePr>
            <a:graphicFrameLocks noChangeAspect="1"/>
          </p:cNvGraphicFramePr>
          <p:nvPr/>
        </p:nvGraphicFramePr>
        <p:xfrm>
          <a:off x="7924800" y="304800"/>
          <a:ext cx="914400" cy="631825"/>
        </p:xfrm>
        <a:graphic>
          <a:graphicData uri="http://schemas.openxmlformats.org/presentationml/2006/ole">
            <mc:AlternateContent xmlns:mc="http://schemas.openxmlformats.org/markup-compatibility/2006">
              <mc:Choice xmlns:v="urn:schemas-microsoft-com:vml" Requires="v">
                <p:oleObj name="Imagen de mapa de bits" r:id="rId5" imgW="1171429" imgH="809738" progId="PBrush">
                  <p:embed/>
                </p:oleObj>
              </mc:Choice>
              <mc:Fallback>
                <p:oleObj name="Imagen de mapa de bits" r:id="rId5" imgW="1171429" imgH="809738" progId="PBrush">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304800"/>
                        <a:ext cx="914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228600" y="228600"/>
            <a:ext cx="86868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s-ES_tradnl" sz="4000" b="1" i="1" dirty="0">
                <a:solidFill>
                  <a:schemeClr val="bg1">
                    <a:lumMod val="60000"/>
                    <a:lumOff val="40000"/>
                  </a:schemeClr>
                </a:solidFill>
                <a:effectLst>
                  <a:outerShdw blurRad="38100" dist="38100" dir="2700000" algn="tl">
                    <a:srgbClr val="000000"/>
                  </a:outerShdw>
                </a:effectLst>
                <a:latin typeface="Arial" pitchFamily="34" charset="0"/>
              </a:rPr>
              <a:t>Red Virtual (Usuario)</a:t>
            </a:r>
          </a:p>
        </p:txBody>
      </p:sp>
      <p:sp>
        <p:nvSpPr>
          <p:cNvPr id="37891" name="Rectangle 3"/>
          <p:cNvSpPr>
            <a:spLocks noGrp="1" noChangeArrowheads="1"/>
          </p:cNvSpPr>
          <p:nvPr>
            <p:ph type="body" idx="1"/>
          </p:nvPr>
        </p:nvSpPr>
        <p:spPr>
          <a:xfrm>
            <a:off x="228600" y="1981200"/>
            <a:ext cx="8686800" cy="4114800"/>
          </a:xfrm>
          <a:solidFill>
            <a:schemeClr val="accent2"/>
          </a:solidFill>
          <a:ln w="76200" cap="flat">
            <a:solidFill>
              <a:schemeClr val="bg1">
                <a:lumMod val="60000"/>
                <a:lumOff val="40000"/>
              </a:schemeClr>
            </a:solidFill>
          </a:ln>
        </p:spPr>
        <p:txBody>
          <a:bodyPr/>
          <a:lstStyle/>
          <a:p>
            <a:pPr algn="just"/>
            <a:r>
              <a:rPr lang="es-ES_tradnl" sz="2800" b="1" i="1" dirty="0">
                <a:latin typeface="Arial Rounded MT Bold" pitchFamily="34" charset="0"/>
                <a:cs typeface="Times New Roman" pitchFamily="18" charset="0"/>
              </a:rPr>
              <a:t>Es la combinación de hardware y software heterogéneo, que entrega al usuario la apariencia de un sistema de comunicación integrado y uniforme al cual se conectan muchas computadoras.</a:t>
            </a:r>
          </a:p>
          <a:p>
            <a:pPr algn="just"/>
            <a:r>
              <a:rPr lang="es-ES_tradnl" sz="2800" b="1" i="1" dirty="0">
                <a:solidFill>
                  <a:schemeClr val="accent6">
                    <a:lumMod val="10000"/>
                    <a:lumOff val="90000"/>
                  </a:schemeClr>
                </a:solidFill>
                <a:latin typeface="Arial Rounded MT Bold" pitchFamily="34" charset="0"/>
                <a:cs typeface="Times New Roman" pitchFamily="18" charset="0"/>
              </a:rPr>
              <a:t>Una Internet es un sistema de red virtual porque da la ilusión de un sistema uniforme.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152400"/>
            <a:ext cx="8305800" cy="9906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Red Virtual (Usuario)</a:t>
            </a:r>
          </a:p>
        </p:txBody>
      </p:sp>
      <p:sp>
        <p:nvSpPr>
          <p:cNvPr id="38915" name="Rectangle 3"/>
          <p:cNvSpPr>
            <a:spLocks noGrp="1" noChangeArrowheads="1"/>
          </p:cNvSpPr>
          <p:nvPr>
            <p:ph type="body" idx="1"/>
          </p:nvPr>
        </p:nvSpPr>
        <p:spPr/>
        <p:txBody>
          <a:bodyPr/>
          <a:lstStyle/>
          <a:p>
            <a:endParaRPr lang="es-AR"/>
          </a:p>
        </p:txBody>
      </p:sp>
      <p:pic>
        <p:nvPicPr>
          <p:cNvPr id="38916" name="Picture 4" descr="F13_3"/>
          <p:cNvPicPr>
            <a:picLocks noChangeAspect="1" noChangeArrowheads="1"/>
          </p:cNvPicPr>
          <p:nvPr/>
        </p:nvPicPr>
        <p:blipFill>
          <a:blip r:embed="rId2" cstate="print">
            <a:lum bright="-50000" contrast="64000"/>
            <a:grayscl/>
          </a:blip>
          <a:srcRect/>
          <a:stretch>
            <a:fillRect/>
          </a:stretch>
        </p:blipFill>
        <p:spPr bwMode="auto">
          <a:xfrm>
            <a:off x="457200" y="1371600"/>
            <a:ext cx="8305800" cy="5186363"/>
          </a:xfrm>
          <a:prstGeom prst="rect">
            <a:avLst/>
          </a:prstGeom>
          <a:noFill/>
          <a:ln w="50800">
            <a:solidFill>
              <a:schemeClr val="bg1">
                <a:lumMod val="60000"/>
                <a:lumOff val="40000"/>
              </a:schemeClr>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95536" y="228600"/>
            <a:ext cx="8367464" cy="9144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VLAN (LAN Virtuales) </a:t>
            </a:r>
          </a:p>
        </p:txBody>
      </p:sp>
      <p:sp>
        <p:nvSpPr>
          <p:cNvPr id="39939" name="Rectangle 3"/>
          <p:cNvSpPr>
            <a:spLocks noGrp="1" noChangeArrowheads="1"/>
          </p:cNvSpPr>
          <p:nvPr>
            <p:ph type="body" idx="1"/>
          </p:nvPr>
        </p:nvSpPr>
        <p:spPr>
          <a:xfrm>
            <a:off x="228600" y="1295400"/>
            <a:ext cx="8915400" cy="4876800"/>
          </a:xfrm>
          <a:solidFill>
            <a:schemeClr val="accent2"/>
          </a:solidFill>
          <a:ln w="76200" cap="flat">
            <a:solidFill>
              <a:schemeClr val="bg1">
                <a:lumMod val="60000"/>
                <a:lumOff val="40000"/>
              </a:schemeClr>
            </a:solidFill>
          </a:ln>
        </p:spPr>
        <p:txBody>
          <a:bodyPr/>
          <a:lstStyle/>
          <a:p>
            <a:pPr algn="just">
              <a:lnSpc>
                <a:spcPct val="90000"/>
              </a:lnSpc>
            </a:pPr>
            <a:r>
              <a:rPr lang="es-ES_tradnl" b="1" i="1" dirty="0">
                <a:latin typeface="Arial Rounded MT Bold" pitchFamily="34" charset="0"/>
                <a:cs typeface="Times New Roman" pitchFamily="18" charset="0"/>
              </a:rPr>
              <a:t>Agrupación Lógica de Dispositivos y Usuarios.</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Están agrupados por función, aplicación o departamento sin tener en cuenta la ubicación del segmento físico.</a:t>
            </a:r>
          </a:p>
          <a:p>
            <a:pPr algn="just">
              <a:lnSpc>
                <a:spcPct val="90000"/>
              </a:lnSpc>
            </a:pPr>
            <a:r>
              <a:rPr lang="es-ES_tradnl" b="1" i="1" dirty="0">
                <a:latin typeface="Arial Rounded MT Bold" pitchFamily="34" charset="0"/>
                <a:cs typeface="Times New Roman" pitchFamily="18" charset="0"/>
              </a:rPr>
              <a:t>Dividen las LAN formando los grupos de trabajo a través de  </a:t>
            </a:r>
            <a:r>
              <a:rPr lang="es-ES_tradnl" b="1" i="1" dirty="0" err="1">
                <a:latin typeface="Arial Rounded MT Bold" pitchFamily="34" charset="0"/>
                <a:cs typeface="Times New Roman" pitchFamily="18" charset="0"/>
              </a:rPr>
              <a:t>backbones</a:t>
            </a:r>
            <a:r>
              <a:rPr lang="es-ES_tradnl" b="1" i="1" dirty="0">
                <a:latin typeface="Arial Rounded MT Bold" pitchFamily="34" charset="0"/>
                <a:cs typeface="Times New Roman" pitchFamily="18" charset="0"/>
              </a:rPr>
              <a:t> comunes.</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Segmentan lógicamente infraestructura de LAN Físicas en distintas Subredes.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vlan"/>
          <p:cNvPicPr>
            <a:picLocks noChangeAspect="1" noChangeArrowheads="1"/>
          </p:cNvPicPr>
          <p:nvPr/>
        </p:nvPicPr>
        <p:blipFill>
          <a:blip r:embed="rId2" cstate="print"/>
          <a:srcRect/>
          <a:stretch>
            <a:fillRect/>
          </a:stretch>
        </p:blipFill>
        <p:spPr bwMode="auto">
          <a:xfrm>
            <a:off x="0" y="0"/>
            <a:ext cx="9144000" cy="6381750"/>
          </a:xfrm>
          <a:prstGeom prst="rect">
            <a:avLst/>
          </a:prstGeom>
          <a:noFill/>
          <a:ln w="9525">
            <a:noFill/>
            <a:miter lim="800000"/>
            <a:headEnd/>
            <a:tailEnd/>
          </a:ln>
        </p:spPr>
      </p:pic>
      <p:sp>
        <p:nvSpPr>
          <p:cNvPr id="196611" name="Rectangle 3"/>
          <p:cNvSpPr>
            <a:spLocks noGrp="1" noChangeArrowheads="1"/>
          </p:cNvSpPr>
          <p:nvPr>
            <p:ph type="title"/>
          </p:nvPr>
        </p:nvSpPr>
        <p:spPr>
          <a:xfrm>
            <a:off x="0" y="6172200"/>
            <a:ext cx="9144000" cy="685800"/>
          </a:xfrm>
          <a:solidFill>
            <a:schemeClr val="hlink"/>
          </a:solidFill>
        </p:spPr>
        <p:txBody>
          <a:bodyPr/>
          <a:lstStyle/>
          <a:p>
            <a:pPr>
              <a:tabLst>
                <a:tab pos="2959100" algn="l"/>
              </a:tabLst>
              <a:defRPr/>
            </a:pPr>
            <a:r>
              <a:rPr lang="es-ES_tradnl" sz="4000" b="1" i="1">
                <a:solidFill>
                  <a:srgbClr val="00FFFF"/>
                </a:solidFill>
                <a:effectLst>
                  <a:outerShdw blurRad="38100" dist="38100" dir="2700000" algn="tl">
                    <a:srgbClr val="000000"/>
                  </a:outerShdw>
                </a:effectLst>
                <a:latin typeface="Arial" pitchFamily="34" charset="0"/>
              </a:rPr>
              <a:t>VLAN (LAN Virtuales)</a:t>
            </a:r>
            <a:r>
              <a:rPr lang="es-ES_tradnl" sz="4000" b="1" i="1">
                <a:solidFill>
                  <a:schemeClr val="folHlink"/>
                </a:solidFill>
                <a:effectLst>
                  <a:outerShdw blurRad="38100" dist="38100" dir="2700000" algn="tl">
                    <a:srgbClr val="000000"/>
                  </a:outerShdw>
                </a:effectLst>
                <a:latin typeface="Arial" pitchFamily="34" charset="0"/>
              </a:rPr>
              <a:t> </a:t>
            </a:r>
            <a:endParaRPr lang="es-ES_tradn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1000" fill="hold"/>
                                        <p:tgtEl>
                                          <p:spTgt spid="40962"/>
                                        </p:tgtEl>
                                        <p:attrNameLst>
                                          <p:attrName>ppt_w</p:attrName>
                                        </p:attrNameLst>
                                      </p:cBhvr>
                                      <p:tavLst>
                                        <p:tav tm="0">
                                          <p:val>
                                            <p:fltVal val="0"/>
                                          </p:val>
                                        </p:tav>
                                        <p:tav tm="100000">
                                          <p:val>
                                            <p:strVal val="#ppt_w"/>
                                          </p:val>
                                        </p:tav>
                                      </p:tavLst>
                                    </p:anim>
                                    <p:anim calcmode="lin" valueType="num">
                                      <p:cBhvr>
                                        <p:cTn id="8" dur="1000" fill="hold"/>
                                        <p:tgtEl>
                                          <p:spTgt spid="40962"/>
                                        </p:tgtEl>
                                        <p:attrNameLst>
                                          <p:attrName>ppt_h</p:attrName>
                                        </p:attrNameLst>
                                      </p:cBhvr>
                                      <p:tavLst>
                                        <p:tav tm="0">
                                          <p:val>
                                            <p:fltVal val="0"/>
                                          </p:val>
                                        </p:tav>
                                        <p:tav tm="100000">
                                          <p:val>
                                            <p:strVal val="#ppt_h"/>
                                          </p:val>
                                        </p:tav>
                                      </p:tavLst>
                                    </p:anim>
                                    <p:anim calcmode="lin" valueType="num">
                                      <p:cBhvr>
                                        <p:cTn id="9" dur="1000" fill="hold"/>
                                        <p:tgtEl>
                                          <p:spTgt spid="40962"/>
                                        </p:tgtEl>
                                        <p:attrNameLst>
                                          <p:attrName>style.rotation</p:attrName>
                                        </p:attrNameLst>
                                      </p:cBhvr>
                                      <p:tavLst>
                                        <p:tav tm="0">
                                          <p:val>
                                            <p:fltVal val="90"/>
                                          </p:val>
                                        </p:tav>
                                        <p:tav tm="100000">
                                          <p:val>
                                            <p:fltVal val="0"/>
                                          </p:val>
                                        </p:tav>
                                      </p:tavLst>
                                    </p:anim>
                                    <p:animEffect transition="in" filter="fade">
                                      <p:cBhvr>
                                        <p:cTn id="10" dur="1000"/>
                                        <p:tgtEl>
                                          <p:spTgt spid="4096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6611"/>
                                        </p:tgtEl>
                                        <p:attrNameLst>
                                          <p:attrName>style.visibility</p:attrName>
                                        </p:attrNameLst>
                                      </p:cBhvr>
                                      <p:to>
                                        <p:strVal val="visible"/>
                                      </p:to>
                                    </p:set>
                                    <p:anim calcmode="lin" valueType="num">
                                      <p:cBhvr>
                                        <p:cTn id="13" dur="1000" fill="hold"/>
                                        <p:tgtEl>
                                          <p:spTgt spid="196611"/>
                                        </p:tgtEl>
                                        <p:attrNameLst>
                                          <p:attrName>ppt_w</p:attrName>
                                        </p:attrNameLst>
                                      </p:cBhvr>
                                      <p:tavLst>
                                        <p:tav tm="0">
                                          <p:val>
                                            <p:fltVal val="0"/>
                                          </p:val>
                                        </p:tav>
                                        <p:tav tm="100000">
                                          <p:val>
                                            <p:strVal val="#ppt_w"/>
                                          </p:val>
                                        </p:tav>
                                      </p:tavLst>
                                    </p:anim>
                                    <p:anim calcmode="lin" valueType="num">
                                      <p:cBhvr>
                                        <p:cTn id="14" dur="1000" fill="hold"/>
                                        <p:tgtEl>
                                          <p:spTgt spid="196611"/>
                                        </p:tgtEl>
                                        <p:attrNameLst>
                                          <p:attrName>ppt_h</p:attrName>
                                        </p:attrNameLst>
                                      </p:cBhvr>
                                      <p:tavLst>
                                        <p:tav tm="0">
                                          <p:val>
                                            <p:fltVal val="0"/>
                                          </p:val>
                                        </p:tav>
                                        <p:tav tm="100000">
                                          <p:val>
                                            <p:strVal val="#ppt_h"/>
                                          </p:val>
                                        </p:tav>
                                      </p:tavLst>
                                    </p:anim>
                                    <p:anim calcmode="lin" valueType="num">
                                      <p:cBhvr>
                                        <p:cTn id="15" dur="1000" fill="hold"/>
                                        <p:tgtEl>
                                          <p:spTgt spid="196611"/>
                                        </p:tgtEl>
                                        <p:attrNameLst>
                                          <p:attrName>style.rotation</p:attrName>
                                        </p:attrNameLst>
                                      </p:cBhvr>
                                      <p:tavLst>
                                        <p:tav tm="0">
                                          <p:val>
                                            <p:fltVal val="90"/>
                                          </p:val>
                                        </p:tav>
                                        <p:tav tm="100000">
                                          <p:val>
                                            <p:fltVal val="0"/>
                                          </p:val>
                                        </p:tav>
                                      </p:tavLst>
                                    </p:anim>
                                    <p:animEffect transition="in" filter="fade">
                                      <p:cBhvr>
                                        <p:cTn id="16" dur="1000"/>
                                        <p:tgtEl>
                                          <p:spTgt spid="19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95536" y="228600"/>
            <a:ext cx="8367464" cy="9144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bg1">
                    <a:lumMod val="60000"/>
                    <a:lumOff val="40000"/>
                  </a:schemeClr>
                </a:solidFill>
                <a:effectLst>
                  <a:outerShdw blurRad="38100" dist="38100" dir="2700000" algn="tl">
                    <a:srgbClr val="000000"/>
                  </a:outerShdw>
                </a:effectLst>
                <a:latin typeface="Arial" pitchFamily="34" charset="0"/>
              </a:rPr>
              <a:t>VLAN (LAN Virtuales) </a:t>
            </a:r>
          </a:p>
        </p:txBody>
      </p:sp>
      <p:pic>
        <p:nvPicPr>
          <p:cNvPr id="5" name="Marcador de contenido 4" descr="Imagen que contiene captura de pantalla&#10;&#10;Descripción generada automáticamente">
            <a:extLst>
              <a:ext uri="{FF2B5EF4-FFF2-40B4-BE49-F238E27FC236}">
                <a16:creationId xmlns:a16="http://schemas.microsoft.com/office/drawing/2014/main" id="{9455ACFC-159B-457F-8AE6-5B777C350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46" y="1268760"/>
            <a:ext cx="8788708" cy="5360640"/>
          </a:xfrm>
          <a:solidFill>
            <a:schemeClr val="accent2">
              <a:lumMod val="10000"/>
              <a:lumOff val="90000"/>
            </a:schemeClr>
          </a:solidFill>
          <a:ln w="76200" cap="flat">
            <a:solidFill>
              <a:schemeClr val="bg1">
                <a:lumMod val="60000"/>
                <a:lumOff val="40000"/>
              </a:schemeClr>
            </a:solidFill>
            <a:miter lim="800000"/>
            <a:headEnd/>
            <a:tailEnd/>
          </a:ln>
        </p:spPr>
      </p:pic>
    </p:spTree>
    <p:extLst>
      <p:ext uri="{BB962C8B-B14F-4D97-AF65-F5344CB8AC3E}">
        <p14:creationId xmlns:p14="http://schemas.microsoft.com/office/powerpoint/2010/main" val="378964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ppt_x"/>
                                          </p:val>
                                        </p:tav>
                                        <p:tav tm="100000">
                                          <p:val>
                                            <p:strVal val="#ppt_x"/>
                                          </p:val>
                                        </p:tav>
                                      </p:tavLst>
                                    </p:anim>
                                    <p:anim calcmode="lin" valueType="num">
                                      <p:cBhvr additive="base">
                                        <p:cTn id="8" dur="500" fill="hold"/>
                                        <p:tgtEl>
                                          <p:spTgt spid="195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88268" y="0"/>
            <a:ext cx="8367464" cy="9144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bg1">
                    <a:lumMod val="60000"/>
                    <a:lumOff val="40000"/>
                  </a:schemeClr>
                </a:solidFill>
                <a:effectLst>
                  <a:outerShdw blurRad="38100" dist="38100" dir="2700000" algn="tl">
                    <a:srgbClr val="000000"/>
                  </a:outerShdw>
                </a:effectLst>
                <a:latin typeface="Arial" pitchFamily="34" charset="0"/>
              </a:rPr>
              <a:t>VLAN de Contención </a:t>
            </a:r>
          </a:p>
        </p:txBody>
      </p:sp>
      <p:sp>
        <p:nvSpPr>
          <p:cNvPr id="39939" name="Rectangle 3"/>
          <p:cNvSpPr>
            <a:spLocks noGrp="1" noChangeArrowheads="1"/>
          </p:cNvSpPr>
          <p:nvPr>
            <p:ph type="body" idx="1"/>
          </p:nvPr>
        </p:nvSpPr>
        <p:spPr>
          <a:xfrm>
            <a:off x="0" y="1052736"/>
            <a:ext cx="9144000" cy="5805264"/>
          </a:xfrm>
          <a:solidFill>
            <a:schemeClr val="accent2"/>
          </a:solidFill>
          <a:ln w="76200" cap="flat">
            <a:solidFill>
              <a:schemeClr val="bg1">
                <a:lumMod val="60000"/>
                <a:lumOff val="40000"/>
              </a:schemeClr>
            </a:solidFill>
          </a:ln>
        </p:spPr>
        <p:txBody>
          <a:bodyPr/>
          <a:lstStyle/>
          <a:p>
            <a:pPr algn="just">
              <a:lnSpc>
                <a:spcPct val="90000"/>
              </a:lnSpc>
            </a:pPr>
            <a:r>
              <a:rPr lang="es-ES_tradnl" b="1" i="1" dirty="0">
                <a:latin typeface="Arial Rounded MT Bold" pitchFamily="34" charset="0"/>
                <a:cs typeface="Times New Roman" pitchFamily="18" charset="0"/>
              </a:rPr>
              <a:t>Es una VLAN para dispositivos y usuarios no registrados en la RED.</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La utilizan los Administradores a los efectos de realizar tareas de monitoreo en terminales conectadas a Domino o Entorno de Red. </a:t>
            </a:r>
          </a:p>
          <a:p>
            <a:pPr algn="just">
              <a:lnSpc>
                <a:spcPct val="90000"/>
              </a:lnSpc>
            </a:pPr>
            <a:r>
              <a:rPr lang="es-ES_tradnl" b="1" i="1" dirty="0">
                <a:latin typeface="Arial Rounded MT Bold" pitchFamily="34" charset="0"/>
                <a:cs typeface="Times New Roman" pitchFamily="18" charset="0"/>
              </a:rPr>
              <a:t>Todos aquellos usuarios y dispositivos no registrados o dados de alta ilegalmente en el entorno pueden ser escaneados para verificar estado de actividad.</a:t>
            </a:r>
          </a:p>
          <a:p>
            <a:pPr algn="just">
              <a:lnSpc>
                <a:spcPct val="90000"/>
              </a:lnSpc>
            </a:pPr>
            <a:r>
              <a:rPr lang="es-ES_tradnl" b="1" i="1" dirty="0">
                <a:solidFill>
                  <a:schemeClr val="accent2">
                    <a:lumMod val="10000"/>
                    <a:lumOff val="90000"/>
                  </a:schemeClr>
                </a:solidFill>
                <a:latin typeface="Arial Rounded MT Bold" pitchFamily="34" charset="0"/>
                <a:cs typeface="Times New Roman" pitchFamily="18" charset="0"/>
              </a:rPr>
              <a:t>Se realiza a través de la Dir. Mac del Dispositivo o Terminal .</a:t>
            </a:r>
          </a:p>
        </p:txBody>
      </p:sp>
    </p:spTree>
    <p:extLst>
      <p:ext uri="{BB962C8B-B14F-4D97-AF65-F5344CB8AC3E}">
        <p14:creationId xmlns:p14="http://schemas.microsoft.com/office/powerpoint/2010/main" val="257528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p:cTn id="7" dur="1000" fill="hold"/>
                                        <p:tgtEl>
                                          <p:spTgt spid="195586"/>
                                        </p:tgtEl>
                                        <p:attrNameLst>
                                          <p:attrName>ppt_w</p:attrName>
                                        </p:attrNameLst>
                                      </p:cBhvr>
                                      <p:tavLst>
                                        <p:tav tm="0">
                                          <p:val>
                                            <p:fltVal val="0"/>
                                          </p:val>
                                        </p:tav>
                                        <p:tav tm="100000">
                                          <p:val>
                                            <p:strVal val="#ppt_w"/>
                                          </p:val>
                                        </p:tav>
                                      </p:tavLst>
                                    </p:anim>
                                    <p:anim calcmode="lin" valueType="num">
                                      <p:cBhvr>
                                        <p:cTn id="8" dur="1000" fill="hold"/>
                                        <p:tgtEl>
                                          <p:spTgt spid="195586"/>
                                        </p:tgtEl>
                                        <p:attrNameLst>
                                          <p:attrName>ppt_h</p:attrName>
                                        </p:attrNameLst>
                                      </p:cBhvr>
                                      <p:tavLst>
                                        <p:tav tm="0">
                                          <p:val>
                                            <p:fltVal val="0"/>
                                          </p:val>
                                        </p:tav>
                                        <p:tav tm="100000">
                                          <p:val>
                                            <p:strVal val="#ppt_h"/>
                                          </p:val>
                                        </p:tav>
                                      </p:tavLst>
                                    </p:anim>
                                    <p:anim calcmode="lin" valueType="num">
                                      <p:cBhvr>
                                        <p:cTn id="9" dur="1000" fill="hold"/>
                                        <p:tgtEl>
                                          <p:spTgt spid="195586"/>
                                        </p:tgtEl>
                                        <p:attrNameLst>
                                          <p:attrName>style.rotation</p:attrName>
                                        </p:attrNameLst>
                                      </p:cBhvr>
                                      <p:tavLst>
                                        <p:tav tm="0">
                                          <p:val>
                                            <p:fltVal val="90"/>
                                          </p:val>
                                        </p:tav>
                                        <p:tav tm="100000">
                                          <p:val>
                                            <p:fltVal val="0"/>
                                          </p:val>
                                        </p:tav>
                                      </p:tavLst>
                                    </p:anim>
                                    <p:animEffect transition="in" filter="fade">
                                      <p:cBhvr>
                                        <p:cTn id="10" dur="1000"/>
                                        <p:tgtEl>
                                          <p:spTgt spid="19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9939">
                                            <p:bg/>
                                          </p:spTgt>
                                        </p:tgtEl>
                                        <p:attrNameLst>
                                          <p:attrName>style.visibility</p:attrName>
                                        </p:attrNameLst>
                                      </p:cBhvr>
                                      <p:to>
                                        <p:strVal val="visible"/>
                                      </p:to>
                                    </p:set>
                                    <p:anim calcmode="lin" valueType="num">
                                      <p:cBhvr>
                                        <p:cTn id="15" dur="1000" fill="hold"/>
                                        <p:tgtEl>
                                          <p:spTgt spid="39939">
                                            <p:bg/>
                                          </p:spTgt>
                                        </p:tgtEl>
                                        <p:attrNameLst>
                                          <p:attrName>ppt_w</p:attrName>
                                        </p:attrNameLst>
                                      </p:cBhvr>
                                      <p:tavLst>
                                        <p:tav tm="0">
                                          <p:val>
                                            <p:fltVal val="0"/>
                                          </p:val>
                                        </p:tav>
                                        <p:tav tm="100000">
                                          <p:val>
                                            <p:strVal val="#ppt_w"/>
                                          </p:val>
                                        </p:tav>
                                      </p:tavLst>
                                    </p:anim>
                                    <p:anim calcmode="lin" valueType="num">
                                      <p:cBhvr>
                                        <p:cTn id="16" dur="1000" fill="hold"/>
                                        <p:tgtEl>
                                          <p:spTgt spid="39939">
                                            <p:bg/>
                                          </p:spTgt>
                                        </p:tgtEl>
                                        <p:attrNameLst>
                                          <p:attrName>ppt_h</p:attrName>
                                        </p:attrNameLst>
                                      </p:cBhvr>
                                      <p:tavLst>
                                        <p:tav tm="0">
                                          <p:val>
                                            <p:fltVal val="0"/>
                                          </p:val>
                                        </p:tav>
                                        <p:tav tm="100000">
                                          <p:val>
                                            <p:strVal val="#ppt_h"/>
                                          </p:val>
                                        </p:tav>
                                      </p:tavLst>
                                    </p:anim>
                                    <p:anim calcmode="lin" valueType="num">
                                      <p:cBhvr>
                                        <p:cTn id="17" dur="1000" fill="hold"/>
                                        <p:tgtEl>
                                          <p:spTgt spid="39939">
                                            <p:bg/>
                                          </p:spTgt>
                                        </p:tgtEl>
                                        <p:attrNameLst>
                                          <p:attrName>style.rotation</p:attrName>
                                        </p:attrNameLst>
                                      </p:cBhvr>
                                      <p:tavLst>
                                        <p:tav tm="0">
                                          <p:val>
                                            <p:fltVal val="90"/>
                                          </p:val>
                                        </p:tav>
                                        <p:tav tm="100000">
                                          <p:val>
                                            <p:fltVal val="0"/>
                                          </p:val>
                                        </p:tav>
                                      </p:tavLst>
                                    </p:anim>
                                    <p:animEffect transition="in" filter="fade">
                                      <p:cBhvr>
                                        <p:cTn id="18" dur="1000"/>
                                        <p:tgtEl>
                                          <p:spTgt spid="399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9939">
                                            <p:txEl>
                                              <p:pRg st="0" end="0"/>
                                            </p:txEl>
                                          </p:spTgt>
                                        </p:tgtEl>
                                        <p:attrNameLst>
                                          <p:attrName>style.visibility</p:attrName>
                                        </p:attrNameLst>
                                      </p:cBhvr>
                                      <p:to>
                                        <p:strVal val="visible"/>
                                      </p:to>
                                    </p:set>
                                    <p:anim calcmode="lin" valueType="num">
                                      <p:cBhvr>
                                        <p:cTn id="23" dur="1000" fill="hold"/>
                                        <p:tgtEl>
                                          <p:spTgt spid="399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99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99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99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9939">
                                            <p:txEl>
                                              <p:pRg st="1" end="1"/>
                                            </p:txEl>
                                          </p:spTgt>
                                        </p:tgtEl>
                                        <p:attrNameLst>
                                          <p:attrName>style.visibility</p:attrName>
                                        </p:attrNameLst>
                                      </p:cBhvr>
                                      <p:to>
                                        <p:strVal val="visible"/>
                                      </p:to>
                                    </p:set>
                                    <p:anim calcmode="lin" valueType="num">
                                      <p:cBhvr>
                                        <p:cTn id="31" dur="1000" fill="hold"/>
                                        <p:tgtEl>
                                          <p:spTgt spid="399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99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99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99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9939">
                                            <p:txEl>
                                              <p:pRg st="2" end="2"/>
                                            </p:txEl>
                                          </p:spTgt>
                                        </p:tgtEl>
                                        <p:attrNameLst>
                                          <p:attrName>style.visibility</p:attrName>
                                        </p:attrNameLst>
                                      </p:cBhvr>
                                      <p:to>
                                        <p:strVal val="visible"/>
                                      </p:to>
                                    </p:set>
                                    <p:anim calcmode="lin" valueType="num">
                                      <p:cBhvr>
                                        <p:cTn id="39" dur="1000" fill="hold"/>
                                        <p:tgtEl>
                                          <p:spTgt spid="399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99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99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993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9939">
                                            <p:txEl>
                                              <p:pRg st="3" end="3"/>
                                            </p:txEl>
                                          </p:spTgt>
                                        </p:tgtEl>
                                        <p:attrNameLst>
                                          <p:attrName>style.visibility</p:attrName>
                                        </p:attrNameLst>
                                      </p:cBhvr>
                                      <p:to>
                                        <p:strVal val="visible"/>
                                      </p:to>
                                    </p:set>
                                    <p:anim calcmode="lin" valueType="num">
                                      <p:cBhvr>
                                        <p:cTn id="47" dur="1000" fill="hold"/>
                                        <p:tgtEl>
                                          <p:spTgt spid="3993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993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993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p:bldP spid="3993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fotointernet.jpg"/>
          <p:cNvPicPr>
            <a:picLocks noChangeAspect="1"/>
          </p:cNvPicPr>
          <p:nvPr/>
        </p:nvPicPr>
        <p:blipFill>
          <a:blip r:embed="rId2" cstate="print"/>
          <a:stretch>
            <a:fillRect/>
          </a:stretch>
        </p:blipFill>
        <p:spPr>
          <a:xfrm>
            <a:off x="4579087" y="1988840"/>
            <a:ext cx="4221088" cy="4221088"/>
          </a:xfrm>
          <a:prstGeom prst="rect">
            <a:avLst/>
          </a:prstGeom>
          <a:ln w="76200">
            <a:solidFill>
              <a:schemeClr val="accent2">
                <a:lumMod val="50000"/>
                <a:lumOff val="50000"/>
              </a:schemeClr>
            </a:solidFill>
          </a:ln>
        </p:spPr>
      </p:pic>
      <p:sp>
        <p:nvSpPr>
          <p:cNvPr id="5" name="4 Título"/>
          <p:cNvSpPr>
            <a:spLocks noGrp="1"/>
          </p:cNvSpPr>
          <p:nvPr>
            <p:ph type="title"/>
          </p:nvPr>
        </p:nvSpPr>
        <p:spPr>
          <a:xfrm>
            <a:off x="755576" y="285729"/>
            <a:ext cx="7587630" cy="1088576"/>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pPr>
            <a:r>
              <a:rPr lang="es-AR" sz="5400" i="1"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p>
        </p:txBody>
      </p:sp>
      <p:pic>
        <p:nvPicPr>
          <p:cNvPr id="7" name="6 Imagen" descr="ciencia-01-internet-10000.jpg"/>
          <p:cNvPicPr>
            <a:picLocks noChangeAspect="1"/>
          </p:cNvPicPr>
          <p:nvPr/>
        </p:nvPicPr>
        <p:blipFill>
          <a:blip r:embed="rId3" cstate="print"/>
          <a:stretch>
            <a:fillRect/>
          </a:stretch>
        </p:blipFill>
        <p:spPr>
          <a:xfrm>
            <a:off x="251521" y="2276872"/>
            <a:ext cx="4176464" cy="3024336"/>
          </a:xfrm>
          <a:prstGeom prst="rect">
            <a:avLst/>
          </a:prstGeom>
          <a:ln w="76200">
            <a:solidFill>
              <a:schemeClr val="accent2">
                <a:lumMod val="50000"/>
                <a:lumOff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amond(in)">
                                      <p:cBhvr>
                                        <p:cTn id="15" dur="2000"/>
                                        <p:tgtEl>
                                          <p:spTgt spid="7"/>
                                        </p:tgtEl>
                                      </p:cBhvr>
                                    </p:animEffect>
                                  </p:childTnLst>
                                </p:cTn>
                              </p:par>
                              <p:par>
                                <p:cTn id="16" presetID="21"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4)">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1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0" y="201168"/>
            <a:ext cx="9144000" cy="8382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br>
              <a:rPr lang="es-ES_tradnl" sz="4000" b="1" i="1">
                <a:solidFill>
                  <a:schemeClr val="bg1">
                    <a:lumMod val="60000"/>
                    <a:lumOff val="40000"/>
                  </a:schemeClr>
                </a:solidFill>
                <a:effectLst>
                  <a:outerShdw blurRad="38100" dist="38100" dir="2700000" algn="tl">
                    <a:srgbClr val="000000"/>
                  </a:outerShdw>
                </a:effectLst>
                <a:latin typeface="Arial" pitchFamily="34" charset="0"/>
              </a:rPr>
            </a:br>
            <a:r>
              <a:rPr lang="es-ES_tradnl" sz="4000" b="1" i="1">
                <a:solidFill>
                  <a:schemeClr val="bg1">
                    <a:lumMod val="60000"/>
                    <a:lumOff val="40000"/>
                  </a:schemeClr>
                </a:solidFill>
                <a:effectLst>
                  <a:outerShdw blurRad="38100" dist="38100" dir="2700000" algn="tl">
                    <a:srgbClr val="000000"/>
                  </a:outerShdw>
                </a:effectLst>
                <a:latin typeface="Arial" pitchFamily="34" charset="0"/>
              </a:rPr>
              <a:t>Trunking </a:t>
            </a:r>
            <a:br>
              <a:rPr lang="es-ES_tradnl" sz="4000" b="1" i="1">
                <a:solidFill>
                  <a:schemeClr val="bg1">
                    <a:lumMod val="60000"/>
                    <a:lumOff val="40000"/>
                  </a:schemeClr>
                </a:solidFill>
                <a:effectLst>
                  <a:outerShdw blurRad="38100" dist="38100" dir="2700000" algn="tl">
                    <a:srgbClr val="000000"/>
                  </a:outerShdw>
                </a:effectLst>
                <a:latin typeface="Arial" pitchFamily="34" charset="0"/>
              </a:rPr>
            </a:br>
            <a:endParaRPr lang="es-ES_tradnl" sz="4000" b="1" i="1">
              <a:solidFill>
                <a:schemeClr val="bg1">
                  <a:lumMod val="60000"/>
                  <a:lumOff val="40000"/>
                </a:schemeClr>
              </a:solidFill>
              <a:effectLst>
                <a:outerShdw blurRad="38100" dist="38100" dir="2700000" algn="tl">
                  <a:srgbClr val="000000"/>
                </a:outerShdw>
              </a:effectLst>
              <a:latin typeface="Arial" pitchFamily="34" charset="0"/>
            </a:endParaRPr>
          </a:p>
        </p:txBody>
      </p:sp>
      <p:sp>
        <p:nvSpPr>
          <p:cNvPr id="41987" name="Rectangle 3"/>
          <p:cNvSpPr>
            <a:spLocks noGrp="1" noChangeArrowheads="1"/>
          </p:cNvSpPr>
          <p:nvPr>
            <p:ph type="body" idx="1"/>
          </p:nvPr>
        </p:nvSpPr>
        <p:spPr>
          <a:xfrm>
            <a:off x="0" y="1219200"/>
            <a:ext cx="9144000" cy="5334000"/>
          </a:xfrm>
          <a:solidFill>
            <a:schemeClr val="accent2"/>
          </a:solidFill>
          <a:ln w="76200" cap="flat">
            <a:solidFill>
              <a:schemeClr val="bg1">
                <a:lumMod val="60000"/>
                <a:lumOff val="40000"/>
              </a:schemeClr>
            </a:solidFill>
          </a:ln>
        </p:spPr>
        <p:txBody>
          <a:bodyPr/>
          <a:lstStyle/>
          <a:p>
            <a:pPr algn="just"/>
            <a:r>
              <a:rPr lang="es-ES_tradnl" sz="2800" b="1" i="1" dirty="0">
                <a:latin typeface="Arial Rounded MT Bold" pitchFamily="34" charset="0"/>
                <a:cs typeface="Times New Roman" pitchFamily="18" charset="0"/>
              </a:rPr>
              <a:t>Es un circuito virtual para  comunicaciones punto a punto utilizado en redes.</a:t>
            </a:r>
          </a:p>
          <a:p>
            <a:pPr algn="just"/>
            <a:r>
              <a:rPr lang="es-ES_tradnl" sz="2800" b="1" i="1" dirty="0">
                <a:solidFill>
                  <a:schemeClr val="accent2">
                    <a:lumMod val="10000"/>
                    <a:lumOff val="90000"/>
                  </a:schemeClr>
                </a:solidFill>
                <a:latin typeface="Arial Rounded MT Bold" pitchFamily="34" charset="0"/>
                <a:cs typeface="Times New Roman" pitchFamily="18" charset="0"/>
              </a:rPr>
              <a:t>Este concepto presupone la compartición de ancho de banda en un mismo medio de transmisión.</a:t>
            </a:r>
          </a:p>
          <a:p>
            <a:pPr algn="just"/>
            <a:r>
              <a:rPr lang="es-ES_tradnl" sz="2800" b="1" i="1" dirty="0">
                <a:latin typeface="Arial Rounded MT Bold" pitchFamily="34" charset="0"/>
                <a:cs typeface="Times New Roman" pitchFamily="18" charset="0"/>
              </a:rPr>
              <a:t>Son los distintos circuitos creados en la </a:t>
            </a:r>
            <a:r>
              <a:rPr lang="es-ES_tradnl" sz="2800" b="1" i="1" dirty="0" err="1">
                <a:latin typeface="Arial Rounded MT Bold" pitchFamily="34" charset="0"/>
                <a:cs typeface="Times New Roman" pitchFamily="18" charset="0"/>
              </a:rPr>
              <a:t>VLANs</a:t>
            </a:r>
            <a:endParaRPr lang="es-ES_tradnl" sz="2800" b="1" i="1" dirty="0">
              <a:latin typeface="Arial Rounded MT Bold" pitchFamily="34" charset="0"/>
              <a:cs typeface="Times New Roman" pitchFamily="18" charset="0"/>
            </a:endParaRPr>
          </a:p>
          <a:p>
            <a:pPr algn="just"/>
            <a:r>
              <a:rPr lang="es-ES_tradnl" sz="2800" b="1" i="1" dirty="0">
                <a:solidFill>
                  <a:schemeClr val="accent2">
                    <a:lumMod val="10000"/>
                    <a:lumOff val="90000"/>
                  </a:schemeClr>
                </a:solidFill>
                <a:latin typeface="Arial Rounded MT Bold" pitchFamily="34" charset="0"/>
                <a:cs typeface="Times New Roman" pitchFamily="18" charset="0"/>
              </a:rPr>
              <a:t>Un TRACK que permite el intercambio de información entre corresponsales de una misma VLAN .</a:t>
            </a:r>
          </a:p>
          <a:p>
            <a:pPr algn="just"/>
            <a:r>
              <a:rPr lang="es-ES_tradnl" sz="2800" b="1" i="1" dirty="0">
                <a:latin typeface="Arial Rounded MT Bold" pitchFamily="34" charset="0"/>
                <a:cs typeface="Times New Roman" pitchFamily="18" charset="0"/>
              </a:rPr>
              <a:t>Es implementado por medio de protocolos como ISL o 802,1q .</a:t>
            </a:r>
          </a:p>
          <a:p>
            <a:pPr algn="just"/>
            <a:endParaRPr lang="es-ES_tradnl" sz="2800" b="1" i="1" dirty="0">
              <a:latin typeface="Arial Rounded MT Bold" pitchFamily="34"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0" y="0"/>
            <a:ext cx="8915400" cy="10668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Trunking</a:t>
            </a:r>
          </a:p>
        </p:txBody>
      </p:sp>
      <p:sp>
        <p:nvSpPr>
          <p:cNvPr id="43011" name="Rectangle 3"/>
          <p:cNvSpPr>
            <a:spLocks noGrp="1" noChangeArrowheads="1"/>
          </p:cNvSpPr>
          <p:nvPr>
            <p:ph type="body" idx="1"/>
          </p:nvPr>
        </p:nvSpPr>
        <p:spPr/>
        <p:txBody>
          <a:bodyPr/>
          <a:lstStyle/>
          <a:p>
            <a:endParaRPr lang="es-AR"/>
          </a:p>
        </p:txBody>
      </p:sp>
      <p:pic>
        <p:nvPicPr>
          <p:cNvPr id="43012" name="Picture 4" descr="2c"/>
          <p:cNvPicPr>
            <a:picLocks noChangeAspect="1" noChangeArrowheads="1"/>
          </p:cNvPicPr>
          <p:nvPr/>
        </p:nvPicPr>
        <p:blipFill>
          <a:blip r:embed="rId2" cstate="print"/>
          <a:srcRect/>
          <a:stretch>
            <a:fillRect/>
          </a:stretch>
        </p:blipFill>
        <p:spPr bwMode="auto">
          <a:xfrm>
            <a:off x="457200" y="1295400"/>
            <a:ext cx="8305800" cy="4953000"/>
          </a:xfrm>
          <a:prstGeom prst="rect">
            <a:avLst/>
          </a:prstGeom>
          <a:solidFill>
            <a:schemeClr val="accent2">
              <a:lumMod val="10000"/>
              <a:lumOff val="90000"/>
            </a:schemeClr>
          </a:solidFill>
          <a:ln w="76200">
            <a:solidFill>
              <a:schemeClr val="bg1">
                <a:lumMod val="60000"/>
                <a:lumOff val="40000"/>
              </a:schemeClr>
            </a:solidFill>
            <a:miter lim="800000"/>
            <a:headEnd/>
            <a:tailEnd/>
          </a:ln>
        </p:spPr>
      </p:pic>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79512" y="228600"/>
            <a:ext cx="8507288" cy="11430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Red Privada Virtual (VPN)</a:t>
            </a:r>
          </a:p>
        </p:txBody>
      </p:sp>
      <p:sp>
        <p:nvSpPr>
          <p:cNvPr id="44035" name="Rectangle 3"/>
          <p:cNvSpPr>
            <a:spLocks noGrp="1" noChangeArrowheads="1"/>
          </p:cNvSpPr>
          <p:nvPr>
            <p:ph type="body" idx="1"/>
          </p:nvPr>
        </p:nvSpPr>
        <p:spPr>
          <a:xfrm>
            <a:off x="457200" y="1752600"/>
            <a:ext cx="8229600" cy="4953000"/>
          </a:xfrm>
          <a:solidFill>
            <a:schemeClr val="accent2"/>
          </a:solidFill>
          <a:ln w="76200" cap="flat">
            <a:solidFill>
              <a:schemeClr val="bg1">
                <a:lumMod val="60000"/>
                <a:lumOff val="40000"/>
              </a:schemeClr>
            </a:solidFill>
          </a:ln>
        </p:spPr>
        <p:txBody>
          <a:bodyPr/>
          <a:lstStyle/>
          <a:p>
            <a:pPr algn="just">
              <a:lnSpc>
                <a:spcPct val="90000"/>
              </a:lnSpc>
            </a:pPr>
            <a:r>
              <a:rPr lang="es-ES_tradnl" sz="2800" b="1" i="1" dirty="0">
                <a:latin typeface="Arial Rounded MT Bold" pitchFamily="34" charset="0"/>
                <a:cs typeface="Times New Roman" pitchFamily="18" charset="0"/>
              </a:rPr>
              <a:t>Es el uso de facilidades de conectividad para acceder a entornos privado de trabajos comunicados a través de Internet.</a:t>
            </a:r>
          </a:p>
          <a:p>
            <a:pPr algn="just">
              <a:lnSpc>
                <a:spcPct val="90000"/>
              </a:lnSpc>
            </a:pPr>
            <a:r>
              <a:rPr lang="es-ES_tradnl" sz="2800" b="1" i="1" dirty="0">
                <a:solidFill>
                  <a:schemeClr val="accent2">
                    <a:lumMod val="10000"/>
                    <a:lumOff val="90000"/>
                  </a:schemeClr>
                </a:solidFill>
                <a:latin typeface="Arial Rounded MT Bold" pitchFamily="34" charset="0"/>
                <a:cs typeface="Times New Roman" pitchFamily="18" charset="0"/>
              </a:rPr>
              <a:t>Permite la conexión con el uso de Sistemas de Seguridad de Accesos/Procesos para el trabajo de :</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Oficinas de Enlace</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Empleados Móviles</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Proveedores</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Vendedores Externos </a:t>
            </a:r>
          </a:p>
          <a:p>
            <a:pPr lvl="1" algn="just">
              <a:lnSpc>
                <a:spcPct val="90000"/>
              </a:lnSpc>
              <a:buFontTx/>
              <a:buChar char="•"/>
            </a:pPr>
            <a:r>
              <a:rPr lang="es-ES_tradnl" b="1" i="1" dirty="0">
                <a:solidFill>
                  <a:schemeClr val="tx1">
                    <a:lumMod val="85000"/>
                  </a:schemeClr>
                </a:solidFill>
                <a:latin typeface="Arial Rounded MT Bold" pitchFamily="34" charset="0"/>
                <a:cs typeface="Times New Roman" pitchFamily="18" charset="0"/>
              </a:rPr>
              <a:t>Oficinas de Trabajo Remotas etc.</a:t>
            </a:r>
          </a:p>
          <a:p>
            <a:pPr lvl="1" algn="just">
              <a:lnSpc>
                <a:spcPct val="90000"/>
              </a:lnSpc>
              <a:buFontTx/>
              <a:buChar char="•"/>
            </a:pPr>
            <a:endParaRPr lang="es-ES_tradnl" b="1" i="1" dirty="0">
              <a:latin typeface="Arial Rounded MT Bold" pitchFamily="34" charset="0"/>
              <a:cs typeface="Times New Roman" pitchFamily="18" charset="0"/>
            </a:endParaRPr>
          </a:p>
        </p:txBody>
      </p:sp>
      <p:sp>
        <p:nvSpPr>
          <p:cNvPr id="4" name="3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395536" y="304800"/>
            <a:ext cx="8443664" cy="1143000"/>
          </a:xfrm>
          <a:solidFill>
            <a:schemeClr val="accent2">
              <a:lumMod val="10000"/>
              <a:lumOff val="90000"/>
            </a:schemeClr>
          </a:solidFill>
          <a:ln w="76200" cap="flat">
            <a:solidFill>
              <a:schemeClr val="bg1">
                <a:lumMod val="60000"/>
                <a:lumOff val="4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a:solidFill>
                  <a:schemeClr val="bg1">
                    <a:lumMod val="60000"/>
                    <a:lumOff val="40000"/>
                  </a:schemeClr>
                </a:solidFill>
                <a:effectLst>
                  <a:outerShdw blurRad="38100" dist="38100" dir="2700000" algn="tl">
                    <a:srgbClr val="000000"/>
                  </a:outerShdw>
                </a:effectLst>
                <a:latin typeface="Arial" pitchFamily="34" charset="0"/>
              </a:rPr>
              <a:t>Red Privada Virtual (VPN)</a:t>
            </a:r>
          </a:p>
        </p:txBody>
      </p:sp>
      <p:sp>
        <p:nvSpPr>
          <p:cNvPr id="45059" name="Rectangle 3"/>
          <p:cNvSpPr>
            <a:spLocks noGrp="1" noChangeArrowheads="1"/>
          </p:cNvSpPr>
          <p:nvPr>
            <p:ph type="body" idx="1"/>
          </p:nvPr>
        </p:nvSpPr>
        <p:spPr>
          <a:xfrm>
            <a:off x="179512" y="1981200"/>
            <a:ext cx="8583488" cy="4495800"/>
          </a:xfrm>
          <a:solidFill>
            <a:schemeClr val="accent2"/>
          </a:solidFill>
          <a:ln w="76200" cap="flat">
            <a:solidFill>
              <a:schemeClr val="bg1">
                <a:lumMod val="60000"/>
                <a:lumOff val="40000"/>
              </a:schemeClr>
            </a:solidFill>
          </a:ln>
        </p:spPr>
        <p:txBody>
          <a:bodyPr/>
          <a:lstStyle/>
          <a:p>
            <a:pPr algn="just">
              <a:lnSpc>
                <a:spcPct val="90000"/>
              </a:lnSpc>
            </a:pPr>
            <a:r>
              <a:rPr lang="es-ES_tradnl" b="1" i="1" dirty="0">
                <a:latin typeface="Arial Rounded MT Bold" pitchFamily="34" charset="0"/>
                <a:cs typeface="Times New Roman" pitchFamily="18" charset="0"/>
              </a:rPr>
              <a:t>Para la formación de las VPN se debe tener el cuenta la combinación de  :</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Firewalls (Políticas de Uso y Seguridad).</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Proxys.</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Servidores de Acceso.</a:t>
            </a:r>
          </a:p>
          <a:p>
            <a:pPr lvl="1" algn="just">
              <a:lnSpc>
                <a:spcPct val="90000"/>
              </a:lnSpc>
              <a:buFontTx/>
              <a:buChar char="•"/>
            </a:pPr>
            <a:r>
              <a:rPr lang="es-ES_tradnl" sz="3200" b="1" i="1" dirty="0">
                <a:solidFill>
                  <a:schemeClr val="bg1">
                    <a:lumMod val="20000"/>
                    <a:lumOff val="80000"/>
                  </a:schemeClr>
                </a:solidFill>
                <a:latin typeface="Arial Rounded MT Bold" pitchFamily="34" charset="0"/>
                <a:cs typeface="Times New Roman" pitchFamily="18" charset="0"/>
              </a:rPr>
              <a:t>Métodos de encriptación (IP </a:t>
            </a:r>
            <a:r>
              <a:rPr lang="es-ES_tradnl" sz="3200" b="1" i="1" dirty="0" err="1">
                <a:solidFill>
                  <a:schemeClr val="bg1">
                    <a:lumMod val="20000"/>
                    <a:lumOff val="80000"/>
                  </a:schemeClr>
                </a:solidFill>
                <a:latin typeface="Arial Rounded MT Bold" pitchFamily="34" charset="0"/>
                <a:cs typeface="Times New Roman" pitchFamily="18" charset="0"/>
              </a:rPr>
              <a:t>sec</a:t>
            </a:r>
            <a:r>
              <a:rPr lang="es-ES_tradnl" sz="3200" b="1" i="1" dirty="0">
                <a:solidFill>
                  <a:schemeClr val="bg1">
                    <a:lumMod val="20000"/>
                    <a:lumOff val="80000"/>
                  </a:schemeClr>
                </a:solidFill>
                <a:latin typeface="Arial Rounded MT Bold" pitchFamily="34" charset="0"/>
                <a:cs typeface="Times New Roman" pitchFamily="18" charset="0"/>
              </a:rPr>
              <a:t>).</a:t>
            </a:r>
            <a:endParaRPr lang="es-ES_tradnl" b="1" i="1" dirty="0">
              <a:solidFill>
                <a:schemeClr val="bg1">
                  <a:lumMod val="20000"/>
                  <a:lumOff val="80000"/>
                </a:schemeClr>
              </a:solidFill>
              <a:latin typeface="Arial Rounded MT Bold"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p:cTn id="7" dur="1000" fill="hold"/>
                                        <p:tgtEl>
                                          <p:spTgt spid="200706"/>
                                        </p:tgtEl>
                                        <p:attrNameLst>
                                          <p:attrName>ppt_w</p:attrName>
                                        </p:attrNameLst>
                                      </p:cBhvr>
                                      <p:tavLst>
                                        <p:tav tm="0">
                                          <p:val>
                                            <p:fltVal val="0"/>
                                          </p:val>
                                        </p:tav>
                                        <p:tav tm="100000">
                                          <p:val>
                                            <p:strVal val="#ppt_w"/>
                                          </p:val>
                                        </p:tav>
                                      </p:tavLst>
                                    </p:anim>
                                    <p:anim calcmode="lin" valueType="num">
                                      <p:cBhvr>
                                        <p:cTn id="8" dur="1000" fill="hold"/>
                                        <p:tgtEl>
                                          <p:spTgt spid="200706"/>
                                        </p:tgtEl>
                                        <p:attrNameLst>
                                          <p:attrName>ppt_h</p:attrName>
                                        </p:attrNameLst>
                                      </p:cBhvr>
                                      <p:tavLst>
                                        <p:tav tm="0">
                                          <p:val>
                                            <p:fltVal val="0"/>
                                          </p:val>
                                        </p:tav>
                                        <p:tav tm="100000">
                                          <p:val>
                                            <p:strVal val="#ppt_h"/>
                                          </p:val>
                                        </p:tav>
                                      </p:tavLst>
                                    </p:anim>
                                    <p:anim calcmode="lin" valueType="num">
                                      <p:cBhvr>
                                        <p:cTn id="9" dur="1000" fill="hold"/>
                                        <p:tgtEl>
                                          <p:spTgt spid="200706"/>
                                        </p:tgtEl>
                                        <p:attrNameLst>
                                          <p:attrName>style.rotation</p:attrName>
                                        </p:attrNameLst>
                                      </p:cBhvr>
                                      <p:tavLst>
                                        <p:tav tm="0">
                                          <p:val>
                                            <p:fltVal val="90"/>
                                          </p:val>
                                        </p:tav>
                                        <p:tav tm="100000">
                                          <p:val>
                                            <p:fltVal val="0"/>
                                          </p:val>
                                        </p:tav>
                                      </p:tavLst>
                                    </p:anim>
                                    <p:animEffect transition="in" filter="fade">
                                      <p:cBhvr>
                                        <p:cTn id="10" dur="1000"/>
                                        <p:tgtEl>
                                          <p:spTgt spid="20070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5059">
                                            <p:bg/>
                                          </p:spTgt>
                                        </p:tgtEl>
                                        <p:attrNameLst>
                                          <p:attrName>style.visibility</p:attrName>
                                        </p:attrNameLst>
                                      </p:cBhvr>
                                      <p:to>
                                        <p:strVal val="visible"/>
                                      </p:to>
                                    </p:set>
                                    <p:anim calcmode="lin" valueType="num">
                                      <p:cBhvr>
                                        <p:cTn id="15" dur="1000" fill="hold"/>
                                        <p:tgtEl>
                                          <p:spTgt spid="45059">
                                            <p:bg/>
                                          </p:spTgt>
                                        </p:tgtEl>
                                        <p:attrNameLst>
                                          <p:attrName>ppt_w</p:attrName>
                                        </p:attrNameLst>
                                      </p:cBhvr>
                                      <p:tavLst>
                                        <p:tav tm="0">
                                          <p:val>
                                            <p:fltVal val="0"/>
                                          </p:val>
                                        </p:tav>
                                        <p:tav tm="100000">
                                          <p:val>
                                            <p:strVal val="#ppt_w"/>
                                          </p:val>
                                        </p:tav>
                                      </p:tavLst>
                                    </p:anim>
                                    <p:anim calcmode="lin" valueType="num">
                                      <p:cBhvr>
                                        <p:cTn id="16" dur="1000" fill="hold"/>
                                        <p:tgtEl>
                                          <p:spTgt spid="45059">
                                            <p:bg/>
                                          </p:spTgt>
                                        </p:tgtEl>
                                        <p:attrNameLst>
                                          <p:attrName>ppt_h</p:attrName>
                                        </p:attrNameLst>
                                      </p:cBhvr>
                                      <p:tavLst>
                                        <p:tav tm="0">
                                          <p:val>
                                            <p:fltVal val="0"/>
                                          </p:val>
                                        </p:tav>
                                        <p:tav tm="100000">
                                          <p:val>
                                            <p:strVal val="#ppt_h"/>
                                          </p:val>
                                        </p:tav>
                                      </p:tavLst>
                                    </p:anim>
                                    <p:anim calcmode="lin" valueType="num">
                                      <p:cBhvr>
                                        <p:cTn id="17" dur="1000" fill="hold"/>
                                        <p:tgtEl>
                                          <p:spTgt spid="45059">
                                            <p:bg/>
                                          </p:spTgt>
                                        </p:tgtEl>
                                        <p:attrNameLst>
                                          <p:attrName>style.rotation</p:attrName>
                                        </p:attrNameLst>
                                      </p:cBhvr>
                                      <p:tavLst>
                                        <p:tav tm="0">
                                          <p:val>
                                            <p:fltVal val="90"/>
                                          </p:val>
                                        </p:tav>
                                        <p:tav tm="100000">
                                          <p:val>
                                            <p:fltVal val="0"/>
                                          </p:val>
                                        </p:tav>
                                      </p:tavLst>
                                    </p:anim>
                                    <p:animEffect transition="in" filter="fade">
                                      <p:cBhvr>
                                        <p:cTn id="18" dur="1000"/>
                                        <p:tgtEl>
                                          <p:spTgt spid="450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5059">
                                            <p:txEl>
                                              <p:pRg st="0" end="0"/>
                                            </p:txEl>
                                          </p:spTgt>
                                        </p:tgtEl>
                                        <p:attrNameLst>
                                          <p:attrName>style.visibility</p:attrName>
                                        </p:attrNameLst>
                                      </p:cBhvr>
                                      <p:to>
                                        <p:strVal val="visible"/>
                                      </p:to>
                                    </p:set>
                                    <p:anim calcmode="lin" valueType="num">
                                      <p:cBhvr>
                                        <p:cTn id="23" dur="1000" fill="hold"/>
                                        <p:tgtEl>
                                          <p:spTgt spid="450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50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50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5059">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5059">
                                            <p:txEl>
                                              <p:pRg st="1" end="1"/>
                                            </p:txEl>
                                          </p:spTgt>
                                        </p:tgtEl>
                                        <p:attrNameLst>
                                          <p:attrName>style.visibility</p:attrName>
                                        </p:attrNameLst>
                                      </p:cBhvr>
                                      <p:to>
                                        <p:strVal val="visible"/>
                                      </p:to>
                                    </p:set>
                                    <p:anim calcmode="lin" valueType="num">
                                      <p:cBhvr>
                                        <p:cTn id="29" dur="1000" fill="hold"/>
                                        <p:tgtEl>
                                          <p:spTgt spid="4505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4505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4505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45059">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45059">
                                            <p:txEl>
                                              <p:pRg st="2" end="2"/>
                                            </p:txEl>
                                          </p:spTgt>
                                        </p:tgtEl>
                                        <p:attrNameLst>
                                          <p:attrName>style.visibility</p:attrName>
                                        </p:attrNameLst>
                                      </p:cBhvr>
                                      <p:to>
                                        <p:strVal val="visible"/>
                                      </p:to>
                                    </p:set>
                                    <p:anim calcmode="lin" valueType="num">
                                      <p:cBhvr>
                                        <p:cTn id="35" dur="1000" fill="hold"/>
                                        <p:tgtEl>
                                          <p:spTgt spid="45059">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45059">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45059">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45059">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45059">
                                            <p:txEl>
                                              <p:pRg st="3" end="3"/>
                                            </p:txEl>
                                          </p:spTgt>
                                        </p:tgtEl>
                                        <p:attrNameLst>
                                          <p:attrName>style.visibility</p:attrName>
                                        </p:attrNameLst>
                                      </p:cBhvr>
                                      <p:to>
                                        <p:strVal val="visible"/>
                                      </p:to>
                                    </p:set>
                                    <p:anim calcmode="lin" valueType="num">
                                      <p:cBhvr>
                                        <p:cTn id="41" dur="1000" fill="hold"/>
                                        <p:tgtEl>
                                          <p:spTgt spid="45059">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45059">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45059">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45059">
                                            <p:txEl>
                                              <p:pRg st="3" end="3"/>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45059">
                                            <p:txEl>
                                              <p:pRg st="4" end="4"/>
                                            </p:txEl>
                                          </p:spTgt>
                                        </p:tgtEl>
                                        <p:attrNameLst>
                                          <p:attrName>style.visibility</p:attrName>
                                        </p:attrNameLst>
                                      </p:cBhvr>
                                      <p:to>
                                        <p:strVal val="visible"/>
                                      </p:to>
                                    </p:set>
                                    <p:anim calcmode="lin" valueType="num">
                                      <p:cBhvr>
                                        <p:cTn id="47" dur="1000" fill="hold"/>
                                        <p:tgtEl>
                                          <p:spTgt spid="45059">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45059">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45059">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p:bldP spid="45059"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794808"/>
          </a:xfrm>
          <a:solidFill>
            <a:schemeClr val="accent2">
              <a:lumMod val="90000"/>
              <a:lumOff val="10000"/>
            </a:schemeClr>
          </a:solidFill>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347864" y="207885"/>
            <a:ext cx="2880320" cy="2752305"/>
          </a:xfrm>
          <a:prstGeom prst="rect">
            <a:avLst/>
          </a:prstGeom>
        </p:spPr>
      </p:pic>
    </p:spTree>
    <p:extLst>
      <p:ext uri="{BB962C8B-B14F-4D97-AF65-F5344CB8AC3E}">
        <p14:creationId xmlns:p14="http://schemas.microsoft.com/office/powerpoint/2010/main" val="36548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up)">
                                      <p:cBhvr>
                                        <p:cTn id="20" dur="500"/>
                                        <p:tgtEl>
                                          <p:spTgt spid="3">
                                            <p:bg/>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up)">
                                      <p:cBhvr>
                                        <p:cTn id="23" dur="500"/>
                                        <p:tgtEl>
                                          <p:spTgt spid="3">
                                            <p:txEl>
                                              <p:pRg st="0" end="0"/>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up)">
                                      <p:cBhvr>
                                        <p:cTn id="26" dur="500"/>
                                        <p:tgtEl>
                                          <p:spTgt spid="3">
                                            <p:txEl>
                                              <p:pRg st="1" end="1"/>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up)">
                                      <p:cBhvr>
                                        <p:cTn id="29" dur="500"/>
                                        <p:tgtEl>
                                          <p:spTgt spid="3">
                                            <p:txEl>
                                              <p:pRg st="2" end="2"/>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up)">
                                      <p:cBhvr>
                                        <p:cTn id="32" dur="500"/>
                                        <p:tgtEl>
                                          <p:spTgt spid="3">
                                            <p:txEl>
                                              <p:pRg st="3" end="3"/>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up)">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1A3C9CB-6B47-44F9-AD2A-08448EA219BC}" type="slidenum">
              <a:rPr lang="en-US" sz="1400">
                <a:latin typeface="+mn-lt"/>
              </a:rPr>
              <a:pPr algn="r">
                <a:defRPr/>
              </a:pPr>
              <a:t>55</a:t>
            </a:fld>
            <a:endParaRPr lang="en-US" sz="1400">
              <a:latin typeface="+mn-lt"/>
            </a:endParaRPr>
          </a:p>
        </p:txBody>
      </p:sp>
      <p:graphicFrame>
        <p:nvGraphicFramePr>
          <p:cNvPr id="78851"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Marcador de pie de página"/>
          <p:cNvSpPr>
            <a:spLocks noGrp="1"/>
          </p:cNvSpPr>
          <p:nvPr>
            <p:ph type="ftr" sz="quarter" idx="11"/>
          </p:nvPr>
        </p:nvSpPr>
        <p:spPr/>
        <p:txBody>
          <a:bodyPr/>
          <a:lstStyle/>
          <a:p>
            <a:pP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762000" y="381000"/>
            <a:ext cx="7696200" cy="762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dirty="0">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Introducción - Internet</a:t>
            </a:r>
          </a:p>
        </p:txBody>
      </p:sp>
      <p:sp>
        <p:nvSpPr>
          <p:cNvPr id="144387" name="Rectangle 3"/>
          <p:cNvSpPr>
            <a:spLocks noGrp="1" noChangeArrowheads="1"/>
          </p:cNvSpPr>
          <p:nvPr>
            <p:ph type="body" idx="1"/>
          </p:nvPr>
        </p:nvSpPr>
        <p:spPr>
          <a:xfrm>
            <a:off x="762000" y="1447800"/>
            <a:ext cx="7772400" cy="50292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defRPr/>
            </a:pPr>
            <a:r>
              <a:rPr lang="es-ES_tradnl" b="1" i="1" dirty="0">
                <a:solidFill>
                  <a:schemeClr val="accent2">
                    <a:lumMod val="10000"/>
                    <a:lumOff val="90000"/>
                  </a:schemeClr>
                </a:solidFill>
                <a:latin typeface="Arial" pitchFamily="34" charset="0"/>
              </a:rPr>
              <a:t>Red de Redes</a:t>
            </a:r>
          </a:p>
          <a:p>
            <a:pPr>
              <a:lnSpc>
                <a:spcPct val="90000"/>
              </a:lnSpc>
              <a:defRPr/>
            </a:pPr>
            <a:r>
              <a:rPr lang="es-ES_tradnl" b="1" i="1" dirty="0">
                <a:latin typeface="Arial" pitchFamily="34" charset="0"/>
              </a:rPr>
              <a:t>Origen  </a:t>
            </a:r>
            <a:r>
              <a:rPr lang="es-ES_tradnl" sz="3600" b="1" i="1" dirty="0">
                <a:solidFill>
                  <a:srgbClr val="FF0000"/>
                </a:solidFill>
                <a:latin typeface="Arial" pitchFamily="34" charset="0"/>
                <a:sym typeface="Wingdings 3" pitchFamily="18" charset="2"/>
              </a:rPr>
              <a:t></a:t>
            </a:r>
            <a:r>
              <a:rPr lang="es-ES_tradnl" sz="3600" b="1" i="1" dirty="0">
                <a:solidFill>
                  <a:srgbClr val="FF0000"/>
                </a:solidFill>
                <a:latin typeface="Arial" pitchFamily="34" charset="0"/>
              </a:rPr>
              <a:t> </a:t>
            </a:r>
            <a:r>
              <a:rPr lang="es-ES_tradnl" b="1" i="1" dirty="0">
                <a:latin typeface="Arial" pitchFamily="34" charset="0"/>
              </a:rPr>
              <a:t>     Ministerio de Defensa 			   Americano (</a:t>
            </a:r>
            <a:r>
              <a:rPr lang="es-ES_tradnl" b="1" i="1" dirty="0" err="1">
                <a:latin typeface="Arial" pitchFamily="34" charset="0"/>
              </a:rPr>
              <a:t>ARPAnet</a:t>
            </a:r>
            <a:r>
              <a:rPr lang="es-ES_tradnl" b="1" i="1" dirty="0">
                <a:latin typeface="Arial" pitchFamily="34" charset="0"/>
              </a:rPr>
              <a:t>)</a:t>
            </a:r>
          </a:p>
          <a:p>
            <a:pPr>
              <a:lnSpc>
                <a:spcPct val="90000"/>
              </a:lnSpc>
              <a:buFontTx/>
              <a:buNone/>
              <a:defRPr/>
            </a:pPr>
            <a:r>
              <a:rPr lang="es-ES_tradnl" b="1" i="1" dirty="0">
                <a:latin typeface="Arial" pitchFamily="34" charset="0"/>
              </a:rPr>
              <a:t>				   </a:t>
            </a:r>
            <a:r>
              <a:rPr lang="es-ES_tradnl" sz="1800" b="1" i="1" dirty="0">
                <a:latin typeface="Arial" pitchFamily="34" charset="0"/>
              </a:rPr>
              <a:t>(Agencia de Programas Avanzados de                      			       Investigación)</a:t>
            </a:r>
            <a:r>
              <a:rPr lang="es-ES_tradnl" b="1" i="1" dirty="0">
                <a:latin typeface="Arial" pitchFamily="34" charset="0"/>
              </a:rPr>
              <a:t>	</a:t>
            </a:r>
          </a:p>
          <a:p>
            <a:pPr>
              <a:lnSpc>
                <a:spcPct val="90000"/>
              </a:lnSpc>
              <a:defRPr/>
            </a:pPr>
            <a:r>
              <a:rPr lang="es-ES_tradnl" b="1" i="1" dirty="0">
                <a:latin typeface="Arial" pitchFamily="34" charset="0"/>
              </a:rPr>
              <a:t>Embrión de las Superautopistas de la información.</a:t>
            </a:r>
          </a:p>
          <a:p>
            <a:pPr>
              <a:lnSpc>
                <a:spcPct val="90000"/>
              </a:lnSpc>
              <a:defRPr/>
            </a:pPr>
            <a:r>
              <a:rPr lang="es-ES_tradnl" b="1" i="1" dirty="0">
                <a:latin typeface="Arial" pitchFamily="34" charset="0"/>
              </a:rPr>
              <a:t>Conjunto de redes de computadores interconectadas.       </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1000" fill="hold"/>
                                        <p:tgtEl>
                                          <p:spTgt spid="144386"/>
                                        </p:tgtEl>
                                        <p:attrNameLst>
                                          <p:attrName>ppt_w</p:attrName>
                                        </p:attrNameLst>
                                      </p:cBhvr>
                                      <p:tavLst>
                                        <p:tav tm="0">
                                          <p:val>
                                            <p:fltVal val="0"/>
                                          </p:val>
                                        </p:tav>
                                        <p:tav tm="100000">
                                          <p:val>
                                            <p:strVal val="#ppt_w"/>
                                          </p:val>
                                        </p:tav>
                                      </p:tavLst>
                                    </p:anim>
                                    <p:anim calcmode="lin" valueType="num">
                                      <p:cBhvr>
                                        <p:cTn id="8" dur="1000" fill="hold"/>
                                        <p:tgtEl>
                                          <p:spTgt spid="144386"/>
                                        </p:tgtEl>
                                        <p:attrNameLst>
                                          <p:attrName>ppt_h</p:attrName>
                                        </p:attrNameLst>
                                      </p:cBhvr>
                                      <p:tavLst>
                                        <p:tav tm="0">
                                          <p:val>
                                            <p:fltVal val="0"/>
                                          </p:val>
                                        </p:tav>
                                        <p:tav tm="100000">
                                          <p:val>
                                            <p:strVal val="#ppt_h"/>
                                          </p:val>
                                        </p:tav>
                                      </p:tavLst>
                                    </p:anim>
                                    <p:anim calcmode="lin" valueType="num">
                                      <p:cBhvr>
                                        <p:cTn id="9" dur="1000" fill="hold"/>
                                        <p:tgtEl>
                                          <p:spTgt spid="144386"/>
                                        </p:tgtEl>
                                        <p:attrNameLst>
                                          <p:attrName>style.rotation</p:attrName>
                                        </p:attrNameLst>
                                      </p:cBhvr>
                                      <p:tavLst>
                                        <p:tav tm="0">
                                          <p:val>
                                            <p:fltVal val="90"/>
                                          </p:val>
                                        </p:tav>
                                        <p:tav tm="100000">
                                          <p:val>
                                            <p:fltVal val="0"/>
                                          </p:val>
                                        </p:tav>
                                      </p:tavLst>
                                    </p:anim>
                                    <p:animEffect transition="in" filter="fade">
                                      <p:cBhvr>
                                        <p:cTn id="10" dur="1000"/>
                                        <p:tgtEl>
                                          <p:spTgt spid="1443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4387">
                                            <p:bg/>
                                          </p:spTgt>
                                        </p:tgtEl>
                                        <p:attrNameLst>
                                          <p:attrName>style.visibility</p:attrName>
                                        </p:attrNameLst>
                                      </p:cBhvr>
                                      <p:to>
                                        <p:strVal val="visible"/>
                                      </p:to>
                                    </p:set>
                                    <p:anim calcmode="lin" valueType="num">
                                      <p:cBhvr>
                                        <p:cTn id="15" dur="1000" fill="hold"/>
                                        <p:tgtEl>
                                          <p:spTgt spid="144387">
                                            <p:bg/>
                                          </p:spTgt>
                                        </p:tgtEl>
                                        <p:attrNameLst>
                                          <p:attrName>ppt_w</p:attrName>
                                        </p:attrNameLst>
                                      </p:cBhvr>
                                      <p:tavLst>
                                        <p:tav tm="0">
                                          <p:val>
                                            <p:fltVal val="0"/>
                                          </p:val>
                                        </p:tav>
                                        <p:tav tm="100000">
                                          <p:val>
                                            <p:strVal val="#ppt_w"/>
                                          </p:val>
                                        </p:tav>
                                      </p:tavLst>
                                    </p:anim>
                                    <p:anim calcmode="lin" valueType="num">
                                      <p:cBhvr>
                                        <p:cTn id="16" dur="1000" fill="hold"/>
                                        <p:tgtEl>
                                          <p:spTgt spid="144387">
                                            <p:bg/>
                                          </p:spTgt>
                                        </p:tgtEl>
                                        <p:attrNameLst>
                                          <p:attrName>ppt_h</p:attrName>
                                        </p:attrNameLst>
                                      </p:cBhvr>
                                      <p:tavLst>
                                        <p:tav tm="0">
                                          <p:val>
                                            <p:fltVal val="0"/>
                                          </p:val>
                                        </p:tav>
                                        <p:tav tm="100000">
                                          <p:val>
                                            <p:strVal val="#ppt_h"/>
                                          </p:val>
                                        </p:tav>
                                      </p:tavLst>
                                    </p:anim>
                                    <p:anim calcmode="lin" valueType="num">
                                      <p:cBhvr>
                                        <p:cTn id="17" dur="1000" fill="hold"/>
                                        <p:tgtEl>
                                          <p:spTgt spid="144387">
                                            <p:bg/>
                                          </p:spTgt>
                                        </p:tgtEl>
                                        <p:attrNameLst>
                                          <p:attrName>style.rotation</p:attrName>
                                        </p:attrNameLst>
                                      </p:cBhvr>
                                      <p:tavLst>
                                        <p:tav tm="0">
                                          <p:val>
                                            <p:fltVal val="90"/>
                                          </p:val>
                                        </p:tav>
                                        <p:tav tm="100000">
                                          <p:val>
                                            <p:fltVal val="0"/>
                                          </p:val>
                                        </p:tav>
                                      </p:tavLst>
                                    </p:anim>
                                    <p:animEffect transition="in" filter="fade">
                                      <p:cBhvr>
                                        <p:cTn id="18" dur="1000"/>
                                        <p:tgtEl>
                                          <p:spTgt spid="1443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4387">
                                            <p:txEl>
                                              <p:pRg st="0" end="0"/>
                                            </p:txEl>
                                          </p:spTgt>
                                        </p:tgtEl>
                                        <p:attrNameLst>
                                          <p:attrName>style.visibility</p:attrName>
                                        </p:attrNameLst>
                                      </p:cBhvr>
                                      <p:to>
                                        <p:strVal val="visible"/>
                                      </p:to>
                                    </p:set>
                                    <p:anim calcmode="lin" valueType="num">
                                      <p:cBhvr>
                                        <p:cTn id="23" dur="1000" fill="hold"/>
                                        <p:tgtEl>
                                          <p:spTgt spid="1443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43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43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43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4387">
                                            <p:txEl>
                                              <p:pRg st="1" end="1"/>
                                            </p:txEl>
                                          </p:spTgt>
                                        </p:tgtEl>
                                        <p:attrNameLst>
                                          <p:attrName>style.visibility</p:attrName>
                                        </p:attrNameLst>
                                      </p:cBhvr>
                                      <p:to>
                                        <p:strVal val="visible"/>
                                      </p:to>
                                    </p:set>
                                    <p:anim calcmode="lin" valueType="num">
                                      <p:cBhvr>
                                        <p:cTn id="31" dur="1000" fill="hold"/>
                                        <p:tgtEl>
                                          <p:spTgt spid="1443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43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43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4387">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4387">
                                            <p:txEl>
                                              <p:pRg st="2" end="2"/>
                                            </p:txEl>
                                          </p:spTgt>
                                        </p:tgtEl>
                                        <p:attrNameLst>
                                          <p:attrName>style.visibility</p:attrName>
                                        </p:attrNameLst>
                                      </p:cBhvr>
                                      <p:to>
                                        <p:strVal val="visible"/>
                                      </p:to>
                                    </p:set>
                                    <p:anim calcmode="lin" valueType="num">
                                      <p:cBhvr>
                                        <p:cTn id="37" dur="1000" fill="hold"/>
                                        <p:tgtEl>
                                          <p:spTgt spid="144387">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44387">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44387">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4438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4387">
                                            <p:txEl>
                                              <p:pRg st="3" end="3"/>
                                            </p:txEl>
                                          </p:spTgt>
                                        </p:tgtEl>
                                        <p:attrNameLst>
                                          <p:attrName>style.visibility</p:attrName>
                                        </p:attrNameLst>
                                      </p:cBhvr>
                                      <p:to>
                                        <p:strVal val="visible"/>
                                      </p:to>
                                    </p:set>
                                    <p:anim calcmode="lin" valueType="num">
                                      <p:cBhvr>
                                        <p:cTn id="45" dur="1000" fill="hold"/>
                                        <p:tgtEl>
                                          <p:spTgt spid="144387">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44387">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44387">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44387">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4387">
                                            <p:txEl>
                                              <p:pRg st="4" end="4"/>
                                            </p:txEl>
                                          </p:spTgt>
                                        </p:tgtEl>
                                        <p:attrNameLst>
                                          <p:attrName>style.visibility</p:attrName>
                                        </p:attrNameLst>
                                      </p:cBhvr>
                                      <p:to>
                                        <p:strVal val="visible"/>
                                      </p:to>
                                    </p:set>
                                    <p:anim calcmode="lin" valueType="num">
                                      <p:cBhvr>
                                        <p:cTn id="53" dur="1000" fill="hold"/>
                                        <p:tgtEl>
                                          <p:spTgt spid="144387">
                                            <p:txEl>
                                              <p:pRg st="4" end="4"/>
                                            </p:txEl>
                                          </p:spTgt>
                                        </p:tgtEl>
                                        <p:attrNameLst>
                                          <p:attrName>ppt_w</p:attrName>
                                        </p:attrNameLst>
                                      </p:cBhvr>
                                      <p:tavLst>
                                        <p:tav tm="0">
                                          <p:val>
                                            <p:fltVal val="0"/>
                                          </p:val>
                                        </p:tav>
                                        <p:tav tm="100000">
                                          <p:val>
                                            <p:strVal val="#ppt_w"/>
                                          </p:val>
                                        </p:tav>
                                      </p:tavLst>
                                    </p:anim>
                                    <p:anim calcmode="lin" valueType="num">
                                      <p:cBhvr>
                                        <p:cTn id="54" dur="1000" fill="hold"/>
                                        <p:tgtEl>
                                          <p:spTgt spid="144387">
                                            <p:txEl>
                                              <p:pRg st="4" end="4"/>
                                            </p:txEl>
                                          </p:spTgt>
                                        </p:tgtEl>
                                        <p:attrNameLst>
                                          <p:attrName>ppt_h</p:attrName>
                                        </p:attrNameLst>
                                      </p:cBhvr>
                                      <p:tavLst>
                                        <p:tav tm="0">
                                          <p:val>
                                            <p:fltVal val="0"/>
                                          </p:val>
                                        </p:tav>
                                        <p:tav tm="100000">
                                          <p:val>
                                            <p:strVal val="#ppt_h"/>
                                          </p:val>
                                        </p:tav>
                                      </p:tavLst>
                                    </p:anim>
                                    <p:anim calcmode="lin" valueType="num">
                                      <p:cBhvr>
                                        <p:cTn id="55" dur="1000" fill="hold"/>
                                        <p:tgtEl>
                                          <p:spTgt spid="144387">
                                            <p:txEl>
                                              <p:pRg st="4" end="4"/>
                                            </p:txEl>
                                          </p:spTgt>
                                        </p:tgtEl>
                                        <p:attrNameLst>
                                          <p:attrName>style.rotation</p:attrName>
                                        </p:attrNameLst>
                                      </p:cBhvr>
                                      <p:tavLst>
                                        <p:tav tm="0">
                                          <p:val>
                                            <p:fltVal val="90"/>
                                          </p:val>
                                        </p:tav>
                                        <p:tav tm="100000">
                                          <p:val>
                                            <p:fltVal val="0"/>
                                          </p:val>
                                        </p:tav>
                                      </p:tavLst>
                                    </p:anim>
                                    <p:animEffect transition="in" filter="fade">
                                      <p:cBhvr>
                                        <p:cTn id="56" dur="1000"/>
                                        <p:tgtEl>
                                          <p:spTgt spid="144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p:bldP spid="144387"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pPr>
              <a:defRPr/>
            </a:pPr>
            <a:endParaRPr lang="es-ES"/>
          </a:p>
        </p:txBody>
      </p:sp>
      <p:sp>
        <p:nvSpPr>
          <p:cNvPr id="173058" name="Rectangle 2"/>
          <p:cNvSpPr>
            <a:spLocks noGrp="1" noChangeArrowheads="1"/>
          </p:cNvSpPr>
          <p:nvPr>
            <p:ph type="title"/>
          </p:nvPr>
        </p:nvSpPr>
        <p:spPr>
          <a:xfrm>
            <a:off x="1475656" y="35331"/>
            <a:ext cx="6840760" cy="762000"/>
          </a:xfrm>
          <a:gradFill rotWithShape="0">
            <a:gsLst>
              <a:gs pos="0">
                <a:srgbClr val="003366"/>
              </a:gs>
              <a:gs pos="50000">
                <a:srgbClr val="0099CC"/>
              </a:gs>
              <a:gs pos="100000">
                <a:srgbClr val="003366"/>
              </a:gs>
            </a:gsLst>
            <a:lin ang="2700000" scaled="1"/>
          </a:gradFill>
          <a:ln w="76200" cap="flat">
            <a:solidFill>
              <a:srgbClr val="CCFFFF"/>
            </a:solidFill>
          </a:ln>
        </p:spPr>
        <p:txBody>
          <a:bodyPr anchor="ctr"/>
          <a:lstStyle/>
          <a:p>
            <a:pPr algn="ctr" eaLnBrk="1" hangingPunct="1">
              <a:defRPr/>
            </a:pPr>
            <a:r>
              <a:rPr lang="es-ES_tradnl" b="1" i="1" dirty="0">
                <a:solidFill>
                  <a:schemeClr val="accent6">
                    <a:lumMod val="20000"/>
                    <a:lumOff val="80000"/>
                  </a:schemeClr>
                </a:solidFill>
                <a:effectLst>
                  <a:outerShdw blurRad="38100" dist="38100" dir="2700000" algn="tl">
                    <a:srgbClr val="000000"/>
                  </a:outerShdw>
                </a:effectLst>
                <a:latin typeface="Arial" pitchFamily="34" charset="0"/>
                <a:cs typeface="Arial" pitchFamily="34" charset="0"/>
              </a:rPr>
              <a:t>Internet - Definición</a:t>
            </a:r>
          </a:p>
        </p:txBody>
      </p:sp>
      <p:sp>
        <p:nvSpPr>
          <p:cNvPr id="24580" name="Rectangle 3"/>
          <p:cNvSpPr>
            <a:spLocks noGrp="1" noChangeArrowheads="1"/>
          </p:cNvSpPr>
          <p:nvPr>
            <p:ph type="body" idx="1"/>
          </p:nvPr>
        </p:nvSpPr>
        <p:spPr>
          <a:xfrm>
            <a:off x="0" y="980728"/>
            <a:ext cx="9144000" cy="5877273"/>
          </a:xfrm>
          <a:solidFill>
            <a:srgbClr val="000080"/>
          </a:solidFill>
          <a:ln w="76200" cap="flat">
            <a:solidFill>
              <a:srgbClr val="00CCFF"/>
            </a:solidFill>
          </a:ln>
        </p:spPr>
        <p:txBody>
          <a:bodyPr/>
          <a:lstStyle/>
          <a:p>
            <a:pPr algn="just" eaLnBrk="1" hangingPunct="1"/>
            <a:r>
              <a:rPr lang="es-ES_tradnl" sz="2800" b="1" i="1" dirty="0">
                <a:latin typeface="Arial" pitchFamily="34" charset="0"/>
                <a:cs typeface="Arial" pitchFamily="34" charset="0"/>
              </a:rPr>
              <a:t>Internet es una plataforma mundial de comunicaciones multimedia (Red WAN). </a:t>
            </a:r>
          </a:p>
          <a:p>
            <a:pPr algn="just" eaLnBrk="1" hangingPunct="1"/>
            <a:r>
              <a:rPr lang="es-ES_tradnl" sz="2800" b="1" i="1" dirty="0">
                <a:solidFill>
                  <a:srgbClr val="FFFF00"/>
                </a:solidFill>
                <a:latin typeface="Arial" pitchFamily="34" charset="0"/>
                <a:cs typeface="Arial" pitchFamily="34" charset="0"/>
              </a:rPr>
              <a:t>Utiliza en el protocolo IP y el direccionamiento de objetos de información, servicios e individuos basado en el DNS (Domain Name System). </a:t>
            </a:r>
          </a:p>
          <a:p>
            <a:pPr algn="just" eaLnBrk="1" hangingPunct="1"/>
            <a:r>
              <a:rPr lang="es-ES_tradnl" sz="2800" b="1" i="1" dirty="0">
                <a:latin typeface="Arial" pitchFamily="34" charset="0"/>
                <a:cs typeface="Arial" pitchFamily="34" charset="0"/>
              </a:rPr>
              <a:t>Vehículo para actividades que se relacionen en cualquier grado con el intercambio de información y de contenido en tiempo real/diferido (voz, datos, video) y de información de comunicaciones y control entre sistemas. </a:t>
            </a:r>
          </a:p>
          <a:p>
            <a:pPr algn="just" eaLnBrk="1" hangingPunct="1"/>
            <a:r>
              <a:rPr lang="es-ES_tradnl" sz="2800" b="1" i="1" dirty="0">
                <a:solidFill>
                  <a:srgbClr val="FFFF00"/>
                </a:solidFill>
                <a:latin typeface="Arial" pitchFamily="34" charset="0"/>
                <a:cs typeface="Arial" pitchFamily="34" charset="0"/>
              </a:rPr>
              <a:t>Operacionaliza diferentes sistemas informáticos y terminales de usuario fijas y/o móviles.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fade">
                                      <p:cBhvr>
                                        <p:cTn id="7" dur="500"/>
                                        <p:tgtEl>
                                          <p:spTgt spid="1730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80">
                                            <p:bg/>
                                          </p:spTgt>
                                        </p:tgtEl>
                                        <p:attrNameLst>
                                          <p:attrName>style.visibility</p:attrName>
                                        </p:attrNameLst>
                                      </p:cBhvr>
                                      <p:to>
                                        <p:strVal val="visible"/>
                                      </p:to>
                                    </p:set>
                                    <p:anim calcmode="lin" valueType="num">
                                      <p:cBhvr additive="base">
                                        <p:cTn id="12" dur="500" fill="hold"/>
                                        <p:tgtEl>
                                          <p:spTgt spid="24580">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4580">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580">
                                            <p:txEl>
                                              <p:pRg st="0" end="0"/>
                                            </p:txEl>
                                          </p:spTgt>
                                        </p:tgtEl>
                                        <p:attrNameLst>
                                          <p:attrName>style.visibility</p:attrName>
                                        </p:attrNameLst>
                                      </p:cBhvr>
                                      <p:to>
                                        <p:strVal val="visible"/>
                                      </p:to>
                                    </p:set>
                                    <p:anim calcmode="lin" valueType="num">
                                      <p:cBhvr additive="base">
                                        <p:cTn id="18"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80">
                                            <p:txEl>
                                              <p:pRg st="1" end="1"/>
                                            </p:txEl>
                                          </p:spTgt>
                                        </p:tgtEl>
                                        <p:attrNameLst>
                                          <p:attrName>style.visibility</p:attrName>
                                        </p:attrNameLst>
                                      </p:cBhvr>
                                      <p:to>
                                        <p:strVal val="visible"/>
                                      </p:to>
                                    </p:set>
                                    <p:anim calcmode="lin" valueType="num">
                                      <p:cBhvr additive="base">
                                        <p:cTn id="24"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580">
                                            <p:txEl>
                                              <p:pRg st="2" end="2"/>
                                            </p:txEl>
                                          </p:spTgt>
                                        </p:tgtEl>
                                        <p:attrNameLst>
                                          <p:attrName>style.visibility</p:attrName>
                                        </p:attrNameLst>
                                      </p:cBhvr>
                                      <p:to>
                                        <p:strVal val="visible"/>
                                      </p:to>
                                    </p:set>
                                    <p:anim calcmode="lin" valueType="num">
                                      <p:cBhvr additive="base">
                                        <p:cTn id="30"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580">
                                            <p:txEl>
                                              <p:pRg st="3" end="3"/>
                                            </p:txEl>
                                          </p:spTgt>
                                        </p:tgtEl>
                                        <p:attrNameLst>
                                          <p:attrName>style.visibility</p:attrName>
                                        </p:attrNameLst>
                                      </p:cBhvr>
                                      <p:to>
                                        <p:strVal val="visible"/>
                                      </p:to>
                                    </p:set>
                                    <p:anim calcmode="lin" valueType="num">
                                      <p:cBhvr additive="base">
                                        <p:cTn id="36"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2458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304800"/>
            <a:ext cx="8077200" cy="11430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Funcionamiento Interno</a:t>
            </a:r>
          </a:p>
        </p:txBody>
      </p:sp>
      <p:sp>
        <p:nvSpPr>
          <p:cNvPr id="145411" name="Rectangle 3"/>
          <p:cNvSpPr>
            <a:spLocks noGrp="1" noChangeArrowheads="1"/>
          </p:cNvSpPr>
          <p:nvPr>
            <p:ph type="body" idx="1"/>
          </p:nvPr>
        </p:nvSpPr>
        <p:spPr>
          <a:xfrm>
            <a:off x="685800" y="1981200"/>
            <a:ext cx="8229600" cy="4419600"/>
          </a:xfrm>
          <a:gradFill rotWithShape="0">
            <a:gsLst>
              <a:gs pos="0">
                <a:schemeClr val="hlink"/>
              </a:gs>
              <a:gs pos="50000">
                <a:srgbClr val="006699"/>
              </a:gs>
              <a:gs pos="100000">
                <a:schemeClr val="hlink"/>
              </a:gs>
            </a:gsLst>
            <a:lin ang="5400000" scaled="1"/>
          </a:gradFill>
          <a:ln w="76200" cap="flat">
            <a:solidFill>
              <a:srgbClr val="FFFFFF"/>
            </a:solidFill>
          </a:ln>
        </p:spPr>
        <p:txBody>
          <a:bodyPr/>
          <a:lstStyle/>
          <a:p>
            <a:pPr>
              <a:lnSpc>
                <a:spcPct val="90000"/>
              </a:lnSpc>
              <a:buFontTx/>
              <a:buNone/>
              <a:defRPr/>
            </a:pPr>
            <a:r>
              <a:rPr lang="es-ES_tradnl" sz="4000" b="1" i="1">
                <a:latin typeface="Arial" pitchFamily="34" charset="0"/>
              </a:rPr>
              <a:t>No se ajusta :</a:t>
            </a:r>
          </a:p>
          <a:p>
            <a:pPr lvl="3">
              <a:lnSpc>
                <a:spcPct val="90000"/>
              </a:lnSpc>
              <a:buFontTx/>
              <a:buChar char="•"/>
              <a:defRPr/>
            </a:pPr>
            <a:r>
              <a:rPr lang="es-ES_tradnl" sz="4000" b="1" i="1">
                <a:latin typeface="Arial" pitchFamily="34" charset="0"/>
              </a:rPr>
              <a:t>Tipo de Computadora</a:t>
            </a:r>
          </a:p>
          <a:p>
            <a:pPr lvl="3">
              <a:lnSpc>
                <a:spcPct val="90000"/>
              </a:lnSpc>
              <a:buFontTx/>
              <a:buChar char="•"/>
              <a:defRPr/>
            </a:pPr>
            <a:r>
              <a:rPr lang="es-ES_tradnl" sz="4000" b="1" i="1">
                <a:latin typeface="Arial" pitchFamily="34" charset="0"/>
              </a:rPr>
              <a:t>Tipo Red</a:t>
            </a:r>
          </a:p>
          <a:p>
            <a:pPr lvl="3">
              <a:lnSpc>
                <a:spcPct val="90000"/>
              </a:lnSpc>
              <a:buFontTx/>
              <a:buChar char="•"/>
              <a:defRPr/>
            </a:pPr>
            <a:r>
              <a:rPr lang="es-ES_tradnl" sz="4000" b="1" i="1">
                <a:latin typeface="Arial" pitchFamily="34" charset="0"/>
              </a:rPr>
              <a:t>Topología</a:t>
            </a:r>
          </a:p>
          <a:p>
            <a:pPr lvl="3">
              <a:lnSpc>
                <a:spcPct val="90000"/>
              </a:lnSpc>
              <a:buFontTx/>
              <a:buChar char="•"/>
              <a:defRPr/>
            </a:pPr>
            <a:r>
              <a:rPr lang="es-ES_tradnl" sz="4000" b="1" i="1">
                <a:latin typeface="Arial" pitchFamily="34" charset="0"/>
              </a:rPr>
              <a:t>Medios Físicos Empleados</a:t>
            </a:r>
          </a:p>
          <a:p>
            <a:pPr lvl="3">
              <a:lnSpc>
                <a:spcPct val="90000"/>
              </a:lnSpc>
              <a:buFontTx/>
              <a:buChar char="•"/>
              <a:defRPr/>
            </a:pPr>
            <a:endParaRPr lang="es-ES_tradnl" sz="4000" b="1" i="1">
              <a:latin typeface="Arial" pitchFamily="34"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1000" fill="hold"/>
                                        <p:tgtEl>
                                          <p:spTgt spid="145410"/>
                                        </p:tgtEl>
                                        <p:attrNameLst>
                                          <p:attrName>ppt_w</p:attrName>
                                        </p:attrNameLst>
                                      </p:cBhvr>
                                      <p:tavLst>
                                        <p:tav tm="0">
                                          <p:val>
                                            <p:fltVal val="0"/>
                                          </p:val>
                                        </p:tav>
                                        <p:tav tm="100000">
                                          <p:val>
                                            <p:strVal val="#ppt_w"/>
                                          </p:val>
                                        </p:tav>
                                      </p:tavLst>
                                    </p:anim>
                                    <p:anim calcmode="lin" valueType="num">
                                      <p:cBhvr>
                                        <p:cTn id="8" dur="1000" fill="hold"/>
                                        <p:tgtEl>
                                          <p:spTgt spid="145410"/>
                                        </p:tgtEl>
                                        <p:attrNameLst>
                                          <p:attrName>ppt_h</p:attrName>
                                        </p:attrNameLst>
                                      </p:cBhvr>
                                      <p:tavLst>
                                        <p:tav tm="0">
                                          <p:val>
                                            <p:fltVal val="0"/>
                                          </p:val>
                                        </p:tav>
                                        <p:tav tm="100000">
                                          <p:val>
                                            <p:strVal val="#ppt_h"/>
                                          </p:val>
                                        </p:tav>
                                      </p:tavLst>
                                    </p:anim>
                                    <p:anim calcmode="lin" valueType="num">
                                      <p:cBhvr>
                                        <p:cTn id="9" dur="1000" fill="hold"/>
                                        <p:tgtEl>
                                          <p:spTgt spid="145410"/>
                                        </p:tgtEl>
                                        <p:attrNameLst>
                                          <p:attrName>style.rotation</p:attrName>
                                        </p:attrNameLst>
                                      </p:cBhvr>
                                      <p:tavLst>
                                        <p:tav tm="0">
                                          <p:val>
                                            <p:fltVal val="90"/>
                                          </p:val>
                                        </p:tav>
                                        <p:tav tm="100000">
                                          <p:val>
                                            <p:fltVal val="0"/>
                                          </p:val>
                                        </p:tav>
                                      </p:tavLst>
                                    </p:anim>
                                    <p:animEffect transition="in" filter="fade">
                                      <p:cBhvr>
                                        <p:cTn id="10" dur="1000"/>
                                        <p:tgtEl>
                                          <p:spTgt spid="14541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5411">
                                            <p:bg/>
                                          </p:spTgt>
                                        </p:tgtEl>
                                        <p:attrNameLst>
                                          <p:attrName>style.visibility</p:attrName>
                                        </p:attrNameLst>
                                      </p:cBhvr>
                                      <p:to>
                                        <p:strVal val="visible"/>
                                      </p:to>
                                    </p:set>
                                    <p:anim calcmode="lin" valueType="num">
                                      <p:cBhvr>
                                        <p:cTn id="15" dur="1000" fill="hold"/>
                                        <p:tgtEl>
                                          <p:spTgt spid="145411">
                                            <p:bg/>
                                          </p:spTgt>
                                        </p:tgtEl>
                                        <p:attrNameLst>
                                          <p:attrName>ppt_w</p:attrName>
                                        </p:attrNameLst>
                                      </p:cBhvr>
                                      <p:tavLst>
                                        <p:tav tm="0">
                                          <p:val>
                                            <p:fltVal val="0"/>
                                          </p:val>
                                        </p:tav>
                                        <p:tav tm="100000">
                                          <p:val>
                                            <p:strVal val="#ppt_w"/>
                                          </p:val>
                                        </p:tav>
                                      </p:tavLst>
                                    </p:anim>
                                    <p:anim calcmode="lin" valueType="num">
                                      <p:cBhvr>
                                        <p:cTn id="16" dur="1000" fill="hold"/>
                                        <p:tgtEl>
                                          <p:spTgt spid="145411">
                                            <p:bg/>
                                          </p:spTgt>
                                        </p:tgtEl>
                                        <p:attrNameLst>
                                          <p:attrName>ppt_h</p:attrName>
                                        </p:attrNameLst>
                                      </p:cBhvr>
                                      <p:tavLst>
                                        <p:tav tm="0">
                                          <p:val>
                                            <p:fltVal val="0"/>
                                          </p:val>
                                        </p:tav>
                                        <p:tav tm="100000">
                                          <p:val>
                                            <p:strVal val="#ppt_h"/>
                                          </p:val>
                                        </p:tav>
                                      </p:tavLst>
                                    </p:anim>
                                    <p:anim calcmode="lin" valueType="num">
                                      <p:cBhvr>
                                        <p:cTn id="17" dur="1000" fill="hold"/>
                                        <p:tgtEl>
                                          <p:spTgt spid="145411">
                                            <p:bg/>
                                          </p:spTgt>
                                        </p:tgtEl>
                                        <p:attrNameLst>
                                          <p:attrName>style.rotation</p:attrName>
                                        </p:attrNameLst>
                                      </p:cBhvr>
                                      <p:tavLst>
                                        <p:tav tm="0">
                                          <p:val>
                                            <p:fltVal val="90"/>
                                          </p:val>
                                        </p:tav>
                                        <p:tav tm="100000">
                                          <p:val>
                                            <p:fltVal val="0"/>
                                          </p:val>
                                        </p:tav>
                                      </p:tavLst>
                                    </p:anim>
                                    <p:animEffect transition="in" filter="fade">
                                      <p:cBhvr>
                                        <p:cTn id="18" dur="1000"/>
                                        <p:tgtEl>
                                          <p:spTgt spid="14541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5411">
                                            <p:txEl>
                                              <p:pRg st="0" end="0"/>
                                            </p:txEl>
                                          </p:spTgt>
                                        </p:tgtEl>
                                        <p:attrNameLst>
                                          <p:attrName>style.visibility</p:attrName>
                                        </p:attrNameLst>
                                      </p:cBhvr>
                                      <p:to>
                                        <p:strVal val="visible"/>
                                      </p:to>
                                    </p:set>
                                    <p:anim calcmode="lin" valueType="num">
                                      <p:cBhvr>
                                        <p:cTn id="23" dur="1000" fill="hold"/>
                                        <p:tgtEl>
                                          <p:spTgt spid="14541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541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541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54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5411">
                                            <p:txEl>
                                              <p:pRg st="1" end="1"/>
                                            </p:txEl>
                                          </p:spTgt>
                                        </p:tgtEl>
                                        <p:attrNameLst>
                                          <p:attrName>style.visibility</p:attrName>
                                        </p:attrNameLst>
                                      </p:cBhvr>
                                      <p:to>
                                        <p:strVal val="visible"/>
                                      </p:to>
                                    </p:set>
                                    <p:anim calcmode="lin" valueType="num">
                                      <p:cBhvr>
                                        <p:cTn id="31" dur="1000" fill="hold"/>
                                        <p:tgtEl>
                                          <p:spTgt spid="14541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541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541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5411">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45411">
                                            <p:txEl>
                                              <p:pRg st="2" end="2"/>
                                            </p:txEl>
                                          </p:spTgt>
                                        </p:tgtEl>
                                        <p:attrNameLst>
                                          <p:attrName>style.visibility</p:attrName>
                                        </p:attrNameLst>
                                      </p:cBhvr>
                                      <p:to>
                                        <p:strVal val="visible"/>
                                      </p:to>
                                    </p:set>
                                    <p:anim calcmode="lin" valueType="num">
                                      <p:cBhvr>
                                        <p:cTn id="37" dur="1000" fill="hold"/>
                                        <p:tgtEl>
                                          <p:spTgt spid="145411">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45411">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45411">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45411">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45411">
                                            <p:txEl>
                                              <p:pRg st="3" end="3"/>
                                            </p:txEl>
                                          </p:spTgt>
                                        </p:tgtEl>
                                        <p:attrNameLst>
                                          <p:attrName>style.visibility</p:attrName>
                                        </p:attrNameLst>
                                      </p:cBhvr>
                                      <p:to>
                                        <p:strVal val="visible"/>
                                      </p:to>
                                    </p:set>
                                    <p:anim calcmode="lin" valueType="num">
                                      <p:cBhvr>
                                        <p:cTn id="43" dur="1000" fill="hold"/>
                                        <p:tgtEl>
                                          <p:spTgt spid="145411">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145411">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145411">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145411">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45411">
                                            <p:txEl>
                                              <p:pRg st="4" end="4"/>
                                            </p:txEl>
                                          </p:spTgt>
                                        </p:tgtEl>
                                        <p:attrNameLst>
                                          <p:attrName>style.visibility</p:attrName>
                                        </p:attrNameLst>
                                      </p:cBhvr>
                                      <p:to>
                                        <p:strVal val="visible"/>
                                      </p:to>
                                    </p:set>
                                    <p:anim calcmode="lin" valueType="num">
                                      <p:cBhvr>
                                        <p:cTn id="49" dur="1000" fill="hold"/>
                                        <p:tgtEl>
                                          <p:spTgt spid="145411">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145411">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145411">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145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P spid="145411"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260648"/>
            <a:ext cx="8077200" cy="13716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Internet</a:t>
            </a:r>
            <a:b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br>
            <a:r>
              <a:rPr lang="es-ES_tradnl" sz="3600" b="1" i="1" cap="all">
                <a:solidFill>
                  <a:srgbClr val="333399"/>
                </a:solidFill>
                <a:effectLst>
                  <a:outerShdw blurRad="38100" dist="38100" dir="2700000" algn="tl">
                    <a:srgbClr val="000000">
                      <a:alpha val="43137"/>
                    </a:srgbClr>
                  </a:outerShdw>
                  <a:reflection blurRad="6350" stA="50000" endA="300" endPos="50000" dist="29997" dir="5400000" sy="-100000" algn="bl" rotWithShape="0"/>
                </a:effectLst>
                <a:latin typeface="Arial" charset="0"/>
              </a:rPr>
              <a:t>Funcionamiento Interno</a:t>
            </a:r>
          </a:p>
        </p:txBody>
      </p:sp>
      <p:sp>
        <p:nvSpPr>
          <p:cNvPr id="146435" name="Rectangle 3"/>
          <p:cNvSpPr>
            <a:spLocks noGrp="1" noChangeArrowheads="1"/>
          </p:cNvSpPr>
          <p:nvPr>
            <p:ph type="body" idx="1"/>
          </p:nvPr>
        </p:nvSpPr>
        <p:spPr>
          <a:xfrm>
            <a:off x="323528" y="1844824"/>
            <a:ext cx="8624800" cy="4648200"/>
          </a:xfrm>
          <a:solidFill>
            <a:schemeClr val="bg1">
              <a:lumMod val="20000"/>
              <a:lumOff val="80000"/>
            </a:schemeClr>
          </a:solidFill>
          <a:ln w="76200" cap="flat" algn="ctr">
            <a:solidFill>
              <a:schemeClr val="accent2">
                <a:lumMod val="50000"/>
                <a:lumOff val="50000"/>
              </a:schemeClr>
            </a:solidFill>
            <a:miter lim="800000"/>
            <a:headEnd/>
            <a:tailEnd/>
          </a:ln>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r>
              <a:rPr lang="es-ES_tradnl" sz="2800" b="1" i="1" dirty="0">
                <a:ln/>
                <a:solidFill>
                  <a:schemeClr val="accent2">
                    <a:lumMod val="50000"/>
                    <a:lumOff val="50000"/>
                  </a:schemeClr>
                </a:solidFill>
                <a:latin typeface="Arial" charset="0"/>
                <a:ea typeface="+mj-ea"/>
                <a:cs typeface="+mj-cs"/>
              </a:rPr>
              <a:t>Sistema de Procesamiento de Datos  Distribuidos.</a:t>
            </a:r>
          </a:p>
          <a:p>
            <a:r>
              <a:rPr lang="es-ES_tradnl" sz="2800" b="1" i="1" dirty="0">
                <a:ln/>
                <a:solidFill>
                  <a:schemeClr val="accent2">
                    <a:lumMod val="50000"/>
                    <a:lumOff val="50000"/>
                  </a:schemeClr>
                </a:solidFill>
                <a:latin typeface="Arial" charset="0"/>
                <a:ea typeface="+mj-ea"/>
                <a:cs typeface="+mj-cs"/>
              </a:rPr>
              <a:t>Arquitectura Cliente – Servidor.</a:t>
            </a:r>
          </a:p>
          <a:p>
            <a:r>
              <a:rPr lang="es-ES_tradnl" sz="2800" b="1" i="1" dirty="0">
                <a:ln/>
                <a:solidFill>
                  <a:schemeClr val="accent2">
                    <a:lumMod val="50000"/>
                    <a:lumOff val="50000"/>
                  </a:schemeClr>
                </a:solidFill>
                <a:latin typeface="Arial" charset="0"/>
                <a:ea typeface="+mj-ea"/>
                <a:cs typeface="+mj-cs"/>
              </a:rPr>
              <a:t>Arquitectura de Cloud Computing.</a:t>
            </a:r>
          </a:p>
          <a:p>
            <a:r>
              <a:rPr lang="es-ES_tradnl" sz="2800" b="1" i="1" dirty="0">
                <a:ln/>
                <a:solidFill>
                  <a:schemeClr val="accent2">
                    <a:lumMod val="50000"/>
                    <a:lumOff val="50000"/>
                  </a:schemeClr>
                </a:solidFill>
                <a:latin typeface="Arial" charset="0"/>
                <a:ea typeface="+mj-ea"/>
                <a:cs typeface="+mj-cs"/>
              </a:rPr>
              <a:t>Interconectividad de medios físicos  (Heterogeneidad).</a:t>
            </a:r>
          </a:p>
          <a:p>
            <a:r>
              <a:rPr lang="es-ES_tradnl" sz="2800" b="1" i="1" dirty="0">
                <a:ln/>
                <a:solidFill>
                  <a:schemeClr val="accent2">
                    <a:lumMod val="50000"/>
                    <a:lumOff val="50000"/>
                  </a:schemeClr>
                </a:solidFill>
                <a:latin typeface="Arial" charset="0"/>
                <a:ea typeface="+mj-ea"/>
                <a:cs typeface="+mj-cs"/>
              </a:rPr>
              <a:t>Interconectividad de Medios lógicos (Protocolo de Comunicaciones-N.O.S.). </a:t>
            </a:r>
          </a:p>
          <a:p>
            <a:pPr marL="0" indent="0">
              <a:buNone/>
            </a:pPr>
            <a:endParaRPr lang="es-ES_tradnl" sz="2800" b="1" i="1" dirty="0">
              <a:ln/>
              <a:solidFill>
                <a:schemeClr val="accent2">
                  <a:lumMod val="50000"/>
                  <a:lumOff val="50000"/>
                </a:schemeClr>
              </a:solidFill>
              <a:latin typeface="Arial" charset="0"/>
              <a:ea typeface="+mj-ea"/>
              <a:cs typeface="+mj-cs"/>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p:cTn id="7" dur="1000" fill="hold"/>
                                        <p:tgtEl>
                                          <p:spTgt spid="146434"/>
                                        </p:tgtEl>
                                        <p:attrNameLst>
                                          <p:attrName>ppt_w</p:attrName>
                                        </p:attrNameLst>
                                      </p:cBhvr>
                                      <p:tavLst>
                                        <p:tav tm="0">
                                          <p:val>
                                            <p:fltVal val="0"/>
                                          </p:val>
                                        </p:tav>
                                        <p:tav tm="100000">
                                          <p:val>
                                            <p:strVal val="#ppt_w"/>
                                          </p:val>
                                        </p:tav>
                                      </p:tavLst>
                                    </p:anim>
                                    <p:anim calcmode="lin" valueType="num">
                                      <p:cBhvr>
                                        <p:cTn id="8" dur="1000" fill="hold"/>
                                        <p:tgtEl>
                                          <p:spTgt spid="146434"/>
                                        </p:tgtEl>
                                        <p:attrNameLst>
                                          <p:attrName>ppt_h</p:attrName>
                                        </p:attrNameLst>
                                      </p:cBhvr>
                                      <p:tavLst>
                                        <p:tav tm="0">
                                          <p:val>
                                            <p:fltVal val="0"/>
                                          </p:val>
                                        </p:tav>
                                        <p:tav tm="100000">
                                          <p:val>
                                            <p:strVal val="#ppt_h"/>
                                          </p:val>
                                        </p:tav>
                                      </p:tavLst>
                                    </p:anim>
                                    <p:anim calcmode="lin" valueType="num">
                                      <p:cBhvr>
                                        <p:cTn id="9" dur="1000" fill="hold"/>
                                        <p:tgtEl>
                                          <p:spTgt spid="146434"/>
                                        </p:tgtEl>
                                        <p:attrNameLst>
                                          <p:attrName>style.rotation</p:attrName>
                                        </p:attrNameLst>
                                      </p:cBhvr>
                                      <p:tavLst>
                                        <p:tav tm="0">
                                          <p:val>
                                            <p:fltVal val="90"/>
                                          </p:val>
                                        </p:tav>
                                        <p:tav tm="100000">
                                          <p:val>
                                            <p:fltVal val="0"/>
                                          </p:val>
                                        </p:tav>
                                      </p:tavLst>
                                    </p:anim>
                                    <p:animEffect transition="in" filter="fade">
                                      <p:cBhvr>
                                        <p:cTn id="10" dur="1000"/>
                                        <p:tgtEl>
                                          <p:spTgt spid="146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6435">
                                            <p:bg/>
                                          </p:spTgt>
                                        </p:tgtEl>
                                        <p:attrNameLst>
                                          <p:attrName>style.visibility</p:attrName>
                                        </p:attrNameLst>
                                      </p:cBhvr>
                                      <p:to>
                                        <p:strVal val="visible"/>
                                      </p:to>
                                    </p:set>
                                    <p:anim calcmode="lin" valueType="num">
                                      <p:cBhvr>
                                        <p:cTn id="15" dur="1000" fill="hold"/>
                                        <p:tgtEl>
                                          <p:spTgt spid="146435">
                                            <p:bg/>
                                          </p:spTgt>
                                        </p:tgtEl>
                                        <p:attrNameLst>
                                          <p:attrName>ppt_w</p:attrName>
                                        </p:attrNameLst>
                                      </p:cBhvr>
                                      <p:tavLst>
                                        <p:tav tm="0">
                                          <p:val>
                                            <p:fltVal val="0"/>
                                          </p:val>
                                        </p:tav>
                                        <p:tav tm="100000">
                                          <p:val>
                                            <p:strVal val="#ppt_w"/>
                                          </p:val>
                                        </p:tav>
                                      </p:tavLst>
                                    </p:anim>
                                    <p:anim calcmode="lin" valueType="num">
                                      <p:cBhvr>
                                        <p:cTn id="16" dur="1000" fill="hold"/>
                                        <p:tgtEl>
                                          <p:spTgt spid="146435">
                                            <p:bg/>
                                          </p:spTgt>
                                        </p:tgtEl>
                                        <p:attrNameLst>
                                          <p:attrName>ppt_h</p:attrName>
                                        </p:attrNameLst>
                                      </p:cBhvr>
                                      <p:tavLst>
                                        <p:tav tm="0">
                                          <p:val>
                                            <p:fltVal val="0"/>
                                          </p:val>
                                        </p:tav>
                                        <p:tav tm="100000">
                                          <p:val>
                                            <p:strVal val="#ppt_h"/>
                                          </p:val>
                                        </p:tav>
                                      </p:tavLst>
                                    </p:anim>
                                    <p:anim calcmode="lin" valueType="num">
                                      <p:cBhvr>
                                        <p:cTn id="17" dur="1000" fill="hold"/>
                                        <p:tgtEl>
                                          <p:spTgt spid="146435">
                                            <p:bg/>
                                          </p:spTgt>
                                        </p:tgtEl>
                                        <p:attrNameLst>
                                          <p:attrName>style.rotation</p:attrName>
                                        </p:attrNameLst>
                                      </p:cBhvr>
                                      <p:tavLst>
                                        <p:tav tm="0">
                                          <p:val>
                                            <p:fltVal val="90"/>
                                          </p:val>
                                        </p:tav>
                                        <p:tav tm="100000">
                                          <p:val>
                                            <p:fltVal val="0"/>
                                          </p:val>
                                        </p:tav>
                                      </p:tavLst>
                                    </p:anim>
                                    <p:animEffect transition="in" filter="fade">
                                      <p:cBhvr>
                                        <p:cTn id="18" dur="1000"/>
                                        <p:tgtEl>
                                          <p:spTgt spid="14643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6435">
                                            <p:txEl>
                                              <p:pRg st="0" end="0"/>
                                            </p:txEl>
                                          </p:spTgt>
                                        </p:tgtEl>
                                        <p:attrNameLst>
                                          <p:attrName>style.visibility</p:attrName>
                                        </p:attrNameLst>
                                      </p:cBhvr>
                                      <p:to>
                                        <p:strVal val="visible"/>
                                      </p:to>
                                    </p:set>
                                    <p:anim calcmode="lin" valueType="num">
                                      <p:cBhvr>
                                        <p:cTn id="23" dur="1000" fill="hold"/>
                                        <p:tgtEl>
                                          <p:spTgt spid="14643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643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643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64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6435">
                                            <p:txEl>
                                              <p:pRg st="1" end="1"/>
                                            </p:txEl>
                                          </p:spTgt>
                                        </p:tgtEl>
                                        <p:attrNameLst>
                                          <p:attrName>style.visibility</p:attrName>
                                        </p:attrNameLst>
                                      </p:cBhvr>
                                      <p:to>
                                        <p:strVal val="visible"/>
                                      </p:to>
                                    </p:set>
                                    <p:anim calcmode="lin" valueType="num">
                                      <p:cBhvr>
                                        <p:cTn id="31" dur="1000" fill="hold"/>
                                        <p:tgtEl>
                                          <p:spTgt spid="14643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643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643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643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6435">
                                            <p:txEl>
                                              <p:pRg st="2" end="2"/>
                                            </p:txEl>
                                          </p:spTgt>
                                        </p:tgtEl>
                                        <p:attrNameLst>
                                          <p:attrName>style.visibility</p:attrName>
                                        </p:attrNameLst>
                                      </p:cBhvr>
                                      <p:to>
                                        <p:strVal val="visible"/>
                                      </p:to>
                                    </p:set>
                                    <p:anim calcmode="lin" valueType="num">
                                      <p:cBhvr>
                                        <p:cTn id="39" dur="1000" fill="hold"/>
                                        <p:tgtEl>
                                          <p:spTgt spid="14643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643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643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643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6435">
                                            <p:txEl>
                                              <p:pRg st="3" end="3"/>
                                            </p:txEl>
                                          </p:spTgt>
                                        </p:tgtEl>
                                        <p:attrNameLst>
                                          <p:attrName>style.visibility</p:attrName>
                                        </p:attrNameLst>
                                      </p:cBhvr>
                                      <p:to>
                                        <p:strVal val="visible"/>
                                      </p:to>
                                    </p:set>
                                    <p:anim calcmode="lin" valueType="num">
                                      <p:cBhvr>
                                        <p:cTn id="47" dur="1000" fill="hold"/>
                                        <p:tgtEl>
                                          <p:spTgt spid="14643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14643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14643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14643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6435">
                                            <p:txEl>
                                              <p:pRg st="4" end="4"/>
                                            </p:txEl>
                                          </p:spTgt>
                                        </p:tgtEl>
                                        <p:attrNameLst>
                                          <p:attrName>style.visibility</p:attrName>
                                        </p:attrNameLst>
                                      </p:cBhvr>
                                      <p:to>
                                        <p:strVal val="visible"/>
                                      </p:to>
                                    </p:set>
                                    <p:anim calcmode="lin" valueType="num">
                                      <p:cBhvr>
                                        <p:cTn id="55" dur="1000" fill="hold"/>
                                        <p:tgtEl>
                                          <p:spTgt spid="14643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643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643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nimBg="1"/>
      <p:bldP spid="146435"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10.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11.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2.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3.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4.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5.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6.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7.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8.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ppt/theme/themeOverride9.xml><?xml version="1.0" encoding="utf-8"?>
<a:themeOverride xmlns:a="http://schemas.openxmlformats.org/drawingml/2006/main">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3389</TotalTime>
  <Words>5186</Words>
  <Application>Microsoft Office PowerPoint</Application>
  <PresentationFormat>Carta (216 x 279 mm)</PresentationFormat>
  <Paragraphs>419</Paragraphs>
  <Slides>55</Slides>
  <Notes>30</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55</vt:i4>
      </vt:variant>
    </vt:vector>
  </HeadingPairs>
  <TitlesOfParts>
    <vt:vector size="67" baseType="lpstr">
      <vt:lpstr>Arial</vt:lpstr>
      <vt:lpstr>Arial Rounded MT Bold</vt:lpstr>
      <vt:lpstr>Arial Unicode MS</vt:lpstr>
      <vt:lpstr>Calibri</vt:lpstr>
      <vt:lpstr>Tahoma</vt:lpstr>
      <vt:lpstr>Times New Roman</vt:lpstr>
      <vt:lpstr>TimesNewRoman</vt:lpstr>
      <vt:lpstr>Verdana</vt:lpstr>
      <vt:lpstr>Wingdings</vt:lpstr>
      <vt:lpstr>Impulso</vt:lpstr>
      <vt:lpstr>Imagen de mapa de bits</vt:lpstr>
      <vt:lpstr>Diapositiva</vt:lpstr>
      <vt:lpstr>Tecnología de Redes 2634 Introducción a las Comunicaciones 3007</vt:lpstr>
      <vt:lpstr>Tecnología de Redes 2634 Introducción a las Comunicaciones 3007</vt:lpstr>
      <vt:lpstr> Tecnología de Redes 2634 Introducción a las Comunicaciones 3007</vt:lpstr>
      <vt:lpstr>REDES DE COMPUTADORAS Distribución Geográfica</vt:lpstr>
      <vt:lpstr>Internet</vt:lpstr>
      <vt:lpstr>Introducción - Internet</vt:lpstr>
      <vt:lpstr>Internet - Definición</vt:lpstr>
      <vt:lpstr>Internet Funcionamiento Interno</vt:lpstr>
      <vt:lpstr>Internet Funcionamiento Interno</vt:lpstr>
      <vt:lpstr>Internet Órganos/Organizaciones Formales</vt:lpstr>
      <vt:lpstr>Internet Órganos/Organizaciones Formales</vt:lpstr>
      <vt:lpstr>Internet Organos/Organizaciones Formales</vt:lpstr>
      <vt:lpstr>Internet Normalización en Internet</vt:lpstr>
      <vt:lpstr>Internet Normalización en Internet</vt:lpstr>
      <vt:lpstr>Internet Normalización en Internet</vt:lpstr>
      <vt:lpstr>Internet Organos/Organizaciones Formales</vt:lpstr>
      <vt:lpstr>NIC ARGENTINA  https://nic.ar/</vt:lpstr>
      <vt:lpstr>Internet Organos/Organizaciones Formales</vt:lpstr>
      <vt:lpstr>Internet Órganos/Organizaciones Formales</vt:lpstr>
      <vt:lpstr>NAP – Network Access Point</vt:lpstr>
      <vt:lpstr>NAP : Network Access Point Internet Exchange Point (IXP)  </vt:lpstr>
      <vt:lpstr>NAPS en Argentina - Comienzos</vt:lpstr>
      <vt:lpstr>Estructura Internet Año 2000</vt:lpstr>
      <vt:lpstr>WWW2  -  Internet 2</vt:lpstr>
      <vt:lpstr>WWW2  -  Internet 2</vt:lpstr>
      <vt:lpstr>WWW2  -  Internet 2 Objetivos</vt:lpstr>
      <vt:lpstr>WWW2  -  Internet 2 Objetivos</vt:lpstr>
      <vt:lpstr>WWW2  -  Internet 2 Objetivos</vt:lpstr>
      <vt:lpstr>WWW2  -  Internet 2 Diferencias con Internet I</vt:lpstr>
      <vt:lpstr>WWW2  -  Internet 2 Diferencias con Internet I</vt:lpstr>
      <vt:lpstr>WWW2  -  Internet 2 Tendencias de Estilo</vt:lpstr>
      <vt:lpstr>WWW2  -  Internet 2 Tendencias de Estilo</vt:lpstr>
      <vt:lpstr>WWW2  -  Internet 2 Tendencias de Estilo</vt:lpstr>
      <vt:lpstr>WWW2  -  Internet 2 Backbones Iniciales</vt:lpstr>
      <vt:lpstr>WWW2  -  Internet 2 Backbones</vt:lpstr>
      <vt:lpstr>WWW2  -  Internet 2 Backbones Actuales</vt:lpstr>
      <vt:lpstr>WWW2  -  Internet 2 Red Clara – Backbone Argentina</vt:lpstr>
      <vt:lpstr>WWW2  -  Internet 2 Aplicaciones</vt:lpstr>
      <vt:lpstr>WWW2  -  Internet 2 Aplicaciones</vt:lpstr>
      <vt:lpstr>WWW2  -  Internet 2 Mapeo en 3D del Cerebro</vt:lpstr>
      <vt:lpstr>WWW2  -  Internet 2  Tele microscopia 4-D</vt:lpstr>
      <vt:lpstr> WWW2  -  Internet 2  Alive </vt:lpstr>
      <vt:lpstr>WWW2  -  Internet 2 Telescopio Subaro Hawai</vt:lpstr>
      <vt:lpstr>Red Virtual (Usuario)</vt:lpstr>
      <vt:lpstr>Red Virtual (Usuario)</vt:lpstr>
      <vt:lpstr>VLAN (LAN Virtuales) </vt:lpstr>
      <vt:lpstr>VLAN (LAN Virtuales) </vt:lpstr>
      <vt:lpstr>VLAN (LAN Virtuales) </vt:lpstr>
      <vt:lpstr>VLAN de Contención </vt:lpstr>
      <vt:lpstr> Trunking  </vt:lpstr>
      <vt:lpstr>Trunking</vt:lpstr>
      <vt:lpstr>Red Privada Virtual (VPN)</vt:lpstr>
      <vt:lpstr>Red Privada Virtual (VPN)</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Tecnologia basica de Redes</dc:title>
  <dc:creator>Mg Pablo Alejandro Lena</dc:creator>
  <dc:description>Actualizada al 19/08/2019_x000d_
REDES DE COMPUTADORAS_x000d_
CLASIFICACIÓN, CONCEPTOS_x000d_
TOPOLOGIAS, VLAN , VPN _x000d_
INTERNET</dc:description>
  <cp:lastModifiedBy>Pablo Alejandro Lena</cp:lastModifiedBy>
  <cp:revision>224</cp:revision>
  <dcterms:created xsi:type="dcterms:W3CDTF">2000-05-04T00:32:53Z</dcterms:created>
  <dcterms:modified xsi:type="dcterms:W3CDTF">2023-03-26T18:28:40Z</dcterms:modified>
  <cp:category>Transparencias de Clase</cp:category>
</cp:coreProperties>
</file>