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8"/>
  </p:notesMasterIdLst>
  <p:handoutMasterIdLst>
    <p:handoutMasterId r:id="rId39"/>
  </p:handoutMasterIdLst>
  <p:sldIdLst>
    <p:sldId id="576" r:id="rId2"/>
    <p:sldId id="577" r:id="rId3"/>
    <p:sldId id="568" r:id="rId4"/>
    <p:sldId id="541" r:id="rId5"/>
    <p:sldId id="558" r:id="rId6"/>
    <p:sldId id="575" r:id="rId7"/>
    <p:sldId id="559" r:id="rId8"/>
    <p:sldId id="560" r:id="rId9"/>
    <p:sldId id="567" r:id="rId10"/>
    <p:sldId id="579" r:id="rId11"/>
    <p:sldId id="573" r:id="rId12"/>
    <p:sldId id="571" r:id="rId13"/>
    <p:sldId id="562" r:id="rId14"/>
    <p:sldId id="561" r:id="rId15"/>
    <p:sldId id="583" r:id="rId16"/>
    <p:sldId id="563" r:id="rId17"/>
    <p:sldId id="564" r:id="rId18"/>
    <p:sldId id="565" r:id="rId19"/>
    <p:sldId id="572" r:id="rId20"/>
    <p:sldId id="580" r:id="rId21"/>
    <p:sldId id="584" r:id="rId22"/>
    <p:sldId id="585" r:id="rId23"/>
    <p:sldId id="586" r:id="rId24"/>
    <p:sldId id="587" r:id="rId25"/>
    <p:sldId id="462" r:id="rId26"/>
    <p:sldId id="463" r:id="rId27"/>
    <p:sldId id="464" r:id="rId28"/>
    <p:sldId id="465" r:id="rId29"/>
    <p:sldId id="466" r:id="rId30"/>
    <p:sldId id="468" r:id="rId31"/>
    <p:sldId id="581" r:id="rId32"/>
    <p:sldId id="582" r:id="rId33"/>
    <p:sldId id="570" r:id="rId34"/>
    <p:sldId id="469" r:id="rId35"/>
    <p:sldId id="578" r:id="rId36"/>
    <p:sldId id="574" r:id="rId37"/>
  </p:sldIdLst>
  <p:sldSz cx="9144000" cy="6858000" type="letter"/>
  <p:notesSz cx="6858000" cy="9144000"/>
  <p:defaultTextStyle>
    <a:defPPr>
      <a:defRPr lang="es-ES_tradnl"/>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CCCC00"/>
    <a:srgbClr val="FF99CC"/>
    <a:srgbClr val="969696"/>
    <a:srgbClr val="00FFFF"/>
    <a:srgbClr val="0066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75" autoAdjust="0"/>
    <p:restoredTop sz="74109" autoAdjust="0"/>
  </p:normalViewPr>
  <p:slideViewPr>
    <p:cSldViewPr>
      <p:cViewPr varScale="1">
        <p:scale>
          <a:sx n="37" d="100"/>
          <a:sy n="37" d="100"/>
        </p:scale>
        <p:origin x="1426"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122"/>
    </p:cViewPr>
  </p:sorterViewPr>
  <p:notesViewPr>
    <p:cSldViewPr>
      <p:cViewPr>
        <p:scale>
          <a:sx n="100" d="100"/>
          <a:sy n="100" d="100"/>
        </p:scale>
        <p:origin x="-86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685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b="0">
                <a:solidFill>
                  <a:schemeClr val="tx1"/>
                </a:solidFill>
                <a:latin typeface="Times New Roman" pitchFamily="18" charset="0"/>
                <a:ea typeface="Times New Roman" pitchFamily="18" charset="0"/>
                <a:cs typeface="Arial" charset="0"/>
              </a:defRPr>
            </a:lvl1pPr>
          </a:lstStyle>
          <a:p>
            <a:pPr algn="r">
              <a:defRPr/>
            </a:pPr>
            <a:r>
              <a:rPr lang="es-AR" b="1">
                <a:solidFill>
                  <a:srgbClr val="808080"/>
                </a:solidFill>
                <a:latin typeface="Calibri" pitchFamily="34" charset="0"/>
              </a:rPr>
              <a:t>DESARROLLADOR DE APLICACIONES WEB </a:t>
            </a:r>
            <a:r>
              <a:rPr lang="es-AR" b="1">
                <a:solidFill>
                  <a:srgbClr val="808080"/>
                </a:solidFill>
                <a:latin typeface="Times New Roman"/>
              </a:rPr>
              <a:t>–</a:t>
            </a:r>
            <a:r>
              <a:rPr lang="es-AR" b="1">
                <a:solidFill>
                  <a:srgbClr val="808080"/>
                </a:solidFill>
                <a:latin typeface="Calibri" pitchFamily="34" charset="0"/>
              </a:rPr>
              <a:t> Tecnolog</a:t>
            </a:r>
            <a:r>
              <a:rPr lang="es-AR" b="1">
                <a:solidFill>
                  <a:srgbClr val="808080"/>
                </a:solidFill>
                <a:latin typeface="Times New Roman"/>
              </a:rPr>
              <a:t>í</a:t>
            </a:r>
            <a:r>
              <a:rPr lang="es-AR" b="1">
                <a:solidFill>
                  <a:srgbClr val="808080"/>
                </a:solidFill>
                <a:latin typeface="Calibri" pitchFamily="34" charset="0"/>
              </a:rPr>
              <a:t>a de Redes</a:t>
            </a:r>
            <a:endParaRPr lang="es-MX" b="1">
              <a:solidFill>
                <a:srgbClr val="808080"/>
              </a:solidFill>
              <a:latin typeface="Calibri" pitchFamily="34" charset="0"/>
            </a:endParaRPr>
          </a:p>
          <a:p>
            <a:pPr algn="r">
              <a:defRPr/>
            </a:pPr>
            <a:r>
              <a:rPr lang="es-MX" b="1">
                <a:solidFill>
                  <a:srgbClr val="808080"/>
                </a:solidFill>
                <a:latin typeface="Calibri" pitchFamily="34" charset="0"/>
              </a:rPr>
              <a:t>Departamento de Ingenier</a:t>
            </a:r>
            <a:r>
              <a:rPr lang="es-MX" b="1">
                <a:solidFill>
                  <a:srgbClr val="808080"/>
                </a:solidFill>
                <a:latin typeface="Times New Roman"/>
              </a:rPr>
              <a:t>í</a:t>
            </a:r>
            <a:r>
              <a:rPr lang="es-MX" b="1">
                <a:solidFill>
                  <a:srgbClr val="808080"/>
                </a:solidFill>
                <a:latin typeface="Calibri" pitchFamily="34" charset="0"/>
              </a:rPr>
              <a:t>a e Investigaciones Tecnol</a:t>
            </a:r>
            <a:r>
              <a:rPr lang="es-MX" b="1">
                <a:solidFill>
                  <a:srgbClr val="808080"/>
                </a:solidFill>
                <a:latin typeface="Times New Roman"/>
              </a:rPr>
              <a:t>ó</a:t>
            </a:r>
            <a:r>
              <a:rPr lang="es-MX" b="1">
                <a:solidFill>
                  <a:srgbClr val="808080"/>
                </a:solidFill>
                <a:latin typeface="Calibri" pitchFamily="34" charset="0"/>
              </a:rPr>
              <a:t>gicas </a:t>
            </a:r>
            <a:r>
              <a:rPr lang="es-ES" b="1">
                <a:solidFill>
                  <a:srgbClr val="808080"/>
                </a:solidFill>
                <a:latin typeface="Calibri" pitchFamily="34" charset="0"/>
              </a:rPr>
              <a:t>- </a:t>
            </a:r>
            <a:r>
              <a:rPr lang="es-AR" b="1">
                <a:solidFill>
                  <a:srgbClr val="808080"/>
                </a:solidFill>
                <a:latin typeface="Calibri" pitchFamily="34" charset="0"/>
              </a:rPr>
              <a:t>UNLAM</a:t>
            </a:r>
            <a:endParaRPr lang="es-ES" b="1">
              <a:solidFill>
                <a:srgbClr val="808080"/>
              </a:solidFill>
              <a:latin typeface="Calibri" pitchFamily="34" charset="0"/>
            </a:endParaRPr>
          </a:p>
          <a:p>
            <a:pPr>
              <a:defRPr/>
            </a:pPr>
            <a:endParaRPr lang="es-ES" sz="1200"/>
          </a:p>
          <a:p>
            <a:pPr>
              <a:defRPr/>
            </a:pPr>
            <a:endParaRPr lang="es-ES" sz="1200"/>
          </a:p>
        </p:txBody>
      </p:sp>
      <p:sp>
        <p:nvSpPr>
          <p:cNvPr id="327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327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EC88756-A73E-437C-879B-FA7959EB51F2}" type="slidenum">
              <a:rPr lang="es-ES_tradnl"/>
              <a:pPr>
                <a:defRPr/>
              </a:pPr>
              <a:t>‹Nº›</a:t>
            </a:fld>
            <a:endParaRPr lang="es-ES_tradnl"/>
          </a:p>
        </p:txBody>
      </p:sp>
      <p:pic>
        <p:nvPicPr>
          <p:cNvPr id="45061" name="Picture 6" descr="Unlam 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492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0436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_tradnl"/>
          </a:p>
        </p:txBody>
      </p:sp>
      <p:sp>
        <p:nvSpPr>
          <p:cNvPr id="184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_tradnl"/>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84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184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E4EE8E7-C8F6-4E40-B959-62A63CEEC5DC}" type="slidenum">
              <a:rPr lang="es-ES_tradnl"/>
              <a:pPr>
                <a:defRPr/>
              </a:pPr>
              <a:t>‹Nº›</a:t>
            </a:fld>
            <a:endParaRPr lang="es-ES_tradnl"/>
          </a:p>
        </p:txBody>
      </p:sp>
    </p:spTree>
    <p:extLst>
      <p:ext uri="{BB962C8B-B14F-4D97-AF65-F5344CB8AC3E}">
        <p14:creationId xmlns:p14="http://schemas.microsoft.com/office/powerpoint/2010/main" val="37849632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gigle.net/wp-content/uploads/2009/04/esquema-bluetooth.png"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www.gigle.net/bluetooth-30-sera-una-realidad-a-partir-del-proximo-21-de-abril/" TargetMode="External"/><Relationship Id="rId5" Type="http://schemas.openxmlformats.org/officeDocument/2006/relationships/hyperlink" Target="http://gadgetguide.bluetooth.com/" TargetMode="External"/><Relationship Id="rId4" Type="http://schemas.openxmlformats.org/officeDocument/2006/relationships/hyperlink" Target="http://www.bluetooth.com/bluetooth/"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es.wikipedia.org/wiki/CPU"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es.wikipedia.org/wiki/CPU"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es.wikipedia.org/wiki/IEEE" TargetMode="External"/><Relationship Id="rId2" Type="http://schemas.openxmlformats.org/officeDocument/2006/relationships/slide" Target="../slides/slide25.xml"/><Relationship Id="rId1" Type="http://schemas.openxmlformats.org/officeDocument/2006/relationships/notesMaster" Target="../notesMasters/notesMaster1.xml"/><Relationship Id="rId5" Type="http://schemas.openxmlformats.org/officeDocument/2006/relationships/hyperlink" Target="http://es.wikipedia.org/wiki/MAC" TargetMode="External"/><Relationship Id="rId4" Type="http://schemas.openxmlformats.org/officeDocument/2006/relationships/hyperlink" Target="http://es.wikipedia.org/wiki/QoS"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es.wikipedia.org/wiki/TKIP"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es.wikipedia.org/wiki/Wi-Fi_Protected_Access" TargetMode="External"/><Relationship Id="rId4" Type="http://schemas.openxmlformats.org/officeDocument/2006/relationships/hyperlink" Target="http://es.wikipedia.org/wiki/Advanced_Encryption_Standard"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es.wikipedia.org/wiki/M%C3%B3dem" TargetMode="External"/><Relationship Id="rId3" Type="http://schemas.openxmlformats.org/officeDocument/2006/relationships/hyperlink" Target="http://es.wikipedia.org/wiki/Datos" TargetMode="External"/><Relationship Id="rId7" Type="http://schemas.openxmlformats.org/officeDocument/2006/relationships/hyperlink" Target="http://es.wikipedia.org/wiki/Redes_inal%C3%A1mbricas"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es.wikipedia.org/wiki/GHz" TargetMode="External"/><Relationship Id="rId5" Type="http://schemas.openxmlformats.org/officeDocument/2006/relationships/hyperlink" Target="http://es.wikipedia.org/wiki/Banda_ISM" TargetMode="External"/><Relationship Id="rId4" Type="http://schemas.openxmlformats.org/officeDocument/2006/relationships/hyperlink" Target="http://es.wikipedia.org/wiki/Radiofrecuencia"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s.wikipedia.org/wiki/M%C3%B3dem" TargetMode="External"/><Relationship Id="rId3" Type="http://schemas.openxmlformats.org/officeDocument/2006/relationships/hyperlink" Target="http://es.wikipedia.org/wiki/Datos" TargetMode="External"/><Relationship Id="rId7" Type="http://schemas.openxmlformats.org/officeDocument/2006/relationships/hyperlink" Target="http://es.wikipedia.org/wiki/Redes_inal%C3%A1mbricas"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es.wikipedia.org/wiki/GHz" TargetMode="External"/><Relationship Id="rId5" Type="http://schemas.openxmlformats.org/officeDocument/2006/relationships/hyperlink" Target="http://es.wikipedia.org/wiki/Banda_ISM" TargetMode="External"/><Relationship Id="rId4" Type="http://schemas.openxmlformats.org/officeDocument/2006/relationships/hyperlink" Target="http://es.wikipedia.org/wiki/Radiofrecuencia"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es.wikipedia.org/wiki/Computadora_port%C3%A1til" TargetMode="External"/><Relationship Id="rId3" Type="http://schemas.openxmlformats.org/officeDocument/2006/relationships/hyperlink" Target="http://es.wikipedia.org/wiki/Redes_inal%C3%A1mbricas" TargetMode="External"/><Relationship Id="rId7" Type="http://schemas.openxmlformats.org/officeDocument/2006/relationships/hyperlink" Target="http://es.wikipedia.org/wiki/Tel%C3%A9fono_m%C3%B3vil"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es.wikipedia.org/wiki/PDA" TargetMode="External"/><Relationship Id="rId11" Type="http://schemas.openxmlformats.org/officeDocument/2006/relationships/hyperlink" Target="http://es.wikipedia.org/wiki/C%C3%A1mara_digital" TargetMode="External"/><Relationship Id="rId5" Type="http://schemas.openxmlformats.org/officeDocument/2006/relationships/hyperlink" Target="http://es.wikipedia.org/wiki/Inform%C3%A1tica" TargetMode="External"/><Relationship Id="rId10" Type="http://schemas.openxmlformats.org/officeDocument/2006/relationships/hyperlink" Target="http://es.wikipedia.org/wiki/Impresora" TargetMode="External"/><Relationship Id="rId4" Type="http://schemas.openxmlformats.org/officeDocument/2006/relationships/hyperlink" Target="http://es.wikipedia.org/wiki/Telecomunicaciones" TargetMode="External"/><Relationship Id="rId9" Type="http://schemas.openxmlformats.org/officeDocument/2006/relationships/hyperlink" Target="http://es.wikipedia.org/wiki/Computadora_personal"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es.wikipedia.org/wiki/Protocolo_de_comunicaciones" TargetMode="External"/><Relationship Id="rId13" Type="http://schemas.openxmlformats.org/officeDocument/2006/relationships/hyperlink" Target="http://es.wikipedia.org/wiki/PlayStation_3" TargetMode="External"/><Relationship Id="rId18" Type="http://schemas.openxmlformats.org/officeDocument/2006/relationships/hyperlink" Target="http://es.wikipedia.org/wiki/Tel%C3%A9fono" TargetMode="External"/><Relationship Id="rId3" Type="http://schemas.openxmlformats.org/officeDocument/2006/relationships/hyperlink" Target="http://es.wikipedia.org/wiki/Dinamarca" TargetMode="External"/><Relationship Id="rId7" Type="http://schemas.openxmlformats.org/officeDocument/2006/relationships/hyperlink" Target="http://es.wikipedia.org/wiki/Apple_Mighty_Mouse" TargetMode="External"/><Relationship Id="rId12" Type="http://schemas.openxmlformats.org/officeDocument/2006/relationships/hyperlink" Target="http://es.wikipedia.org/wiki/Sony" TargetMode="External"/><Relationship Id="rId17" Type="http://schemas.openxmlformats.org/officeDocument/2006/relationships/hyperlink" Target="http://es.wikipedia.org/wiki/Radio_(medio_de_comunicaci%C3%B3n)" TargetMode="External"/><Relationship Id="rId2" Type="http://schemas.openxmlformats.org/officeDocument/2006/relationships/slide" Target="../slides/slide8.xml"/><Relationship Id="rId16" Type="http://schemas.openxmlformats.org/officeDocument/2006/relationships/hyperlink" Target="http://es.wikipedia.org/wiki/Ericsson" TargetMode="External"/><Relationship Id="rId20" Type="http://schemas.openxmlformats.org/officeDocument/2006/relationships/hyperlink" Target="http://es.wikipedia.org/wiki/Wi-Fi" TargetMode="External"/><Relationship Id="rId1" Type="http://schemas.openxmlformats.org/officeDocument/2006/relationships/notesMaster" Target="../notesMasters/notesMaster1.xml"/><Relationship Id="rId6" Type="http://schemas.openxmlformats.org/officeDocument/2006/relationships/hyperlink" Target="http://es.wikipedia.org/wiki/Archivo:BTMightyMouse.jpg" TargetMode="External"/><Relationship Id="rId11" Type="http://schemas.openxmlformats.org/officeDocument/2006/relationships/hyperlink" Target="http://es.wikipedia.org/wiki/GPS" TargetMode="External"/><Relationship Id="rId5" Type="http://schemas.openxmlformats.org/officeDocument/2006/relationships/hyperlink" Target="http://es.wikipedia.org/wiki/Harald_Bl%C3%A5tand" TargetMode="External"/><Relationship Id="rId15" Type="http://schemas.openxmlformats.org/officeDocument/2006/relationships/hyperlink" Target="http://es.wikipedia.org/wiki/1994" TargetMode="External"/><Relationship Id="rId10" Type="http://schemas.openxmlformats.org/officeDocument/2006/relationships/hyperlink" Target="http://es.wikipedia.org/wiki/Radiofrecuencia" TargetMode="External"/><Relationship Id="rId19" Type="http://schemas.openxmlformats.org/officeDocument/2006/relationships/hyperlink" Target="http://es.wikipedia.org/wiki/Chip" TargetMode="External"/><Relationship Id="rId4" Type="http://schemas.openxmlformats.org/officeDocument/2006/relationships/hyperlink" Target="http://es.wikipedia.org/wiki/Noruega" TargetMode="External"/><Relationship Id="rId9" Type="http://schemas.openxmlformats.org/officeDocument/2006/relationships/hyperlink" Target="http://es.wikipedia.org/wiki/Transceptor" TargetMode="External"/><Relationship Id="rId14" Type="http://schemas.openxmlformats.org/officeDocument/2006/relationships/hyperlink" Target="http://es.wikipedia.org/wiki/Wii"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es.wikipedia.org/wiki/Wi-Fi" TargetMode="External"/><Relationship Id="rId13" Type="http://schemas.openxmlformats.org/officeDocument/2006/relationships/hyperlink" Target="https://es.wikipedia.org/wiki/Bluetooth#cite_note-17" TargetMode="External"/><Relationship Id="rId18" Type="http://schemas.openxmlformats.org/officeDocument/2006/relationships/hyperlink" Target="https://es.wikipedia.org/wiki/Bluetooth#cite_note-21" TargetMode="External"/><Relationship Id="rId3" Type="http://schemas.openxmlformats.org/officeDocument/2006/relationships/hyperlink" Target="http://es.wikipedia.org/wiki/1994" TargetMode="External"/><Relationship Id="rId7" Type="http://schemas.openxmlformats.org/officeDocument/2006/relationships/hyperlink" Target="http://es.wikipedia.org/wiki/Chip" TargetMode="External"/><Relationship Id="rId12" Type="http://schemas.openxmlformats.org/officeDocument/2006/relationships/hyperlink" Target="https://es.wikipedia.org/w/index.php?title=Nordic_Semiconductor&amp;action=edit&amp;redlink=1" TargetMode="External"/><Relationship Id="rId17" Type="http://schemas.openxmlformats.org/officeDocument/2006/relationships/hyperlink" Target="https://es.wikipedia.org/wiki/Bluetooth#cite_note-20" TargetMode="External"/><Relationship Id="rId2" Type="http://schemas.openxmlformats.org/officeDocument/2006/relationships/slide" Target="../slides/slide9.xml"/><Relationship Id="rId16" Type="http://schemas.openxmlformats.org/officeDocument/2006/relationships/hyperlink" Target="https://es.wikipedia.org/wiki/Bluetooth#cite_note-19" TargetMode="External"/><Relationship Id="rId20" Type="http://schemas.openxmlformats.org/officeDocument/2006/relationships/hyperlink" Target="https://es.wikipedia.org/wiki/Bluetooth#cite_note-23" TargetMode="External"/><Relationship Id="rId1" Type="http://schemas.openxmlformats.org/officeDocument/2006/relationships/notesMaster" Target="../notesMasters/notesMaster1.xml"/><Relationship Id="rId6" Type="http://schemas.openxmlformats.org/officeDocument/2006/relationships/hyperlink" Target="http://es.wikipedia.org/wiki/Tel%C3%A9fono" TargetMode="External"/><Relationship Id="rId11" Type="http://schemas.openxmlformats.org/officeDocument/2006/relationships/hyperlink" Target="https://es.wikipedia.org/wiki/Bluetooth#cite_note-16" TargetMode="External"/><Relationship Id="rId5" Type="http://schemas.openxmlformats.org/officeDocument/2006/relationships/hyperlink" Target="http://es.wikipedia.org/wiki/Radio_(medio_de_comunicaci%C3%B3n)" TargetMode="External"/><Relationship Id="rId15" Type="http://schemas.openxmlformats.org/officeDocument/2006/relationships/hyperlink" Target="https://es.wikipedia.org/wiki/Bluetooth#cite_note-18" TargetMode="External"/><Relationship Id="rId10" Type="http://schemas.openxmlformats.org/officeDocument/2006/relationships/hyperlink" Target="https://es.wikipedia.org/wiki/Pila_de_bot%C3%B3n" TargetMode="External"/><Relationship Id="rId19" Type="http://schemas.openxmlformats.org/officeDocument/2006/relationships/hyperlink" Target="https://es.wikipedia.org/wiki/Bluetooth#cite_note-22" TargetMode="External"/><Relationship Id="rId4" Type="http://schemas.openxmlformats.org/officeDocument/2006/relationships/hyperlink" Target="http://es.wikipedia.org/wiki/Ericsson" TargetMode="External"/><Relationship Id="rId9" Type="http://schemas.openxmlformats.org/officeDocument/2006/relationships/hyperlink" Target="https://es.wikipedia.org/w/index.php?title=Bluetooth&amp;action=edit&amp;section=12" TargetMode="External"/><Relationship Id="rId14" Type="http://schemas.openxmlformats.org/officeDocument/2006/relationships/hyperlink" Target="https://es.wikipedia.org/wiki/Texas_Instrument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D30942D4-9C5C-47F5-95C0-E647422B36B0}" type="slidenum">
              <a:rPr lang="es-ES_tradnl" altLang="es-ES" sz="1200"/>
              <a:pPr algn="r"/>
              <a:t>1</a:t>
            </a:fld>
            <a:endParaRPr lang="es-ES_tradnl" altLang="es-ES" sz="1200"/>
          </a:p>
        </p:txBody>
      </p:sp>
      <p:sp>
        <p:nvSpPr>
          <p:cNvPr id="30723" name="Rectangle 2"/>
          <p:cNvSpPr>
            <a:spLocks noGrp="1" noRot="1" noChangeAspect="1" noChangeArrowheads="1" noTextEdit="1"/>
          </p:cNvSpPr>
          <p:nvPr>
            <p:ph type="sldImg"/>
          </p:nvPr>
        </p:nvSpPr>
        <p:spPr>
          <a:xfrm>
            <a:off x="1146175" y="685800"/>
            <a:ext cx="4570413" cy="3427413"/>
          </a:xfrm>
          <a:ln/>
        </p:spPr>
      </p:sp>
      <p:sp>
        <p:nvSpPr>
          <p:cNvPr id="30724"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s-MX" altLang="es-ES" b="1" dirty="0">
                <a:latin typeface="Verdana" pitchFamily="34" charset="0"/>
              </a:rPr>
              <a:t>Presentación de PowerPoint Nro. 13</a:t>
            </a:r>
          </a:p>
          <a:p>
            <a:pPr algn="ctr"/>
            <a:r>
              <a:rPr lang="es-MX" altLang="es-ES" b="1" dirty="0">
                <a:latin typeface="Verdana" pitchFamily="34" charset="0"/>
              </a:rPr>
              <a:t>3-1-2 Tecbared-Introcom-13-2023---1.pptx</a:t>
            </a:r>
          </a:p>
          <a:p>
            <a:endParaRPr lang="es-ES" altLang="es-ES" dirty="0"/>
          </a:p>
        </p:txBody>
      </p:sp>
    </p:spTree>
    <p:extLst>
      <p:ext uri="{BB962C8B-B14F-4D97-AF65-F5344CB8AC3E}">
        <p14:creationId xmlns:p14="http://schemas.microsoft.com/office/powerpoint/2010/main" val="2623704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s-ES_tradnl" altLang="es-ES" sz="800"/>
              <a:t>Tras la reunión anual del </a:t>
            </a:r>
            <a:r>
              <a:rPr lang="es-ES_tradnl" altLang="es-ES" sz="800" b="1"/>
              <a:t>SIG</a:t>
            </a:r>
            <a:r>
              <a:rPr lang="es-ES_tradnl" altLang="es-ES" sz="800"/>
              <a:t>(Especial Interest Group: grupo compuesto por líderes en los sectores de telecomunicaciones, informática, electrónica de consumo, automotriz y las industrias de red, que está impulsando el desarrollo de la tecnología inalámbrica Bluetooth) en Tokio, el </a:t>
            </a:r>
            <a:r>
              <a:rPr lang="es-ES_tradnl" altLang="es-ES" sz="800" b="1"/>
              <a:t>Bluetooth SIG ha adoptado formalmente el Bluetooth 3.0 como una especificación de alta velocidad</a:t>
            </a:r>
            <a:r>
              <a:rPr lang="es-ES_tradnl" altLang="es-ES" sz="800"/>
              <a:t>.</a:t>
            </a:r>
          </a:p>
          <a:p>
            <a:pPr>
              <a:lnSpc>
                <a:spcPct val="80000"/>
              </a:lnSpc>
            </a:pPr>
            <a:r>
              <a:rPr lang="es-ES_tradnl" altLang="es-ES" sz="800"/>
              <a:t>Esta nueva versión de esta tecnología inalámbrica de corto alcance, viene a satisfacer las necesidades actuales de los usuarios, al mismo tiempo que permite que la trasferencia de archivos sea realizada de forma más rápida.</a:t>
            </a:r>
          </a:p>
          <a:p>
            <a:pPr>
              <a:lnSpc>
                <a:spcPct val="80000"/>
              </a:lnSpc>
            </a:pPr>
            <a:r>
              <a:rPr lang="es-ES_tradnl" altLang="es-ES" sz="800"/>
              <a:t>A partir de hoy los fabricantes de tecnología de consumo así como de dispositivos de entretenimiento, pueden desarrollar productos capaces de enviar mediante esta especificación, pesados archivos de vídeo, música, o fotografías, entre dispositivos de forma inalámbrica más rapidamente.</a:t>
            </a:r>
          </a:p>
          <a:p>
            <a:pPr>
              <a:lnSpc>
                <a:spcPct val="80000"/>
              </a:lnSpc>
            </a:pPr>
            <a:r>
              <a:rPr lang="es-ES_tradnl" altLang="es-ES" sz="800"/>
              <a:t>Bluetooth toma la velocidad del protocolo 802.11. </a:t>
            </a:r>
            <a:r>
              <a:rPr lang="es-ES_tradnl" altLang="es-ES" sz="800" b="1"/>
              <a:t>La inclusión del 802.11(PAL), ofrece un mayor rendimiento en la trasferencia de datos hasta 24 Mbps</a:t>
            </a:r>
            <a:r>
              <a:rPr lang="es-ES_tradnl" altLang="es-ES" sz="800"/>
              <a:t>. Gracias a esta nueva especificación, la trasferencia de archivos inalambricamente va a ser más rápida, y se reduce el consumo de energía de los dispositivos, debido al aumento de control de potencia desarrollado para tal fin.</a:t>
            </a:r>
            <a:endParaRPr lang="es-ES_tradnl" altLang="es-ES" sz="800">
              <a:hlinkClick r:id="rId3"/>
            </a:endParaRPr>
          </a:p>
          <a:p>
            <a:pPr>
              <a:lnSpc>
                <a:spcPct val="80000"/>
              </a:lnSpc>
            </a:pPr>
            <a:r>
              <a:rPr lang="es-ES_tradnl" altLang="es-ES" sz="800">
                <a:hlinkClick r:id="rId3"/>
              </a:rPr>
              <a:t> </a:t>
            </a:r>
            <a:endParaRPr lang="es-ES_tradnl" altLang="es-ES" sz="800"/>
          </a:p>
          <a:p>
            <a:pPr>
              <a:lnSpc>
                <a:spcPct val="80000"/>
              </a:lnSpc>
            </a:pPr>
            <a:r>
              <a:rPr lang="es-ES_tradnl" altLang="es-ES" sz="800"/>
              <a:t>El director ejecutivo de </a:t>
            </a:r>
            <a:r>
              <a:rPr lang="es-ES_tradnl" altLang="es-ES" sz="800">
                <a:hlinkClick r:id="rId4" tooltip="Página de Bluetooth SIG"/>
              </a:rPr>
              <a:t>Bluetooth SIG</a:t>
            </a:r>
            <a:r>
              <a:rPr lang="es-ES_tradnl" altLang="es-ES" sz="800"/>
              <a:t> Michael Foley ha dicho; “al igual que Ricky Boobby en Tallageda Nights(haciendo mención a la comedia de carreras de coches), esta ultima versión de Bluetooth ha nacido para correr”. “El uso del </a:t>
            </a:r>
            <a:r>
              <a:rPr lang="es-ES_tradnl" altLang="es-ES" sz="800" b="1"/>
              <a:t>protocolo 802.11</a:t>
            </a:r>
            <a:r>
              <a:rPr lang="es-ES_tradnl" altLang="es-ES" sz="800"/>
              <a:t> le proporciona una mayor eficiencia al Bluetooth 3.0″.</a:t>
            </a:r>
          </a:p>
          <a:p>
            <a:pPr>
              <a:lnSpc>
                <a:spcPct val="80000"/>
              </a:lnSpc>
            </a:pPr>
            <a:r>
              <a:rPr lang="es-ES_tradnl" altLang="es-ES" sz="800"/>
              <a:t>La nueva versión de tecnología Bluetooth está basada en las cualidades intrínsecas de la actual versión 2.1 EDR, y como todas las versiones de Bluetooth anteriores, </a:t>
            </a:r>
            <a:r>
              <a:rPr lang="es-ES_tradnl" altLang="es-ES" sz="800" b="1"/>
              <a:t>mantiene la compatibilidad con versiones más antiguas</a:t>
            </a:r>
            <a:r>
              <a:rPr lang="es-ES_tradnl" altLang="es-ES" sz="800"/>
              <a:t> por lo que su implementación no va a significar ningún conflicto para los usuarios ni para los fabricantes de tecnología.</a:t>
            </a:r>
          </a:p>
          <a:p>
            <a:pPr>
              <a:lnSpc>
                <a:spcPct val="80000"/>
              </a:lnSpc>
            </a:pPr>
            <a:r>
              <a:rPr lang="es-ES_tradnl" altLang="es-ES" sz="800"/>
              <a:t>En el momento en que los primeros productos que adopten esta nueva tecnología lleguen al mercado, el sistema más sencillo de saber si este producto está habilitado para el uso de Bluetooth es visitar esta </a:t>
            </a:r>
            <a:r>
              <a:rPr lang="es-ES_tradnl" altLang="es-ES" sz="800">
                <a:hlinkClick r:id="rId5" tooltip="Buscador de productos compatibles con Bluetooth"/>
              </a:rPr>
              <a:t>guía buscador</a:t>
            </a:r>
            <a:r>
              <a:rPr lang="es-ES_tradnl" altLang="es-ES" sz="800"/>
              <a:t>.</a:t>
            </a:r>
          </a:p>
          <a:p>
            <a:pPr>
              <a:lnSpc>
                <a:spcPct val="80000"/>
              </a:lnSpc>
            </a:pPr>
            <a:r>
              <a:rPr lang="es-ES_tradnl" altLang="es-ES" sz="800"/>
              <a:t>Gracias a esta nueva especificación, los usuarios podrán transferir pesados archivos de datos, vídeo, música, o fotos entre varios dispositivos sin necesidad de utilizar ningún cable y a una velocidad aceptable. Será posible sincronizar bibliotecas de música entre el ordenador y el reproductor o el teléfono, descargar grandes lotes de imágenes a una impresora, o enviar grandes archivos de vídeo desde la cámara o teléfono, al ordenador o la televisión.</a:t>
            </a:r>
          </a:p>
          <a:p>
            <a:pPr>
              <a:lnSpc>
                <a:spcPct val="80000"/>
              </a:lnSpc>
            </a:pPr>
            <a:r>
              <a:rPr lang="es-ES_tradnl" altLang="es-ES" sz="800"/>
              <a:t>De momento </a:t>
            </a:r>
            <a:r>
              <a:rPr lang="es-ES_tradnl" altLang="es-ES" sz="800" b="1"/>
              <a:t>ya es oficial la especificación del Bluetooth 3.0</a:t>
            </a:r>
            <a:r>
              <a:rPr lang="es-ES_tradnl" altLang="es-ES" sz="800"/>
              <a:t>, aunque los productos que lo integren tardarán algo de tiempo en aparecer. La </a:t>
            </a:r>
            <a:r>
              <a:rPr lang="es-ES_tradnl" altLang="es-ES" sz="800">
                <a:hlinkClick r:id="rId6" tooltip="Anuncio de adopción de la nueva especificación Bluetooth"/>
              </a:rPr>
              <a:t>adopción del Bluetooth 3.0</a:t>
            </a:r>
            <a:r>
              <a:rPr lang="es-ES_tradnl" altLang="es-ES" sz="800"/>
              <a:t> por parte del Bluetooth SIG solo ha sido un primer paso en el ciclo de vida de este producto. Ahora deben ser los fabricantes de tecnología como Atheros, Broadcom, RSE o Marvell, quienes deben dar el segundo paso y desarrollar productos  compatibles con Bluetooth 3.0. Se espera que los primeros dispositivos podrían comenzar a aparecer en los próximos 12 meses.</a:t>
            </a:r>
          </a:p>
        </p:txBody>
      </p:sp>
    </p:spTree>
    <p:extLst>
      <p:ext uri="{BB962C8B-B14F-4D97-AF65-F5344CB8AC3E}">
        <p14:creationId xmlns:p14="http://schemas.microsoft.com/office/powerpoint/2010/main" val="1615757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s-ES" altLang="es-ES" sz="900" b="1"/>
              <a:t>Arquitectura hardware </a:t>
            </a:r>
          </a:p>
          <a:p>
            <a:pPr>
              <a:lnSpc>
                <a:spcPct val="90000"/>
              </a:lnSpc>
            </a:pPr>
            <a:r>
              <a:rPr lang="es-ES" altLang="es-ES" sz="900"/>
              <a:t>El hardware que compone el dispositivo Bluetooth está compuesto por dos partes:</a:t>
            </a:r>
          </a:p>
          <a:p>
            <a:pPr>
              <a:lnSpc>
                <a:spcPct val="90000"/>
              </a:lnSpc>
            </a:pPr>
            <a:endParaRPr lang="es-ES" altLang="es-ES" sz="900" b="1"/>
          </a:p>
          <a:p>
            <a:pPr>
              <a:lnSpc>
                <a:spcPct val="90000"/>
              </a:lnSpc>
              <a:buFontTx/>
              <a:buChar char="•"/>
            </a:pPr>
            <a:r>
              <a:rPr lang="es-ES" altLang="es-ES" sz="900" b="1"/>
              <a:t> Dispositivo de radio</a:t>
            </a:r>
            <a:r>
              <a:rPr lang="es-ES" altLang="es-ES" sz="900"/>
              <a:t>, encargado de modular y transmitir la señal </a:t>
            </a:r>
          </a:p>
          <a:p>
            <a:pPr>
              <a:lnSpc>
                <a:spcPct val="90000"/>
              </a:lnSpc>
            </a:pPr>
            <a:endParaRPr lang="es-ES" altLang="es-ES" sz="900" b="1"/>
          </a:p>
          <a:p>
            <a:pPr>
              <a:lnSpc>
                <a:spcPct val="90000"/>
              </a:lnSpc>
              <a:buFontTx/>
              <a:buChar char="•"/>
            </a:pPr>
            <a:r>
              <a:rPr lang="es-ES" altLang="es-ES" sz="900" b="1"/>
              <a:t>Controlador digital</a:t>
            </a:r>
            <a:r>
              <a:rPr lang="es-ES" altLang="es-ES" sz="900"/>
              <a:t> </a:t>
            </a:r>
          </a:p>
          <a:p>
            <a:pPr>
              <a:lnSpc>
                <a:spcPct val="90000"/>
              </a:lnSpc>
            </a:pPr>
            <a:endParaRPr lang="es-ES" altLang="es-ES" sz="900"/>
          </a:p>
          <a:p>
            <a:pPr lvl="2">
              <a:lnSpc>
                <a:spcPct val="90000"/>
              </a:lnSpc>
            </a:pPr>
            <a:r>
              <a:rPr lang="es-ES" altLang="es-ES" sz="900">
                <a:hlinkClick r:id="rId3" tooltip="CPU"/>
              </a:rPr>
              <a:t>CPU</a:t>
            </a:r>
            <a:r>
              <a:rPr lang="es-ES" altLang="es-ES" sz="900"/>
              <a:t>: dispositivo se encarga de atender las instrucciones relacionadas con Bluetooth del dispositivo anfitrión, para así simplificar su operación. Para ello, sobre el CPU corre un software denominado Link Manager que tiene la función de comunicarse con otros dispositivos por medio del protocolo LMP.</a:t>
            </a:r>
          </a:p>
          <a:p>
            <a:pPr lvl="2">
              <a:lnSpc>
                <a:spcPct val="90000"/>
              </a:lnSpc>
            </a:pPr>
            <a:r>
              <a:rPr lang="es-ES" altLang="es-ES" sz="900" u="sng"/>
              <a:t>DSP </a:t>
            </a:r>
            <a:r>
              <a:rPr lang="es-ES" altLang="es-ES" sz="900"/>
              <a:t>- Digital Signal Processor :  Procesador de señales digitales </a:t>
            </a:r>
          </a:p>
          <a:p>
            <a:pPr lvl="2">
              <a:lnSpc>
                <a:spcPct val="90000"/>
              </a:lnSpc>
            </a:pPr>
            <a:r>
              <a:rPr lang="es-ES" altLang="es-ES" sz="900" u="sng"/>
              <a:t>Link Controller</a:t>
            </a:r>
            <a:r>
              <a:rPr lang="es-ES" altLang="es-ES" sz="900"/>
              <a:t> (o controlador de Enlace) y de los interfaces con el dispositivo anfitrión.Está encargado de hacer el procesamiento de la banda base y del manejo de los protocolos ARQ y FEC de capa física. </a:t>
            </a:r>
          </a:p>
          <a:p>
            <a:pPr lvl="2">
              <a:lnSpc>
                <a:spcPct val="90000"/>
              </a:lnSpc>
            </a:pPr>
            <a:r>
              <a:rPr lang="es-ES" altLang="es-ES" sz="900"/>
              <a:t>Se encarga de las funciones de transferencia (tanto asíncrona como síncrona), codificación de Audio y cifrado de datos.</a:t>
            </a:r>
          </a:p>
          <a:p>
            <a:pPr lvl="2">
              <a:lnSpc>
                <a:spcPct val="90000"/>
              </a:lnSpc>
            </a:pPr>
            <a:endParaRPr lang="es-ES" altLang="es-ES" sz="900"/>
          </a:p>
          <a:p>
            <a:pPr lvl="2">
              <a:lnSpc>
                <a:spcPct val="90000"/>
              </a:lnSpc>
            </a:pPr>
            <a:r>
              <a:rPr lang="es-ES" altLang="es-ES" sz="900"/>
              <a:t>Entre las tareas realizadas por el LC y el Link Manager, destacan las siguientes:</a:t>
            </a:r>
          </a:p>
          <a:p>
            <a:pPr lvl="2">
              <a:lnSpc>
                <a:spcPct val="90000"/>
              </a:lnSpc>
            </a:pPr>
            <a:r>
              <a:rPr lang="es-ES" altLang="es-ES" sz="900"/>
              <a:t>Envío y Recepción de Datos. </a:t>
            </a:r>
          </a:p>
          <a:p>
            <a:pPr lvl="2">
              <a:lnSpc>
                <a:spcPct val="90000"/>
              </a:lnSpc>
            </a:pPr>
            <a:r>
              <a:rPr lang="es-ES" altLang="es-ES" sz="900"/>
              <a:t>Empaginamiento y Peticiones. </a:t>
            </a:r>
          </a:p>
          <a:p>
            <a:pPr lvl="2">
              <a:lnSpc>
                <a:spcPct val="90000"/>
              </a:lnSpc>
            </a:pPr>
            <a:r>
              <a:rPr lang="es-ES" altLang="es-ES" sz="900"/>
              <a:t>Determinación de Conexiones. </a:t>
            </a:r>
          </a:p>
          <a:p>
            <a:pPr lvl="2">
              <a:lnSpc>
                <a:spcPct val="90000"/>
              </a:lnSpc>
            </a:pPr>
            <a:r>
              <a:rPr lang="es-ES" altLang="es-ES" sz="900"/>
              <a:t>Autenticación. </a:t>
            </a:r>
          </a:p>
          <a:p>
            <a:pPr lvl="2">
              <a:lnSpc>
                <a:spcPct val="90000"/>
              </a:lnSpc>
            </a:pPr>
            <a:r>
              <a:rPr lang="es-ES" altLang="es-ES" sz="900"/>
              <a:t>Negociación y determinación de tipos de enlace. </a:t>
            </a:r>
          </a:p>
          <a:p>
            <a:pPr lvl="2">
              <a:lnSpc>
                <a:spcPct val="90000"/>
              </a:lnSpc>
            </a:pPr>
            <a:r>
              <a:rPr lang="es-ES" altLang="es-ES" sz="900"/>
              <a:t>Determinación del tipo de cuerpo de cada paquete. </a:t>
            </a:r>
          </a:p>
          <a:p>
            <a:pPr lvl="2">
              <a:lnSpc>
                <a:spcPct val="90000"/>
              </a:lnSpc>
            </a:pPr>
            <a:r>
              <a:rPr lang="es-ES" altLang="es-ES" sz="900"/>
              <a:t>Ubicación del dispositivo en modo sniff o hold. </a:t>
            </a:r>
          </a:p>
          <a:p>
            <a:pPr>
              <a:lnSpc>
                <a:spcPct val="90000"/>
              </a:lnSpc>
            </a:pPr>
            <a:endParaRPr lang="es-ES" altLang="es-ES" sz="900"/>
          </a:p>
        </p:txBody>
      </p:sp>
    </p:spTree>
    <p:extLst>
      <p:ext uri="{BB962C8B-B14F-4D97-AF65-F5344CB8AC3E}">
        <p14:creationId xmlns:p14="http://schemas.microsoft.com/office/powerpoint/2010/main" val="3656726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s-ES" altLang="es-ES" sz="900" b="1"/>
              <a:t>Arquitectura hardware </a:t>
            </a:r>
          </a:p>
          <a:p>
            <a:pPr>
              <a:lnSpc>
                <a:spcPct val="90000"/>
              </a:lnSpc>
            </a:pPr>
            <a:r>
              <a:rPr lang="es-ES" altLang="es-ES" sz="900"/>
              <a:t>El hardware que compone el dispositivo Bluetooth está compuesto por dos partes:</a:t>
            </a:r>
          </a:p>
          <a:p>
            <a:pPr>
              <a:lnSpc>
                <a:spcPct val="90000"/>
              </a:lnSpc>
            </a:pPr>
            <a:endParaRPr lang="es-ES" altLang="es-ES" sz="900" b="1"/>
          </a:p>
          <a:p>
            <a:pPr>
              <a:lnSpc>
                <a:spcPct val="90000"/>
              </a:lnSpc>
              <a:buFontTx/>
              <a:buChar char="•"/>
            </a:pPr>
            <a:r>
              <a:rPr lang="es-ES" altLang="es-ES" sz="900" b="1"/>
              <a:t> Dispositivo de radio</a:t>
            </a:r>
            <a:r>
              <a:rPr lang="es-ES" altLang="es-ES" sz="900"/>
              <a:t>, encargado de modular y transmitir la señal </a:t>
            </a:r>
          </a:p>
          <a:p>
            <a:pPr>
              <a:lnSpc>
                <a:spcPct val="90000"/>
              </a:lnSpc>
            </a:pPr>
            <a:endParaRPr lang="es-ES" altLang="es-ES" sz="900" b="1"/>
          </a:p>
          <a:p>
            <a:pPr>
              <a:lnSpc>
                <a:spcPct val="90000"/>
              </a:lnSpc>
              <a:buFontTx/>
              <a:buChar char="•"/>
            </a:pPr>
            <a:r>
              <a:rPr lang="es-ES" altLang="es-ES" sz="900" b="1"/>
              <a:t>Controlador digital</a:t>
            </a:r>
            <a:r>
              <a:rPr lang="es-ES" altLang="es-ES" sz="900"/>
              <a:t> </a:t>
            </a:r>
          </a:p>
          <a:p>
            <a:pPr>
              <a:lnSpc>
                <a:spcPct val="90000"/>
              </a:lnSpc>
            </a:pPr>
            <a:endParaRPr lang="es-ES" altLang="es-ES" sz="900"/>
          </a:p>
          <a:p>
            <a:pPr lvl="2">
              <a:lnSpc>
                <a:spcPct val="90000"/>
              </a:lnSpc>
            </a:pPr>
            <a:r>
              <a:rPr lang="es-ES" altLang="es-ES" sz="900">
                <a:hlinkClick r:id="rId3" tooltip="CPU"/>
              </a:rPr>
              <a:t>CPU</a:t>
            </a:r>
            <a:r>
              <a:rPr lang="es-ES" altLang="es-ES" sz="900"/>
              <a:t>: dispositivo se encarga de atender las instrucciones relacionadas con Bluetooth del dispositivo anfitrión, para así simplificar su operación. Para ello, sobre el CPU corre un software denominado Link Manager que tiene la función de comunicarse con otros dispositivos por medio del protocolo LMP.</a:t>
            </a:r>
          </a:p>
          <a:p>
            <a:pPr lvl="2">
              <a:lnSpc>
                <a:spcPct val="90000"/>
              </a:lnSpc>
            </a:pPr>
            <a:r>
              <a:rPr lang="es-ES" altLang="es-ES" sz="900" u="sng"/>
              <a:t>DSP </a:t>
            </a:r>
            <a:r>
              <a:rPr lang="es-ES" altLang="es-ES" sz="900"/>
              <a:t>- Digital Signal Processor :  Procesador de señales digitales </a:t>
            </a:r>
          </a:p>
          <a:p>
            <a:pPr lvl="2">
              <a:lnSpc>
                <a:spcPct val="90000"/>
              </a:lnSpc>
            </a:pPr>
            <a:r>
              <a:rPr lang="es-ES" altLang="es-ES" sz="900" u="sng"/>
              <a:t>Link Controller</a:t>
            </a:r>
            <a:r>
              <a:rPr lang="es-ES" altLang="es-ES" sz="900"/>
              <a:t> (o controlador de Enlace) y de los interfaces con el dispositivo anfitrión.Está encargado de hacer el procesamiento de la banda base y del manejo de los protocolos ARQ y FEC de capa física. </a:t>
            </a:r>
          </a:p>
          <a:p>
            <a:pPr lvl="2">
              <a:lnSpc>
                <a:spcPct val="90000"/>
              </a:lnSpc>
            </a:pPr>
            <a:r>
              <a:rPr lang="es-ES" altLang="es-ES" sz="900"/>
              <a:t>Se encarga de las funciones de transferencia (tanto asíncrona como síncrona), codificación de Audio y cifrado de datos.</a:t>
            </a:r>
          </a:p>
          <a:p>
            <a:pPr lvl="2">
              <a:lnSpc>
                <a:spcPct val="90000"/>
              </a:lnSpc>
            </a:pPr>
            <a:endParaRPr lang="es-ES" altLang="es-ES" sz="900"/>
          </a:p>
          <a:p>
            <a:pPr lvl="2">
              <a:lnSpc>
                <a:spcPct val="90000"/>
              </a:lnSpc>
            </a:pPr>
            <a:r>
              <a:rPr lang="es-ES" altLang="es-ES" sz="900"/>
              <a:t>Entre las tareas realizadas por el LC y el Link Manager, destacan las siguientes:</a:t>
            </a:r>
          </a:p>
          <a:p>
            <a:pPr lvl="2">
              <a:lnSpc>
                <a:spcPct val="90000"/>
              </a:lnSpc>
            </a:pPr>
            <a:r>
              <a:rPr lang="es-ES" altLang="es-ES" sz="900"/>
              <a:t>Envío y Recepción de Datos. </a:t>
            </a:r>
          </a:p>
          <a:p>
            <a:pPr lvl="2">
              <a:lnSpc>
                <a:spcPct val="90000"/>
              </a:lnSpc>
            </a:pPr>
            <a:r>
              <a:rPr lang="es-ES" altLang="es-ES" sz="900"/>
              <a:t>Empaginamiento y Peticiones. </a:t>
            </a:r>
          </a:p>
          <a:p>
            <a:pPr lvl="2">
              <a:lnSpc>
                <a:spcPct val="90000"/>
              </a:lnSpc>
            </a:pPr>
            <a:r>
              <a:rPr lang="es-ES" altLang="es-ES" sz="900"/>
              <a:t>Determinación de Conexiones. </a:t>
            </a:r>
          </a:p>
          <a:p>
            <a:pPr lvl="2">
              <a:lnSpc>
                <a:spcPct val="90000"/>
              </a:lnSpc>
            </a:pPr>
            <a:r>
              <a:rPr lang="es-ES" altLang="es-ES" sz="900"/>
              <a:t>Autenticación. </a:t>
            </a:r>
          </a:p>
          <a:p>
            <a:pPr lvl="2">
              <a:lnSpc>
                <a:spcPct val="90000"/>
              </a:lnSpc>
            </a:pPr>
            <a:r>
              <a:rPr lang="es-ES" altLang="es-ES" sz="900"/>
              <a:t>Negociación y determinación de tipos de enlace. </a:t>
            </a:r>
          </a:p>
          <a:p>
            <a:pPr lvl="2">
              <a:lnSpc>
                <a:spcPct val="90000"/>
              </a:lnSpc>
            </a:pPr>
            <a:r>
              <a:rPr lang="es-ES" altLang="es-ES" sz="900"/>
              <a:t>Determinación del tipo de cuerpo de cada paquete. </a:t>
            </a:r>
          </a:p>
          <a:p>
            <a:pPr lvl="2">
              <a:lnSpc>
                <a:spcPct val="90000"/>
              </a:lnSpc>
            </a:pPr>
            <a:r>
              <a:rPr lang="es-ES" altLang="es-ES" sz="900"/>
              <a:t>Ubicación del dispositivo en modo sniff o hold. </a:t>
            </a:r>
          </a:p>
          <a:p>
            <a:pPr>
              <a:lnSpc>
                <a:spcPct val="90000"/>
              </a:lnSpc>
            </a:pPr>
            <a:endParaRPr lang="es-ES" altLang="es-ES" sz="900"/>
          </a:p>
        </p:txBody>
      </p:sp>
    </p:spTree>
    <p:extLst>
      <p:ext uri="{BB962C8B-B14F-4D97-AF65-F5344CB8AC3E}">
        <p14:creationId xmlns:p14="http://schemas.microsoft.com/office/powerpoint/2010/main" val="4016716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AR" altLang="es-AR" b="1"/>
              <a:t>Una piconet es una red informática cuyos nodos se conectan utilizando Bluetooth. Una piconet puede constar de dos a siete dispositivos. En una piconet, habrá siempre un «maestro» y los demás serán esclavos.</a:t>
            </a:r>
            <a:endParaRPr lang="es-ES" altLang="es-ES" b="1"/>
          </a:p>
          <a:p>
            <a:r>
              <a:rPr lang="es-ES" altLang="es-ES"/>
              <a:t>El periférico como maestro:</a:t>
            </a:r>
          </a:p>
          <a:p>
            <a:r>
              <a:rPr lang="es-ES" altLang="es-ES"/>
              <a:t>• Se encarga de escoger el hop adecuado para mantener el enlace.</a:t>
            </a:r>
          </a:p>
          <a:p>
            <a:r>
              <a:rPr lang="es-ES" altLang="es-ES"/>
              <a:t>• Establece conexiones en las que un paquete de datos ocupa un slot para la emisión y otro para la recepción que pueden ser usados alternativamente, dando lugar a un esquema de tipo TDD (Time Division Duplex).</a:t>
            </a:r>
          </a:p>
          <a:p>
            <a:r>
              <a:rPr lang="es-ES" altLang="es-ES"/>
              <a:t>• La secuencia única de salto de frecuencia del canal está determinado por la identidad del maestro de la piconet (un código único para cada equipo), y por su frecuencia de reloj. Para que una unidad esclava pueda sincronizarse con una unidad maestra, ésta debe añadir un ajuste a su propio reloj nativo y así poder compartir la misma portadora de salto.</a:t>
            </a:r>
          </a:p>
          <a:p>
            <a:r>
              <a:rPr lang="es-ES" altLang="es-ES" b="1"/>
              <a:t>A un grupo de piconets se le llama scatternet.</a:t>
            </a:r>
          </a:p>
        </p:txBody>
      </p:sp>
    </p:spTree>
    <p:extLst>
      <p:ext uri="{BB962C8B-B14F-4D97-AF65-F5344CB8AC3E}">
        <p14:creationId xmlns:p14="http://schemas.microsoft.com/office/powerpoint/2010/main" val="1240565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Según </a:t>
            </a:r>
            <a:r>
              <a:rPr lang="es-ES" dirty="0" err="1"/>
              <a:t>notocias</a:t>
            </a:r>
            <a:r>
              <a:rPr lang="es-ES" dirty="0"/>
              <a:t> al 22-05-2020</a:t>
            </a:r>
            <a:r>
              <a:rPr lang="es-ES" baseline="0" dirty="0"/>
              <a:t> </a:t>
            </a:r>
            <a:r>
              <a:rPr lang="es-ES" baseline="0" dirty="0" err="1"/>
              <a:t>crecio</a:t>
            </a:r>
            <a:r>
              <a:rPr lang="es-ES" baseline="0" dirty="0"/>
              <a:t> la </a:t>
            </a:r>
            <a:r>
              <a:rPr lang="es-ES" baseline="0" dirty="0" err="1"/>
              <a:t>vulnrabilidad</a:t>
            </a:r>
            <a:r>
              <a:rPr lang="es-ES" baseline="0" dirty="0"/>
              <a:t> de los </a:t>
            </a:r>
            <a:r>
              <a:rPr lang="es-ES" baseline="0" dirty="0" err="1"/>
              <a:t>blutooth</a:t>
            </a:r>
            <a:r>
              <a:rPr lang="es-ES" baseline="0" dirty="0"/>
              <a:t> en la etapa de aseguro de </a:t>
            </a:r>
            <a:r>
              <a:rPr lang="es-ES" baseline="0" dirty="0" err="1"/>
              <a:t>clasves</a:t>
            </a:r>
            <a:r>
              <a:rPr lang="es-ES" baseline="0" dirty="0"/>
              <a:t>. Y </a:t>
            </a:r>
            <a:r>
              <a:rPr lang="es-ES" baseline="0" dirty="0" err="1"/>
              <a:t>hata</a:t>
            </a:r>
            <a:r>
              <a:rPr lang="es-ES" baseline="0" dirty="0"/>
              <a:t> que no se actualicen las versione será vulnerable – ATENSION</a:t>
            </a:r>
          </a:p>
          <a:p>
            <a:endParaRPr lang="es-ES" dirty="0"/>
          </a:p>
        </p:txBody>
      </p:sp>
      <p:sp>
        <p:nvSpPr>
          <p:cNvPr id="4" name="Marcador de número de diapositiva 3"/>
          <p:cNvSpPr>
            <a:spLocks noGrp="1"/>
          </p:cNvSpPr>
          <p:nvPr>
            <p:ph type="sldNum" sz="quarter" idx="10"/>
          </p:nvPr>
        </p:nvSpPr>
        <p:spPr/>
        <p:txBody>
          <a:bodyPr/>
          <a:lstStyle/>
          <a:p>
            <a:pPr>
              <a:defRPr/>
            </a:pPr>
            <a:fld id="{7E4EE8E7-C8F6-4E40-B959-62A63CEEC5DC}" type="slidenum">
              <a:rPr lang="es-ES_tradnl" smtClean="0"/>
              <a:pPr>
                <a:defRPr/>
              </a:pPr>
              <a:t>18</a:t>
            </a:fld>
            <a:endParaRPr lang="es-ES_tradnl"/>
          </a:p>
        </p:txBody>
      </p:sp>
    </p:spTree>
    <p:extLst>
      <p:ext uri="{BB962C8B-B14F-4D97-AF65-F5344CB8AC3E}">
        <p14:creationId xmlns:p14="http://schemas.microsoft.com/office/powerpoint/2010/main" val="3234575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s-ES_tradnl" altLang="es-ES" sz="800" b="1" dirty="0"/>
              <a:t>Ultra Wide Band Bluetooth</a:t>
            </a:r>
          </a:p>
          <a:p>
            <a:pPr>
              <a:lnSpc>
                <a:spcPct val="80000"/>
              </a:lnSpc>
            </a:pPr>
            <a:endParaRPr lang="es-ES_tradnl" altLang="es-ES" sz="800" b="1" dirty="0"/>
          </a:p>
          <a:p>
            <a:pPr>
              <a:lnSpc>
                <a:spcPct val="80000"/>
              </a:lnSpc>
            </a:pPr>
            <a:r>
              <a:rPr lang="es-ES_tradnl" altLang="es-ES" sz="800" dirty="0"/>
              <a:t>El 28 de marzo de 2006, el Bluetooth SIG anunció su intención de utilizar Ultra-</a:t>
            </a:r>
            <a:r>
              <a:rPr lang="es-ES_tradnl" altLang="es-ES" sz="800" dirty="0" err="1"/>
              <a:t>Wideband</a:t>
            </a:r>
            <a:r>
              <a:rPr lang="es-ES_tradnl" altLang="es-ES" sz="800" dirty="0"/>
              <a:t>/MB-OFDM como capa física para futuras versiones de Bluetooth.</a:t>
            </a:r>
          </a:p>
          <a:p>
            <a:pPr>
              <a:lnSpc>
                <a:spcPct val="80000"/>
              </a:lnSpc>
            </a:pPr>
            <a:endParaRPr lang="es-ES_tradnl" altLang="es-ES" sz="800" dirty="0"/>
          </a:p>
          <a:p>
            <a:pPr>
              <a:lnSpc>
                <a:spcPct val="80000"/>
              </a:lnSpc>
            </a:pPr>
            <a:r>
              <a:rPr lang="es-ES_tradnl" altLang="es-ES" sz="800" dirty="0"/>
              <a:t>La integración de UWB creará una versión de la tecnología Bluetooth con opción a grandes anchos de banda. Esta nueva versión permitirá alcanzar los requisitos de sincronización y transferencia de grandes cantidades de datos así como de contenidos de alta definición para dispositivos portátiles, proyectores multimedia, televisores y teléfonos VOIP.</a:t>
            </a:r>
          </a:p>
          <a:p>
            <a:pPr>
              <a:lnSpc>
                <a:spcPct val="80000"/>
              </a:lnSpc>
            </a:pPr>
            <a:r>
              <a:rPr lang="es-ES_tradnl" altLang="es-ES" sz="800" dirty="0"/>
              <a:t>Al mismo tiempo, la tecnología Bluetooth continuará satisfaciendo las necesidades de aplicaciones de muy bajo consumo como ratones, teclados o auriculares monofónicos permitiendo a los dispositivos seleccionar la capa física más apropiada para sus requisitos.</a:t>
            </a:r>
            <a:endParaRPr lang="es-ES_tradnl" altLang="es-ES" sz="800" b="1" dirty="0"/>
          </a:p>
          <a:p>
            <a:pPr>
              <a:lnSpc>
                <a:spcPct val="80000"/>
              </a:lnSpc>
            </a:pPr>
            <a:endParaRPr lang="es-ES_tradnl" altLang="es-ES" sz="800" b="1" dirty="0"/>
          </a:p>
          <a:p>
            <a:pPr>
              <a:lnSpc>
                <a:spcPct val="80000"/>
              </a:lnSpc>
            </a:pPr>
            <a:r>
              <a:rPr lang="es-ES_tradnl" altLang="es-ES" sz="800" b="1" dirty="0"/>
              <a:t>Ultra </a:t>
            </a:r>
            <a:r>
              <a:rPr lang="es-ES_tradnl" altLang="es-ES" sz="800" b="1" dirty="0" err="1"/>
              <a:t>Low</a:t>
            </a:r>
            <a:r>
              <a:rPr lang="es-ES_tradnl" altLang="es-ES" sz="800" b="1" dirty="0"/>
              <a:t> </a:t>
            </a:r>
            <a:r>
              <a:rPr lang="es-ES_tradnl" altLang="es-ES" sz="800" b="1" dirty="0" err="1"/>
              <a:t>Power</a:t>
            </a:r>
            <a:r>
              <a:rPr lang="es-ES_tradnl" altLang="es-ES" sz="800" b="1" dirty="0"/>
              <a:t> Bluetooth</a:t>
            </a:r>
          </a:p>
          <a:p>
            <a:pPr>
              <a:lnSpc>
                <a:spcPct val="80000"/>
              </a:lnSpc>
            </a:pPr>
            <a:endParaRPr lang="es-ES_tradnl" altLang="es-ES" sz="800" dirty="0"/>
          </a:p>
          <a:p>
            <a:pPr>
              <a:lnSpc>
                <a:spcPct val="80000"/>
              </a:lnSpc>
            </a:pPr>
            <a:r>
              <a:rPr lang="es-ES_tradnl" altLang="es-ES" sz="800" dirty="0"/>
              <a:t>El 12 de junio de 2007, Nokia y el Bluetooth SIG anunciaron que </a:t>
            </a:r>
            <a:r>
              <a:rPr lang="es-ES_tradnl" altLang="es-ES" sz="800" dirty="0" err="1"/>
              <a:t>Wibree</a:t>
            </a:r>
            <a:r>
              <a:rPr lang="es-ES_tradnl" altLang="es-ES" sz="800" dirty="0"/>
              <a:t> formará parte de la especificación de Bluetooth como versión de muy bajo consumo. Sus aplicaciones son principalmente dispositivos sensores o mandos a distancia. Puede resultar interesante para equipamiento médico. La propuesta de Nokia es utilizar esta tecnología como enlace de bajo coste hasta un teléfono móvil que actúe de puerta de enlace hacia otras tecnologías como </a:t>
            </a:r>
            <a:r>
              <a:rPr lang="es-ES_tradnl" altLang="es-ES" sz="800" dirty="0" err="1"/>
              <a:t>hspda</a:t>
            </a:r>
            <a:r>
              <a:rPr lang="es-ES_tradnl" altLang="es-ES" sz="800" dirty="0"/>
              <a:t>, </a:t>
            </a:r>
            <a:r>
              <a:rPr lang="es-ES_tradnl" altLang="es-ES" sz="800" dirty="0" err="1"/>
              <a:t>Wi</a:t>
            </a:r>
            <a:r>
              <a:rPr lang="es-ES_tradnl" altLang="es-ES" sz="800" dirty="0"/>
              <a:t>-Fi o incluso el mismo Bluetooth.</a:t>
            </a:r>
            <a:endParaRPr lang="es-ES_tradnl" altLang="es-ES" sz="800" b="1" dirty="0"/>
          </a:p>
          <a:p>
            <a:pPr>
              <a:lnSpc>
                <a:spcPct val="80000"/>
              </a:lnSpc>
            </a:pPr>
            <a:endParaRPr lang="es-ES_tradnl" altLang="es-ES" sz="800" b="1" dirty="0"/>
          </a:p>
          <a:p>
            <a:pPr>
              <a:lnSpc>
                <a:spcPct val="80000"/>
              </a:lnSpc>
            </a:pPr>
            <a:endParaRPr lang="es-ES_tradnl" altLang="es-ES" sz="800" dirty="0"/>
          </a:p>
          <a:p>
            <a:pPr>
              <a:lnSpc>
                <a:spcPct val="80000"/>
              </a:lnSpc>
            </a:pPr>
            <a:r>
              <a:rPr lang="es-ES_tradnl" altLang="es-ES" sz="800" dirty="0"/>
              <a:t>La especificación de Bluetooth define un canal de comunicación de máximo 720 kb/s (1 Mbps de capacidad bruta) con rango óptimo de 10 m (opcionalmente 100 m con repetidores).</a:t>
            </a:r>
          </a:p>
          <a:p>
            <a:pPr>
              <a:lnSpc>
                <a:spcPct val="80000"/>
              </a:lnSpc>
            </a:pPr>
            <a:r>
              <a:rPr lang="es-ES_tradnl" altLang="es-ES" sz="800" dirty="0"/>
              <a:t>La frecuencia de radio con la que trabaja está en el rango de 2,4 a 2,48 GHz con amplio espectro y saltos de frecuencia con posibilidad de transmitir en Full </a:t>
            </a:r>
            <a:r>
              <a:rPr lang="es-ES_tradnl" altLang="es-ES" sz="800" dirty="0" err="1"/>
              <a:t>Duplex</a:t>
            </a:r>
            <a:r>
              <a:rPr lang="es-ES_tradnl" altLang="es-ES" sz="800" dirty="0"/>
              <a:t> con un máximo de 1600 saltos/s. Los saltos de frecuencia se dan entre un total de 79 frecuencias con intervalos de 1Mhz; esto permite dar seguridad y robustez.</a:t>
            </a:r>
          </a:p>
          <a:p>
            <a:pPr>
              <a:lnSpc>
                <a:spcPct val="80000"/>
              </a:lnSpc>
            </a:pPr>
            <a:r>
              <a:rPr lang="es-ES_tradnl" altLang="es-ES" sz="800" dirty="0"/>
              <a:t>La potencia de salida para transmitir a una distancia máxima de 10 metros es de 0 </a:t>
            </a:r>
            <a:r>
              <a:rPr lang="es-ES_tradnl" altLang="es-ES" sz="800" dirty="0" err="1"/>
              <a:t>dBm</a:t>
            </a:r>
            <a:r>
              <a:rPr lang="es-ES_tradnl" altLang="es-ES" sz="800" dirty="0"/>
              <a:t> (1 </a:t>
            </a:r>
            <a:r>
              <a:rPr lang="es-ES_tradnl" altLang="es-ES" sz="800" dirty="0" err="1"/>
              <a:t>mW</a:t>
            </a:r>
            <a:r>
              <a:rPr lang="es-ES_tradnl" altLang="es-ES" sz="800" dirty="0"/>
              <a:t>), mientras que la versión de largo alcance transmite entre 20 y 30 </a:t>
            </a:r>
            <a:r>
              <a:rPr lang="es-ES_tradnl" altLang="es-ES" sz="800" dirty="0" err="1"/>
              <a:t>dBm</a:t>
            </a:r>
            <a:r>
              <a:rPr lang="es-ES_tradnl" altLang="es-ES" sz="800" dirty="0"/>
              <a:t> (entre 100 </a:t>
            </a:r>
            <a:r>
              <a:rPr lang="es-ES_tradnl" altLang="es-ES" sz="800" dirty="0" err="1"/>
              <a:t>mW</a:t>
            </a:r>
            <a:r>
              <a:rPr lang="es-ES_tradnl" altLang="es-ES" sz="800" dirty="0"/>
              <a:t> y 1 W).</a:t>
            </a:r>
          </a:p>
          <a:p>
            <a:pPr>
              <a:lnSpc>
                <a:spcPct val="80000"/>
              </a:lnSpc>
            </a:pPr>
            <a:r>
              <a:rPr lang="es-ES_tradnl" altLang="es-ES" sz="800" dirty="0"/>
              <a:t>Para lograr alcanzar el objetivo de bajo consumo y bajo costo, se ideó una solución que se puede implementar en un solo chip utilizando circuitos CMOS. De esta manera, se logró crear una solución de 9×9 mm y que consume aproximadamente 97% menos energía que un teléfono celular común.</a:t>
            </a:r>
          </a:p>
          <a:p>
            <a:pPr>
              <a:lnSpc>
                <a:spcPct val="80000"/>
              </a:lnSpc>
            </a:pPr>
            <a:r>
              <a:rPr lang="es-ES_tradnl" altLang="es-ES" sz="800" dirty="0"/>
              <a:t>El protocolo de banda base (canales simples por línea) combina conmutación de circuitos y paquetes. Para asegurar que los paquetes no lleguen fuera de orden, los slots pueden ser reservados por paquetes síncronos, un salto diferente de señal es usado para cada paquete. Por otro lado, la conmutación de circuitos puede ser asíncrona o síncrona. Tres canales de datos síncronos (voz), o un canal de datos síncrono y uno asíncrono, pueden ser soportados en un solo canal. Cada canal de voz puede soportar una tasa de transferencia de 64 kb/s en cada sentido, la cual es suficientemente adecuada para la transmisión de voz. Un canal asíncrono puede transmitir como mucho 721 kb/s en una dirección y 56 kb/s en la dirección opuesta, sin embargo, para una conexión síncrona es posible soportar 432,6 kb/s en ambas direcciones si el enlace es simétrico.</a:t>
            </a:r>
            <a:endParaRPr lang="es-ES_tradnl" altLang="es-ES" sz="800" b="1" dirty="0"/>
          </a:p>
          <a:p>
            <a:pPr>
              <a:lnSpc>
                <a:spcPct val="80000"/>
              </a:lnSpc>
            </a:pPr>
            <a:r>
              <a:rPr lang="es-ES_tradnl" altLang="es-ES" sz="800" b="1" dirty="0"/>
              <a:t>Arquitectura hardware</a:t>
            </a:r>
          </a:p>
          <a:p>
            <a:pPr>
              <a:lnSpc>
                <a:spcPct val="80000"/>
              </a:lnSpc>
            </a:pPr>
            <a:r>
              <a:rPr lang="es-ES_tradnl" altLang="es-ES" sz="800" dirty="0"/>
              <a:t>El hardware que compone el dispositivo Bluetooth está compuesto por dos partes:</a:t>
            </a:r>
          </a:p>
          <a:p>
            <a:pPr>
              <a:lnSpc>
                <a:spcPct val="80000"/>
              </a:lnSpc>
            </a:pPr>
            <a:endParaRPr lang="es-ES_tradnl" altLang="es-ES" sz="800" b="1" dirty="0"/>
          </a:p>
          <a:p>
            <a:pPr>
              <a:lnSpc>
                <a:spcPct val="80000"/>
              </a:lnSpc>
            </a:pPr>
            <a:r>
              <a:rPr lang="es-ES_tradnl" altLang="es-ES" sz="800" b="1" dirty="0"/>
              <a:t>un dispositivo de radio</a:t>
            </a:r>
            <a:r>
              <a:rPr lang="es-ES_tradnl" altLang="es-ES" sz="800" dirty="0"/>
              <a:t>, encargado de modular y transmitir la señal </a:t>
            </a:r>
          </a:p>
          <a:p>
            <a:pPr>
              <a:lnSpc>
                <a:spcPct val="80000"/>
              </a:lnSpc>
            </a:pPr>
            <a:r>
              <a:rPr lang="es-ES_tradnl" altLang="es-ES" sz="800" b="1" dirty="0"/>
              <a:t>un controlador digital</a:t>
            </a:r>
            <a:r>
              <a:rPr lang="es-ES_tradnl" altLang="es-ES" sz="800" dirty="0"/>
              <a:t>, compuesto por una CPU, por un procesador de señales digitales (DSP - Digital </a:t>
            </a:r>
            <a:r>
              <a:rPr lang="es-ES_tradnl" altLang="es-ES" sz="800" dirty="0" err="1"/>
              <a:t>Signal</a:t>
            </a:r>
            <a:r>
              <a:rPr lang="es-ES_tradnl" altLang="es-ES" sz="800" dirty="0"/>
              <a:t> </a:t>
            </a:r>
            <a:r>
              <a:rPr lang="es-ES_tradnl" altLang="es-ES" sz="800" dirty="0" err="1"/>
              <a:t>Processor</a:t>
            </a:r>
            <a:r>
              <a:rPr lang="es-ES_tradnl" altLang="es-ES" sz="800" dirty="0"/>
              <a:t>) llamado Link </a:t>
            </a:r>
            <a:r>
              <a:rPr lang="es-ES_tradnl" altLang="es-ES" sz="800" dirty="0" err="1"/>
              <a:t>Controller</a:t>
            </a:r>
            <a:r>
              <a:rPr lang="es-ES_tradnl" altLang="es-ES" sz="800" dirty="0"/>
              <a:t> (o controlador de Enlace) y de las interfaces con el dispositivo anfitrión.</a:t>
            </a:r>
          </a:p>
          <a:p>
            <a:pPr>
              <a:lnSpc>
                <a:spcPct val="80000"/>
              </a:lnSpc>
            </a:pPr>
            <a:r>
              <a:rPr lang="es-ES_tradnl" altLang="es-ES" sz="800" dirty="0"/>
              <a:t>El LC o Link </a:t>
            </a:r>
            <a:r>
              <a:rPr lang="es-ES_tradnl" altLang="es-ES" sz="800" dirty="0" err="1"/>
              <a:t>Controller</a:t>
            </a:r>
            <a:r>
              <a:rPr lang="es-ES_tradnl" altLang="es-ES" sz="800" dirty="0"/>
              <a:t> está encargado de hacer el procesamiento de la banda base y del manejo de los protocolos ARQ y FEC de capa física. Además, se encarga de las funciones de transferencia (tanto asíncrona como síncrona), codificación de Audio y cifrado de datos.</a:t>
            </a:r>
          </a:p>
          <a:p>
            <a:pPr>
              <a:lnSpc>
                <a:spcPct val="80000"/>
              </a:lnSpc>
            </a:pPr>
            <a:r>
              <a:rPr lang="es-ES_tradnl" altLang="es-ES" sz="800" dirty="0"/>
              <a:t>El CPU del dispositivo se encarga de atender las instrucciones relacionadas con Bluetooth del dispositivo anfitrión, para así simplificar su operación. Para ello, sobre el CPU corre un software denominado Link Manager que tiene la función de comunicarse con otros dispositivos por medio del protocolo LMP.</a:t>
            </a:r>
          </a:p>
          <a:p>
            <a:pPr>
              <a:lnSpc>
                <a:spcPct val="80000"/>
              </a:lnSpc>
            </a:pPr>
            <a:r>
              <a:rPr lang="es-ES_tradnl" altLang="es-ES" sz="800" dirty="0"/>
              <a:t>Entre las tareas realizadas por el LC y el Link Manager, destacan las siguientes:</a:t>
            </a:r>
          </a:p>
          <a:p>
            <a:pPr>
              <a:lnSpc>
                <a:spcPct val="80000"/>
              </a:lnSpc>
            </a:pPr>
            <a:r>
              <a:rPr lang="es-ES_tradnl" altLang="es-ES" sz="800" dirty="0"/>
              <a:t>Envío y Recepción de Datos. </a:t>
            </a:r>
          </a:p>
          <a:p>
            <a:pPr>
              <a:lnSpc>
                <a:spcPct val="80000"/>
              </a:lnSpc>
            </a:pPr>
            <a:r>
              <a:rPr lang="es-ES_tradnl" altLang="es-ES" sz="800" dirty="0" err="1"/>
              <a:t>Empaginamiento</a:t>
            </a:r>
            <a:r>
              <a:rPr lang="es-ES_tradnl" altLang="es-ES" sz="800" dirty="0"/>
              <a:t> y Peticiones. </a:t>
            </a:r>
          </a:p>
          <a:p>
            <a:pPr>
              <a:lnSpc>
                <a:spcPct val="80000"/>
              </a:lnSpc>
            </a:pPr>
            <a:r>
              <a:rPr lang="es-ES_tradnl" altLang="es-ES" sz="800" dirty="0"/>
              <a:t>Determinación de Conexiones. </a:t>
            </a:r>
          </a:p>
          <a:p>
            <a:pPr>
              <a:lnSpc>
                <a:spcPct val="80000"/>
              </a:lnSpc>
            </a:pPr>
            <a:r>
              <a:rPr lang="es-ES_tradnl" altLang="es-ES" sz="800" dirty="0"/>
              <a:t>Autenticación. </a:t>
            </a:r>
          </a:p>
          <a:p>
            <a:pPr>
              <a:lnSpc>
                <a:spcPct val="80000"/>
              </a:lnSpc>
            </a:pPr>
            <a:r>
              <a:rPr lang="es-ES_tradnl" altLang="es-ES" sz="800" dirty="0"/>
              <a:t>Negociación y determinación de tipos de enlace. </a:t>
            </a:r>
          </a:p>
          <a:p>
            <a:pPr>
              <a:lnSpc>
                <a:spcPct val="80000"/>
              </a:lnSpc>
            </a:pPr>
            <a:r>
              <a:rPr lang="es-ES_tradnl" altLang="es-ES" sz="800" dirty="0"/>
              <a:t>Determinación del tipo de cuerpo de cada paquete. </a:t>
            </a:r>
          </a:p>
          <a:p>
            <a:pPr>
              <a:lnSpc>
                <a:spcPct val="80000"/>
              </a:lnSpc>
            </a:pPr>
            <a:r>
              <a:rPr lang="es-ES_tradnl" altLang="es-ES" sz="800" dirty="0"/>
              <a:t>Ubicación del dispositivo en modo </a:t>
            </a:r>
            <a:r>
              <a:rPr lang="es-ES_tradnl" altLang="es-ES" sz="800" dirty="0" err="1"/>
              <a:t>sniff</a:t>
            </a:r>
            <a:r>
              <a:rPr lang="es-ES_tradnl" altLang="es-ES" sz="800" dirty="0"/>
              <a:t> o </a:t>
            </a:r>
            <a:r>
              <a:rPr lang="es-ES_tradnl" altLang="es-ES" sz="800" dirty="0" err="1"/>
              <a:t>hold</a:t>
            </a:r>
            <a:r>
              <a:rPr lang="es-ES_tradnl" altLang="es-ES" sz="800" dirty="0"/>
              <a:t>.</a:t>
            </a:r>
          </a:p>
          <a:p>
            <a:pPr>
              <a:lnSpc>
                <a:spcPct val="80000"/>
              </a:lnSpc>
            </a:pPr>
            <a:endParaRPr lang="es-ES_tradnl" altLang="es-ES" sz="800" b="1" dirty="0"/>
          </a:p>
          <a:p>
            <a:pPr>
              <a:lnSpc>
                <a:spcPct val="80000"/>
              </a:lnSpc>
            </a:pPr>
            <a:r>
              <a:rPr lang="es-ES_tradnl" altLang="es-ES" sz="800" b="1" dirty="0"/>
              <a:t>Bluetooth contra </a:t>
            </a:r>
            <a:r>
              <a:rPr lang="es-ES_tradnl" altLang="es-ES" sz="800" b="1" dirty="0" err="1"/>
              <a:t>Wi</a:t>
            </a:r>
            <a:r>
              <a:rPr lang="es-ES_tradnl" altLang="es-ES" sz="800" b="1" dirty="0"/>
              <a:t>-Fi</a:t>
            </a:r>
          </a:p>
          <a:p>
            <a:pPr>
              <a:lnSpc>
                <a:spcPct val="80000"/>
              </a:lnSpc>
            </a:pPr>
            <a:endParaRPr lang="es-ES_tradnl" altLang="es-ES" sz="800" dirty="0"/>
          </a:p>
          <a:p>
            <a:pPr>
              <a:lnSpc>
                <a:spcPct val="80000"/>
              </a:lnSpc>
            </a:pPr>
            <a:r>
              <a:rPr lang="es-ES_tradnl" altLang="es-ES" sz="800" dirty="0"/>
              <a:t>Bluetooth y </a:t>
            </a:r>
            <a:r>
              <a:rPr lang="es-ES_tradnl" altLang="es-ES" sz="800" dirty="0" err="1"/>
              <a:t>Wi</a:t>
            </a:r>
            <a:r>
              <a:rPr lang="es-ES_tradnl" altLang="es-ES" sz="800" dirty="0"/>
              <a:t>-Fi cubren necesidades distintas en los entornos domésticos actuales: desde la creación de redes y las labores de impresión a la transferencia de ficheros entre PDA y ordenadores personales. Ambas tecnologías operan en las bandas de frecuencia no reguladas (banda ISM).</a:t>
            </a:r>
            <a:endParaRPr lang="es-ES_tradnl" altLang="es-ES" sz="800" b="1" dirty="0"/>
          </a:p>
          <a:p>
            <a:pPr>
              <a:lnSpc>
                <a:spcPct val="80000"/>
              </a:lnSpc>
            </a:pPr>
            <a:endParaRPr lang="es-ES_tradnl" altLang="es-ES" sz="800" b="1" dirty="0"/>
          </a:p>
          <a:p>
            <a:pPr>
              <a:lnSpc>
                <a:spcPct val="80000"/>
              </a:lnSpc>
            </a:pPr>
            <a:r>
              <a:rPr lang="es-ES_tradnl" altLang="es-ES" sz="800" b="1" dirty="0"/>
              <a:t>Bluetooth</a:t>
            </a:r>
          </a:p>
          <a:p>
            <a:pPr>
              <a:lnSpc>
                <a:spcPct val="80000"/>
              </a:lnSpc>
            </a:pPr>
            <a:endParaRPr lang="es-ES_tradnl" altLang="es-ES" sz="800" dirty="0"/>
          </a:p>
          <a:p>
            <a:pPr>
              <a:lnSpc>
                <a:spcPct val="80000"/>
              </a:lnSpc>
            </a:pPr>
            <a:r>
              <a:rPr lang="es-ES_tradnl" altLang="es-ES" sz="800" dirty="0"/>
              <a:t>Bluetooth se utiliza principalmente en un gran número de productos tales como teléfonos, impresoras, módems y auriculares. Su uso es adecuado cuando puede haber dos o más dispositivos en un área reducida sin grandes necesidades de ancho de banda. Su uso más común está integrado en teléfonos y PDA, bien por medio de unos auriculares Bluetooth o en transferencia de ficheros.</a:t>
            </a:r>
          </a:p>
          <a:p>
            <a:pPr>
              <a:lnSpc>
                <a:spcPct val="80000"/>
              </a:lnSpc>
            </a:pPr>
            <a:r>
              <a:rPr lang="es-ES_tradnl" altLang="es-ES" sz="800" dirty="0"/>
              <a:t>Bluetooth tiene la ventaja de simplificar el descubrimiento y configuración de los dispositivos, ya que éstos pueden indicar a otros los servicios que ofrecen, lo que redunda en la accesibilidad de los mismos sin un control explícito de direcciones de red, permisos y otros aspectos típicos de redes tradicionales.</a:t>
            </a:r>
          </a:p>
          <a:p>
            <a:pPr>
              <a:lnSpc>
                <a:spcPct val="80000"/>
              </a:lnSpc>
            </a:pPr>
            <a:br>
              <a:rPr lang="es-ES_tradnl" altLang="es-ES" sz="800" dirty="0"/>
            </a:br>
            <a:endParaRPr lang="es-ES_tradnl" altLang="es-ES" sz="800" b="1" dirty="0"/>
          </a:p>
          <a:p>
            <a:pPr>
              <a:lnSpc>
                <a:spcPct val="80000"/>
              </a:lnSpc>
            </a:pPr>
            <a:r>
              <a:rPr lang="es-ES_tradnl" altLang="es-ES" sz="800" b="1" dirty="0"/>
              <a:t>El SIG de Bluetooth</a:t>
            </a:r>
          </a:p>
          <a:p>
            <a:pPr>
              <a:lnSpc>
                <a:spcPct val="80000"/>
              </a:lnSpc>
            </a:pPr>
            <a:r>
              <a:rPr lang="es-ES_tradnl" altLang="es-ES" sz="800" dirty="0"/>
              <a:t>Bluetooth SIG</a:t>
            </a:r>
            <a:endParaRPr lang="es-ES_tradnl" altLang="es-ES" sz="800" b="1" dirty="0"/>
          </a:p>
          <a:p>
            <a:pPr>
              <a:lnSpc>
                <a:spcPct val="80000"/>
              </a:lnSpc>
            </a:pPr>
            <a:r>
              <a:rPr lang="es-ES_tradnl" altLang="es-ES" sz="800" dirty="0" err="1"/>
              <a:t>Wi</a:t>
            </a:r>
            <a:r>
              <a:rPr lang="es-ES_tradnl" altLang="es-ES" sz="800" dirty="0"/>
              <a:t>-Fi es similar a la red Ethernet tradicional y como tal el establecimiento de comunicación necesita una configuración previa. Utiliza el mismo espectro de frecuencia que Bluetooth con una potencia de salida mayor que lleva a conexiones más sólidas. A veces se denomina a </a:t>
            </a:r>
            <a:r>
              <a:rPr lang="es-ES_tradnl" altLang="es-ES" sz="800" dirty="0" err="1"/>
              <a:t>Wi</a:t>
            </a:r>
            <a:r>
              <a:rPr lang="es-ES_tradnl" altLang="es-ES" sz="800" dirty="0"/>
              <a:t>-Fi la “Ethernet sin cables”. Aunque esta descripción no es muy precisa, da una idea de sus ventajas e inconvenientes en comparación a otras alternativas. Se adecua mejor para redes de propósito general: permite conexiones más rápidas, un rango de distancias mayor y mejores mecanismos de seguridad.</a:t>
            </a:r>
          </a:p>
          <a:p>
            <a:pPr>
              <a:lnSpc>
                <a:spcPct val="80000"/>
              </a:lnSpc>
            </a:pPr>
            <a:r>
              <a:rPr lang="es-ES_tradnl" altLang="es-ES" sz="800" dirty="0"/>
              <a:t>Puede compararse la eficiencia de varios protocolos de transmisión inalámbrica, como Bluetooth y </a:t>
            </a:r>
            <a:r>
              <a:rPr lang="es-ES_tradnl" altLang="es-ES" sz="800" dirty="0" err="1"/>
              <a:t>Wi</a:t>
            </a:r>
            <a:r>
              <a:rPr lang="es-ES_tradnl" altLang="es-ES" sz="800" dirty="0"/>
              <a:t>-Fi, por medio de la capacidad espacial (bits por segundo y metro cuadrado).</a:t>
            </a:r>
          </a:p>
          <a:p>
            <a:pPr>
              <a:lnSpc>
                <a:spcPct val="80000"/>
              </a:lnSpc>
            </a:pPr>
            <a:endParaRPr lang="es-ES_tradnl" altLang="es-ES" sz="800" dirty="0"/>
          </a:p>
        </p:txBody>
      </p:sp>
    </p:spTree>
    <p:extLst>
      <p:ext uri="{BB962C8B-B14F-4D97-AF65-F5344CB8AC3E}">
        <p14:creationId xmlns:p14="http://schemas.microsoft.com/office/powerpoint/2010/main" val="141723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s-ES" sz="800" dirty="0"/>
              <a:t>UWB es un revolucionario estándar inalámbrico para la transmisión de datos en forma digital, sobre un espectro ensanchado en bandas de frecuencias con muy baja potencia. Con esto se puede obtener una alta tasa de transferencia para aplicaciones de redes inalámbricas de área local. UWB no puede llevar solamente cantidades enormes de datos sobre una distancia corta con energía muy baja, sino también tiene la capacidad de llevar señales a través de obstáculos que tienden a reflejar señales en anchos de banda más limitados y una energía más alta. UWB, también es conocida como: tecnología de comunicaciones no sinusoidales, impulso de radar, radar de penetración en tierra, radio impulso, tecnología de pulso de banda base, entre otras designaciones. UWB permite que un sistema opere a través de un rango de bandas de frecuencias, mientras no interfiera con los sistemas de comunicaciones existentes. Esta restricción se debe a que usa potencias de transmisión muy bajas, pero que aún puede mantener una alta tasa de datos. En sus versiones iníciales fue pensada para aplicaciones militares, pero actualmente es implementada dentro de redes de área personal, permitiendo la transmisión de elevadas cantidades de información entre dispositivos como monitores, televisores, impresoras, computadores, teléfonos celulares, equipos de sonido, etc. La tecnología UWB solo transmite sobre distancias cortas (hasta 10 metros), pero tiene como ventaja que logra muy alto ancho de banda (hasta 480 Mbps), al tiempo de consumir poca energía. Es ideal para la transferencia inalámbrica de contenido multimedia de alta calidad, como videos, entre dispositivos de electrónica de consumo y periféricos de computadora. </a:t>
            </a:r>
            <a:endParaRPr lang="es-ES_tradnl" altLang="es-ES" sz="800" dirty="0"/>
          </a:p>
        </p:txBody>
      </p:sp>
    </p:spTree>
    <p:extLst>
      <p:ext uri="{BB962C8B-B14F-4D97-AF65-F5344CB8AC3E}">
        <p14:creationId xmlns:p14="http://schemas.microsoft.com/office/powerpoint/2010/main" val="3911496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es-ES_tradnl" altLang="es-ES" sz="800" dirty="0"/>
          </a:p>
        </p:txBody>
      </p:sp>
    </p:spTree>
    <p:extLst>
      <p:ext uri="{BB962C8B-B14F-4D97-AF65-F5344CB8AC3E}">
        <p14:creationId xmlns:p14="http://schemas.microsoft.com/office/powerpoint/2010/main" val="2880539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es-ES_tradnl" altLang="es-ES" sz="800" dirty="0"/>
          </a:p>
        </p:txBody>
      </p:sp>
    </p:spTree>
    <p:extLst>
      <p:ext uri="{BB962C8B-B14F-4D97-AF65-F5344CB8AC3E}">
        <p14:creationId xmlns:p14="http://schemas.microsoft.com/office/powerpoint/2010/main" val="2933009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es-ES_tradnl" altLang="es-ES" sz="800" dirty="0"/>
          </a:p>
        </p:txBody>
      </p:sp>
    </p:spTree>
    <p:extLst>
      <p:ext uri="{BB962C8B-B14F-4D97-AF65-F5344CB8AC3E}">
        <p14:creationId xmlns:p14="http://schemas.microsoft.com/office/powerpoint/2010/main" val="1746515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8A3A4740-48D0-4192-80A7-82C4080DFD00}" type="slidenum">
              <a:rPr lang="es-ES_tradnl" altLang="es-ES" sz="1200"/>
              <a:pPr algn="r"/>
              <a:t>2</a:t>
            </a:fld>
            <a:endParaRPr lang="es-ES_tradnl" altLang="es-ES" sz="1200"/>
          </a:p>
        </p:txBody>
      </p:sp>
      <p:sp>
        <p:nvSpPr>
          <p:cNvPr id="31747" name="Rectangle 2"/>
          <p:cNvSpPr>
            <a:spLocks noGrp="1" noRot="1" noChangeAspect="1" noChangeArrowheads="1" noTextEdit="1"/>
          </p:cNvSpPr>
          <p:nvPr>
            <p:ph type="sldImg"/>
          </p:nvPr>
        </p:nvSpPr>
        <p:spPr>
          <a:xfrm>
            <a:off x="1146175" y="685800"/>
            <a:ext cx="4570413" cy="3427413"/>
          </a:xfrm>
          <a:ln/>
        </p:spPr>
      </p:sp>
      <p:sp>
        <p:nvSpPr>
          <p:cNvPr id="31748"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p>
        </p:txBody>
      </p:sp>
    </p:spTree>
    <p:extLst>
      <p:ext uri="{BB962C8B-B14F-4D97-AF65-F5344CB8AC3E}">
        <p14:creationId xmlns:p14="http://schemas.microsoft.com/office/powerpoint/2010/main" val="3883740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es-ES_tradnl" altLang="es-ES" sz="800" dirty="0"/>
          </a:p>
        </p:txBody>
      </p:sp>
    </p:spTree>
    <p:extLst>
      <p:ext uri="{BB962C8B-B14F-4D97-AF65-F5344CB8AC3E}">
        <p14:creationId xmlns:p14="http://schemas.microsoft.com/office/powerpoint/2010/main" val="364009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s-ES_tradnl" altLang="es-ES" sz="900"/>
              <a:t>La especificación IEEE 802.11e ofrece un estándar inalámbrico que permite interoperar entre entornos públicos, de negocios y usuarios residenciales, con la capacidad añadida de resolver las necesidades de cada sector. A diferencia de otras iniciativas de conectividad sin cables, ésta puede considerarse como uno de los primeros estándares inalámbricos que permite trabajar en entornos domésticos y empresariales. La especificación añade, respecto de los estándares 802.11b y 802.11a, características QoS y de soporte multimedia, a la vez que mantiene compatibilidad con ellos. Estas prestaciones resultan fundamentales para las redes domésticas y para que los operadores y proveedores de servicios conformen ofertas avanzadas. El documento que establece las directrices de QoS, aprobado el pasado mes de noviembre, define los primeros indicios sobre cómo será la especificación que aparecerá a finales de 2001. Incluye, asimismo, corrección de errores (FEC) y cubre las interfaces de adaptación de audio y vídeo con la finalidad de mejorar el control e integración en capas de aquellos mecanismos que se encarguen de gestionar redes de menor rango. El sistema de gestión centralizado integrado en QoS evita la colisión y cuellos de botella, mejorando la capacidad de entrega en tiempo crítico de las cargas. Estas directrices aún no han sido aprobadas. Con el estándar 802.11, la tecnología </a:t>
            </a:r>
            <a:r>
              <a:rPr lang="es-ES_tradnl" altLang="es-ES" sz="900">
                <a:hlinkClick r:id="rId3"/>
              </a:rPr>
              <a:t>IEEE</a:t>
            </a:r>
            <a:r>
              <a:rPr lang="es-ES_tradnl" altLang="es-ES" sz="900"/>
              <a:t> 802.11 soporta tráfico en tiempo real en todo tipo de entornos y situaciones. Las aplicaciones en tiempo real son ahora una realidad por las garantías de Calidad de Servicio (</a:t>
            </a:r>
            <a:r>
              <a:rPr lang="es-ES_tradnl" altLang="es-ES" sz="900">
                <a:hlinkClick r:id="rId4" tooltip="QoS"/>
              </a:rPr>
              <a:t>QoS</a:t>
            </a:r>
            <a:r>
              <a:rPr lang="es-ES_tradnl" altLang="es-ES" sz="900"/>
              <a:t>) proporcionado por el 802.11e. El objetivo del nuevo estándar 802.11e es introducir nuevos mecanismos a nivel de capa </a:t>
            </a:r>
            <a:r>
              <a:rPr lang="es-ES_tradnl" altLang="es-ES" sz="900">
                <a:hlinkClick r:id="rId5"/>
              </a:rPr>
              <a:t>MAC</a:t>
            </a:r>
            <a:r>
              <a:rPr lang="es-ES_tradnl" altLang="es-ES" sz="900"/>
              <a:t> para soportar los servicios que requieren garantías de Calidad de Servicio. Para cumplir con su objetivo IEEE 802.11e introduce un nuevo elemento llamado Hybrid Coordination Function (HCF) con dos tipos de acceso:</a:t>
            </a:r>
          </a:p>
          <a:p>
            <a:pPr>
              <a:lnSpc>
                <a:spcPct val="90000"/>
              </a:lnSpc>
            </a:pPr>
            <a:r>
              <a:rPr lang="es-ES_tradnl" altLang="es-ES" sz="900"/>
              <a:t>(EDCA) Enhanced Distributed Channel Access, equivalente a DCF. </a:t>
            </a:r>
          </a:p>
          <a:p>
            <a:pPr>
              <a:lnSpc>
                <a:spcPct val="90000"/>
              </a:lnSpc>
            </a:pPr>
            <a:r>
              <a:rPr lang="es-ES_tradnl" altLang="es-ES" sz="900"/>
              <a:t>(HCCA) HCF Controlled Access, equivalente a PCF.</a:t>
            </a:r>
          </a:p>
          <a:p>
            <a:pPr>
              <a:lnSpc>
                <a:spcPct val="90000"/>
              </a:lnSpc>
            </a:pPr>
            <a:r>
              <a:rPr lang="es-ES_tradnl" altLang="es-ES" sz="900"/>
              <a:t>En este nuevo estándar se definen cuatro categorías de acceso al medio (Ordenadas de menos a más prioritarias).</a:t>
            </a:r>
          </a:p>
          <a:p>
            <a:pPr>
              <a:lnSpc>
                <a:spcPct val="90000"/>
              </a:lnSpc>
            </a:pPr>
            <a:r>
              <a:rPr lang="es-ES_tradnl" altLang="es-ES" sz="900"/>
              <a:t>Background (AC_BK) </a:t>
            </a:r>
          </a:p>
          <a:p>
            <a:pPr>
              <a:lnSpc>
                <a:spcPct val="90000"/>
              </a:lnSpc>
            </a:pPr>
            <a:r>
              <a:rPr lang="es-ES_tradnl" altLang="es-ES" sz="900"/>
              <a:t>Best Effort (AC_BE) </a:t>
            </a:r>
          </a:p>
          <a:p>
            <a:pPr>
              <a:lnSpc>
                <a:spcPct val="90000"/>
              </a:lnSpc>
            </a:pPr>
            <a:r>
              <a:rPr lang="es-ES_tradnl" altLang="es-ES" sz="900"/>
              <a:t>Video (AC_VI) </a:t>
            </a:r>
          </a:p>
          <a:p>
            <a:pPr>
              <a:lnSpc>
                <a:spcPct val="90000"/>
              </a:lnSpc>
            </a:pPr>
            <a:r>
              <a:rPr lang="es-ES_tradnl" altLang="es-ES" sz="900"/>
              <a:t>Voice (AC_VO)</a:t>
            </a:r>
          </a:p>
          <a:p>
            <a:pPr>
              <a:lnSpc>
                <a:spcPct val="90000"/>
              </a:lnSpc>
            </a:pPr>
            <a:r>
              <a:rPr lang="es-ES_tradnl" altLang="es-ES" sz="900"/>
              <a:t>Para conseguir la diferenciación del tráfico se definen diferentes tiempos de acceso al medio y diferentes tamaños de la ventana de contención para cada una de las categorías.</a:t>
            </a:r>
          </a:p>
        </p:txBody>
      </p:sp>
    </p:spTree>
    <p:extLst>
      <p:ext uri="{BB962C8B-B14F-4D97-AF65-F5344CB8AC3E}">
        <p14:creationId xmlns:p14="http://schemas.microsoft.com/office/powerpoint/2010/main" val="214281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_tradnl" altLang="es-ES" dirty="0"/>
              <a:t>Está dirigido a batir la vulnerabilidad actual en la seguridad para protocolos de autenticación y de codificación. El estándar abarca los protocolos 802.1x, </a:t>
            </a:r>
            <a:r>
              <a:rPr lang="es-ES_tradnl" altLang="es-ES" dirty="0">
                <a:hlinkClick r:id="rId3"/>
              </a:rPr>
              <a:t>TKIP</a:t>
            </a:r>
            <a:r>
              <a:rPr lang="es-ES_tradnl" altLang="es-ES" dirty="0"/>
              <a:t> (Protocolo de Claves Integra – Seguras – Temporales), y </a:t>
            </a:r>
            <a:r>
              <a:rPr lang="es-ES_tradnl" altLang="es-ES" dirty="0">
                <a:hlinkClick r:id="rId4" tooltip="Advanced Encryption Standard"/>
              </a:rPr>
              <a:t>AES</a:t>
            </a:r>
            <a:r>
              <a:rPr lang="es-ES_tradnl" altLang="es-ES" dirty="0"/>
              <a:t> (Estándar de Cifrado Avanzado). Se implementa en </a:t>
            </a:r>
            <a:r>
              <a:rPr lang="es-ES_tradnl" altLang="es-ES" dirty="0">
                <a:hlinkClick r:id="rId5" tooltip="Wi-Fi Protected Access"/>
              </a:rPr>
              <a:t>WPA2</a:t>
            </a:r>
            <a:r>
              <a:rPr lang="es-ES_tradnl" altLang="es-ES" dirty="0"/>
              <a:t>.</a:t>
            </a:r>
          </a:p>
        </p:txBody>
      </p:sp>
    </p:spTree>
    <p:extLst>
      <p:ext uri="{BB962C8B-B14F-4D97-AF65-F5344CB8AC3E}">
        <p14:creationId xmlns:p14="http://schemas.microsoft.com/office/powerpoint/2010/main" val="3234022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5FCB60F-765E-40D1-8788-80E56A612E42}" type="slidenum">
              <a:rPr lang="es-ES_tradnl" smtClean="0"/>
              <a:pPr/>
              <a:t>35</a:t>
            </a:fld>
            <a:endParaRPr lang="es-ES_tradnl"/>
          </a:p>
        </p:txBody>
      </p:sp>
    </p:spTree>
    <p:extLst>
      <p:ext uri="{BB962C8B-B14F-4D97-AF65-F5344CB8AC3E}">
        <p14:creationId xmlns:p14="http://schemas.microsoft.com/office/powerpoint/2010/main" val="314894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91A2958-5720-405D-BD0F-1F477BAD377E}" type="slidenum">
              <a:rPr lang="es-ES_tradnl" altLang="es-ES" sz="1200" smtClean="0"/>
              <a:pPr/>
              <a:t>3</a:t>
            </a:fld>
            <a:endParaRPr lang="es-ES_tradnl" altLang="es-ES" sz="1200"/>
          </a:p>
        </p:txBody>
      </p:sp>
      <p:sp>
        <p:nvSpPr>
          <p:cNvPr id="32771" name="Rectangle 2050"/>
          <p:cNvSpPr>
            <a:spLocks noGrp="1" noRot="1" noChangeAspect="1" noChangeArrowheads="1" noTextEdit="1"/>
          </p:cNvSpPr>
          <p:nvPr>
            <p:ph type="sldImg"/>
          </p:nvPr>
        </p:nvSpPr>
        <p:spPr>
          <a:solidFill>
            <a:srgbClr val="FFFFFF"/>
          </a:solidFill>
          <a:ln/>
        </p:spPr>
      </p:sp>
      <p:sp>
        <p:nvSpPr>
          <p:cNvPr id="32772" name="Rectangle 2051"/>
          <p:cNvSpPr>
            <a:spLocks noGrp="1" noChangeArrowheads="1"/>
          </p:cNvSpPr>
          <p:nvPr>
            <p:ph type="body" idx="1"/>
          </p:nvPr>
        </p:nvSpPr>
        <p:spPr>
          <a:solidFill>
            <a:srgbClr val="FFFFFF"/>
          </a:solidFill>
          <a:ln>
            <a:solidFill>
              <a:srgbClr val="000000"/>
            </a:solidFill>
          </a:ln>
        </p:spPr>
        <p:txBody>
          <a:bodyPr/>
          <a:lstStyle/>
          <a:p>
            <a:endParaRPr lang="es-ES" altLang="es-ES"/>
          </a:p>
        </p:txBody>
      </p:sp>
    </p:spTree>
    <p:extLst>
      <p:ext uri="{BB962C8B-B14F-4D97-AF65-F5344CB8AC3E}">
        <p14:creationId xmlns:p14="http://schemas.microsoft.com/office/powerpoint/2010/main" val="3947140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_tradnl" altLang="es-ES" b="1" dirty="0"/>
              <a:t>Bluetooth</a:t>
            </a:r>
            <a:r>
              <a:rPr lang="es-ES_tradnl" altLang="es-ES" dirty="0"/>
              <a:t> es una especificación para Redes Inalámbricas de Área Personal que posibilita la transmisión de voz y </a:t>
            </a:r>
            <a:r>
              <a:rPr lang="es-ES_tradnl" altLang="es-ES" dirty="0">
                <a:hlinkClick r:id="rId3" tooltip="Datos"/>
              </a:rPr>
              <a:t>datos</a:t>
            </a:r>
            <a:r>
              <a:rPr lang="es-ES_tradnl" altLang="es-ES" dirty="0"/>
              <a:t> entre diferentes dispositivos mediante un enlace por </a:t>
            </a:r>
            <a:r>
              <a:rPr lang="es-ES_tradnl" altLang="es-ES" dirty="0">
                <a:hlinkClick r:id="rId4"/>
              </a:rPr>
              <a:t>radiofrecuencia</a:t>
            </a:r>
            <a:r>
              <a:rPr lang="es-ES_tradnl" altLang="es-ES" dirty="0"/>
              <a:t> en la </a:t>
            </a:r>
            <a:r>
              <a:rPr lang="es-ES_tradnl" altLang="es-ES" dirty="0">
                <a:hlinkClick r:id="rId5"/>
              </a:rPr>
              <a:t>banda ISM</a:t>
            </a:r>
            <a:r>
              <a:rPr lang="es-ES_tradnl" altLang="es-ES" dirty="0"/>
              <a:t> de los 2,4 </a:t>
            </a:r>
            <a:r>
              <a:rPr lang="es-ES_tradnl" altLang="es-ES" dirty="0">
                <a:hlinkClick r:id="rId6" tooltip="GHz"/>
              </a:rPr>
              <a:t>GHz</a:t>
            </a:r>
            <a:r>
              <a:rPr lang="es-ES_tradnl" altLang="es-ES" dirty="0"/>
              <a:t> </a:t>
            </a:r>
            <a:endParaRPr lang="es-ES" altLang="es-ES" dirty="0"/>
          </a:p>
          <a:p>
            <a:endParaRPr lang="es-ES" altLang="es-ES" dirty="0"/>
          </a:p>
          <a:p>
            <a:r>
              <a:rPr lang="es-ES_tradnl" altLang="es-ES" dirty="0"/>
              <a:t>Principales objetivos que se pretenden conseguir con esta norma son:</a:t>
            </a:r>
          </a:p>
          <a:p>
            <a:r>
              <a:rPr lang="es-ES_tradnl" altLang="es-ES" dirty="0"/>
              <a:t>Facilitar las comunicaciones entre equipos móviles y fijos. </a:t>
            </a:r>
          </a:p>
          <a:p>
            <a:r>
              <a:rPr lang="es-ES_tradnl" altLang="es-ES" dirty="0"/>
              <a:t>Eliminar cables y conectores entre éstos. </a:t>
            </a:r>
          </a:p>
          <a:p>
            <a:endParaRPr lang="es-ES_tradnl" altLang="es-ES" dirty="0"/>
          </a:p>
          <a:p>
            <a:r>
              <a:rPr lang="es-ES_tradnl" altLang="es-ES" dirty="0"/>
              <a:t>Ofrecer la posibilidad de crear pequeñas </a:t>
            </a:r>
            <a:r>
              <a:rPr lang="es-ES_tradnl" altLang="es-ES" dirty="0">
                <a:hlinkClick r:id="rId7" tooltip="Redes inalámbricas"/>
              </a:rPr>
              <a:t>redes inalámbricas</a:t>
            </a:r>
            <a:r>
              <a:rPr lang="es-ES_tradnl" altLang="es-ES" dirty="0"/>
              <a:t> y facilitar la sincronización de datos entre equipos personales.</a:t>
            </a:r>
          </a:p>
          <a:p>
            <a:endParaRPr lang="es-ES" altLang="es-ES" dirty="0"/>
          </a:p>
          <a:p>
            <a:r>
              <a:rPr lang="es-ES_tradnl" altLang="es-ES" dirty="0"/>
              <a:t>Bluetooth v3.0 (mediados 2009): aumenta considerablemente la velocidad de transferencia. La idea es que el nuevo Bluetooth trabaje con </a:t>
            </a:r>
            <a:r>
              <a:rPr lang="es-ES_tradnl" altLang="es-ES" dirty="0" err="1"/>
              <a:t>WiFi</a:t>
            </a:r>
            <a:r>
              <a:rPr lang="es-ES_tradnl" altLang="es-ES" dirty="0"/>
              <a:t>, de tal manera que sea posible lograr mayor velocidad en los smartphones </a:t>
            </a:r>
            <a:endParaRPr lang="es-ES" altLang="es-ES" dirty="0"/>
          </a:p>
          <a:p>
            <a:r>
              <a:rPr lang="es-ES" altLang="es-ES" dirty="0"/>
              <a:t>Bluetooth se utiliza principalmente en un gran número de productos tales como teléfonos, impresoras, </a:t>
            </a:r>
            <a:r>
              <a:rPr lang="es-ES" altLang="es-ES" dirty="0">
                <a:hlinkClick r:id="rId8" tooltip="Módem"/>
              </a:rPr>
              <a:t>módems</a:t>
            </a:r>
            <a:r>
              <a:rPr lang="es-ES" altLang="es-ES" dirty="0"/>
              <a:t> y auriculares. </a:t>
            </a:r>
          </a:p>
          <a:p>
            <a:r>
              <a:rPr lang="es-ES" altLang="es-ES" dirty="0"/>
              <a:t>Su uso es adecuado cuando puede haber dos o más dispositivos en un área reducida sin grandes necesidades de ancho de banda. Su uso más común está integrado en teléfonos y PDA, bien por medio de unos auriculares Bluetooth o en transferencia de ficheros.</a:t>
            </a:r>
          </a:p>
          <a:p>
            <a:r>
              <a:rPr lang="es-ES" altLang="es-ES" dirty="0"/>
              <a:t>Bluetooth tiene la ventaja de simplificar el descubrimiento y configuración de los dispositivos, ya que éstos pueden indicar a otros los servicios que ofrecen, lo que redunda en la accesibilidad de los mismos sin un control explícito de direcciones de red, permisos y otros aspectos típicos de redes tradicionales.</a:t>
            </a:r>
          </a:p>
        </p:txBody>
      </p:sp>
    </p:spTree>
    <p:extLst>
      <p:ext uri="{BB962C8B-B14F-4D97-AF65-F5344CB8AC3E}">
        <p14:creationId xmlns:p14="http://schemas.microsoft.com/office/powerpoint/2010/main" val="297857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_tradnl" altLang="es-ES" b="1" dirty="0"/>
              <a:t>Bluetooth</a:t>
            </a:r>
            <a:r>
              <a:rPr lang="es-ES_tradnl" altLang="es-ES" dirty="0"/>
              <a:t> es una especificación para Redes Inalámbricas de Área Personal que posibilita la transmisión de voz y </a:t>
            </a:r>
            <a:r>
              <a:rPr lang="es-ES_tradnl" altLang="es-ES" dirty="0">
                <a:hlinkClick r:id="rId3" tooltip="Datos"/>
              </a:rPr>
              <a:t>datos</a:t>
            </a:r>
            <a:r>
              <a:rPr lang="es-ES_tradnl" altLang="es-ES" dirty="0"/>
              <a:t> entre diferentes dispositivos mediante un enlace por </a:t>
            </a:r>
            <a:r>
              <a:rPr lang="es-ES_tradnl" altLang="es-ES" dirty="0">
                <a:hlinkClick r:id="rId4"/>
              </a:rPr>
              <a:t>radiofrecuencia</a:t>
            </a:r>
            <a:r>
              <a:rPr lang="es-ES_tradnl" altLang="es-ES" dirty="0"/>
              <a:t> en la </a:t>
            </a:r>
            <a:r>
              <a:rPr lang="es-ES_tradnl" altLang="es-ES" dirty="0">
                <a:hlinkClick r:id="rId5"/>
              </a:rPr>
              <a:t>banda ISM</a:t>
            </a:r>
            <a:r>
              <a:rPr lang="es-ES_tradnl" altLang="es-ES" dirty="0"/>
              <a:t> de los 2,4 </a:t>
            </a:r>
            <a:r>
              <a:rPr lang="es-ES_tradnl" altLang="es-ES" dirty="0">
                <a:hlinkClick r:id="rId6" tooltip="GHz"/>
              </a:rPr>
              <a:t>GHz</a:t>
            </a:r>
            <a:r>
              <a:rPr lang="es-ES_tradnl" altLang="es-ES" dirty="0"/>
              <a:t> </a:t>
            </a:r>
            <a:endParaRPr lang="es-ES" altLang="es-ES" dirty="0"/>
          </a:p>
          <a:p>
            <a:endParaRPr lang="es-ES" altLang="es-ES" dirty="0"/>
          </a:p>
          <a:p>
            <a:r>
              <a:rPr lang="es-ES_tradnl" altLang="es-ES" dirty="0"/>
              <a:t>Principales objetivos que se pretenden conseguir con esta norma son:</a:t>
            </a:r>
          </a:p>
          <a:p>
            <a:r>
              <a:rPr lang="es-ES_tradnl" altLang="es-ES" dirty="0"/>
              <a:t>Facilitar las comunicaciones entre equipos móviles y fijos. </a:t>
            </a:r>
          </a:p>
          <a:p>
            <a:r>
              <a:rPr lang="es-ES_tradnl" altLang="es-ES" dirty="0"/>
              <a:t>Eliminar cables y conectores entre éstos. </a:t>
            </a:r>
          </a:p>
          <a:p>
            <a:endParaRPr lang="es-ES_tradnl" altLang="es-ES" dirty="0"/>
          </a:p>
          <a:p>
            <a:r>
              <a:rPr lang="es-ES_tradnl" altLang="es-ES" dirty="0"/>
              <a:t>Ofrecer la posibilidad de crear pequeñas </a:t>
            </a:r>
            <a:r>
              <a:rPr lang="es-ES_tradnl" altLang="es-ES" dirty="0">
                <a:hlinkClick r:id="rId7" tooltip="Redes inalámbricas"/>
              </a:rPr>
              <a:t>redes inalámbricas</a:t>
            </a:r>
            <a:r>
              <a:rPr lang="es-ES_tradnl" altLang="es-ES" dirty="0"/>
              <a:t> y facilitar la sincronización de datos entre equipos personales.</a:t>
            </a:r>
          </a:p>
          <a:p>
            <a:endParaRPr lang="es-ES" altLang="es-ES" dirty="0"/>
          </a:p>
          <a:p>
            <a:r>
              <a:rPr lang="es-ES_tradnl" altLang="es-ES" dirty="0"/>
              <a:t>Bluetooth v3.0 (mediados 2009): aumenta considerablemente la velocidad de transferencia. La idea es que el nuevo Bluetooth trabaje con </a:t>
            </a:r>
            <a:r>
              <a:rPr lang="es-ES_tradnl" altLang="es-ES" dirty="0" err="1"/>
              <a:t>WiFi</a:t>
            </a:r>
            <a:r>
              <a:rPr lang="es-ES_tradnl" altLang="es-ES" dirty="0"/>
              <a:t>, de tal manera que sea posible lograr mayor velocidad en los </a:t>
            </a:r>
            <a:r>
              <a:rPr lang="es-ES_tradnl" altLang="es-ES" dirty="0" err="1"/>
              <a:t>smartphones</a:t>
            </a:r>
            <a:r>
              <a:rPr lang="es-ES_tradnl" altLang="es-ES" dirty="0"/>
              <a:t> </a:t>
            </a:r>
            <a:endParaRPr lang="es-ES" altLang="es-ES" dirty="0"/>
          </a:p>
          <a:p>
            <a:r>
              <a:rPr lang="es-ES" altLang="es-ES" dirty="0"/>
              <a:t>Bluetooth se utiliza principalmente en un gran número de productos tales como teléfonos, impresoras, </a:t>
            </a:r>
            <a:r>
              <a:rPr lang="es-ES" altLang="es-ES" dirty="0">
                <a:hlinkClick r:id="rId8" tooltip="Módem"/>
              </a:rPr>
              <a:t>módems</a:t>
            </a:r>
            <a:r>
              <a:rPr lang="es-ES" altLang="es-ES" dirty="0"/>
              <a:t> y auriculares. </a:t>
            </a:r>
          </a:p>
          <a:p>
            <a:r>
              <a:rPr lang="es-ES" altLang="es-ES" dirty="0"/>
              <a:t>Su uso es adecuado cuando puede haber dos o más dispositivos en un área reducida sin grandes necesidades de ancho de banda. Su uso más común está integrado en teléfonos y PDA, bien por medio de unos auriculares Bluetooth o en transferencia de ficheros.</a:t>
            </a:r>
          </a:p>
          <a:p>
            <a:r>
              <a:rPr lang="es-ES" altLang="es-ES" dirty="0"/>
              <a:t>Bluetooth tiene la ventaja de simplificar el descubrimiento y configuración de los dispositivos, ya que éstos pueden indicar a otros los servicios que ofrecen, lo que redunda en la accesibilidad de los mismos sin un control explícito de direcciones de red, permisos y otros aspectos típicos de redes tradicionales.</a:t>
            </a:r>
          </a:p>
        </p:txBody>
      </p:sp>
    </p:spTree>
    <p:extLst>
      <p:ext uri="{BB962C8B-B14F-4D97-AF65-F5344CB8AC3E}">
        <p14:creationId xmlns:p14="http://schemas.microsoft.com/office/powerpoint/2010/main" val="3532042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ES" dirty="0"/>
              <a:t>Los principales objetivos que se pretenden conseguir con esta norma son:</a:t>
            </a:r>
          </a:p>
          <a:p>
            <a:endParaRPr lang="es-ES" altLang="es-ES" dirty="0"/>
          </a:p>
          <a:p>
            <a:r>
              <a:rPr lang="es-ES" altLang="es-ES" dirty="0"/>
              <a:t>Facilitar las comunicaciones entre equipos móviles y fijos... </a:t>
            </a:r>
          </a:p>
          <a:p>
            <a:r>
              <a:rPr lang="es-ES" altLang="es-ES" dirty="0"/>
              <a:t>Eliminar cables y conectores entre éstos. </a:t>
            </a:r>
          </a:p>
          <a:p>
            <a:r>
              <a:rPr lang="es-ES" altLang="es-ES" dirty="0"/>
              <a:t>Ofrecer la posibilidad de crear pequeñas </a:t>
            </a:r>
            <a:r>
              <a:rPr lang="es-ES" altLang="es-ES" dirty="0">
                <a:hlinkClick r:id="rId3" tooltip="Redes inalámbricas"/>
              </a:rPr>
              <a:t>redes inalámbricas</a:t>
            </a:r>
            <a:r>
              <a:rPr lang="es-ES" altLang="es-ES" dirty="0"/>
              <a:t> y facilitar la sincronización de datos entre equipos personales. </a:t>
            </a:r>
          </a:p>
          <a:p>
            <a:endParaRPr lang="es-ES" altLang="es-ES" dirty="0"/>
          </a:p>
          <a:p>
            <a:r>
              <a:rPr lang="es-ES" altLang="es-ES" dirty="0"/>
              <a:t>Los dispositivos que con mayor frecuencia utilizan esta tecnología pertenecen a sectores de las </a:t>
            </a:r>
            <a:r>
              <a:rPr lang="es-ES" altLang="es-ES" dirty="0">
                <a:hlinkClick r:id="rId4" tooltip="Telecomunicaciones"/>
              </a:rPr>
              <a:t>telecomunicaciones</a:t>
            </a:r>
            <a:r>
              <a:rPr lang="es-ES" altLang="es-ES" dirty="0"/>
              <a:t> y la </a:t>
            </a:r>
            <a:r>
              <a:rPr lang="es-ES" altLang="es-ES" dirty="0">
                <a:hlinkClick r:id="rId5" tooltip="Informática"/>
              </a:rPr>
              <a:t>informática</a:t>
            </a:r>
            <a:r>
              <a:rPr lang="es-ES" altLang="es-ES" dirty="0"/>
              <a:t> personal, como </a:t>
            </a:r>
            <a:r>
              <a:rPr lang="es-ES" altLang="es-ES" dirty="0">
                <a:hlinkClick r:id="rId6" tooltip="PDA"/>
              </a:rPr>
              <a:t>PDA</a:t>
            </a:r>
            <a:r>
              <a:rPr lang="es-ES" altLang="es-ES" dirty="0"/>
              <a:t>, </a:t>
            </a:r>
            <a:r>
              <a:rPr lang="es-ES" altLang="es-ES" dirty="0">
                <a:hlinkClick r:id="rId7" tooltip="Teléfono móvil"/>
              </a:rPr>
              <a:t>teléfonos móviles</a:t>
            </a:r>
            <a:r>
              <a:rPr lang="es-ES" altLang="es-ES" dirty="0"/>
              <a:t>, </a:t>
            </a:r>
            <a:r>
              <a:rPr lang="es-ES" altLang="es-ES" dirty="0">
                <a:hlinkClick r:id="rId8" tooltip="Computadora portátil"/>
              </a:rPr>
              <a:t>computadoras portátiles</a:t>
            </a:r>
            <a:r>
              <a:rPr lang="es-ES" altLang="es-ES" dirty="0"/>
              <a:t>, </a:t>
            </a:r>
            <a:r>
              <a:rPr lang="es-ES" altLang="es-ES" dirty="0">
                <a:hlinkClick r:id="rId9" tooltip="Computadora personal"/>
              </a:rPr>
              <a:t>ordenadores personales</a:t>
            </a:r>
            <a:r>
              <a:rPr lang="es-ES" altLang="es-ES" dirty="0"/>
              <a:t>, </a:t>
            </a:r>
            <a:r>
              <a:rPr lang="es-ES" altLang="es-ES" dirty="0">
                <a:hlinkClick r:id="rId10" tooltip="Impresora"/>
              </a:rPr>
              <a:t>impresoras</a:t>
            </a:r>
            <a:r>
              <a:rPr lang="es-ES" altLang="es-ES" dirty="0"/>
              <a:t> o </a:t>
            </a:r>
            <a:r>
              <a:rPr lang="es-ES" altLang="es-ES" dirty="0">
                <a:hlinkClick r:id="rId11" tooltip="Cámara digital"/>
              </a:rPr>
              <a:t>cámaras digitales</a:t>
            </a:r>
            <a:r>
              <a:rPr lang="es-ES" altLang="es-ES" dirty="0"/>
              <a:t>.</a:t>
            </a:r>
          </a:p>
        </p:txBody>
      </p:sp>
    </p:spTree>
    <p:extLst>
      <p:ext uri="{BB962C8B-B14F-4D97-AF65-F5344CB8AC3E}">
        <p14:creationId xmlns:p14="http://schemas.microsoft.com/office/powerpoint/2010/main" val="3195019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s-ES_tradnl" altLang="es-ES" sz="800"/>
              <a:t>El nombre procede del rey </a:t>
            </a:r>
            <a:r>
              <a:rPr lang="es-ES_tradnl" altLang="es-ES" sz="800">
                <a:hlinkClick r:id="rId3" tooltip="Dinamarca"/>
              </a:rPr>
              <a:t>danés</a:t>
            </a:r>
            <a:r>
              <a:rPr lang="es-ES_tradnl" altLang="es-ES" sz="800"/>
              <a:t> y </a:t>
            </a:r>
            <a:r>
              <a:rPr lang="es-ES_tradnl" altLang="es-ES" sz="800">
                <a:hlinkClick r:id="rId4" tooltip="Noruega"/>
              </a:rPr>
              <a:t>noruego</a:t>
            </a:r>
            <a:r>
              <a:rPr lang="es-ES_tradnl" altLang="es-ES" sz="800"/>
              <a:t> </a:t>
            </a:r>
            <a:r>
              <a:rPr lang="es-ES_tradnl" altLang="es-ES" sz="800">
                <a:hlinkClick r:id="rId5"/>
              </a:rPr>
              <a:t>Harald Blåtand</a:t>
            </a:r>
            <a:r>
              <a:rPr lang="es-ES_tradnl" altLang="es-ES" sz="800"/>
              <a:t>, cuya traducción al inglés sería Harold Bluetooth, conocido por buen comunicador y por unificar las tribus noruegas, suecas y danesas. La traducción textual al idioma español es "diente azul", aunque el término en danés era utilizado para denotar que Blåtand era de "tez oscura" y no de "dientes azules"</a:t>
            </a:r>
            <a:endParaRPr lang="es-ES_tradnl" altLang="es-ES" sz="800" b="1"/>
          </a:p>
          <a:p>
            <a:pPr>
              <a:lnSpc>
                <a:spcPct val="80000"/>
              </a:lnSpc>
            </a:pPr>
            <a:endParaRPr lang="es-ES_tradnl" altLang="es-ES" sz="800" b="1"/>
          </a:p>
          <a:p>
            <a:pPr>
              <a:lnSpc>
                <a:spcPct val="80000"/>
              </a:lnSpc>
            </a:pPr>
            <a:r>
              <a:rPr lang="es-ES_tradnl" altLang="es-ES" sz="800">
                <a:hlinkClick r:id="rId6"/>
              </a:rPr>
              <a:t> </a:t>
            </a:r>
            <a:r>
              <a:rPr lang="es-ES_tradnl" altLang="es-ES" sz="800"/>
              <a:t> </a:t>
            </a:r>
          </a:p>
          <a:p>
            <a:pPr>
              <a:lnSpc>
                <a:spcPct val="80000"/>
              </a:lnSpc>
            </a:pPr>
            <a:r>
              <a:rPr lang="es-ES_tradnl" altLang="es-ES" sz="800">
                <a:hlinkClick r:id="rId6" tooltip="Aumentar"/>
              </a:rPr>
              <a:t> </a:t>
            </a:r>
            <a:endParaRPr lang="es-ES_tradnl" altLang="es-ES" sz="800">
              <a:hlinkClick r:id="rId7" tooltip="Apple Mighty Mouse"/>
            </a:endParaRPr>
          </a:p>
          <a:p>
            <a:pPr>
              <a:lnSpc>
                <a:spcPct val="80000"/>
              </a:lnSpc>
            </a:pPr>
            <a:r>
              <a:rPr lang="es-ES_tradnl" altLang="es-ES" sz="800"/>
              <a:t>Bluetooth - </a:t>
            </a:r>
            <a:r>
              <a:rPr lang="es-ES_tradnl" altLang="es-ES" sz="800">
                <a:hlinkClick r:id="rId8"/>
              </a:rPr>
              <a:t>protocolo de comunicaciones</a:t>
            </a:r>
            <a:r>
              <a:rPr lang="es-ES_tradnl" altLang="es-ES" sz="800"/>
              <a:t> diseñado especialmente para dispositivos de bajo consumo, con una cobertura baja y basados en </a:t>
            </a:r>
            <a:r>
              <a:rPr lang="es-ES_tradnl" altLang="es-ES" sz="800">
                <a:hlinkClick r:id="rId9" tooltip="Transceptor"/>
              </a:rPr>
              <a:t>transceptores</a:t>
            </a:r>
            <a:r>
              <a:rPr lang="es-ES_tradnl" altLang="es-ES" sz="800"/>
              <a:t> de bajo costo.</a:t>
            </a:r>
          </a:p>
          <a:p>
            <a:pPr>
              <a:lnSpc>
                <a:spcPct val="80000"/>
              </a:lnSpc>
            </a:pPr>
            <a:r>
              <a:rPr lang="es-ES_tradnl" altLang="es-ES" sz="800"/>
              <a:t>Los dispositivos que lo implementan pueden comunicarse entre ellos cuando se encuentran dentro de su alcance. Las comunicaciones se realizan por </a:t>
            </a:r>
            <a:r>
              <a:rPr lang="es-ES_tradnl" altLang="es-ES" sz="800">
                <a:hlinkClick r:id="rId10"/>
              </a:rPr>
              <a:t>radiofrecuencia</a:t>
            </a:r>
            <a:r>
              <a:rPr lang="es-ES_tradnl" altLang="es-ES" sz="800"/>
              <a:t> de forma que los dispositivos no tienen que estar alineados y pueden incluso estar en habitaciones separadas si la potencia de transmisión lo permite. Estos dispositivos se clasifican como "Clase 1", "Clase 2" o "Clase 3" en referencia a su potencia de transmisión, siendo totalmente compatibles los dispositivos de una clase con los de las otras.</a:t>
            </a:r>
          </a:p>
          <a:p>
            <a:pPr>
              <a:lnSpc>
                <a:spcPct val="80000"/>
              </a:lnSpc>
            </a:pPr>
            <a:endParaRPr lang="es-ES_tradnl" altLang="es-ES" sz="800"/>
          </a:p>
          <a:p>
            <a:pPr>
              <a:lnSpc>
                <a:spcPct val="80000"/>
              </a:lnSpc>
            </a:pPr>
            <a:r>
              <a:rPr lang="es-ES_tradnl" altLang="es-ES" sz="800"/>
              <a:t>En la mayoría de los casos, la cobertura efectiva de un dispositivo de clase 2 se extiende cuando se conecta a un transceptor de clase 1. Esto es así gracias a la mayor sensibilidad y potencia de transmisión del dispositivo de clase 1, es decir, la mayor potencia de transmisión del dispositivo de clase 1 permite que la señal llegue con energía suficiente hasta el de clase 2. Por otra parte la mayor sensibilidad del dispositivo de clase 1 permite recibir la señal del otro pese a ser más débil.</a:t>
            </a:r>
          </a:p>
          <a:p>
            <a:pPr>
              <a:lnSpc>
                <a:spcPct val="80000"/>
              </a:lnSpc>
            </a:pPr>
            <a:endParaRPr lang="es-ES_tradnl" altLang="es-ES" sz="800"/>
          </a:p>
          <a:p>
            <a:pPr>
              <a:lnSpc>
                <a:spcPct val="80000"/>
              </a:lnSpc>
            </a:pPr>
            <a:r>
              <a:rPr lang="es-ES_tradnl" altLang="es-ES" sz="800"/>
              <a:t>Los dispositivos con Bluetooth también pueden clasificarse según su ancho de banda:</a:t>
            </a:r>
          </a:p>
          <a:p>
            <a:pPr>
              <a:lnSpc>
                <a:spcPct val="80000"/>
              </a:lnSpc>
            </a:pPr>
            <a:endParaRPr lang="es-ES_tradnl" altLang="es-ES" sz="800" b="1"/>
          </a:p>
          <a:p>
            <a:pPr>
              <a:lnSpc>
                <a:spcPct val="80000"/>
              </a:lnSpc>
            </a:pPr>
            <a:endParaRPr lang="es-ES_tradnl" altLang="es-ES" sz="800"/>
          </a:p>
          <a:p>
            <a:pPr>
              <a:lnSpc>
                <a:spcPct val="80000"/>
              </a:lnSpc>
            </a:pPr>
            <a:r>
              <a:rPr lang="es-ES_tradnl" altLang="es-ES" sz="800"/>
              <a:t>Para utilizar Bluetooth, un dispositivo debe implementar alguno de los perfiles Bluetooth. Estos definen el uso del canal Bluetooth. Así como canalizar al dispositivo que se quiere vincular.</a:t>
            </a:r>
            <a:endParaRPr lang="es-ES_tradnl" altLang="es-ES" sz="800" b="1"/>
          </a:p>
          <a:p>
            <a:pPr>
              <a:lnSpc>
                <a:spcPct val="80000"/>
              </a:lnSpc>
            </a:pPr>
            <a:r>
              <a:rPr lang="es-ES_tradnl" altLang="es-ES" sz="800"/>
              <a:t> </a:t>
            </a:r>
          </a:p>
          <a:p>
            <a:pPr>
              <a:lnSpc>
                <a:spcPct val="80000"/>
              </a:lnSpc>
            </a:pPr>
            <a:r>
              <a:rPr lang="es-ES_tradnl" altLang="es-ES" sz="800"/>
              <a:t> </a:t>
            </a:r>
          </a:p>
          <a:p>
            <a:pPr>
              <a:lnSpc>
                <a:spcPct val="80000"/>
              </a:lnSpc>
            </a:pPr>
            <a:r>
              <a:rPr lang="es-ES_tradnl" altLang="es-ES" sz="800"/>
              <a:t>Reemplazo de la tradicional comunicación por cable entre equipos </a:t>
            </a:r>
            <a:r>
              <a:rPr lang="es-ES_tradnl" altLang="es-ES" sz="800">
                <a:hlinkClick r:id="rId11" tooltip="GPS"/>
              </a:rPr>
              <a:t>GPS</a:t>
            </a:r>
            <a:r>
              <a:rPr lang="es-ES_tradnl" altLang="es-ES" sz="800"/>
              <a:t> y equipamiento médico. </a:t>
            </a:r>
          </a:p>
          <a:p>
            <a:pPr>
              <a:lnSpc>
                <a:spcPct val="80000"/>
              </a:lnSpc>
            </a:pPr>
            <a:r>
              <a:rPr lang="es-ES_tradnl" altLang="es-ES" sz="800"/>
              <a:t>Controles remotos (tradicionalmente dominado por el infrarrojo). </a:t>
            </a:r>
          </a:p>
          <a:p>
            <a:pPr>
              <a:lnSpc>
                <a:spcPct val="80000"/>
              </a:lnSpc>
            </a:pPr>
            <a:r>
              <a:rPr lang="es-ES_tradnl" altLang="es-ES" sz="800"/>
              <a:t>Enviar pequeñas publicidades desde anunciantes a dispositivos con Bluetooth. Un negocio podría enviar publicidad a teléfonos móviles cuyo Bluetooth (los que lo posean) estuviera activado al pasar cerca. </a:t>
            </a:r>
          </a:p>
          <a:p>
            <a:pPr>
              <a:lnSpc>
                <a:spcPct val="80000"/>
              </a:lnSpc>
            </a:pPr>
            <a:r>
              <a:rPr lang="es-ES_tradnl" altLang="es-ES" sz="800"/>
              <a:t>Las consolas </a:t>
            </a:r>
            <a:r>
              <a:rPr lang="es-ES_tradnl" altLang="es-ES" sz="800">
                <a:hlinkClick r:id="rId12"/>
              </a:rPr>
              <a:t>Sony</a:t>
            </a:r>
            <a:r>
              <a:rPr lang="es-ES_tradnl" altLang="es-ES" sz="800"/>
              <a:t> </a:t>
            </a:r>
            <a:r>
              <a:rPr lang="es-ES_tradnl" altLang="es-ES" sz="800">
                <a:hlinkClick r:id="rId13"/>
              </a:rPr>
              <a:t>PlayStation 3</a:t>
            </a:r>
            <a:r>
              <a:rPr lang="es-ES_tradnl" altLang="es-ES" sz="800"/>
              <a:t> y </a:t>
            </a:r>
            <a:r>
              <a:rPr lang="es-ES_tradnl" altLang="es-ES" sz="800">
                <a:hlinkClick r:id="rId14"/>
              </a:rPr>
              <a:t>Wii</a:t>
            </a:r>
            <a:r>
              <a:rPr lang="es-ES_tradnl" altLang="es-ES" sz="800"/>
              <a:t> incorporan Bluetooth, lo que les permite utilizar mandos inalámbricos, aunque los mandos originales de la </a:t>
            </a:r>
            <a:r>
              <a:rPr lang="es-ES_tradnl" altLang="es-ES" sz="800">
                <a:hlinkClick r:id="rId14"/>
              </a:rPr>
              <a:t>Wii</a:t>
            </a:r>
            <a:r>
              <a:rPr lang="es-ES_tradnl" altLang="es-ES" sz="800"/>
              <a:t> funcionan mezclando la tecnología de infrarrojos y Bluetooth.</a:t>
            </a:r>
          </a:p>
          <a:p>
            <a:pPr>
              <a:lnSpc>
                <a:spcPct val="80000"/>
              </a:lnSpc>
            </a:pPr>
            <a:endParaRPr lang="es-ES_tradnl" altLang="es-ES" sz="800" b="1"/>
          </a:p>
          <a:p>
            <a:pPr>
              <a:lnSpc>
                <a:spcPct val="80000"/>
              </a:lnSpc>
            </a:pPr>
            <a:r>
              <a:rPr lang="es-ES_tradnl" altLang="es-ES" sz="800"/>
              <a:t>Bluetooth v.1.1: en </a:t>
            </a:r>
            <a:r>
              <a:rPr lang="es-ES_tradnl" altLang="es-ES" sz="800">
                <a:hlinkClick r:id="rId15"/>
              </a:rPr>
              <a:t>1994</a:t>
            </a:r>
            <a:r>
              <a:rPr lang="es-ES_tradnl" altLang="es-ES" sz="800"/>
              <a:t>, </a:t>
            </a:r>
            <a:r>
              <a:rPr lang="es-ES_tradnl" altLang="es-ES" sz="800">
                <a:hlinkClick r:id="rId16"/>
              </a:rPr>
              <a:t>Ericsson</a:t>
            </a:r>
            <a:r>
              <a:rPr lang="es-ES_tradnl" altLang="es-ES" sz="800"/>
              <a:t> inició un estudio para investigar la viabilidad de una nueva interfaz de bajo costo y consumo para la interconexión vía </a:t>
            </a:r>
            <a:r>
              <a:rPr lang="es-ES_tradnl" altLang="es-ES" sz="800">
                <a:hlinkClick r:id="rId17" tooltip="Radio (medio de comunicación)"/>
              </a:rPr>
              <a:t>radio</a:t>
            </a:r>
            <a:r>
              <a:rPr lang="es-ES_tradnl" altLang="es-ES" sz="800"/>
              <a:t> (eliminando así cables) entre dispositivos como </a:t>
            </a:r>
            <a:r>
              <a:rPr lang="es-ES_tradnl" altLang="es-ES" sz="800">
                <a:hlinkClick r:id="rId18" tooltip="Teléfono"/>
              </a:rPr>
              <a:t>teléfonos</a:t>
            </a:r>
            <a:r>
              <a:rPr lang="es-ES_tradnl" altLang="es-ES" sz="800"/>
              <a:t> móviles y otros accesorios. El estudio partía de un largo proyecto que investigaba unos multicomunicadores conectados a una red celular, hasta que se llegó a un enlace de radio de corto alcance, llamado </a:t>
            </a:r>
            <a:r>
              <a:rPr lang="es-ES_tradnl" altLang="es-ES" sz="800" i="1"/>
              <a:t>MC link</a:t>
            </a:r>
            <a:r>
              <a:rPr lang="es-ES_tradnl" altLang="es-ES" sz="800"/>
              <a:t>. Conforme este proyecto avanzaba se fue haciendo claro que este tipo de enlace podía ser utilizado ampliamente en un gran número de aplicaciones, ya que tenía como principal virtud que se basaba en un </a:t>
            </a:r>
            <a:r>
              <a:rPr lang="es-ES_tradnl" altLang="es-ES" sz="800">
                <a:hlinkClick r:id="rId19" tooltip="Chip"/>
              </a:rPr>
              <a:t>chip</a:t>
            </a:r>
            <a:r>
              <a:rPr lang="es-ES_tradnl" altLang="es-ES" sz="800"/>
              <a:t> de radio.</a:t>
            </a:r>
          </a:p>
          <a:p>
            <a:pPr>
              <a:lnSpc>
                <a:spcPct val="80000"/>
              </a:lnSpc>
            </a:pPr>
            <a:r>
              <a:rPr lang="es-ES_tradnl" altLang="es-ES" sz="800"/>
              <a:t>Bluetooth v.1.2: a diferencia de la 1.1, provee una solución inalámbrica complementaria para co-existir Bluetooth y </a:t>
            </a:r>
            <a:r>
              <a:rPr lang="es-ES_tradnl" altLang="es-ES" sz="800">
                <a:hlinkClick r:id="rId20"/>
              </a:rPr>
              <a:t>Wi-Fi</a:t>
            </a:r>
            <a:r>
              <a:rPr lang="es-ES_tradnl" altLang="es-ES" sz="800"/>
              <a:t> en el espectro de los 2.4 GHz, sin interferencia entre ellos. La versión 1.2 usa la técnica "Adaptive Frequency Hopping (AFH)", que ejecuta una transmisión más eficiente y un cifrado más seguro. Para mejorar las experiencias de los usuarios, la V1.2 ofrece una calidad de voz (Voice Quality - Enhanced Voice Processing) con menor ruido ambiental, y provee una más rápida configuración de la comunicación con los otros dispositivos bluetooth dentro del rango del alcance, como pueden ser PDAs, HIDs (Human Interface Devices), computadoras portátiles, computadoras de escritorio, Headsets, impresoras y teléfonos móviles.</a:t>
            </a:r>
          </a:p>
          <a:p>
            <a:pPr>
              <a:lnSpc>
                <a:spcPct val="80000"/>
              </a:lnSpc>
            </a:pPr>
            <a:r>
              <a:rPr lang="es-ES_tradnl" altLang="es-ES" sz="800"/>
              <a:t>Bluetooth v.2.0: creada para ser una especificación separada, principalmente incorpora la técnica "Enhanced Data Rate" (EDR) que le permite mejorar las velocidades de transmisión en hasta 3Mbps a la vez que intenta solucionar algunos errores de la especificación 1.2.</a:t>
            </a:r>
          </a:p>
          <a:p>
            <a:pPr>
              <a:lnSpc>
                <a:spcPct val="80000"/>
              </a:lnSpc>
            </a:pPr>
            <a:r>
              <a:rPr lang="es-ES_tradnl" altLang="es-ES" sz="800"/>
              <a:t>Bluetooth v.2.1: simplifica los pasos para crear la conexión entre dispositivos, además el consumo de potencia es 5 veces menor.</a:t>
            </a:r>
          </a:p>
          <a:p>
            <a:pPr>
              <a:lnSpc>
                <a:spcPct val="80000"/>
              </a:lnSpc>
            </a:pPr>
            <a:r>
              <a:rPr lang="es-ES_tradnl" altLang="es-ES" sz="800"/>
              <a:t>Bluetooth v3.0 (mediados 2009): aumenta considerablemente la velocidad de transferencia. La idea es que el nuevo Bluetooth trabaje con WiFi, de tal manera que sea posible lograr mayor velocidad en los smartphones.</a:t>
            </a:r>
          </a:p>
          <a:p>
            <a:pPr>
              <a:lnSpc>
                <a:spcPct val="80000"/>
              </a:lnSpc>
            </a:pPr>
            <a:endParaRPr lang="es-ES_tradnl" altLang="es-ES" sz="800" b="1"/>
          </a:p>
        </p:txBody>
      </p:sp>
    </p:spTree>
    <p:extLst>
      <p:ext uri="{BB962C8B-B14F-4D97-AF65-F5344CB8AC3E}">
        <p14:creationId xmlns:p14="http://schemas.microsoft.com/office/powerpoint/2010/main" val="1271767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ES" sz="1000"/>
              <a:t>Bluetooth v.1.1: en </a:t>
            </a:r>
            <a:r>
              <a:rPr lang="es-ES" altLang="es-ES" sz="1000">
                <a:hlinkClick r:id="rId3" tooltip="1994"/>
              </a:rPr>
              <a:t>1994</a:t>
            </a:r>
            <a:r>
              <a:rPr lang="es-ES" altLang="es-ES" sz="1000"/>
              <a:t>, </a:t>
            </a:r>
            <a:r>
              <a:rPr lang="es-ES" altLang="es-ES" sz="1000">
                <a:hlinkClick r:id="rId4" tooltip="Ericsson"/>
              </a:rPr>
              <a:t>Ericsson</a:t>
            </a:r>
            <a:r>
              <a:rPr lang="es-ES" altLang="es-ES" sz="1000"/>
              <a:t> inició un estudio para investigar la viabilidad de una nueva interfaz de bajo costo y consumo para la interconexión vía </a:t>
            </a:r>
            <a:r>
              <a:rPr lang="es-ES" altLang="es-ES" sz="1000">
                <a:hlinkClick r:id="rId5" tooltip="Radio (medio de comunicación)"/>
              </a:rPr>
              <a:t>radio</a:t>
            </a:r>
            <a:r>
              <a:rPr lang="es-ES" altLang="es-ES" sz="1000"/>
              <a:t> (eliminando así cables) entre dispositivos como </a:t>
            </a:r>
            <a:r>
              <a:rPr lang="es-ES" altLang="es-ES" sz="1000">
                <a:hlinkClick r:id="rId6" tooltip="Teléfono"/>
              </a:rPr>
              <a:t>teléfonos</a:t>
            </a:r>
            <a:r>
              <a:rPr lang="es-ES" altLang="es-ES" sz="1000"/>
              <a:t> móviles y otros accesorios. El estudio partía de un largo proyecto que investigaba unos multicomunicadores conectados a una red celular, hasta que se llegó a un enlace de radio de corto alcance, llamado </a:t>
            </a:r>
            <a:r>
              <a:rPr lang="es-ES" altLang="es-ES" sz="1000" i="1"/>
              <a:t>MC link</a:t>
            </a:r>
            <a:r>
              <a:rPr lang="es-ES" altLang="es-ES" sz="1000"/>
              <a:t>. Conforme este proyecto avanzaba se fue haciendo claro que éste tipo de enlace podía ser utilizado ampliamente en un gran número de aplicaciones, ya que tenía como principal virtud que se basaba en un </a:t>
            </a:r>
            <a:r>
              <a:rPr lang="es-ES" altLang="es-ES" sz="1000">
                <a:hlinkClick r:id="rId7" tooltip="Chip"/>
              </a:rPr>
              <a:t>chip</a:t>
            </a:r>
            <a:r>
              <a:rPr lang="es-ES" altLang="es-ES" sz="1000"/>
              <a:t> de radio. </a:t>
            </a:r>
          </a:p>
          <a:p>
            <a:r>
              <a:rPr lang="es-ES" altLang="es-ES" sz="1000"/>
              <a:t>Bluetooth v.1.2: a diferencia de la 1.1, provee una solución inalámbrica complementaria para co-existir Bluetooth y </a:t>
            </a:r>
            <a:r>
              <a:rPr lang="es-ES" altLang="es-ES" sz="1000">
                <a:hlinkClick r:id="rId8" tooltip="Wi-Fi"/>
              </a:rPr>
              <a:t>Wi-Fi</a:t>
            </a:r>
            <a:r>
              <a:rPr lang="es-ES" altLang="es-ES" sz="1000"/>
              <a:t> en el espectro de los 2.4 GHz, sin interferencia entre ellos. La versión 1.2 usa la técnica "Adaptive Frequency Hopping (AFH)", que ejecuta una transmisión más eficiente y un cifrado más seguro. Para mejorar las experiencias de los usuarios, la V1.2 ofrece una calidad de voz (Voice Quality - Enhanced Voice Processing) con menor ruido ambiental, y provee una más rápida configuración de la comunicación con los otros dispositivos bluetooth dentro del rango del alcance, como pueden ser PDAs, HIDs (Human Interface Devices), computadoras portátiles, computadoras de escritorio, Headsets, impresoras y celulares. </a:t>
            </a:r>
          </a:p>
          <a:p>
            <a:r>
              <a:rPr lang="es-ES" altLang="es-ES" sz="1000"/>
              <a:t>Bluetooth v.2.0: creada para ser una especificación separada, principalmente incorpora la técnica "Enhanced Data Rate" (EDR) que le permite mejorar las velocidades de transmisión en hasta 3Mbps a la vez que intenta solucionar algunos errores de la especificación 1.2. </a:t>
            </a:r>
          </a:p>
          <a:p>
            <a:r>
              <a:rPr lang="es-ES" altLang="es-ES" sz="1000"/>
              <a:t>Bluetooth v.2.1: simplifica los pasos para crear la conexión entre dispositivos, además el consumo de potencia es 5 veces menor. </a:t>
            </a:r>
          </a:p>
          <a:p>
            <a:r>
              <a:rPr lang="es-ES" altLang="es-ES" sz="1000"/>
              <a:t>Bluetooth v3.0 (mediados 2009): aumenta considerablemente la velocidad de transferencia. La idea es que el nuevo Bluetooth trabaje con WiFi, de tal manera que sea posible lograr mayor velocidad en los smartphones. </a:t>
            </a:r>
          </a:p>
          <a:p>
            <a:r>
              <a:rPr lang="es-ES" altLang="es-AR" b="1"/>
              <a:t>Bluetooth v4.0 (2010)</a:t>
            </a:r>
            <a:r>
              <a:rPr lang="es-ES" altLang="es-AR"/>
              <a:t>[</a:t>
            </a:r>
            <a:r>
              <a:rPr lang="es-ES" altLang="es-AR">
                <a:hlinkClick r:id="rId9" tooltip="Editar sección: Bluetooth v4.0 (2010)"/>
              </a:rPr>
              <a:t>editar</a:t>
            </a:r>
            <a:r>
              <a:rPr lang="es-ES" altLang="es-AR"/>
              <a:t>]</a:t>
            </a:r>
            <a:endParaRPr lang="es-ES" altLang="es-AR" b="1"/>
          </a:p>
          <a:p>
            <a:r>
              <a:rPr lang="es-ES" altLang="es-AR"/>
              <a:t>El SIG de Bluetooth ha completado la especificación del Núcleo de Bluetooth en su versión 4.0, que incluye al Bluetooth clásico, el Bluetooth de alta velocidad y los protocolos Bluetooth de bajo consumo. El bluetooth de alta velocidad se basa en Wi-Fi, y el Bluetooth clásico consta de protocolos Bluetooth preexistentes. Esta versión ha sido adoptada el 30 de junio de 2010. El bluetooth de baja energía (</a:t>
            </a:r>
            <a:r>
              <a:rPr lang="es-ES" altLang="es-AR" i="1"/>
              <a:t>Bluetooth Low Energy</a:t>
            </a:r>
            <a:r>
              <a:rPr lang="es-ES" altLang="es-AR"/>
              <a:t> o BLE) es un subconjunto de Bluetooth v4.0 con una pila de protocolo completamente nueva para desarrollar rápidamente enlaces sencillos. Como alternativa a los protocolos estándar de Bluetooth que se introdujeron en Bluetooth v1.0 a v4.0 está dirigido a aplicaciones de muy baja potencia alimentados con una </a:t>
            </a:r>
            <a:r>
              <a:rPr lang="es-ES" altLang="es-AR">
                <a:hlinkClick r:id="rId10" tooltip="Pila de botón"/>
              </a:rPr>
              <a:t>pila de botón</a:t>
            </a:r>
            <a:r>
              <a:rPr lang="es-ES" altLang="es-AR"/>
              <a:t>. Diseños de chips permiten dos tipos de implementación, de modo dual, de modo único y versiones anteriores mejoradas.</a:t>
            </a:r>
          </a:p>
          <a:p>
            <a:r>
              <a:rPr lang="es-ES" altLang="es-AR"/>
              <a:t>En implementaciones de modo único solo se incluye la pila de protocolo de baja energía. CSR,</a:t>
            </a:r>
            <a:r>
              <a:rPr lang="es-ES" altLang="es-AR" baseline="30000">
                <a:hlinkClick r:id="rId11"/>
              </a:rPr>
              <a:t>16</a:t>
            </a:r>
            <a:r>
              <a:rPr lang="es-ES" altLang="es-AR"/>
              <a:t> </a:t>
            </a:r>
            <a:r>
              <a:rPr lang="es-ES" altLang="es-AR">
                <a:hlinkClick r:id="rId12" tooltip="Nordic Semiconductor (aún no redactado)"/>
              </a:rPr>
              <a:t>Nordic Semiconductor</a:t>
            </a:r>
            <a:r>
              <a:rPr lang="es-ES" altLang="es-AR" baseline="30000">
                <a:hlinkClick r:id="rId13"/>
              </a:rPr>
              <a:t>17</a:t>
            </a:r>
            <a:r>
              <a:rPr lang="es-ES" altLang="es-AR"/>
              <a:t> y </a:t>
            </a:r>
            <a:r>
              <a:rPr lang="es-ES" altLang="es-AR">
                <a:hlinkClick r:id="rId14" tooltip="Texas Instruments"/>
              </a:rPr>
              <a:t>Texas Instruments</a:t>
            </a:r>
            <a:r>
              <a:rPr lang="es-ES" altLang="es-AR" baseline="30000">
                <a:hlinkClick r:id="rId15"/>
              </a:rPr>
              <a:t>18</a:t>
            </a:r>
            <a:r>
              <a:rPr lang="es-ES" altLang="es-AR"/>
              <a:t> han dado a conocer solo las soluciones modo Bluetooth de baja energía.</a:t>
            </a:r>
          </a:p>
          <a:p>
            <a:r>
              <a:rPr lang="es-ES" altLang="es-AR"/>
              <a:t>Tiene una velocidad de emisión y transferencia de datos de 32Mb/s</a:t>
            </a:r>
          </a:p>
          <a:p>
            <a:r>
              <a:rPr lang="es-ES" altLang="es-AR"/>
              <a:t>Se integra la funcionalidad de Bluetooth de bajo consumo en un controlador Bluetooth clásico existente en implementaciones de modo dual. En la actualidad (marzo de 2011) los siguientes fabricantes de semiconductores han anunciado la disponibilidad de chips que cumplen esta norma: Atheros, CSR, Broadcom</a:t>
            </a:r>
            <a:r>
              <a:rPr lang="es-ES" altLang="es-AR" baseline="30000">
                <a:hlinkClick r:id="rId16"/>
              </a:rPr>
              <a:t>19</a:t>
            </a:r>
            <a:r>
              <a:rPr lang="es-ES" altLang="es-AR"/>
              <a:t> </a:t>
            </a:r>
            <a:r>
              <a:rPr lang="es-ES" altLang="es-AR" baseline="30000">
                <a:hlinkClick r:id="rId17"/>
              </a:rPr>
              <a:t>20</a:t>
            </a:r>
            <a:r>
              <a:rPr lang="es-ES" altLang="es-AR"/>
              <a:t> y </a:t>
            </a:r>
            <a:r>
              <a:rPr lang="es-ES" altLang="es-AR">
                <a:hlinkClick r:id="rId14" tooltip="Texas Instruments"/>
              </a:rPr>
              <a:t>Texas Instruments</a:t>
            </a:r>
            <a:r>
              <a:rPr lang="es-ES" altLang="es-AR"/>
              <a:t>. La arquitectura resultante comparte la radio y funcionalidades del Bluetooth clásico, resultando en un incremento de coste despreciable comparado con el Bluetooth clásico.</a:t>
            </a:r>
          </a:p>
          <a:p>
            <a:r>
              <a:rPr lang="es-ES" altLang="es-AR"/>
              <a:t>El 12 de junio de 2007, Nokia y Bluetooth SIG anunciaron que Wibree formará parte de la especificación Bluetooth, como una tecnología Bluetooth de muy bajo consumo.</a:t>
            </a:r>
            <a:r>
              <a:rPr lang="es-ES" altLang="es-AR" baseline="30000">
                <a:hlinkClick r:id="rId18"/>
              </a:rPr>
              <a:t>21</a:t>
            </a:r>
            <a:endParaRPr lang="es-ES" altLang="es-AR"/>
          </a:p>
          <a:p>
            <a:r>
              <a:rPr lang="es-ES" altLang="es-AR"/>
              <a:t>El 17 de diciembre de 2009, el Bluetooth SIG adoptó la tecnología Bluetooth de bajo consumo como el rasgo distintivo de la versión 4.0.</a:t>
            </a:r>
            <a:r>
              <a:rPr lang="es-ES" altLang="es-AR" baseline="30000">
                <a:hlinkClick r:id="rId19"/>
              </a:rPr>
              <a:t>22</a:t>
            </a:r>
            <a:r>
              <a:rPr lang="es-ES" altLang="es-AR"/>
              <a:t> Los nombres provisionales Wibree y Bluetooth ULP (</a:t>
            </a:r>
            <a:r>
              <a:rPr lang="es-ES" altLang="es-AR" i="1"/>
              <a:t>Ultra Low Power</a:t>
            </a:r>
            <a:r>
              <a:rPr lang="es-ES" altLang="es-AR"/>
              <a:t>) fueron abandonados y el nombre BLE se utilizó durante un tiempo. A finales de 2011, se presentaron los nuevos logotipos "</a:t>
            </a:r>
            <a:r>
              <a:rPr lang="es-ES" altLang="es-AR" i="1"/>
              <a:t>Smart Bluetooth Ready</a:t>
            </a:r>
            <a:r>
              <a:rPr lang="es-ES" altLang="es-AR"/>
              <a:t>" para los anfitriones y "</a:t>
            </a:r>
            <a:r>
              <a:rPr lang="es-ES" altLang="es-AR" i="1"/>
              <a:t>Smart Bluetooth</a:t>
            </a:r>
            <a:r>
              <a:rPr lang="es-ES" altLang="es-AR"/>
              <a:t>" para los sensores como la cara pública general de BLE.</a:t>
            </a:r>
            <a:r>
              <a:rPr lang="es-ES" altLang="es-AR" baseline="30000">
                <a:hlinkClick r:id="rId20"/>
              </a:rPr>
              <a:t>23</a:t>
            </a:r>
            <a:endParaRPr lang="es-ES" altLang="es-AR"/>
          </a:p>
          <a:p>
            <a:endParaRPr lang="es-ES" altLang="es-ES" sz="1000"/>
          </a:p>
          <a:p>
            <a:endParaRPr lang="es-ES" altLang="es-ES" sz="1000"/>
          </a:p>
        </p:txBody>
      </p:sp>
    </p:spTree>
    <p:extLst>
      <p:ext uri="{BB962C8B-B14F-4D97-AF65-F5344CB8AC3E}">
        <p14:creationId xmlns:p14="http://schemas.microsoft.com/office/powerpoint/2010/main" val="3949142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sz="1000" dirty="0"/>
          </a:p>
          <a:p>
            <a:endParaRPr lang="es-ES" altLang="es-ES" sz="1000" dirty="0"/>
          </a:p>
        </p:txBody>
      </p:sp>
    </p:spTree>
    <p:extLst>
      <p:ext uri="{BB962C8B-B14F-4D97-AF65-F5344CB8AC3E}">
        <p14:creationId xmlns:p14="http://schemas.microsoft.com/office/powerpoint/2010/main" val="3214497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s-ES"/>
          </a:p>
        </p:txBody>
      </p:sp>
      <p:sp>
        <p:nvSpPr>
          <p:cNvPr id="5" name="Freeform 3"/>
          <p:cNvSpPr>
            <a:spLocks/>
          </p:cNvSpPr>
          <p:nvPr/>
        </p:nvSpPr>
        <p:spPr bwMode="white">
          <a:xfrm>
            <a:off x="-9525" y="4489450"/>
            <a:ext cx="5754688" cy="2368550"/>
          </a:xfrm>
          <a:custGeom>
            <a:avLst/>
            <a:gdLst>
              <a:gd name="T0" fmla="*/ 0 w 3625"/>
              <a:gd name="T1" fmla="*/ 2147483647 h 1492"/>
              <a:gd name="T2" fmla="*/ 0 w 3625"/>
              <a:gd name="T3" fmla="*/ 0 h 1492"/>
              <a:gd name="T4" fmla="*/ 2147483647 w 3625"/>
              <a:gd name="T5" fmla="*/ 2147483647 h 1492"/>
              <a:gd name="T6" fmla="*/ 2147483647 w 3625"/>
              <a:gd name="T7" fmla="*/ 2147483647 h 1492"/>
              <a:gd name="T8" fmla="*/ 2147483647 w 3625"/>
              <a:gd name="T9" fmla="*/ 2147483647 h 1492"/>
              <a:gd name="T10" fmla="*/ 2147483647 w 3625"/>
              <a:gd name="T11" fmla="*/ 2147483647 h 1492"/>
              <a:gd name="T12" fmla="*/ 2147483647 w 3625"/>
              <a:gd name="T13" fmla="*/ 2147483647 h 1492"/>
              <a:gd name="T14" fmla="*/ 2147483647 w 3625"/>
              <a:gd name="T15" fmla="*/ 2147483647 h 1492"/>
              <a:gd name="T16" fmla="*/ 2147483647 w 3625"/>
              <a:gd name="T17" fmla="*/ 2147483647 h 1492"/>
              <a:gd name="T18" fmla="*/ 2147483647 w 3625"/>
              <a:gd name="T19" fmla="*/ 2147483647 h 1492"/>
              <a:gd name="T20" fmla="*/ 2147483647 w 3625"/>
              <a:gd name="T21" fmla="*/ 2147483647 h 1492"/>
              <a:gd name="T22" fmla="*/ 2147483647 w 3625"/>
              <a:gd name="T23" fmla="*/ 2147483647 h 1492"/>
              <a:gd name="T24" fmla="*/ 2147483647 w 3625"/>
              <a:gd name="T25" fmla="*/ 2147483647 h 1492"/>
              <a:gd name="T26" fmla="*/ 2147483647 w 3625"/>
              <a:gd name="T27" fmla="*/ 2147483647 h 1492"/>
              <a:gd name="T28" fmla="*/ 2147483647 w 3625"/>
              <a:gd name="T29" fmla="*/ 2147483647 h 1492"/>
              <a:gd name="T30" fmla="*/ 2147483647 w 3625"/>
              <a:gd name="T31" fmla="*/ 2147483647 h 1492"/>
              <a:gd name="T32" fmla="*/ 2147483647 w 3625"/>
              <a:gd name="T33" fmla="*/ 2147483647 h 1492"/>
              <a:gd name="T34" fmla="*/ 2147483647 w 3625"/>
              <a:gd name="T35" fmla="*/ 2147483647 h 1492"/>
              <a:gd name="T36" fmla="*/ 2147483647 w 3625"/>
              <a:gd name="T37" fmla="*/ 2147483647 h 1492"/>
              <a:gd name="T38" fmla="*/ 2147483647 w 3625"/>
              <a:gd name="T39" fmla="*/ 2147483647 h 1492"/>
              <a:gd name="T40" fmla="*/ 2147483647 w 3625"/>
              <a:gd name="T41" fmla="*/ 2147483647 h 1492"/>
              <a:gd name="T42" fmla="*/ 2147483647 w 3625"/>
              <a:gd name="T43" fmla="*/ 2147483647 h 1492"/>
              <a:gd name="T44" fmla="*/ 2147483647 w 3625"/>
              <a:gd name="T45" fmla="*/ 2147483647 h 1492"/>
              <a:gd name="T46" fmla="*/ 2147483647 w 3625"/>
              <a:gd name="T47" fmla="*/ 2147483647 h 1492"/>
              <a:gd name="T48" fmla="*/ 2147483647 w 3625"/>
              <a:gd name="T49" fmla="*/ 2147483647 h 1492"/>
              <a:gd name="T50" fmla="*/ 2147483647 w 3625"/>
              <a:gd name="T51" fmla="*/ 2147483647 h 1492"/>
              <a:gd name="T52" fmla="*/ 0 w 3625"/>
              <a:gd name="T53" fmla="*/ 2147483647 h 149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cap="flat" cmpd="sng">
                <a:solidFill>
                  <a:srgbClr val="000000"/>
                </a:solidFill>
                <a:prstDash val="solid"/>
                <a:miter lim="800000"/>
                <a:headEnd type="none" w="sm" len="sm"/>
                <a:tailEnd type="none" w="sm" len="sm"/>
              </a14:hiddenLine>
            </a:ext>
          </a:extLst>
        </p:spPr>
        <p:txBody>
          <a:bodyPr wrap="none" anchor="ctr"/>
          <a:lstStyle/>
          <a:p>
            <a:endParaRPr lang="es-AR"/>
          </a:p>
        </p:txBody>
      </p:sp>
      <p:sp>
        <p:nvSpPr>
          <p:cNvPr id="6" name="Freeform 4"/>
          <p:cNvSpPr>
            <a:spLocks/>
          </p:cNvSpPr>
          <p:nvPr/>
        </p:nvSpPr>
        <p:spPr bwMode="white">
          <a:xfrm>
            <a:off x="0" y="3817938"/>
            <a:ext cx="8164513" cy="3019425"/>
          </a:xfrm>
          <a:custGeom>
            <a:avLst/>
            <a:gdLst>
              <a:gd name="T0" fmla="*/ 2147483647 w 5143"/>
              <a:gd name="T1" fmla="*/ 2147483647 h 1902"/>
              <a:gd name="T2" fmla="*/ 2147483647 w 5143"/>
              <a:gd name="T3" fmla="*/ 2147483647 h 1902"/>
              <a:gd name="T4" fmla="*/ 2147483647 w 5143"/>
              <a:gd name="T5" fmla="*/ 2147483647 h 1902"/>
              <a:gd name="T6" fmla="*/ 2147483647 w 5143"/>
              <a:gd name="T7" fmla="*/ 2147483647 h 1902"/>
              <a:gd name="T8" fmla="*/ 2147483647 w 5143"/>
              <a:gd name="T9" fmla="*/ 2147483647 h 1902"/>
              <a:gd name="T10" fmla="*/ 2147483647 w 5143"/>
              <a:gd name="T11" fmla="*/ 2147483647 h 1902"/>
              <a:gd name="T12" fmla="*/ 2147483647 w 5143"/>
              <a:gd name="T13" fmla="*/ 2147483647 h 1902"/>
              <a:gd name="T14" fmla="*/ 2147483647 w 5143"/>
              <a:gd name="T15" fmla="*/ 2147483647 h 1902"/>
              <a:gd name="T16" fmla="*/ 2147483647 w 5143"/>
              <a:gd name="T17" fmla="*/ 2147483647 h 1902"/>
              <a:gd name="T18" fmla="*/ 2147483647 w 5143"/>
              <a:gd name="T19" fmla="*/ 2147483647 h 1902"/>
              <a:gd name="T20" fmla="*/ 2147483647 w 5143"/>
              <a:gd name="T21" fmla="*/ 2147483647 h 1902"/>
              <a:gd name="T22" fmla="*/ 0 w 5143"/>
              <a:gd name="T23" fmla="*/ 0 h 1902"/>
              <a:gd name="T24" fmla="*/ 0 w 5143"/>
              <a:gd name="T25" fmla="*/ 2147483647 h 1902"/>
              <a:gd name="T26" fmla="*/ 0 w 5143"/>
              <a:gd name="T27" fmla="*/ 2147483647 h 1902"/>
              <a:gd name="T28" fmla="*/ 0 w 5143"/>
              <a:gd name="T29" fmla="*/ 2147483647 h 1902"/>
              <a:gd name="T30" fmla="*/ 0 w 5143"/>
              <a:gd name="T31" fmla="*/ 2147483647 h 1902"/>
              <a:gd name="T32" fmla="*/ 2147483647 w 5143"/>
              <a:gd name="T33" fmla="*/ 2147483647 h 1902"/>
              <a:gd name="T34" fmla="*/ 2147483647 w 5143"/>
              <a:gd name="T35" fmla="*/ 2147483647 h 1902"/>
              <a:gd name="T36" fmla="*/ 2147483647 w 5143"/>
              <a:gd name="T37" fmla="*/ 2147483647 h 1902"/>
              <a:gd name="T38" fmla="*/ 2147483647 w 5143"/>
              <a:gd name="T39" fmla="*/ 2147483647 h 1902"/>
              <a:gd name="T40" fmla="*/ 2147483647 w 5143"/>
              <a:gd name="T41" fmla="*/ 2147483647 h 1902"/>
              <a:gd name="T42" fmla="*/ 2147483647 w 5143"/>
              <a:gd name="T43" fmla="*/ 2147483647 h 1902"/>
              <a:gd name="T44" fmla="*/ 2147483647 w 5143"/>
              <a:gd name="T45" fmla="*/ 2147483647 h 1902"/>
              <a:gd name="T46" fmla="*/ 2147483647 w 5143"/>
              <a:gd name="T47" fmla="*/ 2147483647 h 1902"/>
              <a:gd name="T48" fmla="*/ 2147483647 w 5143"/>
              <a:gd name="T49" fmla="*/ 2147483647 h 1902"/>
              <a:gd name="T50" fmla="*/ 2147483647 w 5143"/>
              <a:gd name="T51" fmla="*/ 2147483647 h 1902"/>
              <a:gd name="T52" fmla="*/ 2147483647 w 5143"/>
              <a:gd name="T53" fmla="*/ 2147483647 h 1902"/>
              <a:gd name="T54" fmla="*/ 2147483647 w 5143"/>
              <a:gd name="T55" fmla="*/ 2147483647 h 1902"/>
              <a:gd name="T56" fmla="*/ 2147483647 w 5143"/>
              <a:gd name="T57" fmla="*/ 2147483647 h 1902"/>
              <a:gd name="T58" fmla="*/ 2147483647 w 5143"/>
              <a:gd name="T59" fmla="*/ 2147483647 h 1902"/>
              <a:gd name="T60" fmla="*/ 2147483647 w 5143"/>
              <a:gd name="T61" fmla="*/ 2147483647 h 1902"/>
              <a:gd name="T62" fmla="*/ 2147483647 w 5143"/>
              <a:gd name="T63" fmla="*/ 2147483647 h 1902"/>
              <a:gd name="T64" fmla="*/ 2147483647 w 5143"/>
              <a:gd name="T65" fmla="*/ 2147483647 h 1902"/>
              <a:gd name="T66" fmla="*/ 2147483647 w 5143"/>
              <a:gd name="T67" fmla="*/ 2147483647 h 1902"/>
              <a:gd name="T68" fmla="*/ 2147483647 w 5143"/>
              <a:gd name="T69" fmla="*/ 2147483647 h 1902"/>
              <a:gd name="T70" fmla="*/ 2147483647 w 5143"/>
              <a:gd name="T71" fmla="*/ 2147483647 h 1902"/>
              <a:gd name="T72" fmla="*/ 2147483647 w 5143"/>
              <a:gd name="T73" fmla="*/ 2147483647 h 1902"/>
              <a:gd name="T74" fmla="*/ 2147483647 w 5143"/>
              <a:gd name="T75" fmla="*/ 2147483647 h 1902"/>
              <a:gd name="T76" fmla="*/ 2147483647 w 5143"/>
              <a:gd name="T77" fmla="*/ 2147483647 h 1902"/>
              <a:gd name="T78" fmla="*/ 2147483647 w 5143"/>
              <a:gd name="T79" fmla="*/ 2147483647 h 1902"/>
              <a:gd name="T80" fmla="*/ 2147483647 w 5143"/>
              <a:gd name="T81" fmla="*/ 2147483647 h 1902"/>
              <a:gd name="T82" fmla="*/ 2147483647 w 5143"/>
              <a:gd name="T83" fmla="*/ 2147483647 h 1902"/>
              <a:gd name="T84" fmla="*/ 2147483647 w 5143"/>
              <a:gd name="T85" fmla="*/ 2147483647 h 1902"/>
              <a:gd name="T86" fmla="*/ 2147483647 w 5143"/>
              <a:gd name="T87" fmla="*/ 2147483647 h 1902"/>
              <a:gd name="T88" fmla="*/ 2147483647 w 5143"/>
              <a:gd name="T89" fmla="*/ 2147483647 h 1902"/>
              <a:gd name="T90" fmla="*/ 2147483647 w 5143"/>
              <a:gd name="T91" fmla="*/ 2147483647 h 1902"/>
              <a:gd name="T92" fmla="*/ 2147483647 w 5143"/>
              <a:gd name="T93" fmla="*/ 2147483647 h 1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7" name="Freeform 5"/>
          <p:cNvSpPr>
            <a:spLocks/>
          </p:cNvSpPr>
          <p:nvPr/>
        </p:nvSpPr>
        <p:spPr bwMode="white">
          <a:xfrm>
            <a:off x="0" y="3146425"/>
            <a:ext cx="9144000" cy="3690938"/>
          </a:xfrm>
          <a:custGeom>
            <a:avLst/>
            <a:gdLst>
              <a:gd name="T0" fmla="*/ 0 w 5760"/>
              <a:gd name="T1" fmla="*/ 0 h 2325"/>
              <a:gd name="T2" fmla="*/ 0 w 5760"/>
              <a:gd name="T3" fmla="*/ 2147483647 h 2325"/>
              <a:gd name="T4" fmla="*/ 2147483647 w 5760"/>
              <a:gd name="T5" fmla="*/ 2147483647 h 2325"/>
              <a:gd name="T6" fmla="*/ 2147483647 w 5760"/>
              <a:gd name="T7" fmla="*/ 2147483647 h 2325"/>
              <a:gd name="T8" fmla="*/ 2147483647 w 5760"/>
              <a:gd name="T9" fmla="*/ 2147483647 h 2325"/>
              <a:gd name="T10" fmla="*/ 2147483647 w 5760"/>
              <a:gd name="T11" fmla="*/ 2147483647 h 2325"/>
              <a:gd name="T12" fmla="*/ 2147483647 w 5760"/>
              <a:gd name="T13" fmla="*/ 2147483647 h 2325"/>
              <a:gd name="T14" fmla="*/ 2147483647 w 5760"/>
              <a:gd name="T15" fmla="*/ 2147483647 h 2325"/>
              <a:gd name="T16" fmla="*/ 2147483647 w 5760"/>
              <a:gd name="T17" fmla="*/ 2147483647 h 2325"/>
              <a:gd name="T18" fmla="*/ 2147483647 w 5760"/>
              <a:gd name="T19" fmla="*/ 2147483647 h 2325"/>
              <a:gd name="T20" fmla="*/ 2147483647 w 5760"/>
              <a:gd name="T21" fmla="*/ 2147483647 h 2325"/>
              <a:gd name="T22" fmla="*/ 2147483647 w 5760"/>
              <a:gd name="T23" fmla="*/ 2147483647 h 2325"/>
              <a:gd name="T24" fmla="*/ 2147483647 w 5760"/>
              <a:gd name="T25" fmla="*/ 2147483647 h 2325"/>
              <a:gd name="T26" fmla="*/ 2147483647 w 5760"/>
              <a:gd name="T27" fmla="*/ 2147483647 h 2325"/>
              <a:gd name="T28" fmla="*/ 2147483647 w 5760"/>
              <a:gd name="T29" fmla="*/ 2147483647 h 2325"/>
              <a:gd name="T30" fmla="*/ 2147483647 w 5760"/>
              <a:gd name="T31" fmla="*/ 2147483647 h 2325"/>
              <a:gd name="T32" fmla="*/ 2147483647 w 5760"/>
              <a:gd name="T33" fmla="*/ 2147483647 h 2325"/>
              <a:gd name="T34" fmla="*/ 2147483647 w 5760"/>
              <a:gd name="T35" fmla="*/ 2147483647 h 2325"/>
              <a:gd name="T36" fmla="*/ 2147483647 w 5760"/>
              <a:gd name="T37" fmla="*/ 2147483647 h 2325"/>
              <a:gd name="T38" fmla="*/ 2147483647 w 5760"/>
              <a:gd name="T39" fmla="*/ 2147483647 h 2325"/>
              <a:gd name="T40" fmla="*/ 2147483647 w 5760"/>
              <a:gd name="T41" fmla="*/ 2147483647 h 2325"/>
              <a:gd name="T42" fmla="*/ 2147483647 w 5760"/>
              <a:gd name="T43" fmla="*/ 2147483647 h 2325"/>
              <a:gd name="T44" fmla="*/ 2147483647 w 5760"/>
              <a:gd name="T45" fmla="*/ 2147483647 h 2325"/>
              <a:gd name="T46" fmla="*/ 2147483647 w 5760"/>
              <a:gd name="T47" fmla="*/ 2147483647 h 2325"/>
              <a:gd name="T48" fmla="*/ 2147483647 w 5760"/>
              <a:gd name="T49" fmla="*/ 2147483647 h 2325"/>
              <a:gd name="T50" fmla="*/ 2147483647 w 5760"/>
              <a:gd name="T51" fmla="*/ 2147483647 h 2325"/>
              <a:gd name="T52" fmla="*/ 2147483647 w 5760"/>
              <a:gd name="T53" fmla="*/ 2147483647 h 2325"/>
              <a:gd name="T54" fmla="*/ 2147483647 w 5760"/>
              <a:gd name="T55" fmla="*/ 2147483647 h 2325"/>
              <a:gd name="T56" fmla="*/ 2147483647 w 5760"/>
              <a:gd name="T57" fmla="*/ 2147483647 h 2325"/>
              <a:gd name="T58" fmla="*/ 2147483647 w 5760"/>
              <a:gd name="T59" fmla="*/ 2147483647 h 2325"/>
              <a:gd name="T60" fmla="*/ 2147483647 w 5760"/>
              <a:gd name="T61" fmla="*/ 2147483647 h 2325"/>
              <a:gd name="T62" fmla="*/ 2147483647 w 5760"/>
              <a:gd name="T63" fmla="*/ 2147483647 h 2325"/>
              <a:gd name="T64" fmla="*/ 2147483647 w 5760"/>
              <a:gd name="T65" fmla="*/ 2147483647 h 2325"/>
              <a:gd name="T66" fmla="*/ 2147483647 w 5760"/>
              <a:gd name="T67" fmla="*/ 2147483647 h 2325"/>
              <a:gd name="T68" fmla="*/ 2147483647 w 5760"/>
              <a:gd name="T69" fmla="*/ 2147483647 h 2325"/>
              <a:gd name="T70" fmla="*/ 2147483647 w 5760"/>
              <a:gd name="T71" fmla="*/ 2147483647 h 2325"/>
              <a:gd name="T72" fmla="*/ 2147483647 w 5760"/>
              <a:gd name="T73" fmla="*/ 2147483647 h 2325"/>
              <a:gd name="T74" fmla="*/ 2147483647 w 5760"/>
              <a:gd name="T75" fmla="*/ 2147483647 h 2325"/>
              <a:gd name="T76" fmla="*/ 2147483647 w 5760"/>
              <a:gd name="T77" fmla="*/ 2147483647 h 2325"/>
              <a:gd name="T78" fmla="*/ 2147483647 w 5760"/>
              <a:gd name="T79" fmla="*/ 2147483647 h 2325"/>
              <a:gd name="T80" fmla="*/ 2147483647 w 5760"/>
              <a:gd name="T81" fmla="*/ 2147483647 h 2325"/>
              <a:gd name="T82" fmla="*/ 2147483647 w 5760"/>
              <a:gd name="T83" fmla="*/ 2147483647 h 2325"/>
              <a:gd name="T84" fmla="*/ 2147483647 w 5760"/>
              <a:gd name="T85" fmla="*/ 2147483647 h 2325"/>
              <a:gd name="T86" fmla="*/ 2147483647 w 5760"/>
              <a:gd name="T87" fmla="*/ 2147483647 h 2325"/>
              <a:gd name="T88" fmla="*/ 2147483647 w 5760"/>
              <a:gd name="T89" fmla="*/ 2147483647 h 2325"/>
              <a:gd name="T90" fmla="*/ 2147483647 w 5760"/>
              <a:gd name="T91" fmla="*/ 2147483647 h 2325"/>
              <a:gd name="T92" fmla="*/ 2147483647 w 5760"/>
              <a:gd name="T93" fmla="*/ 2147483647 h 2325"/>
              <a:gd name="T94" fmla="*/ 2147483647 w 5760"/>
              <a:gd name="T95" fmla="*/ 2147483647 h 2325"/>
              <a:gd name="T96" fmla="*/ 2147483647 w 5760"/>
              <a:gd name="T97" fmla="*/ 2147483647 h 2325"/>
              <a:gd name="T98" fmla="*/ 2147483647 w 5760"/>
              <a:gd name="T99" fmla="*/ 2147483647 h 2325"/>
              <a:gd name="T100" fmla="*/ 2147483647 w 5760"/>
              <a:gd name="T101" fmla="*/ 2147483647 h 2325"/>
              <a:gd name="T102" fmla="*/ 0 w 5760"/>
              <a:gd name="T103" fmla="*/ 0 h 232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8" name="Freeform 6"/>
          <p:cNvSpPr>
            <a:spLocks/>
          </p:cNvSpPr>
          <p:nvPr/>
        </p:nvSpPr>
        <p:spPr bwMode="white">
          <a:xfrm>
            <a:off x="0" y="2460625"/>
            <a:ext cx="9144000" cy="2497138"/>
          </a:xfrm>
          <a:custGeom>
            <a:avLst/>
            <a:gdLst>
              <a:gd name="T0" fmla="*/ 0 w 5760"/>
              <a:gd name="T1" fmla="*/ 0 h 1573"/>
              <a:gd name="T2" fmla="*/ 0 w 5760"/>
              <a:gd name="T3" fmla="*/ 2147483647 h 1573"/>
              <a:gd name="T4" fmla="*/ 2147483647 w 5760"/>
              <a:gd name="T5" fmla="*/ 2147483647 h 1573"/>
              <a:gd name="T6" fmla="*/ 2147483647 w 5760"/>
              <a:gd name="T7" fmla="*/ 2147483647 h 1573"/>
              <a:gd name="T8" fmla="*/ 2147483647 w 5760"/>
              <a:gd name="T9" fmla="*/ 2147483647 h 1573"/>
              <a:gd name="T10" fmla="*/ 2147483647 w 5760"/>
              <a:gd name="T11" fmla="*/ 2147483647 h 1573"/>
              <a:gd name="T12" fmla="*/ 2147483647 w 5760"/>
              <a:gd name="T13" fmla="*/ 2147483647 h 1573"/>
              <a:gd name="T14" fmla="*/ 2147483647 w 5760"/>
              <a:gd name="T15" fmla="*/ 2147483647 h 1573"/>
              <a:gd name="T16" fmla="*/ 2147483647 w 5760"/>
              <a:gd name="T17" fmla="*/ 2147483647 h 1573"/>
              <a:gd name="T18" fmla="*/ 2147483647 w 5760"/>
              <a:gd name="T19" fmla="*/ 2147483647 h 1573"/>
              <a:gd name="T20" fmla="*/ 2147483647 w 5760"/>
              <a:gd name="T21" fmla="*/ 2147483647 h 1573"/>
              <a:gd name="T22" fmla="*/ 2147483647 w 5760"/>
              <a:gd name="T23" fmla="*/ 2147483647 h 1573"/>
              <a:gd name="T24" fmla="*/ 2147483647 w 5760"/>
              <a:gd name="T25" fmla="*/ 2147483647 h 1573"/>
              <a:gd name="T26" fmla="*/ 2147483647 w 5760"/>
              <a:gd name="T27" fmla="*/ 2147483647 h 1573"/>
              <a:gd name="T28" fmla="*/ 2147483647 w 5760"/>
              <a:gd name="T29" fmla="*/ 2147483647 h 1573"/>
              <a:gd name="T30" fmla="*/ 2147483647 w 5760"/>
              <a:gd name="T31" fmla="*/ 2147483647 h 1573"/>
              <a:gd name="T32" fmla="*/ 2147483647 w 5760"/>
              <a:gd name="T33" fmla="*/ 2147483647 h 1573"/>
              <a:gd name="T34" fmla="*/ 2147483647 w 5760"/>
              <a:gd name="T35" fmla="*/ 2147483647 h 1573"/>
              <a:gd name="T36" fmla="*/ 2147483647 w 5760"/>
              <a:gd name="T37" fmla="*/ 2147483647 h 1573"/>
              <a:gd name="T38" fmla="*/ 2147483647 w 5760"/>
              <a:gd name="T39" fmla="*/ 2147483647 h 1573"/>
              <a:gd name="T40" fmla="*/ 2147483647 w 5760"/>
              <a:gd name="T41" fmla="*/ 2147483647 h 1573"/>
              <a:gd name="T42" fmla="*/ 2147483647 w 5760"/>
              <a:gd name="T43" fmla="*/ 2147483647 h 1573"/>
              <a:gd name="T44" fmla="*/ 2147483647 w 5760"/>
              <a:gd name="T45" fmla="*/ 2147483647 h 1573"/>
              <a:gd name="T46" fmla="*/ 2147483647 w 5760"/>
              <a:gd name="T47" fmla="*/ 2147483647 h 1573"/>
              <a:gd name="T48" fmla="*/ 2147483647 w 5760"/>
              <a:gd name="T49" fmla="*/ 2147483647 h 1573"/>
              <a:gd name="T50" fmla="*/ 2147483647 w 5760"/>
              <a:gd name="T51" fmla="*/ 2147483647 h 1573"/>
              <a:gd name="T52" fmla="*/ 2147483647 w 5760"/>
              <a:gd name="T53" fmla="*/ 2147483647 h 1573"/>
              <a:gd name="T54" fmla="*/ 2147483647 w 5760"/>
              <a:gd name="T55" fmla="*/ 2147483647 h 1573"/>
              <a:gd name="T56" fmla="*/ 2147483647 w 5760"/>
              <a:gd name="T57" fmla="*/ 2147483647 h 1573"/>
              <a:gd name="T58" fmla="*/ 2147483647 w 5760"/>
              <a:gd name="T59" fmla="*/ 2147483647 h 1573"/>
              <a:gd name="T60" fmla="*/ 2147483647 w 5760"/>
              <a:gd name="T61" fmla="*/ 2147483647 h 1573"/>
              <a:gd name="T62" fmla="*/ 2147483647 w 5760"/>
              <a:gd name="T63" fmla="*/ 2147483647 h 1573"/>
              <a:gd name="T64" fmla="*/ 2147483647 w 5760"/>
              <a:gd name="T65" fmla="*/ 2147483647 h 1573"/>
              <a:gd name="T66" fmla="*/ 2147483647 w 5760"/>
              <a:gd name="T67" fmla="*/ 2147483647 h 1573"/>
              <a:gd name="T68" fmla="*/ 2147483647 w 5760"/>
              <a:gd name="T69" fmla="*/ 2147483647 h 1573"/>
              <a:gd name="T70" fmla="*/ 2147483647 w 5760"/>
              <a:gd name="T71" fmla="*/ 2147483647 h 1573"/>
              <a:gd name="T72" fmla="*/ 2147483647 w 5760"/>
              <a:gd name="T73" fmla="*/ 2147483647 h 1573"/>
              <a:gd name="T74" fmla="*/ 2147483647 w 5760"/>
              <a:gd name="T75" fmla="*/ 2147483647 h 1573"/>
              <a:gd name="T76" fmla="*/ 2147483647 w 5760"/>
              <a:gd name="T77" fmla="*/ 2147483647 h 1573"/>
              <a:gd name="T78" fmla="*/ 2147483647 w 5760"/>
              <a:gd name="T79" fmla="*/ 2147483647 h 1573"/>
              <a:gd name="T80" fmla="*/ 2147483647 w 5760"/>
              <a:gd name="T81" fmla="*/ 2147483647 h 1573"/>
              <a:gd name="T82" fmla="*/ 2147483647 w 5760"/>
              <a:gd name="T83" fmla="*/ 2147483647 h 1573"/>
              <a:gd name="T84" fmla="*/ 2147483647 w 5760"/>
              <a:gd name="T85" fmla="*/ 2147483647 h 1573"/>
              <a:gd name="T86" fmla="*/ 2147483647 w 5760"/>
              <a:gd name="T87" fmla="*/ 2147483647 h 1573"/>
              <a:gd name="T88" fmla="*/ 2147483647 w 5760"/>
              <a:gd name="T89" fmla="*/ 2147483647 h 1573"/>
              <a:gd name="T90" fmla="*/ 2147483647 w 5760"/>
              <a:gd name="T91" fmla="*/ 2147483647 h 1573"/>
              <a:gd name="T92" fmla="*/ 2147483647 w 5760"/>
              <a:gd name="T93" fmla="*/ 2147483647 h 1573"/>
              <a:gd name="T94" fmla="*/ 2147483647 w 5760"/>
              <a:gd name="T95" fmla="*/ 0 h 1573"/>
              <a:gd name="T96" fmla="*/ 0 w 5760"/>
              <a:gd name="T97" fmla="*/ 0 h 157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9" name="Freeform 7"/>
          <p:cNvSpPr>
            <a:spLocks/>
          </p:cNvSpPr>
          <p:nvPr/>
        </p:nvSpPr>
        <p:spPr bwMode="white">
          <a:xfrm>
            <a:off x="0" y="1793875"/>
            <a:ext cx="9144000" cy="1539875"/>
          </a:xfrm>
          <a:custGeom>
            <a:avLst/>
            <a:gdLst>
              <a:gd name="T0" fmla="*/ 0 w 5760"/>
              <a:gd name="T1" fmla="*/ 0 h 970"/>
              <a:gd name="T2" fmla="*/ 0 w 5760"/>
              <a:gd name="T3" fmla="*/ 2147483647 h 970"/>
              <a:gd name="T4" fmla="*/ 2147483647 w 5760"/>
              <a:gd name="T5" fmla="*/ 2147483647 h 970"/>
              <a:gd name="T6" fmla="*/ 2147483647 w 5760"/>
              <a:gd name="T7" fmla="*/ 2147483647 h 970"/>
              <a:gd name="T8" fmla="*/ 2147483647 w 5760"/>
              <a:gd name="T9" fmla="*/ 2147483647 h 970"/>
              <a:gd name="T10" fmla="*/ 2147483647 w 5760"/>
              <a:gd name="T11" fmla="*/ 2147483647 h 970"/>
              <a:gd name="T12" fmla="*/ 2147483647 w 5760"/>
              <a:gd name="T13" fmla="*/ 2147483647 h 970"/>
              <a:gd name="T14" fmla="*/ 2147483647 w 5760"/>
              <a:gd name="T15" fmla="*/ 2147483647 h 970"/>
              <a:gd name="T16" fmla="*/ 2147483647 w 5760"/>
              <a:gd name="T17" fmla="*/ 2147483647 h 970"/>
              <a:gd name="T18" fmla="*/ 2147483647 w 5760"/>
              <a:gd name="T19" fmla="*/ 2147483647 h 970"/>
              <a:gd name="T20" fmla="*/ 2147483647 w 5760"/>
              <a:gd name="T21" fmla="*/ 2147483647 h 970"/>
              <a:gd name="T22" fmla="*/ 2147483647 w 5760"/>
              <a:gd name="T23" fmla="*/ 2147483647 h 970"/>
              <a:gd name="T24" fmla="*/ 2147483647 w 5760"/>
              <a:gd name="T25" fmla="*/ 2147483647 h 970"/>
              <a:gd name="T26" fmla="*/ 2147483647 w 5760"/>
              <a:gd name="T27" fmla="*/ 2147483647 h 970"/>
              <a:gd name="T28" fmla="*/ 2147483647 w 5760"/>
              <a:gd name="T29" fmla="*/ 2147483647 h 970"/>
              <a:gd name="T30" fmla="*/ 2147483647 w 5760"/>
              <a:gd name="T31" fmla="*/ 2147483647 h 970"/>
              <a:gd name="T32" fmla="*/ 2147483647 w 5760"/>
              <a:gd name="T33" fmla="*/ 2147483647 h 970"/>
              <a:gd name="T34" fmla="*/ 2147483647 w 5760"/>
              <a:gd name="T35" fmla="*/ 2147483647 h 970"/>
              <a:gd name="T36" fmla="*/ 2147483647 w 5760"/>
              <a:gd name="T37" fmla="*/ 2147483647 h 970"/>
              <a:gd name="T38" fmla="*/ 2147483647 w 5760"/>
              <a:gd name="T39" fmla="*/ 2147483647 h 970"/>
              <a:gd name="T40" fmla="*/ 2147483647 w 5760"/>
              <a:gd name="T41" fmla="*/ 2147483647 h 970"/>
              <a:gd name="T42" fmla="*/ 2147483647 w 5760"/>
              <a:gd name="T43" fmla="*/ 2147483647 h 970"/>
              <a:gd name="T44" fmla="*/ 2147483647 w 5760"/>
              <a:gd name="T45" fmla="*/ 0 h 970"/>
              <a:gd name="T46" fmla="*/ 0 w 5760"/>
              <a:gd name="T47" fmla="*/ 0 h 97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10" name="Freeform 8"/>
          <p:cNvSpPr>
            <a:spLocks/>
          </p:cNvSpPr>
          <p:nvPr/>
        </p:nvSpPr>
        <p:spPr bwMode="white">
          <a:xfrm>
            <a:off x="0" y="-20638"/>
            <a:ext cx="9144000" cy="1682751"/>
          </a:xfrm>
          <a:custGeom>
            <a:avLst/>
            <a:gdLst>
              <a:gd name="T0" fmla="*/ 0 w 5760"/>
              <a:gd name="T1" fmla="*/ 2147483647 h 1060"/>
              <a:gd name="T2" fmla="*/ 0 w 5760"/>
              <a:gd name="T3" fmla="*/ 2147483647 h 1060"/>
              <a:gd name="T4" fmla="*/ 2147483647 w 5760"/>
              <a:gd name="T5" fmla="*/ 2147483647 h 1060"/>
              <a:gd name="T6" fmla="*/ 2147483647 w 5760"/>
              <a:gd name="T7" fmla="*/ 0 h 1060"/>
              <a:gd name="T8" fmla="*/ 2147483647 w 5760"/>
              <a:gd name="T9" fmla="*/ 0 h 1060"/>
              <a:gd name="T10" fmla="*/ 2147483647 w 5760"/>
              <a:gd name="T11" fmla="*/ 2147483647 h 1060"/>
              <a:gd name="T12" fmla="*/ 2147483647 w 5760"/>
              <a:gd name="T13" fmla="*/ 2147483647 h 1060"/>
              <a:gd name="T14" fmla="*/ 2147483647 w 5760"/>
              <a:gd name="T15" fmla="*/ 2147483647 h 1060"/>
              <a:gd name="T16" fmla="*/ 2147483647 w 5760"/>
              <a:gd name="T17" fmla="*/ 2147483647 h 1060"/>
              <a:gd name="T18" fmla="*/ 2147483647 w 5760"/>
              <a:gd name="T19" fmla="*/ 2147483647 h 1060"/>
              <a:gd name="T20" fmla="*/ 2147483647 w 5760"/>
              <a:gd name="T21" fmla="*/ 2147483647 h 1060"/>
              <a:gd name="T22" fmla="*/ 2147483647 w 5760"/>
              <a:gd name="T23" fmla="*/ 2147483647 h 1060"/>
              <a:gd name="T24" fmla="*/ 2147483647 w 5760"/>
              <a:gd name="T25" fmla="*/ 2147483647 h 1060"/>
              <a:gd name="T26" fmla="*/ 2147483647 w 5760"/>
              <a:gd name="T27" fmla="*/ 2147483647 h 1060"/>
              <a:gd name="T28" fmla="*/ 2147483647 w 5760"/>
              <a:gd name="T29" fmla="*/ 2147483647 h 1060"/>
              <a:gd name="T30" fmla="*/ 2147483647 w 5760"/>
              <a:gd name="T31" fmla="*/ 2147483647 h 1060"/>
              <a:gd name="T32" fmla="*/ 2147483647 w 5760"/>
              <a:gd name="T33" fmla="*/ 2147483647 h 1060"/>
              <a:gd name="T34" fmla="*/ 2147483647 w 5760"/>
              <a:gd name="T35" fmla="*/ 2147483647 h 1060"/>
              <a:gd name="T36" fmla="*/ 2147483647 w 5760"/>
              <a:gd name="T37" fmla="*/ 2147483647 h 1060"/>
              <a:gd name="T38" fmla="*/ 2147483647 w 5760"/>
              <a:gd name="T39" fmla="*/ 2147483647 h 1060"/>
              <a:gd name="T40" fmla="*/ 2147483647 w 5760"/>
              <a:gd name="T41" fmla="*/ 2147483647 h 1060"/>
              <a:gd name="T42" fmla="*/ 2147483647 w 5760"/>
              <a:gd name="T43" fmla="*/ 2147483647 h 1060"/>
              <a:gd name="T44" fmla="*/ 2147483647 w 5760"/>
              <a:gd name="T45" fmla="*/ 2147483647 h 1060"/>
              <a:gd name="T46" fmla="*/ 2147483647 w 5760"/>
              <a:gd name="T47" fmla="*/ 2147483647 h 1060"/>
              <a:gd name="T48" fmla="*/ 2147483647 w 5760"/>
              <a:gd name="T49" fmla="*/ 2147483647 h 1060"/>
              <a:gd name="T50" fmla="*/ 2147483647 w 5760"/>
              <a:gd name="T51" fmla="*/ 2147483647 h 1060"/>
              <a:gd name="T52" fmla="*/ 2147483647 w 5760"/>
              <a:gd name="T53" fmla="*/ 2147483647 h 1060"/>
              <a:gd name="T54" fmla="*/ 0 w 5760"/>
              <a:gd name="T55" fmla="*/ 2147483647 h 10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11" name="Freeform 9"/>
          <p:cNvSpPr>
            <a:spLocks/>
          </p:cNvSpPr>
          <p:nvPr/>
        </p:nvSpPr>
        <p:spPr bwMode="white">
          <a:xfrm>
            <a:off x="0" y="-20638"/>
            <a:ext cx="8388350" cy="1068388"/>
          </a:xfrm>
          <a:custGeom>
            <a:avLst/>
            <a:gdLst>
              <a:gd name="T0" fmla="*/ 0 w 5284"/>
              <a:gd name="T1" fmla="*/ 2147483647 h 673"/>
              <a:gd name="T2" fmla="*/ 0 w 5284"/>
              <a:gd name="T3" fmla="*/ 2147483647 h 673"/>
              <a:gd name="T4" fmla="*/ 2147483647 w 5284"/>
              <a:gd name="T5" fmla="*/ 2147483647 h 673"/>
              <a:gd name="T6" fmla="*/ 2147483647 w 5284"/>
              <a:gd name="T7" fmla="*/ 2147483647 h 673"/>
              <a:gd name="T8" fmla="*/ 2147483647 w 5284"/>
              <a:gd name="T9" fmla="*/ 2147483647 h 673"/>
              <a:gd name="T10" fmla="*/ 2147483647 w 5284"/>
              <a:gd name="T11" fmla="*/ 2147483647 h 673"/>
              <a:gd name="T12" fmla="*/ 2147483647 w 5284"/>
              <a:gd name="T13" fmla="*/ 2147483647 h 673"/>
              <a:gd name="T14" fmla="*/ 2147483647 w 5284"/>
              <a:gd name="T15" fmla="*/ 2147483647 h 673"/>
              <a:gd name="T16" fmla="*/ 2147483647 w 5284"/>
              <a:gd name="T17" fmla="*/ 2147483647 h 673"/>
              <a:gd name="T18" fmla="*/ 2147483647 w 5284"/>
              <a:gd name="T19" fmla="*/ 2147483647 h 673"/>
              <a:gd name="T20" fmla="*/ 2147483647 w 5284"/>
              <a:gd name="T21" fmla="*/ 2147483647 h 673"/>
              <a:gd name="T22" fmla="*/ 2147483647 w 5284"/>
              <a:gd name="T23" fmla="*/ 2147483647 h 673"/>
              <a:gd name="T24" fmla="*/ 2147483647 w 5284"/>
              <a:gd name="T25" fmla="*/ 2147483647 h 673"/>
              <a:gd name="T26" fmla="*/ 2147483647 w 5284"/>
              <a:gd name="T27" fmla="*/ 2147483647 h 673"/>
              <a:gd name="T28" fmla="*/ 2147483647 w 5284"/>
              <a:gd name="T29" fmla="*/ 2147483647 h 673"/>
              <a:gd name="T30" fmla="*/ 2147483647 w 5284"/>
              <a:gd name="T31" fmla="*/ 2147483647 h 673"/>
              <a:gd name="T32" fmla="*/ 2147483647 w 5284"/>
              <a:gd name="T33" fmla="*/ 2147483647 h 673"/>
              <a:gd name="T34" fmla="*/ 2147483647 w 5284"/>
              <a:gd name="T35" fmla="*/ 2147483647 h 673"/>
              <a:gd name="T36" fmla="*/ 2147483647 w 5284"/>
              <a:gd name="T37" fmla="*/ 2147483647 h 673"/>
              <a:gd name="T38" fmla="*/ 2147483647 w 5284"/>
              <a:gd name="T39" fmla="*/ 2147483647 h 673"/>
              <a:gd name="T40" fmla="*/ 2147483647 w 5284"/>
              <a:gd name="T41" fmla="*/ 2147483647 h 673"/>
              <a:gd name="T42" fmla="*/ 2147483647 w 5284"/>
              <a:gd name="T43" fmla="*/ 2147483647 h 673"/>
              <a:gd name="T44" fmla="*/ 2147483647 w 5284"/>
              <a:gd name="T45" fmla="*/ 2147483647 h 673"/>
              <a:gd name="T46" fmla="*/ 2147483647 w 5284"/>
              <a:gd name="T47" fmla="*/ 2147483647 h 673"/>
              <a:gd name="T48" fmla="*/ 2147483647 w 5284"/>
              <a:gd name="T49" fmla="*/ 2147483647 h 673"/>
              <a:gd name="T50" fmla="*/ 2147483647 w 5284"/>
              <a:gd name="T51" fmla="*/ 2147483647 h 673"/>
              <a:gd name="T52" fmla="*/ 2147483647 w 5284"/>
              <a:gd name="T53" fmla="*/ 0 h 673"/>
              <a:gd name="T54" fmla="*/ 2147483647 w 5284"/>
              <a:gd name="T55" fmla="*/ 0 h 673"/>
              <a:gd name="T56" fmla="*/ 2147483647 w 5284"/>
              <a:gd name="T57" fmla="*/ 2147483647 h 673"/>
              <a:gd name="T58" fmla="*/ 2147483647 w 5284"/>
              <a:gd name="T59" fmla="*/ 2147483647 h 673"/>
              <a:gd name="T60" fmla="*/ 2147483647 w 5284"/>
              <a:gd name="T61" fmla="*/ 2147483647 h 673"/>
              <a:gd name="T62" fmla="*/ 2147483647 w 5284"/>
              <a:gd name="T63" fmla="*/ 2147483647 h 673"/>
              <a:gd name="T64" fmla="*/ 2147483647 w 5284"/>
              <a:gd name="T65" fmla="*/ 2147483647 h 673"/>
              <a:gd name="T66" fmla="*/ 2147483647 w 5284"/>
              <a:gd name="T67" fmla="*/ 2147483647 h 673"/>
              <a:gd name="T68" fmla="*/ 2147483647 w 5284"/>
              <a:gd name="T69" fmla="*/ 2147483647 h 673"/>
              <a:gd name="T70" fmla="*/ 2147483647 w 5284"/>
              <a:gd name="T71" fmla="*/ 2147483647 h 673"/>
              <a:gd name="T72" fmla="*/ 2147483647 w 5284"/>
              <a:gd name="T73" fmla="*/ 2147483647 h 673"/>
              <a:gd name="T74" fmla="*/ 2147483647 w 5284"/>
              <a:gd name="T75" fmla="*/ 2147483647 h 673"/>
              <a:gd name="T76" fmla="*/ 2147483647 w 5284"/>
              <a:gd name="T77" fmla="*/ 2147483647 h 673"/>
              <a:gd name="T78" fmla="*/ 2147483647 w 5284"/>
              <a:gd name="T79" fmla="*/ 2147483647 h 673"/>
              <a:gd name="T80" fmla="*/ 2147483647 w 5284"/>
              <a:gd name="T81" fmla="*/ 2147483647 h 673"/>
              <a:gd name="T82" fmla="*/ 2147483647 w 5284"/>
              <a:gd name="T83" fmla="*/ 2147483647 h 673"/>
              <a:gd name="T84" fmla="*/ 2147483647 w 5284"/>
              <a:gd name="T85" fmla="*/ 2147483647 h 673"/>
              <a:gd name="T86" fmla="*/ 0 w 5284"/>
              <a:gd name="T87" fmla="*/ 2147483647 h 6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12" name="Freeform 10"/>
          <p:cNvSpPr>
            <a:spLocks/>
          </p:cNvSpPr>
          <p:nvPr/>
        </p:nvSpPr>
        <p:spPr bwMode="white">
          <a:xfrm>
            <a:off x="0" y="-20638"/>
            <a:ext cx="4578350" cy="454026"/>
          </a:xfrm>
          <a:custGeom>
            <a:avLst/>
            <a:gdLst>
              <a:gd name="T0" fmla="*/ 0 w 2884"/>
              <a:gd name="T1" fmla="*/ 0 h 286"/>
              <a:gd name="T2" fmla="*/ 0 w 2884"/>
              <a:gd name="T3" fmla="*/ 2147483647 h 286"/>
              <a:gd name="T4" fmla="*/ 2147483647 w 2884"/>
              <a:gd name="T5" fmla="*/ 2147483647 h 286"/>
              <a:gd name="T6" fmla="*/ 2147483647 w 2884"/>
              <a:gd name="T7" fmla="*/ 2147483647 h 286"/>
              <a:gd name="T8" fmla="*/ 2147483647 w 2884"/>
              <a:gd name="T9" fmla="*/ 2147483647 h 286"/>
              <a:gd name="T10" fmla="*/ 2147483647 w 2884"/>
              <a:gd name="T11" fmla="*/ 2147483647 h 286"/>
              <a:gd name="T12" fmla="*/ 2147483647 w 2884"/>
              <a:gd name="T13" fmla="*/ 2147483647 h 286"/>
              <a:gd name="T14" fmla="*/ 2147483647 w 2884"/>
              <a:gd name="T15" fmla="*/ 2147483647 h 286"/>
              <a:gd name="T16" fmla="*/ 2147483647 w 2884"/>
              <a:gd name="T17" fmla="*/ 2147483647 h 286"/>
              <a:gd name="T18" fmla="*/ 2147483647 w 2884"/>
              <a:gd name="T19" fmla="*/ 2147483647 h 286"/>
              <a:gd name="T20" fmla="*/ 2147483647 w 2884"/>
              <a:gd name="T21" fmla="*/ 2147483647 h 286"/>
              <a:gd name="T22" fmla="*/ 2147483647 w 2884"/>
              <a:gd name="T23" fmla="*/ 2147483647 h 286"/>
              <a:gd name="T24" fmla="*/ 2147483647 w 2884"/>
              <a:gd name="T25" fmla="*/ 2147483647 h 286"/>
              <a:gd name="T26" fmla="*/ 2147483647 w 2884"/>
              <a:gd name="T27" fmla="*/ 2147483647 h 286"/>
              <a:gd name="T28" fmla="*/ 2147483647 w 2884"/>
              <a:gd name="T29" fmla="*/ 0 h 286"/>
              <a:gd name="T30" fmla="*/ 0 w 2884"/>
              <a:gd name="T31" fmla="*/ 0 h 28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es-AR"/>
          </a:p>
        </p:txBody>
      </p:sp>
      <p:sp>
        <p:nvSpPr>
          <p:cNvPr id="4107" name="Rectangle 11"/>
          <p:cNvSpPr>
            <a:spLocks noGrp="1" noChangeArrowheads="1"/>
          </p:cNvSpPr>
          <p:nvPr>
            <p:ph type="ctrTitle"/>
          </p:nvPr>
        </p:nvSpPr>
        <p:spPr>
          <a:xfrm>
            <a:off x="685800" y="2286000"/>
            <a:ext cx="7772400" cy="1143000"/>
          </a:xfrm>
        </p:spPr>
        <p:txBody>
          <a:bodyPr/>
          <a:lstStyle>
            <a:lvl1pPr>
              <a:defRPr/>
            </a:lvl1pPr>
          </a:lstStyle>
          <a:p>
            <a:r>
              <a:rPr lang="en-US"/>
              <a:t>Haga clic para modificar el estilo de título del patrón</a:t>
            </a:r>
          </a:p>
        </p:txBody>
      </p:sp>
      <p:sp>
        <p:nvSpPr>
          <p:cNvPr id="4108" name="Rectangle 12"/>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Haga clic para modificar el estilo de subtítulo del patrón</a:t>
            </a:r>
          </a:p>
        </p:txBody>
      </p:sp>
      <p:sp>
        <p:nvSpPr>
          <p:cNvPr id="13" name="Rectangle 13"/>
          <p:cNvSpPr>
            <a:spLocks noGrp="1" noChangeArrowheads="1"/>
          </p:cNvSpPr>
          <p:nvPr>
            <p:ph type="dt" sz="half" idx="10"/>
          </p:nvPr>
        </p:nvSpPr>
        <p:spPr/>
        <p:txBody>
          <a:bodyPr/>
          <a:lstStyle>
            <a:lvl1pPr>
              <a:defRPr/>
            </a:lvl1pPr>
          </a:lstStyle>
          <a:p>
            <a:pPr>
              <a:defRPr/>
            </a:pPr>
            <a:endParaRPr lang="en-US"/>
          </a:p>
        </p:txBody>
      </p:sp>
      <p:sp>
        <p:nvSpPr>
          <p:cNvPr id="14" name="Rectangle 14"/>
          <p:cNvSpPr>
            <a:spLocks noGrp="1" noChangeArrowheads="1"/>
          </p:cNvSpPr>
          <p:nvPr>
            <p:ph type="ftr" sz="quarter" idx="11"/>
          </p:nvPr>
        </p:nvSpPr>
        <p:spPr/>
        <p:txBody>
          <a:bodyPr/>
          <a:lstStyle>
            <a:lvl1pPr>
              <a:defRPr/>
            </a:lvl1pPr>
          </a:lstStyle>
          <a:p>
            <a:pPr>
              <a:defRPr/>
            </a:pPr>
            <a:endParaRPr lang="en-US"/>
          </a:p>
        </p:txBody>
      </p:sp>
      <p:sp>
        <p:nvSpPr>
          <p:cNvPr id="15" name="Rectangle 15"/>
          <p:cNvSpPr>
            <a:spLocks noGrp="1" noChangeArrowheads="1"/>
          </p:cNvSpPr>
          <p:nvPr>
            <p:ph type="sldNum" sz="quarter" idx="12"/>
          </p:nvPr>
        </p:nvSpPr>
        <p:spPr/>
        <p:txBody>
          <a:bodyPr/>
          <a:lstStyle>
            <a:lvl1pPr>
              <a:defRPr/>
            </a:lvl1pPr>
          </a:lstStyle>
          <a:p>
            <a:pPr>
              <a:defRPr/>
            </a:pPr>
            <a:fld id="{14DF7CE9-C702-4C26-B2E2-0B17C977AF75}" type="slidenum">
              <a:rPr lang="en-US"/>
              <a:pPr>
                <a:defRPr/>
              </a:pPr>
              <a:t>‹Nº›</a:t>
            </a:fld>
            <a:endParaRPr lang="en-US"/>
          </a:p>
        </p:txBody>
      </p:sp>
    </p:spTree>
    <p:extLst>
      <p:ext uri="{BB962C8B-B14F-4D97-AF65-F5344CB8AC3E}">
        <p14:creationId xmlns:p14="http://schemas.microsoft.com/office/powerpoint/2010/main" val="151681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4DE52FE1-934E-41C4-A92A-8DE820255B5D}" type="slidenum">
              <a:rPr lang="en-US"/>
              <a:pPr>
                <a:defRPr/>
              </a:pPr>
              <a:t>‹Nº›</a:t>
            </a:fld>
            <a:endParaRPr lang="en-US"/>
          </a:p>
        </p:txBody>
      </p:sp>
    </p:spTree>
    <p:extLst>
      <p:ext uri="{BB962C8B-B14F-4D97-AF65-F5344CB8AC3E}">
        <p14:creationId xmlns:p14="http://schemas.microsoft.com/office/powerpoint/2010/main" val="2239263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8F80E013-605F-43FD-931C-DA56F1DC5AD3}" type="slidenum">
              <a:rPr lang="en-US"/>
              <a:pPr>
                <a:defRPr/>
              </a:pPr>
              <a:t>‹Nº›</a:t>
            </a:fld>
            <a:endParaRPr lang="en-US"/>
          </a:p>
        </p:txBody>
      </p:sp>
    </p:spTree>
    <p:extLst>
      <p:ext uri="{BB962C8B-B14F-4D97-AF65-F5344CB8AC3E}">
        <p14:creationId xmlns:p14="http://schemas.microsoft.com/office/powerpoint/2010/main" val="3421557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0BA2135F-A8D0-4FB9-A217-B70614D666A3}" type="slidenum">
              <a:rPr lang="en-US"/>
              <a:pPr>
                <a:defRPr/>
              </a:pPr>
              <a:t>‹Nº›</a:t>
            </a:fld>
            <a:endParaRPr lang="en-US"/>
          </a:p>
        </p:txBody>
      </p:sp>
    </p:spTree>
    <p:extLst>
      <p:ext uri="{BB962C8B-B14F-4D97-AF65-F5344CB8AC3E}">
        <p14:creationId xmlns:p14="http://schemas.microsoft.com/office/powerpoint/2010/main" val="1279971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5C59D9CF-3C16-4027-A26E-FE757F812217}" type="slidenum">
              <a:rPr lang="en-US"/>
              <a:pPr>
                <a:defRPr/>
              </a:pPr>
              <a:t>‹Nº›</a:t>
            </a:fld>
            <a:endParaRPr lang="en-US"/>
          </a:p>
        </p:txBody>
      </p:sp>
    </p:spTree>
    <p:extLst>
      <p:ext uri="{BB962C8B-B14F-4D97-AF65-F5344CB8AC3E}">
        <p14:creationId xmlns:p14="http://schemas.microsoft.com/office/powerpoint/2010/main" val="372468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8BF1315D-B8CE-415B-B425-4C0C06C7511C}" type="slidenum">
              <a:rPr lang="en-US"/>
              <a:pPr>
                <a:defRPr/>
              </a:pPr>
              <a:t>‹Nº›</a:t>
            </a:fld>
            <a:endParaRPr lang="en-US"/>
          </a:p>
        </p:txBody>
      </p:sp>
    </p:spTree>
    <p:extLst>
      <p:ext uri="{BB962C8B-B14F-4D97-AF65-F5344CB8AC3E}">
        <p14:creationId xmlns:p14="http://schemas.microsoft.com/office/powerpoint/2010/main" val="3244208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13"/>
          <p:cNvSpPr>
            <a:spLocks noGrp="1" noChangeArrowheads="1"/>
          </p:cNvSpPr>
          <p:nvPr>
            <p:ph type="dt" sz="half" idx="10"/>
          </p:nvPr>
        </p:nvSpPr>
        <p:spPr>
          <a:ln/>
        </p:spPr>
        <p:txBody>
          <a:bodyPr/>
          <a:lstStyle>
            <a:lvl1pPr>
              <a:defRPr/>
            </a:lvl1pPr>
          </a:lstStyle>
          <a:p>
            <a:pPr>
              <a:defRPr/>
            </a:pPr>
            <a:endParaRPr lang="en-US"/>
          </a:p>
        </p:txBody>
      </p:sp>
      <p:sp>
        <p:nvSpPr>
          <p:cNvPr id="8" name="Rectangle 14"/>
          <p:cNvSpPr>
            <a:spLocks noGrp="1" noChangeArrowheads="1"/>
          </p:cNvSpPr>
          <p:nvPr>
            <p:ph type="ftr" sz="quarter" idx="11"/>
          </p:nvPr>
        </p:nvSpPr>
        <p:spPr>
          <a:ln/>
        </p:spPr>
        <p:txBody>
          <a:bodyPr/>
          <a:lstStyle>
            <a:lvl1pPr>
              <a:defRPr/>
            </a:lvl1pPr>
          </a:lstStyle>
          <a:p>
            <a:pPr>
              <a:defRPr/>
            </a:pPr>
            <a:endParaRPr lang="en-US"/>
          </a:p>
        </p:txBody>
      </p:sp>
      <p:sp>
        <p:nvSpPr>
          <p:cNvPr id="9" name="Rectangle 15"/>
          <p:cNvSpPr>
            <a:spLocks noGrp="1" noChangeArrowheads="1"/>
          </p:cNvSpPr>
          <p:nvPr>
            <p:ph type="sldNum" sz="quarter" idx="12"/>
          </p:nvPr>
        </p:nvSpPr>
        <p:spPr>
          <a:ln/>
        </p:spPr>
        <p:txBody>
          <a:bodyPr/>
          <a:lstStyle>
            <a:lvl1pPr>
              <a:defRPr/>
            </a:lvl1pPr>
          </a:lstStyle>
          <a:p>
            <a:pPr>
              <a:defRPr/>
            </a:pPr>
            <a:fld id="{AC8D4533-5FE8-4589-BC05-6375E01D1FA3}" type="slidenum">
              <a:rPr lang="en-US"/>
              <a:pPr>
                <a:defRPr/>
              </a:pPr>
              <a:t>‹Nº›</a:t>
            </a:fld>
            <a:endParaRPr lang="en-US"/>
          </a:p>
        </p:txBody>
      </p:sp>
    </p:spTree>
    <p:extLst>
      <p:ext uri="{BB962C8B-B14F-4D97-AF65-F5344CB8AC3E}">
        <p14:creationId xmlns:p14="http://schemas.microsoft.com/office/powerpoint/2010/main" val="691358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13"/>
          <p:cNvSpPr>
            <a:spLocks noGrp="1" noChangeArrowheads="1"/>
          </p:cNvSpPr>
          <p:nvPr>
            <p:ph type="dt" sz="half" idx="10"/>
          </p:nvPr>
        </p:nvSpPr>
        <p:spPr>
          <a:ln/>
        </p:spPr>
        <p:txBody>
          <a:bodyPr/>
          <a:lstStyle>
            <a:lvl1pPr>
              <a:defRPr/>
            </a:lvl1pPr>
          </a:lstStyle>
          <a:p>
            <a:pPr>
              <a:defRPr/>
            </a:pPr>
            <a:endParaRPr lang="en-US"/>
          </a:p>
        </p:txBody>
      </p:sp>
      <p:sp>
        <p:nvSpPr>
          <p:cNvPr id="4" name="Rectangle 14"/>
          <p:cNvSpPr>
            <a:spLocks noGrp="1" noChangeArrowheads="1"/>
          </p:cNvSpPr>
          <p:nvPr>
            <p:ph type="ftr" sz="quarter" idx="11"/>
          </p:nvPr>
        </p:nvSpPr>
        <p:spPr>
          <a:ln/>
        </p:spPr>
        <p:txBody>
          <a:bodyPr/>
          <a:lstStyle>
            <a:lvl1pPr>
              <a:defRPr/>
            </a:lvl1pPr>
          </a:lstStyle>
          <a:p>
            <a:pPr>
              <a:defRPr/>
            </a:pPr>
            <a:endParaRPr lang="en-US"/>
          </a:p>
        </p:txBody>
      </p:sp>
      <p:sp>
        <p:nvSpPr>
          <p:cNvPr id="5" name="Rectangle 15"/>
          <p:cNvSpPr>
            <a:spLocks noGrp="1" noChangeArrowheads="1"/>
          </p:cNvSpPr>
          <p:nvPr>
            <p:ph type="sldNum" sz="quarter" idx="12"/>
          </p:nvPr>
        </p:nvSpPr>
        <p:spPr>
          <a:ln/>
        </p:spPr>
        <p:txBody>
          <a:bodyPr/>
          <a:lstStyle>
            <a:lvl1pPr>
              <a:defRPr/>
            </a:lvl1pPr>
          </a:lstStyle>
          <a:p>
            <a:pPr>
              <a:defRPr/>
            </a:pPr>
            <a:fld id="{D7EE464A-6306-46FF-8827-744D4978037E}" type="slidenum">
              <a:rPr lang="en-US"/>
              <a:pPr>
                <a:defRPr/>
              </a:pPr>
              <a:t>‹Nº›</a:t>
            </a:fld>
            <a:endParaRPr lang="en-US"/>
          </a:p>
        </p:txBody>
      </p:sp>
    </p:spTree>
    <p:extLst>
      <p:ext uri="{BB962C8B-B14F-4D97-AF65-F5344CB8AC3E}">
        <p14:creationId xmlns:p14="http://schemas.microsoft.com/office/powerpoint/2010/main" val="107346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endParaRPr lang="en-US"/>
          </a:p>
        </p:txBody>
      </p:sp>
      <p:sp>
        <p:nvSpPr>
          <p:cNvPr id="3" name="Rectangle 14"/>
          <p:cNvSpPr>
            <a:spLocks noGrp="1" noChangeArrowheads="1"/>
          </p:cNvSpPr>
          <p:nvPr>
            <p:ph type="ftr" sz="quarter" idx="11"/>
          </p:nvPr>
        </p:nvSpPr>
        <p:spPr>
          <a:ln/>
        </p:spPr>
        <p:txBody>
          <a:bodyPr/>
          <a:lstStyle>
            <a:lvl1pPr>
              <a:defRPr/>
            </a:lvl1pPr>
          </a:lstStyle>
          <a:p>
            <a:pPr>
              <a:defRPr/>
            </a:pPr>
            <a:endParaRPr lang="en-US"/>
          </a:p>
        </p:txBody>
      </p:sp>
      <p:sp>
        <p:nvSpPr>
          <p:cNvPr id="4" name="Rectangle 15"/>
          <p:cNvSpPr>
            <a:spLocks noGrp="1" noChangeArrowheads="1"/>
          </p:cNvSpPr>
          <p:nvPr>
            <p:ph type="sldNum" sz="quarter" idx="12"/>
          </p:nvPr>
        </p:nvSpPr>
        <p:spPr>
          <a:ln/>
        </p:spPr>
        <p:txBody>
          <a:bodyPr/>
          <a:lstStyle>
            <a:lvl1pPr>
              <a:defRPr/>
            </a:lvl1pPr>
          </a:lstStyle>
          <a:p>
            <a:pPr>
              <a:defRPr/>
            </a:pPr>
            <a:fld id="{33E48737-CDA5-49EE-AC5E-389DC3E03F4F}" type="slidenum">
              <a:rPr lang="en-US"/>
              <a:pPr>
                <a:defRPr/>
              </a:pPr>
              <a:t>‹Nº›</a:t>
            </a:fld>
            <a:endParaRPr lang="en-US"/>
          </a:p>
        </p:txBody>
      </p:sp>
    </p:spTree>
    <p:extLst>
      <p:ext uri="{BB962C8B-B14F-4D97-AF65-F5344CB8AC3E}">
        <p14:creationId xmlns:p14="http://schemas.microsoft.com/office/powerpoint/2010/main" val="3431552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1C11ECC2-F4D8-4BC4-A513-78483CECA28A}" type="slidenum">
              <a:rPr lang="en-US"/>
              <a:pPr>
                <a:defRPr/>
              </a:pPr>
              <a:t>‹Nº›</a:t>
            </a:fld>
            <a:endParaRPr lang="en-US"/>
          </a:p>
        </p:txBody>
      </p:sp>
    </p:spTree>
    <p:extLst>
      <p:ext uri="{BB962C8B-B14F-4D97-AF65-F5344CB8AC3E}">
        <p14:creationId xmlns:p14="http://schemas.microsoft.com/office/powerpoint/2010/main" val="3464173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659F0C03-A6CE-4C0F-9D1C-ACDAD93D2289}" type="slidenum">
              <a:rPr lang="en-US"/>
              <a:pPr>
                <a:defRPr/>
              </a:pPr>
              <a:t>‹Nº›</a:t>
            </a:fld>
            <a:endParaRPr lang="en-US"/>
          </a:p>
        </p:txBody>
      </p:sp>
    </p:spTree>
    <p:extLst>
      <p:ext uri="{BB962C8B-B14F-4D97-AF65-F5344CB8AC3E}">
        <p14:creationId xmlns:p14="http://schemas.microsoft.com/office/powerpoint/2010/main" val="3088247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rgbClr val="006699"/>
            </a:gs>
            <a:gs pos="100000">
              <a:srgbClr val="002F47"/>
            </a:gs>
          </a:gsLst>
          <a:lin ang="5400000" scaled="1"/>
        </a:gra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s-ES"/>
          </a:p>
        </p:txBody>
      </p:sp>
      <p:sp>
        <p:nvSpPr>
          <p:cNvPr id="1027" name="Rectangle 11"/>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ES"/>
              <a:t>Haga clic para modificar el estilo de título del patrón</a:t>
            </a:r>
          </a:p>
        </p:txBody>
      </p:sp>
      <p:sp>
        <p:nvSpPr>
          <p:cNvPr id="1028" name="Rectangle 12"/>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ES"/>
              <a:t>Haga clic para modificar el estilo de texto del patrón</a:t>
            </a:r>
          </a:p>
          <a:p>
            <a:pPr lvl="1"/>
            <a:r>
              <a:rPr lang="en-US" altLang="es-ES"/>
              <a:t>Segundo nivel</a:t>
            </a:r>
          </a:p>
          <a:p>
            <a:pPr lvl="2"/>
            <a:r>
              <a:rPr lang="en-US" altLang="es-ES"/>
              <a:t>Tercer nivel</a:t>
            </a:r>
          </a:p>
          <a:p>
            <a:pPr lvl="3"/>
            <a:r>
              <a:rPr lang="en-US" altLang="es-ES"/>
              <a:t>Cuarto nivel</a:t>
            </a:r>
          </a:p>
          <a:p>
            <a:pPr lvl="4"/>
            <a:r>
              <a:rPr lang="en-US" altLang="es-ES"/>
              <a:t>Quinto nivel</a:t>
            </a:r>
          </a:p>
        </p:txBody>
      </p:sp>
      <p:sp>
        <p:nvSpPr>
          <p:cNvPr id="3085" name="Rectangle 1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3086" name="Rectangle 1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3087" name="Rectangle 1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479C0012-89AF-4F52-808E-81EC85D900B4}" type="slidenum">
              <a:rPr lang="en-US"/>
              <a:pPr>
                <a:defRPr/>
              </a:pPr>
              <a:t>‹Nº›</a:t>
            </a:fld>
            <a:endParaRPr lang="en-US"/>
          </a:p>
        </p:txBody>
      </p:sp>
    </p:spTree>
  </p:cSld>
  <p:clrMap bg1="dk2" tx1="lt1" bg2="dk1" tx2="lt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30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es.wikipedia.org/wiki/Metro"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plena@unlam.edu.ar"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tiff"/><Relationship Id="rId4" Type="http://schemas.openxmlformats.org/officeDocument/2006/relationships/image" Target="../media/image19.png"/><Relationship Id="rId9"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subTitle" idx="4294967295"/>
          </p:nvPr>
        </p:nvSpPr>
        <p:spPr>
          <a:xfrm>
            <a:off x="1516063" y="4437112"/>
            <a:ext cx="6400800" cy="1657350"/>
          </a:xfrm>
          <a:solidFill>
            <a:schemeClr val="accent2">
              <a:lumMod val="10000"/>
              <a:lumOff val="90000"/>
            </a:schemeClr>
          </a:solidFill>
          <a:ln w="76200">
            <a:solidFill>
              <a:schemeClr val="hlink"/>
            </a:solidFill>
            <a:miter lim="800000"/>
            <a:headEnd/>
            <a:tailEnd/>
          </a:ln>
        </p:spPr>
        <p:txBody>
          <a:bodyPr/>
          <a:lstStyle/>
          <a:p>
            <a:pPr marL="0" indent="0" algn="ctr">
              <a:buFontTx/>
              <a:buNone/>
            </a:pPr>
            <a:r>
              <a:rPr lang="es-AR" altLang="es-ES" sz="4000" b="1" i="1" u="sng" dirty="0">
                <a:solidFill>
                  <a:srgbClr val="333399"/>
                </a:solidFill>
                <a:latin typeface="Arial" charset="0"/>
              </a:rPr>
              <a:t>Unidad 3</a:t>
            </a:r>
          </a:p>
          <a:p>
            <a:pPr marL="0" indent="0" algn="ctr">
              <a:buFontTx/>
              <a:buNone/>
            </a:pPr>
            <a:r>
              <a:rPr lang="es-AR" altLang="es-ES" sz="4000" b="1" i="1" u="sng" dirty="0">
                <a:solidFill>
                  <a:srgbClr val="333399"/>
                </a:solidFill>
                <a:latin typeface="Arial" charset="0"/>
              </a:rPr>
              <a:t>2022</a:t>
            </a:r>
          </a:p>
          <a:p>
            <a:pPr marL="0" indent="0" algn="ctr">
              <a:buFontTx/>
              <a:buNone/>
            </a:pPr>
            <a:endParaRPr lang="es-AR" altLang="es-ES" sz="4000" b="1" i="1" u="sng" dirty="0">
              <a:solidFill>
                <a:srgbClr val="333399"/>
              </a:solidFill>
              <a:latin typeface="Arial" charset="0"/>
            </a:endParaRPr>
          </a:p>
          <a:p>
            <a:pPr marL="0" indent="0" algn="ctr">
              <a:buFontTx/>
              <a:buNone/>
            </a:pPr>
            <a:endParaRPr lang="es-AR" altLang="es-ES" sz="4000" b="1" i="1" u="sng" dirty="0">
              <a:solidFill>
                <a:srgbClr val="333399"/>
              </a:solidFill>
              <a:latin typeface="Arial" charset="0"/>
            </a:endParaRPr>
          </a:p>
        </p:txBody>
      </p:sp>
      <p:sp>
        <p:nvSpPr>
          <p:cNvPr id="3075" name="Rectangle 1027"/>
          <p:cNvSpPr>
            <a:spLocks noGrp="1" noChangeArrowheads="1"/>
          </p:cNvSpPr>
          <p:nvPr>
            <p:ph type="ctrTitle" idx="4294967295"/>
          </p:nvPr>
        </p:nvSpPr>
        <p:spPr>
          <a:xfrm>
            <a:off x="684213" y="260648"/>
            <a:ext cx="8064500" cy="3528391"/>
          </a:xfrm>
          <a:solidFill>
            <a:schemeClr val="accent2">
              <a:lumMod val="10000"/>
              <a:lumOff val="90000"/>
            </a:schemeClr>
          </a:solidFill>
          <a:ln w="76200" cap="flat" algn="ctr">
            <a:solidFill>
              <a:schemeClr val="hlink"/>
            </a:solidFill>
            <a:miter lim="800000"/>
            <a:headEnd/>
            <a:tailEnd/>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3007</a:t>
            </a:r>
            <a:endParaRPr lang="es-AR" altLang="es-ES" b="1" i="1" u="sng" dirty="0">
              <a:solidFill>
                <a:srgbClr val="333399"/>
              </a:solid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685800" y="0"/>
            <a:ext cx="8458200" cy="1143000"/>
          </a:xfrm>
          <a:solidFill>
            <a:schemeClr val="hlink"/>
          </a:solidFill>
          <a:ln w="38100" cap="flat" algn="ctr">
            <a:solidFill>
              <a:srgbClr val="00008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r>
              <a:rPr lang="es-ES" b="1" i="1" dirty="0">
                <a:solidFill>
                  <a:schemeClr val="tx1"/>
                </a:solidFill>
                <a:effectLst>
                  <a:outerShdw blurRad="38100" dist="38100" dir="2700000" algn="tl">
                    <a:srgbClr val="000000"/>
                  </a:outerShdw>
                </a:effectLst>
                <a:latin typeface="Arial" charset="0"/>
              </a:rPr>
              <a:t>Bluetooth</a:t>
            </a:r>
          </a:p>
        </p:txBody>
      </p:sp>
      <p:sp>
        <p:nvSpPr>
          <p:cNvPr id="11267" name="Rectangle 3"/>
          <p:cNvSpPr>
            <a:spLocks noGrp="1" noChangeArrowheads="1"/>
          </p:cNvSpPr>
          <p:nvPr>
            <p:ph type="body" idx="1"/>
          </p:nvPr>
        </p:nvSpPr>
        <p:spPr>
          <a:xfrm>
            <a:off x="0" y="1295400"/>
            <a:ext cx="9144000" cy="5562600"/>
          </a:xfrm>
          <a:solidFill>
            <a:schemeClr val="bg1"/>
          </a:solidFill>
          <a:ln w="76200" cap="flat">
            <a:solidFill>
              <a:schemeClr val="bg1">
                <a:lumMod val="60000"/>
                <a:lumOff val="40000"/>
              </a:schemeClr>
            </a:solidFill>
            <a:miter lim="800000"/>
            <a:headEnd/>
            <a:tailEnd/>
          </a:ln>
        </p:spPr>
        <p:txBody>
          <a:bodyPr/>
          <a:lstStyle/>
          <a:p>
            <a:pPr marL="609600" indent="-609600" algn="just">
              <a:lnSpc>
                <a:spcPct val="90000"/>
              </a:lnSpc>
              <a:buFontTx/>
              <a:buNone/>
            </a:pPr>
            <a:r>
              <a:rPr lang="es-ES_tradnl" altLang="es-ES" sz="4000" b="1" i="1" dirty="0">
                <a:latin typeface="Verdana" pitchFamily="34" charset="0"/>
              </a:rPr>
              <a:t>Versiones </a:t>
            </a:r>
          </a:p>
          <a:p>
            <a:pPr marL="609600" indent="-609600" algn="just">
              <a:lnSpc>
                <a:spcPct val="90000"/>
              </a:lnSpc>
            </a:pPr>
            <a:r>
              <a:rPr lang="es-ES" altLang="es-ES" b="1" i="1" dirty="0">
                <a:latin typeface="Verdana" pitchFamily="34" charset="0"/>
                <a:sym typeface="Wingdings" pitchFamily="2" charset="2"/>
              </a:rPr>
              <a:t>4.0 La velocidad de transferencia puede ser 32  </a:t>
            </a:r>
            <a:r>
              <a:rPr lang="es-ES" altLang="es-ES" b="1" i="1" dirty="0" err="1">
                <a:latin typeface="Verdana" pitchFamily="34" charset="0"/>
                <a:sym typeface="Wingdings" pitchFamily="2" charset="2"/>
              </a:rPr>
              <a:t>Mbits</a:t>
            </a:r>
            <a:r>
              <a:rPr lang="es-ES" altLang="es-ES" b="1" i="1" dirty="0">
                <a:latin typeface="Verdana" pitchFamily="34" charset="0"/>
                <a:sym typeface="Wingdings" pitchFamily="2" charset="2"/>
              </a:rPr>
              <a:t>/</a:t>
            </a:r>
            <a:r>
              <a:rPr lang="es-ES" altLang="es-ES" b="1" i="1" dirty="0" err="1">
                <a:latin typeface="Verdana" pitchFamily="34" charset="0"/>
                <a:sym typeface="Wingdings" pitchFamily="2" charset="2"/>
              </a:rPr>
              <a:t>seg</a:t>
            </a:r>
            <a:r>
              <a:rPr lang="es-ES" altLang="es-ES" b="1" i="1" dirty="0">
                <a:latin typeface="Verdana" pitchFamily="34" charset="0"/>
                <a:sym typeface="Wingdings" pitchFamily="2" charset="2"/>
              </a:rPr>
              <a:t> y </a:t>
            </a:r>
            <a:r>
              <a:rPr lang="es-ES" altLang="es-AR" b="1" i="1" dirty="0">
                <a:latin typeface="Verdana" pitchFamily="34" charset="0"/>
              </a:rPr>
              <a:t>de bajo consumo.</a:t>
            </a:r>
          </a:p>
          <a:p>
            <a:pPr marL="609600" indent="-609600" algn="just">
              <a:lnSpc>
                <a:spcPct val="90000"/>
              </a:lnSpc>
            </a:pPr>
            <a:r>
              <a:rPr lang="es-ES" altLang="es-AR" b="1" i="1" dirty="0">
                <a:latin typeface="Verdana" pitchFamily="34" charset="0"/>
              </a:rPr>
              <a:t>5.0 </a:t>
            </a:r>
            <a:r>
              <a:rPr lang="es-ES" altLang="es-ES" b="1" i="1" dirty="0">
                <a:latin typeface="Verdana" pitchFamily="34" charset="0"/>
                <a:sym typeface="Wingdings" pitchFamily="2" charset="2"/>
              </a:rPr>
              <a:t>La velocidad de transferencia puede ser 50  </a:t>
            </a:r>
            <a:r>
              <a:rPr lang="es-ES" altLang="es-ES" b="1" i="1" dirty="0" err="1">
                <a:latin typeface="Verdana" pitchFamily="34" charset="0"/>
                <a:sym typeface="Wingdings" pitchFamily="2" charset="2"/>
              </a:rPr>
              <a:t>Mbits</a:t>
            </a:r>
            <a:r>
              <a:rPr lang="es-ES" altLang="es-ES" b="1" i="1" dirty="0">
                <a:latin typeface="Verdana" pitchFamily="34" charset="0"/>
                <a:sym typeface="Wingdings" pitchFamily="2" charset="2"/>
              </a:rPr>
              <a:t>/</a:t>
            </a:r>
            <a:r>
              <a:rPr lang="es-ES" altLang="es-ES" b="1" i="1" dirty="0" err="1">
                <a:latin typeface="Verdana" pitchFamily="34" charset="0"/>
                <a:sym typeface="Wingdings" pitchFamily="2" charset="2"/>
              </a:rPr>
              <a:t>seg</a:t>
            </a:r>
            <a:r>
              <a:rPr lang="es-ES" altLang="es-ES" b="1" i="1" dirty="0">
                <a:latin typeface="Verdana" pitchFamily="34" charset="0"/>
                <a:sym typeface="Wingdings" pitchFamily="2" charset="2"/>
              </a:rPr>
              <a:t> y </a:t>
            </a:r>
            <a:r>
              <a:rPr lang="es-ES" altLang="es-AR" b="1" i="1" dirty="0">
                <a:latin typeface="Verdana" pitchFamily="34" charset="0"/>
              </a:rPr>
              <a:t>de mas bajo consumo que su anterior versión. Extiende su alcance a 100 </a:t>
            </a:r>
            <a:r>
              <a:rPr lang="es-ES" altLang="es-AR" b="1" i="1" dirty="0" err="1">
                <a:latin typeface="Verdana" pitchFamily="34" charset="0"/>
              </a:rPr>
              <a:t>mts</a:t>
            </a:r>
            <a:r>
              <a:rPr lang="es-ES" altLang="es-AR" b="1" i="1" dirty="0">
                <a:latin typeface="Verdana" pitchFamily="34" charset="0"/>
              </a:rPr>
              <a:t>.</a:t>
            </a:r>
          </a:p>
          <a:p>
            <a:pPr marL="609600" indent="-609600" algn="just">
              <a:lnSpc>
                <a:spcPct val="90000"/>
              </a:lnSpc>
            </a:pPr>
            <a:r>
              <a:rPr lang="es-ES" altLang="es-AR" b="1" i="1" dirty="0">
                <a:latin typeface="Verdana" pitchFamily="34" charset="0"/>
              </a:rPr>
              <a:t>5.1 Permite incorporar ubicación Geográfica.</a:t>
            </a:r>
          </a:p>
          <a:p>
            <a:pPr marL="609600" indent="-609600" algn="just">
              <a:lnSpc>
                <a:spcPct val="90000"/>
              </a:lnSpc>
            </a:pPr>
            <a:endParaRPr lang="es-ES" altLang="es-ES" b="1" i="1" dirty="0">
              <a:latin typeface="Verdana" pitchFamily="34" charset="0"/>
              <a:sym typeface="Wingdings" pitchFamily="2" charset="2"/>
            </a:endParaRPr>
          </a:p>
          <a:p>
            <a:pPr marL="609600" indent="-609600" algn="just">
              <a:lnSpc>
                <a:spcPct val="90000"/>
              </a:lnSpc>
            </a:pPr>
            <a:endParaRPr lang="es-ES" altLang="es-ES" b="1" i="1" dirty="0">
              <a:latin typeface="Verdana" pitchFamily="34" charset="0"/>
              <a:sym typeface="Wingdings" pitchFamily="2" charset="2"/>
            </a:endParaRPr>
          </a:p>
        </p:txBody>
      </p:sp>
      <p:pic>
        <p:nvPicPr>
          <p:cNvPr id="1126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1475" y="0"/>
            <a:ext cx="1152525" cy="1196975"/>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06590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2194"/>
                                        </p:tgtEl>
                                        <p:attrNameLst>
                                          <p:attrName>style.visibility</p:attrName>
                                        </p:attrNameLst>
                                      </p:cBhvr>
                                      <p:to>
                                        <p:strVal val="visible"/>
                                      </p:to>
                                    </p:set>
                                    <p:anim calcmode="lin" valueType="num">
                                      <p:cBhvr additive="base">
                                        <p:cTn id="7" dur="500" fill="hold"/>
                                        <p:tgtEl>
                                          <p:spTgt spid="392194"/>
                                        </p:tgtEl>
                                        <p:attrNameLst>
                                          <p:attrName>ppt_x</p:attrName>
                                        </p:attrNameLst>
                                      </p:cBhvr>
                                      <p:tavLst>
                                        <p:tav tm="0">
                                          <p:val>
                                            <p:strVal val="#ppt_x"/>
                                          </p:val>
                                        </p:tav>
                                        <p:tav tm="100000">
                                          <p:val>
                                            <p:strVal val="#ppt_x"/>
                                          </p:val>
                                        </p:tav>
                                      </p:tavLst>
                                    </p:anim>
                                    <p:anim calcmode="lin" valueType="num">
                                      <p:cBhvr additive="base">
                                        <p:cTn id="8" dur="500" fill="hold"/>
                                        <p:tgtEl>
                                          <p:spTgt spid="3921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nodeType="clickEffect">
                                  <p:stCondLst>
                                    <p:cond delay="0"/>
                                  </p:stCondLst>
                                  <p:childTnLst>
                                    <p:set>
                                      <p:cBhvr>
                                        <p:cTn id="12" dur="1" fill="hold">
                                          <p:stCondLst>
                                            <p:cond delay="0"/>
                                          </p:stCondLst>
                                        </p:cTn>
                                        <p:tgtEl>
                                          <p:spTgt spid="11268"/>
                                        </p:tgtEl>
                                        <p:attrNameLst>
                                          <p:attrName>style.visibility</p:attrName>
                                        </p:attrNameLst>
                                      </p:cBhvr>
                                      <p:to>
                                        <p:strVal val="visible"/>
                                      </p:to>
                                    </p:set>
                                    <p:animEffect transition="in" filter="randombar(horizontal)">
                                      <p:cBhvr>
                                        <p:cTn id="13" dur="500"/>
                                        <p:tgtEl>
                                          <p:spTgt spid="1126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1267">
                                            <p:bg/>
                                          </p:spTgt>
                                        </p:tgtEl>
                                        <p:attrNameLst>
                                          <p:attrName>style.visibility</p:attrName>
                                        </p:attrNameLst>
                                      </p:cBhvr>
                                      <p:to>
                                        <p:strVal val="visible"/>
                                      </p:to>
                                    </p:set>
                                    <p:animEffect transition="in" filter="randombar(horizontal)">
                                      <p:cBhvr>
                                        <p:cTn id="18" dur="500"/>
                                        <p:tgtEl>
                                          <p:spTgt spid="11267">
                                            <p:bg/>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1267">
                                            <p:txEl>
                                              <p:pRg st="0" end="0"/>
                                            </p:txEl>
                                          </p:spTgt>
                                        </p:tgtEl>
                                        <p:attrNameLst>
                                          <p:attrName>style.visibility</p:attrName>
                                        </p:attrNameLst>
                                      </p:cBhvr>
                                      <p:to>
                                        <p:strVal val="visible"/>
                                      </p:to>
                                    </p:set>
                                    <p:animEffect transition="in" filter="randombar(horizontal)">
                                      <p:cBhvr>
                                        <p:cTn id="23" dur="500"/>
                                        <p:tgtEl>
                                          <p:spTgt spid="11267">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1267">
                                            <p:txEl>
                                              <p:pRg st="1" end="1"/>
                                            </p:txEl>
                                          </p:spTgt>
                                        </p:tgtEl>
                                        <p:attrNameLst>
                                          <p:attrName>style.visibility</p:attrName>
                                        </p:attrNameLst>
                                      </p:cBhvr>
                                      <p:to>
                                        <p:strVal val="visible"/>
                                      </p:to>
                                    </p:set>
                                    <p:animEffect transition="in" filter="randombar(horizontal)">
                                      <p:cBhvr>
                                        <p:cTn id="28" dur="500"/>
                                        <p:tgtEl>
                                          <p:spTgt spid="11267">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1267">
                                            <p:txEl>
                                              <p:pRg st="2" end="2"/>
                                            </p:txEl>
                                          </p:spTgt>
                                        </p:tgtEl>
                                        <p:attrNameLst>
                                          <p:attrName>style.visibility</p:attrName>
                                        </p:attrNameLst>
                                      </p:cBhvr>
                                      <p:to>
                                        <p:strVal val="visible"/>
                                      </p:to>
                                    </p:set>
                                    <p:animEffect transition="in" filter="randombar(horizontal)">
                                      <p:cBhvr>
                                        <p:cTn id="33" dur="500"/>
                                        <p:tgtEl>
                                          <p:spTgt spid="1126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1267">
                                            <p:txEl>
                                              <p:pRg st="3" end="3"/>
                                            </p:txEl>
                                          </p:spTgt>
                                        </p:tgtEl>
                                        <p:attrNameLst>
                                          <p:attrName>style.visibility</p:attrName>
                                        </p:attrNameLst>
                                      </p:cBhvr>
                                      <p:to>
                                        <p:strVal val="visible"/>
                                      </p:to>
                                    </p:set>
                                    <p:animEffect transition="in" filter="randombar(horizontal)">
                                      <p:cBhvr>
                                        <p:cTn id="38" dur="500"/>
                                        <p:tgtEl>
                                          <p:spTgt spid="11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4" grpId="0" animBg="1"/>
      <p:bldP spid="11267"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idx="4294967295"/>
          </p:nvPr>
        </p:nvSpPr>
        <p:spPr>
          <a:xfrm>
            <a:off x="685800" y="0"/>
            <a:ext cx="7772400" cy="1143000"/>
          </a:xfrm>
          <a:solidFill>
            <a:schemeClr val="hlink"/>
          </a:solidFill>
        </p:spPr>
        <p:txBody>
          <a:bodyPr/>
          <a:lstStyle/>
          <a:p>
            <a:pPr>
              <a:defRPr/>
            </a:pPr>
            <a:r>
              <a:rPr lang="es-ES" b="1" i="1" dirty="0">
                <a:solidFill>
                  <a:schemeClr val="tx1"/>
                </a:solidFill>
                <a:effectLst>
                  <a:outerShdw blurRad="38100" dist="38100" dir="2700000" algn="tl">
                    <a:srgbClr val="000000"/>
                  </a:outerShdw>
                </a:effectLst>
                <a:latin typeface="Arial" charset="0"/>
              </a:rPr>
              <a:t>Bluetooth</a:t>
            </a:r>
          </a:p>
        </p:txBody>
      </p:sp>
      <p:sp>
        <p:nvSpPr>
          <p:cNvPr id="390147" name="Rectangle 3"/>
          <p:cNvSpPr>
            <a:spLocks noGrp="1" noChangeArrowheads="1"/>
          </p:cNvSpPr>
          <p:nvPr>
            <p:ph type="body" idx="4294967295"/>
          </p:nvPr>
        </p:nvSpPr>
        <p:spPr>
          <a:xfrm>
            <a:off x="228600" y="1268413"/>
            <a:ext cx="8915400" cy="5400675"/>
          </a:xfrm>
          <a:solidFill>
            <a:schemeClr val="bg1"/>
          </a:solidFill>
          <a:ln w="76200" cap="flat">
            <a:solidFill>
              <a:schemeClr val="bg1">
                <a:lumMod val="60000"/>
                <a:lumOff val="40000"/>
              </a:schemeClr>
            </a:solidFill>
          </a:ln>
        </p:spPr>
        <p:txBody>
          <a:bodyPr/>
          <a:lstStyle/>
          <a:p>
            <a:pPr marL="609600" indent="-609600" algn="just">
              <a:lnSpc>
                <a:spcPct val="90000"/>
              </a:lnSpc>
              <a:defRPr/>
            </a:pPr>
            <a:r>
              <a:rPr lang="es-ES" b="1" i="1" dirty="0">
                <a:effectLst>
                  <a:outerShdw blurRad="38100" dist="38100" dir="2700000" algn="tl">
                    <a:srgbClr val="000000"/>
                  </a:outerShdw>
                </a:effectLst>
                <a:latin typeface="Arial" charset="0"/>
              </a:rPr>
              <a:t>Ultra </a:t>
            </a:r>
            <a:r>
              <a:rPr lang="es-ES" b="1" i="1" dirty="0" err="1">
                <a:effectLst>
                  <a:outerShdw blurRad="38100" dist="38100" dir="2700000" algn="tl">
                    <a:srgbClr val="000000"/>
                  </a:outerShdw>
                </a:effectLst>
                <a:latin typeface="Arial" charset="0"/>
              </a:rPr>
              <a:t>Low</a:t>
            </a:r>
            <a:r>
              <a:rPr lang="es-ES" b="1" i="1" dirty="0">
                <a:effectLst>
                  <a:outerShdw blurRad="38100" dist="38100" dir="2700000" algn="tl">
                    <a:srgbClr val="000000"/>
                  </a:outerShdw>
                </a:effectLst>
                <a:latin typeface="Arial" charset="0"/>
              </a:rPr>
              <a:t> </a:t>
            </a:r>
            <a:r>
              <a:rPr lang="es-ES" b="1" i="1" dirty="0" err="1">
                <a:effectLst>
                  <a:outerShdw blurRad="38100" dist="38100" dir="2700000" algn="tl">
                    <a:srgbClr val="000000"/>
                  </a:outerShdw>
                </a:effectLst>
                <a:latin typeface="Arial" charset="0"/>
              </a:rPr>
              <a:t>Power</a:t>
            </a:r>
            <a:r>
              <a:rPr lang="es-ES" b="1" i="1" dirty="0">
                <a:effectLst>
                  <a:outerShdw blurRad="38100" dist="38100" dir="2700000" algn="tl">
                    <a:srgbClr val="000000"/>
                  </a:outerShdw>
                </a:effectLst>
                <a:latin typeface="Arial" charset="0"/>
              </a:rPr>
              <a:t> Bluetooth 4.0: </a:t>
            </a:r>
          </a:p>
          <a:p>
            <a:pPr marL="990600" lvl="1" indent="-533400" algn="just">
              <a:lnSpc>
                <a:spcPct val="90000"/>
              </a:lnSpc>
              <a:defRPr/>
            </a:pPr>
            <a:r>
              <a:rPr lang="es-ES" b="1" i="1" dirty="0">
                <a:solidFill>
                  <a:schemeClr val="accent6">
                    <a:lumMod val="10000"/>
                    <a:lumOff val="90000"/>
                  </a:schemeClr>
                </a:solidFill>
                <a:effectLst>
                  <a:outerShdw blurRad="38100" dist="38100" dir="2700000" algn="tl">
                    <a:srgbClr val="000000"/>
                  </a:outerShdw>
                </a:effectLst>
                <a:latin typeface="Arial" charset="0"/>
              </a:rPr>
              <a:t>El 12 de junio de 2007, Nokia y el Bluetooth SIG anunciaron que </a:t>
            </a:r>
            <a:r>
              <a:rPr lang="es-ES" b="1" i="1" dirty="0" err="1">
                <a:solidFill>
                  <a:schemeClr val="accent6">
                    <a:lumMod val="10000"/>
                    <a:lumOff val="90000"/>
                  </a:schemeClr>
                </a:solidFill>
                <a:effectLst>
                  <a:outerShdw blurRad="38100" dist="38100" dir="2700000" algn="tl">
                    <a:srgbClr val="000000"/>
                  </a:outerShdw>
                </a:effectLst>
                <a:latin typeface="Arial" charset="0"/>
              </a:rPr>
              <a:t>Wibree</a:t>
            </a:r>
            <a:r>
              <a:rPr lang="es-ES" b="1" i="1" dirty="0">
                <a:solidFill>
                  <a:schemeClr val="accent6">
                    <a:lumMod val="10000"/>
                    <a:lumOff val="90000"/>
                  </a:schemeClr>
                </a:solidFill>
                <a:effectLst>
                  <a:outerShdw blurRad="38100" dist="38100" dir="2700000" algn="tl">
                    <a:srgbClr val="000000"/>
                  </a:outerShdw>
                </a:effectLst>
                <a:latin typeface="Arial" charset="0"/>
              </a:rPr>
              <a:t> formará parte de la especificación de Bluetooth como versión de muy bajo consumo </a:t>
            </a:r>
            <a:r>
              <a:rPr lang="es-ES" b="1" i="1" dirty="0">
                <a:solidFill>
                  <a:srgbClr val="FF0000"/>
                </a:solidFill>
                <a:effectLst>
                  <a:outerShdw blurRad="38100" dist="38100" dir="2700000" algn="tl">
                    <a:srgbClr val="000000"/>
                  </a:outerShdw>
                </a:effectLst>
                <a:latin typeface="Arial" charset="0"/>
              </a:rPr>
              <a:t>(</a:t>
            </a:r>
            <a:r>
              <a:rPr lang="es-ES" b="1" i="1" dirty="0" err="1">
                <a:solidFill>
                  <a:srgbClr val="FF0000"/>
                </a:solidFill>
                <a:effectLst>
                  <a:outerShdw blurRad="38100" dist="38100" dir="2700000" algn="tl">
                    <a:srgbClr val="000000"/>
                  </a:outerShdw>
                </a:effectLst>
                <a:latin typeface="Arial" charset="0"/>
              </a:rPr>
              <a:t>Zigbee</a:t>
            </a:r>
            <a:r>
              <a:rPr lang="es-ES" b="1" i="1" dirty="0">
                <a:solidFill>
                  <a:srgbClr val="FF0000"/>
                </a:solidFill>
                <a:effectLst>
                  <a:outerShdw blurRad="38100" dist="38100" dir="2700000" algn="tl">
                    <a:srgbClr val="000000"/>
                  </a:outerShdw>
                </a:effectLst>
                <a:latin typeface="Arial" charset="0"/>
              </a:rPr>
              <a:t>). </a:t>
            </a:r>
          </a:p>
          <a:p>
            <a:pPr marL="990600" lvl="1" indent="-533400" algn="just">
              <a:lnSpc>
                <a:spcPct val="90000"/>
              </a:lnSpc>
              <a:defRPr/>
            </a:pPr>
            <a:r>
              <a:rPr lang="es-ES" i="1" dirty="0">
                <a:solidFill>
                  <a:srgbClr val="FFFF00"/>
                </a:solidFill>
                <a:effectLst>
                  <a:outerShdw blurRad="38100" dist="38100" dir="2700000" algn="tl">
                    <a:srgbClr val="000000"/>
                  </a:outerShdw>
                </a:effectLst>
                <a:latin typeface="Arial" charset="0"/>
              </a:rPr>
              <a:t>Sus aplicaciones son Dispositivos sensores o mandos a distancia  para equipamiento médico. </a:t>
            </a:r>
          </a:p>
          <a:p>
            <a:pPr marL="990600" lvl="1" indent="-533400" algn="just">
              <a:lnSpc>
                <a:spcPct val="90000"/>
              </a:lnSpc>
              <a:defRPr/>
            </a:pPr>
            <a:r>
              <a:rPr lang="es-ES" b="1" i="1" dirty="0">
                <a:solidFill>
                  <a:schemeClr val="accent6">
                    <a:lumMod val="10000"/>
                    <a:lumOff val="90000"/>
                  </a:schemeClr>
                </a:solidFill>
                <a:effectLst>
                  <a:outerShdw blurRad="38100" dist="38100" dir="2700000" algn="tl">
                    <a:srgbClr val="000000"/>
                  </a:outerShdw>
                </a:effectLst>
                <a:latin typeface="Arial" charset="0"/>
              </a:rPr>
              <a:t>Nokia aplica esta tecnología como enlace hasta un teléfono móvil que actúe de puerta de enlace hacia otras tecnologías como </a:t>
            </a:r>
            <a:r>
              <a:rPr lang="es-ES" b="1" i="1" dirty="0" err="1">
                <a:solidFill>
                  <a:schemeClr val="accent6">
                    <a:lumMod val="10000"/>
                    <a:lumOff val="90000"/>
                  </a:schemeClr>
                </a:solidFill>
                <a:effectLst>
                  <a:outerShdw blurRad="38100" dist="38100" dir="2700000" algn="tl">
                    <a:srgbClr val="000000"/>
                  </a:outerShdw>
                </a:effectLst>
                <a:latin typeface="Arial" charset="0"/>
              </a:rPr>
              <a:t>hspda</a:t>
            </a:r>
            <a:r>
              <a:rPr lang="es-ES" b="1" i="1" dirty="0">
                <a:solidFill>
                  <a:schemeClr val="accent6">
                    <a:lumMod val="10000"/>
                    <a:lumOff val="90000"/>
                  </a:schemeClr>
                </a:solidFill>
                <a:effectLst>
                  <a:outerShdw blurRad="38100" dist="38100" dir="2700000" algn="tl">
                    <a:srgbClr val="000000"/>
                  </a:outerShdw>
                </a:effectLst>
                <a:latin typeface="Arial" charset="0"/>
              </a:rPr>
              <a:t>, </a:t>
            </a:r>
            <a:r>
              <a:rPr lang="es-ES" b="1" i="1" dirty="0" err="1">
                <a:solidFill>
                  <a:schemeClr val="accent6">
                    <a:lumMod val="10000"/>
                    <a:lumOff val="90000"/>
                  </a:schemeClr>
                </a:solidFill>
                <a:effectLst>
                  <a:outerShdw blurRad="38100" dist="38100" dir="2700000" algn="tl">
                    <a:srgbClr val="000000"/>
                  </a:outerShdw>
                </a:effectLst>
                <a:latin typeface="Arial" charset="0"/>
              </a:rPr>
              <a:t>Wi</a:t>
            </a:r>
            <a:r>
              <a:rPr lang="es-ES" b="1" i="1" dirty="0">
                <a:solidFill>
                  <a:schemeClr val="accent6">
                    <a:lumMod val="10000"/>
                    <a:lumOff val="90000"/>
                  </a:schemeClr>
                </a:solidFill>
                <a:effectLst>
                  <a:outerShdw blurRad="38100" dist="38100" dir="2700000" algn="tl">
                    <a:srgbClr val="000000"/>
                  </a:outerShdw>
                </a:effectLst>
                <a:latin typeface="Arial" charset="0"/>
              </a:rPr>
              <a:t>-Fi o incluso el mismo Bluetooth.</a:t>
            </a: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0146"/>
                                        </p:tgtEl>
                                        <p:attrNameLst>
                                          <p:attrName>style.visibility</p:attrName>
                                        </p:attrNameLst>
                                      </p:cBhvr>
                                      <p:to>
                                        <p:strVal val="visible"/>
                                      </p:to>
                                    </p:set>
                                    <p:animEffect transition="in" filter="circle(in)">
                                      <p:cBhvr>
                                        <p:cTn id="7" dur="2000"/>
                                        <p:tgtEl>
                                          <p:spTgt spid="39014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90147">
                                            <p:bg/>
                                          </p:spTgt>
                                        </p:tgtEl>
                                        <p:attrNameLst>
                                          <p:attrName>style.visibility</p:attrName>
                                        </p:attrNameLst>
                                      </p:cBhvr>
                                      <p:to>
                                        <p:strVal val="visible"/>
                                      </p:to>
                                    </p:set>
                                    <p:animEffect transition="in" filter="circle(in)">
                                      <p:cBhvr>
                                        <p:cTn id="12" dur="2000"/>
                                        <p:tgtEl>
                                          <p:spTgt spid="39014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90147">
                                            <p:txEl>
                                              <p:pRg st="0" end="0"/>
                                            </p:txEl>
                                          </p:spTgt>
                                        </p:tgtEl>
                                        <p:attrNameLst>
                                          <p:attrName>style.visibility</p:attrName>
                                        </p:attrNameLst>
                                      </p:cBhvr>
                                      <p:to>
                                        <p:strVal val="visible"/>
                                      </p:to>
                                    </p:set>
                                    <p:animEffect transition="in" filter="circle(in)">
                                      <p:cBhvr>
                                        <p:cTn id="17" dur="2000"/>
                                        <p:tgtEl>
                                          <p:spTgt spid="39014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90147">
                                            <p:txEl>
                                              <p:pRg st="1" end="1"/>
                                            </p:txEl>
                                          </p:spTgt>
                                        </p:tgtEl>
                                        <p:attrNameLst>
                                          <p:attrName>style.visibility</p:attrName>
                                        </p:attrNameLst>
                                      </p:cBhvr>
                                      <p:to>
                                        <p:strVal val="visible"/>
                                      </p:to>
                                    </p:set>
                                    <p:animEffect transition="in" filter="circle(in)">
                                      <p:cBhvr>
                                        <p:cTn id="22" dur="2000"/>
                                        <p:tgtEl>
                                          <p:spTgt spid="39014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90147">
                                            <p:txEl>
                                              <p:pRg st="2" end="2"/>
                                            </p:txEl>
                                          </p:spTgt>
                                        </p:tgtEl>
                                        <p:attrNameLst>
                                          <p:attrName>style.visibility</p:attrName>
                                        </p:attrNameLst>
                                      </p:cBhvr>
                                      <p:to>
                                        <p:strVal val="visible"/>
                                      </p:to>
                                    </p:set>
                                    <p:animEffect transition="in" filter="circle(in)">
                                      <p:cBhvr>
                                        <p:cTn id="27" dur="2000"/>
                                        <p:tgtEl>
                                          <p:spTgt spid="39014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90147">
                                            <p:txEl>
                                              <p:pRg st="3" end="3"/>
                                            </p:txEl>
                                          </p:spTgt>
                                        </p:tgtEl>
                                        <p:attrNameLst>
                                          <p:attrName>style.visibility</p:attrName>
                                        </p:attrNameLst>
                                      </p:cBhvr>
                                      <p:to>
                                        <p:strVal val="visible"/>
                                      </p:to>
                                    </p:set>
                                    <p:animEffect transition="in" filter="circle(in)">
                                      <p:cBhvr>
                                        <p:cTn id="32" dur="2000"/>
                                        <p:tgtEl>
                                          <p:spTgt spid="390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nimBg="1"/>
      <p:bldP spid="390147"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idx="4294967295"/>
          </p:nvPr>
        </p:nvSpPr>
        <p:spPr>
          <a:xfrm>
            <a:off x="900113" y="0"/>
            <a:ext cx="8243887" cy="1143000"/>
          </a:xfrm>
          <a:solidFill>
            <a:schemeClr val="hlink"/>
          </a:solidFill>
          <a:ln w="38100" cap="flat" algn="ctr">
            <a:solidFill>
              <a:srgbClr val="00008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r>
              <a:rPr lang="es-ES" b="1" i="1">
                <a:solidFill>
                  <a:schemeClr val="tx1"/>
                </a:solidFill>
                <a:effectLst>
                  <a:outerShdw blurRad="38100" dist="38100" dir="2700000" algn="tl">
                    <a:srgbClr val="000000"/>
                  </a:outerShdw>
                </a:effectLst>
                <a:latin typeface="Arial" charset="0"/>
              </a:rPr>
              <a:t>Bluetooth</a:t>
            </a:r>
          </a:p>
        </p:txBody>
      </p:sp>
      <p:sp>
        <p:nvSpPr>
          <p:cNvPr id="392195" name="Rectangle 3"/>
          <p:cNvSpPr>
            <a:spLocks noGrp="1" noChangeArrowheads="1"/>
          </p:cNvSpPr>
          <p:nvPr>
            <p:ph type="body" idx="4294967295"/>
          </p:nvPr>
        </p:nvSpPr>
        <p:spPr>
          <a:xfrm>
            <a:off x="250825" y="4437063"/>
            <a:ext cx="8458200" cy="2420937"/>
          </a:xfrm>
          <a:solidFill>
            <a:schemeClr val="bg1"/>
          </a:solidFill>
          <a:ln w="76200" cap="flat">
            <a:solidFill>
              <a:schemeClr val="bg1">
                <a:lumMod val="60000"/>
                <a:lumOff val="40000"/>
              </a:schemeClr>
            </a:solidFill>
          </a:ln>
        </p:spPr>
        <p:txBody>
          <a:bodyPr/>
          <a:lstStyle/>
          <a:p>
            <a:pPr marL="609600" indent="-609600" algn="just">
              <a:lnSpc>
                <a:spcPct val="90000"/>
              </a:lnSpc>
              <a:defRPr/>
            </a:pPr>
            <a:r>
              <a:rPr lang="es-ES_tradnl" sz="2000" b="1" i="1" dirty="0">
                <a:effectLst>
                  <a:outerShdw blurRad="38100" dist="38100" dir="2700000" algn="tl">
                    <a:srgbClr val="000000"/>
                  </a:outerShdw>
                </a:effectLst>
                <a:latin typeface="Verdana" pitchFamily="34" charset="0"/>
              </a:rPr>
              <a:t>Clase :</a:t>
            </a:r>
            <a:r>
              <a:rPr lang="es-ES" sz="2000" b="1" i="1" dirty="0">
                <a:effectLst>
                  <a:outerShdw blurRad="38100" dist="38100" dir="2700000" algn="tl">
                    <a:srgbClr val="000000"/>
                  </a:outerShdw>
                </a:effectLst>
                <a:latin typeface="Verdana" pitchFamily="34" charset="0"/>
              </a:rPr>
              <a:t>Estos dispositivos se clasifican como "Clase", en referencia a su potencia de transmisión, siendo totalmente compatibles los dispositivos de una clase con los de las otras.</a:t>
            </a:r>
          </a:p>
          <a:p>
            <a:pPr marL="609600" indent="-609600" algn="just">
              <a:lnSpc>
                <a:spcPct val="90000"/>
              </a:lnSpc>
              <a:defRPr/>
            </a:pPr>
            <a:r>
              <a:rPr lang="es-ES" sz="2000" b="1" i="1" dirty="0">
                <a:effectLst>
                  <a:outerShdw blurRad="38100" dist="38100" dir="2700000" algn="tl">
                    <a:srgbClr val="000000"/>
                  </a:outerShdw>
                </a:effectLst>
                <a:latin typeface="Verdana" pitchFamily="34" charset="0"/>
              </a:rPr>
              <a:t>La especificación de Bluetooth define un canal de comunicación de máximo 720 kb/s (1 Mbps de capacidad bruta) con rango óptimo de 10 </a:t>
            </a:r>
            <a:r>
              <a:rPr lang="es-ES" sz="2000" b="1" i="1" dirty="0">
                <a:effectLst>
                  <a:outerShdw blurRad="38100" dist="38100" dir="2700000" algn="tl">
                    <a:srgbClr val="000000"/>
                  </a:outerShdw>
                </a:effectLst>
                <a:latin typeface="Verdana" pitchFamily="34" charset="0"/>
                <a:hlinkClick r:id="rId3" tooltip="Metro"/>
              </a:rPr>
              <a:t>m</a:t>
            </a:r>
            <a:r>
              <a:rPr lang="es-ES" sz="2000" b="1" i="1" dirty="0">
                <a:effectLst>
                  <a:outerShdw blurRad="38100" dist="38100" dir="2700000" algn="tl">
                    <a:srgbClr val="000000"/>
                  </a:outerShdw>
                </a:effectLst>
                <a:latin typeface="Verdana" pitchFamily="34" charset="0"/>
              </a:rPr>
              <a:t> (opcionalmente 100 m con repetidores).</a:t>
            </a:r>
            <a:endParaRPr lang="es-ES_tradnl" sz="2000" b="1" i="1" dirty="0">
              <a:effectLst>
                <a:outerShdw blurRad="38100" dist="38100" dir="2700000" algn="tl">
                  <a:srgbClr val="000000"/>
                </a:outerShdw>
              </a:effectLst>
              <a:latin typeface="Verdana" pitchFamily="34" charset="0"/>
            </a:endParaRPr>
          </a:p>
        </p:txBody>
      </p:sp>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268413"/>
            <a:ext cx="8351838" cy="2879725"/>
          </a:xfrm>
          <a:prstGeom prst="rect">
            <a:avLst/>
          </a:prstGeom>
          <a:solidFill>
            <a:schemeClr val="hlink"/>
          </a:solidFill>
          <a:ln w="3810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2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2194"/>
                                        </p:tgtEl>
                                        <p:attrNameLst>
                                          <p:attrName>style.visibility</p:attrName>
                                        </p:attrNameLst>
                                      </p:cBhvr>
                                      <p:to>
                                        <p:strVal val="visible"/>
                                      </p:to>
                                    </p:set>
                                    <p:anim calcmode="lin" valueType="num">
                                      <p:cBhvr additive="base">
                                        <p:cTn id="7" dur="500" fill="hold"/>
                                        <p:tgtEl>
                                          <p:spTgt spid="392194"/>
                                        </p:tgtEl>
                                        <p:attrNameLst>
                                          <p:attrName>ppt_x</p:attrName>
                                        </p:attrNameLst>
                                      </p:cBhvr>
                                      <p:tavLst>
                                        <p:tav tm="0">
                                          <p:val>
                                            <p:strVal val="#ppt_x"/>
                                          </p:val>
                                        </p:tav>
                                        <p:tav tm="100000">
                                          <p:val>
                                            <p:strVal val="#ppt_x"/>
                                          </p:val>
                                        </p:tav>
                                      </p:tavLst>
                                    </p:anim>
                                    <p:anim calcmode="lin" valueType="num">
                                      <p:cBhvr additive="base">
                                        <p:cTn id="8" dur="500" fill="hold"/>
                                        <p:tgtEl>
                                          <p:spTgt spid="3921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12293"/>
                                        </p:tgtEl>
                                        <p:attrNameLst>
                                          <p:attrName>style.visibility</p:attrName>
                                        </p:attrNameLst>
                                      </p:cBhvr>
                                      <p:to>
                                        <p:strVal val="visible"/>
                                      </p:to>
                                    </p:set>
                                    <p:animEffect transition="in" filter="fade">
                                      <p:cBhvr>
                                        <p:cTn id="13" dur="1000"/>
                                        <p:tgtEl>
                                          <p:spTgt spid="12293"/>
                                        </p:tgtEl>
                                      </p:cBhvr>
                                    </p:animEffect>
                                    <p:anim calcmode="lin" valueType="num">
                                      <p:cBhvr>
                                        <p:cTn id="14" dur="1000" fill="hold"/>
                                        <p:tgtEl>
                                          <p:spTgt spid="12293"/>
                                        </p:tgtEl>
                                        <p:attrNameLst>
                                          <p:attrName>ppt_x</p:attrName>
                                        </p:attrNameLst>
                                      </p:cBhvr>
                                      <p:tavLst>
                                        <p:tav tm="0">
                                          <p:val>
                                            <p:strVal val="#ppt_x"/>
                                          </p:val>
                                        </p:tav>
                                        <p:tav tm="100000">
                                          <p:val>
                                            <p:strVal val="#ppt_x"/>
                                          </p:val>
                                        </p:tav>
                                      </p:tavLst>
                                    </p:anim>
                                    <p:anim calcmode="lin" valueType="num">
                                      <p:cBhvr>
                                        <p:cTn id="15" dur="1000" fill="hold"/>
                                        <p:tgtEl>
                                          <p:spTgt spid="12293"/>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12292"/>
                                        </p:tgtEl>
                                        <p:attrNameLst>
                                          <p:attrName>style.visibility</p:attrName>
                                        </p:attrNameLst>
                                      </p:cBhvr>
                                      <p:to>
                                        <p:strVal val="visible"/>
                                      </p:to>
                                    </p:set>
                                    <p:animEffect transition="in" filter="fade">
                                      <p:cBhvr>
                                        <p:cTn id="20" dur="500"/>
                                        <p:tgtEl>
                                          <p:spTgt spid="1229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92195">
                                            <p:bg/>
                                          </p:spTgt>
                                        </p:tgtEl>
                                        <p:attrNameLst>
                                          <p:attrName>style.visibility</p:attrName>
                                        </p:attrNameLst>
                                      </p:cBhvr>
                                      <p:to>
                                        <p:strVal val="visible"/>
                                      </p:to>
                                    </p:set>
                                    <p:animEffect transition="in" filter="circle(in)">
                                      <p:cBhvr>
                                        <p:cTn id="25" dur="2000"/>
                                        <p:tgtEl>
                                          <p:spTgt spid="392195">
                                            <p:bg/>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392195">
                                            <p:txEl>
                                              <p:pRg st="0" end="0"/>
                                            </p:txEl>
                                          </p:spTgt>
                                        </p:tgtEl>
                                        <p:attrNameLst>
                                          <p:attrName>style.visibility</p:attrName>
                                        </p:attrNameLst>
                                      </p:cBhvr>
                                      <p:to>
                                        <p:strVal val="visible"/>
                                      </p:to>
                                    </p:set>
                                    <p:animEffect transition="in" filter="circle(in)">
                                      <p:cBhvr>
                                        <p:cTn id="30" dur="2000"/>
                                        <p:tgtEl>
                                          <p:spTgt spid="392195">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92195">
                                            <p:txEl>
                                              <p:pRg st="1" end="1"/>
                                            </p:txEl>
                                          </p:spTgt>
                                        </p:tgtEl>
                                        <p:attrNameLst>
                                          <p:attrName>style.visibility</p:attrName>
                                        </p:attrNameLst>
                                      </p:cBhvr>
                                      <p:to>
                                        <p:strVal val="visible"/>
                                      </p:to>
                                    </p:set>
                                    <p:animEffect transition="in" filter="circle(in)">
                                      <p:cBhvr>
                                        <p:cTn id="35" dur="2000"/>
                                        <p:tgtEl>
                                          <p:spTgt spid="3921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4" grpId="0" animBg="1"/>
      <p:bldP spid="392195"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body" idx="1"/>
          </p:nvPr>
        </p:nvSpPr>
        <p:spPr>
          <a:xfrm>
            <a:off x="304800" y="1295400"/>
            <a:ext cx="8839200" cy="5257800"/>
          </a:xfrm>
          <a:solidFill>
            <a:schemeClr val="bg1"/>
          </a:solidFill>
          <a:ln w="76200" cap="flat">
            <a:solidFill>
              <a:schemeClr val="bg1">
                <a:lumMod val="60000"/>
                <a:lumOff val="40000"/>
              </a:schemeClr>
            </a:solidFill>
          </a:ln>
        </p:spPr>
        <p:txBody>
          <a:bodyPr/>
          <a:lstStyle/>
          <a:p>
            <a:pPr marL="609600" indent="-609600" algn="just">
              <a:lnSpc>
                <a:spcPct val="80000"/>
              </a:lnSpc>
              <a:buFontTx/>
              <a:buChar char="–"/>
              <a:defRPr/>
            </a:pPr>
            <a:r>
              <a:rPr lang="es-ES_tradnl" sz="2800" i="1" dirty="0">
                <a:effectLst>
                  <a:outerShdw blurRad="38100" dist="38100" dir="2700000" algn="tl">
                    <a:srgbClr val="000000"/>
                  </a:outerShdw>
                </a:effectLst>
                <a:latin typeface="Arial" charset="0"/>
              </a:rPr>
              <a:t>Dos o más unidades pueden compartir el canal, </a:t>
            </a:r>
            <a:r>
              <a:rPr lang="es-ES_tradnl" sz="2800" b="1" i="1" dirty="0">
                <a:solidFill>
                  <a:srgbClr val="FF0000"/>
                </a:solidFill>
                <a:effectLst>
                  <a:outerShdw blurRad="38100" dist="38100" dir="2700000" algn="tl">
                    <a:srgbClr val="000000"/>
                  </a:outerShdw>
                </a:effectLst>
                <a:latin typeface="Arial" charset="0"/>
              </a:rPr>
              <a:t>una unidad actúa como maestra controlando el tráfico</a:t>
            </a:r>
            <a:r>
              <a:rPr lang="es-ES_tradnl" sz="2800" i="1" dirty="0">
                <a:solidFill>
                  <a:srgbClr val="FF0000"/>
                </a:solidFill>
                <a:effectLst>
                  <a:outerShdw blurRad="38100" dist="38100" dir="2700000" algn="tl">
                    <a:srgbClr val="000000"/>
                  </a:outerShdw>
                </a:effectLst>
                <a:latin typeface="Arial" charset="0"/>
              </a:rPr>
              <a:t> </a:t>
            </a:r>
            <a:r>
              <a:rPr lang="es-ES_tradnl" sz="2800" i="1" dirty="0">
                <a:effectLst>
                  <a:outerShdw blurRad="38100" dist="38100" dir="2700000" algn="tl">
                    <a:srgbClr val="000000"/>
                  </a:outerShdw>
                </a:effectLst>
                <a:latin typeface="Arial" charset="0"/>
              </a:rPr>
              <a:t>de las demás unidades que actúan como esclavas.</a:t>
            </a:r>
          </a:p>
          <a:p>
            <a:pPr marL="609600" indent="-609600" algn="just">
              <a:lnSpc>
                <a:spcPct val="80000"/>
              </a:lnSpc>
              <a:buFontTx/>
              <a:buChar char="–"/>
              <a:defRPr/>
            </a:pPr>
            <a:r>
              <a:rPr lang="es-ES" sz="2800" i="1" dirty="0">
                <a:solidFill>
                  <a:schemeClr val="accent6">
                    <a:lumMod val="10000"/>
                    <a:lumOff val="90000"/>
                  </a:schemeClr>
                </a:solidFill>
                <a:effectLst>
                  <a:outerShdw blurRad="38100" dist="38100" dir="2700000" algn="tl">
                    <a:srgbClr val="000000"/>
                  </a:outerShdw>
                </a:effectLst>
                <a:latin typeface="Arial" charset="0"/>
              </a:rPr>
              <a:t>El </a:t>
            </a:r>
            <a:r>
              <a:rPr lang="es-ES" sz="2800" b="1" i="1" dirty="0">
                <a:solidFill>
                  <a:schemeClr val="accent6">
                    <a:lumMod val="10000"/>
                    <a:lumOff val="90000"/>
                  </a:schemeClr>
                </a:solidFill>
                <a:effectLst>
                  <a:outerShdw blurRad="38100" dist="38100" dir="2700000" algn="tl">
                    <a:srgbClr val="000000"/>
                  </a:outerShdw>
                </a:effectLst>
                <a:latin typeface="Arial" charset="0"/>
              </a:rPr>
              <a:t>salto de frecuencia del canal</a:t>
            </a:r>
            <a:r>
              <a:rPr lang="es-ES" sz="2800" i="1" dirty="0">
                <a:solidFill>
                  <a:schemeClr val="accent6">
                    <a:lumMod val="10000"/>
                    <a:lumOff val="90000"/>
                  </a:schemeClr>
                </a:solidFill>
                <a:effectLst>
                  <a:outerShdw blurRad="38100" dist="38100" dir="2700000" algn="tl">
                    <a:srgbClr val="000000"/>
                  </a:outerShdw>
                </a:effectLst>
                <a:latin typeface="Arial" charset="0"/>
              </a:rPr>
              <a:t> está determinado por el orden en que llegan los saltos y por la fase de esta secuencia. </a:t>
            </a:r>
          </a:p>
          <a:p>
            <a:pPr marL="609600" indent="-609600" algn="just">
              <a:lnSpc>
                <a:spcPct val="80000"/>
              </a:lnSpc>
              <a:buFontTx/>
              <a:buChar char="–"/>
              <a:defRPr/>
            </a:pPr>
            <a:r>
              <a:rPr lang="es-ES" sz="2800" i="1" dirty="0">
                <a:effectLst>
                  <a:outerShdw blurRad="38100" dist="38100" dir="2700000" algn="tl">
                    <a:srgbClr val="000000"/>
                  </a:outerShdw>
                </a:effectLst>
                <a:latin typeface="Arial" charset="0"/>
              </a:rPr>
              <a:t>La secuencia queda fijada por la identidad de la </a:t>
            </a:r>
            <a:r>
              <a:rPr lang="es-ES" sz="2800" b="1" i="1" dirty="0">
                <a:solidFill>
                  <a:srgbClr val="FF0000"/>
                </a:solidFill>
                <a:effectLst>
                  <a:outerShdw blurRad="38100" dist="38100" dir="2700000" algn="tl">
                    <a:srgbClr val="000000"/>
                  </a:outerShdw>
                </a:effectLst>
                <a:latin typeface="Arial" charset="0"/>
              </a:rPr>
              <a:t>unidad maestra</a:t>
            </a:r>
            <a:r>
              <a:rPr lang="es-ES" sz="2800" i="1" dirty="0">
                <a:solidFill>
                  <a:srgbClr val="FF0000"/>
                </a:solidFill>
                <a:effectLst>
                  <a:outerShdw blurRad="38100" dist="38100" dir="2700000" algn="tl">
                    <a:srgbClr val="000000"/>
                  </a:outerShdw>
                </a:effectLst>
                <a:latin typeface="Arial" charset="0"/>
              </a:rPr>
              <a:t> </a:t>
            </a:r>
            <a:r>
              <a:rPr lang="es-ES" sz="2800" i="1" dirty="0">
                <a:effectLst>
                  <a:outerShdw blurRad="38100" dist="38100" dir="2700000" algn="tl">
                    <a:srgbClr val="000000"/>
                  </a:outerShdw>
                </a:effectLst>
                <a:latin typeface="Arial" charset="0"/>
              </a:rPr>
              <a:t>( un código único para cada equipo ), y por su frecuencia de reloj. </a:t>
            </a:r>
            <a:endParaRPr lang="es-AR" sz="2800" i="1" dirty="0">
              <a:effectLst>
                <a:outerShdw blurRad="38100" dist="38100" dir="2700000" algn="tl">
                  <a:srgbClr val="000000"/>
                </a:outerShdw>
              </a:effectLst>
              <a:latin typeface="Arial" charset="0"/>
            </a:endParaRPr>
          </a:p>
          <a:p>
            <a:pPr marL="609600" indent="-609600" algn="just">
              <a:lnSpc>
                <a:spcPct val="80000"/>
              </a:lnSpc>
              <a:buFontTx/>
              <a:buChar char="–"/>
              <a:defRPr/>
            </a:pPr>
            <a:r>
              <a:rPr lang="es-AR" sz="2800" b="1" i="1" dirty="0">
                <a:solidFill>
                  <a:schemeClr val="accent6">
                    <a:lumMod val="10000"/>
                    <a:lumOff val="90000"/>
                  </a:schemeClr>
                </a:solidFill>
                <a:effectLst>
                  <a:outerShdw blurRad="38100" dist="38100" dir="2700000" algn="tl">
                    <a:srgbClr val="000000"/>
                  </a:outerShdw>
                </a:effectLst>
                <a:latin typeface="Arial" charset="0"/>
              </a:rPr>
              <a:t>La</a:t>
            </a:r>
            <a:r>
              <a:rPr lang="es-ES" sz="2800" b="1" i="1" dirty="0">
                <a:solidFill>
                  <a:schemeClr val="accent6">
                    <a:lumMod val="10000"/>
                    <a:lumOff val="90000"/>
                  </a:schemeClr>
                </a:solidFill>
                <a:effectLst>
                  <a:outerShdw blurRad="38100" dist="38100" dir="2700000" algn="tl">
                    <a:srgbClr val="000000"/>
                  </a:outerShdw>
                </a:effectLst>
                <a:latin typeface="Arial" charset="0"/>
              </a:rPr>
              <a:t> unidad esclava</a:t>
            </a:r>
            <a:r>
              <a:rPr lang="es-ES" sz="2800" i="1" dirty="0">
                <a:solidFill>
                  <a:schemeClr val="accent6">
                    <a:lumMod val="10000"/>
                    <a:lumOff val="90000"/>
                  </a:schemeClr>
                </a:solidFill>
                <a:effectLst>
                  <a:outerShdw blurRad="38100" dist="38100" dir="2700000" algn="tl">
                    <a:srgbClr val="000000"/>
                  </a:outerShdw>
                </a:effectLst>
                <a:latin typeface="Arial" charset="0"/>
              </a:rPr>
              <a:t> </a:t>
            </a:r>
            <a:r>
              <a:rPr lang="es-AR" sz="2800" i="1" dirty="0">
                <a:solidFill>
                  <a:schemeClr val="accent6">
                    <a:lumMod val="10000"/>
                    <a:lumOff val="90000"/>
                  </a:schemeClr>
                </a:solidFill>
                <a:effectLst>
                  <a:outerShdw blurRad="38100" dist="38100" dir="2700000" algn="tl">
                    <a:srgbClr val="000000"/>
                  </a:outerShdw>
                </a:effectLst>
                <a:latin typeface="Arial" charset="0"/>
              </a:rPr>
              <a:t>debe</a:t>
            </a:r>
            <a:r>
              <a:rPr lang="es-ES" sz="2800" i="1" dirty="0">
                <a:solidFill>
                  <a:schemeClr val="accent6">
                    <a:lumMod val="10000"/>
                    <a:lumOff val="90000"/>
                  </a:schemeClr>
                </a:solidFill>
                <a:effectLst>
                  <a:outerShdw blurRad="38100" dist="38100" dir="2700000" algn="tl">
                    <a:srgbClr val="000000"/>
                  </a:outerShdw>
                </a:effectLst>
                <a:latin typeface="Arial" charset="0"/>
              </a:rPr>
              <a:t> sincronizarse con una unidad maestra, Añade un ajuste a su propio reloj nativo y así poder compartir la misma portadora de salto.</a:t>
            </a:r>
          </a:p>
        </p:txBody>
      </p:sp>
      <p:sp>
        <p:nvSpPr>
          <p:cNvPr id="387075" name="Rectangle 3"/>
          <p:cNvSpPr>
            <a:spLocks noGrp="1" noChangeArrowheads="1"/>
          </p:cNvSpPr>
          <p:nvPr>
            <p:ph type="title"/>
          </p:nvPr>
        </p:nvSpPr>
        <p:spPr>
          <a:xfrm>
            <a:off x="990600" y="0"/>
            <a:ext cx="8153400" cy="1143000"/>
          </a:xfrm>
          <a:solidFill>
            <a:schemeClr val="hlink"/>
          </a:solidFill>
          <a:ln w="38100" cap="flat" algn="ctr">
            <a:solidFill>
              <a:srgbClr val="00008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r>
              <a:rPr lang="es-ES" b="1" i="1" dirty="0">
                <a:solidFill>
                  <a:schemeClr val="tx1"/>
                </a:solidFill>
                <a:effectLst>
                  <a:outerShdw blurRad="38100" dist="38100" dir="2700000" algn="tl">
                    <a:srgbClr val="000000"/>
                  </a:outerShdw>
                </a:effectLst>
                <a:latin typeface="Arial" charset="0"/>
              </a:rPr>
              <a:t>Bluetooth</a:t>
            </a:r>
          </a:p>
        </p:txBody>
      </p:sp>
      <p:pic>
        <p:nvPicPr>
          <p:cNvPr id="133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7075"/>
                                        </p:tgtEl>
                                        <p:attrNameLst>
                                          <p:attrName>style.visibility</p:attrName>
                                        </p:attrNameLst>
                                      </p:cBhvr>
                                      <p:to>
                                        <p:strVal val="visible"/>
                                      </p:to>
                                    </p:set>
                                    <p:anim calcmode="lin" valueType="num">
                                      <p:cBhvr additive="base">
                                        <p:cTn id="7" dur="500" fill="hold"/>
                                        <p:tgtEl>
                                          <p:spTgt spid="387075"/>
                                        </p:tgtEl>
                                        <p:attrNameLst>
                                          <p:attrName>ppt_x</p:attrName>
                                        </p:attrNameLst>
                                      </p:cBhvr>
                                      <p:tavLst>
                                        <p:tav tm="0">
                                          <p:val>
                                            <p:strVal val="#ppt_x"/>
                                          </p:val>
                                        </p:tav>
                                        <p:tav tm="100000">
                                          <p:val>
                                            <p:strVal val="#ppt_x"/>
                                          </p:val>
                                        </p:tav>
                                      </p:tavLst>
                                    </p:anim>
                                    <p:anim calcmode="lin" valueType="num">
                                      <p:cBhvr additive="base">
                                        <p:cTn id="8" dur="500" fill="hold"/>
                                        <p:tgtEl>
                                          <p:spTgt spid="38707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316"/>
                                        </p:tgtEl>
                                        <p:attrNameLst>
                                          <p:attrName>style.visibility</p:attrName>
                                        </p:attrNameLst>
                                      </p:cBhvr>
                                      <p:to>
                                        <p:strVal val="visible"/>
                                      </p:to>
                                    </p:set>
                                    <p:anim calcmode="lin" valueType="num">
                                      <p:cBhvr additive="base">
                                        <p:cTn id="13" dur="500" fill="hold"/>
                                        <p:tgtEl>
                                          <p:spTgt spid="13316"/>
                                        </p:tgtEl>
                                        <p:attrNameLst>
                                          <p:attrName>ppt_x</p:attrName>
                                        </p:attrNameLst>
                                      </p:cBhvr>
                                      <p:tavLst>
                                        <p:tav tm="0">
                                          <p:val>
                                            <p:strVal val="#ppt_x"/>
                                          </p:val>
                                        </p:tav>
                                        <p:tav tm="100000">
                                          <p:val>
                                            <p:strVal val="#ppt_x"/>
                                          </p:val>
                                        </p:tav>
                                      </p:tavLst>
                                    </p:anim>
                                    <p:anim calcmode="lin" valueType="num">
                                      <p:cBhvr additive="base">
                                        <p:cTn id="14"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87074">
                                            <p:bg/>
                                          </p:spTgt>
                                        </p:tgtEl>
                                        <p:attrNameLst>
                                          <p:attrName>style.visibility</p:attrName>
                                        </p:attrNameLst>
                                      </p:cBhvr>
                                      <p:to>
                                        <p:strVal val="visible"/>
                                      </p:to>
                                    </p:set>
                                    <p:animEffect transition="in" filter="fade">
                                      <p:cBhvr>
                                        <p:cTn id="19" dur="500"/>
                                        <p:tgtEl>
                                          <p:spTgt spid="387074">
                                            <p:bg/>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87074">
                                            <p:txEl>
                                              <p:pRg st="0" end="0"/>
                                            </p:txEl>
                                          </p:spTgt>
                                        </p:tgtEl>
                                        <p:attrNameLst>
                                          <p:attrName>style.visibility</p:attrName>
                                        </p:attrNameLst>
                                      </p:cBhvr>
                                      <p:to>
                                        <p:strVal val="visible"/>
                                      </p:to>
                                    </p:set>
                                    <p:animEffect transition="in" filter="fade">
                                      <p:cBhvr>
                                        <p:cTn id="24" dur="500"/>
                                        <p:tgtEl>
                                          <p:spTgt spid="387074">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87074">
                                            <p:txEl>
                                              <p:pRg st="1" end="1"/>
                                            </p:txEl>
                                          </p:spTgt>
                                        </p:tgtEl>
                                        <p:attrNameLst>
                                          <p:attrName>style.visibility</p:attrName>
                                        </p:attrNameLst>
                                      </p:cBhvr>
                                      <p:to>
                                        <p:strVal val="visible"/>
                                      </p:to>
                                    </p:set>
                                    <p:animEffect transition="in" filter="fade">
                                      <p:cBhvr>
                                        <p:cTn id="29" dur="500"/>
                                        <p:tgtEl>
                                          <p:spTgt spid="387074">
                                            <p:txEl>
                                              <p:pRg st="1" end="1"/>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87074">
                                            <p:txEl>
                                              <p:pRg st="2" end="2"/>
                                            </p:txEl>
                                          </p:spTgt>
                                        </p:tgtEl>
                                        <p:attrNameLst>
                                          <p:attrName>style.visibility</p:attrName>
                                        </p:attrNameLst>
                                      </p:cBhvr>
                                      <p:to>
                                        <p:strVal val="visible"/>
                                      </p:to>
                                    </p:set>
                                    <p:animEffect transition="in" filter="fade">
                                      <p:cBhvr>
                                        <p:cTn id="34" dur="500"/>
                                        <p:tgtEl>
                                          <p:spTgt spid="387074">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87074">
                                            <p:txEl>
                                              <p:pRg st="3" end="3"/>
                                            </p:txEl>
                                          </p:spTgt>
                                        </p:tgtEl>
                                        <p:attrNameLst>
                                          <p:attrName>style.visibility</p:attrName>
                                        </p:attrNameLst>
                                      </p:cBhvr>
                                      <p:to>
                                        <p:strVal val="visible"/>
                                      </p:to>
                                    </p:set>
                                    <p:animEffect transition="in" filter="fade">
                                      <p:cBhvr>
                                        <p:cTn id="39" dur="500"/>
                                        <p:tgtEl>
                                          <p:spTgt spid="3870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4" grpId="0" build="p" animBg="1"/>
      <p:bldP spid="38707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0"/>
            <a:ext cx="7772400" cy="1143000"/>
          </a:xfrm>
        </p:spPr>
        <p:txBody>
          <a:bodyPr/>
          <a:lstStyle/>
          <a:p>
            <a:r>
              <a:rPr lang="es-ES" altLang="es-ES">
                <a:cs typeface="Times New Roman" pitchFamily="18" charset="0"/>
              </a:rPr>
              <a:t>PAN – Red de Área Personal</a:t>
            </a:r>
          </a:p>
        </p:txBody>
      </p:sp>
      <p:sp>
        <p:nvSpPr>
          <p:cNvPr id="386051" name="Rectangle 3"/>
          <p:cNvSpPr>
            <a:spLocks noGrp="1" noChangeArrowheads="1"/>
          </p:cNvSpPr>
          <p:nvPr>
            <p:ph type="body" idx="1"/>
          </p:nvPr>
        </p:nvSpPr>
        <p:spPr>
          <a:xfrm>
            <a:off x="0" y="1219200"/>
            <a:ext cx="9144000" cy="5334000"/>
          </a:xfrm>
          <a:solidFill>
            <a:schemeClr val="bg1"/>
          </a:solidFill>
          <a:ln w="76200" cap="flat">
            <a:solidFill>
              <a:schemeClr val="bg1">
                <a:lumMod val="60000"/>
                <a:lumOff val="40000"/>
              </a:schemeClr>
            </a:solidFill>
          </a:ln>
        </p:spPr>
        <p:txBody>
          <a:bodyPr/>
          <a:lstStyle/>
          <a:p>
            <a:pPr marL="609600" indent="-609600" algn="just">
              <a:buFontTx/>
              <a:buChar char="–"/>
              <a:defRPr/>
            </a:pPr>
            <a:r>
              <a:rPr lang="es-ES_tradnl" sz="2400" i="1" dirty="0">
                <a:effectLst>
                  <a:outerShdw blurRad="38100" dist="38100" dir="2700000" algn="tl">
                    <a:srgbClr val="000000"/>
                  </a:outerShdw>
                </a:effectLst>
                <a:latin typeface="Arial" charset="0"/>
              </a:rPr>
              <a:t>Utiliza la banda industrial, científica y médica (ISM) de 2.45GHz (2.4 ~ 2.5 </a:t>
            </a:r>
            <a:r>
              <a:rPr lang="es-ES_tradnl" sz="2400" i="1" dirty="0" err="1">
                <a:effectLst>
                  <a:outerShdw blurRad="38100" dist="38100" dir="2700000" algn="tl">
                    <a:srgbClr val="000000"/>
                  </a:outerShdw>
                </a:effectLst>
                <a:latin typeface="Arial" charset="0"/>
              </a:rPr>
              <a:t>Ghz</a:t>
            </a:r>
            <a:r>
              <a:rPr lang="es-ES_tradnl" sz="2400" i="1" dirty="0">
                <a:effectLst>
                  <a:outerShdw blurRad="38100" dist="38100" dir="2700000" algn="tl">
                    <a:srgbClr val="000000"/>
                  </a:outerShdw>
                </a:effectLst>
                <a:latin typeface="Arial" charset="0"/>
              </a:rPr>
              <a:t>) .</a:t>
            </a:r>
          </a:p>
          <a:p>
            <a:pPr marL="609600" indent="-609600" algn="just">
              <a:buFontTx/>
              <a:buChar char="–"/>
              <a:defRPr/>
            </a:pPr>
            <a:r>
              <a:rPr lang="es-ES_tradnl" sz="2400" i="1" dirty="0">
                <a:effectLst>
                  <a:outerShdw blurRad="38100" dist="38100" dir="2700000" algn="tl">
                    <a:srgbClr val="000000"/>
                  </a:outerShdw>
                </a:effectLst>
                <a:latin typeface="Arial" charset="0"/>
              </a:rPr>
              <a:t>Se utiliza el sistema de </a:t>
            </a:r>
            <a:r>
              <a:rPr lang="es-ES_tradnl" sz="2400" b="1" i="1" dirty="0">
                <a:solidFill>
                  <a:schemeClr val="accent6">
                    <a:lumMod val="10000"/>
                    <a:lumOff val="90000"/>
                  </a:schemeClr>
                </a:solidFill>
                <a:effectLst>
                  <a:outerShdw blurRad="38100" dist="38100" dir="2700000" algn="tl">
                    <a:srgbClr val="000000"/>
                  </a:outerShdw>
                </a:effectLst>
                <a:latin typeface="Arial" charset="0"/>
              </a:rPr>
              <a:t>salto de frecuencia/división de tiempo </a:t>
            </a:r>
            <a:r>
              <a:rPr lang="es-ES_tradnl" sz="2400" i="1" dirty="0">
                <a:effectLst>
                  <a:outerShdw blurRad="38100" dist="38100" dir="2700000" algn="tl">
                    <a:srgbClr val="000000"/>
                  </a:outerShdw>
                </a:effectLst>
                <a:latin typeface="Arial" charset="0"/>
              </a:rPr>
              <a:t>dúplex (FH/TDD), donde el canal queda dividido en ranuras de tiempo de </a:t>
            </a:r>
            <a:r>
              <a:rPr lang="es-ES_tradnl" sz="2400" b="1" i="1" dirty="0">
                <a:solidFill>
                  <a:schemeClr val="accent6">
                    <a:lumMod val="10000"/>
                    <a:lumOff val="90000"/>
                  </a:schemeClr>
                </a:solidFill>
                <a:effectLst>
                  <a:outerShdw blurRad="38100" dist="38100" dir="2700000" algn="tl">
                    <a:srgbClr val="000000"/>
                  </a:outerShdw>
                </a:effectLst>
                <a:latin typeface="Arial" charset="0"/>
              </a:rPr>
              <a:t>625 </a:t>
            </a:r>
            <a:r>
              <a:rPr lang="es-ES_tradnl" sz="2400" b="1" i="1" dirty="0" err="1">
                <a:solidFill>
                  <a:schemeClr val="accent6">
                    <a:lumMod val="10000"/>
                    <a:lumOff val="90000"/>
                  </a:schemeClr>
                </a:solidFill>
                <a:effectLst>
                  <a:outerShdw blurRad="38100" dist="38100" dir="2700000" algn="tl">
                    <a:srgbClr val="000000"/>
                  </a:outerShdw>
                </a:effectLst>
                <a:latin typeface="Arial" charset="0"/>
              </a:rPr>
              <a:t>μs</a:t>
            </a:r>
            <a:r>
              <a:rPr lang="es-ES_tradnl" sz="2400" b="1" i="1" dirty="0">
                <a:solidFill>
                  <a:schemeClr val="accent6">
                    <a:lumMod val="10000"/>
                    <a:lumOff val="90000"/>
                  </a:schemeClr>
                </a:solidFill>
                <a:effectLst>
                  <a:outerShdw blurRad="38100" dist="38100" dir="2700000" algn="tl">
                    <a:srgbClr val="000000"/>
                  </a:outerShdw>
                </a:effectLst>
                <a:latin typeface="Arial" charset="0"/>
              </a:rPr>
              <a:t> </a:t>
            </a:r>
            <a:r>
              <a:rPr lang="es-ES_tradnl" sz="2400" i="1" dirty="0">
                <a:effectLst>
                  <a:outerShdw blurRad="38100" dist="38100" dir="2700000" algn="tl">
                    <a:srgbClr val="000000"/>
                  </a:outerShdw>
                </a:effectLst>
                <a:latin typeface="Arial" charset="0"/>
              </a:rPr>
              <a:t>generando así varios canales de salto (1600 saltos por segundo). El sistema esta preparado para evitar interferencias. </a:t>
            </a:r>
            <a:endParaRPr lang="es-ES" sz="2400" i="1" dirty="0">
              <a:effectLst>
                <a:outerShdw blurRad="38100" dist="38100" dir="2700000" algn="tl">
                  <a:srgbClr val="000000"/>
                </a:outerShdw>
              </a:effectLst>
              <a:latin typeface="Arial" charset="0"/>
            </a:endParaRPr>
          </a:p>
        </p:txBody>
      </p:sp>
      <p:pic>
        <p:nvPicPr>
          <p:cNvPr id="14340" name="Picture 5" descr="Frecuency - duplex ch -B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038600"/>
            <a:ext cx="6705600" cy="2351088"/>
          </a:xfrm>
          <a:prstGeom prst="rect">
            <a:avLst/>
          </a:prstGeom>
          <a:solidFill>
            <a:schemeClr val="hlink"/>
          </a:solidFill>
          <a:ln w="3810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6054" name="Rectangle 6"/>
          <p:cNvSpPr>
            <a:spLocks noChangeArrowheads="1"/>
          </p:cNvSpPr>
          <p:nvPr/>
        </p:nvSpPr>
        <p:spPr bwMode="auto">
          <a:xfrm>
            <a:off x="685800" y="0"/>
            <a:ext cx="8458200" cy="1143000"/>
          </a:xfrm>
          <a:prstGeom prst="rect">
            <a:avLst/>
          </a:prstGeom>
          <a:solidFill>
            <a:schemeClr val="hlink"/>
          </a:solidFill>
          <a:ln w="3810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defRPr/>
            </a:pPr>
            <a:r>
              <a:rPr lang="es-ES" sz="4400" b="1" i="1" dirty="0">
                <a:effectLst>
                  <a:outerShdw blurRad="38100" dist="38100" dir="2700000" algn="tl">
                    <a:srgbClr val="000000"/>
                  </a:outerShdw>
                </a:effectLst>
                <a:latin typeface="Arial" charset="0"/>
              </a:rPr>
              <a:t>Bluetooth</a:t>
            </a:r>
          </a:p>
        </p:txBody>
      </p:sp>
      <p:pic>
        <p:nvPicPr>
          <p:cNvPr id="1434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6054"/>
                                        </p:tgtEl>
                                        <p:attrNameLst>
                                          <p:attrName>style.visibility</p:attrName>
                                        </p:attrNameLst>
                                      </p:cBhvr>
                                      <p:to>
                                        <p:strVal val="visible"/>
                                      </p:to>
                                    </p:set>
                                    <p:anim calcmode="lin" valueType="num">
                                      <p:cBhvr additive="base">
                                        <p:cTn id="7" dur="500" fill="hold"/>
                                        <p:tgtEl>
                                          <p:spTgt spid="386054"/>
                                        </p:tgtEl>
                                        <p:attrNameLst>
                                          <p:attrName>ppt_x</p:attrName>
                                        </p:attrNameLst>
                                      </p:cBhvr>
                                      <p:tavLst>
                                        <p:tav tm="0">
                                          <p:val>
                                            <p:strVal val="#ppt_x"/>
                                          </p:val>
                                        </p:tav>
                                        <p:tav tm="100000">
                                          <p:val>
                                            <p:strVal val="#ppt_x"/>
                                          </p:val>
                                        </p:tav>
                                      </p:tavLst>
                                    </p:anim>
                                    <p:anim calcmode="lin" valueType="num">
                                      <p:cBhvr additive="base">
                                        <p:cTn id="8" dur="500" fill="hold"/>
                                        <p:tgtEl>
                                          <p:spTgt spid="38605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14342"/>
                                        </p:tgtEl>
                                        <p:attrNameLst>
                                          <p:attrName>style.visibility</p:attrName>
                                        </p:attrNameLst>
                                      </p:cBhvr>
                                      <p:to>
                                        <p:strVal val="visible"/>
                                      </p:to>
                                    </p:set>
                                    <p:animEffect transition="in" filter="fade">
                                      <p:cBhvr>
                                        <p:cTn id="13" dur="500"/>
                                        <p:tgtEl>
                                          <p:spTgt spid="1434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86051">
                                            <p:bg/>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86051">
                                            <p:txEl>
                                              <p:pRg st="0" end="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86051">
                                            <p:txEl>
                                              <p:pRg st="1" end="1"/>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4340"/>
                                        </p:tgtEl>
                                        <p:attrNameLst>
                                          <p:attrName>style.visibility</p:attrName>
                                        </p:attrNameLst>
                                      </p:cBhvr>
                                      <p:to>
                                        <p:strVal val="visible"/>
                                      </p:to>
                                    </p:set>
                                    <p:anim calcmode="lin" valueType="num">
                                      <p:cBhvr additive="base">
                                        <p:cTn id="30" dur="500" fill="hold"/>
                                        <p:tgtEl>
                                          <p:spTgt spid="14340"/>
                                        </p:tgtEl>
                                        <p:attrNameLst>
                                          <p:attrName>ppt_x</p:attrName>
                                        </p:attrNameLst>
                                      </p:cBhvr>
                                      <p:tavLst>
                                        <p:tav tm="0">
                                          <p:val>
                                            <p:strVal val="#ppt_x"/>
                                          </p:val>
                                        </p:tav>
                                        <p:tav tm="100000">
                                          <p:val>
                                            <p:strVal val="#ppt_x"/>
                                          </p:val>
                                        </p:tav>
                                      </p:tavLst>
                                    </p:anim>
                                    <p:anim calcmode="lin" valueType="num">
                                      <p:cBhvr additive="base">
                                        <p:cTn id="31" dur="500" fill="hold"/>
                                        <p:tgtEl>
                                          <p:spTgt spid="14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build="p" animBg="1"/>
      <p:bldP spid="3860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5" name="Rectangle 3"/>
          <p:cNvSpPr>
            <a:spLocks noGrp="1" noChangeArrowheads="1"/>
          </p:cNvSpPr>
          <p:nvPr>
            <p:ph type="title"/>
          </p:nvPr>
        </p:nvSpPr>
        <p:spPr>
          <a:xfrm>
            <a:off x="990600" y="0"/>
            <a:ext cx="8153400" cy="1143000"/>
          </a:xfrm>
          <a:solidFill>
            <a:schemeClr val="hlink"/>
          </a:solidFill>
          <a:ln w="38100" cap="flat" algn="ctr">
            <a:solidFill>
              <a:srgbClr val="00008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r>
              <a:rPr lang="es-ES" b="1" i="1" dirty="0">
                <a:solidFill>
                  <a:schemeClr val="tx1"/>
                </a:solidFill>
                <a:effectLst>
                  <a:outerShdw blurRad="38100" dist="38100" dir="2700000" algn="tl">
                    <a:srgbClr val="000000"/>
                  </a:outerShdw>
                </a:effectLst>
                <a:latin typeface="Arial" charset="0"/>
              </a:rPr>
              <a:t>Bluetooth</a:t>
            </a:r>
          </a:p>
        </p:txBody>
      </p:sp>
      <p:pic>
        <p:nvPicPr>
          <p:cNvPr id="133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2" descr="11: Estados de las sesiones de sólo-lectura Estado Descripción R/O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268760"/>
            <a:ext cx="5328592"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571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7075"/>
                                        </p:tgtEl>
                                        <p:attrNameLst>
                                          <p:attrName>style.visibility</p:attrName>
                                        </p:attrNameLst>
                                      </p:cBhvr>
                                      <p:to>
                                        <p:strVal val="visible"/>
                                      </p:to>
                                    </p:set>
                                    <p:anim calcmode="lin" valueType="num">
                                      <p:cBhvr additive="base">
                                        <p:cTn id="7" dur="500" fill="hold"/>
                                        <p:tgtEl>
                                          <p:spTgt spid="387075"/>
                                        </p:tgtEl>
                                        <p:attrNameLst>
                                          <p:attrName>ppt_x</p:attrName>
                                        </p:attrNameLst>
                                      </p:cBhvr>
                                      <p:tavLst>
                                        <p:tav tm="0">
                                          <p:val>
                                            <p:strVal val="#ppt_x"/>
                                          </p:val>
                                        </p:tav>
                                        <p:tav tm="100000">
                                          <p:val>
                                            <p:strVal val="#ppt_x"/>
                                          </p:val>
                                        </p:tav>
                                      </p:tavLst>
                                    </p:anim>
                                    <p:anim calcmode="lin" valueType="num">
                                      <p:cBhvr additive="base">
                                        <p:cTn id="8" dur="500" fill="hold"/>
                                        <p:tgtEl>
                                          <p:spTgt spid="38707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316"/>
                                        </p:tgtEl>
                                        <p:attrNameLst>
                                          <p:attrName>style.visibility</p:attrName>
                                        </p:attrNameLst>
                                      </p:cBhvr>
                                      <p:to>
                                        <p:strVal val="visible"/>
                                      </p:to>
                                    </p:set>
                                    <p:anim calcmode="lin" valueType="num">
                                      <p:cBhvr additive="base">
                                        <p:cTn id="13" dur="500" fill="hold"/>
                                        <p:tgtEl>
                                          <p:spTgt spid="13316"/>
                                        </p:tgtEl>
                                        <p:attrNameLst>
                                          <p:attrName>ppt_x</p:attrName>
                                        </p:attrNameLst>
                                      </p:cBhvr>
                                      <p:tavLst>
                                        <p:tav tm="0">
                                          <p:val>
                                            <p:strVal val="#ppt_x"/>
                                          </p:val>
                                        </p:tav>
                                        <p:tav tm="100000">
                                          <p:val>
                                            <p:strVal val="#ppt_x"/>
                                          </p:val>
                                        </p:tav>
                                      </p:tavLst>
                                    </p:anim>
                                    <p:anim calcmode="lin" valueType="num">
                                      <p:cBhvr additive="base">
                                        <p:cTn id="14"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xfrm>
            <a:off x="1116013" y="0"/>
            <a:ext cx="7342187" cy="1143000"/>
          </a:xfrm>
          <a:solidFill>
            <a:schemeClr val="hlink"/>
          </a:solidFill>
        </p:spPr>
        <p:txBody>
          <a:bodyPr/>
          <a:lstStyle/>
          <a:p>
            <a:pPr>
              <a:defRPr/>
            </a:pPr>
            <a:r>
              <a:rPr lang="es-ES" b="1" i="1">
                <a:solidFill>
                  <a:schemeClr val="tx1"/>
                </a:solidFill>
                <a:effectLst>
                  <a:outerShdw blurRad="38100" dist="38100" dir="2700000" algn="tl">
                    <a:srgbClr val="000000"/>
                  </a:outerShdw>
                </a:effectLst>
                <a:latin typeface="Arial" charset="0"/>
              </a:rPr>
              <a:t>Bluetooth</a:t>
            </a:r>
          </a:p>
        </p:txBody>
      </p:sp>
      <p:sp>
        <p:nvSpPr>
          <p:cNvPr id="388099" name="Rectangle 3"/>
          <p:cNvSpPr>
            <a:spLocks noGrp="1" noChangeArrowheads="1"/>
          </p:cNvSpPr>
          <p:nvPr>
            <p:ph type="body" idx="1"/>
          </p:nvPr>
        </p:nvSpPr>
        <p:spPr>
          <a:xfrm>
            <a:off x="0" y="1219200"/>
            <a:ext cx="9144000" cy="5638800"/>
          </a:xfrm>
          <a:solidFill>
            <a:schemeClr val="bg1"/>
          </a:solidFill>
          <a:ln w="76200" cap="flat">
            <a:solidFill>
              <a:schemeClr val="accent1"/>
            </a:solidFill>
          </a:ln>
        </p:spPr>
        <p:txBody>
          <a:bodyPr/>
          <a:lstStyle/>
          <a:p>
            <a:pPr marL="609600" indent="-609600" algn="just">
              <a:buFontTx/>
              <a:buNone/>
              <a:defRPr/>
            </a:pPr>
            <a:r>
              <a:rPr lang="es-ES_tradnl" sz="2400" i="1">
                <a:effectLst>
                  <a:outerShdw blurRad="38100" dist="38100" dir="2700000" algn="tl">
                    <a:srgbClr val="000000"/>
                  </a:outerShdw>
                </a:effectLst>
                <a:latin typeface="Arial" charset="0"/>
              </a:rPr>
              <a:t>Se han definido dos formas de enlace físico :</a:t>
            </a:r>
          </a:p>
          <a:p>
            <a:pPr marL="609600" indent="-609600" algn="just">
              <a:buFontTx/>
              <a:buChar char="–"/>
              <a:defRPr/>
            </a:pPr>
            <a:r>
              <a:rPr lang="es-ES" sz="2400" i="1">
                <a:effectLst>
                  <a:outerShdw blurRad="38100" dist="38100" dir="2700000" algn="tl">
                    <a:srgbClr val="000000"/>
                  </a:outerShdw>
                </a:effectLst>
                <a:latin typeface="Arial" charset="0"/>
              </a:rPr>
              <a:t>Enlace de sincronización de conexión orientada (SCO)</a:t>
            </a:r>
          </a:p>
          <a:p>
            <a:pPr marL="990600" lvl="1" indent="-533400" algn="just">
              <a:defRPr/>
            </a:pPr>
            <a:r>
              <a:rPr lang="es-ES" sz="2000" i="1">
                <a:effectLst>
                  <a:outerShdw blurRad="38100" dist="38100" dir="2700000" algn="tl">
                    <a:srgbClr val="000000"/>
                  </a:outerShdw>
                </a:effectLst>
                <a:latin typeface="Arial" charset="0"/>
              </a:rPr>
              <a:t>Soportan conexiones asimétricas punto a punto, utilizadas normalmente en conexiones de voz, se reservan dos ranuras consecutivas (envío y retorno).</a:t>
            </a:r>
          </a:p>
          <a:p>
            <a:pPr marL="609600" indent="-609600" algn="just">
              <a:buFontTx/>
              <a:buChar char="–"/>
              <a:defRPr/>
            </a:pPr>
            <a:r>
              <a:rPr lang="es-ES" sz="2400" i="1">
                <a:effectLst>
                  <a:outerShdw blurRad="38100" dist="38100" dir="2700000" algn="tl">
                    <a:srgbClr val="000000"/>
                  </a:outerShdw>
                </a:effectLst>
                <a:latin typeface="Arial" charset="0"/>
              </a:rPr>
              <a:t>Enlace asíncrono de baja conexión (ACL)</a:t>
            </a:r>
          </a:p>
          <a:p>
            <a:pPr marL="990600" lvl="1" indent="-533400" algn="just">
              <a:defRPr/>
            </a:pPr>
            <a:r>
              <a:rPr lang="es-ES" sz="2000" i="1">
                <a:effectLst>
                  <a:outerShdw blurRad="38100" dist="38100" dir="2700000" algn="tl">
                    <a:srgbClr val="000000"/>
                  </a:outerShdw>
                </a:effectLst>
                <a:latin typeface="Arial" charset="0"/>
              </a:rPr>
              <a:t>Estos enlaces soportan conmutaciones punto a punto simétricas o asimétricas, típicamente usadas en la transmisión de datos. </a:t>
            </a:r>
          </a:p>
        </p:txBody>
      </p:sp>
      <p:pic>
        <p:nvPicPr>
          <p:cNvPr id="15364" name="Picture 5" descr="SCO and ACL links-B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267200"/>
            <a:ext cx="8435975" cy="2362200"/>
          </a:xfrm>
          <a:prstGeom prst="rect">
            <a:avLst/>
          </a:prstGeom>
          <a:solidFill>
            <a:schemeClr val="hlink"/>
          </a:solidFill>
          <a:ln w="3810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36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8098"/>
                                        </p:tgtEl>
                                        <p:attrNameLst>
                                          <p:attrName>style.visibility</p:attrName>
                                        </p:attrNameLst>
                                      </p:cBhvr>
                                      <p:to>
                                        <p:strVal val="visible"/>
                                      </p:to>
                                    </p:set>
                                    <p:anim calcmode="lin" valueType="num">
                                      <p:cBhvr additive="base">
                                        <p:cTn id="7" dur="500" fill="hold"/>
                                        <p:tgtEl>
                                          <p:spTgt spid="388098"/>
                                        </p:tgtEl>
                                        <p:attrNameLst>
                                          <p:attrName>ppt_x</p:attrName>
                                        </p:attrNameLst>
                                      </p:cBhvr>
                                      <p:tavLst>
                                        <p:tav tm="0">
                                          <p:val>
                                            <p:strVal val="#ppt_x"/>
                                          </p:val>
                                        </p:tav>
                                        <p:tav tm="100000">
                                          <p:val>
                                            <p:strVal val="#ppt_x"/>
                                          </p:val>
                                        </p:tav>
                                      </p:tavLst>
                                    </p:anim>
                                    <p:anim calcmode="lin" valueType="num">
                                      <p:cBhvr additive="base">
                                        <p:cTn id="8" dur="500" fill="hold"/>
                                        <p:tgtEl>
                                          <p:spTgt spid="38809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15365"/>
                                        </p:tgtEl>
                                        <p:attrNameLst>
                                          <p:attrName>style.visibility</p:attrName>
                                        </p:attrNameLst>
                                      </p:cBhvr>
                                      <p:to>
                                        <p:strVal val="visible"/>
                                      </p:to>
                                    </p:set>
                                    <p:animEffect transition="in" filter="fade">
                                      <p:cBhvr>
                                        <p:cTn id="13" dur="500"/>
                                        <p:tgtEl>
                                          <p:spTgt spid="1536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88099">
                                            <p:bg/>
                                          </p:spTgt>
                                        </p:tgtEl>
                                        <p:attrNameLst>
                                          <p:attrName>style.visibility</p:attrName>
                                        </p:attrNameLst>
                                      </p:cBhvr>
                                      <p:to>
                                        <p:strVal val="visible"/>
                                      </p:to>
                                    </p:set>
                                    <p:animEffect transition="in" filter="circle(in)">
                                      <p:cBhvr>
                                        <p:cTn id="18" dur="2000"/>
                                        <p:tgtEl>
                                          <p:spTgt spid="388099">
                                            <p:bg/>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388099">
                                            <p:txEl>
                                              <p:pRg st="0" end="0"/>
                                            </p:txEl>
                                          </p:spTgt>
                                        </p:tgtEl>
                                        <p:attrNameLst>
                                          <p:attrName>style.visibility</p:attrName>
                                        </p:attrNameLst>
                                      </p:cBhvr>
                                      <p:to>
                                        <p:strVal val="visible"/>
                                      </p:to>
                                    </p:set>
                                    <p:animEffect transition="in" filter="circle(in)">
                                      <p:cBhvr>
                                        <p:cTn id="23" dur="2000"/>
                                        <p:tgtEl>
                                          <p:spTgt spid="388099">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388099">
                                            <p:txEl>
                                              <p:pRg st="1" end="1"/>
                                            </p:txEl>
                                          </p:spTgt>
                                        </p:tgtEl>
                                        <p:attrNameLst>
                                          <p:attrName>style.visibility</p:attrName>
                                        </p:attrNameLst>
                                      </p:cBhvr>
                                      <p:to>
                                        <p:strVal val="visible"/>
                                      </p:to>
                                    </p:set>
                                    <p:animEffect transition="in" filter="circle(in)">
                                      <p:cBhvr>
                                        <p:cTn id="28" dur="2000"/>
                                        <p:tgtEl>
                                          <p:spTgt spid="388099">
                                            <p:txEl>
                                              <p:pRg st="1" end="1"/>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88099">
                                            <p:txEl>
                                              <p:pRg st="2" end="2"/>
                                            </p:txEl>
                                          </p:spTgt>
                                        </p:tgtEl>
                                        <p:attrNameLst>
                                          <p:attrName>style.visibility</p:attrName>
                                        </p:attrNameLst>
                                      </p:cBhvr>
                                      <p:to>
                                        <p:strVal val="visible"/>
                                      </p:to>
                                    </p:set>
                                    <p:animEffect transition="in" filter="circle(in)">
                                      <p:cBhvr>
                                        <p:cTn id="31" dur="2000"/>
                                        <p:tgtEl>
                                          <p:spTgt spid="388099">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388099">
                                            <p:txEl>
                                              <p:pRg st="3" end="3"/>
                                            </p:txEl>
                                          </p:spTgt>
                                        </p:tgtEl>
                                        <p:attrNameLst>
                                          <p:attrName>style.visibility</p:attrName>
                                        </p:attrNameLst>
                                      </p:cBhvr>
                                      <p:to>
                                        <p:strVal val="visible"/>
                                      </p:to>
                                    </p:set>
                                    <p:animEffect transition="in" filter="circle(in)">
                                      <p:cBhvr>
                                        <p:cTn id="36" dur="2000"/>
                                        <p:tgtEl>
                                          <p:spTgt spid="388099">
                                            <p:txEl>
                                              <p:pRg st="3" end="3"/>
                                            </p:txEl>
                                          </p:spTgt>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388099">
                                            <p:txEl>
                                              <p:pRg st="4" end="4"/>
                                            </p:txEl>
                                          </p:spTgt>
                                        </p:tgtEl>
                                        <p:attrNameLst>
                                          <p:attrName>style.visibility</p:attrName>
                                        </p:attrNameLst>
                                      </p:cBhvr>
                                      <p:to>
                                        <p:strVal val="visible"/>
                                      </p:to>
                                    </p:set>
                                    <p:animEffect transition="in" filter="circle(in)">
                                      <p:cBhvr>
                                        <p:cTn id="39" dur="2000"/>
                                        <p:tgtEl>
                                          <p:spTgt spid="388099">
                                            <p:txEl>
                                              <p:pRg st="4" end="4"/>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1" presetClass="entr" presetSubtype="1" fill="hold" nodeType="clickEffect">
                                  <p:stCondLst>
                                    <p:cond delay="0"/>
                                  </p:stCondLst>
                                  <p:childTnLst>
                                    <p:set>
                                      <p:cBhvr>
                                        <p:cTn id="43" dur="1" fill="hold">
                                          <p:stCondLst>
                                            <p:cond delay="0"/>
                                          </p:stCondLst>
                                        </p:cTn>
                                        <p:tgtEl>
                                          <p:spTgt spid="15364"/>
                                        </p:tgtEl>
                                        <p:attrNameLst>
                                          <p:attrName>style.visibility</p:attrName>
                                        </p:attrNameLst>
                                      </p:cBhvr>
                                      <p:to>
                                        <p:strVal val="visible"/>
                                      </p:to>
                                    </p:set>
                                    <p:animEffect transition="in" filter="wheel(1)">
                                      <p:cBhvr>
                                        <p:cTn id="44" dur="20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8" grpId="0" animBg="1"/>
      <p:bldP spid="388099"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1116013" y="0"/>
            <a:ext cx="7418387" cy="1143000"/>
          </a:xfrm>
          <a:solidFill>
            <a:schemeClr val="hlink"/>
          </a:solidFill>
        </p:spPr>
        <p:txBody>
          <a:bodyPr/>
          <a:lstStyle/>
          <a:p>
            <a:pPr>
              <a:defRPr/>
            </a:pPr>
            <a:r>
              <a:rPr lang="es-ES" b="1" i="1">
                <a:solidFill>
                  <a:schemeClr val="tx1"/>
                </a:solidFill>
                <a:effectLst>
                  <a:outerShdw blurRad="38100" dist="38100" dir="2700000" algn="tl">
                    <a:srgbClr val="000000"/>
                  </a:outerShdw>
                </a:effectLst>
                <a:latin typeface="Arial" charset="0"/>
              </a:rPr>
              <a:t>Bluetooth</a:t>
            </a:r>
          </a:p>
        </p:txBody>
      </p:sp>
      <p:sp>
        <p:nvSpPr>
          <p:cNvPr id="389123" name="Rectangle 3"/>
          <p:cNvSpPr>
            <a:spLocks noGrp="1" noChangeArrowheads="1"/>
          </p:cNvSpPr>
          <p:nvPr>
            <p:ph type="body" idx="1"/>
          </p:nvPr>
        </p:nvSpPr>
        <p:spPr>
          <a:xfrm>
            <a:off x="0" y="1066800"/>
            <a:ext cx="9144000" cy="2819400"/>
          </a:xfrm>
          <a:solidFill>
            <a:schemeClr val="bg1"/>
          </a:solidFill>
          <a:ln w="76200" cap="flat">
            <a:solidFill>
              <a:schemeClr val="bg1">
                <a:lumMod val="60000"/>
                <a:lumOff val="40000"/>
              </a:schemeClr>
            </a:solidFill>
          </a:ln>
        </p:spPr>
        <p:txBody>
          <a:bodyPr/>
          <a:lstStyle/>
          <a:p>
            <a:pPr marL="609600" indent="-609600" algn="just">
              <a:buFontTx/>
              <a:buNone/>
              <a:defRPr/>
            </a:pPr>
            <a:r>
              <a:rPr lang="es-ES_tradnl" sz="2400" b="1" i="1" dirty="0">
                <a:solidFill>
                  <a:srgbClr val="FFFF00"/>
                </a:solidFill>
                <a:effectLst>
                  <a:outerShdw blurRad="38100" dist="38100" dir="2700000" algn="tl">
                    <a:srgbClr val="000000"/>
                  </a:outerShdw>
                </a:effectLst>
                <a:latin typeface="Arial" charset="0"/>
              </a:rPr>
              <a:t>Piconets (</a:t>
            </a:r>
            <a:r>
              <a:rPr lang="es-ES_tradnl" sz="2400" b="1" i="1" dirty="0" err="1">
                <a:solidFill>
                  <a:srgbClr val="FFFF00"/>
                </a:solidFill>
                <a:effectLst>
                  <a:outerShdw blurRad="38100" dist="38100" dir="2700000" algn="tl">
                    <a:srgbClr val="000000"/>
                  </a:outerShdw>
                </a:effectLst>
                <a:latin typeface="Arial" charset="0"/>
              </a:rPr>
              <a:t>Picoredes</a:t>
            </a:r>
            <a:r>
              <a:rPr lang="es-ES_tradnl" sz="2400" b="1" i="1" dirty="0">
                <a:solidFill>
                  <a:srgbClr val="FFFF00"/>
                </a:solidFill>
                <a:effectLst>
                  <a:outerShdw blurRad="38100" dist="38100" dir="2700000" algn="tl">
                    <a:srgbClr val="000000"/>
                  </a:outerShdw>
                </a:effectLst>
                <a:latin typeface="Arial" charset="0"/>
              </a:rPr>
              <a:t>)</a:t>
            </a:r>
          </a:p>
          <a:p>
            <a:pPr marL="609600" indent="-609600" algn="just">
              <a:buFontTx/>
              <a:buChar char="–"/>
              <a:defRPr/>
            </a:pPr>
            <a:r>
              <a:rPr lang="es-ES" sz="2000" i="1" dirty="0">
                <a:effectLst>
                  <a:outerShdw blurRad="38100" dist="38100" dir="2700000" algn="tl">
                    <a:srgbClr val="000000"/>
                  </a:outerShdw>
                </a:effectLst>
                <a:latin typeface="Arial" charset="0"/>
              </a:rPr>
              <a:t>Dos o más unidades Bluetooth que se encuentran en el mismo radio de cobertura y realmente intercambian información. Siempre hay una que actúa como unidad </a:t>
            </a:r>
            <a:r>
              <a:rPr lang="es-ES" sz="2000" i="1" dirty="0">
                <a:solidFill>
                  <a:srgbClr val="FFFF00"/>
                </a:solidFill>
                <a:effectLst>
                  <a:outerShdw blurRad="38100" dist="38100" dir="2700000" algn="tl">
                    <a:srgbClr val="000000"/>
                  </a:outerShdw>
                </a:effectLst>
                <a:latin typeface="Arial" charset="0"/>
              </a:rPr>
              <a:t>maestra</a:t>
            </a:r>
            <a:r>
              <a:rPr lang="es-ES" sz="2000" i="1" dirty="0">
                <a:effectLst>
                  <a:outerShdw blurRad="38100" dist="38100" dir="2700000" algn="tl">
                    <a:srgbClr val="000000"/>
                  </a:outerShdw>
                </a:effectLst>
                <a:latin typeface="Arial" charset="0"/>
              </a:rPr>
              <a:t> y  puede haber hasta 7 </a:t>
            </a:r>
            <a:r>
              <a:rPr lang="es-ES" sz="2000" i="1" dirty="0">
                <a:solidFill>
                  <a:srgbClr val="FFFF00"/>
                </a:solidFill>
                <a:effectLst>
                  <a:outerShdw blurRad="38100" dist="38100" dir="2700000" algn="tl">
                    <a:srgbClr val="000000"/>
                  </a:outerShdw>
                </a:effectLst>
                <a:latin typeface="Arial" charset="0"/>
              </a:rPr>
              <a:t>unidades esclavas</a:t>
            </a:r>
            <a:r>
              <a:rPr lang="es-ES" sz="2000" i="1" dirty="0">
                <a:effectLst>
                  <a:outerShdw blurRad="38100" dist="38100" dir="2700000" algn="tl">
                    <a:srgbClr val="000000"/>
                  </a:outerShdw>
                </a:effectLst>
                <a:latin typeface="Arial" charset="0"/>
              </a:rPr>
              <a:t>.</a:t>
            </a:r>
          </a:p>
          <a:p>
            <a:pPr marL="609600" indent="-609600" algn="just">
              <a:buFontTx/>
              <a:buNone/>
              <a:defRPr/>
            </a:pPr>
            <a:r>
              <a:rPr lang="es-ES" sz="2400" b="1" i="1" dirty="0">
                <a:solidFill>
                  <a:srgbClr val="FFFF00"/>
                </a:solidFill>
                <a:effectLst>
                  <a:outerShdw blurRad="38100" dist="38100" dir="2700000" algn="tl">
                    <a:srgbClr val="000000"/>
                  </a:outerShdw>
                </a:effectLst>
                <a:latin typeface="Arial" charset="0"/>
              </a:rPr>
              <a:t>Scatternet (Red Dispersa)</a:t>
            </a:r>
          </a:p>
          <a:p>
            <a:pPr marL="609600" indent="-609600" algn="just">
              <a:buFontTx/>
              <a:buChar char="–"/>
              <a:defRPr/>
            </a:pPr>
            <a:r>
              <a:rPr lang="es-ES" sz="2000" i="1" dirty="0">
                <a:effectLst>
                  <a:outerShdw blurRad="38100" dist="38100" dir="2700000" algn="tl">
                    <a:srgbClr val="000000"/>
                  </a:outerShdw>
                </a:effectLst>
                <a:latin typeface="Arial" charset="0"/>
              </a:rPr>
              <a:t>	A varias piconets. entre 8 dispositivos </a:t>
            </a:r>
          </a:p>
        </p:txBody>
      </p:sp>
      <p:sp>
        <p:nvSpPr>
          <p:cNvPr id="17412" name="Rectangle 4"/>
          <p:cNvSpPr>
            <a:spLocks noChangeArrowheads="1"/>
          </p:cNvSpPr>
          <p:nvPr/>
        </p:nvSpPr>
        <p:spPr bwMode="auto">
          <a:xfrm>
            <a:off x="1970088" y="1920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 altLang="es-ES" sz="2400"/>
          </a:p>
        </p:txBody>
      </p:sp>
      <p:pic>
        <p:nvPicPr>
          <p:cNvPr id="16389" name="Picture 5" descr="Scatternet-B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89363"/>
            <a:ext cx="4643438" cy="3068637"/>
          </a:xfrm>
          <a:prstGeom prst="rect">
            <a:avLst/>
          </a:prstGeom>
          <a:solidFill>
            <a:schemeClr val="hlink"/>
          </a:solidFill>
          <a:ln w="76200" algn="ctr">
            <a:solidFill>
              <a:srgbClr val="33CC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39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391"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463" y="3789363"/>
            <a:ext cx="4427537" cy="3068637"/>
          </a:xfrm>
          <a:prstGeom prst="rect">
            <a:avLst/>
          </a:prstGeom>
          <a:solidFill>
            <a:schemeClr val="hlink"/>
          </a:solidFill>
          <a:ln w="76200" algn="ctr">
            <a:solidFill>
              <a:srgbClr val="33CC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22"/>
                                        </p:tgtEl>
                                        <p:attrNameLst>
                                          <p:attrName>style.visibility</p:attrName>
                                        </p:attrNameLst>
                                      </p:cBhvr>
                                      <p:to>
                                        <p:strVal val="visible"/>
                                      </p:to>
                                    </p:set>
                                    <p:animEffect transition="in" filter="fade">
                                      <p:cBhvr>
                                        <p:cTn id="7" dur="500"/>
                                        <p:tgtEl>
                                          <p:spTgt spid="389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6390"/>
                                        </p:tgtEl>
                                        <p:attrNameLst>
                                          <p:attrName>style.visibility</p:attrName>
                                        </p:attrNameLst>
                                      </p:cBhvr>
                                      <p:to>
                                        <p:strVal val="visible"/>
                                      </p:to>
                                    </p:set>
                                    <p:anim calcmode="lin" valueType="num">
                                      <p:cBhvr additive="base">
                                        <p:cTn id="12" dur="500" fill="hold"/>
                                        <p:tgtEl>
                                          <p:spTgt spid="16390"/>
                                        </p:tgtEl>
                                        <p:attrNameLst>
                                          <p:attrName>ppt_x</p:attrName>
                                        </p:attrNameLst>
                                      </p:cBhvr>
                                      <p:tavLst>
                                        <p:tav tm="0">
                                          <p:val>
                                            <p:strVal val="#ppt_x"/>
                                          </p:val>
                                        </p:tav>
                                        <p:tav tm="100000">
                                          <p:val>
                                            <p:strVal val="#ppt_x"/>
                                          </p:val>
                                        </p:tav>
                                      </p:tavLst>
                                    </p:anim>
                                    <p:anim calcmode="lin" valueType="num">
                                      <p:cBhvr additive="base">
                                        <p:cTn id="13" dur="500" fill="hold"/>
                                        <p:tgtEl>
                                          <p:spTgt spid="1639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389123">
                                            <p:bg/>
                                          </p:spTgt>
                                        </p:tgtEl>
                                        <p:attrNameLst>
                                          <p:attrName>style.visibility</p:attrName>
                                        </p:attrNameLst>
                                      </p:cBhvr>
                                      <p:to>
                                        <p:strVal val="visible"/>
                                      </p:to>
                                    </p:set>
                                    <p:animEffect transition="in" filter="wheel(1)">
                                      <p:cBhvr>
                                        <p:cTn id="18" dur="2000"/>
                                        <p:tgtEl>
                                          <p:spTgt spid="389123">
                                            <p:bg/>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389123">
                                            <p:txEl>
                                              <p:pRg st="0" end="0"/>
                                            </p:txEl>
                                          </p:spTgt>
                                        </p:tgtEl>
                                        <p:attrNameLst>
                                          <p:attrName>style.visibility</p:attrName>
                                        </p:attrNameLst>
                                      </p:cBhvr>
                                      <p:to>
                                        <p:strVal val="visible"/>
                                      </p:to>
                                    </p:set>
                                    <p:animEffect transition="in" filter="wheel(1)">
                                      <p:cBhvr>
                                        <p:cTn id="23" dur="2000"/>
                                        <p:tgtEl>
                                          <p:spTgt spid="389123">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389123">
                                            <p:txEl>
                                              <p:pRg st="1" end="1"/>
                                            </p:txEl>
                                          </p:spTgt>
                                        </p:tgtEl>
                                        <p:attrNameLst>
                                          <p:attrName>style.visibility</p:attrName>
                                        </p:attrNameLst>
                                      </p:cBhvr>
                                      <p:to>
                                        <p:strVal val="visible"/>
                                      </p:to>
                                    </p:set>
                                    <p:animEffect transition="in" filter="wheel(1)">
                                      <p:cBhvr>
                                        <p:cTn id="28" dur="2000"/>
                                        <p:tgtEl>
                                          <p:spTgt spid="389123">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89123">
                                            <p:txEl>
                                              <p:pRg st="2" end="2"/>
                                            </p:txEl>
                                          </p:spTgt>
                                        </p:tgtEl>
                                        <p:attrNameLst>
                                          <p:attrName>style.visibility</p:attrName>
                                        </p:attrNameLst>
                                      </p:cBhvr>
                                      <p:to>
                                        <p:strVal val="visible"/>
                                      </p:to>
                                    </p:set>
                                    <p:animEffect transition="in" filter="wheel(1)">
                                      <p:cBhvr>
                                        <p:cTn id="33" dur="2000"/>
                                        <p:tgtEl>
                                          <p:spTgt spid="389123">
                                            <p:txEl>
                                              <p:pRg st="2" end="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389123">
                                            <p:txEl>
                                              <p:pRg st="3" end="3"/>
                                            </p:txEl>
                                          </p:spTgt>
                                        </p:tgtEl>
                                        <p:attrNameLst>
                                          <p:attrName>style.visibility</p:attrName>
                                        </p:attrNameLst>
                                      </p:cBhvr>
                                      <p:to>
                                        <p:strVal val="visible"/>
                                      </p:to>
                                    </p:set>
                                    <p:animEffect transition="in" filter="wheel(1)">
                                      <p:cBhvr>
                                        <p:cTn id="38" dur="2000"/>
                                        <p:tgtEl>
                                          <p:spTgt spid="389123">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nodeType="clickEffect">
                                  <p:stCondLst>
                                    <p:cond delay="0"/>
                                  </p:stCondLst>
                                  <p:childTnLst>
                                    <p:set>
                                      <p:cBhvr>
                                        <p:cTn id="42" dur="1" fill="hold">
                                          <p:stCondLst>
                                            <p:cond delay="0"/>
                                          </p:stCondLst>
                                        </p:cTn>
                                        <p:tgtEl>
                                          <p:spTgt spid="16389"/>
                                        </p:tgtEl>
                                        <p:attrNameLst>
                                          <p:attrName>style.visibility</p:attrName>
                                        </p:attrNameLst>
                                      </p:cBhvr>
                                      <p:to>
                                        <p:strVal val="visible"/>
                                      </p:to>
                                    </p:set>
                                    <p:animEffect transition="in" filter="fade">
                                      <p:cBhvr>
                                        <p:cTn id="43" dur="500"/>
                                        <p:tgtEl>
                                          <p:spTgt spid="16389"/>
                                        </p:tgtEl>
                                      </p:cBhvr>
                                    </p:animEffect>
                                  </p:childTnLst>
                                </p:cTn>
                              </p:par>
                              <p:par>
                                <p:cTn id="44" presetID="10" presetClass="entr" presetSubtype="0" fill="hold" nodeType="withEffect">
                                  <p:stCondLst>
                                    <p:cond delay="0"/>
                                  </p:stCondLst>
                                  <p:childTnLst>
                                    <p:set>
                                      <p:cBhvr>
                                        <p:cTn id="45" dur="1" fill="hold">
                                          <p:stCondLst>
                                            <p:cond delay="0"/>
                                          </p:stCondLst>
                                        </p:cTn>
                                        <p:tgtEl>
                                          <p:spTgt spid="16391"/>
                                        </p:tgtEl>
                                        <p:attrNameLst>
                                          <p:attrName>style.visibility</p:attrName>
                                        </p:attrNameLst>
                                      </p:cBhvr>
                                      <p:to>
                                        <p:strVal val="visible"/>
                                      </p:to>
                                    </p:set>
                                    <p:animEffect transition="in" filter="fade">
                                      <p:cBhvr>
                                        <p:cTn id="46"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2" grpId="0" animBg="1"/>
      <p:bldP spid="389123"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685800" y="0"/>
            <a:ext cx="7772400" cy="1143000"/>
          </a:xfrm>
          <a:solidFill>
            <a:schemeClr val="hlink"/>
          </a:solidFill>
        </p:spPr>
        <p:txBody>
          <a:bodyPr/>
          <a:lstStyle/>
          <a:p>
            <a:pPr>
              <a:defRPr/>
            </a:pPr>
            <a:r>
              <a:rPr lang="es-ES" b="1" i="1">
                <a:solidFill>
                  <a:schemeClr val="tx1"/>
                </a:solidFill>
                <a:effectLst>
                  <a:outerShdw blurRad="38100" dist="38100" dir="2700000" algn="tl">
                    <a:srgbClr val="000000"/>
                  </a:outerShdw>
                </a:effectLst>
                <a:latin typeface="Arial" charset="0"/>
              </a:rPr>
              <a:t>Bluetooth</a:t>
            </a:r>
          </a:p>
        </p:txBody>
      </p:sp>
      <p:sp>
        <p:nvSpPr>
          <p:cNvPr id="390147" name="Rectangle 3"/>
          <p:cNvSpPr>
            <a:spLocks noGrp="1" noChangeArrowheads="1"/>
          </p:cNvSpPr>
          <p:nvPr>
            <p:ph type="body" idx="1"/>
          </p:nvPr>
        </p:nvSpPr>
        <p:spPr>
          <a:xfrm>
            <a:off x="685800" y="1052513"/>
            <a:ext cx="8458200" cy="5805487"/>
          </a:xfrm>
          <a:solidFill>
            <a:schemeClr val="bg1"/>
          </a:solidFill>
          <a:ln w="76200" cap="flat">
            <a:solidFill>
              <a:schemeClr val="bg1">
                <a:lumMod val="60000"/>
                <a:lumOff val="40000"/>
              </a:schemeClr>
            </a:solidFill>
          </a:ln>
        </p:spPr>
        <p:txBody>
          <a:bodyPr/>
          <a:lstStyle/>
          <a:p>
            <a:pPr marL="609600" indent="-609600" algn="just">
              <a:buFontTx/>
              <a:buNone/>
              <a:defRPr/>
            </a:pPr>
            <a:r>
              <a:rPr lang="es-ES_tradnl" i="1" dirty="0">
                <a:effectLst>
                  <a:outerShdw blurRad="38100" dist="38100" dir="2700000" algn="tl">
                    <a:srgbClr val="000000"/>
                  </a:outerShdw>
                </a:effectLst>
                <a:latin typeface="Arial" charset="0"/>
              </a:rPr>
              <a:t>Seguridad</a:t>
            </a:r>
          </a:p>
          <a:p>
            <a:pPr lvl="3" algn="just">
              <a:defRPr/>
            </a:pPr>
            <a:r>
              <a:rPr lang="es-ES_tradnl" i="1" dirty="0">
                <a:effectLst>
                  <a:outerShdw blurRad="38100" dist="38100" dir="2700000" algn="tl">
                    <a:srgbClr val="000000"/>
                  </a:outerShdw>
                </a:effectLst>
                <a:latin typeface="Arial" charset="0"/>
              </a:rPr>
              <a:t>	</a:t>
            </a:r>
            <a:r>
              <a:rPr lang="es-ES_tradnl" sz="2800" i="1" dirty="0">
                <a:effectLst>
                  <a:outerShdw blurRad="38100" dist="38100" dir="2700000" algn="tl">
                    <a:srgbClr val="000000"/>
                  </a:outerShdw>
                </a:effectLst>
                <a:latin typeface="Arial" charset="0"/>
              </a:rPr>
              <a:t>Banda Base</a:t>
            </a:r>
          </a:p>
          <a:p>
            <a:pPr lvl="3" algn="just">
              <a:defRPr/>
            </a:pPr>
            <a:r>
              <a:rPr lang="es-ES_tradnl" sz="2800" i="1" dirty="0">
                <a:effectLst>
                  <a:outerShdw blurRad="38100" dist="38100" dir="2700000" algn="tl">
                    <a:srgbClr val="000000"/>
                  </a:outerShdw>
                </a:effectLst>
                <a:latin typeface="Arial" charset="0"/>
              </a:rPr>
              <a:t>	Enlace</a:t>
            </a:r>
          </a:p>
          <a:p>
            <a:pPr marL="609600" indent="-609600" algn="just">
              <a:buFontTx/>
              <a:buChar char="–"/>
              <a:defRPr/>
            </a:pPr>
            <a:r>
              <a:rPr lang="es-ES" sz="2400" i="1" dirty="0">
                <a:solidFill>
                  <a:schemeClr val="accent6">
                    <a:lumMod val="10000"/>
                    <a:lumOff val="90000"/>
                  </a:schemeClr>
                </a:solidFill>
                <a:effectLst>
                  <a:outerShdw blurRad="38100" dist="38100" dir="2700000" algn="tl">
                    <a:srgbClr val="000000"/>
                  </a:outerShdw>
                </a:effectLst>
                <a:latin typeface="Arial" charset="0"/>
              </a:rPr>
              <a:t>Nivel básico de encriptación que se incluye en el chip</a:t>
            </a:r>
          </a:p>
          <a:p>
            <a:pPr marL="990600" lvl="1" indent="-533400" algn="just">
              <a:defRPr/>
            </a:pPr>
            <a:r>
              <a:rPr lang="es-ES" sz="2000" i="1" dirty="0">
                <a:solidFill>
                  <a:schemeClr val="accent6">
                    <a:lumMod val="10000"/>
                    <a:lumOff val="90000"/>
                  </a:schemeClr>
                </a:solidFill>
                <a:effectLst>
                  <a:outerShdw blurRad="38100" dist="38100" dir="2700000" algn="tl">
                    <a:srgbClr val="000000"/>
                  </a:outerShdw>
                </a:effectLst>
                <a:latin typeface="Arial" charset="0"/>
              </a:rPr>
              <a:t>Principales medidas :</a:t>
            </a:r>
          </a:p>
          <a:p>
            <a:pPr lvl="2" algn="just">
              <a:defRPr/>
            </a:pPr>
            <a:r>
              <a:rPr lang="es-ES" sz="2000" i="1" dirty="0">
                <a:solidFill>
                  <a:schemeClr val="accent6">
                    <a:lumMod val="10000"/>
                    <a:lumOff val="90000"/>
                  </a:schemeClr>
                </a:solidFill>
                <a:effectLst>
                  <a:outerShdw blurRad="38100" dist="38100" dir="2700000" algn="tl">
                    <a:srgbClr val="000000"/>
                  </a:outerShdw>
                </a:effectLst>
                <a:latin typeface="Arial" charset="0"/>
              </a:rPr>
              <a:t>Rutina de pregunta-respuesta (autenticación)</a:t>
            </a:r>
          </a:p>
          <a:p>
            <a:pPr lvl="2" algn="just">
              <a:defRPr/>
            </a:pPr>
            <a:r>
              <a:rPr lang="es-ES" sz="2000" i="1" dirty="0">
                <a:solidFill>
                  <a:schemeClr val="accent6">
                    <a:lumMod val="10000"/>
                    <a:lumOff val="90000"/>
                  </a:schemeClr>
                </a:solidFill>
                <a:effectLst>
                  <a:outerShdw blurRad="38100" dist="38100" dir="2700000" algn="tl">
                    <a:srgbClr val="000000"/>
                  </a:outerShdw>
                </a:effectLst>
                <a:latin typeface="Arial" charset="0"/>
              </a:rPr>
              <a:t>Corriente cifrada de datos –SAFER+ (encriptación)</a:t>
            </a:r>
          </a:p>
          <a:p>
            <a:pPr lvl="2" algn="just">
              <a:defRPr/>
            </a:pPr>
            <a:r>
              <a:rPr lang="es-ES" sz="2000" i="1" dirty="0">
                <a:solidFill>
                  <a:schemeClr val="accent6">
                    <a:lumMod val="10000"/>
                    <a:lumOff val="90000"/>
                  </a:schemeClr>
                </a:solidFill>
                <a:effectLst>
                  <a:outerShdw blurRad="38100" dist="38100" dir="2700000" algn="tl">
                    <a:srgbClr val="000000"/>
                  </a:outerShdw>
                </a:effectLst>
                <a:latin typeface="Arial" charset="0"/>
              </a:rPr>
              <a:t>Generación de clave de sesión 128 </a:t>
            </a:r>
            <a:r>
              <a:rPr lang="es-ES" sz="2000" i="1" dirty="0" err="1">
                <a:solidFill>
                  <a:schemeClr val="accent6">
                    <a:lumMod val="10000"/>
                    <a:lumOff val="90000"/>
                  </a:schemeClr>
                </a:solidFill>
                <a:effectLst>
                  <a:outerShdw blurRad="38100" dist="38100" dir="2700000" algn="tl">
                    <a:srgbClr val="000000"/>
                  </a:outerShdw>
                </a:effectLst>
                <a:latin typeface="Arial" charset="0"/>
              </a:rPr>
              <a:t>Btis</a:t>
            </a:r>
            <a:r>
              <a:rPr lang="es-ES" sz="2000" i="1" dirty="0">
                <a:solidFill>
                  <a:schemeClr val="accent6">
                    <a:lumMod val="10000"/>
                    <a:lumOff val="90000"/>
                  </a:schemeClr>
                </a:solidFill>
                <a:effectLst>
                  <a:outerShdw blurRad="38100" dist="38100" dir="2700000" algn="tl">
                    <a:srgbClr val="000000"/>
                  </a:outerShdw>
                </a:effectLst>
                <a:latin typeface="Arial" charset="0"/>
              </a:rPr>
              <a:t> </a:t>
            </a:r>
          </a:p>
          <a:p>
            <a:pPr marL="609600" indent="-609600" algn="just">
              <a:defRPr/>
            </a:pPr>
            <a:r>
              <a:rPr lang="es-ES" sz="2400" i="1" dirty="0">
                <a:effectLst>
                  <a:outerShdw blurRad="38100" dist="38100" dir="2700000" algn="tl">
                    <a:srgbClr val="000000"/>
                  </a:outerShdw>
                </a:effectLst>
                <a:latin typeface="Arial" charset="0"/>
              </a:rPr>
              <a:t>Se utilizan 3 entidades en los algoritmos de seguridad :</a:t>
            </a:r>
          </a:p>
          <a:p>
            <a:pPr lvl="2" algn="just">
              <a:defRPr/>
            </a:pPr>
            <a:r>
              <a:rPr lang="es-ES" sz="2000" i="1" dirty="0">
                <a:effectLst>
                  <a:outerShdw blurRad="38100" dist="38100" dir="2700000" algn="tl">
                    <a:srgbClr val="000000"/>
                  </a:outerShdw>
                </a:effectLst>
                <a:latin typeface="Arial" charset="0"/>
              </a:rPr>
              <a:t>Dirección de unidad Bluetooth (entidad pública)</a:t>
            </a:r>
          </a:p>
          <a:p>
            <a:pPr lvl="2" algn="just">
              <a:defRPr/>
            </a:pPr>
            <a:r>
              <a:rPr lang="es-ES" sz="2000" i="1" dirty="0">
                <a:effectLst>
                  <a:outerShdw blurRad="38100" dist="38100" dir="2700000" algn="tl">
                    <a:srgbClr val="000000"/>
                  </a:outerShdw>
                </a:effectLst>
                <a:latin typeface="Arial" charset="0"/>
              </a:rPr>
              <a:t>Clave usuario 128 </a:t>
            </a:r>
            <a:r>
              <a:rPr lang="es-ES" sz="2000" i="1" dirty="0" err="1">
                <a:effectLst>
                  <a:outerShdw blurRad="38100" dist="38100" dir="2700000" algn="tl">
                    <a:srgbClr val="000000"/>
                  </a:outerShdw>
                </a:effectLst>
                <a:latin typeface="Arial" charset="0"/>
              </a:rPr>
              <a:t>Btis</a:t>
            </a:r>
            <a:r>
              <a:rPr lang="es-ES" sz="2000" i="1" dirty="0">
                <a:effectLst>
                  <a:outerShdw blurRad="38100" dist="38100" dir="2700000" algn="tl">
                    <a:srgbClr val="000000"/>
                  </a:outerShdw>
                </a:effectLst>
                <a:latin typeface="Arial" charset="0"/>
              </a:rPr>
              <a:t> (entidad privada)</a:t>
            </a:r>
          </a:p>
          <a:p>
            <a:pPr lvl="2" algn="just">
              <a:defRPr/>
            </a:pPr>
            <a:r>
              <a:rPr lang="es-ES" sz="2000" i="1" dirty="0">
                <a:effectLst>
                  <a:outerShdw blurRad="38100" dist="38100" dir="2700000" algn="tl">
                    <a:srgbClr val="000000"/>
                  </a:outerShdw>
                </a:effectLst>
                <a:latin typeface="Arial" charset="0"/>
              </a:rPr>
              <a:t>Número aleatorio (diferente en cada transacción)</a:t>
            </a:r>
          </a:p>
        </p:txBody>
      </p:sp>
      <p:pic>
        <p:nvPicPr>
          <p:cNvPr id="174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17412"/>
                                        </p:tgtEl>
                                        <p:attrNameLst>
                                          <p:attrName>style.visibility</p:attrName>
                                        </p:attrNameLst>
                                      </p:cBhvr>
                                      <p:to>
                                        <p:strVal val="visible"/>
                                      </p:to>
                                    </p:set>
                                    <p:animEffect transition="in" filter="fade">
                                      <p:cBhvr>
                                        <p:cTn id="11" dur="500"/>
                                        <p:tgtEl>
                                          <p:spTgt spid="1741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90147">
                                            <p:bg/>
                                          </p:spTgt>
                                        </p:tgtEl>
                                        <p:attrNameLst>
                                          <p:attrName>style.visibility</p:attrName>
                                        </p:attrNameLst>
                                      </p:cBhvr>
                                      <p:to>
                                        <p:strVal val="visible"/>
                                      </p:to>
                                    </p:set>
                                    <p:anim calcmode="lin" valueType="num">
                                      <p:cBhvr additive="base">
                                        <p:cTn id="16" dur="500" fill="hold"/>
                                        <p:tgtEl>
                                          <p:spTgt spid="390147">
                                            <p:bg/>
                                          </p:spTgt>
                                        </p:tgtEl>
                                        <p:attrNameLst>
                                          <p:attrName>ppt_x</p:attrName>
                                        </p:attrNameLst>
                                      </p:cBhvr>
                                      <p:tavLst>
                                        <p:tav tm="0">
                                          <p:val>
                                            <p:strVal val="#ppt_x"/>
                                          </p:val>
                                        </p:tav>
                                        <p:tav tm="100000">
                                          <p:val>
                                            <p:strVal val="#ppt_x"/>
                                          </p:val>
                                        </p:tav>
                                      </p:tavLst>
                                    </p:anim>
                                    <p:anim calcmode="lin" valueType="num">
                                      <p:cBhvr additive="base">
                                        <p:cTn id="17" dur="500" fill="hold"/>
                                        <p:tgtEl>
                                          <p:spTgt spid="390147">
                                            <p:bg/>
                                          </p:spTgt>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90147">
                                            <p:txEl>
                                              <p:pRg st="0" end="0"/>
                                            </p:txEl>
                                          </p:spTgt>
                                        </p:tgtEl>
                                        <p:attrNameLst>
                                          <p:attrName>style.visibility</p:attrName>
                                        </p:attrNameLst>
                                      </p:cBhvr>
                                      <p:to>
                                        <p:strVal val="visible"/>
                                      </p:to>
                                    </p:set>
                                    <p:anim calcmode="lin" valueType="num">
                                      <p:cBhvr additive="base">
                                        <p:cTn id="22" dur="500" fill="hold"/>
                                        <p:tgtEl>
                                          <p:spTgt spid="390147">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90147">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90147">
                                            <p:txEl>
                                              <p:pRg st="1" end="1"/>
                                            </p:txEl>
                                          </p:spTgt>
                                        </p:tgtEl>
                                        <p:attrNameLst>
                                          <p:attrName>style.visibility</p:attrName>
                                        </p:attrNameLst>
                                      </p:cBhvr>
                                      <p:to>
                                        <p:strVal val="visible"/>
                                      </p:to>
                                    </p:set>
                                    <p:anim calcmode="lin" valueType="num">
                                      <p:cBhvr additive="base">
                                        <p:cTn id="26" dur="500" fill="hold"/>
                                        <p:tgtEl>
                                          <p:spTgt spid="390147">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90147">
                                            <p:txEl>
                                              <p:pRg st="1" end="1"/>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90147">
                                            <p:txEl>
                                              <p:pRg st="2" end="2"/>
                                            </p:txEl>
                                          </p:spTgt>
                                        </p:tgtEl>
                                        <p:attrNameLst>
                                          <p:attrName>style.visibility</p:attrName>
                                        </p:attrNameLst>
                                      </p:cBhvr>
                                      <p:to>
                                        <p:strVal val="visible"/>
                                      </p:to>
                                    </p:set>
                                    <p:anim calcmode="lin" valueType="num">
                                      <p:cBhvr additive="base">
                                        <p:cTn id="30" dur="500" fill="hold"/>
                                        <p:tgtEl>
                                          <p:spTgt spid="390147">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90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90147">
                                            <p:txEl>
                                              <p:pRg st="3" end="3"/>
                                            </p:txEl>
                                          </p:spTgt>
                                        </p:tgtEl>
                                        <p:attrNameLst>
                                          <p:attrName>style.visibility</p:attrName>
                                        </p:attrNameLst>
                                      </p:cBhvr>
                                      <p:to>
                                        <p:strVal val="visible"/>
                                      </p:to>
                                    </p:set>
                                    <p:anim calcmode="lin" valueType="num">
                                      <p:cBhvr additive="base">
                                        <p:cTn id="36" dur="500" fill="hold"/>
                                        <p:tgtEl>
                                          <p:spTgt spid="390147">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90147">
                                            <p:txEl>
                                              <p:pRg st="3" end="3"/>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90147">
                                            <p:txEl>
                                              <p:pRg st="4" end="4"/>
                                            </p:txEl>
                                          </p:spTgt>
                                        </p:tgtEl>
                                        <p:attrNameLst>
                                          <p:attrName>style.visibility</p:attrName>
                                        </p:attrNameLst>
                                      </p:cBhvr>
                                      <p:to>
                                        <p:strVal val="visible"/>
                                      </p:to>
                                    </p:set>
                                    <p:anim calcmode="lin" valueType="num">
                                      <p:cBhvr additive="base">
                                        <p:cTn id="40" dur="500" fill="hold"/>
                                        <p:tgtEl>
                                          <p:spTgt spid="390147">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90147">
                                            <p:txEl>
                                              <p:pRg st="4" end="4"/>
                                            </p:tx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90147">
                                            <p:txEl>
                                              <p:pRg st="5" end="5"/>
                                            </p:txEl>
                                          </p:spTgt>
                                        </p:tgtEl>
                                        <p:attrNameLst>
                                          <p:attrName>style.visibility</p:attrName>
                                        </p:attrNameLst>
                                      </p:cBhvr>
                                      <p:to>
                                        <p:strVal val="visible"/>
                                      </p:to>
                                    </p:set>
                                    <p:anim calcmode="lin" valueType="num">
                                      <p:cBhvr additive="base">
                                        <p:cTn id="44" dur="500" fill="hold"/>
                                        <p:tgtEl>
                                          <p:spTgt spid="390147">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90147">
                                            <p:txEl>
                                              <p:pRg st="5" end="5"/>
                                            </p:txEl>
                                          </p:spTgt>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390147">
                                            <p:txEl>
                                              <p:pRg st="6" end="6"/>
                                            </p:txEl>
                                          </p:spTgt>
                                        </p:tgtEl>
                                        <p:attrNameLst>
                                          <p:attrName>style.visibility</p:attrName>
                                        </p:attrNameLst>
                                      </p:cBhvr>
                                      <p:to>
                                        <p:strVal val="visible"/>
                                      </p:to>
                                    </p:set>
                                    <p:anim calcmode="lin" valueType="num">
                                      <p:cBhvr additive="base">
                                        <p:cTn id="48" dur="500" fill="hold"/>
                                        <p:tgtEl>
                                          <p:spTgt spid="390147">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90147">
                                            <p:txEl>
                                              <p:pRg st="6" end="6"/>
                                            </p:txEl>
                                          </p:spTgt>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390147">
                                            <p:txEl>
                                              <p:pRg st="7" end="7"/>
                                            </p:txEl>
                                          </p:spTgt>
                                        </p:tgtEl>
                                        <p:attrNameLst>
                                          <p:attrName>style.visibility</p:attrName>
                                        </p:attrNameLst>
                                      </p:cBhvr>
                                      <p:to>
                                        <p:strVal val="visible"/>
                                      </p:to>
                                    </p:set>
                                    <p:anim calcmode="lin" valueType="num">
                                      <p:cBhvr additive="base">
                                        <p:cTn id="52" dur="500" fill="hold"/>
                                        <p:tgtEl>
                                          <p:spTgt spid="390147">
                                            <p:txEl>
                                              <p:pRg st="7" end="7"/>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901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390147">
                                            <p:txEl>
                                              <p:pRg st="8" end="8"/>
                                            </p:txEl>
                                          </p:spTgt>
                                        </p:tgtEl>
                                        <p:attrNameLst>
                                          <p:attrName>style.visibility</p:attrName>
                                        </p:attrNameLst>
                                      </p:cBhvr>
                                      <p:to>
                                        <p:strVal val="visible"/>
                                      </p:to>
                                    </p:set>
                                    <p:anim calcmode="lin" valueType="num">
                                      <p:cBhvr additive="base">
                                        <p:cTn id="58" dur="500" fill="hold"/>
                                        <p:tgtEl>
                                          <p:spTgt spid="390147">
                                            <p:txEl>
                                              <p:pRg st="8" end="8"/>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90147">
                                            <p:txEl>
                                              <p:pRg st="8" end="8"/>
                                            </p:txEl>
                                          </p:spTgt>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390147">
                                            <p:txEl>
                                              <p:pRg st="9" end="9"/>
                                            </p:txEl>
                                          </p:spTgt>
                                        </p:tgtEl>
                                        <p:attrNameLst>
                                          <p:attrName>style.visibility</p:attrName>
                                        </p:attrNameLst>
                                      </p:cBhvr>
                                      <p:to>
                                        <p:strVal val="visible"/>
                                      </p:to>
                                    </p:set>
                                    <p:anim calcmode="lin" valueType="num">
                                      <p:cBhvr additive="base">
                                        <p:cTn id="62" dur="500" fill="hold"/>
                                        <p:tgtEl>
                                          <p:spTgt spid="390147">
                                            <p:txEl>
                                              <p:pRg st="9" end="9"/>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90147">
                                            <p:txEl>
                                              <p:pRg st="9" end="9"/>
                                            </p:txEl>
                                          </p:spTgt>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390147">
                                            <p:txEl>
                                              <p:pRg st="10" end="10"/>
                                            </p:txEl>
                                          </p:spTgt>
                                        </p:tgtEl>
                                        <p:attrNameLst>
                                          <p:attrName>style.visibility</p:attrName>
                                        </p:attrNameLst>
                                      </p:cBhvr>
                                      <p:to>
                                        <p:strVal val="visible"/>
                                      </p:to>
                                    </p:set>
                                    <p:anim calcmode="lin" valueType="num">
                                      <p:cBhvr additive="base">
                                        <p:cTn id="66" dur="500" fill="hold"/>
                                        <p:tgtEl>
                                          <p:spTgt spid="390147">
                                            <p:txEl>
                                              <p:pRg st="10" end="1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90147">
                                            <p:txEl>
                                              <p:pRg st="10" end="10"/>
                                            </p:txEl>
                                          </p:spTgt>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390147">
                                            <p:txEl>
                                              <p:pRg st="11" end="11"/>
                                            </p:txEl>
                                          </p:spTgt>
                                        </p:tgtEl>
                                        <p:attrNameLst>
                                          <p:attrName>style.visibility</p:attrName>
                                        </p:attrNameLst>
                                      </p:cBhvr>
                                      <p:to>
                                        <p:strVal val="visible"/>
                                      </p:to>
                                    </p:set>
                                    <p:anim calcmode="lin" valueType="num">
                                      <p:cBhvr additive="base">
                                        <p:cTn id="70" dur="500" fill="hold"/>
                                        <p:tgtEl>
                                          <p:spTgt spid="390147">
                                            <p:txEl>
                                              <p:pRg st="11" end="11"/>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39014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nimBg="1"/>
      <p:bldP spid="390147"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idx="4294967295"/>
          </p:nvPr>
        </p:nvSpPr>
        <p:spPr>
          <a:xfrm>
            <a:off x="685800" y="0"/>
            <a:ext cx="7772400" cy="1143000"/>
          </a:xfrm>
          <a:solidFill>
            <a:schemeClr val="hlink"/>
          </a:solidFill>
        </p:spPr>
        <p:txBody>
          <a:bodyPr/>
          <a:lstStyle/>
          <a:p>
            <a:pPr>
              <a:defRPr/>
            </a:pPr>
            <a:r>
              <a:rPr lang="es-ES" b="1" i="1" dirty="0">
                <a:solidFill>
                  <a:schemeClr val="tx1"/>
                </a:solidFill>
                <a:effectLst>
                  <a:outerShdw blurRad="38100" dist="38100" dir="2700000" algn="tl">
                    <a:srgbClr val="000000"/>
                  </a:outerShdw>
                </a:effectLst>
                <a:latin typeface="Arial" charset="0"/>
              </a:rPr>
              <a:t>UWB Bluetooth</a:t>
            </a:r>
          </a:p>
        </p:txBody>
      </p:sp>
      <p:sp>
        <p:nvSpPr>
          <p:cNvPr id="390147" name="Rectangle 3"/>
          <p:cNvSpPr>
            <a:spLocks noGrp="1" noChangeArrowheads="1"/>
          </p:cNvSpPr>
          <p:nvPr>
            <p:ph type="body" idx="4294967295"/>
          </p:nvPr>
        </p:nvSpPr>
        <p:spPr>
          <a:xfrm>
            <a:off x="228600" y="1268413"/>
            <a:ext cx="8915400" cy="5400675"/>
          </a:xfrm>
          <a:solidFill>
            <a:schemeClr val="bg1"/>
          </a:solidFill>
          <a:ln w="76200" cap="flat">
            <a:solidFill>
              <a:schemeClr val="bg1">
                <a:lumMod val="60000"/>
                <a:lumOff val="40000"/>
              </a:schemeClr>
            </a:solidFill>
          </a:ln>
        </p:spPr>
        <p:txBody>
          <a:bodyPr/>
          <a:lstStyle/>
          <a:p>
            <a:pPr algn="just">
              <a:lnSpc>
                <a:spcPct val="80000"/>
              </a:lnSpc>
              <a:defRPr/>
            </a:pPr>
            <a:r>
              <a:rPr lang="es-ES" b="1" i="1" dirty="0">
                <a:latin typeface="Arial" panose="020B0604020202020204" pitchFamily="34" charset="0"/>
                <a:cs typeface="Arial" panose="020B0604020202020204" pitchFamily="34" charset="0"/>
              </a:rPr>
              <a:t>UWB es un estándar orientado a la multimedia de alto ancho de banda de enlaces.</a:t>
            </a:r>
          </a:p>
          <a:p>
            <a:pPr algn="just">
              <a:lnSpc>
                <a:spcPct val="80000"/>
              </a:lnSpc>
              <a:defRPr/>
            </a:pPr>
            <a:r>
              <a:rPr lang="es-ES" b="1" i="1" dirty="0">
                <a:solidFill>
                  <a:schemeClr val="accent6">
                    <a:lumMod val="10000"/>
                    <a:lumOff val="90000"/>
                  </a:schemeClr>
                </a:solidFill>
                <a:effectLst>
                  <a:outerShdw blurRad="38100" dist="38100" dir="2700000" algn="tl">
                    <a:srgbClr val="000000"/>
                  </a:outerShdw>
                </a:effectLst>
                <a:latin typeface="Arial" charset="0"/>
              </a:rPr>
              <a:t>Es un estándar de corto alcance para comunicaciones inalámbricas de bajo consumo.</a:t>
            </a:r>
          </a:p>
          <a:p>
            <a:pPr algn="just">
              <a:lnSpc>
                <a:spcPct val="80000"/>
              </a:lnSpc>
              <a:defRPr/>
            </a:pPr>
            <a:r>
              <a:rPr lang="es-ES" b="1" i="1" dirty="0">
                <a:latin typeface="Arial" panose="020B0604020202020204" pitchFamily="34" charset="0"/>
                <a:cs typeface="Arial" panose="020B0604020202020204" pitchFamily="34" charset="0"/>
              </a:rPr>
              <a:t>Enfocan sus sistemas de comunicaciones a un área típica de 10 metros (WPAN). </a:t>
            </a:r>
          </a:p>
          <a:p>
            <a:pPr algn="just">
              <a:lnSpc>
                <a:spcPct val="80000"/>
              </a:lnSpc>
              <a:defRPr/>
            </a:pPr>
            <a:r>
              <a:rPr lang="es-ES" b="1" i="1" dirty="0">
                <a:solidFill>
                  <a:schemeClr val="accent6">
                    <a:lumMod val="10000"/>
                    <a:lumOff val="90000"/>
                  </a:schemeClr>
                </a:solidFill>
                <a:effectLst>
                  <a:outerShdw blurRad="38100" dist="38100" dir="2700000" algn="tl">
                    <a:srgbClr val="000000"/>
                  </a:outerShdw>
                </a:effectLst>
                <a:latin typeface="Arial" charset="0"/>
              </a:rPr>
              <a:t>Aplica transmisión de datos digital, sobre un espectro ensanchado en bandas de frecuencias con muy baja potencia.</a:t>
            </a: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0146"/>
                                        </p:tgtEl>
                                        <p:attrNameLst>
                                          <p:attrName>style.visibility</p:attrName>
                                        </p:attrNameLst>
                                      </p:cBhvr>
                                      <p:to>
                                        <p:strVal val="visible"/>
                                      </p:to>
                                    </p:set>
                                    <p:anim calcmode="lin" valueType="num">
                                      <p:cBhvr additive="base">
                                        <p:cTn id="7" dur="500" fill="hold"/>
                                        <p:tgtEl>
                                          <p:spTgt spid="390146"/>
                                        </p:tgtEl>
                                        <p:attrNameLst>
                                          <p:attrName>ppt_x</p:attrName>
                                        </p:attrNameLst>
                                      </p:cBhvr>
                                      <p:tavLst>
                                        <p:tav tm="0">
                                          <p:val>
                                            <p:strVal val="#ppt_x"/>
                                          </p:val>
                                        </p:tav>
                                        <p:tav tm="100000">
                                          <p:val>
                                            <p:strVal val="#ppt_x"/>
                                          </p:val>
                                        </p:tav>
                                      </p:tavLst>
                                    </p:anim>
                                    <p:anim calcmode="lin" valueType="num">
                                      <p:cBhvr additive="base">
                                        <p:cTn id="8" dur="500" fill="hold"/>
                                        <p:tgtEl>
                                          <p:spTgt spid="3901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36"/>
                                        </p:tgtEl>
                                        <p:attrNameLst>
                                          <p:attrName>style.visibility</p:attrName>
                                        </p:attrNameLst>
                                      </p:cBhvr>
                                      <p:to>
                                        <p:strVal val="visible"/>
                                      </p:to>
                                    </p:set>
                                    <p:anim calcmode="lin" valueType="num">
                                      <p:cBhvr additive="base">
                                        <p:cTn id="13" dur="500" fill="hold"/>
                                        <p:tgtEl>
                                          <p:spTgt spid="18436"/>
                                        </p:tgtEl>
                                        <p:attrNameLst>
                                          <p:attrName>ppt_x</p:attrName>
                                        </p:attrNameLst>
                                      </p:cBhvr>
                                      <p:tavLst>
                                        <p:tav tm="0">
                                          <p:val>
                                            <p:strVal val="#ppt_x"/>
                                          </p:val>
                                        </p:tav>
                                        <p:tav tm="100000">
                                          <p:val>
                                            <p:strVal val="#ppt_x"/>
                                          </p:val>
                                        </p:tav>
                                      </p:tavLst>
                                    </p:anim>
                                    <p:anim calcmode="lin" valueType="num">
                                      <p:cBhvr additive="base">
                                        <p:cTn id="14"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90147">
                                            <p:bg/>
                                          </p:spTgt>
                                        </p:tgtEl>
                                        <p:attrNameLst>
                                          <p:attrName>style.visibility</p:attrName>
                                        </p:attrNameLst>
                                      </p:cBhvr>
                                      <p:to>
                                        <p:strVal val="visible"/>
                                      </p:to>
                                    </p:set>
                                    <p:animEffect transition="in" filter="circle(in)">
                                      <p:cBhvr>
                                        <p:cTn id="19" dur="2000"/>
                                        <p:tgtEl>
                                          <p:spTgt spid="390147">
                                            <p:bg/>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90147">
                                            <p:txEl>
                                              <p:pRg st="0" end="0"/>
                                            </p:txEl>
                                          </p:spTgt>
                                        </p:tgtEl>
                                        <p:attrNameLst>
                                          <p:attrName>style.visibility</p:attrName>
                                        </p:attrNameLst>
                                      </p:cBhvr>
                                      <p:to>
                                        <p:strVal val="visible"/>
                                      </p:to>
                                    </p:set>
                                    <p:animEffect transition="in" filter="circle(in)">
                                      <p:cBhvr>
                                        <p:cTn id="24" dur="2000"/>
                                        <p:tgtEl>
                                          <p:spTgt spid="39014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390147">
                                            <p:txEl>
                                              <p:pRg st="1" end="1"/>
                                            </p:txEl>
                                          </p:spTgt>
                                        </p:tgtEl>
                                        <p:attrNameLst>
                                          <p:attrName>style.visibility</p:attrName>
                                        </p:attrNameLst>
                                      </p:cBhvr>
                                      <p:to>
                                        <p:strVal val="visible"/>
                                      </p:to>
                                    </p:set>
                                    <p:animEffect transition="in" filter="circle(in)">
                                      <p:cBhvr>
                                        <p:cTn id="29" dur="2000"/>
                                        <p:tgtEl>
                                          <p:spTgt spid="390147">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390147">
                                            <p:txEl>
                                              <p:pRg st="2" end="2"/>
                                            </p:txEl>
                                          </p:spTgt>
                                        </p:tgtEl>
                                        <p:attrNameLst>
                                          <p:attrName>style.visibility</p:attrName>
                                        </p:attrNameLst>
                                      </p:cBhvr>
                                      <p:to>
                                        <p:strVal val="visible"/>
                                      </p:to>
                                    </p:set>
                                    <p:animEffect transition="in" filter="circle(in)">
                                      <p:cBhvr>
                                        <p:cTn id="34" dur="2000"/>
                                        <p:tgtEl>
                                          <p:spTgt spid="390147">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390147">
                                            <p:txEl>
                                              <p:pRg st="3" end="3"/>
                                            </p:txEl>
                                          </p:spTgt>
                                        </p:tgtEl>
                                        <p:attrNameLst>
                                          <p:attrName>style.visibility</p:attrName>
                                        </p:attrNameLst>
                                      </p:cBhvr>
                                      <p:to>
                                        <p:strVal val="visible"/>
                                      </p:to>
                                    </p:set>
                                    <p:animEffect transition="in" filter="circle(in)">
                                      <p:cBhvr>
                                        <p:cTn id="39" dur="2000"/>
                                        <p:tgtEl>
                                          <p:spTgt spid="390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nimBg="1"/>
      <p:bldP spid="390147"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subTitle" idx="4294967295"/>
          </p:nvPr>
        </p:nvSpPr>
        <p:spPr>
          <a:xfrm>
            <a:off x="0" y="3717032"/>
            <a:ext cx="9144000" cy="3140968"/>
          </a:xfrm>
          <a:solidFill>
            <a:schemeClr val="accent2">
              <a:lumMod val="10000"/>
              <a:lumOff val="90000"/>
            </a:schemeClr>
          </a:solidFill>
          <a:ln w="76200">
            <a:solidFill>
              <a:schemeClr val="bg1">
                <a:lumMod val="60000"/>
                <a:lumOff val="40000"/>
              </a:schemeClr>
            </a:solidFill>
            <a:miter lim="800000"/>
            <a:headEnd/>
            <a:tailEnd/>
          </a:ln>
        </p:spPr>
        <p:txBody>
          <a:bodyPr/>
          <a:lstStyle/>
          <a:p>
            <a:pPr marL="0" indent="0" algn="ctr">
              <a:lnSpc>
                <a:spcPct val="90000"/>
              </a:lnSpc>
              <a:buNone/>
            </a:pPr>
            <a:r>
              <a:rPr lang="es-ES_tradnl" altLang="es-ES" sz="2800" b="1" i="1" dirty="0">
                <a:solidFill>
                  <a:srgbClr val="333399"/>
                </a:solidFill>
                <a:latin typeface="Arial" charset="0"/>
              </a:rPr>
              <a:t>Mg. PABLO ALEJANDRO LENA</a:t>
            </a:r>
          </a:p>
          <a:p>
            <a:pPr marL="0" indent="0" algn="ctr">
              <a:lnSpc>
                <a:spcPct val="90000"/>
              </a:lnSpc>
              <a:buNone/>
            </a:pPr>
            <a:r>
              <a:rPr lang="es-ES_tradnl" altLang="es-ES" sz="2800" b="1" i="1" dirty="0">
                <a:solidFill>
                  <a:srgbClr val="333399"/>
                </a:solidFill>
                <a:latin typeface="Arial" charset="0"/>
                <a:hlinkClick r:id="rId3"/>
              </a:rPr>
              <a:t>plena@unlam.edu.ar</a:t>
            </a:r>
            <a:endParaRPr lang="es-ES_tradnl" altLang="es-ES" sz="2800" b="1" i="1" dirty="0">
              <a:solidFill>
                <a:srgbClr val="333399"/>
              </a:solidFill>
              <a:latin typeface="Arial" charset="0"/>
            </a:endParaRPr>
          </a:p>
          <a:p>
            <a:pPr marL="0" indent="0" algn="ctr">
              <a:lnSpc>
                <a:spcPct val="90000"/>
              </a:lnSpc>
              <a:buNone/>
            </a:pPr>
            <a:r>
              <a:rPr lang="es-ES_tradnl" altLang="es-ES" sz="2800" b="1" i="1" dirty="0">
                <a:solidFill>
                  <a:srgbClr val="333399"/>
                </a:solidFill>
                <a:latin typeface="Arial" charset="0"/>
              </a:rPr>
              <a:t>legacena@gmail.com </a:t>
            </a:r>
          </a:p>
          <a:p>
            <a:pPr marL="0" indent="0" algn="ctr">
              <a:lnSpc>
                <a:spcPct val="90000"/>
              </a:lnSpc>
              <a:buNone/>
            </a:pPr>
            <a:r>
              <a:rPr lang="es-ES" sz="2800" b="1" i="1" dirty="0">
                <a:solidFill>
                  <a:srgbClr val="333399"/>
                </a:solidFill>
                <a:latin typeface="Arial" charset="0"/>
              </a:rPr>
              <a:t>Ing. MARIO KRAJNIK</a:t>
            </a:r>
          </a:p>
          <a:p>
            <a:pPr marL="0" indent="0" algn="ctr">
              <a:lnSpc>
                <a:spcPct val="90000"/>
              </a:lnSpc>
              <a:buNone/>
            </a:pPr>
            <a:r>
              <a:rPr lang="es-ES" sz="2800" b="1" i="1" dirty="0">
                <a:solidFill>
                  <a:srgbClr val="333399"/>
                </a:solidFill>
                <a:latin typeface="Arial" charset="0"/>
              </a:rPr>
              <a:t>mariokrajnik@yahoo.com.ar </a:t>
            </a:r>
            <a:r>
              <a:rPr lang="es-ES_tradnl" altLang="es-ES" sz="2800" b="1" i="1" dirty="0">
                <a:solidFill>
                  <a:srgbClr val="333399"/>
                </a:solidFill>
                <a:latin typeface="Arial" charset="0"/>
              </a:rPr>
              <a:t>                 </a:t>
            </a:r>
          </a:p>
          <a:p>
            <a:pPr marL="0" indent="0" algn="ctr">
              <a:lnSpc>
                <a:spcPct val="90000"/>
              </a:lnSpc>
              <a:buFontTx/>
              <a:buNone/>
            </a:pPr>
            <a:r>
              <a:rPr lang="es-AR" altLang="es-ES" sz="3600" b="1" i="1" u="sng" dirty="0">
                <a:solidFill>
                  <a:srgbClr val="333399"/>
                </a:solidFill>
                <a:latin typeface="Arial" charset="0"/>
              </a:rPr>
              <a:t>2023</a:t>
            </a:r>
          </a:p>
        </p:txBody>
      </p:sp>
      <p:sp>
        <p:nvSpPr>
          <p:cNvPr id="4099" name="Rectangle 3"/>
          <p:cNvSpPr>
            <a:spLocks noGrp="1" noChangeArrowheads="1"/>
          </p:cNvSpPr>
          <p:nvPr>
            <p:ph type="ctrTitle" idx="4294967295"/>
          </p:nvPr>
        </p:nvSpPr>
        <p:spPr>
          <a:xfrm>
            <a:off x="395288" y="116632"/>
            <a:ext cx="8496300" cy="3384376"/>
          </a:xfrm>
          <a:solidFill>
            <a:schemeClr val="accent2">
              <a:lumMod val="10000"/>
              <a:lumOff val="90000"/>
            </a:schemeClr>
          </a:solidFill>
          <a:ln w="76200" cap="flat" algn="ctr">
            <a:solidFill>
              <a:schemeClr val="hlink"/>
            </a:solidFill>
            <a:miter lim="800000"/>
            <a:headEnd/>
            <a:tailEnd/>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3007</a:t>
            </a:r>
            <a:endParaRPr lang="es-AR" altLang="es-ES" b="1" i="1" u="sng" dirty="0">
              <a:solidFill>
                <a:srgbClr val="333399"/>
              </a:solidFill>
              <a:latin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idx="4294967295"/>
          </p:nvPr>
        </p:nvSpPr>
        <p:spPr>
          <a:xfrm>
            <a:off x="685800" y="0"/>
            <a:ext cx="7772400" cy="1143000"/>
          </a:xfrm>
          <a:solidFill>
            <a:schemeClr val="hlink"/>
          </a:solidFill>
        </p:spPr>
        <p:txBody>
          <a:bodyPr/>
          <a:lstStyle/>
          <a:p>
            <a:pPr>
              <a:defRPr/>
            </a:pPr>
            <a:r>
              <a:rPr lang="es-ES" b="1" i="1" dirty="0">
                <a:solidFill>
                  <a:schemeClr val="tx1"/>
                </a:solidFill>
                <a:effectLst>
                  <a:outerShdw blurRad="38100" dist="38100" dir="2700000" algn="tl">
                    <a:srgbClr val="000000"/>
                  </a:outerShdw>
                </a:effectLst>
                <a:latin typeface="Arial" charset="0"/>
              </a:rPr>
              <a:t>UWB Bluetooth</a:t>
            </a:r>
          </a:p>
        </p:txBody>
      </p:sp>
      <p:sp>
        <p:nvSpPr>
          <p:cNvPr id="390147" name="Rectangle 3"/>
          <p:cNvSpPr>
            <a:spLocks noGrp="1" noChangeArrowheads="1"/>
          </p:cNvSpPr>
          <p:nvPr>
            <p:ph type="body" idx="4294967295"/>
          </p:nvPr>
        </p:nvSpPr>
        <p:spPr>
          <a:xfrm>
            <a:off x="228600" y="1268413"/>
            <a:ext cx="8915400" cy="5400675"/>
          </a:xfrm>
          <a:solidFill>
            <a:schemeClr val="bg1"/>
          </a:solidFill>
          <a:ln w="76200" cap="flat">
            <a:solidFill>
              <a:schemeClr val="bg1">
                <a:lumMod val="60000"/>
                <a:lumOff val="40000"/>
              </a:schemeClr>
            </a:solidFill>
          </a:ln>
        </p:spPr>
        <p:txBody>
          <a:bodyPr/>
          <a:lstStyle/>
          <a:p>
            <a:pPr algn="just">
              <a:lnSpc>
                <a:spcPct val="80000"/>
              </a:lnSpc>
              <a:defRPr/>
            </a:pPr>
            <a:r>
              <a:rPr lang="es-ES" b="1" i="1" dirty="0">
                <a:latin typeface="Arial" panose="020B0604020202020204" pitchFamily="34" charset="0"/>
                <a:cs typeface="Arial" panose="020B0604020202020204" pitchFamily="34" charset="0"/>
              </a:rPr>
              <a:t>UWB es conocida como: tecnología de comunicaciones no sinusoidales, impulso de radar, radar de penetración en tierra, radio impulso, tecnología de pulso de banda base Etc.</a:t>
            </a:r>
          </a:p>
          <a:p>
            <a:pPr algn="just">
              <a:lnSpc>
                <a:spcPct val="80000"/>
              </a:lnSpc>
              <a:defRPr/>
            </a:pPr>
            <a:r>
              <a:rPr lang="es-ES" b="1" i="1" dirty="0">
                <a:solidFill>
                  <a:schemeClr val="accent6">
                    <a:lumMod val="10000"/>
                    <a:lumOff val="90000"/>
                  </a:schemeClr>
                </a:solidFill>
                <a:effectLst>
                  <a:outerShdw blurRad="38100" dist="38100" dir="2700000" algn="tl">
                    <a:srgbClr val="000000"/>
                  </a:outerShdw>
                </a:effectLst>
                <a:latin typeface="Arial" charset="0"/>
              </a:rPr>
              <a:t>Posee un alto ancho de banda (hasta 480 Mbps), al tiempo de consumir poca energía. </a:t>
            </a:r>
          </a:p>
          <a:p>
            <a:pPr algn="just">
              <a:lnSpc>
                <a:spcPct val="80000"/>
              </a:lnSpc>
              <a:defRPr/>
            </a:pPr>
            <a:r>
              <a:rPr lang="es-ES" b="1" i="1" dirty="0">
                <a:solidFill>
                  <a:schemeClr val="accent6">
                    <a:lumMod val="10000"/>
                    <a:lumOff val="90000"/>
                  </a:schemeClr>
                </a:solidFill>
                <a:effectLst>
                  <a:outerShdw blurRad="38100" dist="38100" dir="2700000" algn="tl">
                    <a:srgbClr val="000000"/>
                  </a:outerShdw>
                </a:effectLst>
                <a:latin typeface="Arial" charset="0"/>
              </a:rPr>
              <a:t>Es ideal para la transferencia de contenido multimedia de alta calidad entre dispositivos de electrónica de consumo y periféricos de computadora.</a:t>
            </a: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62710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0146"/>
                                        </p:tgtEl>
                                        <p:attrNameLst>
                                          <p:attrName>style.visibility</p:attrName>
                                        </p:attrNameLst>
                                      </p:cBhvr>
                                      <p:to>
                                        <p:strVal val="visible"/>
                                      </p:to>
                                    </p:set>
                                    <p:anim calcmode="lin" valueType="num">
                                      <p:cBhvr additive="base">
                                        <p:cTn id="7" dur="500" fill="hold"/>
                                        <p:tgtEl>
                                          <p:spTgt spid="390146"/>
                                        </p:tgtEl>
                                        <p:attrNameLst>
                                          <p:attrName>ppt_x</p:attrName>
                                        </p:attrNameLst>
                                      </p:cBhvr>
                                      <p:tavLst>
                                        <p:tav tm="0">
                                          <p:val>
                                            <p:strVal val="#ppt_x"/>
                                          </p:val>
                                        </p:tav>
                                        <p:tav tm="100000">
                                          <p:val>
                                            <p:strVal val="#ppt_x"/>
                                          </p:val>
                                        </p:tav>
                                      </p:tavLst>
                                    </p:anim>
                                    <p:anim calcmode="lin" valueType="num">
                                      <p:cBhvr additive="base">
                                        <p:cTn id="8" dur="500" fill="hold"/>
                                        <p:tgtEl>
                                          <p:spTgt spid="3901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36"/>
                                        </p:tgtEl>
                                        <p:attrNameLst>
                                          <p:attrName>style.visibility</p:attrName>
                                        </p:attrNameLst>
                                      </p:cBhvr>
                                      <p:to>
                                        <p:strVal val="visible"/>
                                      </p:to>
                                    </p:set>
                                    <p:anim calcmode="lin" valueType="num">
                                      <p:cBhvr additive="base">
                                        <p:cTn id="13" dur="500" fill="hold"/>
                                        <p:tgtEl>
                                          <p:spTgt spid="18436"/>
                                        </p:tgtEl>
                                        <p:attrNameLst>
                                          <p:attrName>ppt_x</p:attrName>
                                        </p:attrNameLst>
                                      </p:cBhvr>
                                      <p:tavLst>
                                        <p:tav tm="0">
                                          <p:val>
                                            <p:strVal val="#ppt_x"/>
                                          </p:val>
                                        </p:tav>
                                        <p:tav tm="100000">
                                          <p:val>
                                            <p:strVal val="#ppt_x"/>
                                          </p:val>
                                        </p:tav>
                                      </p:tavLst>
                                    </p:anim>
                                    <p:anim calcmode="lin" valueType="num">
                                      <p:cBhvr additive="base">
                                        <p:cTn id="14"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90147">
                                            <p:bg/>
                                          </p:spTgt>
                                        </p:tgtEl>
                                        <p:attrNameLst>
                                          <p:attrName>style.visibility</p:attrName>
                                        </p:attrNameLst>
                                      </p:cBhvr>
                                      <p:to>
                                        <p:strVal val="visible"/>
                                      </p:to>
                                    </p:set>
                                    <p:animEffect transition="in" filter="circle(in)">
                                      <p:cBhvr>
                                        <p:cTn id="19" dur="2000"/>
                                        <p:tgtEl>
                                          <p:spTgt spid="390147">
                                            <p:bg/>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90147">
                                            <p:txEl>
                                              <p:pRg st="0" end="0"/>
                                            </p:txEl>
                                          </p:spTgt>
                                        </p:tgtEl>
                                        <p:attrNameLst>
                                          <p:attrName>style.visibility</p:attrName>
                                        </p:attrNameLst>
                                      </p:cBhvr>
                                      <p:to>
                                        <p:strVal val="visible"/>
                                      </p:to>
                                    </p:set>
                                    <p:animEffect transition="in" filter="circle(in)">
                                      <p:cBhvr>
                                        <p:cTn id="24" dur="2000"/>
                                        <p:tgtEl>
                                          <p:spTgt spid="39014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390147">
                                            <p:txEl>
                                              <p:pRg st="1" end="1"/>
                                            </p:txEl>
                                          </p:spTgt>
                                        </p:tgtEl>
                                        <p:attrNameLst>
                                          <p:attrName>style.visibility</p:attrName>
                                        </p:attrNameLst>
                                      </p:cBhvr>
                                      <p:to>
                                        <p:strVal val="visible"/>
                                      </p:to>
                                    </p:set>
                                    <p:animEffect transition="in" filter="circle(in)">
                                      <p:cBhvr>
                                        <p:cTn id="29" dur="2000"/>
                                        <p:tgtEl>
                                          <p:spTgt spid="390147">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390147">
                                            <p:txEl>
                                              <p:pRg st="2" end="2"/>
                                            </p:txEl>
                                          </p:spTgt>
                                        </p:tgtEl>
                                        <p:attrNameLst>
                                          <p:attrName>style.visibility</p:attrName>
                                        </p:attrNameLst>
                                      </p:cBhvr>
                                      <p:to>
                                        <p:strVal val="visible"/>
                                      </p:to>
                                    </p:set>
                                    <p:animEffect transition="in" filter="circle(in)">
                                      <p:cBhvr>
                                        <p:cTn id="34" dur="2000"/>
                                        <p:tgtEl>
                                          <p:spTgt spid="390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nimBg="1"/>
      <p:bldP spid="390147"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0146" name="Rectangle 2"/>
          <p:cNvSpPr>
            <a:spLocks noGrp="1" noChangeArrowheads="1"/>
          </p:cNvSpPr>
          <p:nvPr>
            <p:ph type="title" idx="4294967295"/>
          </p:nvPr>
        </p:nvSpPr>
        <p:spPr>
          <a:xfrm>
            <a:off x="685800" y="0"/>
            <a:ext cx="7772400" cy="1143000"/>
          </a:xfrm>
          <a:solidFill>
            <a:schemeClr val="hlink"/>
          </a:solidFill>
        </p:spPr>
        <p:txBody>
          <a:bodyPr/>
          <a:lstStyle/>
          <a:p>
            <a:pPr>
              <a:defRPr/>
            </a:pPr>
            <a:r>
              <a:rPr lang="es-ES" b="1" i="1" dirty="0">
                <a:solidFill>
                  <a:schemeClr val="tx1"/>
                </a:solidFill>
                <a:effectLst>
                  <a:outerShdw blurRad="38100" dist="38100" dir="2700000" algn="tl">
                    <a:srgbClr val="000000"/>
                  </a:outerShdw>
                </a:effectLst>
                <a:latin typeface="Arial" charset="0"/>
              </a:rPr>
              <a:t> Bluetooth</a:t>
            </a: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698" name="Picture 2" descr="Wireless communication technologies for Internet of Things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40768"/>
            <a:ext cx="9108504" cy="3847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361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0146"/>
                                        </p:tgtEl>
                                        <p:attrNameLst>
                                          <p:attrName>style.visibility</p:attrName>
                                        </p:attrNameLst>
                                      </p:cBhvr>
                                      <p:to>
                                        <p:strVal val="visible"/>
                                      </p:to>
                                    </p:set>
                                    <p:anim calcmode="lin" valueType="num">
                                      <p:cBhvr additive="base">
                                        <p:cTn id="7" dur="500" fill="hold"/>
                                        <p:tgtEl>
                                          <p:spTgt spid="390146"/>
                                        </p:tgtEl>
                                        <p:attrNameLst>
                                          <p:attrName>ppt_x</p:attrName>
                                        </p:attrNameLst>
                                      </p:cBhvr>
                                      <p:tavLst>
                                        <p:tav tm="0">
                                          <p:val>
                                            <p:strVal val="#ppt_x"/>
                                          </p:val>
                                        </p:tav>
                                        <p:tav tm="100000">
                                          <p:val>
                                            <p:strVal val="#ppt_x"/>
                                          </p:val>
                                        </p:tav>
                                      </p:tavLst>
                                    </p:anim>
                                    <p:anim calcmode="lin" valueType="num">
                                      <p:cBhvr additive="base">
                                        <p:cTn id="8" dur="500" fill="hold"/>
                                        <p:tgtEl>
                                          <p:spTgt spid="3901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36"/>
                                        </p:tgtEl>
                                        <p:attrNameLst>
                                          <p:attrName>style.visibility</p:attrName>
                                        </p:attrNameLst>
                                      </p:cBhvr>
                                      <p:to>
                                        <p:strVal val="visible"/>
                                      </p:to>
                                    </p:set>
                                    <p:anim calcmode="lin" valueType="num">
                                      <p:cBhvr additive="base">
                                        <p:cTn id="13" dur="500" fill="hold"/>
                                        <p:tgtEl>
                                          <p:spTgt spid="18436"/>
                                        </p:tgtEl>
                                        <p:attrNameLst>
                                          <p:attrName>ppt_x</p:attrName>
                                        </p:attrNameLst>
                                      </p:cBhvr>
                                      <p:tavLst>
                                        <p:tav tm="0">
                                          <p:val>
                                            <p:strVal val="#ppt_x"/>
                                          </p:val>
                                        </p:tav>
                                        <p:tav tm="100000">
                                          <p:val>
                                            <p:strVal val="#ppt_x"/>
                                          </p:val>
                                        </p:tav>
                                      </p:tavLst>
                                    </p:anim>
                                    <p:anim calcmode="lin" valueType="num">
                                      <p:cBhvr additive="base">
                                        <p:cTn id="14"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idx="4294967295"/>
          </p:nvPr>
        </p:nvSpPr>
        <p:spPr>
          <a:xfrm>
            <a:off x="685800" y="0"/>
            <a:ext cx="7772400" cy="1143000"/>
          </a:xfrm>
          <a:solidFill>
            <a:schemeClr val="hlink"/>
          </a:solidFill>
        </p:spPr>
        <p:txBody>
          <a:bodyPr/>
          <a:lstStyle/>
          <a:p>
            <a:pPr>
              <a:defRPr/>
            </a:pPr>
            <a:r>
              <a:rPr lang="es-ES" b="1" i="1" dirty="0">
                <a:solidFill>
                  <a:schemeClr val="tx1"/>
                </a:solidFill>
                <a:effectLst>
                  <a:outerShdw blurRad="38100" dist="38100" dir="2700000" algn="tl">
                    <a:srgbClr val="000000"/>
                  </a:outerShdw>
                </a:effectLst>
                <a:latin typeface="Arial" charset="0"/>
              </a:rPr>
              <a:t> </a:t>
            </a:r>
            <a:r>
              <a:rPr lang="es-ES" b="1" i="1" dirty="0" err="1">
                <a:solidFill>
                  <a:schemeClr val="tx1"/>
                </a:solidFill>
                <a:effectLst>
                  <a:outerShdw blurRad="38100" dist="38100" dir="2700000" algn="tl">
                    <a:srgbClr val="000000"/>
                  </a:outerShdw>
                </a:effectLst>
                <a:latin typeface="Arial" charset="0"/>
              </a:rPr>
              <a:t>Wireless</a:t>
            </a:r>
            <a:r>
              <a:rPr lang="es-ES" b="1" i="1" dirty="0">
                <a:solidFill>
                  <a:schemeClr val="tx1"/>
                </a:solidFill>
                <a:effectLst>
                  <a:outerShdw blurRad="38100" dist="38100" dir="2700000" algn="tl">
                    <a:srgbClr val="000000"/>
                  </a:outerShdw>
                </a:effectLst>
                <a:latin typeface="Arial" charset="0"/>
              </a:rPr>
              <a:t> </a:t>
            </a:r>
            <a:r>
              <a:rPr lang="es-ES" b="1" i="1" dirty="0" err="1">
                <a:solidFill>
                  <a:schemeClr val="tx1"/>
                </a:solidFill>
                <a:effectLst>
                  <a:outerShdw blurRad="38100" dist="38100" dir="2700000" algn="tl">
                    <a:srgbClr val="000000"/>
                  </a:outerShdw>
                </a:effectLst>
                <a:latin typeface="Arial" charset="0"/>
              </a:rPr>
              <a:t>technologies</a:t>
            </a:r>
            <a:r>
              <a:rPr lang="es-ES" b="1" i="1" dirty="0">
                <a:solidFill>
                  <a:schemeClr val="tx1"/>
                </a:solidFill>
                <a:effectLst>
                  <a:outerShdw blurRad="38100" dist="38100" dir="2700000" algn="tl">
                    <a:srgbClr val="000000"/>
                  </a:outerShdw>
                </a:effectLst>
                <a:latin typeface="Arial" charset="0"/>
              </a:rPr>
              <a:t> </a:t>
            </a: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0" name="Picture 4" descr="IEEE Radio &amp; Wireless Week IoT Powered by Wireless Present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712" y="1164440"/>
            <a:ext cx="7583488" cy="5693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1921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0146"/>
                                        </p:tgtEl>
                                        <p:attrNameLst>
                                          <p:attrName>style.visibility</p:attrName>
                                        </p:attrNameLst>
                                      </p:cBhvr>
                                      <p:to>
                                        <p:strVal val="visible"/>
                                      </p:to>
                                    </p:set>
                                    <p:anim calcmode="lin" valueType="num">
                                      <p:cBhvr additive="base">
                                        <p:cTn id="7" dur="500" fill="hold"/>
                                        <p:tgtEl>
                                          <p:spTgt spid="390146"/>
                                        </p:tgtEl>
                                        <p:attrNameLst>
                                          <p:attrName>ppt_x</p:attrName>
                                        </p:attrNameLst>
                                      </p:cBhvr>
                                      <p:tavLst>
                                        <p:tav tm="0">
                                          <p:val>
                                            <p:strVal val="#ppt_x"/>
                                          </p:val>
                                        </p:tav>
                                        <p:tav tm="100000">
                                          <p:val>
                                            <p:strVal val="#ppt_x"/>
                                          </p:val>
                                        </p:tav>
                                      </p:tavLst>
                                    </p:anim>
                                    <p:anim calcmode="lin" valueType="num">
                                      <p:cBhvr additive="base">
                                        <p:cTn id="8" dur="500" fill="hold"/>
                                        <p:tgtEl>
                                          <p:spTgt spid="3901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36"/>
                                        </p:tgtEl>
                                        <p:attrNameLst>
                                          <p:attrName>style.visibility</p:attrName>
                                        </p:attrNameLst>
                                      </p:cBhvr>
                                      <p:to>
                                        <p:strVal val="visible"/>
                                      </p:to>
                                    </p:set>
                                    <p:anim calcmode="lin" valueType="num">
                                      <p:cBhvr additive="base">
                                        <p:cTn id="13" dur="500" fill="hold"/>
                                        <p:tgtEl>
                                          <p:spTgt spid="18436"/>
                                        </p:tgtEl>
                                        <p:attrNameLst>
                                          <p:attrName>ppt_x</p:attrName>
                                        </p:attrNameLst>
                                      </p:cBhvr>
                                      <p:tavLst>
                                        <p:tav tm="0">
                                          <p:val>
                                            <p:strVal val="#ppt_x"/>
                                          </p:val>
                                        </p:tav>
                                        <p:tav tm="100000">
                                          <p:val>
                                            <p:strVal val="#ppt_x"/>
                                          </p:val>
                                        </p:tav>
                                      </p:tavLst>
                                    </p:anim>
                                    <p:anim calcmode="lin" valueType="num">
                                      <p:cBhvr additive="base">
                                        <p:cTn id="14"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0146" name="Rectangle 2"/>
          <p:cNvSpPr>
            <a:spLocks noGrp="1" noChangeArrowheads="1"/>
          </p:cNvSpPr>
          <p:nvPr>
            <p:ph type="title" idx="4294967295"/>
          </p:nvPr>
        </p:nvSpPr>
        <p:spPr>
          <a:xfrm>
            <a:off x="392154" y="0"/>
            <a:ext cx="8066046" cy="1143000"/>
          </a:xfrm>
          <a:solidFill>
            <a:schemeClr val="hlink"/>
          </a:solidFill>
        </p:spPr>
        <p:txBody>
          <a:bodyPr/>
          <a:lstStyle/>
          <a:p>
            <a:pPr>
              <a:defRPr/>
            </a:pPr>
            <a:r>
              <a:rPr lang="es-ES" b="1" i="1" dirty="0">
                <a:solidFill>
                  <a:schemeClr val="tx1"/>
                </a:solidFill>
                <a:effectLst>
                  <a:outerShdw blurRad="38100" dist="38100" dir="2700000" algn="tl">
                    <a:srgbClr val="000000"/>
                  </a:outerShdw>
                </a:effectLst>
                <a:latin typeface="Arial" charset="0"/>
              </a:rPr>
              <a:t> </a:t>
            </a:r>
            <a:r>
              <a:rPr lang="es-ES" b="1" i="1" dirty="0" err="1">
                <a:solidFill>
                  <a:schemeClr val="tx1"/>
                </a:solidFill>
                <a:effectLst>
                  <a:outerShdw blurRad="38100" dist="38100" dir="2700000" algn="tl">
                    <a:srgbClr val="000000"/>
                  </a:outerShdw>
                </a:effectLst>
                <a:latin typeface="Arial" charset="0"/>
              </a:rPr>
              <a:t>Wireless</a:t>
            </a:r>
            <a:r>
              <a:rPr lang="es-ES" b="1" i="1" dirty="0">
                <a:solidFill>
                  <a:schemeClr val="tx1"/>
                </a:solidFill>
                <a:effectLst>
                  <a:outerShdw blurRad="38100" dist="38100" dir="2700000" algn="tl">
                    <a:srgbClr val="000000"/>
                  </a:outerShdw>
                </a:effectLst>
                <a:latin typeface="Arial" charset="0"/>
              </a:rPr>
              <a:t> </a:t>
            </a:r>
            <a:r>
              <a:rPr lang="es-ES" b="1" i="1" dirty="0" err="1">
                <a:solidFill>
                  <a:schemeClr val="tx1"/>
                </a:solidFill>
                <a:effectLst>
                  <a:outerShdw blurRad="38100" dist="38100" dir="2700000" algn="tl">
                    <a:srgbClr val="000000"/>
                  </a:outerShdw>
                </a:effectLst>
                <a:latin typeface="Arial" charset="0"/>
              </a:rPr>
              <a:t>technologies</a:t>
            </a:r>
            <a:r>
              <a:rPr lang="es-ES" b="1" i="1" dirty="0">
                <a:solidFill>
                  <a:schemeClr val="tx1"/>
                </a:solidFill>
                <a:effectLst>
                  <a:outerShdw blurRad="38100" dist="38100" dir="2700000" algn="tl">
                    <a:srgbClr val="000000"/>
                  </a:outerShdw>
                </a:effectLst>
                <a:latin typeface="Arial" charset="0"/>
              </a:rPr>
              <a:t> </a:t>
            </a: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22" name="Picture 2" descr="IoT Standards and Protocol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154" y="1143000"/>
            <a:ext cx="3024336" cy="3046358"/>
          </a:xfrm>
          <a:prstGeom prst="rect">
            <a:avLst/>
          </a:prstGeom>
          <a:noFill/>
          <a:extLst>
            <a:ext uri="{909E8E84-426E-40DD-AFC4-6F175D3DCCD1}">
              <a14:hiddenFill xmlns:a14="http://schemas.microsoft.com/office/drawing/2010/main">
                <a:solidFill>
                  <a:srgbClr val="FFFFFF"/>
                </a:solidFill>
              </a14:hiddenFill>
            </a:ext>
          </a:extLst>
        </p:spPr>
      </p:pic>
      <p:pic>
        <p:nvPicPr>
          <p:cNvPr id="31746" name="Picture 2" descr="Formation - WiFi"/>
          <p:cNvPicPr>
            <a:picLocks noChangeAspect="1" noChangeArrowheads="1"/>
          </p:cNvPicPr>
          <p:nvPr/>
        </p:nvPicPr>
        <p:blipFill rotWithShape="1">
          <a:blip r:embed="rId5">
            <a:extLst>
              <a:ext uri="{28A0092B-C50C-407E-A947-70E740481C1C}">
                <a14:useLocalDpi xmlns:a14="http://schemas.microsoft.com/office/drawing/2010/main" val="0"/>
              </a:ext>
            </a:extLst>
          </a:blip>
          <a:srcRect l="6576" t="14137" r="2041"/>
          <a:stretch/>
        </p:blipFill>
        <p:spPr bwMode="auto">
          <a:xfrm>
            <a:off x="3416490" y="2950082"/>
            <a:ext cx="5375721" cy="3788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100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0146"/>
                                        </p:tgtEl>
                                        <p:attrNameLst>
                                          <p:attrName>style.visibility</p:attrName>
                                        </p:attrNameLst>
                                      </p:cBhvr>
                                      <p:to>
                                        <p:strVal val="visible"/>
                                      </p:to>
                                    </p:set>
                                    <p:anim calcmode="lin" valueType="num">
                                      <p:cBhvr additive="base">
                                        <p:cTn id="7" dur="500" fill="hold"/>
                                        <p:tgtEl>
                                          <p:spTgt spid="390146"/>
                                        </p:tgtEl>
                                        <p:attrNameLst>
                                          <p:attrName>ppt_x</p:attrName>
                                        </p:attrNameLst>
                                      </p:cBhvr>
                                      <p:tavLst>
                                        <p:tav tm="0">
                                          <p:val>
                                            <p:strVal val="#ppt_x"/>
                                          </p:val>
                                        </p:tav>
                                        <p:tav tm="100000">
                                          <p:val>
                                            <p:strVal val="#ppt_x"/>
                                          </p:val>
                                        </p:tav>
                                      </p:tavLst>
                                    </p:anim>
                                    <p:anim calcmode="lin" valueType="num">
                                      <p:cBhvr additive="base">
                                        <p:cTn id="8" dur="500" fill="hold"/>
                                        <p:tgtEl>
                                          <p:spTgt spid="3901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36"/>
                                        </p:tgtEl>
                                        <p:attrNameLst>
                                          <p:attrName>style.visibility</p:attrName>
                                        </p:attrNameLst>
                                      </p:cBhvr>
                                      <p:to>
                                        <p:strVal val="visible"/>
                                      </p:to>
                                    </p:set>
                                    <p:anim calcmode="lin" valueType="num">
                                      <p:cBhvr additive="base">
                                        <p:cTn id="13" dur="500" fill="hold"/>
                                        <p:tgtEl>
                                          <p:spTgt spid="18436"/>
                                        </p:tgtEl>
                                        <p:attrNameLst>
                                          <p:attrName>ppt_x</p:attrName>
                                        </p:attrNameLst>
                                      </p:cBhvr>
                                      <p:tavLst>
                                        <p:tav tm="0">
                                          <p:val>
                                            <p:strVal val="#ppt_x"/>
                                          </p:val>
                                        </p:tav>
                                        <p:tav tm="100000">
                                          <p:val>
                                            <p:strVal val="#ppt_x"/>
                                          </p:val>
                                        </p:tav>
                                      </p:tavLst>
                                    </p:anim>
                                    <p:anim calcmode="lin" valueType="num">
                                      <p:cBhvr additive="base">
                                        <p:cTn id="14"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idx="4294967295"/>
          </p:nvPr>
        </p:nvSpPr>
        <p:spPr>
          <a:xfrm>
            <a:off x="392154" y="0"/>
            <a:ext cx="8066046" cy="1143000"/>
          </a:xfrm>
          <a:solidFill>
            <a:schemeClr val="hlink"/>
          </a:solidFill>
        </p:spPr>
        <p:txBody>
          <a:bodyPr/>
          <a:lstStyle/>
          <a:p>
            <a:pPr>
              <a:defRPr/>
            </a:pPr>
            <a:r>
              <a:rPr lang="es-ES" b="1" i="1" dirty="0">
                <a:solidFill>
                  <a:schemeClr val="tx1"/>
                </a:solidFill>
                <a:effectLst>
                  <a:outerShdw blurRad="38100" dist="38100" dir="2700000" algn="tl">
                    <a:srgbClr val="000000"/>
                  </a:outerShdw>
                </a:effectLst>
                <a:latin typeface="Arial" charset="0"/>
              </a:rPr>
              <a:t> </a:t>
            </a:r>
            <a:r>
              <a:rPr lang="es-ES" b="1" i="1" dirty="0" err="1">
                <a:solidFill>
                  <a:schemeClr val="tx1"/>
                </a:solidFill>
                <a:effectLst>
                  <a:outerShdw blurRad="38100" dist="38100" dir="2700000" algn="tl">
                    <a:srgbClr val="000000"/>
                  </a:outerShdw>
                </a:effectLst>
                <a:latin typeface="Arial" charset="0"/>
              </a:rPr>
              <a:t>Wireless</a:t>
            </a:r>
            <a:r>
              <a:rPr lang="es-ES" b="1" i="1" dirty="0">
                <a:solidFill>
                  <a:schemeClr val="tx1"/>
                </a:solidFill>
                <a:effectLst>
                  <a:outerShdw blurRad="38100" dist="38100" dir="2700000" algn="tl">
                    <a:srgbClr val="000000"/>
                  </a:outerShdw>
                </a:effectLst>
                <a:latin typeface="Arial" charset="0"/>
              </a:rPr>
              <a:t> </a:t>
            </a:r>
            <a:r>
              <a:rPr lang="es-ES" b="1" i="1" dirty="0" err="1">
                <a:solidFill>
                  <a:schemeClr val="tx1"/>
                </a:solidFill>
                <a:effectLst>
                  <a:outerShdw blurRad="38100" dist="38100" dir="2700000" algn="tl">
                    <a:srgbClr val="000000"/>
                  </a:outerShdw>
                </a:effectLst>
                <a:latin typeface="Arial" charset="0"/>
              </a:rPr>
              <a:t>technologies</a:t>
            </a:r>
            <a:r>
              <a:rPr lang="es-ES" b="1" i="1" dirty="0">
                <a:solidFill>
                  <a:schemeClr val="tx1"/>
                </a:solidFill>
                <a:effectLst>
                  <a:outerShdw blurRad="38100" dist="38100" dir="2700000" algn="tl">
                    <a:srgbClr val="000000"/>
                  </a:outerShdw>
                </a:effectLst>
                <a:latin typeface="Arial" charset="0"/>
              </a:rPr>
              <a:t> </a:t>
            </a: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770" name="Picture 2" descr="WiFi, Bluetooth, Zigbee y Z-Wave: Qué son, diferencias y us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094" y="1198375"/>
            <a:ext cx="6784166" cy="5650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4441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0146"/>
                                        </p:tgtEl>
                                        <p:attrNameLst>
                                          <p:attrName>style.visibility</p:attrName>
                                        </p:attrNameLst>
                                      </p:cBhvr>
                                      <p:to>
                                        <p:strVal val="visible"/>
                                      </p:to>
                                    </p:set>
                                    <p:anim calcmode="lin" valueType="num">
                                      <p:cBhvr additive="base">
                                        <p:cTn id="7" dur="500" fill="hold"/>
                                        <p:tgtEl>
                                          <p:spTgt spid="390146"/>
                                        </p:tgtEl>
                                        <p:attrNameLst>
                                          <p:attrName>ppt_x</p:attrName>
                                        </p:attrNameLst>
                                      </p:cBhvr>
                                      <p:tavLst>
                                        <p:tav tm="0">
                                          <p:val>
                                            <p:strVal val="#ppt_x"/>
                                          </p:val>
                                        </p:tav>
                                        <p:tav tm="100000">
                                          <p:val>
                                            <p:strVal val="#ppt_x"/>
                                          </p:val>
                                        </p:tav>
                                      </p:tavLst>
                                    </p:anim>
                                    <p:anim calcmode="lin" valueType="num">
                                      <p:cBhvr additive="base">
                                        <p:cTn id="8" dur="500" fill="hold"/>
                                        <p:tgtEl>
                                          <p:spTgt spid="3901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36"/>
                                        </p:tgtEl>
                                        <p:attrNameLst>
                                          <p:attrName>style.visibility</p:attrName>
                                        </p:attrNameLst>
                                      </p:cBhvr>
                                      <p:to>
                                        <p:strVal val="visible"/>
                                      </p:to>
                                    </p:set>
                                    <p:anim calcmode="lin" valueType="num">
                                      <p:cBhvr additive="base">
                                        <p:cTn id="13" dur="500" fill="hold"/>
                                        <p:tgtEl>
                                          <p:spTgt spid="18436"/>
                                        </p:tgtEl>
                                        <p:attrNameLst>
                                          <p:attrName>ppt_x</p:attrName>
                                        </p:attrNameLst>
                                      </p:cBhvr>
                                      <p:tavLst>
                                        <p:tav tm="0">
                                          <p:val>
                                            <p:strVal val="#ppt_x"/>
                                          </p:val>
                                        </p:tav>
                                        <p:tav tm="100000">
                                          <p:val>
                                            <p:strVal val="#ppt_x"/>
                                          </p:val>
                                        </p:tav>
                                      </p:tavLst>
                                    </p:anim>
                                    <p:anim calcmode="lin" valueType="num">
                                      <p:cBhvr additive="base">
                                        <p:cTn id="14"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179388" y="188913"/>
            <a:ext cx="8709025" cy="838200"/>
          </a:xfrm>
          <a:solidFill>
            <a:schemeClr val="accent2">
              <a:lumMod val="10000"/>
              <a:lumOff val="90000"/>
            </a:schemeClr>
          </a:solidFill>
          <a:ln w="76200" cap="flat">
            <a:solidFill>
              <a:schemeClr val="bg1">
                <a:lumMod val="60000"/>
                <a:lumOff val="40000"/>
              </a:schemeClr>
            </a:solidFill>
          </a:ln>
        </p:spPr>
        <p:txBody>
          <a:bodyPr/>
          <a:lstStyle/>
          <a:p>
            <a:pPr>
              <a:defRPr/>
            </a:pPr>
            <a:r>
              <a:rPr lang="en-US" sz="3600" b="1" i="1" dirty="0">
                <a:solidFill>
                  <a:schemeClr val="bg1">
                    <a:lumMod val="75000"/>
                  </a:schemeClr>
                </a:solidFill>
                <a:effectLst>
                  <a:outerShdw blurRad="38100" dist="38100" dir="2700000" algn="tl">
                    <a:srgbClr val="000000"/>
                  </a:outerShdw>
                </a:effectLst>
                <a:latin typeface="Arial" charset="0"/>
              </a:rPr>
              <a:t>IEEE 802.11e - Características</a:t>
            </a:r>
            <a:endParaRPr lang="es-ES" sz="3600" b="1" i="1" dirty="0">
              <a:solidFill>
                <a:schemeClr val="bg1">
                  <a:lumMod val="75000"/>
                </a:schemeClr>
              </a:solidFill>
              <a:effectLst>
                <a:outerShdw blurRad="38100" dist="38100" dir="2700000" algn="tl">
                  <a:srgbClr val="000000"/>
                </a:outerShdw>
              </a:effectLst>
              <a:latin typeface="Arial" charset="0"/>
            </a:endParaRPr>
          </a:p>
        </p:txBody>
      </p:sp>
      <p:sp>
        <p:nvSpPr>
          <p:cNvPr id="282627" name="Rectangle 3"/>
          <p:cNvSpPr>
            <a:spLocks noGrp="1" noChangeArrowheads="1"/>
          </p:cNvSpPr>
          <p:nvPr>
            <p:ph type="body" idx="1"/>
          </p:nvPr>
        </p:nvSpPr>
        <p:spPr>
          <a:xfrm>
            <a:off x="179388" y="1196975"/>
            <a:ext cx="8785225" cy="5327650"/>
          </a:xfrm>
          <a:solidFill>
            <a:schemeClr val="bg1"/>
          </a:solidFill>
          <a:ln w="76200" cap="flat">
            <a:solidFill>
              <a:schemeClr val="bg1">
                <a:lumMod val="60000"/>
                <a:lumOff val="40000"/>
              </a:schemeClr>
            </a:solidFill>
          </a:ln>
        </p:spPr>
        <p:txBody>
          <a:bodyPr/>
          <a:lstStyle/>
          <a:p>
            <a:pPr marL="609600" indent="-609600" algn="just">
              <a:lnSpc>
                <a:spcPct val="80000"/>
              </a:lnSpc>
              <a:buFontTx/>
              <a:buChar char="–"/>
              <a:defRPr/>
            </a:pPr>
            <a:r>
              <a:rPr lang="es-ES" sz="2800" i="1" dirty="0">
                <a:effectLst>
                  <a:outerShdw blurRad="38100" dist="38100" dir="2700000" algn="tl">
                    <a:srgbClr val="000000"/>
                  </a:outerShdw>
                </a:effectLst>
                <a:latin typeface="Arial" charset="0"/>
              </a:rPr>
              <a:t>Su objetivo es proporcionar soporte de </a:t>
            </a:r>
            <a:r>
              <a:rPr lang="es-ES" sz="2800" b="1" i="1" dirty="0" err="1">
                <a:solidFill>
                  <a:srgbClr val="FF0000"/>
                </a:solidFill>
                <a:effectLst>
                  <a:outerShdw blurRad="38100" dist="38100" dir="2700000" algn="tl">
                    <a:srgbClr val="000000"/>
                  </a:outerShdw>
                </a:effectLst>
                <a:latin typeface="Arial" charset="0"/>
              </a:rPr>
              <a:t>QoS</a:t>
            </a:r>
            <a:r>
              <a:rPr lang="es-ES" sz="2800" b="1" i="1" dirty="0">
                <a:solidFill>
                  <a:srgbClr val="FF0000"/>
                </a:solidFill>
                <a:effectLst>
                  <a:outerShdw blurRad="38100" dist="38100" dir="2700000" algn="tl">
                    <a:srgbClr val="000000"/>
                  </a:outerShdw>
                </a:effectLst>
                <a:latin typeface="Arial" charset="0"/>
              </a:rPr>
              <a:t> (Calidad de Servicio)</a:t>
            </a:r>
            <a:r>
              <a:rPr lang="es-ES" sz="2800" i="1" dirty="0">
                <a:effectLst>
                  <a:outerShdw blurRad="38100" dist="38100" dir="2700000" algn="tl">
                    <a:srgbClr val="000000"/>
                  </a:outerShdw>
                </a:effectLst>
                <a:latin typeface="Arial" charset="0"/>
              </a:rPr>
              <a:t> para aplicaciones de redes LAN. </a:t>
            </a:r>
          </a:p>
          <a:p>
            <a:pPr marL="609600" indent="-609600" algn="just">
              <a:lnSpc>
                <a:spcPct val="80000"/>
              </a:lnSpc>
              <a:buFontTx/>
              <a:buChar char="–"/>
              <a:defRPr/>
            </a:pPr>
            <a:r>
              <a:rPr lang="es-ES" sz="2800" b="1" i="1" dirty="0">
                <a:solidFill>
                  <a:srgbClr val="FFFF00"/>
                </a:solidFill>
                <a:effectLst>
                  <a:outerShdw blurRad="38100" dist="38100" dir="2700000" algn="tl">
                    <a:srgbClr val="000000"/>
                  </a:outerShdw>
                </a:effectLst>
                <a:latin typeface="Arial" charset="0"/>
              </a:rPr>
              <a:t>Aplicable los estándares físicos a, b , g y n. </a:t>
            </a:r>
          </a:p>
          <a:p>
            <a:pPr marL="609600" indent="-609600" algn="just">
              <a:lnSpc>
                <a:spcPct val="80000"/>
              </a:lnSpc>
              <a:buFontTx/>
              <a:buChar char="–"/>
              <a:defRPr/>
            </a:pPr>
            <a:r>
              <a:rPr lang="es-ES" sz="2800" i="1" dirty="0">
                <a:effectLst>
                  <a:outerShdw blurRad="38100" dist="38100" dir="2700000" algn="tl">
                    <a:srgbClr val="000000"/>
                  </a:outerShdw>
                </a:effectLst>
                <a:latin typeface="Arial" charset="0"/>
              </a:rPr>
              <a:t>La finalidad es proporcionar claves de servicio con niveles gestionados de </a:t>
            </a:r>
            <a:r>
              <a:rPr lang="es-ES" sz="2800" i="1" dirty="0" err="1">
                <a:effectLst>
                  <a:outerShdw blurRad="38100" dist="38100" dir="2700000" algn="tl">
                    <a:srgbClr val="000000"/>
                  </a:outerShdw>
                </a:effectLst>
                <a:latin typeface="Arial" charset="0"/>
              </a:rPr>
              <a:t>QoS</a:t>
            </a:r>
            <a:r>
              <a:rPr lang="es-ES" sz="2800" i="1" dirty="0">
                <a:effectLst>
                  <a:outerShdw blurRad="38100" dist="38100" dir="2700000" algn="tl">
                    <a:srgbClr val="000000"/>
                  </a:outerShdw>
                </a:effectLst>
                <a:latin typeface="Arial" charset="0"/>
              </a:rPr>
              <a:t> para aplicaciones de datos, voz y video.</a:t>
            </a:r>
          </a:p>
          <a:p>
            <a:pPr marL="609600" indent="-609600" algn="just">
              <a:lnSpc>
                <a:spcPct val="80000"/>
              </a:lnSpc>
              <a:buFontTx/>
              <a:buChar char="–"/>
              <a:defRPr/>
            </a:pPr>
            <a:r>
              <a:rPr lang="es-ES_tradnl" sz="2800" b="1" i="1" dirty="0">
                <a:solidFill>
                  <a:srgbClr val="FFFF00"/>
                </a:solidFill>
                <a:effectLst>
                  <a:outerShdw blurRad="38100" dist="38100" dir="2700000" algn="tl">
                    <a:srgbClr val="000000"/>
                  </a:outerShdw>
                </a:effectLst>
                <a:latin typeface="Arial" charset="0"/>
              </a:rPr>
              <a:t>Evita la colisión y cuellos de botella, mejorando la capacidad de entrega en tiempo crítico de las cargas </a:t>
            </a:r>
            <a:endParaRPr lang="es-ES" sz="2800" b="1" i="1" dirty="0">
              <a:solidFill>
                <a:srgbClr val="FFFF00"/>
              </a:solidFill>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2626"/>
                                        </p:tgtEl>
                                        <p:attrNameLst>
                                          <p:attrName>style.visibility</p:attrName>
                                        </p:attrNameLst>
                                      </p:cBhvr>
                                      <p:to>
                                        <p:strVal val="visible"/>
                                      </p:to>
                                    </p:set>
                                    <p:animEffect transition="in" filter="fade">
                                      <p:cBhvr>
                                        <p:cTn id="7" dur="500"/>
                                        <p:tgtEl>
                                          <p:spTgt spid="282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82627">
                                            <p:bg/>
                                          </p:spTgt>
                                        </p:tgtEl>
                                        <p:attrNameLst>
                                          <p:attrName>style.visibility</p:attrName>
                                        </p:attrNameLst>
                                      </p:cBhvr>
                                      <p:to>
                                        <p:strVal val="visible"/>
                                      </p:to>
                                    </p:set>
                                    <p:animEffect transition="in" filter="circle(in)">
                                      <p:cBhvr>
                                        <p:cTn id="12" dur="2000"/>
                                        <p:tgtEl>
                                          <p:spTgt spid="282627">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82627">
                                            <p:txEl>
                                              <p:pRg st="0" end="0"/>
                                            </p:txEl>
                                          </p:spTgt>
                                        </p:tgtEl>
                                        <p:attrNameLst>
                                          <p:attrName>style.visibility</p:attrName>
                                        </p:attrNameLst>
                                      </p:cBhvr>
                                      <p:to>
                                        <p:strVal val="visible"/>
                                      </p:to>
                                    </p:set>
                                    <p:animEffect transition="in" filter="circle(in)">
                                      <p:cBhvr>
                                        <p:cTn id="17" dur="2000"/>
                                        <p:tgtEl>
                                          <p:spTgt spid="28262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82627">
                                            <p:txEl>
                                              <p:pRg st="1" end="1"/>
                                            </p:txEl>
                                          </p:spTgt>
                                        </p:tgtEl>
                                        <p:attrNameLst>
                                          <p:attrName>style.visibility</p:attrName>
                                        </p:attrNameLst>
                                      </p:cBhvr>
                                      <p:to>
                                        <p:strVal val="visible"/>
                                      </p:to>
                                    </p:set>
                                    <p:animEffect transition="in" filter="circle(in)">
                                      <p:cBhvr>
                                        <p:cTn id="22" dur="2000"/>
                                        <p:tgtEl>
                                          <p:spTgt spid="28262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282627">
                                            <p:txEl>
                                              <p:pRg st="2" end="2"/>
                                            </p:txEl>
                                          </p:spTgt>
                                        </p:tgtEl>
                                        <p:attrNameLst>
                                          <p:attrName>style.visibility</p:attrName>
                                        </p:attrNameLst>
                                      </p:cBhvr>
                                      <p:to>
                                        <p:strVal val="visible"/>
                                      </p:to>
                                    </p:set>
                                    <p:animEffect transition="in" filter="circle(in)">
                                      <p:cBhvr>
                                        <p:cTn id="27" dur="2000"/>
                                        <p:tgtEl>
                                          <p:spTgt spid="282627">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282627">
                                            <p:txEl>
                                              <p:pRg st="3" end="3"/>
                                            </p:txEl>
                                          </p:spTgt>
                                        </p:tgtEl>
                                        <p:attrNameLst>
                                          <p:attrName>style.visibility</p:attrName>
                                        </p:attrNameLst>
                                      </p:cBhvr>
                                      <p:to>
                                        <p:strVal val="visible"/>
                                      </p:to>
                                    </p:set>
                                    <p:animEffect transition="in" filter="circle(in)">
                                      <p:cBhvr>
                                        <p:cTn id="32" dur="2000"/>
                                        <p:tgtEl>
                                          <p:spTgt spid="2826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6" grpId="0" animBg="1"/>
      <p:bldP spid="282627"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609600" y="381000"/>
            <a:ext cx="7772400" cy="914400"/>
          </a:xfrm>
          <a:solidFill>
            <a:schemeClr val="accent2">
              <a:lumMod val="10000"/>
              <a:lumOff val="90000"/>
            </a:schemeClr>
          </a:solidFill>
          <a:ln w="76200" cap="flat">
            <a:solidFill>
              <a:schemeClr val="bg1">
                <a:lumMod val="60000"/>
                <a:lumOff val="40000"/>
              </a:schemeClr>
            </a:solidFill>
          </a:ln>
        </p:spPr>
        <p:txBody>
          <a:bodyPr/>
          <a:lstStyle/>
          <a:p>
            <a:pPr>
              <a:defRPr/>
            </a:pPr>
            <a:r>
              <a:rPr lang="en-US" sz="3600" b="1" i="1" dirty="0">
                <a:solidFill>
                  <a:schemeClr val="bg1">
                    <a:lumMod val="75000"/>
                  </a:schemeClr>
                </a:solidFill>
                <a:effectLst>
                  <a:outerShdw blurRad="38100" dist="38100" dir="2700000" algn="tl">
                    <a:srgbClr val="000000"/>
                  </a:outerShdw>
                </a:effectLst>
                <a:latin typeface="Arial" charset="0"/>
              </a:rPr>
              <a:t>IEEE802.11i - Características</a:t>
            </a:r>
            <a:endParaRPr lang="es-ES" sz="3600" b="1" i="1" dirty="0">
              <a:solidFill>
                <a:schemeClr val="bg1">
                  <a:lumMod val="75000"/>
                </a:schemeClr>
              </a:solidFill>
              <a:effectLst>
                <a:outerShdw blurRad="38100" dist="38100" dir="2700000" algn="tl">
                  <a:srgbClr val="000000"/>
                </a:outerShdw>
              </a:effectLst>
              <a:latin typeface="Arial" charset="0"/>
            </a:endParaRPr>
          </a:p>
        </p:txBody>
      </p:sp>
      <p:sp>
        <p:nvSpPr>
          <p:cNvPr id="283651" name="Rectangle 3"/>
          <p:cNvSpPr>
            <a:spLocks noGrp="1" noChangeArrowheads="1"/>
          </p:cNvSpPr>
          <p:nvPr>
            <p:ph type="body" idx="1"/>
          </p:nvPr>
        </p:nvSpPr>
        <p:spPr>
          <a:xfrm>
            <a:off x="0" y="1484313"/>
            <a:ext cx="9144000" cy="4987925"/>
          </a:xfrm>
          <a:solidFill>
            <a:schemeClr val="bg1"/>
          </a:solidFill>
          <a:ln w="76200" cap="flat">
            <a:solidFill>
              <a:schemeClr val="accent1"/>
            </a:solidFill>
          </a:ln>
        </p:spPr>
        <p:txBody>
          <a:bodyPr/>
          <a:lstStyle/>
          <a:p>
            <a:pPr marL="609600" indent="-609600" algn="just">
              <a:buFontTx/>
              <a:buChar char="–"/>
              <a:defRPr/>
            </a:pPr>
            <a:r>
              <a:rPr lang="es-ES" i="1" dirty="0">
                <a:effectLst>
                  <a:outerShdw blurRad="38100" dist="38100" dir="2700000" algn="tl">
                    <a:srgbClr val="000000"/>
                  </a:outerShdw>
                </a:effectLst>
                <a:latin typeface="Arial" charset="0"/>
              </a:rPr>
              <a:t>Se refiere al objetivo mas frecuente del </a:t>
            </a:r>
            <a:r>
              <a:rPr lang="es-ES" b="1" i="1" dirty="0">
                <a:solidFill>
                  <a:srgbClr val="FF0000"/>
                </a:solidFill>
                <a:effectLst>
                  <a:outerShdw blurRad="38100" dist="38100" dir="2700000" algn="tl">
                    <a:srgbClr val="000000"/>
                  </a:outerShdw>
                </a:effectLst>
                <a:latin typeface="Arial" charset="0"/>
              </a:rPr>
              <a:t>estándar 802.11, la seguridad</a:t>
            </a:r>
            <a:r>
              <a:rPr lang="es-ES" i="1" dirty="0">
                <a:effectLst>
                  <a:outerShdw blurRad="38100" dist="38100" dir="2700000" algn="tl">
                    <a:srgbClr val="000000"/>
                  </a:outerShdw>
                </a:effectLst>
                <a:latin typeface="Arial" charset="0"/>
              </a:rPr>
              <a:t>. </a:t>
            </a:r>
          </a:p>
          <a:p>
            <a:pPr marL="609600" indent="-609600" algn="just">
              <a:buFontTx/>
              <a:buChar char="–"/>
              <a:defRPr/>
            </a:pPr>
            <a:r>
              <a:rPr lang="es-ES" i="1" dirty="0">
                <a:effectLst>
                  <a:outerShdw blurRad="38100" dist="38100" dir="2700000" algn="tl">
                    <a:srgbClr val="000000"/>
                  </a:outerShdw>
                </a:effectLst>
                <a:latin typeface="Arial" charset="0"/>
              </a:rPr>
              <a:t>Se aplicará a los estándares físicos a, b y g de 802.11. </a:t>
            </a:r>
          </a:p>
          <a:p>
            <a:pPr marL="609600" indent="-609600" algn="just">
              <a:buFontTx/>
              <a:buChar char="–"/>
              <a:defRPr/>
            </a:pPr>
            <a:r>
              <a:rPr lang="es-ES" i="1" dirty="0">
                <a:effectLst>
                  <a:outerShdw blurRad="38100" dist="38100" dir="2700000" algn="tl">
                    <a:srgbClr val="000000"/>
                  </a:outerShdw>
                </a:effectLst>
                <a:latin typeface="Arial" charset="0"/>
              </a:rPr>
              <a:t>Proporciona WPA 2 con nuevos métodos de encriptación y autentificación. </a:t>
            </a:r>
          </a:p>
          <a:p>
            <a:pPr lvl="2" algn="just">
              <a:buFontTx/>
              <a:buChar char="–"/>
              <a:defRPr/>
            </a:pPr>
            <a:r>
              <a:rPr lang="es-ES_tradnl" i="1" dirty="0">
                <a:effectLst>
                  <a:outerShdw blurRad="38100" dist="38100" dir="2700000" algn="tl">
                    <a:srgbClr val="000000"/>
                  </a:outerShdw>
                </a:effectLst>
                <a:latin typeface="Arial" charset="0"/>
              </a:rPr>
              <a:t>TKIP (Protocolo de Claves Integra – Seguras – Temporales).</a:t>
            </a:r>
          </a:p>
          <a:p>
            <a:pPr lvl="2" algn="just">
              <a:buFontTx/>
              <a:buChar char="–"/>
              <a:defRPr/>
            </a:pPr>
            <a:r>
              <a:rPr lang="es-ES_tradnl" i="1" dirty="0">
                <a:effectLst>
                  <a:outerShdw blurRad="38100" dist="38100" dir="2700000" algn="tl">
                    <a:srgbClr val="000000"/>
                  </a:outerShdw>
                </a:effectLst>
                <a:latin typeface="Arial" charset="0"/>
              </a:rPr>
              <a:t>AES (Estándar de Cifrado Avanzado). </a:t>
            </a:r>
            <a:endParaRPr lang="es-ES" i="1" dirty="0">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3650"/>
                                        </p:tgtEl>
                                        <p:attrNameLst>
                                          <p:attrName>style.visibility</p:attrName>
                                        </p:attrNameLst>
                                      </p:cBhvr>
                                      <p:to>
                                        <p:strVal val="visible"/>
                                      </p:to>
                                    </p:set>
                                    <p:anim calcmode="lin" valueType="num">
                                      <p:cBhvr additive="base">
                                        <p:cTn id="7" dur="500" fill="hold"/>
                                        <p:tgtEl>
                                          <p:spTgt spid="283650"/>
                                        </p:tgtEl>
                                        <p:attrNameLst>
                                          <p:attrName>ppt_x</p:attrName>
                                        </p:attrNameLst>
                                      </p:cBhvr>
                                      <p:tavLst>
                                        <p:tav tm="0">
                                          <p:val>
                                            <p:strVal val="#ppt_x"/>
                                          </p:val>
                                        </p:tav>
                                        <p:tav tm="100000">
                                          <p:val>
                                            <p:strVal val="#ppt_x"/>
                                          </p:val>
                                        </p:tav>
                                      </p:tavLst>
                                    </p:anim>
                                    <p:anim calcmode="lin" valueType="num">
                                      <p:cBhvr additive="base">
                                        <p:cTn id="8" dur="500" fill="hold"/>
                                        <p:tgtEl>
                                          <p:spTgt spid="28365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283651">
                                            <p:bg/>
                                          </p:spTgt>
                                        </p:tgtEl>
                                        <p:attrNameLst>
                                          <p:attrName>style.visibility</p:attrName>
                                        </p:attrNameLst>
                                      </p:cBhvr>
                                      <p:to>
                                        <p:strVal val="visible"/>
                                      </p:to>
                                    </p:set>
                                    <p:animEffect transition="in" filter="circle(in)">
                                      <p:cBhvr>
                                        <p:cTn id="13" dur="2000"/>
                                        <p:tgtEl>
                                          <p:spTgt spid="283651">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283651">
                                            <p:txEl>
                                              <p:pRg st="0" end="0"/>
                                            </p:txEl>
                                          </p:spTgt>
                                        </p:tgtEl>
                                        <p:attrNameLst>
                                          <p:attrName>style.visibility</p:attrName>
                                        </p:attrNameLst>
                                      </p:cBhvr>
                                      <p:to>
                                        <p:strVal val="visible"/>
                                      </p:to>
                                    </p:set>
                                    <p:animEffect transition="in" filter="circle(in)">
                                      <p:cBhvr>
                                        <p:cTn id="18" dur="2000"/>
                                        <p:tgtEl>
                                          <p:spTgt spid="283651">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283651">
                                            <p:txEl>
                                              <p:pRg st="1" end="1"/>
                                            </p:txEl>
                                          </p:spTgt>
                                        </p:tgtEl>
                                        <p:attrNameLst>
                                          <p:attrName>style.visibility</p:attrName>
                                        </p:attrNameLst>
                                      </p:cBhvr>
                                      <p:to>
                                        <p:strVal val="visible"/>
                                      </p:to>
                                    </p:set>
                                    <p:animEffect transition="in" filter="circle(in)">
                                      <p:cBhvr>
                                        <p:cTn id="23" dur="2000"/>
                                        <p:tgtEl>
                                          <p:spTgt spid="283651">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283651">
                                            <p:txEl>
                                              <p:pRg st="2" end="2"/>
                                            </p:txEl>
                                          </p:spTgt>
                                        </p:tgtEl>
                                        <p:attrNameLst>
                                          <p:attrName>style.visibility</p:attrName>
                                        </p:attrNameLst>
                                      </p:cBhvr>
                                      <p:to>
                                        <p:strVal val="visible"/>
                                      </p:to>
                                    </p:set>
                                    <p:animEffect transition="in" filter="circle(in)">
                                      <p:cBhvr>
                                        <p:cTn id="28" dur="2000"/>
                                        <p:tgtEl>
                                          <p:spTgt spid="283651">
                                            <p:txEl>
                                              <p:pRg st="2" end="2"/>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283651">
                                            <p:txEl>
                                              <p:pRg st="3" end="3"/>
                                            </p:txEl>
                                          </p:spTgt>
                                        </p:tgtEl>
                                        <p:attrNameLst>
                                          <p:attrName>style.visibility</p:attrName>
                                        </p:attrNameLst>
                                      </p:cBhvr>
                                      <p:to>
                                        <p:strVal val="visible"/>
                                      </p:to>
                                    </p:set>
                                    <p:animEffect transition="in" filter="circle(in)">
                                      <p:cBhvr>
                                        <p:cTn id="31" dur="2000"/>
                                        <p:tgtEl>
                                          <p:spTgt spid="283651">
                                            <p:txEl>
                                              <p:pRg st="3" end="3"/>
                                            </p:tx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283651">
                                            <p:txEl>
                                              <p:pRg st="4" end="4"/>
                                            </p:txEl>
                                          </p:spTgt>
                                        </p:tgtEl>
                                        <p:attrNameLst>
                                          <p:attrName>style.visibility</p:attrName>
                                        </p:attrNameLst>
                                      </p:cBhvr>
                                      <p:to>
                                        <p:strVal val="visible"/>
                                      </p:to>
                                    </p:set>
                                    <p:animEffect transition="in" filter="circle(in)">
                                      <p:cBhvr>
                                        <p:cTn id="34" dur="2000"/>
                                        <p:tgtEl>
                                          <p:spTgt spid="283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0" grpId="0" animBg="1"/>
      <p:bldP spid="283651"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685800" y="304800"/>
            <a:ext cx="7772400" cy="1143000"/>
          </a:xfrm>
          <a:solidFill>
            <a:schemeClr val="accent2">
              <a:lumMod val="10000"/>
              <a:lumOff val="90000"/>
            </a:schemeClr>
          </a:solidFill>
          <a:ln w="76200" cap="flat">
            <a:solidFill>
              <a:schemeClr val="bg1">
                <a:lumMod val="60000"/>
                <a:lumOff val="40000"/>
              </a:schemeClr>
            </a:solidFill>
          </a:ln>
        </p:spPr>
        <p:txBody>
          <a:bodyPr/>
          <a:lstStyle/>
          <a:p>
            <a:pPr>
              <a:defRPr/>
            </a:pPr>
            <a:r>
              <a:rPr lang="en-US" sz="3600" b="1" i="1" dirty="0">
                <a:solidFill>
                  <a:schemeClr val="bg1">
                    <a:lumMod val="75000"/>
                  </a:schemeClr>
                </a:solidFill>
                <a:effectLst>
                  <a:outerShdw blurRad="38100" dist="38100" dir="2700000" algn="tl">
                    <a:srgbClr val="000000"/>
                  </a:outerShdw>
                </a:effectLst>
                <a:latin typeface="Arial" charset="0"/>
              </a:rPr>
              <a:t>IEEE802.11d- Características</a:t>
            </a:r>
            <a:endParaRPr lang="es-ES" sz="3600" b="1" i="1" dirty="0">
              <a:solidFill>
                <a:schemeClr val="bg1">
                  <a:lumMod val="75000"/>
                </a:schemeClr>
              </a:solidFill>
              <a:effectLst>
                <a:outerShdw blurRad="38100" dist="38100" dir="2700000" algn="tl">
                  <a:srgbClr val="000000"/>
                </a:outerShdw>
              </a:effectLst>
              <a:latin typeface="Arial" charset="0"/>
            </a:endParaRPr>
          </a:p>
        </p:txBody>
      </p:sp>
      <p:sp>
        <p:nvSpPr>
          <p:cNvPr id="284675" name="Rectangle 3"/>
          <p:cNvSpPr>
            <a:spLocks noGrp="1" noChangeArrowheads="1"/>
          </p:cNvSpPr>
          <p:nvPr>
            <p:ph type="body" idx="1"/>
          </p:nvPr>
        </p:nvSpPr>
        <p:spPr>
          <a:xfrm>
            <a:off x="228600" y="1676400"/>
            <a:ext cx="8382000" cy="4419600"/>
          </a:xfrm>
          <a:solidFill>
            <a:schemeClr val="bg1"/>
          </a:solidFill>
          <a:ln w="76200" cap="flat">
            <a:solidFill>
              <a:schemeClr val="bg1">
                <a:lumMod val="60000"/>
                <a:lumOff val="40000"/>
              </a:schemeClr>
            </a:solidFill>
          </a:ln>
        </p:spPr>
        <p:txBody>
          <a:bodyPr/>
          <a:lstStyle/>
          <a:p>
            <a:pPr marL="609600" indent="-609600" algn="just">
              <a:lnSpc>
                <a:spcPct val="90000"/>
              </a:lnSpc>
              <a:buFontTx/>
              <a:buChar char="–"/>
              <a:defRPr/>
            </a:pPr>
            <a:r>
              <a:rPr lang="es-ES" sz="2800" b="1" i="1" dirty="0">
                <a:solidFill>
                  <a:srgbClr val="FFFF00"/>
                </a:solidFill>
                <a:effectLst>
                  <a:outerShdw blurRad="38100" dist="38100" dir="2700000" algn="tl">
                    <a:srgbClr val="000000"/>
                  </a:outerShdw>
                </a:effectLst>
                <a:latin typeface="Arial" charset="0"/>
              </a:rPr>
              <a:t>Complemento al nivel de control de Acceso al Medio (MAC) en 802.11 para proporcionar el uso, a escala mundial, de las redes WLAN del estándar 802.11. </a:t>
            </a:r>
          </a:p>
          <a:p>
            <a:pPr marL="609600" indent="-609600" algn="just">
              <a:lnSpc>
                <a:spcPct val="90000"/>
              </a:lnSpc>
              <a:buFontTx/>
              <a:buChar char="–"/>
              <a:defRPr/>
            </a:pPr>
            <a:endParaRPr lang="es-ES" sz="2800" i="1" dirty="0">
              <a:effectLst>
                <a:outerShdw blurRad="38100" dist="38100" dir="2700000" algn="tl">
                  <a:srgbClr val="000000"/>
                </a:outerShdw>
              </a:effectLst>
              <a:latin typeface="Arial" charset="0"/>
            </a:endParaRPr>
          </a:p>
          <a:p>
            <a:pPr marL="609600" indent="-609600" algn="just">
              <a:lnSpc>
                <a:spcPct val="90000"/>
              </a:lnSpc>
              <a:buFontTx/>
              <a:buChar char="–"/>
              <a:defRPr/>
            </a:pPr>
            <a:r>
              <a:rPr lang="es-ES" sz="2800" b="1" i="1" dirty="0">
                <a:effectLst>
                  <a:outerShdw blurRad="38100" dist="38100" dir="2700000" algn="tl">
                    <a:srgbClr val="000000"/>
                  </a:outerShdw>
                </a:effectLst>
                <a:latin typeface="Arial" charset="0"/>
              </a:rPr>
              <a:t>Permite a los Puntos de Acceso comunicar información sobre los canales de radio admisibles con niveles de potencia aceptables para los dispositivos de los usuarios</a:t>
            </a:r>
            <a:r>
              <a:rPr lang="es-ES" sz="2800" i="1" dirty="0">
                <a:effectLst>
                  <a:outerShdw blurRad="38100" dist="38100" dir="2700000" algn="tl">
                    <a:srgbClr val="000000"/>
                  </a:outerShdw>
                </a:effectLst>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4674"/>
                                        </p:tgtEl>
                                        <p:attrNameLst>
                                          <p:attrName>style.visibility</p:attrName>
                                        </p:attrNameLst>
                                      </p:cBhvr>
                                      <p:to>
                                        <p:strVal val="visible"/>
                                      </p:to>
                                    </p:set>
                                    <p:anim calcmode="lin" valueType="num">
                                      <p:cBhvr additive="base">
                                        <p:cTn id="7" dur="500" fill="hold"/>
                                        <p:tgtEl>
                                          <p:spTgt spid="284674"/>
                                        </p:tgtEl>
                                        <p:attrNameLst>
                                          <p:attrName>ppt_x</p:attrName>
                                        </p:attrNameLst>
                                      </p:cBhvr>
                                      <p:tavLst>
                                        <p:tav tm="0">
                                          <p:val>
                                            <p:strVal val="#ppt_x"/>
                                          </p:val>
                                        </p:tav>
                                        <p:tav tm="100000">
                                          <p:val>
                                            <p:strVal val="#ppt_x"/>
                                          </p:val>
                                        </p:tav>
                                      </p:tavLst>
                                    </p:anim>
                                    <p:anim calcmode="lin" valueType="num">
                                      <p:cBhvr additive="base">
                                        <p:cTn id="8" dur="500" fill="hold"/>
                                        <p:tgtEl>
                                          <p:spTgt spid="28467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284675">
                                            <p:bg/>
                                          </p:spTgt>
                                        </p:tgtEl>
                                        <p:attrNameLst>
                                          <p:attrName>style.visibility</p:attrName>
                                        </p:attrNameLst>
                                      </p:cBhvr>
                                      <p:to>
                                        <p:strVal val="visible"/>
                                      </p:to>
                                    </p:set>
                                    <p:animEffect transition="in" filter="wheel(1)">
                                      <p:cBhvr>
                                        <p:cTn id="13" dur="2000"/>
                                        <p:tgtEl>
                                          <p:spTgt spid="284675">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284675">
                                            <p:txEl>
                                              <p:pRg st="0" end="0"/>
                                            </p:txEl>
                                          </p:spTgt>
                                        </p:tgtEl>
                                        <p:attrNameLst>
                                          <p:attrName>style.visibility</p:attrName>
                                        </p:attrNameLst>
                                      </p:cBhvr>
                                      <p:to>
                                        <p:strVal val="visible"/>
                                      </p:to>
                                    </p:set>
                                    <p:animEffect transition="in" filter="wheel(1)">
                                      <p:cBhvr>
                                        <p:cTn id="18" dur="2000"/>
                                        <p:tgtEl>
                                          <p:spTgt spid="284675">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284675">
                                            <p:txEl>
                                              <p:pRg st="2" end="2"/>
                                            </p:txEl>
                                          </p:spTgt>
                                        </p:tgtEl>
                                        <p:attrNameLst>
                                          <p:attrName>style.visibility</p:attrName>
                                        </p:attrNameLst>
                                      </p:cBhvr>
                                      <p:to>
                                        <p:strVal val="visible"/>
                                      </p:to>
                                    </p:set>
                                    <p:animEffect transition="in" filter="wheel(1)">
                                      <p:cBhvr>
                                        <p:cTn id="23" dur="2000"/>
                                        <p:tgtEl>
                                          <p:spTgt spid="284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4" grpId="0" animBg="1"/>
      <p:bldP spid="284675"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685800" y="381000"/>
            <a:ext cx="7772400" cy="1143000"/>
          </a:xfrm>
          <a:solidFill>
            <a:schemeClr val="accent2">
              <a:lumMod val="10000"/>
              <a:lumOff val="90000"/>
            </a:schemeClr>
          </a:solidFill>
          <a:ln w="76200" cap="flat">
            <a:solidFill>
              <a:schemeClr val="bg1">
                <a:lumMod val="60000"/>
                <a:lumOff val="40000"/>
              </a:schemeClr>
            </a:solidFill>
          </a:ln>
        </p:spPr>
        <p:txBody>
          <a:bodyPr/>
          <a:lstStyle/>
          <a:p>
            <a:pPr>
              <a:defRPr/>
            </a:pPr>
            <a:r>
              <a:rPr lang="en-US" sz="3600" b="1" i="1" dirty="0">
                <a:solidFill>
                  <a:schemeClr val="bg1">
                    <a:lumMod val="75000"/>
                  </a:schemeClr>
                </a:solidFill>
                <a:effectLst>
                  <a:outerShdw blurRad="38100" dist="38100" dir="2700000" algn="tl">
                    <a:srgbClr val="000000"/>
                  </a:outerShdw>
                </a:effectLst>
                <a:latin typeface="Arial" charset="0"/>
              </a:rPr>
              <a:t>IEEE802.11f- Características</a:t>
            </a:r>
            <a:endParaRPr lang="es-ES" sz="3600" b="1" i="1" dirty="0">
              <a:solidFill>
                <a:schemeClr val="bg1">
                  <a:lumMod val="75000"/>
                </a:schemeClr>
              </a:solidFill>
              <a:effectLst>
                <a:outerShdw blurRad="38100" dist="38100" dir="2700000" algn="tl">
                  <a:srgbClr val="000000"/>
                </a:outerShdw>
              </a:effectLst>
              <a:latin typeface="Arial" charset="0"/>
            </a:endParaRPr>
          </a:p>
        </p:txBody>
      </p:sp>
      <p:sp>
        <p:nvSpPr>
          <p:cNvPr id="285699" name="Rectangle 3"/>
          <p:cNvSpPr>
            <a:spLocks noGrp="1" noChangeArrowheads="1"/>
          </p:cNvSpPr>
          <p:nvPr>
            <p:ph type="body" idx="1"/>
          </p:nvPr>
        </p:nvSpPr>
        <p:spPr>
          <a:xfrm>
            <a:off x="685800" y="1981200"/>
            <a:ext cx="8001000" cy="4114800"/>
          </a:xfrm>
          <a:solidFill>
            <a:schemeClr val="bg1"/>
          </a:solidFill>
          <a:ln w="76200" cap="flat">
            <a:solidFill>
              <a:schemeClr val="bg1">
                <a:lumMod val="60000"/>
                <a:lumOff val="40000"/>
              </a:schemeClr>
            </a:solidFill>
          </a:ln>
        </p:spPr>
        <p:txBody>
          <a:bodyPr/>
          <a:lstStyle/>
          <a:p>
            <a:pPr marL="609600" indent="-609600" algn="just">
              <a:lnSpc>
                <a:spcPct val="90000"/>
              </a:lnSpc>
              <a:buFontTx/>
              <a:buChar char="–"/>
              <a:defRPr/>
            </a:pPr>
            <a:r>
              <a:rPr lang="es-ES" sz="2800" i="1" dirty="0">
                <a:effectLst>
                  <a:outerShdw blurRad="38100" dist="38100" dir="2700000" algn="tl">
                    <a:srgbClr val="000000"/>
                  </a:outerShdw>
                </a:effectLst>
                <a:latin typeface="Arial" charset="0"/>
              </a:rPr>
              <a:t>Su objetivo es lograr la </a:t>
            </a:r>
            <a:r>
              <a:rPr lang="es-ES" sz="2800" b="1" i="1" dirty="0">
                <a:solidFill>
                  <a:srgbClr val="FF0000"/>
                </a:solidFill>
                <a:effectLst>
                  <a:outerShdw blurRad="38100" dist="38100" dir="2700000" algn="tl">
                    <a:srgbClr val="000000"/>
                  </a:outerShdw>
                </a:effectLst>
                <a:latin typeface="Arial" charset="0"/>
              </a:rPr>
              <a:t>interoperabilidad de Puntos de Acceso</a:t>
            </a:r>
            <a:r>
              <a:rPr lang="es-ES" sz="2800" i="1" dirty="0">
                <a:effectLst>
                  <a:outerShdw blurRad="38100" dist="38100" dir="2700000" algn="tl">
                    <a:srgbClr val="000000"/>
                  </a:outerShdw>
                </a:effectLst>
                <a:latin typeface="Arial" charset="0"/>
              </a:rPr>
              <a:t> dentro de una red WLAN </a:t>
            </a:r>
            <a:r>
              <a:rPr lang="es-ES" sz="2800" i="1" dirty="0" err="1">
                <a:effectLst>
                  <a:outerShdw blurRad="38100" dist="38100" dir="2700000" algn="tl">
                    <a:srgbClr val="000000"/>
                  </a:outerShdw>
                </a:effectLst>
                <a:latin typeface="Arial" charset="0"/>
              </a:rPr>
              <a:t>mutiproveedor</a:t>
            </a:r>
            <a:r>
              <a:rPr lang="es-ES" sz="2800" i="1" dirty="0">
                <a:effectLst>
                  <a:outerShdw blurRad="38100" dist="38100" dir="2700000" algn="tl">
                    <a:srgbClr val="000000"/>
                  </a:outerShdw>
                </a:effectLst>
                <a:latin typeface="Arial" charset="0"/>
              </a:rPr>
              <a:t>.</a:t>
            </a:r>
          </a:p>
          <a:p>
            <a:pPr marL="609600" indent="-609600" algn="just">
              <a:lnSpc>
                <a:spcPct val="90000"/>
              </a:lnSpc>
              <a:buFontTx/>
              <a:buChar char="–"/>
              <a:defRPr/>
            </a:pPr>
            <a:endParaRPr lang="es-ES" sz="2800" i="1" dirty="0">
              <a:effectLst>
                <a:outerShdw blurRad="38100" dist="38100" dir="2700000" algn="tl">
                  <a:srgbClr val="000000"/>
                </a:outerShdw>
              </a:effectLst>
              <a:latin typeface="Arial" charset="0"/>
            </a:endParaRPr>
          </a:p>
          <a:p>
            <a:pPr marL="609600" indent="-609600" algn="just">
              <a:lnSpc>
                <a:spcPct val="90000"/>
              </a:lnSpc>
              <a:buFontTx/>
              <a:buChar char="–"/>
              <a:defRPr/>
            </a:pPr>
            <a:r>
              <a:rPr lang="es-ES" sz="2800" b="1" i="1" dirty="0">
                <a:solidFill>
                  <a:srgbClr val="FFFF00"/>
                </a:solidFill>
                <a:effectLst>
                  <a:outerShdw blurRad="38100" dist="38100" dir="2700000" algn="tl">
                    <a:srgbClr val="000000"/>
                  </a:outerShdw>
                </a:effectLst>
                <a:latin typeface="Arial" charset="0"/>
              </a:rPr>
              <a:t>El estándar define el registro e Puntos de Acceso dentro de una red y el intercambio de información entre dichos Puntos de Acceso </a:t>
            </a:r>
            <a:r>
              <a:rPr lang="es-ES" sz="2800" b="1" i="1" dirty="0">
                <a:solidFill>
                  <a:srgbClr val="FF0000"/>
                </a:solidFill>
                <a:effectLst>
                  <a:outerShdw blurRad="38100" dist="38100" dir="2700000" algn="tl">
                    <a:srgbClr val="000000"/>
                  </a:outerShdw>
                </a:effectLst>
                <a:latin typeface="Arial" charset="0"/>
              </a:rPr>
              <a:t>cuando un usuario se traslada desde un Punto de Acceso a otro</a:t>
            </a:r>
            <a:r>
              <a:rPr lang="es-ES" sz="2800" b="1" i="1" dirty="0">
                <a:solidFill>
                  <a:srgbClr val="FFFF00"/>
                </a:solidFill>
                <a:effectLst>
                  <a:outerShdw blurRad="38100" dist="38100" dir="2700000" algn="tl">
                    <a:srgbClr val="000000"/>
                  </a:outerShdw>
                </a:effectLst>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5698"/>
                                        </p:tgtEl>
                                        <p:attrNameLst>
                                          <p:attrName>style.visibility</p:attrName>
                                        </p:attrNameLst>
                                      </p:cBhvr>
                                      <p:to>
                                        <p:strVal val="visible"/>
                                      </p:to>
                                    </p:set>
                                    <p:anim calcmode="lin" valueType="num">
                                      <p:cBhvr additive="base">
                                        <p:cTn id="7" dur="500" fill="hold"/>
                                        <p:tgtEl>
                                          <p:spTgt spid="285698"/>
                                        </p:tgtEl>
                                        <p:attrNameLst>
                                          <p:attrName>ppt_x</p:attrName>
                                        </p:attrNameLst>
                                      </p:cBhvr>
                                      <p:tavLst>
                                        <p:tav tm="0">
                                          <p:val>
                                            <p:strVal val="#ppt_x"/>
                                          </p:val>
                                        </p:tav>
                                        <p:tav tm="100000">
                                          <p:val>
                                            <p:strVal val="#ppt_x"/>
                                          </p:val>
                                        </p:tav>
                                      </p:tavLst>
                                    </p:anim>
                                    <p:anim calcmode="lin" valueType="num">
                                      <p:cBhvr additive="base">
                                        <p:cTn id="8" dur="500" fill="hold"/>
                                        <p:tgtEl>
                                          <p:spTgt spid="28569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285699">
                                            <p:bg/>
                                          </p:spTgt>
                                        </p:tgtEl>
                                        <p:attrNameLst>
                                          <p:attrName>style.visibility</p:attrName>
                                        </p:attrNameLst>
                                      </p:cBhvr>
                                      <p:to>
                                        <p:strVal val="visible"/>
                                      </p:to>
                                    </p:set>
                                    <p:animEffect transition="in" filter="wheel(1)">
                                      <p:cBhvr>
                                        <p:cTn id="13" dur="2000"/>
                                        <p:tgtEl>
                                          <p:spTgt spid="285699">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285699">
                                            <p:txEl>
                                              <p:pRg st="0" end="0"/>
                                            </p:txEl>
                                          </p:spTgt>
                                        </p:tgtEl>
                                        <p:attrNameLst>
                                          <p:attrName>style.visibility</p:attrName>
                                        </p:attrNameLst>
                                      </p:cBhvr>
                                      <p:to>
                                        <p:strVal val="visible"/>
                                      </p:to>
                                    </p:set>
                                    <p:animEffect transition="in" filter="wheel(1)">
                                      <p:cBhvr>
                                        <p:cTn id="18" dur="2000"/>
                                        <p:tgtEl>
                                          <p:spTgt spid="285699">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285699">
                                            <p:txEl>
                                              <p:pRg st="2" end="2"/>
                                            </p:txEl>
                                          </p:spTgt>
                                        </p:tgtEl>
                                        <p:attrNameLst>
                                          <p:attrName>style.visibility</p:attrName>
                                        </p:attrNameLst>
                                      </p:cBhvr>
                                      <p:to>
                                        <p:strVal val="visible"/>
                                      </p:to>
                                    </p:set>
                                    <p:animEffect transition="in" filter="wheel(1)">
                                      <p:cBhvr>
                                        <p:cTn id="23" dur="2000"/>
                                        <p:tgtEl>
                                          <p:spTgt spid="2856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8" grpId="0" animBg="1"/>
      <p:bldP spid="285699"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609600" y="381000"/>
            <a:ext cx="7772400" cy="1143000"/>
          </a:xfrm>
          <a:solidFill>
            <a:schemeClr val="accent2">
              <a:lumMod val="10000"/>
              <a:lumOff val="90000"/>
            </a:schemeClr>
          </a:solidFill>
          <a:ln w="76200" cap="flat">
            <a:solidFill>
              <a:schemeClr val="bg1">
                <a:lumMod val="60000"/>
                <a:lumOff val="40000"/>
              </a:schemeClr>
            </a:solidFill>
          </a:ln>
        </p:spPr>
        <p:txBody>
          <a:bodyPr/>
          <a:lstStyle/>
          <a:p>
            <a:pPr>
              <a:defRPr/>
            </a:pPr>
            <a:r>
              <a:rPr lang="en-US" sz="3600" b="1" i="1" dirty="0">
                <a:solidFill>
                  <a:schemeClr val="bg1">
                    <a:lumMod val="75000"/>
                  </a:schemeClr>
                </a:solidFill>
                <a:effectLst>
                  <a:outerShdw blurRad="38100" dist="38100" dir="2700000" algn="tl">
                    <a:srgbClr val="000000"/>
                  </a:outerShdw>
                </a:effectLst>
                <a:latin typeface="Arial" charset="0"/>
              </a:rPr>
              <a:t>IEEE 802.11h - Características</a:t>
            </a:r>
            <a:endParaRPr lang="es-ES" sz="3600" b="1" i="1" dirty="0">
              <a:solidFill>
                <a:schemeClr val="bg1">
                  <a:lumMod val="75000"/>
                </a:schemeClr>
              </a:solidFill>
              <a:effectLst>
                <a:outerShdw blurRad="38100" dist="38100" dir="2700000" algn="tl">
                  <a:srgbClr val="000000"/>
                </a:outerShdw>
              </a:effectLst>
              <a:latin typeface="Arial" charset="0"/>
            </a:endParaRPr>
          </a:p>
        </p:txBody>
      </p:sp>
      <p:sp>
        <p:nvSpPr>
          <p:cNvPr id="286723" name="Rectangle 3"/>
          <p:cNvSpPr>
            <a:spLocks noGrp="1" noChangeArrowheads="1"/>
          </p:cNvSpPr>
          <p:nvPr>
            <p:ph type="body" idx="1"/>
          </p:nvPr>
        </p:nvSpPr>
        <p:spPr>
          <a:xfrm>
            <a:off x="304800" y="1773238"/>
            <a:ext cx="8382000" cy="4779962"/>
          </a:xfrm>
          <a:solidFill>
            <a:schemeClr val="bg1"/>
          </a:solidFill>
          <a:ln w="76200" cap="flat">
            <a:solidFill>
              <a:schemeClr val="bg1">
                <a:lumMod val="60000"/>
                <a:lumOff val="40000"/>
              </a:schemeClr>
            </a:solidFill>
          </a:ln>
        </p:spPr>
        <p:txBody>
          <a:bodyPr/>
          <a:lstStyle/>
          <a:p>
            <a:pPr marL="609600" indent="-609600" algn="just">
              <a:lnSpc>
                <a:spcPct val="90000"/>
              </a:lnSpc>
              <a:buFontTx/>
              <a:buChar char="–"/>
              <a:defRPr/>
            </a:pPr>
            <a:r>
              <a:rPr lang="es-ES" sz="2400" b="1" i="1" dirty="0">
                <a:effectLst>
                  <a:outerShdw blurRad="38100" dist="38100" dir="2700000" algn="tl">
                    <a:srgbClr val="000000"/>
                  </a:outerShdw>
                </a:effectLst>
                <a:latin typeface="Arial" charset="0"/>
              </a:rPr>
              <a:t>El objetivo es cumplir los reglamentos europeos para redes WLAN a 5 GHz. </a:t>
            </a:r>
          </a:p>
          <a:p>
            <a:pPr marL="609600" indent="-609600" algn="just">
              <a:lnSpc>
                <a:spcPct val="90000"/>
              </a:lnSpc>
              <a:buFontTx/>
              <a:buChar char="–"/>
              <a:defRPr/>
            </a:pPr>
            <a:r>
              <a:rPr lang="es-ES" sz="2400" i="1" dirty="0">
                <a:solidFill>
                  <a:srgbClr val="FFFF00"/>
                </a:solidFill>
                <a:effectLst>
                  <a:outerShdw blurRad="38100" dist="38100" dir="2700000" algn="tl">
                    <a:srgbClr val="000000"/>
                  </a:outerShdw>
                </a:effectLst>
                <a:latin typeface="Arial" charset="0"/>
              </a:rPr>
              <a:t>Los reglamentos europeos para la banda de 5 GHz requieren que los productos tengan control de la potencia de transmisión (TPC) y selección de frecuencia dinámica (DFS). </a:t>
            </a:r>
          </a:p>
          <a:p>
            <a:pPr marL="609600" indent="-609600" algn="just">
              <a:lnSpc>
                <a:spcPct val="90000"/>
              </a:lnSpc>
              <a:buFontTx/>
              <a:buChar char="–"/>
              <a:defRPr/>
            </a:pPr>
            <a:r>
              <a:rPr lang="es-ES" sz="2400" b="1" i="1" dirty="0">
                <a:effectLst>
                  <a:outerShdw blurRad="38100" dist="38100" dir="2700000" algn="tl">
                    <a:srgbClr val="000000"/>
                  </a:outerShdw>
                </a:effectLst>
                <a:latin typeface="Arial" charset="0"/>
              </a:rPr>
              <a:t>El control TPC limita la potencia transmitida al mínimo necesario para alcanzar al usuario más lejano. </a:t>
            </a:r>
          </a:p>
          <a:p>
            <a:pPr marL="609600" indent="-609600" algn="just">
              <a:lnSpc>
                <a:spcPct val="90000"/>
              </a:lnSpc>
              <a:buFontTx/>
              <a:buChar char="–"/>
              <a:defRPr/>
            </a:pPr>
            <a:r>
              <a:rPr lang="es-ES" sz="2400" i="1" dirty="0">
                <a:solidFill>
                  <a:srgbClr val="FFFF00"/>
                </a:solidFill>
                <a:effectLst>
                  <a:outerShdw blurRad="38100" dist="38100" dir="2700000" algn="tl">
                    <a:srgbClr val="000000"/>
                  </a:outerShdw>
                </a:effectLst>
                <a:latin typeface="Arial" charset="0"/>
              </a:rPr>
              <a:t>DFS selecciona el canal de radio en el Punto de Acceso para reducir al mínimo la interferencia con otros sistemas en particular el radar.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22"/>
                                        </p:tgtEl>
                                        <p:attrNameLst>
                                          <p:attrName>style.visibility</p:attrName>
                                        </p:attrNameLst>
                                      </p:cBhvr>
                                      <p:to>
                                        <p:strVal val="visible"/>
                                      </p:to>
                                    </p:set>
                                    <p:anim calcmode="lin" valueType="num">
                                      <p:cBhvr additive="base">
                                        <p:cTn id="7" dur="500" fill="hold"/>
                                        <p:tgtEl>
                                          <p:spTgt spid="286722"/>
                                        </p:tgtEl>
                                        <p:attrNameLst>
                                          <p:attrName>ppt_x</p:attrName>
                                        </p:attrNameLst>
                                      </p:cBhvr>
                                      <p:tavLst>
                                        <p:tav tm="0">
                                          <p:val>
                                            <p:strVal val="#ppt_x"/>
                                          </p:val>
                                        </p:tav>
                                        <p:tav tm="100000">
                                          <p:val>
                                            <p:strVal val="#ppt_x"/>
                                          </p:val>
                                        </p:tav>
                                      </p:tavLst>
                                    </p:anim>
                                    <p:anim calcmode="lin" valueType="num">
                                      <p:cBhvr additive="base">
                                        <p:cTn id="8" dur="500" fill="hold"/>
                                        <p:tgtEl>
                                          <p:spTgt spid="28672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286723">
                                            <p:bg/>
                                          </p:spTgt>
                                        </p:tgtEl>
                                        <p:attrNameLst>
                                          <p:attrName>style.visibility</p:attrName>
                                        </p:attrNameLst>
                                      </p:cBhvr>
                                      <p:to>
                                        <p:strVal val="visible"/>
                                      </p:to>
                                    </p:set>
                                    <p:animEffect transition="in" filter="circle(in)">
                                      <p:cBhvr>
                                        <p:cTn id="13" dur="2000"/>
                                        <p:tgtEl>
                                          <p:spTgt spid="286723">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286723">
                                            <p:txEl>
                                              <p:pRg st="0" end="0"/>
                                            </p:txEl>
                                          </p:spTgt>
                                        </p:tgtEl>
                                        <p:attrNameLst>
                                          <p:attrName>style.visibility</p:attrName>
                                        </p:attrNameLst>
                                      </p:cBhvr>
                                      <p:to>
                                        <p:strVal val="visible"/>
                                      </p:to>
                                    </p:set>
                                    <p:animEffect transition="in" filter="circle(in)">
                                      <p:cBhvr>
                                        <p:cTn id="18" dur="2000"/>
                                        <p:tgtEl>
                                          <p:spTgt spid="286723">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286723">
                                            <p:txEl>
                                              <p:pRg st="1" end="1"/>
                                            </p:txEl>
                                          </p:spTgt>
                                        </p:tgtEl>
                                        <p:attrNameLst>
                                          <p:attrName>style.visibility</p:attrName>
                                        </p:attrNameLst>
                                      </p:cBhvr>
                                      <p:to>
                                        <p:strVal val="visible"/>
                                      </p:to>
                                    </p:set>
                                    <p:animEffect transition="in" filter="circle(in)">
                                      <p:cBhvr>
                                        <p:cTn id="23" dur="2000"/>
                                        <p:tgtEl>
                                          <p:spTgt spid="286723">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286723">
                                            <p:txEl>
                                              <p:pRg st="2" end="2"/>
                                            </p:txEl>
                                          </p:spTgt>
                                        </p:tgtEl>
                                        <p:attrNameLst>
                                          <p:attrName>style.visibility</p:attrName>
                                        </p:attrNameLst>
                                      </p:cBhvr>
                                      <p:to>
                                        <p:strVal val="visible"/>
                                      </p:to>
                                    </p:set>
                                    <p:animEffect transition="in" filter="circle(in)">
                                      <p:cBhvr>
                                        <p:cTn id="28" dur="2000"/>
                                        <p:tgtEl>
                                          <p:spTgt spid="286723">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286723">
                                            <p:txEl>
                                              <p:pRg st="3" end="3"/>
                                            </p:txEl>
                                          </p:spTgt>
                                        </p:tgtEl>
                                        <p:attrNameLst>
                                          <p:attrName>style.visibility</p:attrName>
                                        </p:attrNameLst>
                                      </p:cBhvr>
                                      <p:to>
                                        <p:strVal val="visible"/>
                                      </p:to>
                                    </p:set>
                                    <p:animEffect transition="in" filter="circle(in)">
                                      <p:cBhvr>
                                        <p:cTn id="33" dur="2000"/>
                                        <p:tgtEl>
                                          <p:spTgt spid="286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2" grpId="0" animBg="1"/>
      <p:bldP spid="28672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50"/>
          <p:cNvSpPr>
            <a:spLocks noGrp="1" noChangeArrowheads="1"/>
          </p:cNvSpPr>
          <p:nvPr>
            <p:ph type="subTitle" idx="1"/>
          </p:nvPr>
        </p:nvSpPr>
        <p:spPr>
          <a:xfrm>
            <a:off x="578699" y="4797152"/>
            <a:ext cx="8137525" cy="1655763"/>
          </a:xfrm>
          <a:solidFill>
            <a:schemeClr val="bg1">
              <a:lumMod val="20000"/>
              <a:lumOff val="80000"/>
            </a:schemeClr>
          </a:solidFill>
          <a:ln w="76200">
            <a:solidFill>
              <a:schemeClr val="accent2">
                <a:lumMod val="90000"/>
                <a:lumOff val="10000"/>
              </a:schemeClr>
            </a:solidFill>
          </a:ln>
        </p:spPr>
        <p:txBody>
          <a:bodyPr/>
          <a:lstStyle/>
          <a:p>
            <a:pPr>
              <a:spcBef>
                <a:spcPct val="0"/>
              </a:spcBef>
            </a:pPr>
            <a:r>
              <a:rPr lang="es-MX" altLang="es-ES" sz="4000" b="1" i="1" u="sng" dirty="0">
                <a:solidFill>
                  <a:srgbClr val="333399"/>
                </a:solidFill>
                <a:latin typeface="Arial" charset="0"/>
              </a:rPr>
              <a:t>Comunicaciones Inalámbricas II</a:t>
            </a:r>
          </a:p>
          <a:p>
            <a:r>
              <a:rPr lang="es-AR" altLang="es-ES" sz="4000" b="1" i="1" u="sng" dirty="0">
                <a:solidFill>
                  <a:srgbClr val="333399"/>
                </a:solidFill>
                <a:latin typeface="Arial" charset="0"/>
              </a:rPr>
              <a:t>2023</a:t>
            </a:r>
          </a:p>
        </p:txBody>
      </p:sp>
      <p:sp>
        <p:nvSpPr>
          <p:cNvPr id="5123" name="Rectangle 2051"/>
          <p:cNvSpPr>
            <a:spLocks noGrp="1" noChangeArrowheads="1"/>
          </p:cNvSpPr>
          <p:nvPr>
            <p:ph type="ctrTitle"/>
          </p:nvPr>
        </p:nvSpPr>
        <p:spPr>
          <a:xfrm>
            <a:off x="611188" y="836612"/>
            <a:ext cx="8064500" cy="3384476"/>
          </a:xfrm>
          <a:solidFill>
            <a:schemeClr val="accent2">
              <a:lumMod val="10000"/>
              <a:lumOff val="90000"/>
            </a:schemeClr>
          </a:solidFill>
          <a:ln w="57150" cap="flat" algn="ctr">
            <a:solidFill>
              <a:schemeClr val="bg1">
                <a:lumMod val="60000"/>
                <a:lumOff val="40000"/>
              </a:schemeClr>
            </a:solidFill>
            <a:miter lim="800000"/>
            <a:headEnd/>
            <a:tailEnd/>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3007</a:t>
            </a:r>
            <a:endParaRPr lang="es-AR" altLang="es-ES" b="1" i="1" u="sng" dirty="0">
              <a:solidFill>
                <a:srgbClr val="333399"/>
              </a:solidFill>
              <a:latin typeface="Arial"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609600" y="228600"/>
            <a:ext cx="7772400" cy="1143000"/>
          </a:xfrm>
          <a:solidFill>
            <a:schemeClr val="accent2">
              <a:lumMod val="10000"/>
              <a:lumOff val="90000"/>
            </a:schemeClr>
          </a:solidFill>
          <a:ln w="76200" cap="flat">
            <a:solidFill>
              <a:schemeClr val="bg1">
                <a:lumMod val="60000"/>
                <a:lumOff val="40000"/>
              </a:schemeClr>
            </a:solidFill>
          </a:ln>
        </p:spPr>
        <p:txBody>
          <a:bodyPr/>
          <a:lstStyle/>
          <a:p>
            <a:pPr>
              <a:defRPr/>
            </a:pPr>
            <a:r>
              <a:rPr lang="en-US" sz="3600" b="1" i="1" dirty="0">
                <a:solidFill>
                  <a:schemeClr val="bg1">
                    <a:lumMod val="75000"/>
                  </a:schemeClr>
                </a:solidFill>
                <a:effectLst>
                  <a:outerShdw blurRad="38100" dist="38100" dir="2700000" algn="tl">
                    <a:srgbClr val="000000"/>
                  </a:outerShdw>
                </a:effectLst>
                <a:latin typeface="Arial" charset="0"/>
              </a:rPr>
              <a:t>IEEE 802.15 - Características</a:t>
            </a:r>
            <a:endParaRPr lang="es-ES" sz="3600" b="1" i="1" dirty="0">
              <a:solidFill>
                <a:schemeClr val="bg1">
                  <a:lumMod val="75000"/>
                </a:schemeClr>
              </a:solidFill>
              <a:effectLst>
                <a:outerShdw blurRad="38100" dist="38100" dir="2700000" algn="tl">
                  <a:srgbClr val="000000"/>
                </a:outerShdw>
              </a:effectLst>
              <a:latin typeface="Arial" charset="0"/>
            </a:endParaRPr>
          </a:p>
        </p:txBody>
      </p:sp>
      <p:sp>
        <p:nvSpPr>
          <p:cNvPr id="288771" name="Rectangle 3"/>
          <p:cNvSpPr>
            <a:spLocks noGrp="1" noChangeArrowheads="1"/>
          </p:cNvSpPr>
          <p:nvPr>
            <p:ph type="body" idx="1"/>
          </p:nvPr>
        </p:nvSpPr>
        <p:spPr>
          <a:xfrm>
            <a:off x="304800" y="1676400"/>
            <a:ext cx="8382000" cy="3657600"/>
          </a:xfrm>
          <a:solidFill>
            <a:schemeClr val="bg1"/>
          </a:solidFill>
          <a:ln w="76200" cap="flat">
            <a:solidFill>
              <a:schemeClr val="bg1">
                <a:lumMod val="60000"/>
                <a:lumOff val="40000"/>
              </a:schemeClr>
            </a:solidFill>
          </a:ln>
        </p:spPr>
        <p:txBody>
          <a:bodyPr/>
          <a:lstStyle/>
          <a:p>
            <a:pPr marL="609600" indent="-609600" algn="just">
              <a:lnSpc>
                <a:spcPct val="90000"/>
              </a:lnSpc>
              <a:buFontTx/>
              <a:buChar char="–"/>
              <a:defRPr/>
            </a:pPr>
            <a:r>
              <a:rPr lang="es-ES" sz="2400" b="1" i="1" dirty="0">
                <a:effectLst>
                  <a:outerShdw blurRad="38100" dist="38100" dir="2700000" algn="tl">
                    <a:srgbClr val="000000"/>
                  </a:outerShdw>
                </a:effectLst>
                <a:latin typeface="Arial" charset="0"/>
              </a:rPr>
              <a:t>El estándar IEEE 802.15 se enfoca básicamente en el desarrollo de estándares para redes tipo PAN o redes inalámbricas de corta distancia.</a:t>
            </a:r>
          </a:p>
          <a:p>
            <a:pPr marL="609600" indent="-609600" algn="just">
              <a:lnSpc>
                <a:spcPct val="90000"/>
              </a:lnSpc>
              <a:buFontTx/>
              <a:buChar char="–"/>
              <a:defRPr/>
            </a:pPr>
            <a:endParaRPr lang="es-ES" sz="2400" i="1" dirty="0">
              <a:effectLst>
                <a:outerShdw blurRad="38100" dist="38100" dir="2700000" algn="tl">
                  <a:srgbClr val="000000"/>
                </a:outerShdw>
              </a:effectLst>
              <a:latin typeface="Arial" charset="0"/>
            </a:endParaRPr>
          </a:p>
          <a:p>
            <a:pPr marL="609600" indent="-609600" algn="just">
              <a:lnSpc>
                <a:spcPct val="90000"/>
              </a:lnSpc>
              <a:buFontTx/>
              <a:buChar char="–"/>
              <a:defRPr/>
            </a:pPr>
            <a:r>
              <a:rPr lang="es-ES" sz="2400" i="1" dirty="0">
                <a:solidFill>
                  <a:srgbClr val="FFFF00"/>
                </a:solidFill>
                <a:effectLst>
                  <a:outerShdw blurRad="38100" dist="38100" dir="2700000" algn="tl">
                    <a:srgbClr val="000000"/>
                  </a:outerShdw>
                </a:effectLst>
                <a:latin typeface="Arial" charset="0"/>
              </a:rPr>
              <a:t>Debido a que </a:t>
            </a:r>
            <a:r>
              <a:rPr lang="es-ES" sz="2400" b="1" i="1" dirty="0">
                <a:solidFill>
                  <a:srgbClr val="FF0000"/>
                </a:solidFill>
                <a:effectLst>
                  <a:outerShdw blurRad="38100" dist="38100" dir="2700000" algn="tl">
                    <a:srgbClr val="000000"/>
                  </a:outerShdw>
                </a:effectLst>
                <a:latin typeface="Arial" charset="0"/>
              </a:rPr>
              <a:t>Bluetooth no puede </a:t>
            </a:r>
            <a:r>
              <a:rPr lang="es-ES" sz="2400" i="1" dirty="0">
                <a:solidFill>
                  <a:srgbClr val="FFFF00"/>
                </a:solidFill>
                <a:effectLst>
                  <a:outerShdw blurRad="38100" dist="38100" dir="2700000" algn="tl">
                    <a:srgbClr val="000000"/>
                  </a:outerShdw>
                </a:effectLst>
                <a:latin typeface="Arial" charset="0"/>
              </a:rPr>
              <a:t>coexistir con una red inalámbrica 802.11x, de alguna manera la IEEE definió este estándar para permitir la interoperabilidad de las redes inalámbricas LAN con las redes tipo PAN.</a:t>
            </a:r>
          </a:p>
          <a:p>
            <a:pPr marL="609600" indent="-609600" algn="just">
              <a:lnSpc>
                <a:spcPct val="90000"/>
              </a:lnSpc>
              <a:buFontTx/>
              <a:buChar char="–"/>
              <a:defRPr/>
            </a:pPr>
            <a:endParaRPr lang="es-ES" sz="2400" i="1" dirty="0">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8770"/>
                                        </p:tgtEl>
                                        <p:attrNameLst>
                                          <p:attrName>style.visibility</p:attrName>
                                        </p:attrNameLst>
                                      </p:cBhvr>
                                      <p:to>
                                        <p:strVal val="visible"/>
                                      </p:to>
                                    </p:set>
                                    <p:anim calcmode="lin" valueType="num">
                                      <p:cBhvr additive="base">
                                        <p:cTn id="7" dur="500" fill="hold"/>
                                        <p:tgtEl>
                                          <p:spTgt spid="288770"/>
                                        </p:tgtEl>
                                        <p:attrNameLst>
                                          <p:attrName>ppt_x</p:attrName>
                                        </p:attrNameLst>
                                      </p:cBhvr>
                                      <p:tavLst>
                                        <p:tav tm="0">
                                          <p:val>
                                            <p:strVal val="#ppt_x"/>
                                          </p:val>
                                        </p:tav>
                                        <p:tav tm="100000">
                                          <p:val>
                                            <p:strVal val="#ppt_x"/>
                                          </p:val>
                                        </p:tav>
                                      </p:tavLst>
                                    </p:anim>
                                    <p:anim calcmode="lin" valueType="num">
                                      <p:cBhvr additive="base">
                                        <p:cTn id="8" dur="500" fill="hold"/>
                                        <p:tgtEl>
                                          <p:spTgt spid="2887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88771">
                                            <p:bg/>
                                          </p:spTgt>
                                        </p:tgtEl>
                                        <p:attrNameLst>
                                          <p:attrName>style.visibility</p:attrName>
                                        </p:attrNameLst>
                                      </p:cBhvr>
                                      <p:to>
                                        <p:strVal val="visible"/>
                                      </p:to>
                                    </p:set>
                                    <p:animEffect transition="in" filter="wipe(down)">
                                      <p:cBhvr>
                                        <p:cTn id="13" dur="500"/>
                                        <p:tgtEl>
                                          <p:spTgt spid="288771">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88771">
                                            <p:txEl>
                                              <p:pRg st="0" end="0"/>
                                            </p:txEl>
                                          </p:spTgt>
                                        </p:tgtEl>
                                        <p:attrNameLst>
                                          <p:attrName>style.visibility</p:attrName>
                                        </p:attrNameLst>
                                      </p:cBhvr>
                                      <p:to>
                                        <p:strVal val="visible"/>
                                      </p:to>
                                    </p:set>
                                    <p:animEffect transition="in" filter="wipe(down)">
                                      <p:cBhvr>
                                        <p:cTn id="18" dur="500"/>
                                        <p:tgtEl>
                                          <p:spTgt spid="288771">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88771">
                                            <p:txEl>
                                              <p:pRg st="2" end="2"/>
                                            </p:txEl>
                                          </p:spTgt>
                                        </p:tgtEl>
                                        <p:attrNameLst>
                                          <p:attrName>style.visibility</p:attrName>
                                        </p:attrNameLst>
                                      </p:cBhvr>
                                      <p:to>
                                        <p:strVal val="visible"/>
                                      </p:to>
                                    </p:set>
                                    <p:animEffect transition="in" filter="wipe(down)">
                                      <p:cBhvr>
                                        <p:cTn id="23" dur="500"/>
                                        <p:tgtEl>
                                          <p:spTgt spid="288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0" grpId="0" animBg="1"/>
      <p:bldP spid="288771"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609600" y="228600"/>
            <a:ext cx="7772400" cy="1143000"/>
          </a:xfrm>
          <a:solidFill>
            <a:schemeClr val="accent2">
              <a:lumMod val="10000"/>
              <a:lumOff val="90000"/>
            </a:schemeClr>
          </a:solidFill>
          <a:ln w="76200" cap="flat">
            <a:solidFill>
              <a:schemeClr val="bg1">
                <a:lumMod val="60000"/>
                <a:lumOff val="40000"/>
              </a:schemeClr>
            </a:solidFill>
          </a:ln>
        </p:spPr>
        <p:txBody>
          <a:bodyPr/>
          <a:lstStyle/>
          <a:p>
            <a:pPr>
              <a:defRPr/>
            </a:pPr>
            <a:r>
              <a:rPr lang="en-US" sz="3600" b="1" i="1" dirty="0">
                <a:solidFill>
                  <a:schemeClr val="bg1">
                    <a:lumMod val="75000"/>
                  </a:schemeClr>
                </a:solidFill>
                <a:effectLst>
                  <a:outerShdw blurRad="38100" dist="38100" dir="2700000" algn="tl">
                    <a:srgbClr val="000000"/>
                  </a:outerShdw>
                </a:effectLst>
                <a:latin typeface="Arial" charset="0"/>
              </a:rPr>
              <a:t>IEEE 802.15.3 - Características</a:t>
            </a:r>
            <a:endParaRPr lang="es-ES" sz="3600" b="1" i="1" dirty="0">
              <a:solidFill>
                <a:schemeClr val="bg1">
                  <a:lumMod val="75000"/>
                </a:schemeClr>
              </a:solidFill>
              <a:effectLst>
                <a:outerShdw blurRad="38100" dist="38100" dir="2700000" algn="tl">
                  <a:srgbClr val="000000"/>
                </a:outerShdw>
              </a:effectLst>
              <a:latin typeface="Arial" charset="0"/>
            </a:endParaRPr>
          </a:p>
        </p:txBody>
      </p:sp>
      <p:sp>
        <p:nvSpPr>
          <p:cNvPr id="288771" name="Rectangle 3"/>
          <p:cNvSpPr>
            <a:spLocks noGrp="1" noChangeArrowheads="1"/>
          </p:cNvSpPr>
          <p:nvPr>
            <p:ph type="body" idx="1"/>
          </p:nvPr>
        </p:nvSpPr>
        <p:spPr>
          <a:xfrm>
            <a:off x="107504" y="1628800"/>
            <a:ext cx="8928992" cy="4920952"/>
          </a:xfrm>
          <a:solidFill>
            <a:schemeClr val="bg1"/>
          </a:solidFill>
          <a:ln w="76200" cap="flat">
            <a:solidFill>
              <a:schemeClr val="bg1">
                <a:lumMod val="60000"/>
                <a:lumOff val="40000"/>
              </a:schemeClr>
            </a:solidFill>
          </a:ln>
        </p:spPr>
        <p:txBody>
          <a:bodyPr/>
          <a:lstStyle/>
          <a:p>
            <a:pPr marL="609600" indent="-609600" algn="just">
              <a:lnSpc>
                <a:spcPct val="90000"/>
              </a:lnSpc>
              <a:buFontTx/>
              <a:buChar char="–"/>
              <a:defRPr/>
            </a:pPr>
            <a:r>
              <a:rPr lang="es-ES" sz="2800" i="1" dirty="0" err="1">
                <a:solidFill>
                  <a:srgbClr val="FFFF00"/>
                </a:solidFill>
                <a:effectLst>
                  <a:outerShdw blurRad="38100" dist="38100" dir="2700000" algn="tl">
                    <a:srgbClr val="000000"/>
                  </a:outerShdw>
                </a:effectLst>
                <a:latin typeface="Arial" charset="0"/>
              </a:rPr>
              <a:t>Estandar</a:t>
            </a:r>
            <a:r>
              <a:rPr lang="es-ES" sz="2800" i="1" dirty="0">
                <a:solidFill>
                  <a:srgbClr val="FFFF00"/>
                </a:solidFill>
                <a:effectLst>
                  <a:outerShdw blurRad="38100" dist="38100" dir="2700000" algn="tl">
                    <a:srgbClr val="000000"/>
                  </a:outerShdw>
                </a:effectLst>
                <a:latin typeface="Arial" charset="0"/>
              </a:rPr>
              <a:t> de </a:t>
            </a:r>
            <a:r>
              <a:rPr lang="es-ES" sz="2800" i="1" dirty="0" err="1">
                <a:solidFill>
                  <a:srgbClr val="FFFF00"/>
                </a:solidFill>
                <a:effectLst>
                  <a:outerShdw blurRad="38100" dist="38100" dir="2700000" algn="tl">
                    <a:srgbClr val="000000"/>
                  </a:outerShdw>
                </a:effectLst>
                <a:latin typeface="Arial" charset="0"/>
              </a:rPr>
              <a:t>WPANs</a:t>
            </a:r>
            <a:r>
              <a:rPr lang="es-ES" sz="2800" i="1" dirty="0">
                <a:solidFill>
                  <a:srgbClr val="FFFF00"/>
                </a:solidFill>
                <a:effectLst>
                  <a:outerShdw blurRad="38100" dist="38100" dir="2700000" algn="tl">
                    <a:srgbClr val="000000"/>
                  </a:outerShdw>
                </a:effectLst>
                <a:latin typeface="Arial" charset="0"/>
              </a:rPr>
              <a:t> capaces de transmitir datos de manera rápida, y eficiente.</a:t>
            </a:r>
          </a:p>
          <a:p>
            <a:pPr marL="609600" indent="-609600" algn="just">
              <a:lnSpc>
                <a:spcPct val="90000"/>
              </a:lnSpc>
              <a:buFontTx/>
              <a:buChar char="–"/>
              <a:defRPr/>
            </a:pPr>
            <a:r>
              <a:rPr lang="es-ES" sz="2800" b="1" i="1" dirty="0">
                <a:effectLst>
                  <a:outerShdw blurRad="38100" dist="38100" dir="2700000" algn="tl">
                    <a:srgbClr val="000000"/>
                  </a:outerShdw>
                </a:effectLst>
                <a:latin typeface="Arial" charset="0"/>
              </a:rPr>
              <a:t>Puede implementar prácticamente en “cualquier dispositivo que sea digno de utilizar un microprocesador”.</a:t>
            </a:r>
          </a:p>
          <a:p>
            <a:pPr marL="609600" indent="-609600" algn="just">
              <a:lnSpc>
                <a:spcPct val="90000"/>
              </a:lnSpc>
              <a:buFontTx/>
              <a:buChar char="–"/>
              <a:defRPr/>
            </a:pPr>
            <a:r>
              <a:rPr lang="es-ES" sz="2800" i="1" dirty="0">
                <a:solidFill>
                  <a:srgbClr val="FFFF00"/>
                </a:solidFill>
                <a:effectLst>
                  <a:outerShdw blurRad="38100" dist="38100" dir="2700000" algn="tl">
                    <a:srgbClr val="000000"/>
                  </a:outerShdw>
                </a:effectLst>
                <a:latin typeface="Arial" charset="0"/>
              </a:rPr>
              <a:t>Topología centralizada en una conexión orientada tipo </a:t>
            </a:r>
            <a:r>
              <a:rPr lang="es-ES" sz="2800" i="1" dirty="0" err="1">
                <a:solidFill>
                  <a:srgbClr val="FFFF00"/>
                </a:solidFill>
                <a:effectLst>
                  <a:outerShdw blurRad="38100" dist="38100" dir="2700000" algn="tl">
                    <a:srgbClr val="000000"/>
                  </a:outerShdw>
                </a:effectLst>
                <a:latin typeface="Arial" charset="0"/>
              </a:rPr>
              <a:t>adhoc</a:t>
            </a:r>
            <a:r>
              <a:rPr lang="es-ES" sz="2800" i="1" dirty="0">
                <a:solidFill>
                  <a:srgbClr val="FFFF00"/>
                </a:solidFill>
                <a:effectLst>
                  <a:outerShdw blurRad="38100" dist="38100" dir="2700000" algn="tl">
                    <a:srgbClr val="000000"/>
                  </a:outerShdw>
                </a:effectLst>
                <a:latin typeface="Arial" charset="0"/>
              </a:rPr>
              <a:t>.</a:t>
            </a:r>
          </a:p>
          <a:p>
            <a:pPr marL="609600" indent="-609600" algn="just">
              <a:lnSpc>
                <a:spcPct val="90000"/>
              </a:lnSpc>
              <a:buFontTx/>
              <a:buChar char="–"/>
              <a:defRPr/>
            </a:pPr>
            <a:r>
              <a:rPr lang="es-ES" sz="2800" b="1" i="1" dirty="0">
                <a:effectLst>
                  <a:outerShdw blurRad="38100" dist="38100" dir="2700000" algn="tl">
                    <a:srgbClr val="000000"/>
                  </a:outerShdw>
                </a:effectLst>
                <a:latin typeface="Arial" charset="0"/>
              </a:rPr>
              <a:t>Conecta Dispositivos es peer to peer y soporta </a:t>
            </a:r>
            <a:r>
              <a:rPr lang="es-ES" sz="2800" b="1" i="1" dirty="0" err="1">
                <a:effectLst>
                  <a:outerShdw blurRad="38100" dist="38100" dir="2700000" algn="tl">
                    <a:srgbClr val="000000"/>
                  </a:outerShdw>
                </a:effectLst>
                <a:latin typeface="Arial" charset="0"/>
              </a:rPr>
              <a:t>QoS</a:t>
            </a:r>
            <a:r>
              <a:rPr lang="es-ES" sz="2800" b="1" i="1" dirty="0">
                <a:effectLst>
                  <a:outerShdw blurRad="38100" dist="38100" dir="2700000" algn="tl">
                    <a:srgbClr val="000000"/>
                  </a:outerShdw>
                </a:effectLst>
                <a:latin typeface="Arial" charset="0"/>
              </a:rPr>
              <a:t> multimedia; con una arquitectura TDMA.</a:t>
            </a:r>
          </a:p>
          <a:p>
            <a:pPr marL="609600" indent="-609600" algn="just">
              <a:lnSpc>
                <a:spcPct val="90000"/>
              </a:lnSpc>
              <a:buFontTx/>
              <a:buChar char="–"/>
              <a:defRPr/>
            </a:pPr>
            <a:r>
              <a:rPr lang="es-ES" sz="2800" i="1" dirty="0">
                <a:solidFill>
                  <a:srgbClr val="FFFF00"/>
                </a:solidFill>
                <a:effectLst>
                  <a:outerShdw blurRad="38100" dist="38100" dir="2700000" algn="tl">
                    <a:srgbClr val="000000"/>
                  </a:outerShdw>
                </a:effectLst>
                <a:latin typeface="Arial" charset="0"/>
              </a:rPr>
              <a:t>Aplica técnicas de autentificación y encriptación.</a:t>
            </a:r>
          </a:p>
          <a:p>
            <a:pPr marL="609600" indent="-609600" algn="just">
              <a:lnSpc>
                <a:spcPct val="90000"/>
              </a:lnSpc>
              <a:buFontTx/>
              <a:buChar char="–"/>
              <a:defRPr/>
            </a:pPr>
            <a:endParaRPr lang="es-ES" sz="2800" i="1" dirty="0">
              <a:solidFill>
                <a:srgbClr val="FFFF00"/>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2779702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8770"/>
                                        </p:tgtEl>
                                        <p:attrNameLst>
                                          <p:attrName>style.visibility</p:attrName>
                                        </p:attrNameLst>
                                      </p:cBhvr>
                                      <p:to>
                                        <p:strVal val="visible"/>
                                      </p:to>
                                    </p:set>
                                    <p:anim calcmode="lin" valueType="num">
                                      <p:cBhvr additive="base">
                                        <p:cTn id="7" dur="500" fill="hold"/>
                                        <p:tgtEl>
                                          <p:spTgt spid="288770"/>
                                        </p:tgtEl>
                                        <p:attrNameLst>
                                          <p:attrName>ppt_x</p:attrName>
                                        </p:attrNameLst>
                                      </p:cBhvr>
                                      <p:tavLst>
                                        <p:tav tm="0">
                                          <p:val>
                                            <p:strVal val="#ppt_x"/>
                                          </p:val>
                                        </p:tav>
                                        <p:tav tm="100000">
                                          <p:val>
                                            <p:strVal val="#ppt_x"/>
                                          </p:val>
                                        </p:tav>
                                      </p:tavLst>
                                    </p:anim>
                                    <p:anim calcmode="lin" valueType="num">
                                      <p:cBhvr additive="base">
                                        <p:cTn id="8" dur="500" fill="hold"/>
                                        <p:tgtEl>
                                          <p:spTgt spid="2887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88771">
                                            <p:bg/>
                                          </p:spTgt>
                                        </p:tgtEl>
                                        <p:attrNameLst>
                                          <p:attrName>style.visibility</p:attrName>
                                        </p:attrNameLst>
                                      </p:cBhvr>
                                      <p:to>
                                        <p:strVal val="visible"/>
                                      </p:to>
                                    </p:set>
                                    <p:animEffect transition="in" filter="wipe(down)">
                                      <p:cBhvr>
                                        <p:cTn id="13" dur="500"/>
                                        <p:tgtEl>
                                          <p:spTgt spid="288771">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88771">
                                            <p:txEl>
                                              <p:pRg st="0" end="0"/>
                                            </p:txEl>
                                          </p:spTgt>
                                        </p:tgtEl>
                                        <p:attrNameLst>
                                          <p:attrName>style.visibility</p:attrName>
                                        </p:attrNameLst>
                                      </p:cBhvr>
                                      <p:to>
                                        <p:strVal val="visible"/>
                                      </p:to>
                                    </p:set>
                                    <p:animEffect transition="in" filter="wipe(down)">
                                      <p:cBhvr>
                                        <p:cTn id="18" dur="500"/>
                                        <p:tgtEl>
                                          <p:spTgt spid="28877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88771">
                                            <p:txEl>
                                              <p:pRg st="1" end="1"/>
                                            </p:txEl>
                                          </p:spTgt>
                                        </p:tgtEl>
                                        <p:attrNameLst>
                                          <p:attrName>style.visibility</p:attrName>
                                        </p:attrNameLst>
                                      </p:cBhvr>
                                      <p:to>
                                        <p:strVal val="visible"/>
                                      </p:to>
                                    </p:set>
                                    <p:animEffect transition="in" filter="wipe(down)">
                                      <p:cBhvr>
                                        <p:cTn id="23" dur="500"/>
                                        <p:tgtEl>
                                          <p:spTgt spid="28877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88771">
                                            <p:txEl>
                                              <p:pRg st="2" end="2"/>
                                            </p:txEl>
                                          </p:spTgt>
                                        </p:tgtEl>
                                        <p:attrNameLst>
                                          <p:attrName>style.visibility</p:attrName>
                                        </p:attrNameLst>
                                      </p:cBhvr>
                                      <p:to>
                                        <p:strVal val="visible"/>
                                      </p:to>
                                    </p:set>
                                    <p:animEffect transition="in" filter="wipe(down)">
                                      <p:cBhvr>
                                        <p:cTn id="28" dur="500"/>
                                        <p:tgtEl>
                                          <p:spTgt spid="28877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88771">
                                            <p:txEl>
                                              <p:pRg st="3" end="3"/>
                                            </p:txEl>
                                          </p:spTgt>
                                        </p:tgtEl>
                                        <p:attrNameLst>
                                          <p:attrName>style.visibility</p:attrName>
                                        </p:attrNameLst>
                                      </p:cBhvr>
                                      <p:to>
                                        <p:strVal val="visible"/>
                                      </p:to>
                                    </p:set>
                                    <p:animEffect transition="in" filter="wipe(down)">
                                      <p:cBhvr>
                                        <p:cTn id="33" dur="500"/>
                                        <p:tgtEl>
                                          <p:spTgt spid="288771">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88771">
                                            <p:txEl>
                                              <p:pRg st="4" end="4"/>
                                            </p:txEl>
                                          </p:spTgt>
                                        </p:tgtEl>
                                        <p:attrNameLst>
                                          <p:attrName>style.visibility</p:attrName>
                                        </p:attrNameLst>
                                      </p:cBhvr>
                                      <p:to>
                                        <p:strVal val="visible"/>
                                      </p:to>
                                    </p:set>
                                    <p:animEffect transition="in" filter="wipe(down)">
                                      <p:cBhvr>
                                        <p:cTn id="38" dur="500"/>
                                        <p:tgtEl>
                                          <p:spTgt spid="2887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0" grpId="0" animBg="1"/>
      <p:bldP spid="288771"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107504" y="228600"/>
            <a:ext cx="8928992" cy="1143000"/>
          </a:xfrm>
          <a:solidFill>
            <a:schemeClr val="accent2">
              <a:lumMod val="10000"/>
              <a:lumOff val="90000"/>
            </a:schemeClr>
          </a:solidFill>
          <a:ln w="76200" cap="flat">
            <a:solidFill>
              <a:schemeClr val="bg1">
                <a:lumMod val="60000"/>
                <a:lumOff val="40000"/>
              </a:schemeClr>
            </a:solidFill>
          </a:ln>
        </p:spPr>
        <p:txBody>
          <a:bodyPr/>
          <a:lstStyle/>
          <a:p>
            <a:pPr>
              <a:defRPr/>
            </a:pPr>
            <a:r>
              <a:rPr lang="en-US" sz="3600" b="1" i="1" dirty="0">
                <a:solidFill>
                  <a:schemeClr val="bg1">
                    <a:lumMod val="75000"/>
                  </a:schemeClr>
                </a:solidFill>
                <a:effectLst>
                  <a:outerShdw blurRad="38100" dist="38100" dir="2700000" algn="tl">
                    <a:srgbClr val="000000"/>
                  </a:outerShdw>
                </a:effectLst>
                <a:latin typeface="Arial" charset="0"/>
              </a:rPr>
              <a:t>IEEE 802.15.3 - Características</a:t>
            </a:r>
            <a:endParaRPr lang="es-ES" sz="3600" b="1" i="1" dirty="0">
              <a:solidFill>
                <a:schemeClr val="bg1">
                  <a:lumMod val="75000"/>
                </a:schemeClr>
              </a:solidFill>
              <a:effectLst>
                <a:outerShdw blurRad="38100" dist="38100" dir="2700000" algn="tl">
                  <a:srgbClr val="000000"/>
                </a:outerShdw>
              </a:effectLst>
              <a:latin typeface="Arial" charset="0"/>
            </a:endParaRPr>
          </a:p>
        </p:txBody>
      </p:sp>
      <p:sp>
        <p:nvSpPr>
          <p:cNvPr id="288771" name="Rectangle 3"/>
          <p:cNvSpPr>
            <a:spLocks noGrp="1" noChangeArrowheads="1"/>
          </p:cNvSpPr>
          <p:nvPr>
            <p:ph type="body" idx="1"/>
          </p:nvPr>
        </p:nvSpPr>
        <p:spPr>
          <a:xfrm>
            <a:off x="107504" y="1628800"/>
            <a:ext cx="8928992" cy="5040560"/>
          </a:xfrm>
          <a:solidFill>
            <a:schemeClr val="bg1"/>
          </a:solidFill>
          <a:ln w="76200" cap="flat">
            <a:solidFill>
              <a:schemeClr val="bg1">
                <a:lumMod val="60000"/>
                <a:lumOff val="40000"/>
              </a:schemeClr>
            </a:solidFill>
          </a:ln>
        </p:spPr>
        <p:txBody>
          <a:bodyPr/>
          <a:lstStyle/>
          <a:p>
            <a:pPr algn="just">
              <a:lnSpc>
                <a:spcPct val="90000"/>
              </a:lnSpc>
              <a:defRPr/>
            </a:pPr>
            <a:r>
              <a:rPr lang="es-ES" sz="2800" b="1" i="1" dirty="0">
                <a:effectLst>
                  <a:outerShdw blurRad="38100" dist="38100" dir="2700000" algn="tl">
                    <a:srgbClr val="000000"/>
                  </a:outerShdw>
                </a:effectLst>
                <a:latin typeface="Arial" charset="0"/>
              </a:rPr>
              <a:t>Trabaja en la banda libre ISM (industrial, </a:t>
            </a:r>
            <a:r>
              <a:rPr lang="es-ES" sz="2800" b="1" i="1" dirty="0" err="1">
                <a:effectLst>
                  <a:outerShdw blurRad="38100" dist="38100" dir="2700000" algn="tl">
                    <a:srgbClr val="000000"/>
                  </a:outerShdw>
                </a:effectLst>
                <a:latin typeface="Arial" charset="0"/>
              </a:rPr>
              <a:t>scientific</a:t>
            </a:r>
            <a:r>
              <a:rPr lang="es-ES" sz="2800" b="1" i="1" dirty="0">
                <a:effectLst>
                  <a:outerShdw blurRad="38100" dist="38100" dir="2700000" algn="tl">
                    <a:srgbClr val="000000"/>
                  </a:outerShdw>
                </a:effectLst>
                <a:latin typeface="Arial" charset="0"/>
              </a:rPr>
              <a:t>, medical) de los 2.4 GHz. </a:t>
            </a:r>
          </a:p>
          <a:p>
            <a:pPr algn="just">
              <a:lnSpc>
                <a:spcPct val="90000"/>
              </a:lnSpc>
              <a:defRPr/>
            </a:pPr>
            <a:r>
              <a:rPr lang="es-ES" sz="2800" i="1" dirty="0">
                <a:solidFill>
                  <a:srgbClr val="FFFF00"/>
                </a:solidFill>
                <a:effectLst>
                  <a:outerShdw blurRad="38100" dist="38100" dir="2700000" algn="tl">
                    <a:srgbClr val="000000"/>
                  </a:outerShdw>
                </a:effectLst>
                <a:latin typeface="Arial" charset="0"/>
              </a:rPr>
              <a:t>Tiene definido cinco rangos de velocidad de transmisión. - 11, 22, 33, 44 y 55 Mb/s. </a:t>
            </a:r>
          </a:p>
          <a:p>
            <a:pPr algn="just">
              <a:lnSpc>
                <a:spcPct val="90000"/>
              </a:lnSpc>
              <a:defRPr/>
            </a:pPr>
            <a:r>
              <a:rPr lang="pt-BR" sz="2800" b="1" i="1" dirty="0">
                <a:effectLst>
                  <a:outerShdw blurRad="38100" dist="38100" dir="2700000" algn="tl">
                    <a:srgbClr val="000000"/>
                  </a:outerShdw>
                </a:effectLst>
                <a:latin typeface="Arial" charset="0"/>
              </a:rPr>
              <a:t>Rango de </a:t>
            </a:r>
            <a:r>
              <a:rPr lang="pt-BR" sz="2800" b="1" i="1" dirty="0" err="1">
                <a:effectLst>
                  <a:outerShdw blurRad="38100" dist="38100" dir="2700000" algn="tl">
                    <a:srgbClr val="000000"/>
                  </a:outerShdw>
                </a:effectLst>
                <a:latin typeface="Arial" charset="0"/>
              </a:rPr>
              <a:t>Celda</a:t>
            </a:r>
            <a:r>
              <a:rPr lang="pt-BR" sz="2800" b="1" i="1" dirty="0">
                <a:effectLst>
                  <a:outerShdw blurRad="38100" dist="38100" dir="2700000" algn="tl">
                    <a:srgbClr val="000000"/>
                  </a:outerShdw>
                </a:effectLst>
                <a:latin typeface="Arial" charset="0"/>
              </a:rPr>
              <a:t> de 30 – 50 metros</a:t>
            </a:r>
            <a:r>
              <a:rPr lang="es-ES" sz="2800" b="1" i="1" dirty="0">
                <a:effectLst>
                  <a:outerShdw blurRad="38100" dist="38100" dir="2700000" algn="tl">
                    <a:srgbClr val="000000"/>
                  </a:outerShdw>
                </a:effectLst>
                <a:latin typeface="Arial" charset="0"/>
              </a:rPr>
              <a:t>.</a:t>
            </a:r>
          </a:p>
          <a:p>
            <a:pPr algn="just">
              <a:lnSpc>
                <a:spcPct val="90000"/>
              </a:lnSpc>
              <a:defRPr/>
            </a:pPr>
            <a:r>
              <a:rPr lang="es-ES" sz="2800" i="1" dirty="0">
                <a:solidFill>
                  <a:srgbClr val="FFFF00"/>
                </a:solidFill>
                <a:effectLst>
                  <a:outerShdw blurRad="38100" dist="38100" dir="2700000" algn="tl">
                    <a:srgbClr val="000000"/>
                  </a:outerShdw>
                </a:effectLst>
                <a:latin typeface="Arial" charset="0"/>
              </a:rPr>
              <a:t>Trabaja en la misma banda libre que el 802.11, </a:t>
            </a:r>
            <a:r>
              <a:rPr lang="es-ES" sz="2800" i="1" dirty="0">
                <a:solidFill>
                  <a:srgbClr val="FF0000"/>
                </a:solidFill>
                <a:effectLst>
                  <a:outerShdw blurRad="38100" dist="38100" dir="2700000" algn="tl">
                    <a:srgbClr val="000000"/>
                  </a:outerShdw>
                </a:effectLst>
                <a:latin typeface="Arial" charset="0"/>
              </a:rPr>
              <a:t>pueden coexistir en un mismo ambiente</a:t>
            </a:r>
            <a:r>
              <a:rPr lang="es-ES" sz="2800" i="1" dirty="0">
                <a:solidFill>
                  <a:srgbClr val="FFFF00"/>
                </a:solidFill>
                <a:effectLst>
                  <a:outerShdw blurRad="38100" dist="38100" dir="2700000" algn="tl">
                    <a:srgbClr val="000000"/>
                  </a:outerShdw>
                </a:effectLst>
                <a:latin typeface="Arial" charset="0"/>
              </a:rPr>
              <a:t>. </a:t>
            </a:r>
          </a:p>
          <a:p>
            <a:pPr algn="just">
              <a:lnSpc>
                <a:spcPct val="90000"/>
              </a:lnSpc>
              <a:defRPr/>
            </a:pPr>
            <a:r>
              <a:rPr lang="es-ES" sz="2800" b="1" i="1" dirty="0">
                <a:effectLst>
                  <a:outerShdw blurRad="38100" dist="38100" dir="2700000" algn="tl">
                    <a:srgbClr val="000000"/>
                  </a:outerShdw>
                </a:effectLst>
                <a:latin typeface="Arial" charset="0"/>
              </a:rPr>
              <a:t>Causan menos interferencia ya que ocupan un ancho de banda menor y transmite con menos potencia Topología.</a:t>
            </a:r>
          </a:p>
          <a:p>
            <a:pPr algn="just">
              <a:buFont typeface="Wingdings" panose="05000000000000000000" pitchFamily="2" charset="2"/>
              <a:buChar char="ü"/>
              <a:defRPr/>
            </a:pPr>
            <a:r>
              <a:rPr lang="es-ES" sz="2800" i="1" dirty="0" err="1">
                <a:solidFill>
                  <a:srgbClr val="FFFF00"/>
                </a:solidFill>
                <a:effectLst>
                  <a:outerShdw blurRad="38100" dist="38100" dir="2700000" algn="tl">
                    <a:srgbClr val="000000"/>
                  </a:outerShdw>
                </a:effectLst>
                <a:latin typeface="Arial" charset="0"/>
              </a:rPr>
              <a:t>Scatternet</a:t>
            </a:r>
            <a:r>
              <a:rPr lang="es-ES" sz="2800" i="1" dirty="0">
                <a:solidFill>
                  <a:srgbClr val="FFFF00"/>
                </a:solidFill>
                <a:effectLst>
                  <a:outerShdw blurRad="38100" dist="38100" dir="2700000" algn="tl">
                    <a:srgbClr val="000000"/>
                  </a:outerShdw>
                </a:effectLst>
                <a:latin typeface="Arial" charset="0"/>
              </a:rPr>
              <a:t> (Red Dispersa) – 4 </a:t>
            </a:r>
            <a:r>
              <a:rPr lang="es-ES" sz="2800" i="1" dirty="0" err="1">
                <a:solidFill>
                  <a:srgbClr val="FFFF00"/>
                </a:solidFill>
                <a:effectLst>
                  <a:outerShdw blurRad="38100" dist="38100" dir="2700000" algn="tl">
                    <a:srgbClr val="000000"/>
                  </a:outerShdw>
                </a:effectLst>
                <a:latin typeface="Arial" charset="0"/>
              </a:rPr>
              <a:t>Piconets</a:t>
            </a:r>
            <a:endParaRPr lang="es-ES" sz="2800" i="1" dirty="0">
              <a:solidFill>
                <a:srgbClr val="FFFF00"/>
              </a:solidFill>
              <a:effectLst>
                <a:outerShdw blurRad="38100" dist="38100" dir="2700000" algn="tl">
                  <a:srgbClr val="000000"/>
                </a:outerShdw>
              </a:effectLst>
              <a:latin typeface="Arial" charset="0"/>
            </a:endParaRPr>
          </a:p>
          <a:p>
            <a:pPr marL="609600" indent="-609600" algn="just">
              <a:lnSpc>
                <a:spcPct val="90000"/>
              </a:lnSpc>
              <a:buFontTx/>
              <a:buChar char="–"/>
              <a:defRPr/>
            </a:pPr>
            <a:endParaRPr lang="es-ES" sz="2800" i="1" dirty="0">
              <a:solidFill>
                <a:srgbClr val="FFFF00"/>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605618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8770"/>
                                        </p:tgtEl>
                                        <p:attrNameLst>
                                          <p:attrName>style.visibility</p:attrName>
                                        </p:attrNameLst>
                                      </p:cBhvr>
                                      <p:to>
                                        <p:strVal val="visible"/>
                                      </p:to>
                                    </p:set>
                                    <p:anim calcmode="lin" valueType="num">
                                      <p:cBhvr additive="base">
                                        <p:cTn id="7" dur="500" fill="hold"/>
                                        <p:tgtEl>
                                          <p:spTgt spid="288770"/>
                                        </p:tgtEl>
                                        <p:attrNameLst>
                                          <p:attrName>ppt_x</p:attrName>
                                        </p:attrNameLst>
                                      </p:cBhvr>
                                      <p:tavLst>
                                        <p:tav tm="0">
                                          <p:val>
                                            <p:strVal val="#ppt_x"/>
                                          </p:val>
                                        </p:tav>
                                        <p:tav tm="100000">
                                          <p:val>
                                            <p:strVal val="#ppt_x"/>
                                          </p:val>
                                        </p:tav>
                                      </p:tavLst>
                                    </p:anim>
                                    <p:anim calcmode="lin" valueType="num">
                                      <p:cBhvr additive="base">
                                        <p:cTn id="8" dur="500" fill="hold"/>
                                        <p:tgtEl>
                                          <p:spTgt spid="2887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88771">
                                            <p:bg/>
                                          </p:spTgt>
                                        </p:tgtEl>
                                        <p:attrNameLst>
                                          <p:attrName>style.visibility</p:attrName>
                                        </p:attrNameLst>
                                      </p:cBhvr>
                                      <p:to>
                                        <p:strVal val="visible"/>
                                      </p:to>
                                    </p:set>
                                    <p:animEffect transition="in" filter="wipe(down)">
                                      <p:cBhvr>
                                        <p:cTn id="13" dur="500"/>
                                        <p:tgtEl>
                                          <p:spTgt spid="288771">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88771">
                                            <p:txEl>
                                              <p:pRg st="0" end="0"/>
                                            </p:txEl>
                                          </p:spTgt>
                                        </p:tgtEl>
                                        <p:attrNameLst>
                                          <p:attrName>style.visibility</p:attrName>
                                        </p:attrNameLst>
                                      </p:cBhvr>
                                      <p:to>
                                        <p:strVal val="visible"/>
                                      </p:to>
                                    </p:set>
                                    <p:animEffect transition="in" filter="wipe(down)">
                                      <p:cBhvr>
                                        <p:cTn id="18" dur="500"/>
                                        <p:tgtEl>
                                          <p:spTgt spid="28877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88771">
                                            <p:txEl>
                                              <p:pRg st="1" end="1"/>
                                            </p:txEl>
                                          </p:spTgt>
                                        </p:tgtEl>
                                        <p:attrNameLst>
                                          <p:attrName>style.visibility</p:attrName>
                                        </p:attrNameLst>
                                      </p:cBhvr>
                                      <p:to>
                                        <p:strVal val="visible"/>
                                      </p:to>
                                    </p:set>
                                    <p:animEffect transition="in" filter="wipe(down)">
                                      <p:cBhvr>
                                        <p:cTn id="23" dur="500"/>
                                        <p:tgtEl>
                                          <p:spTgt spid="28877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88771">
                                            <p:txEl>
                                              <p:pRg st="2" end="2"/>
                                            </p:txEl>
                                          </p:spTgt>
                                        </p:tgtEl>
                                        <p:attrNameLst>
                                          <p:attrName>style.visibility</p:attrName>
                                        </p:attrNameLst>
                                      </p:cBhvr>
                                      <p:to>
                                        <p:strVal val="visible"/>
                                      </p:to>
                                    </p:set>
                                    <p:animEffect transition="in" filter="wipe(down)">
                                      <p:cBhvr>
                                        <p:cTn id="28" dur="500"/>
                                        <p:tgtEl>
                                          <p:spTgt spid="28877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88771">
                                            <p:txEl>
                                              <p:pRg st="3" end="3"/>
                                            </p:txEl>
                                          </p:spTgt>
                                        </p:tgtEl>
                                        <p:attrNameLst>
                                          <p:attrName>style.visibility</p:attrName>
                                        </p:attrNameLst>
                                      </p:cBhvr>
                                      <p:to>
                                        <p:strVal val="visible"/>
                                      </p:to>
                                    </p:set>
                                    <p:animEffect transition="in" filter="wipe(down)">
                                      <p:cBhvr>
                                        <p:cTn id="33" dur="500"/>
                                        <p:tgtEl>
                                          <p:spTgt spid="288771">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88771">
                                            <p:txEl>
                                              <p:pRg st="4" end="4"/>
                                            </p:txEl>
                                          </p:spTgt>
                                        </p:tgtEl>
                                        <p:attrNameLst>
                                          <p:attrName>style.visibility</p:attrName>
                                        </p:attrNameLst>
                                      </p:cBhvr>
                                      <p:to>
                                        <p:strVal val="visible"/>
                                      </p:to>
                                    </p:set>
                                    <p:animEffect transition="in" filter="wipe(down)">
                                      <p:cBhvr>
                                        <p:cTn id="38" dur="500"/>
                                        <p:tgtEl>
                                          <p:spTgt spid="288771">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1" nodeType="clickEffect">
                                  <p:stCondLst>
                                    <p:cond delay="0"/>
                                  </p:stCondLst>
                                  <p:childTnLst>
                                    <p:set>
                                      <p:cBhvr>
                                        <p:cTn id="42" dur="1" fill="hold">
                                          <p:stCondLst>
                                            <p:cond delay="0"/>
                                          </p:stCondLst>
                                        </p:cTn>
                                        <p:tgtEl>
                                          <p:spTgt spid="288771">
                                            <p:bg/>
                                          </p:spTgt>
                                        </p:tgtEl>
                                        <p:attrNameLst>
                                          <p:attrName>style.visibility</p:attrName>
                                        </p:attrNameLst>
                                      </p:cBhvr>
                                      <p:to>
                                        <p:strVal val="visible"/>
                                      </p:to>
                                    </p:set>
                                    <p:anim calcmode="lin" valueType="num">
                                      <p:cBhvr>
                                        <p:cTn id="43" dur="1000" fill="hold"/>
                                        <p:tgtEl>
                                          <p:spTgt spid="288771">
                                            <p:bg/>
                                          </p:spTgt>
                                        </p:tgtEl>
                                        <p:attrNameLst>
                                          <p:attrName>ppt_w</p:attrName>
                                        </p:attrNameLst>
                                      </p:cBhvr>
                                      <p:tavLst>
                                        <p:tav tm="0">
                                          <p:val>
                                            <p:fltVal val="0"/>
                                          </p:val>
                                        </p:tav>
                                        <p:tav tm="100000">
                                          <p:val>
                                            <p:strVal val="#ppt_w"/>
                                          </p:val>
                                        </p:tav>
                                      </p:tavLst>
                                    </p:anim>
                                    <p:anim calcmode="lin" valueType="num">
                                      <p:cBhvr>
                                        <p:cTn id="44" dur="1000" fill="hold"/>
                                        <p:tgtEl>
                                          <p:spTgt spid="288771">
                                            <p:bg/>
                                          </p:spTgt>
                                        </p:tgtEl>
                                        <p:attrNameLst>
                                          <p:attrName>ppt_h</p:attrName>
                                        </p:attrNameLst>
                                      </p:cBhvr>
                                      <p:tavLst>
                                        <p:tav tm="0">
                                          <p:val>
                                            <p:fltVal val="0"/>
                                          </p:val>
                                        </p:tav>
                                        <p:tav tm="100000">
                                          <p:val>
                                            <p:strVal val="#ppt_h"/>
                                          </p:val>
                                        </p:tav>
                                      </p:tavLst>
                                    </p:anim>
                                    <p:anim calcmode="lin" valueType="num">
                                      <p:cBhvr>
                                        <p:cTn id="45" dur="1000" fill="hold"/>
                                        <p:tgtEl>
                                          <p:spTgt spid="288771">
                                            <p:bg/>
                                          </p:spTgt>
                                        </p:tgtEl>
                                        <p:attrNameLst>
                                          <p:attrName>style.rotation</p:attrName>
                                        </p:attrNameLst>
                                      </p:cBhvr>
                                      <p:tavLst>
                                        <p:tav tm="0">
                                          <p:val>
                                            <p:fltVal val="90"/>
                                          </p:val>
                                        </p:tav>
                                        <p:tav tm="100000">
                                          <p:val>
                                            <p:fltVal val="0"/>
                                          </p:val>
                                        </p:tav>
                                      </p:tavLst>
                                    </p:anim>
                                    <p:animEffect transition="in" filter="fade">
                                      <p:cBhvr>
                                        <p:cTn id="46" dur="1000"/>
                                        <p:tgtEl>
                                          <p:spTgt spid="288771">
                                            <p:bg/>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1" nodeType="clickEffect">
                                  <p:stCondLst>
                                    <p:cond delay="0"/>
                                  </p:stCondLst>
                                  <p:childTnLst>
                                    <p:set>
                                      <p:cBhvr>
                                        <p:cTn id="50" dur="1" fill="hold">
                                          <p:stCondLst>
                                            <p:cond delay="0"/>
                                          </p:stCondLst>
                                        </p:cTn>
                                        <p:tgtEl>
                                          <p:spTgt spid="288771">
                                            <p:txEl>
                                              <p:pRg st="0" end="0"/>
                                            </p:txEl>
                                          </p:spTgt>
                                        </p:tgtEl>
                                        <p:attrNameLst>
                                          <p:attrName>style.visibility</p:attrName>
                                        </p:attrNameLst>
                                      </p:cBhvr>
                                      <p:to>
                                        <p:strVal val="visible"/>
                                      </p:to>
                                    </p:set>
                                    <p:anim calcmode="lin" valueType="num">
                                      <p:cBhvr>
                                        <p:cTn id="51" dur="1000" fill="hold"/>
                                        <p:tgtEl>
                                          <p:spTgt spid="288771">
                                            <p:txEl>
                                              <p:pRg st="0" end="0"/>
                                            </p:txEl>
                                          </p:spTgt>
                                        </p:tgtEl>
                                        <p:attrNameLst>
                                          <p:attrName>ppt_w</p:attrName>
                                        </p:attrNameLst>
                                      </p:cBhvr>
                                      <p:tavLst>
                                        <p:tav tm="0">
                                          <p:val>
                                            <p:fltVal val="0"/>
                                          </p:val>
                                        </p:tav>
                                        <p:tav tm="100000">
                                          <p:val>
                                            <p:strVal val="#ppt_w"/>
                                          </p:val>
                                        </p:tav>
                                      </p:tavLst>
                                    </p:anim>
                                    <p:anim calcmode="lin" valueType="num">
                                      <p:cBhvr>
                                        <p:cTn id="52" dur="1000" fill="hold"/>
                                        <p:tgtEl>
                                          <p:spTgt spid="288771">
                                            <p:txEl>
                                              <p:pRg st="0" end="0"/>
                                            </p:txEl>
                                          </p:spTgt>
                                        </p:tgtEl>
                                        <p:attrNameLst>
                                          <p:attrName>ppt_h</p:attrName>
                                        </p:attrNameLst>
                                      </p:cBhvr>
                                      <p:tavLst>
                                        <p:tav tm="0">
                                          <p:val>
                                            <p:fltVal val="0"/>
                                          </p:val>
                                        </p:tav>
                                        <p:tav tm="100000">
                                          <p:val>
                                            <p:strVal val="#ppt_h"/>
                                          </p:val>
                                        </p:tav>
                                      </p:tavLst>
                                    </p:anim>
                                    <p:anim calcmode="lin" valueType="num">
                                      <p:cBhvr>
                                        <p:cTn id="53" dur="1000" fill="hold"/>
                                        <p:tgtEl>
                                          <p:spTgt spid="288771">
                                            <p:txEl>
                                              <p:pRg st="0" end="0"/>
                                            </p:txEl>
                                          </p:spTgt>
                                        </p:tgtEl>
                                        <p:attrNameLst>
                                          <p:attrName>style.rotation</p:attrName>
                                        </p:attrNameLst>
                                      </p:cBhvr>
                                      <p:tavLst>
                                        <p:tav tm="0">
                                          <p:val>
                                            <p:fltVal val="90"/>
                                          </p:val>
                                        </p:tav>
                                        <p:tav tm="100000">
                                          <p:val>
                                            <p:fltVal val="0"/>
                                          </p:val>
                                        </p:tav>
                                      </p:tavLst>
                                    </p:anim>
                                    <p:animEffect transition="in" filter="fade">
                                      <p:cBhvr>
                                        <p:cTn id="54" dur="1000"/>
                                        <p:tgtEl>
                                          <p:spTgt spid="288771">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1" nodeType="clickEffect">
                                  <p:stCondLst>
                                    <p:cond delay="0"/>
                                  </p:stCondLst>
                                  <p:childTnLst>
                                    <p:set>
                                      <p:cBhvr>
                                        <p:cTn id="58" dur="1" fill="hold">
                                          <p:stCondLst>
                                            <p:cond delay="0"/>
                                          </p:stCondLst>
                                        </p:cTn>
                                        <p:tgtEl>
                                          <p:spTgt spid="288771">
                                            <p:txEl>
                                              <p:pRg st="1" end="1"/>
                                            </p:txEl>
                                          </p:spTgt>
                                        </p:tgtEl>
                                        <p:attrNameLst>
                                          <p:attrName>style.visibility</p:attrName>
                                        </p:attrNameLst>
                                      </p:cBhvr>
                                      <p:to>
                                        <p:strVal val="visible"/>
                                      </p:to>
                                    </p:set>
                                    <p:anim calcmode="lin" valueType="num">
                                      <p:cBhvr>
                                        <p:cTn id="59" dur="1000" fill="hold"/>
                                        <p:tgtEl>
                                          <p:spTgt spid="288771">
                                            <p:txEl>
                                              <p:pRg st="1" end="1"/>
                                            </p:txEl>
                                          </p:spTgt>
                                        </p:tgtEl>
                                        <p:attrNameLst>
                                          <p:attrName>ppt_w</p:attrName>
                                        </p:attrNameLst>
                                      </p:cBhvr>
                                      <p:tavLst>
                                        <p:tav tm="0">
                                          <p:val>
                                            <p:fltVal val="0"/>
                                          </p:val>
                                        </p:tav>
                                        <p:tav tm="100000">
                                          <p:val>
                                            <p:strVal val="#ppt_w"/>
                                          </p:val>
                                        </p:tav>
                                      </p:tavLst>
                                    </p:anim>
                                    <p:anim calcmode="lin" valueType="num">
                                      <p:cBhvr>
                                        <p:cTn id="60" dur="1000" fill="hold"/>
                                        <p:tgtEl>
                                          <p:spTgt spid="288771">
                                            <p:txEl>
                                              <p:pRg st="1" end="1"/>
                                            </p:txEl>
                                          </p:spTgt>
                                        </p:tgtEl>
                                        <p:attrNameLst>
                                          <p:attrName>ppt_h</p:attrName>
                                        </p:attrNameLst>
                                      </p:cBhvr>
                                      <p:tavLst>
                                        <p:tav tm="0">
                                          <p:val>
                                            <p:fltVal val="0"/>
                                          </p:val>
                                        </p:tav>
                                        <p:tav tm="100000">
                                          <p:val>
                                            <p:strVal val="#ppt_h"/>
                                          </p:val>
                                        </p:tav>
                                      </p:tavLst>
                                    </p:anim>
                                    <p:anim calcmode="lin" valueType="num">
                                      <p:cBhvr>
                                        <p:cTn id="61" dur="1000" fill="hold"/>
                                        <p:tgtEl>
                                          <p:spTgt spid="288771">
                                            <p:txEl>
                                              <p:pRg st="1" end="1"/>
                                            </p:txEl>
                                          </p:spTgt>
                                        </p:tgtEl>
                                        <p:attrNameLst>
                                          <p:attrName>style.rotation</p:attrName>
                                        </p:attrNameLst>
                                      </p:cBhvr>
                                      <p:tavLst>
                                        <p:tav tm="0">
                                          <p:val>
                                            <p:fltVal val="90"/>
                                          </p:val>
                                        </p:tav>
                                        <p:tav tm="100000">
                                          <p:val>
                                            <p:fltVal val="0"/>
                                          </p:val>
                                        </p:tav>
                                      </p:tavLst>
                                    </p:anim>
                                    <p:animEffect transition="in" filter="fade">
                                      <p:cBhvr>
                                        <p:cTn id="62" dur="1000"/>
                                        <p:tgtEl>
                                          <p:spTgt spid="288771">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1" presetClass="entr" presetSubtype="0" fill="hold" grpId="1" nodeType="clickEffect">
                                  <p:stCondLst>
                                    <p:cond delay="0"/>
                                  </p:stCondLst>
                                  <p:childTnLst>
                                    <p:set>
                                      <p:cBhvr>
                                        <p:cTn id="66" dur="1" fill="hold">
                                          <p:stCondLst>
                                            <p:cond delay="0"/>
                                          </p:stCondLst>
                                        </p:cTn>
                                        <p:tgtEl>
                                          <p:spTgt spid="288771">
                                            <p:txEl>
                                              <p:pRg st="2" end="2"/>
                                            </p:txEl>
                                          </p:spTgt>
                                        </p:tgtEl>
                                        <p:attrNameLst>
                                          <p:attrName>style.visibility</p:attrName>
                                        </p:attrNameLst>
                                      </p:cBhvr>
                                      <p:to>
                                        <p:strVal val="visible"/>
                                      </p:to>
                                    </p:set>
                                    <p:anim calcmode="lin" valueType="num">
                                      <p:cBhvr>
                                        <p:cTn id="67" dur="1000" fill="hold"/>
                                        <p:tgtEl>
                                          <p:spTgt spid="288771">
                                            <p:txEl>
                                              <p:pRg st="2" end="2"/>
                                            </p:txEl>
                                          </p:spTgt>
                                        </p:tgtEl>
                                        <p:attrNameLst>
                                          <p:attrName>ppt_w</p:attrName>
                                        </p:attrNameLst>
                                      </p:cBhvr>
                                      <p:tavLst>
                                        <p:tav tm="0">
                                          <p:val>
                                            <p:fltVal val="0"/>
                                          </p:val>
                                        </p:tav>
                                        <p:tav tm="100000">
                                          <p:val>
                                            <p:strVal val="#ppt_w"/>
                                          </p:val>
                                        </p:tav>
                                      </p:tavLst>
                                    </p:anim>
                                    <p:anim calcmode="lin" valueType="num">
                                      <p:cBhvr>
                                        <p:cTn id="68" dur="1000" fill="hold"/>
                                        <p:tgtEl>
                                          <p:spTgt spid="288771">
                                            <p:txEl>
                                              <p:pRg st="2" end="2"/>
                                            </p:txEl>
                                          </p:spTgt>
                                        </p:tgtEl>
                                        <p:attrNameLst>
                                          <p:attrName>ppt_h</p:attrName>
                                        </p:attrNameLst>
                                      </p:cBhvr>
                                      <p:tavLst>
                                        <p:tav tm="0">
                                          <p:val>
                                            <p:fltVal val="0"/>
                                          </p:val>
                                        </p:tav>
                                        <p:tav tm="100000">
                                          <p:val>
                                            <p:strVal val="#ppt_h"/>
                                          </p:val>
                                        </p:tav>
                                      </p:tavLst>
                                    </p:anim>
                                    <p:anim calcmode="lin" valueType="num">
                                      <p:cBhvr>
                                        <p:cTn id="69" dur="1000" fill="hold"/>
                                        <p:tgtEl>
                                          <p:spTgt spid="288771">
                                            <p:txEl>
                                              <p:pRg st="2" end="2"/>
                                            </p:txEl>
                                          </p:spTgt>
                                        </p:tgtEl>
                                        <p:attrNameLst>
                                          <p:attrName>style.rotation</p:attrName>
                                        </p:attrNameLst>
                                      </p:cBhvr>
                                      <p:tavLst>
                                        <p:tav tm="0">
                                          <p:val>
                                            <p:fltVal val="90"/>
                                          </p:val>
                                        </p:tav>
                                        <p:tav tm="100000">
                                          <p:val>
                                            <p:fltVal val="0"/>
                                          </p:val>
                                        </p:tav>
                                      </p:tavLst>
                                    </p:anim>
                                    <p:animEffect transition="in" filter="fade">
                                      <p:cBhvr>
                                        <p:cTn id="70" dur="1000"/>
                                        <p:tgtEl>
                                          <p:spTgt spid="288771">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1" presetClass="entr" presetSubtype="0" fill="hold" grpId="1" nodeType="clickEffect">
                                  <p:stCondLst>
                                    <p:cond delay="0"/>
                                  </p:stCondLst>
                                  <p:childTnLst>
                                    <p:set>
                                      <p:cBhvr>
                                        <p:cTn id="74" dur="1" fill="hold">
                                          <p:stCondLst>
                                            <p:cond delay="0"/>
                                          </p:stCondLst>
                                        </p:cTn>
                                        <p:tgtEl>
                                          <p:spTgt spid="288771">
                                            <p:txEl>
                                              <p:pRg st="3" end="3"/>
                                            </p:txEl>
                                          </p:spTgt>
                                        </p:tgtEl>
                                        <p:attrNameLst>
                                          <p:attrName>style.visibility</p:attrName>
                                        </p:attrNameLst>
                                      </p:cBhvr>
                                      <p:to>
                                        <p:strVal val="visible"/>
                                      </p:to>
                                    </p:set>
                                    <p:anim calcmode="lin" valueType="num">
                                      <p:cBhvr>
                                        <p:cTn id="75" dur="1000" fill="hold"/>
                                        <p:tgtEl>
                                          <p:spTgt spid="288771">
                                            <p:txEl>
                                              <p:pRg st="3" end="3"/>
                                            </p:txEl>
                                          </p:spTgt>
                                        </p:tgtEl>
                                        <p:attrNameLst>
                                          <p:attrName>ppt_w</p:attrName>
                                        </p:attrNameLst>
                                      </p:cBhvr>
                                      <p:tavLst>
                                        <p:tav tm="0">
                                          <p:val>
                                            <p:fltVal val="0"/>
                                          </p:val>
                                        </p:tav>
                                        <p:tav tm="100000">
                                          <p:val>
                                            <p:strVal val="#ppt_w"/>
                                          </p:val>
                                        </p:tav>
                                      </p:tavLst>
                                    </p:anim>
                                    <p:anim calcmode="lin" valueType="num">
                                      <p:cBhvr>
                                        <p:cTn id="76" dur="1000" fill="hold"/>
                                        <p:tgtEl>
                                          <p:spTgt spid="288771">
                                            <p:txEl>
                                              <p:pRg st="3" end="3"/>
                                            </p:txEl>
                                          </p:spTgt>
                                        </p:tgtEl>
                                        <p:attrNameLst>
                                          <p:attrName>ppt_h</p:attrName>
                                        </p:attrNameLst>
                                      </p:cBhvr>
                                      <p:tavLst>
                                        <p:tav tm="0">
                                          <p:val>
                                            <p:fltVal val="0"/>
                                          </p:val>
                                        </p:tav>
                                        <p:tav tm="100000">
                                          <p:val>
                                            <p:strVal val="#ppt_h"/>
                                          </p:val>
                                        </p:tav>
                                      </p:tavLst>
                                    </p:anim>
                                    <p:anim calcmode="lin" valueType="num">
                                      <p:cBhvr>
                                        <p:cTn id="77" dur="1000" fill="hold"/>
                                        <p:tgtEl>
                                          <p:spTgt spid="288771">
                                            <p:txEl>
                                              <p:pRg st="3" end="3"/>
                                            </p:txEl>
                                          </p:spTgt>
                                        </p:tgtEl>
                                        <p:attrNameLst>
                                          <p:attrName>style.rotation</p:attrName>
                                        </p:attrNameLst>
                                      </p:cBhvr>
                                      <p:tavLst>
                                        <p:tav tm="0">
                                          <p:val>
                                            <p:fltVal val="90"/>
                                          </p:val>
                                        </p:tav>
                                        <p:tav tm="100000">
                                          <p:val>
                                            <p:fltVal val="0"/>
                                          </p:val>
                                        </p:tav>
                                      </p:tavLst>
                                    </p:anim>
                                    <p:animEffect transition="in" filter="fade">
                                      <p:cBhvr>
                                        <p:cTn id="78" dur="1000"/>
                                        <p:tgtEl>
                                          <p:spTgt spid="288771">
                                            <p:txEl>
                                              <p:pRg st="3" end="3"/>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1" presetClass="entr" presetSubtype="0" fill="hold" grpId="1" nodeType="clickEffect">
                                  <p:stCondLst>
                                    <p:cond delay="0"/>
                                  </p:stCondLst>
                                  <p:childTnLst>
                                    <p:set>
                                      <p:cBhvr>
                                        <p:cTn id="82" dur="1" fill="hold">
                                          <p:stCondLst>
                                            <p:cond delay="0"/>
                                          </p:stCondLst>
                                        </p:cTn>
                                        <p:tgtEl>
                                          <p:spTgt spid="288771">
                                            <p:txEl>
                                              <p:pRg st="4" end="4"/>
                                            </p:txEl>
                                          </p:spTgt>
                                        </p:tgtEl>
                                        <p:attrNameLst>
                                          <p:attrName>style.visibility</p:attrName>
                                        </p:attrNameLst>
                                      </p:cBhvr>
                                      <p:to>
                                        <p:strVal val="visible"/>
                                      </p:to>
                                    </p:set>
                                    <p:anim calcmode="lin" valueType="num">
                                      <p:cBhvr>
                                        <p:cTn id="83" dur="1000" fill="hold"/>
                                        <p:tgtEl>
                                          <p:spTgt spid="288771">
                                            <p:txEl>
                                              <p:pRg st="4" end="4"/>
                                            </p:txEl>
                                          </p:spTgt>
                                        </p:tgtEl>
                                        <p:attrNameLst>
                                          <p:attrName>ppt_w</p:attrName>
                                        </p:attrNameLst>
                                      </p:cBhvr>
                                      <p:tavLst>
                                        <p:tav tm="0">
                                          <p:val>
                                            <p:fltVal val="0"/>
                                          </p:val>
                                        </p:tav>
                                        <p:tav tm="100000">
                                          <p:val>
                                            <p:strVal val="#ppt_w"/>
                                          </p:val>
                                        </p:tav>
                                      </p:tavLst>
                                    </p:anim>
                                    <p:anim calcmode="lin" valueType="num">
                                      <p:cBhvr>
                                        <p:cTn id="84" dur="1000" fill="hold"/>
                                        <p:tgtEl>
                                          <p:spTgt spid="288771">
                                            <p:txEl>
                                              <p:pRg st="4" end="4"/>
                                            </p:txEl>
                                          </p:spTgt>
                                        </p:tgtEl>
                                        <p:attrNameLst>
                                          <p:attrName>ppt_h</p:attrName>
                                        </p:attrNameLst>
                                      </p:cBhvr>
                                      <p:tavLst>
                                        <p:tav tm="0">
                                          <p:val>
                                            <p:fltVal val="0"/>
                                          </p:val>
                                        </p:tav>
                                        <p:tav tm="100000">
                                          <p:val>
                                            <p:strVal val="#ppt_h"/>
                                          </p:val>
                                        </p:tav>
                                      </p:tavLst>
                                    </p:anim>
                                    <p:anim calcmode="lin" valueType="num">
                                      <p:cBhvr>
                                        <p:cTn id="85" dur="1000" fill="hold"/>
                                        <p:tgtEl>
                                          <p:spTgt spid="288771">
                                            <p:txEl>
                                              <p:pRg st="4" end="4"/>
                                            </p:txEl>
                                          </p:spTgt>
                                        </p:tgtEl>
                                        <p:attrNameLst>
                                          <p:attrName>style.rotation</p:attrName>
                                        </p:attrNameLst>
                                      </p:cBhvr>
                                      <p:tavLst>
                                        <p:tav tm="0">
                                          <p:val>
                                            <p:fltVal val="90"/>
                                          </p:val>
                                        </p:tav>
                                        <p:tav tm="100000">
                                          <p:val>
                                            <p:fltVal val="0"/>
                                          </p:val>
                                        </p:tav>
                                      </p:tavLst>
                                    </p:anim>
                                    <p:animEffect transition="in" filter="fade">
                                      <p:cBhvr>
                                        <p:cTn id="86" dur="1000"/>
                                        <p:tgtEl>
                                          <p:spTgt spid="288771">
                                            <p:txEl>
                                              <p:pRg st="4" end="4"/>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31" presetClass="entr" presetSubtype="0" fill="hold" grpId="1" nodeType="clickEffect">
                                  <p:stCondLst>
                                    <p:cond delay="0"/>
                                  </p:stCondLst>
                                  <p:childTnLst>
                                    <p:set>
                                      <p:cBhvr>
                                        <p:cTn id="90" dur="1" fill="hold">
                                          <p:stCondLst>
                                            <p:cond delay="0"/>
                                          </p:stCondLst>
                                        </p:cTn>
                                        <p:tgtEl>
                                          <p:spTgt spid="288771">
                                            <p:txEl>
                                              <p:pRg st="5" end="5"/>
                                            </p:txEl>
                                          </p:spTgt>
                                        </p:tgtEl>
                                        <p:attrNameLst>
                                          <p:attrName>style.visibility</p:attrName>
                                        </p:attrNameLst>
                                      </p:cBhvr>
                                      <p:to>
                                        <p:strVal val="visible"/>
                                      </p:to>
                                    </p:set>
                                    <p:anim calcmode="lin" valueType="num">
                                      <p:cBhvr>
                                        <p:cTn id="91" dur="1000" fill="hold"/>
                                        <p:tgtEl>
                                          <p:spTgt spid="288771">
                                            <p:txEl>
                                              <p:pRg st="5" end="5"/>
                                            </p:txEl>
                                          </p:spTgt>
                                        </p:tgtEl>
                                        <p:attrNameLst>
                                          <p:attrName>ppt_w</p:attrName>
                                        </p:attrNameLst>
                                      </p:cBhvr>
                                      <p:tavLst>
                                        <p:tav tm="0">
                                          <p:val>
                                            <p:fltVal val="0"/>
                                          </p:val>
                                        </p:tav>
                                        <p:tav tm="100000">
                                          <p:val>
                                            <p:strVal val="#ppt_w"/>
                                          </p:val>
                                        </p:tav>
                                      </p:tavLst>
                                    </p:anim>
                                    <p:anim calcmode="lin" valueType="num">
                                      <p:cBhvr>
                                        <p:cTn id="92" dur="1000" fill="hold"/>
                                        <p:tgtEl>
                                          <p:spTgt spid="288771">
                                            <p:txEl>
                                              <p:pRg st="5" end="5"/>
                                            </p:txEl>
                                          </p:spTgt>
                                        </p:tgtEl>
                                        <p:attrNameLst>
                                          <p:attrName>ppt_h</p:attrName>
                                        </p:attrNameLst>
                                      </p:cBhvr>
                                      <p:tavLst>
                                        <p:tav tm="0">
                                          <p:val>
                                            <p:fltVal val="0"/>
                                          </p:val>
                                        </p:tav>
                                        <p:tav tm="100000">
                                          <p:val>
                                            <p:strVal val="#ppt_h"/>
                                          </p:val>
                                        </p:tav>
                                      </p:tavLst>
                                    </p:anim>
                                    <p:anim calcmode="lin" valueType="num">
                                      <p:cBhvr>
                                        <p:cTn id="93" dur="1000" fill="hold"/>
                                        <p:tgtEl>
                                          <p:spTgt spid="288771">
                                            <p:txEl>
                                              <p:pRg st="5" end="5"/>
                                            </p:txEl>
                                          </p:spTgt>
                                        </p:tgtEl>
                                        <p:attrNameLst>
                                          <p:attrName>style.rotation</p:attrName>
                                        </p:attrNameLst>
                                      </p:cBhvr>
                                      <p:tavLst>
                                        <p:tav tm="0">
                                          <p:val>
                                            <p:fltVal val="90"/>
                                          </p:val>
                                        </p:tav>
                                        <p:tav tm="100000">
                                          <p:val>
                                            <p:fltVal val="0"/>
                                          </p:val>
                                        </p:tav>
                                      </p:tavLst>
                                    </p:anim>
                                    <p:animEffect transition="in" filter="fade">
                                      <p:cBhvr>
                                        <p:cTn id="94" dur="1000"/>
                                        <p:tgtEl>
                                          <p:spTgt spid="288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0" grpId="0" animBg="1"/>
      <p:bldP spid="288771" grpId="0" build="p" animBg="1"/>
      <p:bldP spid="288771" grpId="1"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304800" y="20638"/>
            <a:ext cx="8870950" cy="1143000"/>
          </a:xfrm>
          <a:solidFill>
            <a:schemeClr val="accent2">
              <a:lumMod val="10000"/>
              <a:lumOff val="90000"/>
            </a:schemeClr>
          </a:solidFill>
          <a:ln w="76200" cap="flat">
            <a:solidFill>
              <a:schemeClr val="bg1">
                <a:lumMod val="60000"/>
                <a:lumOff val="40000"/>
              </a:schemeClr>
            </a:solidFill>
          </a:ln>
        </p:spPr>
        <p:txBody>
          <a:bodyPr/>
          <a:lstStyle/>
          <a:p>
            <a:pPr>
              <a:defRPr/>
            </a:pPr>
            <a:r>
              <a:rPr lang="en-US" sz="4000" b="1" i="1" dirty="0">
                <a:solidFill>
                  <a:schemeClr val="bg1">
                    <a:lumMod val="75000"/>
                  </a:schemeClr>
                </a:solidFill>
                <a:effectLst>
                  <a:outerShdw blurRad="38100" dist="38100" dir="2700000" algn="tl">
                    <a:srgbClr val="000000"/>
                  </a:outerShdw>
                </a:effectLst>
                <a:latin typeface="Arial" charset="0"/>
              </a:rPr>
              <a:t>IEEE 802.16 - Características</a:t>
            </a:r>
            <a:endParaRPr lang="es-ES" sz="4000" b="1" i="1" dirty="0">
              <a:solidFill>
                <a:schemeClr val="bg1">
                  <a:lumMod val="75000"/>
                </a:schemeClr>
              </a:solidFill>
              <a:effectLst>
                <a:outerShdw blurRad="38100" dist="38100" dir="2700000" algn="tl">
                  <a:srgbClr val="000000"/>
                </a:outerShdw>
              </a:effectLst>
              <a:latin typeface="Arial" charset="0"/>
            </a:endParaRPr>
          </a:p>
        </p:txBody>
      </p:sp>
      <p:sp>
        <p:nvSpPr>
          <p:cNvPr id="400387" name="Rectangle 3"/>
          <p:cNvSpPr>
            <a:spLocks noGrp="1" noChangeArrowheads="1"/>
          </p:cNvSpPr>
          <p:nvPr>
            <p:ph type="body" idx="1"/>
          </p:nvPr>
        </p:nvSpPr>
        <p:spPr>
          <a:xfrm>
            <a:off x="304800" y="1196975"/>
            <a:ext cx="8659813" cy="5661025"/>
          </a:xfrm>
          <a:solidFill>
            <a:schemeClr val="bg1"/>
          </a:solidFill>
          <a:ln w="76200" cap="flat">
            <a:solidFill>
              <a:schemeClr val="bg1">
                <a:lumMod val="60000"/>
                <a:lumOff val="40000"/>
              </a:schemeClr>
            </a:solidFill>
          </a:ln>
        </p:spPr>
        <p:txBody>
          <a:bodyPr/>
          <a:lstStyle/>
          <a:p>
            <a:pPr marL="609600" indent="-609600" algn="just">
              <a:lnSpc>
                <a:spcPct val="90000"/>
              </a:lnSpc>
              <a:buFontTx/>
              <a:buChar char="–"/>
              <a:defRPr/>
            </a:pPr>
            <a:r>
              <a:rPr lang="es-ES" sz="2800" b="1" i="1" dirty="0">
                <a:effectLst>
                  <a:outerShdw blurRad="38100" dist="38100" dir="2700000" algn="tl">
                    <a:srgbClr val="000000"/>
                  </a:outerShdw>
                </a:effectLst>
                <a:latin typeface="Arial" charset="0"/>
              </a:rPr>
              <a:t>Estándares Tipo </a:t>
            </a:r>
            <a:r>
              <a:rPr lang="es-ES" b="1" i="1" dirty="0">
                <a:effectLst>
                  <a:outerShdw blurRad="38100" dist="38100" dir="2700000" algn="tl">
                    <a:srgbClr val="000000"/>
                  </a:outerShdw>
                </a:effectLst>
                <a:latin typeface="Arial" charset="0"/>
              </a:rPr>
              <a:t>MAN</a:t>
            </a:r>
            <a:r>
              <a:rPr lang="es-ES" sz="2800" b="1" i="1" dirty="0">
                <a:effectLst>
                  <a:outerShdw blurRad="38100" dist="38100" dir="2700000" algn="tl">
                    <a:srgbClr val="000000"/>
                  </a:outerShdw>
                </a:effectLst>
                <a:latin typeface="Arial" charset="0"/>
              </a:rPr>
              <a:t> o media distancia.</a:t>
            </a:r>
          </a:p>
          <a:p>
            <a:pPr marL="609600" indent="-609600" algn="just">
              <a:lnSpc>
                <a:spcPct val="90000"/>
              </a:lnSpc>
              <a:buFontTx/>
              <a:buChar char="–"/>
              <a:defRPr/>
            </a:pPr>
            <a:r>
              <a:rPr lang="es-MX" sz="2800" i="1" dirty="0">
                <a:solidFill>
                  <a:srgbClr val="FFFF00"/>
                </a:solidFill>
                <a:effectLst>
                  <a:outerShdw blurRad="38100" dist="38100" dir="2700000" algn="tl">
                    <a:srgbClr val="000000"/>
                  </a:outerShdw>
                </a:effectLst>
                <a:latin typeface="Arial" charset="0"/>
              </a:rPr>
              <a:t>Conocida por de facto como </a:t>
            </a:r>
            <a:r>
              <a:rPr lang="es-MX" sz="2800" b="1" i="1" dirty="0" err="1">
                <a:solidFill>
                  <a:srgbClr val="FF0000"/>
                </a:solidFill>
                <a:effectLst>
                  <a:outerShdw blurRad="38100" dist="38100" dir="2700000" algn="tl">
                    <a:srgbClr val="000000"/>
                  </a:outerShdw>
                </a:effectLst>
                <a:latin typeface="Arial" charset="0"/>
              </a:rPr>
              <a:t>WiMax</a:t>
            </a:r>
            <a:r>
              <a:rPr lang="es-MX" sz="2800" b="1" i="1" dirty="0">
                <a:solidFill>
                  <a:srgbClr val="FF0000"/>
                </a:solidFill>
                <a:effectLst>
                  <a:outerShdw blurRad="38100" dist="38100" dir="2700000" algn="tl">
                    <a:srgbClr val="000000"/>
                  </a:outerShdw>
                </a:effectLst>
                <a:latin typeface="Arial" charset="0"/>
              </a:rPr>
              <a:t> </a:t>
            </a:r>
            <a:r>
              <a:rPr lang="es-MX" sz="2800" i="1" dirty="0">
                <a:solidFill>
                  <a:srgbClr val="FFFF00"/>
                </a:solidFill>
                <a:effectLst>
                  <a:outerShdw blurRad="38100" dist="38100" dir="2700000" algn="tl">
                    <a:srgbClr val="000000"/>
                  </a:outerShdw>
                </a:effectLst>
                <a:latin typeface="Arial" charset="0"/>
              </a:rPr>
              <a:t>(Interoperabilidad mundial para acceso por microondas) , publicada 2002 y aprobada en 2005.</a:t>
            </a:r>
          </a:p>
          <a:p>
            <a:pPr marL="609600" indent="-609600" algn="just">
              <a:lnSpc>
                <a:spcPct val="90000"/>
              </a:lnSpc>
              <a:buFontTx/>
              <a:buChar char="–"/>
              <a:defRPr/>
            </a:pPr>
            <a:r>
              <a:rPr lang="es-MX" sz="2800" b="1" i="1" dirty="0">
                <a:effectLst>
                  <a:outerShdw blurRad="38100" dist="38100" dir="2700000" algn="tl">
                    <a:srgbClr val="000000"/>
                  </a:outerShdw>
                </a:effectLst>
                <a:latin typeface="Arial" charset="0"/>
              </a:rPr>
              <a:t>Accesos para una celda de :</a:t>
            </a:r>
          </a:p>
          <a:p>
            <a:pPr marL="990600" lvl="1" indent="-533400" algn="just">
              <a:lnSpc>
                <a:spcPct val="90000"/>
              </a:lnSpc>
              <a:defRPr/>
            </a:pPr>
            <a:r>
              <a:rPr lang="es-MX" sz="2400" i="1" dirty="0">
                <a:solidFill>
                  <a:srgbClr val="FFFF00"/>
                </a:solidFill>
                <a:effectLst>
                  <a:outerShdw blurRad="38100" dist="38100" dir="2700000" algn="tl">
                    <a:srgbClr val="000000"/>
                  </a:outerShdw>
                </a:effectLst>
                <a:latin typeface="Arial" charset="0"/>
              </a:rPr>
              <a:t>48 KM de radio </a:t>
            </a:r>
          </a:p>
          <a:p>
            <a:pPr marL="990600" lvl="1" indent="-533400" algn="just">
              <a:lnSpc>
                <a:spcPct val="90000"/>
              </a:lnSpc>
              <a:defRPr/>
            </a:pPr>
            <a:r>
              <a:rPr lang="es-MX" sz="2400" i="1" dirty="0">
                <a:solidFill>
                  <a:srgbClr val="FFFF00"/>
                </a:solidFill>
                <a:effectLst>
                  <a:outerShdw blurRad="38100" dist="38100" dir="2700000" algn="tl">
                    <a:srgbClr val="000000"/>
                  </a:outerShdw>
                </a:effectLst>
                <a:latin typeface="Arial" charset="0"/>
              </a:rPr>
              <a:t>70 Mbps</a:t>
            </a:r>
          </a:p>
          <a:p>
            <a:pPr marL="990600" lvl="1" indent="-533400" algn="just">
              <a:lnSpc>
                <a:spcPct val="90000"/>
              </a:lnSpc>
              <a:defRPr/>
            </a:pPr>
            <a:r>
              <a:rPr lang="es-MX" sz="2400" i="1" dirty="0">
                <a:solidFill>
                  <a:srgbClr val="FFFF00"/>
                </a:solidFill>
                <a:effectLst>
                  <a:outerShdw blurRad="38100" dist="38100" dir="2700000" algn="tl">
                    <a:srgbClr val="000000"/>
                  </a:outerShdw>
                </a:effectLst>
                <a:latin typeface="Arial" charset="0"/>
              </a:rPr>
              <a:t>Frecuencias  </a:t>
            </a:r>
          </a:p>
          <a:p>
            <a:pPr marL="1371600" lvl="2" indent="-457200" algn="just">
              <a:lnSpc>
                <a:spcPct val="90000"/>
              </a:lnSpc>
              <a:buFontTx/>
              <a:buChar char="–"/>
              <a:defRPr/>
            </a:pPr>
            <a:r>
              <a:rPr lang="es-MX" sz="2000" i="1" dirty="0">
                <a:solidFill>
                  <a:srgbClr val="FFFF00"/>
                </a:solidFill>
                <a:effectLst>
                  <a:outerShdw blurRad="38100" dist="38100" dir="2700000" algn="tl">
                    <a:srgbClr val="000000"/>
                  </a:outerShdw>
                </a:effectLst>
                <a:latin typeface="Arial" charset="0"/>
              </a:rPr>
              <a:t>2 a 11 </a:t>
            </a:r>
            <a:r>
              <a:rPr lang="es-MX" sz="2000" i="1" dirty="0" err="1">
                <a:solidFill>
                  <a:srgbClr val="FFFF00"/>
                </a:solidFill>
                <a:effectLst>
                  <a:outerShdw blurRad="38100" dist="38100" dir="2700000" algn="tl">
                    <a:srgbClr val="000000"/>
                  </a:outerShdw>
                </a:effectLst>
                <a:latin typeface="Arial" charset="0"/>
              </a:rPr>
              <a:t>Ghz</a:t>
            </a:r>
            <a:r>
              <a:rPr lang="es-MX" sz="2000" i="1" dirty="0">
                <a:solidFill>
                  <a:srgbClr val="FFFF00"/>
                </a:solidFill>
                <a:effectLst>
                  <a:outerShdw blurRad="38100" dist="38100" dir="2700000" algn="tl">
                    <a:srgbClr val="000000"/>
                  </a:outerShdw>
                </a:effectLst>
                <a:latin typeface="Arial" charset="0"/>
              </a:rPr>
              <a:t> (Usuario Final) .</a:t>
            </a:r>
          </a:p>
          <a:p>
            <a:pPr marL="1371600" lvl="2" indent="-457200" algn="just">
              <a:lnSpc>
                <a:spcPct val="90000"/>
              </a:lnSpc>
              <a:buFontTx/>
              <a:buChar char="–"/>
              <a:defRPr/>
            </a:pPr>
            <a:r>
              <a:rPr lang="es-MX" sz="2000" i="1" dirty="0">
                <a:solidFill>
                  <a:srgbClr val="FFFF00"/>
                </a:solidFill>
                <a:effectLst>
                  <a:outerShdw blurRad="38100" dist="38100" dir="2700000" algn="tl">
                    <a:srgbClr val="000000"/>
                  </a:outerShdw>
                </a:effectLst>
                <a:latin typeface="Arial" charset="0"/>
              </a:rPr>
              <a:t>11 a 60 </a:t>
            </a:r>
            <a:r>
              <a:rPr lang="es-MX" sz="2000" i="1" dirty="0" err="1">
                <a:solidFill>
                  <a:srgbClr val="FFFF00"/>
                </a:solidFill>
                <a:effectLst>
                  <a:outerShdw blurRad="38100" dist="38100" dir="2700000" algn="tl">
                    <a:srgbClr val="000000"/>
                  </a:outerShdw>
                </a:effectLst>
                <a:latin typeface="Arial" charset="0"/>
              </a:rPr>
              <a:t>Ghz</a:t>
            </a:r>
            <a:r>
              <a:rPr lang="es-MX" sz="2000" i="1" dirty="0">
                <a:solidFill>
                  <a:srgbClr val="FFFF00"/>
                </a:solidFill>
                <a:effectLst>
                  <a:outerShdw blurRad="38100" dist="38100" dir="2700000" algn="tl">
                    <a:srgbClr val="000000"/>
                  </a:outerShdw>
                </a:effectLst>
                <a:latin typeface="Arial" charset="0"/>
              </a:rPr>
              <a:t> (Estaciones Base</a:t>
            </a:r>
            <a:r>
              <a:rPr lang="es-MX" sz="2000" i="1" dirty="0">
                <a:effectLst>
                  <a:outerShdw blurRad="38100" dist="38100" dir="2700000" algn="tl">
                    <a:srgbClr val="000000"/>
                  </a:outerShdw>
                </a:effectLst>
                <a:latin typeface="Arial" charset="0"/>
              </a:rPr>
              <a:t>)          </a:t>
            </a:r>
          </a:p>
          <a:p>
            <a:pPr marL="990600" lvl="1" indent="-533400" algn="just">
              <a:lnSpc>
                <a:spcPct val="90000"/>
              </a:lnSpc>
              <a:defRPr/>
            </a:pPr>
            <a:r>
              <a:rPr lang="es-MX" sz="2400" b="1" i="1" dirty="0">
                <a:effectLst>
                  <a:outerShdw blurRad="38100" dist="38100" dir="2700000" algn="tl">
                    <a:srgbClr val="000000"/>
                  </a:outerShdw>
                </a:effectLst>
                <a:latin typeface="Arial" charset="0"/>
              </a:rPr>
              <a:t>Dos Modelos de Uso – Fijo/</a:t>
            </a:r>
            <a:r>
              <a:rPr lang="es-MX" sz="2400" b="1" i="1" dirty="0" err="1">
                <a:effectLst>
                  <a:outerShdw blurRad="38100" dist="38100" dir="2700000" algn="tl">
                    <a:srgbClr val="000000"/>
                  </a:outerShdw>
                </a:effectLst>
                <a:latin typeface="Arial" charset="0"/>
              </a:rPr>
              <a:t>Movil</a:t>
            </a:r>
            <a:r>
              <a:rPr lang="es-MX" sz="2400" b="1" i="1" dirty="0">
                <a:effectLst>
                  <a:outerShdw blurRad="38100" dist="38100" dir="2700000" algn="tl">
                    <a:srgbClr val="000000"/>
                  </a:outerShdw>
                </a:effectLst>
                <a:latin typeface="Arial" charset="0"/>
              </a:rPr>
              <a:t>  </a:t>
            </a:r>
          </a:p>
          <a:p>
            <a:pPr marL="609600" indent="-609600" algn="just">
              <a:lnSpc>
                <a:spcPct val="90000"/>
              </a:lnSpc>
              <a:buFontTx/>
              <a:buChar char="–"/>
              <a:defRPr/>
            </a:pPr>
            <a:endParaRPr lang="es-ES" sz="2800" i="1" dirty="0">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00386"/>
                                        </p:tgtEl>
                                        <p:attrNameLst>
                                          <p:attrName>style.visibility</p:attrName>
                                        </p:attrNameLst>
                                      </p:cBhvr>
                                      <p:to>
                                        <p:strVal val="visible"/>
                                      </p:to>
                                    </p:set>
                                    <p:animEffect transition="in" filter="circle(in)">
                                      <p:cBhvr>
                                        <p:cTn id="7" dur="2000"/>
                                        <p:tgtEl>
                                          <p:spTgt spid="40038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00387">
                                            <p:bg/>
                                          </p:spTgt>
                                        </p:tgtEl>
                                        <p:attrNameLst>
                                          <p:attrName>style.visibility</p:attrName>
                                        </p:attrNameLst>
                                      </p:cBhvr>
                                      <p:to>
                                        <p:strVal val="visible"/>
                                      </p:to>
                                    </p:set>
                                    <p:animEffect transition="in" filter="circle(in)">
                                      <p:cBhvr>
                                        <p:cTn id="12" dur="2000"/>
                                        <p:tgtEl>
                                          <p:spTgt spid="40038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00387">
                                            <p:txEl>
                                              <p:pRg st="0" end="0"/>
                                            </p:txEl>
                                          </p:spTgt>
                                        </p:tgtEl>
                                        <p:attrNameLst>
                                          <p:attrName>style.visibility</p:attrName>
                                        </p:attrNameLst>
                                      </p:cBhvr>
                                      <p:to>
                                        <p:strVal val="visible"/>
                                      </p:to>
                                    </p:set>
                                    <p:animEffect transition="in" filter="circle(in)">
                                      <p:cBhvr>
                                        <p:cTn id="17" dur="2000"/>
                                        <p:tgtEl>
                                          <p:spTgt spid="40038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00387">
                                            <p:txEl>
                                              <p:pRg st="1" end="1"/>
                                            </p:txEl>
                                          </p:spTgt>
                                        </p:tgtEl>
                                        <p:attrNameLst>
                                          <p:attrName>style.visibility</p:attrName>
                                        </p:attrNameLst>
                                      </p:cBhvr>
                                      <p:to>
                                        <p:strVal val="visible"/>
                                      </p:to>
                                    </p:set>
                                    <p:animEffect transition="in" filter="circle(in)">
                                      <p:cBhvr>
                                        <p:cTn id="22" dur="2000"/>
                                        <p:tgtEl>
                                          <p:spTgt spid="40038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00387">
                                            <p:txEl>
                                              <p:pRg st="2" end="2"/>
                                            </p:txEl>
                                          </p:spTgt>
                                        </p:tgtEl>
                                        <p:attrNameLst>
                                          <p:attrName>style.visibility</p:attrName>
                                        </p:attrNameLst>
                                      </p:cBhvr>
                                      <p:to>
                                        <p:strVal val="visible"/>
                                      </p:to>
                                    </p:set>
                                    <p:animEffect transition="in" filter="circle(in)">
                                      <p:cBhvr>
                                        <p:cTn id="27" dur="2000"/>
                                        <p:tgtEl>
                                          <p:spTgt spid="400387">
                                            <p:txEl>
                                              <p:pRg st="2" end="2"/>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400387">
                                            <p:txEl>
                                              <p:pRg st="3" end="3"/>
                                            </p:txEl>
                                          </p:spTgt>
                                        </p:tgtEl>
                                        <p:attrNameLst>
                                          <p:attrName>style.visibility</p:attrName>
                                        </p:attrNameLst>
                                      </p:cBhvr>
                                      <p:to>
                                        <p:strVal val="visible"/>
                                      </p:to>
                                    </p:set>
                                    <p:animEffect transition="in" filter="circle(in)">
                                      <p:cBhvr>
                                        <p:cTn id="30" dur="2000"/>
                                        <p:tgtEl>
                                          <p:spTgt spid="400387">
                                            <p:txEl>
                                              <p:pRg st="3" end="3"/>
                                            </p:tx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400387">
                                            <p:txEl>
                                              <p:pRg st="4" end="4"/>
                                            </p:txEl>
                                          </p:spTgt>
                                        </p:tgtEl>
                                        <p:attrNameLst>
                                          <p:attrName>style.visibility</p:attrName>
                                        </p:attrNameLst>
                                      </p:cBhvr>
                                      <p:to>
                                        <p:strVal val="visible"/>
                                      </p:to>
                                    </p:set>
                                    <p:animEffect transition="in" filter="circle(in)">
                                      <p:cBhvr>
                                        <p:cTn id="33" dur="2000"/>
                                        <p:tgtEl>
                                          <p:spTgt spid="400387">
                                            <p:txEl>
                                              <p:pRg st="4" end="4"/>
                                            </p:txEl>
                                          </p:spTgt>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400387">
                                            <p:txEl>
                                              <p:pRg st="5" end="5"/>
                                            </p:txEl>
                                          </p:spTgt>
                                        </p:tgtEl>
                                        <p:attrNameLst>
                                          <p:attrName>style.visibility</p:attrName>
                                        </p:attrNameLst>
                                      </p:cBhvr>
                                      <p:to>
                                        <p:strVal val="visible"/>
                                      </p:to>
                                    </p:set>
                                    <p:animEffect transition="in" filter="circle(in)">
                                      <p:cBhvr>
                                        <p:cTn id="36" dur="2000"/>
                                        <p:tgtEl>
                                          <p:spTgt spid="400387">
                                            <p:txEl>
                                              <p:pRg st="5" end="5"/>
                                            </p:txEl>
                                          </p:spTgt>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400387">
                                            <p:txEl>
                                              <p:pRg st="6" end="6"/>
                                            </p:txEl>
                                          </p:spTgt>
                                        </p:tgtEl>
                                        <p:attrNameLst>
                                          <p:attrName>style.visibility</p:attrName>
                                        </p:attrNameLst>
                                      </p:cBhvr>
                                      <p:to>
                                        <p:strVal val="visible"/>
                                      </p:to>
                                    </p:set>
                                    <p:animEffect transition="in" filter="circle(in)">
                                      <p:cBhvr>
                                        <p:cTn id="39" dur="2000"/>
                                        <p:tgtEl>
                                          <p:spTgt spid="400387">
                                            <p:txEl>
                                              <p:pRg st="6" end="6"/>
                                            </p:txEl>
                                          </p:spTgt>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400387">
                                            <p:txEl>
                                              <p:pRg st="7" end="7"/>
                                            </p:txEl>
                                          </p:spTgt>
                                        </p:tgtEl>
                                        <p:attrNameLst>
                                          <p:attrName>style.visibility</p:attrName>
                                        </p:attrNameLst>
                                      </p:cBhvr>
                                      <p:to>
                                        <p:strVal val="visible"/>
                                      </p:to>
                                    </p:set>
                                    <p:animEffect transition="in" filter="circle(in)">
                                      <p:cBhvr>
                                        <p:cTn id="42" dur="2000"/>
                                        <p:tgtEl>
                                          <p:spTgt spid="400387">
                                            <p:txEl>
                                              <p:pRg st="7" end="7"/>
                                            </p:txEl>
                                          </p:spTgt>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400387">
                                            <p:txEl>
                                              <p:pRg st="8" end="8"/>
                                            </p:txEl>
                                          </p:spTgt>
                                        </p:tgtEl>
                                        <p:attrNameLst>
                                          <p:attrName>style.visibility</p:attrName>
                                        </p:attrNameLst>
                                      </p:cBhvr>
                                      <p:to>
                                        <p:strVal val="visible"/>
                                      </p:to>
                                    </p:set>
                                    <p:animEffect transition="in" filter="circle(in)">
                                      <p:cBhvr>
                                        <p:cTn id="45" dur="2000"/>
                                        <p:tgtEl>
                                          <p:spTgt spid="4003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6" grpId="0" animBg="1"/>
      <p:bldP spid="400387"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685800" y="381000"/>
            <a:ext cx="7772400" cy="1143000"/>
          </a:xfrm>
          <a:solidFill>
            <a:schemeClr val="accent2">
              <a:lumMod val="10000"/>
              <a:lumOff val="90000"/>
            </a:schemeClr>
          </a:solidFill>
          <a:ln w="76200" cap="flat">
            <a:solidFill>
              <a:schemeClr val="bg1">
                <a:lumMod val="60000"/>
                <a:lumOff val="40000"/>
              </a:schemeClr>
            </a:solidFill>
          </a:ln>
        </p:spPr>
        <p:txBody>
          <a:bodyPr/>
          <a:lstStyle/>
          <a:p>
            <a:pPr>
              <a:defRPr/>
            </a:pPr>
            <a:r>
              <a:rPr lang="es-ES" sz="3600" i="1" dirty="0">
                <a:solidFill>
                  <a:schemeClr val="bg1">
                    <a:lumMod val="75000"/>
                  </a:schemeClr>
                </a:solidFill>
                <a:effectLst>
                  <a:outerShdw blurRad="38100" dist="38100" dir="2700000" algn="tl">
                    <a:srgbClr val="000000"/>
                  </a:outerShdw>
                </a:effectLst>
                <a:latin typeface="Arial" charset="0"/>
              </a:rPr>
              <a:t>HiperLAN2 </a:t>
            </a:r>
            <a:r>
              <a:rPr lang="en-US" sz="3600" b="1" i="1" dirty="0">
                <a:solidFill>
                  <a:schemeClr val="bg1">
                    <a:lumMod val="75000"/>
                  </a:schemeClr>
                </a:solidFill>
                <a:effectLst>
                  <a:outerShdw blurRad="38100" dist="38100" dir="2700000" algn="tl">
                    <a:srgbClr val="000000"/>
                  </a:outerShdw>
                </a:effectLst>
                <a:latin typeface="Arial" charset="0"/>
              </a:rPr>
              <a:t>- Características</a:t>
            </a:r>
            <a:r>
              <a:rPr lang="es-ES_tradnl" sz="3600" b="1" i="1" dirty="0">
                <a:solidFill>
                  <a:schemeClr val="bg1">
                    <a:lumMod val="75000"/>
                  </a:schemeClr>
                </a:solidFill>
                <a:effectLst>
                  <a:outerShdw blurRad="38100" dist="38100" dir="2700000" algn="tl">
                    <a:srgbClr val="000000"/>
                  </a:outerShdw>
                </a:effectLst>
                <a:latin typeface="Arial" charset="0"/>
              </a:rPr>
              <a:t> </a:t>
            </a:r>
            <a:endParaRPr lang="es-ES" sz="3600" b="1" i="1" dirty="0">
              <a:solidFill>
                <a:schemeClr val="bg1">
                  <a:lumMod val="75000"/>
                </a:schemeClr>
              </a:solidFill>
              <a:effectLst>
                <a:outerShdw blurRad="38100" dist="38100" dir="2700000" algn="tl">
                  <a:srgbClr val="000000"/>
                </a:outerShdw>
              </a:effectLst>
              <a:latin typeface="Arial" charset="0"/>
            </a:endParaRPr>
          </a:p>
        </p:txBody>
      </p:sp>
      <p:sp>
        <p:nvSpPr>
          <p:cNvPr id="289795" name="Rectangle 3"/>
          <p:cNvSpPr>
            <a:spLocks noGrp="1" noChangeArrowheads="1"/>
          </p:cNvSpPr>
          <p:nvPr>
            <p:ph type="body" idx="1"/>
          </p:nvPr>
        </p:nvSpPr>
        <p:spPr>
          <a:xfrm>
            <a:off x="685800" y="1844824"/>
            <a:ext cx="7924800" cy="4114800"/>
          </a:xfrm>
          <a:solidFill>
            <a:schemeClr val="bg1"/>
          </a:solidFill>
          <a:ln w="76200" cap="flat">
            <a:solidFill>
              <a:schemeClr val="bg1">
                <a:lumMod val="60000"/>
                <a:lumOff val="40000"/>
              </a:schemeClr>
            </a:solidFill>
          </a:ln>
        </p:spPr>
        <p:txBody>
          <a:bodyPr/>
          <a:lstStyle/>
          <a:p>
            <a:pPr marL="609600" indent="-609600" algn="just">
              <a:lnSpc>
                <a:spcPct val="90000"/>
              </a:lnSpc>
              <a:buFontTx/>
              <a:buChar char="–"/>
              <a:defRPr/>
            </a:pPr>
            <a:r>
              <a:rPr lang="es-ES" sz="2800" i="1" dirty="0">
                <a:solidFill>
                  <a:srgbClr val="FFFF00"/>
                </a:solidFill>
                <a:effectLst>
                  <a:outerShdw blurRad="38100" dist="38100" dir="2700000" algn="tl">
                    <a:srgbClr val="000000"/>
                  </a:outerShdw>
                </a:effectLst>
                <a:latin typeface="Arial" charset="0"/>
              </a:rPr>
              <a:t>Mucho menos conocido que las normas IEEE 802, ha sido desarrollado por el Instituto Europeo de Normalización de las Telecomunicaciones (ETSI).</a:t>
            </a:r>
          </a:p>
          <a:p>
            <a:pPr marL="609600" indent="-609600" algn="just">
              <a:lnSpc>
                <a:spcPct val="90000"/>
              </a:lnSpc>
              <a:buFontTx/>
              <a:buChar char="–"/>
              <a:defRPr/>
            </a:pPr>
            <a:r>
              <a:rPr lang="es-ES" sz="2800" i="1" dirty="0">
                <a:effectLst>
                  <a:outerShdw blurRad="38100" dist="38100" dir="2700000" algn="tl">
                    <a:srgbClr val="000000"/>
                  </a:outerShdw>
                </a:effectLst>
                <a:latin typeface="Arial" charset="0"/>
              </a:rPr>
              <a:t>Velocidades de transmisión  25/54 Mbps, </a:t>
            </a:r>
          </a:p>
          <a:p>
            <a:pPr marL="609600" indent="-609600" algn="just">
              <a:lnSpc>
                <a:spcPct val="90000"/>
              </a:lnSpc>
              <a:buFontTx/>
              <a:buChar char="–"/>
              <a:defRPr/>
            </a:pPr>
            <a:r>
              <a:rPr lang="es-ES" sz="2800" i="1" dirty="0">
                <a:solidFill>
                  <a:srgbClr val="FFFF00"/>
                </a:solidFill>
                <a:effectLst>
                  <a:outerShdw blurRad="38100" dist="38100" dir="2700000" algn="tl">
                    <a:srgbClr val="000000"/>
                  </a:outerShdw>
                </a:effectLst>
                <a:latin typeface="Arial" charset="0"/>
              </a:rPr>
              <a:t>Distancias mayores de 200 metros. </a:t>
            </a:r>
          </a:p>
          <a:p>
            <a:pPr marL="609600" indent="-609600" algn="just">
              <a:lnSpc>
                <a:spcPct val="90000"/>
              </a:lnSpc>
              <a:buFontTx/>
              <a:buChar char="–"/>
              <a:defRPr/>
            </a:pPr>
            <a:r>
              <a:rPr lang="es-ES" sz="2800" i="1" dirty="0">
                <a:effectLst>
                  <a:outerShdw blurRad="38100" dist="38100" dir="2700000" algn="tl">
                    <a:srgbClr val="000000"/>
                  </a:outerShdw>
                </a:effectLst>
                <a:latin typeface="Arial" charset="0"/>
              </a:rPr>
              <a:t>Opera en la banda de 5 GHz.</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9794"/>
                                        </p:tgtEl>
                                        <p:attrNameLst>
                                          <p:attrName>style.visibility</p:attrName>
                                        </p:attrNameLst>
                                      </p:cBhvr>
                                      <p:to>
                                        <p:strVal val="visible"/>
                                      </p:to>
                                    </p:set>
                                    <p:anim calcmode="lin" valueType="num">
                                      <p:cBhvr additive="base">
                                        <p:cTn id="7" dur="500" fill="hold"/>
                                        <p:tgtEl>
                                          <p:spTgt spid="289794"/>
                                        </p:tgtEl>
                                        <p:attrNameLst>
                                          <p:attrName>ppt_x</p:attrName>
                                        </p:attrNameLst>
                                      </p:cBhvr>
                                      <p:tavLst>
                                        <p:tav tm="0">
                                          <p:val>
                                            <p:strVal val="#ppt_x"/>
                                          </p:val>
                                        </p:tav>
                                        <p:tav tm="100000">
                                          <p:val>
                                            <p:strVal val="#ppt_x"/>
                                          </p:val>
                                        </p:tav>
                                      </p:tavLst>
                                    </p:anim>
                                    <p:anim calcmode="lin" valueType="num">
                                      <p:cBhvr additive="base">
                                        <p:cTn id="8" dur="500" fill="hold"/>
                                        <p:tgtEl>
                                          <p:spTgt spid="2897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289795">
                                            <p:bg/>
                                          </p:spTgt>
                                        </p:tgtEl>
                                        <p:attrNameLst>
                                          <p:attrName>style.visibility</p:attrName>
                                        </p:attrNameLst>
                                      </p:cBhvr>
                                      <p:to>
                                        <p:strVal val="visible"/>
                                      </p:to>
                                    </p:set>
                                    <p:animEffect transition="in" filter="circle(in)">
                                      <p:cBhvr>
                                        <p:cTn id="13" dur="2000"/>
                                        <p:tgtEl>
                                          <p:spTgt spid="289795">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289795">
                                            <p:txEl>
                                              <p:pRg st="0" end="0"/>
                                            </p:txEl>
                                          </p:spTgt>
                                        </p:tgtEl>
                                        <p:attrNameLst>
                                          <p:attrName>style.visibility</p:attrName>
                                        </p:attrNameLst>
                                      </p:cBhvr>
                                      <p:to>
                                        <p:strVal val="visible"/>
                                      </p:to>
                                    </p:set>
                                    <p:animEffect transition="in" filter="circle(in)">
                                      <p:cBhvr>
                                        <p:cTn id="18" dur="2000"/>
                                        <p:tgtEl>
                                          <p:spTgt spid="289795">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289795">
                                            <p:txEl>
                                              <p:pRg st="1" end="1"/>
                                            </p:txEl>
                                          </p:spTgt>
                                        </p:tgtEl>
                                        <p:attrNameLst>
                                          <p:attrName>style.visibility</p:attrName>
                                        </p:attrNameLst>
                                      </p:cBhvr>
                                      <p:to>
                                        <p:strVal val="visible"/>
                                      </p:to>
                                    </p:set>
                                    <p:animEffect transition="in" filter="circle(in)">
                                      <p:cBhvr>
                                        <p:cTn id="23" dur="2000"/>
                                        <p:tgtEl>
                                          <p:spTgt spid="289795">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289795">
                                            <p:txEl>
                                              <p:pRg st="2" end="2"/>
                                            </p:txEl>
                                          </p:spTgt>
                                        </p:tgtEl>
                                        <p:attrNameLst>
                                          <p:attrName>style.visibility</p:attrName>
                                        </p:attrNameLst>
                                      </p:cBhvr>
                                      <p:to>
                                        <p:strVal val="visible"/>
                                      </p:to>
                                    </p:set>
                                    <p:animEffect transition="in" filter="circle(in)">
                                      <p:cBhvr>
                                        <p:cTn id="28" dur="2000"/>
                                        <p:tgtEl>
                                          <p:spTgt spid="289795">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289795">
                                            <p:txEl>
                                              <p:pRg st="3" end="3"/>
                                            </p:txEl>
                                          </p:spTgt>
                                        </p:tgtEl>
                                        <p:attrNameLst>
                                          <p:attrName>style.visibility</p:attrName>
                                        </p:attrNameLst>
                                      </p:cBhvr>
                                      <p:to>
                                        <p:strVal val="visible"/>
                                      </p:to>
                                    </p:set>
                                    <p:animEffect transition="in" filter="circle(in)">
                                      <p:cBhvr>
                                        <p:cTn id="33" dur="2000"/>
                                        <p:tgtEl>
                                          <p:spTgt spid="289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4" grpId="0" animBg="1"/>
      <p:bldP spid="289795"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74373" y="2802544"/>
            <a:ext cx="4787418" cy="3363081"/>
          </a:xfrm>
        </p:spPr>
        <p:txBody>
          <a:bodyPr>
            <a:noAutofit/>
          </a:bodyPr>
          <a:lstStyle/>
          <a:p>
            <a:pPr>
              <a:buNone/>
            </a:pPr>
            <a:r>
              <a:rPr lang="es-ES" sz="2769" b="1" dirty="0">
                <a:latin typeface="Arial" panose="020B0604020202020204" pitchFamily="34" charset="0"/>
                <a:cs typeface="Arial" panose="020B0604020202020204" pitchFamily="34" charset="0"/>
              </a:rPr>
              <a:t>¿Preguntas?</a:t>
            </a:r>
          </a:p>
          <a:p>
            <a:pPr>
              <a:buNone/>
            </a:pPr>
            <a:r>
              <a:rPr lang="es-ES" sz="2769" b="1" dirty="0" err="1">
                <a:latin typeface="Arial" panose="020B0604020202020204" pitchFamily="34" charset="0"/>
                <a:cs typeface="Arial" panose="020B0604020202020204" pitchFamily="34" charset="0"/>
              </a:rPr>
              <a:t>Any</a:t>
            </a:r>
            <a:r>
              <a:rPr lang="es-ES" sz="2769" b="1" dirty="0">
                <a:latin typeface="Arial" panose="020B0604020202020204" pitchFamily="34" charset="0"/>
                <a:cs typeface="Arial" panose="020B0604020202020204" pitchFamily="34" charset="0"/>
              </a:rPr>
              <a:t> </a:t>
            </a:r>
            <a:r>
              <a:rPr lang="es-ES" sz="2769" b="1" dirty="0" err="1">
                <a:latin typeface="Arial" panose="020B0604020202020204" pitchFamily="34" charset="0"/>
                <a:cs typeface="Arial" panose="020B0604020202020204" pitchFamily="34" charset="0"/>
              </a:rPr>
              <a:t>questions</a:t>
            </a:r>
            <a:r>
              <a:rPr lang="es-ES" sz="2769" b="1" dirty="0">
                <a:latin typeface="Arial" panose="020B0604020202020204" pitchFamily="34" charset="0"/>
                <a:cs typeface="Arial" panose="020B0604020202020204" pitchFamily="34" charset="0"/>
              </a:rPr>
              <a:t>?</a:t>
            </a:r>
          </a:p>
          <a:p>
            <a:pPr>
              <a:buNone/>
            </a:pPr>
            <a:r>
              <a:rPr lang="es-ES" sz="2769" b="1" dirty="0" err="1">
                <a:latin typeface="Arial" panose="020B0604020202020204" pitchFamily="34" charset="0"/>
                <a:cs typeface="Arial" panose="020B0604020202020204" pitchFamily="34" charset="0"/>
              </a:rPr>
              <a:t>Dúvidas</a:t>
            </a:r>
            <a:r>
              <a:rPr lang="es-ES" sz="2769" b="1" dirty="0">
                <a:latin typeface="Arial" panose="020B0604020202020204" pitchFamily="34" charset="0"/>
                <a:cs typeface="Arial" panose="020B0604020202020204" pitchFamily="34" charset="0"/>
              </a:rPr>
              <a:t>?</a:t>
            </a:r>
          </a:p>
          <a:p>
            <a:pPr>
              <a:buNone/>
            </a:pPr>
            <a:r>
              <a:rPr lang="fr-FR" sz="2769" b="1" dirty="0">
                <a:latin typeface="Arial" panose="020B0604020202020204" pitchFamily="34" charset="0"/>
                <a:cs typeface="Arial" panose="020B0604020202020204" pitchFamily="34" charset="0"/>
              </a:rPr>
              <a:t>Des questions?</a:t>
            </a:r>
          </a:p>
          <a:p>
            <a:pPr>
              <a:buNone/>
            </a:pPr>
            <a:r>
              <a:rPr lang="it-IT" sz="2769" b="1" dirty="0">
                <a:latin typeface="Arial" panose="020B0604020202020204" pitchFamily="34" charset="0"/>
                <a:cs typeface="Arial" panose="020B0604020202020204" pitchFamily="34" charset="0"/>
              </a:rPr>
              <a:t>Qualche domanda?</a:t>
            </a:r>
            <a:endParaRPr lang="es-ES" sz="2769" b="1" dirty="0">
              <a:latin typeface="Arial" panose="020B0604020202020204" pitchFamily="34" charset="0"/>
              <a:cs typeface="Arial" panose="020B0604020202020204" pitchFamily="34" charset="0"/>
            </a:endParaRPr>
          </a:p>
          <a:p>
            <a:pPr>
              <a:buNone/>
            </a:pPr>
            <a:r>
              <a:rPr lang="es-ES" sz="2769" b="1" dirty="0" err="1">
                <a:latin typeface="Arial" panose="020B0604020202020204" pitchFamily="34" charset="0"/>
                <a:cs typeface="Arial" panose="020B0604020202020204" pitchFamily="34" charset="0"/>
              </a:rPr>
              <a:t>Eine</a:t>
            </a:r>
            <a:r>
              <a:rPr lang="es-ES" sz="2769" b="1" dirty="0">
                <a:latin typeface="Arial" panose="020B0604020202020204" pitchFamily="34" charset="0"/>
                <a:cs typeface="Arial" panose="020B0604020202020204" pitchFamily="34" charset="0"/>
              </a:rPr>
              <a:t> </a:t>
            </a:r>
            <a:r>
              <a:rPr lang="es-ES" sz="2769" b="1" dirty="0" err="1">
                <a:latin typeface="Arial" panose="020B0604020202020204" pitchFamily="34" charset="0"/>
                <a:cs typeface="Arial" panose="020B0604020202020204" pitchFamily="34" charset="0"/>
              </a:rPr>
              <a:t>Frage</a:t>
            </a:r>
            <a:r>
              <a:rPr lang="es-ES" sz="2769" b="1" dirty="0">
                <a:latin typeface="Arial" panose="020B0604020202020204" pitchFamily="34" charset="0"/>
                <a:cs typeface="Arial" panose="020B0604020202020204" pitchFamily="34" charset="0"/>
              </a:rPr>
              <a:t>?</a:t>
            </a:r>
          </a:p>
          <a:p>
            <a:pPr>
              <a:buNone/>
            </a:pPr>
            <a:r>
              <a:rPr lang="ru-RU" sz="2769" b="1" dirty="0">
                <a:latin typeface="Arial" panose="020B0604020202020204" pitchFamily="34" charset="0"/>
                <a:cs typeface="Arial" panose="020B0604020202020204" pitchFamily="34" charset="0"/>
              </a:rPr>
              <a:t>Есть вопросы?</a:t>
            </a:r>
            <a:endParaRPr lang="es-ES" sz="2769" b="1" dirty="0">
              <a:latin typeface="Arial" panose="020B0604020202020204" pitchFamily="34" charset="0"/>
              <a:cs typeface="Arial" panose="020B0604020202020204" pitchFamily="34" charset="0"/>
            </a:endParaRPr>
          </a:p>
        </p:txBody>
      </p:sp>
      <p:grpSp>
        <p:nvGrpSpPr>
          <p:cNvPr id="14" name="13 Grupo"/>
          <p:cNvGrpSpPr/>
          <p:nvPr/>
        </p:nvGrpSpPr>
        <p:grpSpPr>
          <a:xfrm>
            <a:off x="2378526" y="2921976"/>
            <a:ext cx="1147182" cy="3342563"/>
            <a:chOff x="3000364" y="2879724"/>
            <a:chExt cx="438151" cy="3621110"/>
          </a:xfrm>
        </p:grpSpPr>
        <p:pic>
          <p:nvPicPr>
            <p:cNvPr id="5" name="Picture 6" descr="E:\Usuarios\Nieves\Desktop\PORTUGUES-02.png"/>
            <p:cNvPicPr>
              <a:picLocks noChangeAspect="1" noChangeArrowheads="1"/>
            </p:cNvPicPr>
            <p:nvPr/>
          </p:nvPicPr>
          <p:blipFill>
            <a:blip r:embed="rId3"/>
            <a:srcRect/>
            <a:stretch>
              <a:fillRect/>
            </a:stretch>
          </p:blipFill>
          <p:spPr bwMode="auto">
            <a:xfrm>
              <a:off x="3000364" y="4000504"/>
              <a:ext cx="438150" cy="328613"/>
            </a:xfrm>
            <a:prstGeom prst="rect">
              <a:avLst/>
            </a:prstGeom>
            <a:noFill/>
          </p:spPr>
        </p:pic>
        <p:pic>
          <p:nvPicPr>
            <p:cNvPr id="6" name="Picture 7" descr="E:\Usuarios\Nieves\Desktop\FRANCES-02.png"/>
            <p:cNvPicPr>
              <a:picLocks noChangeAspect="1" noChangeArrowheads="1"/>
            </p:cNvPicPr>
            <p:nvPr/>
          </p:nvPicPr>
          <p:blipFill>
            <a:blip r:embed="rId4"/>
            <a:srcRect/>
            <a:stretch>
              <a:fillRect/>
            </a:stretch>
          </p:blipFill>
          <p:spPr bwMode="auto">
            <a:xfrm>
              <a:off x="3000364" y="4572008"/>
              <a:ext cx="438151" cy="328612"/>
            </a:xfrm>
            <a:prstGeom prst="rect">
              <a:avLst/>
            </a:prstGeom>
            <a:noFill/>
          </p:spPr>
        </p:pic>
        <p:pic>
          <p:nvPicPr>
            <p:cNvPr id="7" name="Picture 8" descr="E:\Usuarios\Nieves\Desktop\ITALIANO-02.png"/>
            <p:cNvPicPr>
              <a:picLocks noChangeAspect="1" noChangeArrowheads="1"/>
            </p:cNvPicPr>
            <p:nvPr/>
          </p:nvPicPr>
          <p:blipFill>
            <a:blip r:embed="rId5"/>
            <a:srcRect/>
            <a:stretch>
              <a:fillRect/>
            </a:stretch>
          </p:blipFill>
          <p:spPr bwMode="auto">
            <a:xfrm>
              <a:off x="3000364" y="5100651"/>
              <a:ext cx="438150" cy="328613"/>
            </a:xfrm>
            <a:prstGeom prst="rect">
              <a:avLst/>
            </a:prstGeom>
            <a:noFill/>
          </p:spPr>
        </p:pic>
        <p:pic>
          <p:nvPicPr>
            <p:cNvPr id="8" name="Picture 9" descr="E:\Usuarios\Nieves\Desktop\ALEMAN-02.png"/>
            <p:cNvPicPr>
              <a:picLocks noChangeAspect="1" noChangeArrowheads="1"/>
            </p:cNvPicPr>
            <p:nvPr/>
          </p:nvPicPr>
          <p:blipFill>
            <a:blip r:embed="rId6"/>
            <a:srcRect/>
            <a:stretch>
              <a:fillRect/>
            </a:stretch>
          </p:blipFill>
          <p:spPr bwMode="auto">
            <a:xfrm>
              <a:off x="3000364" y="5643578"/>
              <a:ext cx="438150" cy="328612"/>
            </a:xfrm>
            <a:prstGeom prst="rect">
              <a:avLst/>
            </a:prstGeom>
            <a:noFill/>
          </p:spPr>
        </p:pic>
        <p:pic>
          <p:nvPicPr>
            <p:cNvPr id="9" name="Picture 10" descr="E:\Usuarios\Nieves\Desktop\RUSO-02.png"/>
            <p:cNvPicPr>
              <a:picLocks noChangeAspect="1" noChangeArrowheads="1"/>
            </p:cNvPicPr>
            <p:nvPr/>
          </p:nvPicPr>
          <p:blipFill>
            <a:blip r:embed="rId7"/>
            <a:srcRect/>
            <a:stretch>
              <a:fillRect/>
            </a:stretch>
          </p:blipFill>
          <p:spPr bwMode="auto">
            <a:xfrm>
              <a:off x="3000364" y="6172222"/>
              <a:ext cx="438150" cy="328612"/>
            </a:xfrm>
            <a:prstGeom prst="rect">
              <a:avLst/>
            </a:prstGeom>
            <a:noFill/>
          </p:spPr>
        </p:pic>
        <p:pic>
          <p:nvPicPr>
            <p:cNvPr id="10" name="Picture 5" descr="E:\Usuarios\Nieves\Desktop\INGLES-02.png"/>
            <p:cNvPicPr>
              <a:picLocks noChangeAspect="1" noChangeArrowheads="1"/>
            </p:cNvPicPr>
            <p:nvPr/>
          </p:nvPicPr>
          <p:blipFill>
            <a:blip r:embed="rId8"/>
            <a:srcRect/>
            <a:stretch>
              <a:fillRect/>
            </a:stretch>
          </p:blipFill>
          <p:spPr bwMode="auto">
            <a:xfrm>
              <a:off x="3008305" y="3475040"/>
              <a:ext cx="420687" cy="311150"/>
            </a:xfrm>
            <a:prstGeom prst="rect">
              <a:avLst/>
            </a:prstGeom>
            <a:noFill/>
          </p:spPr>
        </p:pic>
        <p:pic>
          <p:nvPicPr>
            <p:cNvPr id="1028" name="Picture 4" descr="E:\Usuarios\Nieves\Desktop\arggg-02.png"/>
            <p:cNvPicPr>
              <a:picLocks noChangeAspect="1" noChangeArrowheads="1"/>
            </p:cNvPicPr>
            <p:nvPr/>
          </p:nvPicPr>
          <p:blipFill>
            <a:blip r:embed="rId9"/>
            <a:srcRect/>
            <a:stretch>
              <a:fillRect/>
            </a:stretch>
          </p:blipFill>
          <p:spPr bwMode="auto">
            <a:xfrm>
              <a:off x="3000364" y="2879724"/>
              <a:ext cx="427038" cy="334962"/>
            </a:xfrm>
            <a:prstGeom prst="rect">
              <a:avLst/>
            </a:prstGeom>
            <a:noFill/>
          </p:spPr>
        </p:pic>
      </p:grpSp>
      <p:pic>
        <p:nvPicPr>
          <p:cNvPr id="11" name="Picture 5"/>
          <p:cNvPicPr>
            <a:picLocks noChangeAspect="1"/>
          </p:cNvPicPr>
          <p:nvPr/>
        </p:nvPicPr>
        <p:blipFill>
          <a:blip r:embed="rId10"/>
          <a:stretch>
            <a:fillRect/>
          </a:stretch>
        </p:blipFill>
        <p:spPr>
          <a:xfrm>
            <a:off x="3773968" y="570837"/>
            <a:ext cx="1994068" cy="1905442"/>
          </a:xfrm>
          <a:prstGeom prst="rect">
            <a:avLst/>
          </a:prstGeom>
        </p:spPr>
      </p:pic>
    </p:spTree>
    <p:extLst>
      <p:ext uri="{BB962C8B-B14F-4D97-AF65-F5344CB8AC3E}">
        <p14:creationId xmlns:p14="http://schemas.microsoft.com/office/powerpoint/2010/main" val="230233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up)">
                                      <p:cBhvr>
                                        <p:cTn id="20" dur="500"/>
                                        <p:tgtEl>
                                          <p:spTgt spid="3">
                                            <p:txEl>
                                              <p:pRg st="0" end="0"/>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up)">
                                      <p:cBhvr>
                                        <p:cTn id="23" dur="500"/>
                                        <p:tgtEl>
                                          <p:spTgt spid="3">
                                            <p:txEl>
                                              <p:pRg st="1" end="1"/>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up)">
                                      <p:cBhvr>
                                        <p:cTn id="26" dur="500"/>
                                        <p:tgtEl>
                                          <p:spTgt spid="3">
                                            <p:txEl>
                                              <p:pRg st="2" end="2"/>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up)">
                                      <p:cBhvr>
                                        <p:cTn id="29" dur="500"/>
                                        <p:tgtEl>
                                          <p:spTgt spid="3">
                                            <p:txEl>
                                              <p:pRg st="3" end="3"/>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up)">
                                      <p:cBhvr>
                                        <p:cTn id="32" dur="500"/>
                                        <p:tgtEl>
                                          <p:spTgt spid="3">
                                            <p:txEl>
                                              <p:pRg st="4" end="4"/>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up)">
                                      <p:cBhvr>
                                        <p:cTn id="35" dur="500"/>
                                        <p:tgtEl>
                                          <p:spTgt spid="3">
                                            <p:txEl>
                                              <p:pRg st="5" end="5"/>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up)">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96C5EBD8-BA63-4BF2-B950-094AB84D370A}" type="slidenum">
              <a:rPr lang="en-US" sz="1400">
                <a:latin typeface="+mn-lt"/>
              </a:rPr>
              <a:pPr algn="r">
                <a:defRPr/>
              </a:pPr>
              <a:t>36</a:t>
            </a:fld>
            <a:endParaRPr lang="en-US" sz="1400">
              <a:latin typeface="+mn-lt"/>
            </a:endParaRPr>
          </a:p>
        </p:txBody>
      </p:sp>
      <p:graphicFrame>
        <p:nvGraphicFramePr>
          <p:cNvPr id="28675"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name="Diapositiva" r:id="rId2" imgW="4572000" imgH="3429000" progId="PowerPoint.Slide.8">
                  <p:embed/>
                </p:oleObj>
              </mc:Choice>
              <mc:Fallback>
                <p:oleObj name="Diapositiva" r:id="rId2" imgW="4572000" imgH="3429000" progId="PowerPoint.Slide.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graphicFrame>
        <p:nvGraphicFramePr>
          <p:cNvPr id="364546" name="Group 2050"/>
          <p:cNvGraphicFramePr>
            <a:graphicFrameLocks noGrp="1"/>
          </p:cNvGraphicFramePr>
          <p:nvPr>
            <p:ph idx="4294967295"/>
          </p:nvPr>
        </p:nvGraphicFramePr>
        <p:xfrm>
          <a:off x="0" y="0"/>
          <a:ext cx="9144000" cy="6867528"/>
        </p:xfrm>
        <a:graphic>
          <a:graphicData uri="http://schemas.openxmlformats.org/drawingml/2006/table">
            <a:tbl>
              <a:tblPr/>
              <a:tblGrid>
                <a:gridCol w="2268538">
                  <a:extLst>
                    <a:ext uri="{9D8B030D-6E8A-4147-A177-3AD203B41FA5}">
                      <a16:colId xmlns:a16="http://schemas.microsoft.com/office/drawing/2014/main" val="20000"/>
                    </a:ext>
                  </a:extLst>
                </a:gridCol>
                <a:gridCol w="2078037">
                  <a:extLst>
                    <a:ext uri="{9D8B030D-6E8A-4147-A177-3AD203B41FA5}">
                      <a16:colId xmlns:a16="http://schemas.microsoft.com/office/drawing/2014/main" val="20001"/>
                    </a:ext>
                  </a:extLst>
                </a:gridCol>
                <a:gridCol w="2397125">
                  <a:extLst>
                    <a:ext uri="{9D8B030D-6E8A-4147-A177-3AD203B41FA5}">
                      <a16:colId xmlns:a16="http://schemas.microsoft.com/office/drawing/2014/main" val="20002"/>
                    </a:ext>
                  </a:extLst>
                </a:gridCol>
                <a:gridCol w="2400300">
                  <a:extLst>
                    <a:ext uri="{9D8B030D-6E8A-4147-A177-3AD203B41FA5}">
                      <a16:colId xmlns:a16="http://schemas.microsoft.com/office/drawing/2014/main" val="20003"/>
                    </a:ext>
                  </a:extLst>
                </a:gridCol>
              </a:tblGrid>
              <a:tr h="77147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rgbClr val="FF3300"/>
                          </a:solidFill>
                          <a:effectLst/>
                          <a:latin typeface="Times New Roman" pitchFamily="18" charset="0"/>
                        </a:rPr>
                        <a:t>ESTÁNDAR</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rgbClr val="FF3300"/>
                          </a:solidFill>
                          <a:effectLst/>
                          <a:latin typeface="Times New Roman" pitchFamily="18" charset="0"/>
                        </a:rPr>
                        <a:t>WIRELESS LAN</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rgbClr val="FF3300"/>
                          </a:solidFill>
                          <a:effectLst/>
                          <a:latin typeface="Times New Roman" pitchFamily="18" charset="0"/>
                        </a:rPr>
                        <a:t>802.11B</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rgbClr val="FF3300"/>
                          </a:solidFill>
                          <a:effectLst/>
                          <a:latin typeface="Times New Roman" pitchFamily="18" charset="0"/>
                        </a:rPr>
                        <a:t>802.11A</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rgbClr val="FF3300"/>
                          </a:solidFill>
                          <a:effectLst/>
                          <a:latin typeface="Times New Roman" pitchFamily="18" charset="0"/>
                        </a:rPr>
                        <a:t>802.11G</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119087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rgbClr val="FF3300"/>
                          </a:solidFill>
                          <a:effectLst/>
                          <a:latin typeface="Times New Roman" pitchFamily="18" charset="0"/>
                        </a:rPr>
                        <a:t>POPULARIDAD</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AMPLIAMENTE</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ADOPTADO</a:t>
                      </a:r>
                    </a:p>
                  </a:txBody>
                  <a:tcPr marL="90000" marR="90000" marT="46797" marB="467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NUEVA TECNOLOGÍA</a:t>
                      </a:r>
                    </a:p>
                  </a:txBody>
                  <a:tcPr marL="90000" marR="90000" marT="46797" marB="467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NUEVA TECNOLOGÍA</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PERO DE RÁPIDO</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CRECIMIENTO</a:t>
                      </a:r>
                    </a:p>
                  </a:txBody>
                  <a:tcPr marL="90000" marR="90000" marT="46797" marB="467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1085784">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rgbClr val="FF3300"/>
                          </a:solidFill>
                          <a:effectLst/>
                          <a:latin typeface="Times New Roman" pitchFamily="18" charset="0"/>
                        </a:rPr>
                        <a:t>VELOCIDAD</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HASTA 11 MBPS</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HASTA 54 MBPS</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NOTA: 5X MAS QUE</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802.11B</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HASTA 54 MBPS</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NOTA: 5X MAS QUE 802.11B</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45241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rgbClr val="FF3300"/>
                          </a:solidFill>
                          <a:effectLst/>
                          <a:latin typeface="Times New Roman" pitchFamily="18" charset="0"/>
                        </a:rPr>
                        <a:t>COSTO</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ECONÓMICO</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COSTOSO</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INTERMEDIO</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r h="914394">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rgbClr val="FF3300"/>
                          </a:solidFill>
                          <a:effectLst/>
                          <a:latin typeface="Times New Roman" pitchFamily="18" charset="0"/>
                        </a:rPr>
                        <a:t>BANDA</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2,4 GHZ</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NOTA: BANDA SATURADA</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5 GHZ</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2,4 GHZ</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NOTA: BANDA SATURADA</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4"/>
                  </a:ext>
                </a:extLst>
              </a:tr>
              <a:tr h="769891">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rgbClr val="FF3300"/>
                          </a:solidFill>
                          <a:effectLst/>
                          <a:latin typeface="Times New Roman" pitchFamily="18" charset="0"/>
                        </a:rPr>
                        <a:t>ALCANCE EN INTERIORES</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30 A 50 METROS</a:t>
                      </a:r>
                    </a:p>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bg1"/>
                        </a:solidFill>
                        <a:effectLst/>
                        <a:latin typeface="Times New Roman" pitchFamily="18"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8 A 25 METROS</a:t>
                      </a:r>
                    </a:p>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bg1"/>
                        </a:solidFill>
                        <a:effectLst/>
                        <a:latin typeface="Times New Roman" pitchFamily="18"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30 A 50 METROS</a:t>
                      </a:r>
                    </a:p>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bg1"/>
                        </a:solidFill>
                        <a:effectLst/>
                        <a:latin typeface="Times New Roman" pitchFamily="18"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5"/>
                  </a:ext>
                </a:extLst>
              </a:tr>
              <a:tr h="76830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rgbClr val="FF3300"/>
                          </a:solidFill>
                          <a:effectLst/>
                          <a:latin typeface="Times New Roman" pitchFamily="18" charset="0"/>
                        </a:rPr>
                        <a:t>DISPONIBILIDAD</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GRAN NÚMERO DE AP</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INSTALACIONES</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CORPORATIVAS</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EL NÚMERO DE AP</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CRECE</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6"/>
                  </a:ext>
                </a:extLst>
              </a:tr>
              <a:tr h="914394">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rgbClr val="FF3300"/>
                          </a:solidFill>
                          <a:effectLst/>
                          <a:latin typeface="Times New Roman" pitchFamily="18" charset="0"/>
                        </a:rPr>
                        <a:t>COMPATIBILIDAD</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AMPLIAMENTE</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ADOPTADO</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INCOMPATIBLE CON</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802.11B Y 802.11G</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COMPATIBLE CON</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802.11B</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7"/>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afterEffect">
                                  <p:stCondLst>
                                    <p:cond delay="0"/>
                                  </p:stCondLst>
                                  <p:childTnLst>
                                    <p:set>
                                      <p:cBhvr>
                                        <p:cTn id="6" dur="1" fill="hold">
                                          <p:stCondLst>
                                            <p:cond delay="0"/>
                                          </p:stCondLst>
                                        </p:cTn>
                                        <p:tgtEl>
                                          <p:spTgt spid="364546"/>
                                        </p:tgtEl>
                                        <p:attrNameLst>
                                          <p:attrName>style.visibility</p:attrName>
                                        </p:attrNameLst>
                                      </p:cBhvr>
                                      <p:to>
                                        <p:strVal val="visible"/>
                                      </p:to>
                                    </p:set>
                                    <p:animEffect transition="in" filter="wedge">
                                      <p:cBhvr>
                                        <p:cTn id="7" dur="500"/>
                                        <p:tgtEl>
                                          <p:spTgt spid="364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9" name="Rectangle 3"/>
          <p:cNvSpPr>
            <a:spLocks noGrp="1" noChangeArrowheads="1"/>
          </p:cNvSpPr>
          <p:nvPr>
            <p:ph type="title"/>
          </p:nvPr>
        </p:nvSpPr>
        <p:spPr>
          <a:xfrm>
            <a:off x="971550" y="0"/>
            <a:ext cx="8172450" cy="1341438"/>
          </a:xfrm>
          <a:solidFill>
            <a:schemeClr val="hlink"/>
          </a:solidFill>
          <a:ln w="38100">
            <a:solidFill>
              <a:srgbClr val="000080"/>
            </a:solidFill>
            <a:miter lim="800000"/>
            <a:headEnd/>
            <a:tailEnd/>
          </a:ln>
        </p:spPr>
        <p:txBody>
          <a:bodyPr/>
          <a:lstStyle/>
          <a:p>
            <a:pPr>
              <a:defRPr/>
            </a:pPr>
            <a:r>
              <a:rPr lang="es-ES" b="1" i="1">
                <a:solidFill>
                  <a:schemeClr val="tx1"/>
                </a:solidFill>
                <a:effectLst>
                  <a:outerShdw blurRad="38100" dist="38100" dir="2700000" algn="tl">
                    <a:srgbClr val="000000"/>
                  </a:outerShdw>
                </a:effectLst>
                <a:latin typeface="Arial" charset="0"/>
              </a:rPr>
              <a:t>Bluetooth</a:t>
            </a:r>
          </a:p>
        </p:txBody>
      </p:sp>
      <p:pic>
        <p:nvPicPr>
          <p:cNvPr id="717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488" y="1773238"/>
            <a:ext cx="1941512" cy="1871662"/>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773238"/>
            <a:ext cx="4183062" cy="5084762"/>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4638" y="4365625"/>
            <a:ext cx="2519362" cy="1800225"/>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4437063"/>
            <a:ext cx="2844800" cy="1711325"/>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1989138"/>
            <a:ext cx="2051050" cy="1538287"/>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body" idx="4294967295"/>
          </p:nvPr>
        </p:nvSpPr>
        <p:spPr>
          <a:xfrm>
            <a:off x="228600" y="1524000"/>
            <a:ext cx="8915400" cy="5334000"/>
          </a:xfrm>
          <a:solidFill>
            <a:schemeClr val="bg1"/>
          </a:solidFill>
          <a:ln w="76200" cap="flat">
            <a:solidFill>
              <a:schemeClr val="bg1">
                <a:lumMod val="60000"/>
                <a:lumOff val="40000"/>
              </a:schemeClr>
            </a:solidFill>
          </a:ln>
        </p:spPr>
        <p:txBody>
          <a:bodyPr/>
          <a:lstStyle/>
          <a:p>
            <a:pPr marL="609600" indent="-609600" algn="just">
              <a:buFontTx/>
              <a:buChar char="–"/>
              <a:defRPr/>
            </a:pPr>
            <a:r>
              <a:rPr lang="es-ES" i="1" dirty="0">
                <a:effectLst>
                  <a:outerShdw blurRad="38100" dist="38100" dir="2700000" algn="tl">
                    <a:srgbClr val="000000"/>
                  </a:outerShdw>
                </a:effectLst>
                <a:latin typeface="Arial" charset="0"/>
              </a:rPr>
              <a:t>Tecnología inalámbrica europea desarrollada por Ericsson que permite la interconectividad de dispositivos inalámbricos con otras redes.</a:t>
            </a:r>
          </a:p>
          <a:p>
            <a:pPr marL="609600" indent="-609600" algn="just">
              <a:buFontTx/>
              <a:buChar char="–"/>
              <a:defRPr/>
            </a:pPr>
            <a:r>
              <a:rPr lang="es-ES" i="1" dirty="0">
                <a:effectLst>
                  <a:outerShdw blurRad="38100" dist="38100" dir="2700000" algn="tl">
                    <a:srgbClr val="000000"/>
                  </a:outerShdw>
                </a:effectLst>
                <a:latin typeface="Arial" charset="0"/>
              </a:rPr>
              <a:t>Permite conectar de forma inalámbrica diferentes dispositivos, entre los que pueden incluirse teclados, </a:t>
            </a:r>
            <a:r>
              <a:rPr lang="es-ES" i="1" dirty="0" err="1">
                <a:effectLst>
                  <a:outerShdw blurRad="38100" dist="38100" dir="2700000" algn="tl">
                    <a:srgbClr val="000000"/>
                  </a:outerShdw>
                </a:effectLst>
                <a:latin typeface="Arial" charset="0"/>
              </a:rPr>
              <a:t>PDAs</a:t>
            </a:r>
            <a:r>
              <a:rPr lang="es-ES" i="1" dirty="0">
                <a:effectLst>
                  <a:outerShdw blurRad="38100" dist="38100" dir="2700000" algn="tl">
                    <a:srgbClr val="000000"/>
                  </a:outerShdw>
                </a:effectLst>
                <a:latin typeface="Arial" charset="0"/>
              </a:rPr>
              <a:t>, joysticks, fax, además de computadoras y teléfonos móviles (P2P).</a:t>
            </a:r>
          </a:p>
        </p:txBody>
      </p:sp>
      <p:sp>
        <p:nvSpPr>
          <p:cNvPr id="382979" name="Rectangle 3"/>
          <p:cNvSpPr>
            <a:spLocks noGrp="1" noChangeArrowheads="1"/>
          </p:cNvSpPr>
          <p:nvPr>
            <p:ph type="title" idx="4294967295"/>
          </p:nvPr>
        </p:nvSpPr>
        <p:spPr>
          <a:xfrm>
            <a:off x="228600" y="0"/>
            <a:ext cx="8915400" cy="1341438"/>
          </a:xfrm>
          <a:solidFill>
            <a:schemeClr val="hlink"/>
          </a:solidFill>
          <a:ln w="38100" cap="flat" algn="ctr">
            <a:solidFill>
              <a:srgbClr val="00008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r>
              <a:rPr lang="es-ES" b="1" i="1" dirty="0">
                <a:solidFill>
                  <a:schemeClr val="tx1"/>
                </a:solidFill>
                <a:effectLst>
                  <a:outerShdw blurRad="38100" dist="38100" dir="2700000" algn="tl">
                    <a:srgbClr val="000000"/>
                  </a:outerShdw>
                </a:effectLst>
                <a:latin typeface="Arial" charset="0"/>
              </a:rPr>
              <a:t>Bluetooth</a:t>
            </a: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1475" y="0"/>
            <a:ext cx="1152525" cy="1196975"/>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29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82978">
                                            <p:bg/>
                                          </p:spTgt>
                                        </p:tgtEl>
                                        <p:attrNameLst>
                                          <p:attrName>style.visibility</p:attrName>
                                        </p:attrNameLst>
                                      </p:cBhvr>
                                      <p:to>
                                        <p:strVal val="visible"/>
                                      </p:to>
                                    </p:set>
                                    <p:animEffect transition="in" filter="fade">
                                      <p:cBhvr>
                                        <p:cTn id="15" dur="500"/>
                                        <p:tgtEl>
                                          <p:spTgt spid="382978">
                                            <p:bg/>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2978">
                                            <p:txEl>
                                              <p:pRg st="0" end="0"/>
                                            </p:txEl>
                                          </p:spTgt>
                                        </p:tgtEl>
                                        <p:attrNameLst>
                                          <p:attrName>style.visibility</p:attrName>
                                        </p:attrNameLst>
                                      </p:cBhvr>
                                      <p:to>
                                        <p:strVal val="visible"/>
                                      </p:to>
                                    </p:set>
                                    <p:animEffect transition="in" filter="fade">
                                      <p:cBhvr>
                                        <p:cTn id="20" dur="500"/>
                                        <p:tgtEl>
                                          <p:spTgt spid="382978">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82978">
                                            <p:txEl>
                                              <p:pRg st="1" end="1"/>
                                            </p:txEl>
                                          </p:spTgt>
                                        </p:tgtEl>
                                        <p:attrNameLst>
                                          <p:attrName>style.visibility</p:attrName>
                                        </p:attrNameLst>
                                      </p:cBhvr>
                                      <p:to>
                                        <p:strVal val="visible"/>
                                      </p:to>
                                    </p:set>
                                    <p:animEffect transition="in" filter="fade">
                                      <p:cBhvr>
                                        <p:cTn id="25" dur="500"/>
                                        <p:tgtEl>
                                          <p:spTgt spid="38297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8" grpId="0" build="p" animBg="1"/>
      <p:bldP spid="38297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1042988" y="0"/>
            <a:ext cx="8101012" cy="1628775"/>
          </a:xfrm>
          <a:solidFill>
            <a:schemeClr val="hlink"/>
          </a:solidFill>
          <a:ln w="38100" cap="flat" algn="ctr">
            <a:solidFill>
              <a:srgbClr val="00008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r>
              <a:rPr lang="es-ES" b="1" i="1">
                <a:solidFill>
                  <a:schemeClr val="tx1"/>
                </a:solidFill>
                <a:effectLst>
                  <a:outerShdw blurRad="38100" dist="38100" dir="2700000" algn="tl">
                    <a:srgbClr val="000000"/>
                  </a:outerShdw>
                </a:effectLst>
                <a:latin typeface="Arial" charset="0"/>
              </a:rPr>
              <a:t>Bluetooth</a:t>
            </a:r>
          </a:p>
        </p:txBody>
      </p:sp>
      <p:sp>
        <p:nvSpPr>
          <p:cNvPr id="384003" name="Rectangle 3"/>
          <p:cNvSpPr>
            <a:spLocks noGrp="1" noChangeArrowheads="1"/>
          </p:cNvSpPr>
          <p:nvPr>
            <p:ph type="body" idx="1"/>
          </p:nvPr>
        </p:nvSpPr>
        <p:spPr>
          <a:xfrm>
            <a:off x="685800" y="1981200"/>
            <a:ext cx="7772400" cy="4471988"/>
          </a:xfrm>
          <a:solidFill>
            <a:schemeClr val="bg1"/>
          </a:solidFill>
          <a:ln w="76200" cap="flat">
            <a:solidFill>
              <a:schemeClr val="bg1">
                <a:lumMod val="60000"/>
                <a:lumOff val="40000"/>
              </a:schemeClr>
            </a:solidFill>
          </a:ln>
        </p:spPr>
        <p:txBody>
          <a:bodyPr/>
          <a:lstStyle/>
          <a:p>
            <a:pPr marL="609600" indent="-609600">
              <a:buFontTx/>
              <a:buChar char="–"/>
              <a:defRPr/>
            </a:pPr>
            <a:r>
              <a:rPr lang="es-ES" sz="3600" i="1" dirty="0">
                <a:effectLst>
                  <a:outerShdw blurRad="38100" dist="38100" dir="2700000" algn="tl">
                    <a:srgbClr val="000000"/>
                  </a:outerShdw>
                </a:effectLst>
                <a:latin typeface="Arial" charset="0"/>
              </a:rPr>
              <a:t>Red para distancias cortas y cerradas. </a:t>
            </a:r>
          </a:p>
          <a:p>
            <a:pPr marL="609600" indent="-609600">
              <a:buFontTx/>
              <a:buChar char="–"/>
              <a:defRPr/>
            </a:pPr>
            <a:r>
              <a:rPr lang="es-ES" sz="3600" i="1" dirty="0">
                <a:effectLst>
                  <a:outerShdw blurRad="38100" dist="38100" dir="2700000" algn="tl">
                    <a:srgbClr val="000000"/>
                  </a:outerShdw>
                </a:effectLst>
                <a:latin typeface="Arial" charset="0"/>
              </a:rPr>
              <a:t>Pan (Personal Área Network)</a:t>
            </a:r>
          </a:p>
          <a:p>
            <a:pPr marL="609600" indent="-609600">
              <a:buFontTx/>
              <a:buChar char="–"/>
              <a:defRPr/>
            </a:pPr>
            <a:r>
              <a:rPr lang="es-ES" sz="3600" i="1" dirty="0">
                <a:effectLst>
                  <a:outerShdw blurRad="38100" dist="38100" dir="2700000" algn="tl">
                    <a:srgbClr val="000000"/>
                  </a:outerShdw>
                </a:effectLst>
                <a:latin typeface="Arial" charset="0"/>
              </a:rPr>
              <a:t>Similar a 802.14 y </a:t>
            </a:r>
            <a:r>
              <a:rPr lang="es-ES" sz="3600" i="1" dirty="0" err="1">
                <a:effectLst>
                  <a:outerShdw blurRad="38100" dist="38100" dir="2700000" algn="tl">
                    <a:srgbClr val="000000"/>
                  </a:outerShdw>
                </a:effectLst>
                <a:latin typeface="Arial" charset="0"/>
              </a:rPr>
              <a:t>HomeRf</a:t>
            </a:r>
            <a:r>
              <a:rPr lang="es-ES" sz="3600" i="1" dirty="0">
                <a:effectLst>
                  <a:outerShdw blurRad="38100" dist="38100" dir="2700000" algn="tl">
                    <a:srgbClr val="000000"/>
                  </a:outerShdw>
                </a:effectLst>
                <a:latin typeface="Arial" charset="0"/>
              </a:rPr>
              <a:t>.</a:t>
            </a:r>
          </a:p>
          <a:p>
            <a:pPr marL="609600" indent="-609600">
              <a:buFontTx/>
              <a:buChar char="–"/>
              <a:defRPr/>
            </a:pPr>
            <a:r>
              <a:rPr lang="es-ES" sz="3600" i="1" dirty="0">
                <a:effectLst>
                  <a:outerShdw blurRad="38100" dist="38100" dir="2700000" algn="tl">
                    <a:srgbClr val="000000"/>
                  </a:outerShdw>
                </a:effectLst>
                <a:latin typeface="Arial" charset="0"/>
              </a:rPr>
              <a:t>Hasta 32</a:t>
            </a:r>
            <a:r>
              <a:rPr lang="es-AR" sz="3600" i="1" dirty="0">
                <a:effectLst>
                  <a:outerShdw blurRad="38100" dist="38100" dir="2700000" algn="tl">
                    <a:srgbClr val="000000"/>
                  </a:outerShdw>
                </a:effectLst>
                <a:latin typeface="Arial" charset="0"/>
              </a:rPr>
              <a:t> </a:t>
            </a:r>
            <a:r>
              <a:rPr lang="es-ES" sz="3600" i="1" dirty="0">
                <a:effectLst>
                  <a:outerShdw blurRad="38100" dist="38100" dir="2700000" algn="tl">
                    <a:srgbClr val="000000"/>
                  </a:outerShdw>
                </a:effectLst>
                <a:latin typeface="Arial" charset="0"/>
              </a:rPr>
              <a:t>Mbps, permitiendo transferir video, audio y voz.</a:t>
            </a:r>
          </a:p>
          <a:p>
            <a:pPr marL="609600" indent="-609600">
              <a:buFontTx/>
              <a:buChar char="–"/>
              <a:defRPr/>
            </a:pPr>
            <a:r>
              <a:rPr lang="es-ES" sz="3600" i="1" dirty="0">
                <a:effectLst>
                  <a:outerShdw blurRad="38100" dist="38100" dir="2700000" algn="tl">
                    <a:srgbClr val="000000"/>
                  </a:outerShdw>
                </a:effectLst>
                <a:latin typeface="Arial" charset="0"/>
              </a:rPr>
              <a:t>Transmisión por radio frecuencia. </a:t>
            </a:r>
          </a:p>
          <a:p>
            <a:pPr marL="609600" indent="-609600">
              <a:buFontTx/>
              <a:buChar char="–"/>
              <a:defRPr/>
            </a:pPr>
            <a:endParaRPr lang="es-ES" sz="3600" i="1" dirty="0">
              <a:effectLst>
                <a:outerShdw blurRad="38100" dist="38100" dir="2700000" algn="tl">
                  <a:srgbClr val="000000"/>
                </a:outerShdw>
              </a:effectLst>
              <a:latin typeface="Arial" charset="0"/>
            </a:endParaRPr>
          </a:p>
        </p:txBody>
      </p:sp>
      <p:pic>
        <p:nvPicPr>
          <p:cNvPr id="922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260350"/>
            <a:ext cx="1152525" cy="1196975"/>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4002"/>
                                        </p:tgtEl>
                                        <p:attrNameLst>
                                          <p:attrName>style.visibility</p:attrName>
                                        </p:attrNameLst>
                                      </p:cBhvr>
                                      <p:to>
                                        <p:strVal val="visible"/>
                                      </p:to>
                                    </p:set>
                                    <p:anim calcmode="lin" valueType="num">
                                      <p:cBhvr additive="base">
                                        <p:cTn id="7" dur="500" fill="hold"/>
                                        <p:tgtEl>
                                          <p:spTgt spid="384002"/>
                                        </p:tgtEl>
                                        <p:attrNameLst>
                                          <p:attrName>ppt_x</p:attrName>
                                        </p:attrNameLst>
                                      </p:cBhvr>
                                      <p:tavLst>
                                        <p:tav tm="0">
                                          <p:val>
                                            <p:strVal val="#ppt_x"/>
                                          </p:val>
                                        </p:tav>
                                        <p:tav tm="100000">
                                          <p:val>
                                            <p:strVal val="#ppt_x"/>
                                          </p:val>
                                        </p:tav>
                                      </p:tavLst>
                                    </p:anim>
                                    <p:anim calcmode="lin" valueType="num">
                                      <p:cBhvr additive="base">
                                        <p:cTn id="8" dur="500" fill="hold"/>
                                        <p:tgtEl>
                                          <p:spTgt spid="38400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9220"/>
                                        </p:tgtEl>
                                        <p:attrNameLst>
                                          <p:attrName>style.visibility</p:attrName>
                                        </p:attrNameLst>
                                      </p:cBhvr>
                                      <p:to>
                                        <p:strVal val="visible"/>
                                      </p:to>
                                    </p:set>
                                    <p:animEffect transition="in" filter="wipe(down)">
                                      <p:cBhvr>
                                        <p:cTn id="13" dur="500"/>
                                        <p:tgtEl>
                                          <p:spTgt spid="922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84003">
                                            <p:bg/>
                                          </p:spTgt>
                                        </p:tgtEl>
                                        <p:attrNameLst>
                                          <p:attrName>style.visibility</p:attrName>
                                        </p:attrNameLst>
                                      </p:cBhvr>
                                      <p:to>
                                        <p:strVal val="visible"/>
                                      </p:to>
                                    </p:set>
                                    <p:animEffect transition="in" filter="wipe(down)">
                                      <p:cBhvr>
                                        <p:cTn id="18" dur="500"/>
                                        <p:tgtEl>
                                          <p:spTgt spid="384003">
                                            <p:bg/>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84003">
                                            <p:txEl>
                                              <p:pRg st="0" end="0"/>
                                            </p:txEl>
                                          </p:spTgt>
                                        </p:tgtEl>
                                        <p:attrNameLst>
                                          <p:attrName>style.visibility</p:attrName>
                                        </p:attrNameLst>
                                      </p:cBhvr>
                                      <p:to>
                                        <p:strVal val="visible"/>
                                      </p:to>
                                    </p:set>
                                    <p:animEffect transition="in" filter="wipe(down)">
                                      <p:cBhvr>
                                        <p:cTn id="23" dur="500"/>
                                        <p:tgtEl>
                                          <p:spTgt spid="384003">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84003">
                                            <p:txEl>
                                              <p:pRg st="1" end="1"/>
                                            </p:txEl>
                                          </p:spTgt>
                                        </p:tgtEl>
                                        <p:attrNameLst>
                                          <p:attrName>style.visibility</p:attrName>
                                        </p:attrNameLst>
                                      </p:cBhvr>
                                      <p:to>
                                        <p:strVal val="visible"/>
                                      </p:to>
                                    </p:set>
                                    <p:animEffect transition="in" filter="wipe(down)">
                                      <p:cBhvr>
                                        <p:cTn id="28" dur="500"/>
                                        <p:tgtEl>
                                          <p:spTgt spid="384003">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84003">
                                            <p:txEl>
                                              <p:pRg st="2" end="2"/>
                                            </p:txEl>
                                          </p:spTgt>
                                        </p:tgtEl>
                                        <p:attrNameLst>
                                          <p:attrName>style.visibility</p:attrName>
                                        </p:attrNameLst>
                                      </p:cBhvr>
                                      <p:to>
                                        <p:strVal val="visible"/>
                                      </p:to>
                                    </p:set>
                                    <p:animEffect transition="in" filter="wipe(down)">
                                      <p:cBhvr>
                                        <p:cTn id="33" dur="500"/>
                                        <p:tgtEl>
                                          <p:spTgt spid="384003">
                                            <p:txEl>
                                              <p:pRg st="2" end="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84003">
                                            <p:txEl>
                                              <p:pRg st="3" end="3"/>
                                            </p:txEl>
                                          </p:spTgt>
                                        </p:tgtEl>
                                        <p:attrNameLst>
                                          <p:attrName>style.visibility</p:attrName>
                                        </p:attrNameLst>
                                      </p:cBhvr>
                                      <p:to>
                                        <p:strVal val="visible"/>
                                      </p:to>
                                    </p:set>
                                    <p:animEffect transition="in" filter="wipe(down)">
                                      <p:cBhvr>
                                        <p:cTn id="38" dur="500"/>
                                        <p:tgtEl>
                                          <p:spTgt spid="384003">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84003">
                                            <p:txEl>
                                              <p:pRg st="4" end="4"/>
                                            </p:txEl>
                                          </p:spTgt>
                                        </p:tgtEl>
                                        <p:attrNameLst>
                                          <p:attrName>style.visibility</p:attrName>
                                        </p:attrNameLst>
                                      </p:cBhvr>
                                      <p:to>
                                        <p:strVal val="visible"/>
                                      </p:to>
                                    </p:set>
                                    <p:animEffect transition="in" filter="wipe(down)">
                                      <p:cBhvr>
                                        <p:cTn id="43" dur="500"/>
                                        <p:tgtEl>
                                          <p:spTgt spid="3840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2" grpId="0" animBg="1"/>
      <p:bldP spid="38400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Rectangle 3"/>
          <p:cNvSpPr>
            <a:spLocks noGrp="1" noChangeArrowheads="1"/>
          </p:cNvSpPr>
          <p:nvPr>
            <p:ph type="body" idx="1"/>
          </p:nvPr>
        </p:nvSpPr>
        <p:spPr>
          <a:xfrm>
            <a:off x="304800" y="1295400"/>
            <a:ext cx="8839200" cy="5562600"/>
          </a:xfrm>
          <a:solidFill>
            <a:schemeClr val="bg1"/>
          </a:solidFill>
          <a:ln w="76200" cap="flat">
            <a:solidFill>
              <a:schemeClr val="bg1">
                <a:lumMod val="60000"/>
                <a:lumOff val="40000"/>
              </a:schemeClr>
            </a:solidFill>
          </a:ln>
        </p:spPr>
        <p:txBody>
          <a:bodyPr/>
          <a:lstStyle/>
          <a:p>
            <a:pPr marL="609600" indent="-609600">
              <a:buFontTx/>
              <a:buChar char="–"/>
              <a:defRPr/>
            </a:pPr>
            <a:r>
              <a:rPr lang="es-ES_tradnl" sz="2000" b="1" i="1" dirty="0">
                <a:effectLst>
                  <a:outerShdw blurRad="38100" dist="38100" dir="2700000" algn="tl">
                    <a:srgbClr val="000000"/>
                  </a:outerShdw>
                </a:effectLst>
                <a:latin typeface="Arial" charset="0"/>
              </a:rPr>
              <a:t>Origen de Bluetooth.</a:t>
            </a:r>
          </a:p>
          <a:p>
            <a:pPr marL="990600" lvl="1" indent="-533400">
              <a:defRPr/>
            </a:pPr>
            <a:r>
              <a:rPr lang="es-ES" sz="2000" b="1" i="1" dirty="0">
                <a:effectLst>
                  <a:outerShdw blurRad="38100" dist="38100" dir="2700000" algn="tl">
                    <a:srgbClr val="000000"/>
                  </a:outerShdw>
                </a:effectLst>
                <a:latin typeface="Arial" charset="0"/>
              </a:rPr>
              <a:t>En 1994 Ericsson comienza el proyecto MC Link que consistía en la interconexión de teléfonos móviles y sus accesorios por medio de enlaces de radio.</a:t>
            </a:r>
          </a:p>
          <a:p>
            <a:pPr marL="990600" lvl="1" indent="-533400">
              <a:defRPr/>
            </a:pPr>
            <a:r>
              <a:rPr lang="es-ES" sz="2000" b="1" i="1" dirty="0">
                <a:effectLst>
                  <a:outerShdw blurRad="38100" dist="38100" dir="2700000" algn="tl">
                    <a:srgbClr val="000000"/>
                  </a:outerShdw>
                </a:effectLst>
                <a:latin typeface="Arial" charset="0"/>
              </a:rPr>
              <a:t>En 1997 a medida que el proyecto avanzaba fue despertando el interés en fabricantes de otros productos portátiles.</a:t>
            </a:r>
          </a:p>
          <a:p>
            <a:pPr marL="990600" lvl="1" indent="-533400">
              <a:defRPr/>
            </a:pPr>
            <a:r>
              <a:rPr lang="es-ES" sz="2000" b="1" i="1" dirty="0">
                <a:effectLst>
                  <a:outerShdw blurRad="38100" dist="38100" dir="2700000" algn="tl">
                    <a:srgbClr val="000000"/>
                  </a:outerShdw>
                </a:effectLst>
                <a:latin typeface="Arial" charset="0"/>
              </a:rPr>
              <a:t>En 1998 se crea un Grupo de Interés Especial (SIG) Formado por :</a:t>
            </a:r>
          </a:p>
        </p:txBody>
      </p:sp>
      <p:graphicFrame>
        <p:nvGraphicFramePr>
          <p:cNvPr id="385028" name="Group 4"/>
          <p:cNvGraphicFramePr>
            <a:graphicFrameLocks noGrp="1"/>
          </p:cNvGraphicFramePr>
          <p:nvPr/>
        </p:nvGraphicFramePr>
        <p:xfrm>
          <a:off x="1547813" y="4365625"/>
          <a:ext cx="6732587" cy="2057402"/>
        </p:xfrm>
        <a:graphic>
          <a:graphicData uri="http://schemas.openxmlformats.org/drawingml/2006/table">
            <a:tbl>
              <a:tblPr/>
              <a:tblGrid>
                <a:gridCol w="2244196">
                  <a:extLst>
                    <a:ext uri="{9D8B030D-6E8A-4147-A177-3AD203B41FA5}">
                      <a16:colId xmlns:a16="http://schemas.microsoft.com/office/drawing/2014/main" val="20000"/>
                    </a:ext>
                  </a:extLst>
                </a:gridCol>
                <a:gridCol w="4488391">
                  <a:extLst>
                    <a:ext uri="{9D8B030D-6E8A-4147-A177-3AD203B41FA5}">
                      <a16:colId xmlns:a16="http://schemas.microsoft.com/office/drawing/2014/main" val="20001"/>
                    </a:ext>
                  </a:extLst>
                </a:gridCol>
              </a:tblGrid>
              <a:tr h="4111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1" u="none" strike="noStrike" cap="none" normalizeH="0" baseline="0">
                          <a:ln>
                            <a:noFill/>
                          </a:ln>
                          <a:solidFill>
                            <a:schemeClr val="tx1"/>
                          </a:solidFill>
                          <a:effectLst/>
                          <a:latin typeface="Arial" panose="020B0604020202020204" pitchFamily="34" charset="0"/>
                          <a:cs typeface="Arial" panose="020B0604020202020204" pitchFamily="34" charset="0"/>
                        </a:rPr>
                        <a:t>Ericsson</a:t>
                      </a:r>
                      <a:endParaRPr kumimoji="0" lang="es-ES" sz="2000" b="1" i="1"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5" marR="9143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1" u="none" strike="noStrike" cap="none" normalizeH="0" baseline="0">
                          <a:ln>
                            <a:noFill/>
                          </a:ln>
                          <a:solidFill>
                            <a:schemeClr val="tx1"/>
                          </a:solidFill>
                          <a:effectLst/>
                          <a:latin typeface="Arial" panose="020B0604020202020204" pitchFamily="34" charset="0"/>
                          <a:cs typeface="Arial" panose="020B0604020202020204" pitchFamily="34" charset="0"/>
                        </a:rPr>
                        <a:t>Líderes en telecomunicaciones</a:t>
                      </a:r>
                      <a:endParaRPr kumimoji="0" lang="es-ES" sz="2000" b="1" i="1"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5" marR="9143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1" u="none" strike="noStrike" cap="none" normalizeH="0" baseline="0">
                          <a:ln>
                            <a:noFill/>
                          </a:ln>
                          <a:solidFill>
                            <a:schemeClr val="tx1"/>
                          </a:solidFill>
                          <a:effectLst/>
                          <a:latin typeface="Arial" panose="020B0604020202020204" pitchFamily="34" charset="0"/>
                          <a:cs typeface="Arial" panose="020B0604020202020204" pitchFamily="34" charset="0"/>
                        </a:rPr>
                        <a:t>Nokia</a:t>
                      </a:r>
                      <a:endParaRPr kumimoji="0" lang="es-ES" sz="2000" b="1" i="1"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5" marR="9143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s-ES"/>
                    </a:p>
                  </a:txBody>
                  <a:tcPr/>
                </a:tc>
                <a:extLst>
                  <a:ext uri="{0D108BD9-81ED-4DB2-BD59-A6C34878D82A}">
                    <a16:rowId xmlns:a16="http://schemas.microsoft.com/office/drawing/2014/main" val="10001"/>
                  </a:ext>
                </a:extLst>
              </a:tr>
              <a:tr h="412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1" u="none" strike="noStrike" cap="none" normalizeH="0" baseline="0">
                          <a:ln>
                            <a:noFill/>
                          </a:ln>
                          <a:solidFill>
                            <a:schemeClr val="tx1"/>
                          </a:solidFill>
                          <a:effectLst/>
                          <a:latin typeface="Arial" panose="020B0604020202020204" pitchFamily="34" charset="0"/>
                          <a:cs typeface="Arial" panose="020B0604020202020204" pitchFamily="34" charset="0"/>
                        </a:rPr>
                        <a:t>IBM</a:t>
                      </a:r>
                      <a:endParaRPr kumimoji="0" lang="es-ES" sz="2000" b="1" i="1"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5" marR="9143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1" u="none" strike="noStrike" cap="none" normalizeH="0" baseline="0">
                          <a:ln>
                            <a:noFill/>
                          </a:ln>
                          <a:solidFill>
                            <a:schemeClr val="tx1"/>
                          </a:solidFill>
                          <a:effectLst/>
                          <a:latin typeface="Arial" panose="020B0604020202020204" pitchFamily="34" charset="0"/>
                          <a:cs typeface="Arial" panose="020B0604020202020204" pitchFamily="34" charset="0"/>
                        </a:rPr>
                        <a:t>Líderes en PC portátiles</a:t>
                      </a:r>
                      <a:endParaRPr kumimoji="0" lang="es-ES" sz="2000" b="1" i="1"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5" marR="9143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1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1" u="none" strike="noStrike" cap="none" normalizeH="0" baseline="0">
                          <a:ln>
                            <a:noFill/>
                          </a:ln>
                          <a:solidFill>
                            <a:schemeClr val="tx1"/>
                          </a:solidFill>
                          <a:effectLst/>
                          <a:latin typeface="Arial" panose="020B0604020202020204" pitchFamily="34" charset="0"/>
                          <a:cs typeface="Arial" panose="020B0604020202020204" pitchFamily="34" charset="0"/>
                        </a:rPr>
                        <a:t>Toshiba</a:t>
                      </a:r>
                      <a:endParaRPr kumimoji="0" lang="es-ES" sz="2000" b="1" i="1"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5" marR="9143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s-ES"/>
                    </a:p>
                  </a:txBody>
                  <a:tcPr/>
                </a:tc>
                <a:extLst>
                  <a:ext uri="{0D108BD9-81ED-4DB2-BD59-A6C34878D82A}">
                    <a16:rowId xmlns:a16="http://schemas.microsoft.com/office/drawing/2014/main" val="10003"/>
                  </a:ext>
                </a:extLst>
              </a:tr>
              <a:tr h="4111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1" u="none" strike="noStrike" cap="none" normalizeH="0" baseline="0">
                          <a:ln>
                            <a:noFill/>
                          </a:ln>
                          <a:solidFill>
                            <a:schemeClr val="tx1"/>
                          </a:solidFill>
                          <a:effectLst/>
                          <a:latin typeface="Arial" panose="020B0604020202020204" pitchFamily="34" charset="0"/>
                          <a:cs typeface="Arial" panose="020B0604020202020204" pitchFamily="34" charset="0"/>
                        </a:rPr>
                        <a:t>Intel</a:t>
                      </a:r>
                      <a:endParaRPr kumimoji="0" lang="es-ES" sz="2000" b="1" i="1"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5" marR="9143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Líder en fabricación de chips</a:t>
                      </a:r>
                      <a:endParaRPr kumimoji="0" lang="es-ES" sz="2000" b="1" i="1"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35" marR="9143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85047" name="Rectangle 23"/>
          <p:cNvSpPr>
            <a:spLocks noGrp="1" noChangeArrowheads="1"/>
          </p:cNvSpPr>
          <p:nvPr>
            <p:ph type="title"/>
          </p:nvPr>
        </p:nvSpPr>
        <p:spPr>
          <a:xfrm>
            <a:off x="685800" y="0"/>
            <a:ext cx="8458200" cy="1143000"/>
          </a:xfrm>
          <a:solidFill>
            <a:schemeClr val="hlink"/>
          </a:solidFill>
          <a:ln w="38100" cap="flat" algn="ctr">
            <a:solidFill>
              <a:srgbClr val="00008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r>
              <a:rPr lang="es-ES" b="1" i="1" dirty="0">
                <a:solidFill>
                  <a:schemeClr val="tx1"/>
                </a:solidFill>
                <a:effectLst>
                  <a:outerShdw blurRad="38100" dist="38100" dir="2700000" algn="tl">
                    <a:srgbClr val="000000"/>
                  </a:outerShdw>
                </a:effectLst>
                <a:latin typeface="Arial" charset="0"/>
              </a:rPr>
              <a:t>Bluetooth</a:t>
            </a:r>
            <a:endParaRPr lang="es-AR" b="1" i="1" dirty="0">
              <a:solidFill>
                <a:schemeClr val="tx1"/>
              </a:solidFill>
              <a:effectLst>
                <a:outerShdw blurRad="38100" dist="38100" dir="2700000" algn="tl">
                  <a:srgbClr val="000000"/>
                </a:outerShdw>
              </a:effectLst>
              <a:latin typeface="Arial" charset="0"/>
            </a:endParaRPr>
          </a:p>
        </p:txBody>
      </p:sp>
      <p:pic>
        <p:nvPicPr>
          <p:cNvPr id="10262"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1475" y="0"/>
            <a:ext cx="1152525" cy="1196975"/>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50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10262"/>
                                        </p:tgtEl>
                                        <p:attrNameLst>
                                          <p:attrName>style.visibility</p:attrName>
                                        </p:attrNameLst>
                                      </p:cBhvr>
                                      <p:to>
                                        <p:strVal val="visible"/>
                                      </p:to>
                                    </p:set>
                                    <p:anim calcmode="lin" valueType="num">
                                      <p:cBhvr additive="base">
                                        <p:cTn id="11" dur="500" fill="hold"/>
                                        <p:tgtEl>
                                          <p:spTgt spid="10262"/>
                                        </p:tgtEl>
                                        <p:attrNameLst>
                                          <p:attrName>ppt_x</p:attrName>
                                        </p:attrNameLst>
                                      </p:cBhvr>
                                      <p:tavLst>
                                        <p:tav tm="0">
                                          <p:val>
                                            <p:strVal val="#ppt_x"/>
                                          </p:val>
                                        </p:tav>
                                        <p:tav tm="100000">
                                          <p:val>
                                            <p:strVal val="#ppt_x"/>
                                          </p:val>
                                        </p:tav>
                                      </p:tavLst>
                                    </p:anim>
                                    <p:anim calcmode="lin" valueType="num">
                                      <p:cBhvr additive="base">
                                        <p:cTn id="12" dur="500" fill="hold"/>
                                        <p:tgtEl>
                                          <p:spTgt spid="1026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85027">
                                            <p:bg/>
                                          </p:spTgt>
                                        </p:tgtEl>
                                        <p:attrNameLst>
                                          <p:attrName>style.visibility</p:attrName>
                                        </p:attrNameLst>
                                      </p:cBhvr>
                                      <p:to>
                                        <p:strVal val="visible"/>
                                      </p:to>
                                    </p:set>
                                    <p:animEffect transition="in" filter="wipe(down)">
                                      <p:cBhvr>
                                        <p:cTn id="17" dur="500"/>
                                        <p:tgtEl>
                                          <p:spTgt spid="385027">
                                            <p:bg/>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85027">
                                            <p:txEl>
                                              <p:pRg st="0" end="0"/>
                                            </p:txEl>
                                          </p:spTgt>
                                        </p:tgtEl>
                                        <p:attrNameLst>
                                          <p:attrName>style.visibility</p:attrName>
                                        </p:attrNameLst>
                                      </p:cBhvr>
                                      <p:to>
                                        <p:strVal val="visible"/>
                                      </p:to>
                                    </p:set>
                                    <p:animEffect transition="in" filter="wipe(down)">
                                      <p:cBhvr>
                                        <p:cTn id="22" dur="500"/>
                                        <p:tgtEl>
                                          <p:spTgt spid="38502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85027">
                                            <p:txEl>
                                              <p:pRg st="1" end="1"/>
                                            </p:txEl>
                                          </p:spTgt>
                                        </p:tgtEl>
                                        <p:attrNameLst>
                                          <p:attrName>style.visibility</p:attrName>
                                        </p:attrNameLst>
                                      </p:cBhvr>
                                      <p:to>
                                        <p:strVal val="visible"/>
                                      </p:to>
                                    </p:set>
                                    <p:animEffect transition="in" filter="wipe(down)">
                                      <p:cBhvr>
                                        <p:cTn id="27" dur="500"/>
                                        <p:tgtEl>
                                          <p:spTgt spid="385027">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85027">
                                            <p:txEl>
                                              <p:pRg st="2" end="2"/>
                                            </p:txEl>
                                          </p:spTgt>
                                        </p:tgtEl>
                                        <p:attrNameLst>
                                          <p:attrName>style.visibility</p:attrName>
                                        </p:attrNameLst>
                                      </p:cBhvr>
                                      <p:to>
                                        <p:strVal val="visible"/>
                                      </p:to>
                                    </p:set>
                                    <p:animEffect transition="in" filter="wipe(down)">
                                      <p:cBhvr>
                                        <p:cTn id="32" dur="500"/>
                                        <p:tgtEl>
                                          <p:spTgt spid="385027">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85027">
                                            <p:txEl>
                                              <p:pRg st="3" end="3"/>
                                            </p:txEl>
                                          </p:spTgt>
                                        </p:tgtEl>
                                        <p:attrNameLst>
                                          <p:attrName>style.visibility</p:attrName>
                                        </p:attrNameLst>
                                      </p:cBhvr>
                                      <p:to>
                                        <p:strVal val="visible"/>
                                      </p:to>
                                    </p:set>
                                    <p:animEffect transition="in" filter="wipe(down)">
                                      <p:cBhvr>
                                        <p:cTn id="37" dur="500"/>
                                        <p:tgtEl>
                                          <p:spTgt spid="385027">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1" presetClass="entr" presetSubtype="1" fill="hold" nodeType="clickEffect">
                                  <p:stCondLst>
                                    <p:cond delay="0"/>
                                  </p:stCondLst>
                                  <p:childTnLst>
                                    <p:set>
                                      <p:cBhvr>
                                        <p:cTn id="41" dur="1" fill="hold">
                                          <p:stCondLst>
                                            <p:cond delay="0"/>
                                          </p:stCondLst>
                                        </p:cTn>
                                        <p:tgtEl>
                                          <p:spTgt spid="385028"/>
                                        </p:tgtEl>
                                        <p:attrNameLst>
                                          <p:attrName>style.visibility</p:attrName>
                                        </p:attrNameLst>
                                      </p:cBhvr>
                                      <p:to>
                                        <p:strVal val="visible"/>
                                      </p:to>
                                    </p:set>
                                    <p:animEffect transition="in" filter="wheel(1)">
                                      <p:cBhvr>
                                        <p:cTn id="42" dur="2000"/>
                                        <p:tgtEl>
                                          <p:spTgt spid="385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build="p" animBg="1"/>
      <p:bldP spid="38504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685800" y="0"/>
            <a:ext cx="8458200" cy="1143000"/>
          </a:xfrm>
          <a:solidFill>
            <a:schemeClr val="hlink"/>
          </a:solidFill>
          <a:ln w="38100" cap="flat" algn="ctr">
            <a:solidFill>
              <a:srgbClr val="00008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r>
              <a:rPr lang="es-ES" b="1" i="1" dirty="0">
                <a:solidFill>
                  <a:schemeClr val="tx1"/>
                </a:solidFill>
                <a:effectLst>
                  <a:outerShdw blurRad="38100" dist="38100" dir="2700000" algn="tl">
                    <a:srgbClr val="000000"/>
                  </a:outerShdw>
                </a:effectLst>
                <a:latin typeface="Arial" charset="0"/>
              </a:rPr>
              <a:t>Bluetooth</a:t>
            </a:r>
          </a:p>
        </p:txBody>
      </p:sp>
      <p:sp>
        <p:nvSpPr>
          <p:cNvPr id="11267" name="Rectangle 3"/>
          <p:cNvSpPr>
            <a:spLocks noGrp="1" noChangeArrowheads="1"/>
          </p:cNvSpPr>
          <p:nvPr>
            <p:ph type="body" idx="1"/>
          </p:nvPr>
        </p:nvSpPr>
        <p:spPr>
          <a:xfrm>
            <a:off x="0" y="1295400"/>
            <a:ext cx="9144000" cy="5562600"/>
          </a:xfrm>
          <a:solidFill>
            <a:schemeClr val="bg1"/>
          </a:solidFill>
          <a:ln w="76200" cap="flat">
            <a:solidFill>
              <a:schemeClr val="bg1">
                <a:lumMod val="60000"/>
                <a:lumOff val="40000"/>
              </a:schemeClr>
            </a:solidFill>
            <a:miter lim="800000"/>
            <a:headEnd/>
            <a:tailEnd/>
          </a:ln>
        </p:spPr>
        <p:txBody>
          <a:bodyPr/>
          <a:lstStyle/>
          <a:p>
            <a:pPr marL="609600" indent="-609600" algn="just">
              <a:lnSpc>
                <a:spcPct val="90000"/>
              </a:lnSpc>
              <a:buFontTx/>
              <a:buNone/>
            </a:pPr>
            <a:r>
              <a:rPr lang="es-ES_tradnl" altLang="es-ES" sz="3600" b="1" i="1" dirty="0">
                <a:latin typeface="Verdana" pitchFamily="34" charset="0"/>
              </a:rPr>
              <a:t>Versiones </a:t>
            </a:r>
          </a:p>
          <a:p>
            <a:pPr marL="609600" indent="-609600" algn="just">
              <a:lnSpc>
                <a:spcPct val="90000"/>
              </a:lnSpc>
            </a:pPr>
            <a:r>
              <a:rPr lang="es-ES" altLang="es-ES" sz="2400" b="1" i="1" dirty="0">
                <a:latin typeface="Verdana" pitchFamily="34" charset="0"/>
              </a:rPr>
              <a:t>1.0</a:t>
            </a:r>
            <a:r>
              <a:rPr lang="es-ES" altLang="es-ES" sz="2400" b="1" i="1" dirty="0">
                <a:latin typeface="Verdana" pitchFamily="34" charset="0"/>
                <a:sym typeface="Wingdings" pitchFamily="2" charset="2"/>
              </a:rPr>
              <a:t>Puede conectar un dispositivo con otro.</a:t>
            </a:r>
          </a:p>
          <a:p>
            <a:pPr marL="609600" indent="-609600" algn="just">
              <a:lnSpc>
                <a:spcPct val="90000"/>
              </a:lnSpc>
            </a:pPr>
            <a:endParaRPr lang="es-ES" altLang="es-ES" sz="2400" b="1" i="1" dirty="0">
              <a:latin typeface="Verdana" pitchFamily="34" charset="0"/>
              <a:sym typeface="Wingdings" pitchFamily="2" charset="2"/>
            </a:endParaRPr>
          </a:p>
          <a:p>
            <a:pPr marL="609600" indent="-609600" algn="just">
              <a:lnSpc>
                <a:spcPct val="90000"/>
              </a:lnSpc>
            </a:pPr>
            <a:r>
              <a:rPr lang="es-ES" altLang="es-ES" sz="2400" b="1" i="1" dirty="0">
                <a:latin typeface="Verdana" pitchFamily="34" charset="0"/>
                <a:sym typeface="Wingdings" pitchFamily="2" charset="2"/>
              </a:rPr>
              <a:t>1.1Puede conectar un dispositivo hasta con 7.</a:t>
            </a:r>
          </a:p>
          <a:p>
            <a:pPr marL="609600" indent="-609600" algn="just">
              <a:lnSpc>
                <a:spcPct val="90000"/>
              </a:lnSpc>
            </a:pPr>
            <a:endParaRPr lang="es-ES" altLang="es-ES" sz="2400" b="1" i="1" dirty="0">
              <a:latin typeface="Verdana" pitchFamily="34" charset="0"/>
              <a:sym typeface="Wingdings" pitchFamily="2" charset="2"/>
            </a:endParaRPr>
          </a:p>
          <a:p>
            <a:pPr marL="609600" indent="-609600" algn="just">
              <a:lnSpc>
                <a:spcPct val="90000"/>
              </a:lnSpc>
            </a:pPr>
            <a:r>
              <a:rPr lang="es-ES" altLang="es-ES" sz="2400" b="1" i="1" dirty="0">
                <a:latin typeface="Verdana" pitchFamily="34" charset="0"/>
                <a:sym typeface="Wingdings" pitchFamily="2" charset="2"/>
              </a:rPr>
              <a:t>1.2Velocidad de transferencia es de 2 </a:t>
            </a:r>
            <a:r>
              <a:rPr lang="es-ES" altLang="es-ES" sz="2400" b="1" i="1" dirty="0" err="1">
                <a:latin typeface="Verdana" pitchFamily="34" charset="0"/>
                <a:sym typeface="Wingdings" pitchFamily="2" charset="2"/>
              </a:rPr>
              <a:t>ó</a:t>
            </a:r>
            <a:r>
              <a:rPr lang="es-ES" altLang="es-ES" sz="2400" b="1" i="1" dirty="0">
                <a:latin typeface="Verdana" pitchFamily="34" charset="0"/>
                <a:sym typeface="Wingdings" pitchFamily="2" charset="2"/>
              </a:rPr>
              <a:t> 3 </a:t>
            </a:r>
            <a:r>
              <a:rPr lang="es-ES" altLang="es-ES" sz="2400" b="1" i="1" dirty="0" err="1">
                <a:latin typeface="Verdana" pitchFamily="34" charset="0"/>
                <a:sym typeface="Wingdings" pitchFamily="2" charset="2"/>
              </a:rPr>
              <a:t>Mbits</a:t>
            </a:r>
            <a:r>
              <a:rPr lang="es-ES" altLang="es-ES" sz="2400" b="1" i="1" dirty="0">
                <a:latin typeface="Verdana" pitchFamily="34" charset="0"/>
                <a:sym typeface="Wingdings" pitchFamily="2" charset="2"/>
              </a:rPr>
              <a:t>/</a:t>
            </a:r>
            <a:r>
              <a:rPr lang="es-ES" altLang="es-ES" sz="2400" b="1" i="1" dirty="0" err="1">
                <a:latin typeface="Verdana" pitchFamily="34" charset="0"/>
                <a:sym typeface="Wingdings" pitchFamily="2" charset="2"/>
              </a:rPr>
              <a:t>seg</a:t>
            </a:r>
            <a:r>
              <a:rPr lang="es-ES" altLang="es-ES" sz="2400" b="1" i="1" dirty="0">
                <a:latin typeface="Verdana" pitchFamily="34" charset="0"/>
                <a:sym typeface="Wingdings" pitchFamily="2" charset="2"/>
              </a:rPr>
              <a:t>.</a:t>
            </a:r>
          </a:p>
          <a:p>
            <a:pPr marL="609600" indent="-609600" algn="just">
              <a:lnSpc>
                <a:spcPct val="90000"/>
              </a:lnSpc>
            </a:pPr>
            <a:endParaRPr lang="es-ES" altLang="es-ES" sz="2400" b="1" i="1" dirty="0">
              <a:latin typeface="Verdana" pitchFamily="34" charset="0"/>
              <a:sym typeface="Wingdings" pitchFamily="2" charset="2"/>
            </a:endParaRPr>
          </a:p>
          <a:p>
            <a:pPr marL="609600" indent="-609600" algn="just">
              <a:lnSpc>
                <a:spcPct val="90000"/>
              </a:lnSpc>
            </a:pPr>
            <a:r>
              <a:rPr lang="es-ES" altLang="es-ES" sz="2400" b="1" i="1" dirty="0">
                <a:latin typeface="Verdana" pitchFamily="34" charset="0"/>
                <a:sym typeface="Wingdings" pitchFamily="2" charset="2"/>
              </a:rPr>
              <a:t>2.0Velocidad de transferencia puede ser 4 , 8 </a:t>
            </a:r>
            <a:r>
              <a:rPr lang="es-ES" altLang="es-ES" sz="2400" b="1" i="1" dirty="0" err="1">
                <a:latin typeface="Verdana" pitchFamily="34" charset="0"/>
                <a:sym typeface="Wingdings" pitchFamily="2" charset="2"/>
              </a:rPr>
              <a:t>ó</a:t>
            </a:r>
            <a:r>
              <a:rPr lang="es-ES" altLang="es-ES" sz="2400" b="1" i="1" dirty="0">
                <a:latin typeface="Verdana" pitchFamily="34" charset="0"/>
                <a:sym typeface="Wingdings" pitchFamily="2" charset="2"/>
              </a:rPr>
              <a:t> 12  </a:t>
            </a:r>
            <a:r>
              <a:rPr lang="es-ES" altLang="es-ES" sz="2400" b="1" i="1" dirty="0" err="1">
                <a:latin typeface="Verdana" pitchFamily="34" charset="0"/>
                <a:sym typeface="Wingdings" pitchFamily="2" charset="2"/>
              </a:rPr>
              <a:t>Mbits</a:t>
            </a:r>
            <a:r>
              <a:rPr lang="es-ES" altLang="es-ES" sz="2400" b="1" i="1" dirty="0">
                <a:latin typeface="Verdana" pitchFamily="34" charset="0"/>
                <a:sym typeface="Wingdings" pitchFamily="2" charset="2"/>
              </a:rPr>
              <a:t>/</a:t>
            </a:r>
            <a:r>
              <a:rPr lang="es-ES" altLang="es-ES" sz="2400" b="1" i="1" dirty="0" err="1">
                <a:latin typeface="Verdana" pitchFamily="34" charset="0"/>
                <a:sym typeface="Wingdings" pitchFamily="2" charset="2"/>
              </a:rPr>
              <a:t>seg</a:t>
            </a:r>
            <a:r>
              <a:rPr lang="es-ES" altLang="es-ES" sz="2400" b="1" i="1" dirty="0">
                <a:latin typeface="Verdana" pitchFamily="34" charset="0"/>
                <a:sym typeface="Wingdings" pitchFamily="2" charset="2"/>
              </a:rPr>
              <a:t>.</a:t>
            </a:r>
          </a:p>
          <a:p>
            <a:pPr marL="609600" indent="-609600" algn="just">
              <a:lnSpc>
                <a:spcPct val="90000"/>
              </a:lnSpc>
            </a:pPr>
            <a:endParaRPr lang="es-ES" altLang="es-ES" sz="2400" b="1" i="1" dirty="0">
              <a:latin typeface="Verdana" pitchFamily="34" charset="0"/>
              <a:sym typeface="Wingdings" pitchFamily="2" charset="2"/>
            </a:endParaRPr>
          </a:p>
          <a:p>
            <a:pPr marL="609600" indent="-609600" algn="just">
              <a:lnSpc>
                <a:spcPct val="90000"/>
              </a:lnSpc>
            </a:pPr>
            <a:r>
              <a:rPr lang="es-ES" altLang="es-ES" sz="2400" b="1" i="1" dirty="0">
                <a:latin typeface="Verdana" pitchFamily="34" charset="0"/>
                <a:sym typeface="Wingdings" pitchFamily="2" charset="2"/>
              </a:rPr>
              <a:t>3.0La velocidad de transferencia puede ser 24  </a:t>
            </a:r>
            <a:r>
              <a:rPr lang="es-ES" altLang="es-ES" sz="2400" b="1" i="1" dirty="0" err="1">
                <a:latin typeface="Verdana" pitchFamily="34" charset="0"/>
                <a:sym typeface="Wingdings" pitchFamily="2" charset="2"/>
              </a:rPr>
              <a:t>Mbits</a:t>
            </a:r>
            <a:r>
              <a:rPr lang="es-ES" altLang="es-ES" sz="2400" b="1" i="1" dirty="0">
                <a:latin typeface="Verdana" pitchFamily="34" charset="0"/>
                <a:sym typeface="Wingdings" pitchFamily="2" charset="2"/>
              </a:rPr>
              <a:t>/</a:t>
            </a:r>
            <a:r>
              <a:rPr lang="es-ES" altLang="es-ES" sz="2400" b="1" i="1" dirty="0" err="1">
                <a:latin typeface="Verdana" pitchFamily="34" charset="0"/>
                <a:sym typeface="Wingdings" pitchFamily="2" charset="2"/>
              </a:rPr>
              <a:t>seg</a:t>
            </a:r>
            <a:endParaRPr lang="es-ES" altLang="es-ES" sz="2400" b="1" i="1" dirty="0">
              <a:latin typeface="Verdana" pitchFamily="34" charset="0"/>
              <a:sym typeface="Wingdings" pitchFamily="2" charset="2"/>
            </a:endParaRPr>
          </a:p>
        </p:txBody>
      </p:sp>
      <p:pic>
        <p:nvPicPr>
          <p:cNvPr id="1126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1475" y="0"/>
            <a:ext cx="1152525" cy="1196975"/>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2194"/>
                                        </p:tgtEl>
                                        <p:attrNameLst>
                                          <p:attrName>style.visibility</p:attrName>
                                        </p:attrNameLst>
                                      </p:cBhvr>
                                      <p:to>
                                        <p:strVal val="visible"/>
                                      </p:to>
                                    </p:set>
                                    <p:anim calcmode="lin" valueType="num">
                                      <p:cBhvr additive="base">
                                        <p:cTn id="7" dur="500" fill="hold"/>
                                        <p:tgtEl>
                                          <p:spTgt spid="392194"/>
                                        </p:tgtEl>
                                        <p:attrNameLst>
                                          <p:attrName>ppt_x</p:attrName>
                                        </p:attrNameLst>
                                      </p:cBhvr>
                                      <p:tavLst>
                                        <p:tav tm="0">
                                          <p:val>
                                            <p:strVal val="#ppt_x"/>
                                          </p:val>
                                        </p:tav>
                                        <p:tav tm="100000">
                                          <p:val>
                                            <p:strVal val="#ppt_x"/>
                                          </p:val>
                                        </p:tav>
                                      </p:tavLst>
                                    </p:anim>
                                    <p:anim calcmode="lin" valueType="num">
                                      <p:cBhvr additive="base">
                                        <p:cTn id="8" dur="500" fill="hold"/>
                                        <p:tgtEl>
                                          <p:spTgt spid="3921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nodeType="clickEffect">
                                  <p:stCondLst>
                                    <p:cond delay="0"/>
                                  </p:stCondLst>
                                  <p:childTnLst>
                                    <p:set>
                                      <p:cBhvr>
                                        <p:cTn id="12" dur="1" fill="hold">
                                          <p:stCondLst>
                                            <p:cond delay="0"/>
                                          </p:stCondLst>
                                        </p:cTn>
                                        <p:tgtEl>
                                          <p:spTgt spid="11268"/>
                                        </p:tgtEl>
                                        <p:attrNameLst>
                                          <p:attrName>style.visibility</p:attrName>
                                        </p:attrNameLst>
                                      </p:cBhvr>
                                      <p:to>
                                        <p:strVal val="visible"/>
                                      </p:to>
                                    </p:set>
                                    <p:animEffect transition="in" filter="randombar(horizontal)">
                                      <p:cBhvr>
                                        <p:cTn id="13" dur="500"/>
                                        <p:tgtEl>
                                          <p:spTgt spid="1126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1267">
                                            <p:bg/>
                                          </p:spTgt>
                                        </p:tgtEl>
                                        <p:attrNameLst>
                                          <p:attrName>style.visibility</p:attrName>
                                        </p:attrNameLst>
                                      </p:cBhvr>
                                      <p:to>
                                        <p:strVal val="visible"/>
                                      </p:to>
                                    </p:set>
                                    <p:animEffect transition="in" filter="randombar(horizontal)">
                                      <p:cBhvr>
                                        <p:cTn id="18" dur="500"/>
                                        <p:tgtEl>
                                          <p:spTgt spid="11267">
                                            <p:bg/>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1267">
                                            <p:txEl>
                                              <p:pRg st="0" end="0"/>
                                            </p:txEl>
                                          </p:spTgt>
                                        </p:tgtEl>
                                        <p:attrNameLst>
                                          <p:attrName>style.visibility</p:attrName>
                                        </p:attrNameLst>
                                      </p:cBhvr>
                                      <p:to>
                                        <p:strVal val="visible"/>
                                      </p:to>
                                    </p:set>
                                    <p:animEffect transition="in" filter="randombar(horizontal)">
                                      <p:cBhvr>
                                        <p:cTn id="23" dur="500"/>
                                        <p:tgtEl>
                                          <p:spTgt spid="11267">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1267">
                                            <p:txEl>
                                              <p:pRg st="1" end="1"/>
                                            </p:txEl>
                                          </p:spTgt>
                                        </p:tgtEl>
                                        <p:attrNameLst>
                                          <p:attrName>style.visibility</p:attrName>
                                        </p:attrNameLst>
                                      </p:cBhvr>
                                      <p:to>
                                        <p:strVal val="visible"/>
                                      </p:to>
                                    </p:set>
                                    <p:animEffect transition="in" filter="randombar(horizontal)">
                                      <p:cBhvr>
                                        <p:cTn id="28" dur="500"/>
                                        <p:tgtEl>
                                          <p:spTgt spid="11267">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1267">
                                            <p:txEl>
                                              <p:pRg st="3" end="3"/>
                                            </p:txEl>
                                          </p:spTgt>
                                        </p:tgtEl>
                                        <p:attrNameLst>
                                          <p:attrName>style.visibility</p:attrName>
                                        </p:attrNameLst>
                                      </p:cBhvr>
                                      <p:to>
                                        <p:strVal val="visible"/>
                                      </p:to>
                                    </p:set>
                                    <p:animEffect transition="in" filter="randombar(horizontal)">
                                      <p:cBhvr>
                                        <p:cTn id="33" dur="500"/>
                                        <p:tgtEl>
                                          <p:spTgt spid="11267">
                                            <p:txEl>
                                              <p:pRg st="3" end="3"/>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1267">
                                            <p:txEl>
                                              <p:pRg st="5" end="5"/>
                                            </p:txEl>
                                          </p:spTgt>
                                        </p:tgtEl>
                                        <p:attrNameLst>
                                          <p:attrName>style.visibility</p:attrName>
                                        </p:attrNameLst>
                                      </p:cBhvr>
                                      <p:to>
                                        <p:strVal val="visible"/>
                                      </p:to>
                                    </p:set>
                                    <p:animEffect transition="in" filter="randombar(horizontal)">
                                      <p:cBhvr>
                                        <p:cTn id="38" dur="500"/>
                                        <p:tgtEl>
                                          <p:spTgt spid="11267">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1267">
                                            <p:txEl>
                                              <p:pRg st="7" end="7"/>
                                            </p:txEl>
                                          </p:spTgt>
                                        </p:tgtEl>
                                        <p:attrNameLst>
                                          <p:attrName>style.visibility</p:attrName>
                                        </p:attrNameLst>
                                      </p:cBhvr>
                                      <p:to>
                                        <p:strVal val="visible"/>
                                      </p:to>
                                    </p:set>
                                    <p:animEffect transition="in" filter="randombar(horizontal)">
                                      <p:cBhvr>
                                        <p:cTn id="43" dur="500"/>
                                        <p:tgtEl>
                                          <p:spTgt spid="11267">
                                            <p:txEl>
                                              <p:pRg st="7" end="7"/>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11267">
                                            <p:txEl>
                                              <p:pRg st="9" end="9"/>
                                            </p:txEl>
                                          </p:spTgt>
                                        </p:tgtEl>
                                        <p:attrNameLst>
                                          <p:attrName>style.visibility</p:attrName>
                                        </p:attrNameLst>
                                      </p:cBhvr>
                                      <p:to>
                                        <p:strVal val="visible"/>
                                      </p:to>
                                    </p:set>
                                    <p:animEffect transition="in" filter="randombar(horizontal)">
                                      <p:cBhvr>
                                        <p:cTn id="48" dur="500"/>
                                        <p:tgtEl>
                                          <p:spTgt spid="112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4" grpId="0" animBg="1"/>
      <p:bldP spid="11267" grpId="0" build="p" animBg="1"/>
    </p:bldLst>
  </p:timing>
</p:sld>
</file>

<file path=ppt/theme/theme1.xml><?xml version="1.0" encoding="utf-8"?>
<a:theme xmlns:a="http://schemas.openxmlformats.org/drawingml/2006/main" name="Impulso">
  <a:themeElements>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Impuls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mpulso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Impulso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Impulso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Impulso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Impulso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Office\Templates\Diseños de presentaciones\Vuelo sin motor.pot</Template>
  <TotalTime>4783</TotalTime>
  <Words>6958</Words>
  <Application>Microsoft Office PowerPoint</Application>
  <PresentationFormat>Carta (216 x 279 mm)</PresentationFormat>
  <Paragraphs>406</Paragraphs>
  <Slides>36</Slides>
  <Notes>23</Notes>
  <HiddenSlides>3</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36</vt:i4>
      </vt:variant>
    </vt:vector>
  </HeadingPairs>
  <TitlesOfParts>
    <vt:vector size="43" baseType="lpstr">
      <vt:lpstr>Arial</vt:lpstr>
      <vt:lpstr>Calibri</vt:lpstr>
      <vt:lpstr>Times New Roman</vt:lpstr>
      <vt:lpstr>Verdana</vt:lpstr>
      <vt:lpstr>Wingdings</vt:lpstr>
      <vt:lpstr>Impulso</vt:lpstr>
      <vt:lpstr>Diapositiva</vt:lpstr>
      <vt:lpstr>Tecnología de Redes 2634 Introducción a las Comunicaciones 3007</vt:lpstr>
      <vt:lpstr>Tecnología de Redes 2634 Introducción a las Comunicaciones 3007</vt:lpstr>
      <vt:lpstr>Tecnología de Redes 2634 Introducción a las Comunicaciones 3007</vt:lpstr>
      <vt:lpstr>Presentación de PowerPoint</vt:lpstr>
      <vt:lpstr>Bluetooth</vt:lpstr>
      <vt:lpstr>Bluetooth</vt:lpstr>
      <vt:lpstr>Bluetooth</vt:lpstr>
      <vt:lpstr>Bluetooth</vt:lpstr>
      <vt:lpstr>Bluetooth</vt:lpstr>
      <vt:lpstr>Bluetooth</vt:lpstr>
      <vt:lpstr>Bluetooth</vt:lpstr>
      <vt:lpstr>Bluetooth</vt:lpstr>
      <vt:lpstr>Bluetooth</vt:lpstr>
      <vt:lpstr>PAN – Red de Área Personal</vt:lpstr>
      <vt:lpstr>Bluetooth</vt:lpstr>
      <vt:lpstr>Bluetooth</vt:lpstr>
      <vt:lpstr>Bluetooth</vt:lpstr>
      <vt:lpstr>Bluetooth</vt:lpstr>
      <vt:lpstr>UWB Bluetooth</vt:lpstr>
      <vt:lpstr>UWB Bluetooth</vt:lpstr>
      <vt:lpstr> Bluetooth</vt:lpstr>
      <vt:lpstr> Wireless technologies </vt:lpstr>
      <vt:lpstr> Wireless technologies </vt:lpstr>
      <vt:lpstr> Wireless technologies </vt:lpstr>
      <vt:lpstr>IEEE 802.11e - Características</vt:lpstr>
      <vt:lpstr>IEEE802.11i - Características</vt:lpstr>
      <vt:lpstr>IEEE802.11d- Características</vt:lpstr>
      <vt:lpstr>IEEE802.11f- Características</vt:lpstr>
      <vt:lpstr>IEEE 802.11h - Características</vt:lpstr>
      <vt:lpstr>IEEE 802.15 - Características</vt:lpstr>
      <vt:lpstr>IEEE 802.15.3 - Características</vt:lpstr>
      <vt:lpstr>IEEE 802.15.3 - Características</vt:lpstr>
      <vt:lpstr>IEEE 802.16 - Características</vt:lpstr>
      <vt:lpstr>HiperLAN2 - Características </vt:lpstr>
      <vt:lpstr>Presentación de PowerPoint</vt:lpstr>
      <vt:lpstr>Presentación de PowerPoint</vt:lpstr>
    </vt:vector>
  </TitlesOfParts>
  <Company>Mg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Tecbared Introcom 2019 -2</dc:title>
  <dc:subject/>
  <dc:creator>Mg Pablo Alejandro Lena</dc:creator>
  <dc:description>Comunicaciones Inalambricas II</dc:description>
  <cp:lastModifiedBy>Pablo Alejandro Lena</cp:lastModifiedBy>
  <cp:revision>463</cp:revision>
  <dcterms:created xsi:type="dcterms:W3CDTF">2000-05-04T00:32:53Z</dcterms:created>
  <dcterms:modified xsi:type="dcterms:W3CDTF">2023-03-26T18:32:59Z</dcterms:modified>
  <cp:category>Transparencias de Clase</cp:category>
</cp:coreProperties>
</file>