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7"/>
  </p:notesMasterIdLst>
  <p:handoutMasterIdLst>
    <p:handoutMasterId r:id="rId28"/>
  </p:handoutMasterIdLst>
  <p:sldIdLst>
    <p:sldId id="589" r:id="rId2"/>
    <p:sldId id="590" r:id="rId3"/>
    <p:sldId id="591" r:id="rId4"/>
    <p:sldId id="468" r:id="rId5"/>
    <p:sldId id="578" r:id="rId6"/>
    <p:sldId id="597" r:id="rId7"/>
    <p:sldId id="580" r:id="rId8"/>
    <p:sldId id="581" r:id="rId9"/>
    <p:sldId id="583" r:id="rId10"/>
    <p:sldId id="584" r:id="rId11"/>
    <p:sldId id="582" r:id="rId12"/>
    <p:sldId id="600" r:id="rId13"/>
    <p:sldId id="579" r:id="rId14"/>
    <p:sldId id="598" r:id="rId15"/>
    <p:sldId id="599" r:id="rId16"/>
    <p:sldId id="585" r:id="rId17"/>
    <p:sldId id="596" r:id="rId18"/>
    <p:sldId id="593" r:id="rId19"/>
    <p:sldId id="602" r:id="rId20"/>
    <p:sldId id="594" r:id="rId21"/>
    <p:sldId id="595" r:id="rId22"/>
    <p:sldId id="601" r:id="rId23"/>
    <p:sldId id="603" r:id="rId24"/>
    <p:sldId id="592" r:id="rId25"/>
    <p:sldId id="574" r:id="rId26"/>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5" autoAdjust="0"/>
    <p:restoredTop sz="72336" autoAdjust="0"/>
  </p:normalViewPr>
  <p:slideViewPr>
    <p:cSldViewPr>
      <p:cViewPr varScale="1">
        <p:scale>
          <a:sx n="36" d="100"/>
          <a:sy n="36" d="100"/>
        </p:scale>
        <p:origin x="147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78"/>
    </p:cViewPr>
  </p:sorterViewPr>
  <p:notesViewPr>
    <p:cSldViewPr>
      <p:cViewPr>
        <p:scale>
          <a:sx n="100" d="100"/>
          <a:sy n="100" d="100"/>
        </p:scale>
        <p:origin x="-8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b="0">
                <a:solidFill>
                  <a:schemeClr val="tx1"/>
                </a:solidFill>
                <a:latin typeface="Times New Roman" pitchFamily="18" charset="0"/>
                <a:ea typeface="Times New Roman" pitchFamily="18" charset="0"/>
                <a:cs typeface="Arial" charset="0"/>
              </a:defRPr>
            </a:lvl1pPr>
          </a:lstStyle>
          <a:p>
            <a:pPr algn="r">
              <a:defRPr/>
            </a:pPr>
            <a:r>
              <a:rPr lang="es-AR" b="1">
                <a:solidFill>
                  <a:srgbClr val="808080"/>
                </a:solidFill>
                <a:latin typeface="Calibri" pitchFamily="34" charset="0"/>
              </a:rPr>
              <a:t>DESARROLLADOR DE APLICACIONES WEB </a:t>
            </a:r>
            <a:r>
              <a:rPr lang="es-AR" b="1">
                <a:solidFill>
                  <a:srgbClr val="808080"/>
                </a:solidFill>
                <a:latin typeface="Times New Roman"/>
              </a:rPr>
              <a:t>–</a:t>
            </a:r>
            <a:r>
              <a:rPr lang="es-AR" b="1">
                <a:solidFill>
                  <a:srgbClr val="808080"/>
                </a:solidFill>
                <a:latin typeface="Calibri" pitchFamily="34" charset="0"/>
              </a:rPr>
              <a:t> Tecnolog</a:t>
            </a:r>
            <a:r>
              <a:rPr lang="es-AR" b="1">
                <a:solidFill>
                  <a:srgbClr val="808080"/>
                </a:solidFill>
                <a:latin typeface="Times New Roman"/>
              </a:rPr>
              <a:t>í</a:t>
            </a:r>
            <a:r>
              <a:rPr lang="es-AR" b="1">
                <a:solidFill>
                  <a:srgbClr val="808080"/>
                </a:solidFill>
                <a:latin typeface="Calibri" pitchFamily="34" charset="0"/>
              </a:rPr>
              <a:t>a de Redes</a:t>
            </a:r>
            <a:endParaRPr lang="es-MX" b="1">
              <a:solidFill>
                <a:srgbClr val="808080"/>
              </a:solidFill>
              <a:latin typeface="Calibri" pitchFamily="34" charset="0"/>
            </a:endParaRPr>
          </a:p>
          <a:p>
            <a:pPr algn="r">
              <a:defRPr/>
            </a:pPr>
            <a:r>
              <a:rPr lang="es-MX" b="1">
                <a:solidFill>
                  <a:srgbClr val="808080"/>
                </a:solidFill>
                <a:latin typeface="Calibri" pitchFamily="34" charset="0"/>
              </a:rPr>
              <a:t>Departamento de Ingenier</a:t>
            </a:r>
            <a:r>
              <a:rPr lang="es-MX" b="1">
                <a:solidFill>
                  <a:srgbClr val="808080"/>
                </a:solidFill>
                <a:latin typeface="Times New Roman"/>
              </a:rPr>
              <a:t>í</a:t>
            </a:r>
            <a:r>
              <a:rPr lang="es-MX" b="1">
                <a:solidFill>
                  <a:srgbClr val="808080"/>
                </a:solidFill>
                <a:latin typeface="Calibri" pitchFamily="34" charset="0"/>
              </a:rPr>
              <a:t>a e Investigaciones Tecnol</a:t>
            </a:r>
            <a:r>
              <a:rPr lang="es-MX" b="1">
                <a:solidFill>
                  <a:srgbClr val="808080"/>
                </a:solidFill>
                <a:latin typeface="Times New Roman"/>
              </a:rPr>
              <a:t>ó</a:t>
            </a:r>
            <a:r>
              <a:rPr lang="es-MX" b="1">
                <a:solidFill>
                  <a:srgbClr val="808080"/>
                </a:solidFill>
                <a:latin typeface="Calibri" pitchFamily="34" charset="0"/>
              </a:rPr>
              <a:t>gicas </a:t>
            </a:r>
            <a:r>
              <a:rPr lang="es-ES" b="1">
                <a:solidFill>
                  <a:srgbClr val="808080"/>
                </a:solidFill>
                <a:latin typeface="Calibri" pitchFamily="34" charset="0"/>
              </a:rPr>
              <a:t>- </a:t>
            </a:r>
            <a:r>
              <a:rPr lang="es-AR" b="1">
                <a:solidFill>
                  <a:srgbClr val="808080"/>
                </a:solidFill>
                <a:latin typeface="Calibri" pitchFamily="34" charset="0"/>
              </a:rPr>
              <a:t>UNLAM</a:t>
            </a:r>
            <a:endParaRPr lang="es-ES" b="1">
              <a:solidFill>
                <a:srgbClr val="808080"/>
              </a:solidFill>
              <a:latin typeface="Calibri" pitchFamily="34" charset="0"/>
            </a:endParaRPr>
          </a:p>
          <a:p>
            <a:pPr>
              <a:defRPr/>
            </a:pPr>
            <a:endParaRPr lang="es-ES" sz="1200"/>
          </a:p>
          <a:p>
            <a:pPr>
              <a:defRPr/>
            </a:pPr>
            <a:endParaRPr lang="es-ES" sz="1200"/>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C88756-A73E-437C-879B-FA7959EB51F2}" type="slidenum">
              <a:rPr lang="es-ES_tradnl"/>
              <a:pPr>
                <a:defRPr/>
              </a:pPr>
              <a:t>‹Nº›</a:t>
            </a:fld>
            <a:endParaRPr lang="es-ES_tradnl"/>
          </a:p>
        </p:txBody>
      </p:sp>
      <p:pic>
        <p:nvPicPr>
          <p:cNvPr id="45061" name="Picture 6" descr="Unlam 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9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436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E4EE8E7-C8F6-4E40-B959-62A63CEEC5DC}" type="slidenum">
              <a:rPr lang="es-ES_tradnl"/>
              <a:pPr>
                <a:defRPr/>
              </a:pPr>
              <a:t>‹Nº›</a:t>
            </a:fld>
            <a:endParaRPr lang="es-ES_tradnl"/>
          </a:p>
        </p:txBody>
      </p:sp>
    </p:spTree>
    <p:extLst>
      <p:ext uri="{BB962C8B-B14F-4D97-AF65-F5344CB8AC3E}">
        <p14:creationId xmlns:p14="http://schemas.microsoft.com/office/powerpoint/2010/main" val="3784963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s.wikipedia.org/wiki/Campo_electromagn%C3%A9tico" TargetMode="External"/><Relationship Id="rId3" Type="http://schemas.openxmlformats.org/officeDocument/2006/relationships/hyperlink" Target="https://es.wikipedia.org/wiki/Inducci%C3%B3n_electromagn%C3%A9tica" TargetMode="External"/><Relationship Id="rId7" Type="http://schemas.openxmlformats.org/officeDocument/2006/relationships/hyperlink" Target="https://es.wikipedia.org/wiki/Dato"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s.wikipedia.org/wiki/Megahercio" TargetMode="External"/><Relationship Id="rId5" Type="http://schemas.openxmlformats.org/officeDocument/2006/relationships/hyperlink" Target="https://es.wikipedia.org/wiki/Espira_(antena)" TargetMode="External"/><Relationship Id="rId4" Type="http://schemas.openxmlformats.org/officeDocument/2006/relationships/hyperlink" Target="https://es.wikipedia.org/wiki/Campo_magn%C3%A9tico"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D30942D4-9C5C-47F5-95C0-E647422B36B0}" type="slidenum">
              <a:rPr lang="es-ES_tradnl" altLang="es-ES" sz="1200"/>
              <a:pPr algn="r"/>
              <a:t>1</a:t>
            </a:fld>
            <a:endParaRPr lang="es-ES_tradnl" altLang="es-ES" sz="1200"/>
          </a:p>
        </p:txBody>
      </p:sp>
      <p:sp>
        <p:nvSpPr>
          <p:cNvPr id="30723" name="Rectangle 2"/>
          <p:cNvSpPr>
            <a:spLocks noGrp="1" noRot="1" noChangeAspect="1" noChangeArrowheads="1" noTextEdit="1"/>
          </p:cNvSpPr>
          <p:nvPr>
            <p:ph type="sldImg"/>
          </p:nvPr>
        </p:nvSpPr>
        <p:spPr>
          <a:xfrm>
            <a:off x="1146175" y="685800"/>
            <a:ext cx="4570413" cy="3427413"/>
          </a:xfrm>
          <a:ln/>
        </p:spPr>
      </p:sp>
      <p:sp>
        <p:nvSpPr>
          <p:cNvPr id="3072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altLang="es-ES" b="1" dirty="0">
                <a:latin typeface="Verdana" pitchFamily="34" charset="0"/>
              </a:rPr>
              <a:t>Presentación de PowerPoint Nro. 14</a:t>
            </a:r>
          </a:p>
          <a:p>
            <a:pPr algn="ctr"/>
            <a:r>
              <a:rPr lang="es-MX" altLang="es-ES" b="1" dirty="0">
                <a:latin typeface="Verdana" pitchFamily="34" charset="0"/>
              </a:rPr>
              <a:t>3-1-2 Tecbared-Introcom-14-2023---1.pptx</a:t>
            </a:r>
          </a:p>
          <a:p>
            <a:endParaRPr lang="es-ES" altLang="es-ES" dirty="0"/>
          </a:p>
        </p:txBody>
      </p:sp>
    </p:spTree>
    <p:extLst>
      <p:ext uri="{BB962C8B-B14F-4D97-AF65-F5344CB8AC3E}">
        <p14:creationId xmlns:p14="http://schemas.microsoft.com/office/powerpoint/2010/main" val="279778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Velocidad de transmisión hasta 40 Kbps.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Redes de 2 a 232 dispositivos.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Opera en la frecuencia de 900 Hz.</a:t>
            </a:r>
          </a:p>
          <a:p>
            <a:pPr>
              <a:spcBef>
                <a:spcPct val="0"/>
              </a:spcBef>
            </a:pPr>
            <a:endParaRPr lang="es-ES" altLang="es-ES" dirty="0"/>
          </a:p>
        </p:txBody>
      </p:sp>
    </p:spTree>
    <p:extLst>
      <p:ext uri="{BB962C8B-B14F-4D97-AF65-F5344CB8AC3E}">
        <p14:creationId xmlns:p14="http://schemas.microsoft.com/office/powerpoint/2010/main" val="1506828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36149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4098825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264848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3947744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0" kern="1200" dirty="0">
                <a:solidFill>
                  <a:schemeClr val="tx1"/>
                </a:solidFill>
                <a:effectLst/>
                <a:latin typeface="Times New Roman" pitchFamily="18" charset="0"/>
                <a:ea typeface="+mn-ea"/>
                <a:cs typeface="+mn-cs"/>
              </a:rPr>
              <a:t>NFC se comunica mediante </a:t>
            </a:r>
            <a:r>
              <a:rPr lang="es-ES" sz="1200" b="0" i="0" u="none" strike="noStrike" kern="1200" dirty="0">
                <a:solidFill>
                  <a:schemeClr val="tx1"/>
                </a:solidFill>
                <a:effectLst/>
                <a:latin typeface="Times New Roman" pitchFamily="18" charset="0"/>
                <a:ea typeface="+mn-ea"/>
                <a:cs typeface="+mn-cs"/>
                <a:hlinkClick r:id="rId3" tooltip="Inducción electromagnética"/>
              </a:rPr>
              <a:t>inducción</a:t>
            </a:r>
            <a:r>
              <a:rPr lang="es-ES" sz="1200" b="0" i="0" kern="1200" dirty="0">
                <a:solidFill>
                  <a:schemeClr val="tx1"/>
                </a:solidFill>
                <a:effectLst/>
                <a:latin typeface="Times New Roman" pitchFamily="18" charset="0"/>
                <a:ea typeface="+mn-ea"/>
                <a:cs typeface="+mn-cs"/>
              </a:rPr>
              <a:t> en un </a:t>
            </a:r>
            <a:r>
              <a:rPr lang="es-ES" sz="1200" b="0" i="0" u="none" strike="noStrike" kern="1200" dirty="0">
                <a:solidFill>
                  <a:schemeClr val="tx1"/>
                </a:solidFill>
                <a:effectLst/>
                <a:latin typeface="Times New Roman" pitchFamily="18" charset="0"/>
                <a:ea typeface="+mn-ea"/>
                <a:cs typeface="+mn-cs"/>
                <a:hlinkClick r:id="rId4" tooltip="Campo magnético"/>
              </a:rPr>
              <a:t>campo magnético</a:t>
            </a:r>
            <a:r>
              <a:rPr lang="es-ES" sz="1200" b="0" i="0" kern="1200" dirty="0">
                <a:solidFill>
                  <a:schemeClr val="tx1"/>
                </a:solidFill>
                <a:effectLst/>
                <a:latin typeface="Times New Roman" pitchFamily="18" charset="0"/>
                <a:ea typeface="+mn-ea"/>
                <a:cs typeface="+mn-cs"/>
              </a:rPr>
              <a:t>, en donde dos </a:t>
            </a:r>
            <a:r>
              <a:rPr lang="es-ES" sz="1200" b="0" i="0" u="none" strike="noStrike" kern="1200" dirty="0">
                <a:solidFill>
                  <a:schemeClr val="tx1"/>
                </a:solidFill>
                <a:effectLst/>
                <a:latin typeface="Times New Roman" pitchFamily="18" charset="0"/>
                <a:ea typeface="+mn-ea"/>
                <a:cs typeface="+mn-cs"/>
                <a:hlinkClick r:id="rId5" tooltip="Espira (antena)"/>
              </a:rPr>
              <a:t>antenas de espiral</a:t>
            </a:r>
            <a:r>
              <a:rPr lang="es-ES" sz="1200" b="0" i="0" kern="1200" dirty="0">
                <a:solidFill>
                  <a:schemeClr val="tx1"/>
                </a:solidFill>
                <a:effectLst/>
                <a:latin typeface="Times New Roman" pitchFamily="18" charset="0"/>
                <a:ea typeface="+mn-ea"/>
                <a:cs typeface="+mn-cs"/>
              </a:rPr>
              <a:t> son colocadas dentro de sus respectivos campos cercanos. Trabaja en la banda de los 13,56 </a:t>
            </a:r>
            <a:r>
              <a:rPr lang="es-ES" sz="1200" b="0" i="0" u="none" strike="noStrike" kern="1200" dirty="0">
                <a:solidFill>
                  <a:schemeClr val="tx1"/>
                </a:solidFill>
                <a:effectLst/>
                <a:latin typeface="Times New Roman" pitchFamily="18" charset="0"/>
                <a:ea typeface="+mn-ea"/>
                <a:cs typeface="+mn-cs"/>
                <a:hlinkClick r:id="rId6" tooltip="Megahercio"/>
              </a:rPr>
              <a:t>MHz</a:t>
            </a:r>
            <a:r>
              <a:rPr lang="es-ES" sz="1200" b="0" i="0" kern="1200" dirty="0">
                <a:solidFill>
                  <a:schemeClr val="tx1"/>
                </a:solidFill>
                <a:effectLst/>
                <a:latin typeface="Times New Roman" pitchFamily="18" charset="0"/>
                <a:ea typeface="+mn-ea"/>
                <a:cs typeface="+mn-cs"/>
              </a:rPr>
              <a:t>, esto hace que no se aplique ninguna restricción y no requiera ninguna licencia para su uso.</a:t>
            </a:r>
          </a:p>
          <a:p>
            <a:r>
              <a:rPr lang="es-ES" sz="1200" b="0" i="0" kern="1200" dirty="0">
                <a:solidFill>
                  <a:schemeClr val="tx1"/>
                </a:solidFill>
                <a:effectLst/>
                <a:latin typeface="Times New Roman" pitchFamily="18" charset="0"/>
                <a:ea typeface="+mn-ea"/>
                <a:cs typeface="+mn-cs"/>
              </a:rPr>
              <a:t>Soporta dos modos de funcionamiento, todos los dispositivos del estándar NFCIP-1 deben soportar ambos modos:</a:t>
            </a:r>
          </a:p>
          <a:p>
            <a:r>
              <a:rPr lang="es-ES" sz="1200" b="0" i="0" kern="1200" dirty="0">
                <a:solidFill>
                  <a:schemeClr val="tx1"/>
                </a:solidFill>
                <a:effectLst/>
                <a:latin typeface="Times New Roman" pitchFamily="18" charset="0"/>
                <a:ea typeface="+mn-ea"/>
                <a:cs typeface="+mn-cs"/>
              </a:rPr>
              <a:t>Activo: ambos dispositivos generan su propio campo electromagnético, que utilizarán para transmitir sus </a:t>
            </a:r>
            <a:r>
              <a:rPr lang="es-ES" sz="1200" b="0" i="0" u="none" strike="noStrike" kern="1200" dirty="0">
                <a:solidFill>
                  <a:schemeClr val="tx1"/>
                </a:solidFill>
                <a:effectLst/>
                <a:latin typeface="Times New Roman" pitchFamily="18" charset="0"/>
                <a:ea typeface="+mn-ea"/>
                <a:cs typeface="+mn-cs"/>
                <a:hlinkClick r:id="rId7" tooltip="Dato"/>
              </a:rPr>
              <a:t>datos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Pasivo: solo un dispositivo genera el </a:t>
            </a:r>
            <a:r>
              <a:rPr lang="es-ES" sz="1200" b="0" i="0" u="none" strike="noStrike" kern="1200" dirty="0">
                <a:solidFill>
                  <a:schemeClr val="tx1"/>
                </a:solidFill>
                <a:effectLst/>
                <a:latin typeface="Times New Roman" pitchFamily="18" charset="0"/>
                <a:ea typeface="+mn-ea"/>
                <a:cs typeface="+mn-cs"/>
                <a:hlinkClick r:id="rId8" tooltip="Campo electromagnético"/>
              </a:rPr>
              <a:t>campo electromagnético</a:t>
            </a:r>
            <a:r>
              <a:rPr lang="es-ES" sz="1200" b="0" i="0" kern="1200" dirty="0">
                <a:solidFill>
                  <a:schemeClr val="tx1"/>
                </a:solidFill>
                <a:effectLst/>
                <a:latin typeface="Times New Roman" pitchFamily="18" charset="0"/>
                <a:ea typeface="+mn-ea"/>
                <a:cs typeface="+mn-cs"/>
              </a:rPr>
              <a:t> y el otro se aprovecha de la modulación de la carga para poder transferir los datos. El iniciador de la comunicación es el encargado de generar el campo electromagnético.</a:t>
            </a:r>
          </a:p>
          <a:p>
            <a:pPr>
              <a:spcBef>
                <a:spcPct val="0"/>
              </a:spcBef>
            </a:pPr>
            <a:endParaRPr lang="es-ES" altLang="es-ES" dirty="0"/>
          </a:p>
        </p:txBody>
      </p:sp>
    </p:spTree>
    <p:extLst>
      <p:ext uri="{BB962C8B-B14F-4D97-AF65-F5344CB8AC3E}">
        <p14:creationId xmlns:p14="http://schemas.microsoft.com/office/powerpoint/2010/main" val="1559809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s-ES" sz="1200" b="0" i="0" kern="1200" dirty="0">
                <a:solidFill>
                  <a:schemeClr val="tx1"/>
                </a:solidFill>
                <a:effectLst/>
                <a:latin typeface="Times New Roman" pitchFamily="18" charset="0"/>
                <a:ea typeface="+mn-ea"/>
                <a:cs typeface="+mn-cs"/>
              </a:rPr>
              <a:t>Un </a:t>
            </a:r>
            <a:r>
              <a:rPr lang="es-ES" sz="1200" b="1" i="0" kern="1200" dirty="0">
                <a:solidFill>
                  <a:schemeClr val="tx1"/>
                </a:solidFill>
                <a:effectLst/>
                <a:latin typeface="Times New Roman" pitchFamily="18" charset="0"/>
                <a:ea typeface="+mn-ea"/>
                <a:cs typeface="+mn-cs"/>
              </a:rPr>
              <a:t>bloqueador</a:t>
            </a:r>
            <a:r>
              <a:rPr lang="es-ES" sz="1200" b="0" i="0" kern="1200" dirty="0">
                <a:solidFill>
                  <a:schemeClr val="tx1"/>
                </a:solidFill>
                <a:effectLst/>
                <a:latin typeface="Times New Roman" pitchFamily="18" charset="0"/>
                <a:ea typeface="+mn-ea"/>
                <a:cs typeface="+mn-cs"/>
              </a:rPr>
              <a:t> o JAMMER  es un instrumento que impide recibir </a:t>
            </a:r>
            <a:r>
              <a:rPr lang="es-ES" sz="1200" b="1" i="0" kern="1200" dirty="0">
                <a:solidFill>
                  <a:schemeClr val="tx1"/>
                </a:solidFill>
                <a:effectLst/>
                <a:latin typeface="Times New Roman" pitchFamily="18" charset="0"/>
                <a:ea typeface="+mn-ea"/>
                <a:cs typeface="+mn-cs"/>
              </a:rPr>
              <a:t>señales</a:t>
            </a:r>
            <a:r>
              <a:rPr lang="es-ES" sz="1200" b="0" i="0" kern="1200" dirty="0">
                <a:solidFill>
                  <a:schemeClr val="tx1"/>
                </a:solidFill>
                <a:effectLst/>
                <a:latin typeface="Times New Roman" pitchFamily="18" charset="0"/>
                <a:ea typeface="+mn-ea"/>
                <a:cs typeface="+mn-cs"/>
              </a:rPr>
              <a:t> inalámbricas desde la estación base. Cuando se utiliza, el </a:t>
            </a:r>
            <a:r>
              <a:rPr lang="es-ES" sz="1200" b="1" i="0" kern="1200" dirty="0">
                <a:solidFill>
                  <a:schemeClr val="tx1"/>
                </a:solidFill>
                <a:effectLst/>
                <a:latin typeface="Times New Roman" pitchFamily="18" charset="0"/>
                <a:ea typeface="+mn-ea"/>
                <a:cs typeface="+mn-cs"/>
              </a:rPr>
              <a:t>bloqueador</a:t>
            </a:r>
            <a:r>
              <a:rPr lang="es-ES" sz="1200" b="0" i="0" kern="1200" dirty="0">
                <a:solidFill>
                  <a:schemeClr val="tx1"/>
                </a:solidFill>
                <a:effectLst/>
                <a:latin typeface="Times New Roman" pitchFamily="18" charset="0"/>
                <a:ea typeface="+mn-ea"/>
                <a:cs typeface="+mn-cs"/>
              </a:rPr>
              <a:t> desactiva efectivamente los teléfonos celulares, equipos </a:t>
            </a:r>
            <a:r>
              <a:rPr lang="es-ES" sz="1200" b="0" i="0" kern="1200" dirty="0" err="1">
                <a:solidFill>
                  <a:schemeClr val="tx1"/>
                </a:solidFill>
                <a:effectLst/>
                <a:latin typeface="Times New Roman" pitchFamily="18" charset="0"/>
                <a:ea typeface="+mn-ea"/>
                <a:cs typeface="+mn-cs"/>
              </a:rPr>
              <a:t>Wi</a:t>
            </a:r>
            <a:r>
              <a:rPr lang="es-ES" sz="1200" b="0" i="0" kern="1200" dirty="0">
                <a:solidFill>
                  <a:schemeClr val="tx1"/>
                </a:solidFill>
                <a:effectLst/>
                <a:latin typeface="Times New Roman" pitchFamily="18" charset="0"/>
                <a:ea typeface="+mn-ea"/>
                <a:cs typeface="+mn-cs"/>
              </a:rPr>
              <a:t> fi  y </a:t>
            </a:r>
            <a:r>
              <a:rPr lang="es-ES" sz="1200" b="0" i="0" kern="1200" dirty="0" err="1">
                <a:solidFill>
                  <a:schemeClr val="tx1"/>
                </a:solidFill>
                <a:effectLst/>
                <a:latin typeface="Times New Roman" pitchFamily="18" charset="0"/>
                <a:ea typeface="+mn-ea"/>
                <a:cs typeface="+mn-cs"/>
              </a:rPr>
              <a:t>GPs</a:t>
            </a:r>
            <a:r>
              <a:rPr lang="es-ES" sz="1200" b="0" i="0" kern="1200" dirty="0">
                <a:solidFill>
                  <a:schemeClr val="tx1"/>
                </a:solidFill>
                <a:effectLst/>
                <a:latin typeface="Times New Roman" pitchFamily="18" charset="0"/>
                <a:ea typeface="+mn-ea"/>
                <a:cs typeface="+mn-cs"/>
              </a:rPr>
              <a:t>.</a:t>
            </a:r>
          </a:p>
          <a:p>
            <a:pPr>
              <a:spcBef>
                <a:spcPct val="0"/>
              </a:spcBef>
            </a:pPr>
            <a:r>
              <a:rPr lang="es-ES" sz="1200" b="0" i="0" kern="1200" dirty="0">
                <a:solidFill>
                  <a:schemeClr val="tx1"/>
                </a:solidFill>
                <a:effectLst/>
                <a:latin typeface="Times New Roman" pitchFamily="18" charset="0"/>
                <a:ea typeface="+mn-ea"/>
                <a:cs typeface="+mn-cs"/>
              </a:rPr>
              <a:t>Un </a:t>
            </a:r>
            <a:r>
              <a:rPr lang="es-ES" sz="1200" b="1" i="0" kern="1200" dirty="0">
                <a:solidFill>
                  <a:schemeClr val="tx1"/>
                </a:solidFill>
                <a:effectLst/>
                <a:latin typeface="Times New Roman" pitchFamily="18" charset="0"/>
                <a:ea typeface="+mn-ea"/>
                <a:cs typeface="+mn-cs"/>
              </a:rPr>
              <a:t>inhibidor de señal es</a:t>
            </a:r>
            <a:r>
              <a:rPr lang="es-ES" sz="1200" b="0" i="0" kern="1200" dirty="0">
                <a:solidFill>
                  <a:schemeClr val="tx1"/>
                </a:solidFill>
                <a:effectLst/>
                <a:latin typeface="Times New Roman" pitchFamily="18" charset="0"/>
                <a:ea typeface="+mn-ea"/>
                <a:cs typeface="+mn-cs"/>
              </a:rPr>
              <a:t> un dispositivo de radiofrecuencia que intencionalmente transmiten </a:t>
            </a:r>
            <a:r>
              <a:rPr lang="es-ES" sz="1200" b="1" i="0" kern="1200" dirty="0">
                <a:solidFill>
                  <a:schemeClr val="tx1"/>
                </a:solidFill>
                <a:effectLst/>
                <a:latin typeface="Times New Roman" pitchFamily="18" charset="0"/>
                <a:ea typeface="+mn-ea"/>
                <a:cs typeface="+mn-cs"/>
              </a:rPr>
              <a:t>señales</a:t>
            </a:r>
            <a:r>
              <a:rPr lang="es-ES" sz="1200" b="0" i="0" kern="1200" dirty="0">
                <a:solidFill>
                  <a:schemeClr val="tx1"/>
                </a:solidFill>
                <a:effectLst/>
                <a:latin typeface="Times New Roman" pitchFamily="18" charset="0"/>
                <a:ea typeface="+mn-ea"/>
                <a:cs typeface="+mn-cs"/>
              </a:rPr>
              <a:t> en bandas específicas del espectro con el objeto de impactar, bloquear, interferir o saturar los servicios de comunicaciones de usuarios móviles.</a:t>
            </a:r>
          </a:p>
          <a:p>
            <a:pPr>
              <a:spcBef>
                <a:spcPct val="0"/>
              </a:spcBef>
            </a:pPr>
            <a:r>
              <a:rPr lang="es-ES" sz="1200" b="0" i="0" kern="1200" dirty="0">
                <a:solidFill>
                  <a:schemeClr val="tx1"/>
                </a:solidFill>
                <a:effectLst/>
                <a:latin typeface="Times New Roman" pitchFamily="18" charset="0"/>
                <a:ea typeface="+mn-ea"/>
                <a:cs typeface="+mn-cs"/>
              </a:rPr>
              <a:t>Es un circuito que tiene un oscilador que genera la </a:t>
            </a:r>
            <a:r>
              <a:rPr lang="es-ES" sz="1200" b="1" i="0" kern="1200" dirty="0">
                <a:solidFill>
                  <a:schemeClr val="tx1"/>
                </a:solidFill>
                <a:effectLst/>
                <a:latin typeface="Times New Roman" pitchFamily="18" charset="0"/>
                <a:ea typeface="+mn-ea"/>
                <a:cs typeface="+mn-cs"/>
              </a:rPr>
              <a:t>señal</a:t>
            </a:r>
            <a:r>
              <a:rPr lang="es-ES" sz="1200" b="0" i="0" kern="1200" dirty="0">
                <a:solidFill>
                  <a:schemeClr val="tx1"/>
                </a:solidFill>
                <a:effectLst/>
                <a:latin typeface="Times New Roman" pitchFamily="18" charset="0"/>
                <a:ea typeface="+mn-ea"/>
                <a:cs typeface="+mn-cs"/>
              </a:rPr>
              <a:t>, un generador de ruido y una etapa de ganancia que se encarga de dar potencia a la </a:t>
            </a:r>
            <a:r>
              <a:rPr lang="es-ES" sz="1200" b="1" i="0" kern="1200" dirty="0">
                <a:solidFill>
                  <a:schemeClr val="tx1"/>
                </a:solidFill>
                <a:effectLst/>
                <a:latin typeface="Times New Roman" pitchFamily="18" charset="0"/>
                <a:ea typeface="+mn-ea"/>
                <a:cs typeface="+mn-cs"/>
              </a:rPr>
              <a:t>señal</a:t>
            </a:r>
            <a:r>
              <a:rPr lang="es-ES" sz="1200" b="0" i="0" kern="1200" dirty="0">
                <a:solidFill>
                  <a:schemeClr val="tx1"/>
                </a:solidFill>
                <a:effectLst/>
                <a:latin typeface="Times New Roman" pitchFamily="18" charset="0"/>
                <a:ea typeface="+mn-ea"/>
                <a:cs typeface="+mn-cs"/>
              </a:rPr>
              <a:t>, así como una o varias antenas que transmiten el ruido a la frecuencia a bloquear.</a:t>
            </a:r>
          </a:p>
          <a:p>
            <a:pPr>
              <a:spcBef>
                <a:spcPct val="0"/>
              </a:spcBef>
            </a:pPr>
            <a:r>
              <a:rPr lang="es-ES" sz="1200" b="0" i="0" kern="1200" dirty="0">
                <a:solidFill>
                  <a:schemeClr val="tx1"/>
                </a:solidFill>
                <a:effectLst/>
                <a:latin typeface="Times New Roman" pitchFamily="18" charset="0"/>
                <a:ea typeface="+mn-ea"/>
                <a:cs typeface="+mn-cs"/>
              </a:rPr>
              <a:t>Un </a:t>
            </a:r>
            <a:r>
              <a:rPr lang="es-ES" sz="1200" b="1" i="0" kern="1200" dirty="0" err="1">
                <a:solidFill>
                  <a:schemeClr val="tx1"/>
                </a:solidFill>
                <a:effectLst/>
                <a:latin typeface="Times New Roman" pitchFamily="18" charset="0"/>
                <a:ea typeface="+mn-ea"/>
                <a:cs typeface="+mn-cs"/>
              </a:rPr>
              <a:t>Jammer</a:t>
            </a:r>
            <a:r>
              <a:rPr lang="es-ES" sz="1200" b="0" i="0" kern="1200" dirty="0">
                <a:solidFill>
                  <a:schemeClr val="tx1"/>
                </a:solidFill>
                <a:effectLst/>
                <a:latin typeface="Times New Roman" pitchFamily="18" charset="0"/>
                <a:ea typeface="+mn-ea"/>
                <a:cs typeface="+mn-cs"/>
              </a:rPr>
              <a:t> es un dispositivo portátil que puede bloquear e inhibir señales de: GPS, celulares GSM, 2G, 3G, 4G LTE,5G radios UHF y VHF, </a:t>
            </a:r>
            <a:r>
              <a:rPr lang="es-ES" sz="1200" b="0" i="0" kern="1200" dirty="0" err="1">
                <a:solidFill>
                  <a:schemeClr val="tx1"/>
                </a:solidFill>
                <a:effectLst/>
                <a:latin typeface="Times New Roman" pitchFamily="18" charset="0"/>
                <a:ea typeface="+mn-ea"/>
                <a:cs typeface="+mn-cs"/>
              </a:rPr>
              <a:t>WiFi</a:t>
            </a:r>
            <a:r>
              <a:rPr lang="es-ES" sz="1200" b="0" i="0" kern="1200" dirty="0">
                <a:solidFill>
                  <a:schemeClr val="tx1"/>
                </a:solidFill>
                <a:effectLst/>
                <a:latin typeface="Times New Roman" pitchFamily="18" charset="0"/>
                <a:ea typeface="+mn-ea"/>
                <a:cs typeface="+mn-cs"/>
              </a:rPr>
              <a:t> y Nextel. ... Durante un robo, lo que hace el </a:t>
            </a:r>
            <a:r>
              <a:rPr lang="es-ES" sz="1200" b="1" i="0" kern="1200" dirty="0" err="1">
                <a:solidFill>
                  <a:schemeClr val="tx1"/>
                </a:solidFill>
                <a:effectLst/>
                <a:latin typeface="Times New Roman" pitchFamily="18" charset="0"/>
                <a:ea typeface="+mn-ea"/>
                <a:cs typeface="+mn-cs"/>
              </a:rPr>
              <a:t>Jammer</a:t>
            </a:r>
            <a:r>
              <a:rPr lang="es-ES" sz="1200" b="0" i="0" kern="1200" dirty="0">
                <a:solidFill>
                  <a:schemeClr val="tx1"/>
                </a:solidFill>
                <a:effectLst/>
                <a:latin typeface="Times New Roman" pitchFamily="18" charset="0"/>
                <a:ea typeface="+mn-ea"/>
                <a:cs typeface="+mn-cs"/>
              </a:rPr>
              <a:t> es bloquear el GPS y la señal de celular por la cual se transmiten los datos.</a:t>
            </a:r>
          </a:p>
          <a:p>
            <a:pPr>
              <a:spcBef>
                <a:spcPct val="0"/>
              </a:spcBef>
            </a:pPr>
            <a:r>
              <a:rPr lang="es-ES" sz="1200" b="0" i="0" kern="1200" dirty="0">
                <a:solidFill>
                  <a:schemeClr val="tx1"/>
                </a:solidFill>
                <a:effectLst/>
                <a:latin typeface="Times New Roman" pitchFamily="18" charset="0"/>
                <a:ea typeface="+mn-ea"/>
                <a:cs typeface="+mn-cs"/>
              </a:rPr>
              <a:t>El Bloqueador de Frecuencias de </a:t>
            </a:r>
            <a:r>
              <a:rPr lang="es-ES" sz="1200" b="1" i="0" kern="1200" dirty="0">
                <a:solidFill>
                  <a:schemeClr val="tx1"/>
                </a:solidFill>
                <a:effectLst/>
                <a:latin typeface="Times New Roman" pitchFamily="18" charset="0"/>
                <a:ea typeface="+mn-ea"/>
                <a:cs typeface="+mn-cs"/>
              </a:rPr>
              <a:t>16</a:t>
            </a:r>
            <a:r>
              <a:rPr lang="es-ES" sz="1200" b="0" i="0" kern="1200" dirty="0">
                <a:solidFill>
                  <a:schemeClr val="tx1"/>
                </a:solidFill>
                <a:effectLst/>
                <a:latin typeface="Times New Roman" pitchFamily="18" charset="0"/>
                <a:ea typeface="+mn-ea"/>
                <a:cs typeface="+mn-cs"/>
              </a:rPr>
              <a:t> Bandas es un efectivo </a:t>
            </a:r>
            <a:r>
              <a:rPr lang="es-ES" sz="1200" b="1" i="0" kern="1200" dirty="0">
                <a:solidFill>
                  <a:schemeClr val="tx1"/>
                </a:solidFill>
                <a:effectLst/>
                <a:latin typeface="Times New Roman" pitchFamily="18" charset="0"/>
                <a:ea typeface="+mn-ea"/>
                <a:cs typeface="+mn-cs"/>
              </a:rPr>
              <a:t>inhibidor</a:t>
            </a:r>
            <a:r>
              <a:rPr lang="es-ES" sz="1200" b="0" i="0" kern="1200" dirty="0">
                <a:solidFill>
                  <a:schemeClr val="tx1"/>
                </a:solidFill>
                <a:effectLst/>
                <a:latin typeface="Times New Roman" pitchFamily="18" charset="0"/>
                <a:ea typeface="+mn-ea"/>
                <a:cs typeface="+mn-cs"/>
              </a:rPr>
              <a:t> de frecuencias que le permitirá bloquear con total precisión todo tipo de señales de dispositivos inalámbricos.</a:t>
            </a:r>
            <a:endParaRPr lang="es-ES" altLang="es-ES" dirty="0"/>
          </a:p>
        </p:txBody>
      </p:sp>
    </p:spTree>
    <p:extLst>
      <p:ext uri="{BB962C8B-B14F-4D97-AF65-F5344CB8AC3E}">
        <p14:creationId xmlns:p14="http://schemas.microsoft.com/office/powerpoint/2010/main" val="197947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24</a:t>
            </a:fld>
            <a:endParaRPr lang="es-ES_tradnl"/>
          </a:p>
        </p:txBody>
      </p:sp>
    </p:spTree>
    <p:extLst>
      <p:ext uri="{BB962C8B-B14F-4D97-AF65-F5344CB8AC3E}">
        <p14:creationId xmlns:p14="http://schemas.microsoft.com/office/powerpoint/2010/main" val="278455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A3A4740-48D0-4192-80A7-82C4080DFD00}" type="slidenum">
              <a:rPr lang="es-ES_tradnl" altLang="es-ES" sz="1200"/>
              <a:pPr algn="r"/>
              <a:t>2</a:t>
            </a:fld>
            <a:endParaRPr lang="es-ES_tradnl" altLang="es-ES" sz="1200"/>
          </a:p>
        </p:txBody>
      </p:sp>
      <p:sp>
        <p:nvSpPr>
          <p:cNvPr id="31747" name="Rectangle 2"/>
          <p:cNvSpPr>
            <a:spLocks noGrp="1" noRot="1" noChangeAspect="1" noChangeArrowheads="1" noTextEdit="1"/>
          </p:cNvSpPr>
          <p:nvPr>
            <p:ph type="sldImg"/>
          </p:nvPr>
        </p:nvSpPr>
        <p:spPr>
          <a:xfrm>
            <a:off x="1146175" y="685800"/>
            <a:ext cx="4570413" cy="3427413"/>
          </a:xfrm>
          <a:ln/>
        </p:spPr>
      </p:sp>
      <p:sp>
        <p:nvSpPr>
          <p:cNvPr id="317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p>
        </p:txBody>
      </p:sp>
    </p:spTree>
    <p:extLst>
      <p:ext uri="{BB962C8B-B14F-4D97-AF65-F5344CB8AC3E}">
        <p14:creationId xmlns:p14="http://schemas.microsoft.com/office/powerpoint/2010/main" val="167830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1A2958-5720-405D-BD0F-1F477BAD377E}" type="slidenum">
              <a:rPr lang="es-ES_tradnl" altLang="es-ES" sz="1200" smtClean="0"/>
              <a:pPr/>
              <a:t>3</a:t>
            </a:fld>
            <a:endParaRPr lang="es-ES_tradnl" altLang="es-ES" sz="1200"/>
          </a:p>
        </p:txBody>
      </p:sp>
      <p:sp>
        <p:nvSpPr>
          <p:cNvPr id="32771" name="Rectangle 2050"/>
          <p:cNvSpPr>
            <a:spLocks noGrp="1" noRot="1" noChangeAspect="1" noChangeArrowheads="1" noTextEdit="1"/>
          </p:cNvSpPr>
          <p:nvPr>
            <p:ph type="sldImg"/>
          </p:nvPr>
        </p:nvSpPr>
        <p:spPr>
          <a:solidFill>
            <a:srgbClr val="FFFFFF"/>
          </a:solidFill>
          <a:ln/>
        </p:spPr>
      </p:sp>
      <p:sp>
        <p:nvSpPr>
          <p:cNvPr id="32772" name="Rectangle 2051"/>
          <p:cNvSpPr>
            <a:spLocks noGrp="1" noChangeArrowheads="1"/>
          </p:cNvSpPr>
          <p:nvPr>
            <p:ph type="body" idx="1"/>
          </p:nvPr>
        </p:nvSpPr>
        <p:spPr>
          <a:solidFill>
            <a:srgbClr val="FFFFFF"/>
          </a:solidFill>
          <a:ln>
            <a:solidFill>
              <a:srgbClr val="000000"/>
            </a:solidFill>
          </a:ln>
        </p:spPr>
        <p:txBody>
          <a:bodyPr/>
          <a:lstStyle/>
          <a:p>
            <a:endParaRPr lang="es-ES" altLang="es-ES" dirty="0"/>
          </a:p>
        </p:txBody>
      </p:sp>
    </p:spTree>
    <p:extLst>
      <p:ext uri="{BB962C8B-B14F-4D97-AF65-F5344CB8AC3E}">
        <p14:creationId xmlns:p14="http://schemas.microsoft.com/office/powerpoint/2010/main" val="15245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s-ES" dirty="0"/>
              <a:t>Las características más importantes del estándar son: </a:t>
            </a:r>
          </a:p>
          <a:p>
            <a:pPr>
              <a:spcBef>
                <a:spcPct val="0"/>
              </a:spcBef>
            </a:pPr>
            <a:r>
              <a:rPr lang="es-ES" dirty="0"/>
              <a:t>Diversas bandas de trabajo: 2,4 GHz (16 canales), 915 MHz (10 canales) y 868 MHz (1 canal) </a:t>
            </a:r>
          </a:p>
          <a:p>
            <a:pPr>
              <a:spcBef>
                <a:spcPct val="0"/>
              </a:spcBef>
            </a:pPr>
            <a:r>
              <a:rPr lang="es-ES" dirty="0"/>
              <a:t>Direccionamiento a nivel red de 16 bits • Soporte para el encaminamiento de paquetes </a:t>
            </a:r>
          </a:p>
          <a:p>
            <a:pPr>
              <a:spcBef>
                <a:spcPct val="0"/>
              </a:spcBef>
            </a:pPr>
            <a:r>
              <a:rPr lang="es-ES" dirty="0"/>
              <a:t>Gracias a la posibilidad de encaminamiento se permiten las topologías de red mallada </a:t>
            </a:r>
          </a:p>
          <a:p>
            <a:pPr>
              <a:spcBef>
                <a:spcPct val="0"/>
              </a:spcBef>
            </a:pPr>
            <a:r>
              <a:rPr lang="es-ES" dirty="0"/>
              <a:t>Dos tipos de dispositivos. FDD (coordinador, encaminador, dispositivo final) y RFD (dispositivo final)  </a:t>
            </a:r>
          </a:p>
          <a:p>
            <a:pPr>
              <a:spcBef>
                <a:spcPct val="0"/>
              </a:spcBef>
            </a:pPr>
            <a:r>
              <a:rPr lang="es-ES" dirty="0"/>
              <a:t>Métodos de acceso al canal: CSMA-CA (</a:t>
            </a:r>
            <a:r>
              <a:rPr lang="es-ES" dirty="0" err="1"/>
              <a:t>Carrier</a:t>
            </a:r>
            <a:r>
              <a:rPr lang="es-ES" dirty="0"/>
              <a:t> </a:t>
            </a:r>
            <a:r>
              <a:rPr lang="es-ES" dirty="0" err="1"/>
              <a:t>Sense</a:t>
            </a:r>
            <a:r>
              <a:rPr lang="es-ES" dirty="0"/>
              <a:t> </a:t>
            </a:r>
            <a:r>
              <a:rPr lang="es-ES" dirty="0" err="1"/>
              <a:t>Multiple</a:t>
            </a:r>
            <a:r>
              <a:rPr lang="es-ES" dirty="0"/>
              <a:t> Access </a:t>
            </a:r>
            <a:r>
              <a:rPr lang="es-ES" dirty="0" err="1"/>
              <a:t>with</a:t>
            </a:r>
            <a:r>
              <a:rPr lang="es-ES" dirty="0"/>
              <a:t> </a:t>
            </a:r>
            <a:r>
              <a:rPr lang="es-ES" dirty="0" err="1"/>
              <a:t>Collision</a:t>
            </a:r>
            <a:r>
              <a:rPr lang="es-ES" dirty="0"/>
              <a:t> </a:t>
            </a:r>
            <a:r>
              <a:rPr lang="es-ES" dirty="0" err="1"/>
              <a:t>Avoidance</a:t>
            </a:r>
            <a:r>
              <a:rPr lang="es-ES" dirty="0"/>
              <a:t>)  </a:t>
            </a:r>
          </a:p>
          <a:p>
            <a:pPr>
              <a:spcBef>
                <a:spcPct val="0"/>
              </a:spcBef>
            </a:pPr>
            <a:r>
              <a:rPr lang="es-ES" dirty="0"/>
              <a:t>Soporta redes </a:t>
            </a:r>
            <a:r>
              <a:rPr lang="es-ES" dirty="0" err="1"/>
              <a:t>slotted</a:t>
            </a:r>
            <a:r>
              <a:rPr lang="es-ES" dirty="0"/>
              <a:t> (</a:t>
            </a:r>
            <a:r>
              <a:rPr lang="es-ES" dirty="0" err="1"/>
              <a:t>QoS</a:t>
            </a:r>
            <a:r>
              <a:rPr lang="es-ES" dirty="0"/>
              <a:t>) y non- </a:t>
            </a:r>
            <a:r>
              <a:rPr lang="es-ES" dirty="0" err="1"/>
              <a:t>slotted</a:t>
            </a:r>
            <a:r>
              <a:rPr lang="es-ES" dirty="0"/>
              <a:t> </a:t>
            </a:r>
          </a:p>
          <a:p>
            <a:pPr>
              <a:spcBef>
                <a:spcPct val="0"/>
              </a:spcBef>
            </a:pPr>
            <a:r>
              <a:rPr lang="es-ES" dirty="0"/>
              <a:t>Bajo consumo energético </a:t>
            </a:r>
          </a:p>
          <a:p>
            <a:pPr>
              <a:spcBef>
                <a:spcPct val="0"/>
              </a:spcBef>
            </a:pPr>
            <a:r>
              <a:rPr lang="es-ES" dirty="0"/>
              <a:t>Gran densidad de nodos por red  </a:t>
            </a:r>
          </a:p>
          <a:p>
            <a:pPr>
              <a:spcBef>
                <a:spcPct val="0"/>
              </a:spcBef>
            </a:pPr>
            <a:r>
              <a:rPr lang="es-ES" dirty="0"/>
              <a:t>Radio de cobertura hasta 500 m según el entorno </a:t>
            </a:r>
            <a:endParaRPr lang="es-ES" altLang="es-ES" dirty="0"/>
          </a:p>
          <a:p>
            <a:pPr>
              <a:spcBef>
                <a:spcPct val="0"/>
              </a:spcBef>
            </a:pPr>
            <a:endParaRPr lang="es-ES" altLang="es-ES" dirty="0"/>
          </a:p>
          <a:p>
            <a:pPr>
              <a:spcBef>
                <a:spcPct val="0"/>
              </a:spcBef>
            </a:pPr>
            <a:endParaRPr lang="es-ES" altLang="es-ES" dirty="0"/>
          </a:p>
        </p:txBody>
      </p:sp>
    </p:spTree>
    <p:extLst>
      <p:ext uri="{BB962C8B-B14F-4D97-AF65-F5344CB8AC3E}">
        <p14:creationId xmlns:p14="http://schemas.microsoft.com/office/powerpoint/2010/main" val="50039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Shape 171"/>
          <p:cNvSpPr>
            <a:spLocks noGrp="1" noRot="1" noChangeAspect="1" noTextEdit="1"/>
          </p:cNvSpPr>
          <p:nvPr>
            <p:ph type="sldImg" idx="2"/>
          </p:nvPr>
        </p:nvSpPr>
        <p:spPr>
          <a:noFill/>
          <a:ln cap="flat">
            <a:headEnd type="none" w="med" len="med"/>
            <a:tailEnd type="none" w="med" len="med"/>
          </a:ln>
        </p:spPr>
      </p:sp>
      <p:sp>
        <p:nvSpPr>
          <p:cNvPr id="31747" name="Shape 17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a:p>
        </p:txBody>
      </p:sp>
    </p:spTree>
    <p:extLst>
      <p:ext uri="{BB962C8B-B14F-4D97-AF65-F5344CB8AC3E}">
        <p14:creationId xmlns:p14="http://schemas.microsoft.com/office/powerpoint/2010/main" val="298227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Shape 159"/>
          <p:cNvSpPr>
            <a:spLocks noGrp="1" noRot="1" noChangeAspect="1" noTextEdit="1"/>
          </p:cNvSpPr>
          <p:nvPr>
            <p:ph type="sldImg" idx="2"/>
          </p:nvPr>
        </p:nvSpPr>
        <p:spPr>
          <a:noFill/>
          <a:ln cap="flat">
            <a:headEnd type="none" w="med" len="med"/>
            <a:tailEnd type="none" w="med" len="med"/>
          </a:ln>
        </p:spPr>
      </p:sp>
      <p:sp>
        <p:nvSpPr>
          <p:cNvPr id="30723" name="Shape 16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1" kern="1200" dirty="0">
                <a:solidFill>
                  <a:schemeClr val="tx1"/>
                </a:solidFill>
                <a:effectLst/>
                <a:latin typeface="Times New Roman" pitchFamily="18" charset="0"/>
                <a:ea typeface="+mn-ea"/>
                <a:cs typeface="+mn-cs"/>
              </a:rPr>
              <a:t>Coordinador </a:t>
            </a:r>
            <a:r>
              <a:rPr lang="es-ES" sz="1200" b="0" i="0" kern="1200" dirty="0">
                <a:solidFill>
                  <a:schemeClr val="tx1"/>
                </a:solidFill>
                <a:effectLst/>
                <a:latin typeface="Times New Roman" pitchFamily="18" charset="0"/>
                <a:ea typeface="+mn-ea"/>
                <a:cs typeface="+mn-cs"/>
              </a:rPr>
              <a:t>(ZC). El tipo de dispositivo más completo. Debe existir al menos uno por red. Sus funciones son las de encargarse de controlar la red y los caminos que deben seguir los dispositivos para conectarse entre ellos.</a:t>
            </a:r>
          </a:p>
          <a:p>
            <a:endParaRPr lang="es-ES" sz="1200" b="0" i="1" kern="1200" dirty="0">
              <a:solidFill>
                <a:schemeClr val="tx1"/>
              </a:solidFill>
              <a:effectLst/>
              <a:latin typeface="Times New Roman" pitchFamily="18" charset="0"/>
              <a:ea typeface="+mn-ea"/>
              <a:cs typeface="+mn-cs"/>
            </a:endParaRPr>
          </a:p>
          <a:p>
            <a:r>
              <a:rPr lang="es-ES" sz="1200" b="0" i="1" kern="1200" dirty="0" err="1">
                <a:solidFill>
                  <a:schemeClr val="tx1"/>
                </a:solidFill>
                <a:effectLst/>
                <a:latin typeface="Times New Roman" pitchFamily="18" charset="0"/>
                <a:ea typeface="+mn-ea"/>
                <a:cs typeface="+mn-cs"/>
              </a:rPr>
              <a:t>Router</a:t>
            </a:r>
            <a:r>
              <a:rPr lang="es-ES" sz="1200" b="0" i="1" kern="1200" dirty="0">
                <a:solidFill>
                  <a:schemeClr val="tx1"/>
                </a:solidFill>
                <a:effectLst/>
                <a:latin typeface="Times New Roman" pitchFamily="18" charset="0"/>
                <a:ea typeface="+mn-ea"/>
                <a:cs typeface="+mn-cs"/>
              </a:rPr>
              <a:t> </a:t>
            </a:r>
            <a:r>
              <a:rPr lang="es-ES" sz="1200" b="0" i="0" kern="1200" dirty="0">
                <a:solidFill>
                  <a:schemeClr val="tx1"/>
                </a:solidFill>
                <a:effectLst/>
                <a:latin typeface="Times New Roman" pitchFamily="18" charset="0"/>
                <a:ea typeface="+mn-ea"/>
                <a:cs typeface="+mn-cs"/>
              </a:rPr>
              <a:t>(ZR). Interconecta dispositivos separados en la topología de la red, además de ofrecer un nivel de aplicación para la ejecución de código de usuario.</a:t>
            </a:r>
          </a:p>
          <a:p>
            <a:endParaRPr lang="es-ES" sz="1200" b="0" i="1" kern="1200" dirty="0">
              <a:solidFill>
                <a:schemeClr val="tx1"/>
              </a:solidFill>
              <a:effectLst/>
              <a:latin typeface="Times New Roman" pitchFamily="18" charset="0"/>
              <a:ea typeface="+mn-ea"/>
              <a:cs typeface="+mn-cs"/>
            </a:endParaRPr>
          </a:p>
          <a:p>
            <a:r>
              <a:rPr lang="es-ES" sz="1200" b="0" i="1" kern="1200" dirty="0">
                <a:solidFill>
                  <a:schemeClr val="tx1"/>
                </a:solidFill>
                <a:effectLst/>
                <a:latin typeface="Times New Roman" pitchFamily="18" charset="0"/>
                <a:ea typeface="+mn-ea"/>
                <a:cs typeface="+mn-cs"/>
              </a:rPr>
              <a:t>Dispositivo final</a:t>
            </a:r>
            <a:r>
              <a:rPr lang="es-ES" sz="1200" b="0" i="0" kern="1200" dirty="0">
                <a:solidFill>
                  <a:schemeClr val="tx1"/>
                </a:solidFill>
                <a:effectLst/>
                <a:latin typeface="Times New Roman" pitchFamily="18" charset="0"/>
                <a:ea typeface="+mn-ea"/>
                <a:cs typeface="+mn-cs"/>
              </a:rPr>
              <a:t> (ZED). Posee la funcionalidad necesaria para comunicarse con su nodo padre (el coordinador o un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pero no puede transmitir información destinada a otros dispositivos. De esta forma, este tipo de nodo puede estar dormido la mayor parte del tiempo, aumentando la vida media de sus baterías. Un ZED tiene requerimientos mínimos de memoria y es por tanto significativamente más barato.</a:t>
            </a:r>
          </a:p>
          <a:p>
            <a:endParaRPr lang="es-ES" sz="1200" b="0" i="0" kern="1200" dirty="0">
              <a:solidFill>
                <a:schemeClr val="tx1"/>
              </a:solidFill>
              <a:effectLst/>
              <a:latin typeface="Times New Roman" pitchFamily="18" charset="0"/>
              <a:ea typeface="+mn-ea"/>
              <a:cs typeface="+mn-cs"/>
            </a:endParaRPr>
          </a:p>
          <a:p>
            <a:r>
              <a:rPr lang="es-ES" sz="1200" b="0" i="1" kern="1200" dirty="0">
                <a:solidFill>
                  <a:schemeClr val="tx1"/>
                </a:solidFill>
                <a:effectLst/>
                <a:latin typeface="Times New Roman" pitchFamily="18" charset="0"/>
                <a:ea typeface="+mn-ea"/>
                <a:cs typeface="+mn-cs"/>
              </a:rPr>
              <a:t>Dispositivo de funcionalidad completa</a:t>
            </a:r>
            <a:r>
              <a:rPr lang="es-ES" sz="1200" b="0" i="0" kern="1200" dirty="0">
                <a:solidFill>
                  <a:schemeClr val="tx1"/>
                </a:solidFill>
                <a:effectLst/>
                <a:latin typeface="Times New Roman" pitchFamily="18" charset="0"/>
                <a:ea typeface="+mn-ea"/>
                <a:cs typeface="+mn-cs"/>
              </a:rPr>
              <a:t> (FFD): También conocidos como nodo activo. Es capaz de recibir mensajes en formato 802.15.4. Gracias a la </a:t>
            </a:r>
            <a:r>
              <a:rPr lang="es-ES" sz="1200" b="1" i="0" kern="1200" dirty="0">
                <a:solidFill>
                  <a:schemeClr val="tx1"/>
                </a:solidFill>
                <a:effectLst/>
                <a:latin typeface="Times New Roman" pitchFamily="18" charset="0"/>
                <a:ea typeface="+mn-ea"/>
                <a:cs typeface="+mn-cs"/>
              </a:rPr>
              <a:t>memoria adicional </a:t>
            </a:r>
            <a:r>
              <a:rPr lang="es-ES" sz="1200" b="0" i="0" kern="1200" dirty="0">
                <a:solidFill>
                  <a:schemeClr val="tx1"/>
                </a:solidFill>
                <a:effectLst/>
                <a:latin typeface="Times New Roman" pitchFamily="18" charset="0"/>
                <a:ea typeface="+mn-ea"/>
                <a:cs typeface="+mn-cs"/>
              </a:rPr>
              <a:t>y a la </a:t>
            </a:r>
            <a:r>
              <a:rPr lang="es-ES" sz="1200" b="1" i="0" kern="1200" dirty="0">
                <a:solidFill>
                  <a:schemeClr val="tx1"/>
                </a:solidFill>
                <a:effectLst/>
                <a:latin typeface="Times New Roman" pitchFamily="18" charset="0"/>
                <a:ea typeface="+mn-ea"/>
                <a:cs typeface="+mn-cs"/>
              </a:rPr>
              <a:t>capacidad de computar</a:t>
            </a:r>
            <a:r>
              <a:rPr lang="es-ES" sz="1200" b="0" i="0" kern="1200" dirty="0">
                <a:solidFill>
                  <a:schemeClr val="tx1"/>
                </a:solidFill>
                <a:effectLst/>
                <a:latin typeface="Times New Roman" pitchFamily="18" charset="0"/>
                <a:ea typeface="+mn-ea"/>
                <a:cs typeface="+mn-cs"/>
              </a:rPr>
              <a:t>, puede </a:t>
            </a:r>
            <a:r>
              <a:rPr lang="es-ES" sz="1200" b="1" i="0" kern="1200" dirty="0">
                <a:solidFill>
                  <a:schemeClr val="tx1"/>
                </a:solidFill>
                <a:effectLst/>
                <a:latin typeface="Times New Roman" pitchFamily="18" charset="0"/>
                <a:ea typeface="+mn-ea"/>
                <a:cs typeface="+mn-cs"/>
              </a:rPr>
              <a:t>funcionar como Coordinador o </a:t>
            </a:r>
            <a:r>
              <a:rPr lang="es-ES" sz="1200" b="1" i="0" kern="1200" dirty="0" err="1">
                <a:solidFill>
                  <a:schemeClr val="tx1"/>
                </a:solidFill>
                <a:effectLst/>
                <a:latin typeface="Times New Roman" pitchFamily="18" charset="0"/>
                <a:ea typeface="+mn-ea"/>
                <a:cs typeface="+mn-cs"/>
              </a:rPr>
              <a:t>Router</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ZigBee</a:t>
            </a:r>
            <a:r>
              <a:rPr lang="es-ES" sz="1200" b="1" i="0" kern="1200" dirty="0">
                <a:solidFill>
                  <a:schemeClr val="tx1"/>
                </a:solidFill>
                <a:effectLst/>
                <a:latin typeface="Times New Roman" pitchFamily="18" charset="0"/>
                <a:ea typeface="+mn-ea"/>
                <a:cs typeface="+mn-cs"/>
              </a:rPr>
              <a:t>, o puede ser usado en dispositivos de red que actúen de interfaz con los usuarios</a:t>
            </a:r>
            <a:r>
              <a:rPr lang="es-ES" sz="1200" b="0" i="0" kern="1200" dirty="0">
                <a:solidFill>
                  <a:schemeClr val="tx1"/>
                </a:solidFill>
                <a:effectLst/>
                <a:latin typeface="Times New Roman" pitchFamily="18" charset="0"/>
                <a:ea typeface="+mn-ea"/>
                <a:cs typeface="+mn-cs"/>
              </a:rPr>
              <a:t>.</a:t>
            </a:r>
          </a:p>
          <a:p>
            <a:endParaRPr lang="es-ES" sz="1200" b="0" i="1" kern="1200" dirty="0">
              <a:solidFill>
                <a:schemeClr val="tx1"/>
              </a:solidFill>
              <a:effectLst/>
              <a:latin typeface="Times New Roman" pitchFamily="18" charset="0"/>
              <a:ea typeface="+mn-ea"/>
              <a:cs typeface="+mn-cs"/>
            </a:endParaRPr>
          </a:p>
          <a:p>
            <a:r>
              <a:rPr lang="es-ES" sz="1200" b="0" i="1" kern="1200" dirty="0">
                <a:solidFill>
                  <a:schemeClr val="tx1"/>
                </a:solidFill>
                <a:effectLst/>
                <a:latin typeface="Times New Roman" pitchFamily="18" charset="0"/>
                <a:ea typeface="+mn-ea"/>
                <a:cs typeface="+mn-cs"/>
              </a:rPr>
              <a:t>Dispositivo de funcionalidad reducida</a:t>
            </a:r>
            <a:r>
              <a:rPr lang="es-ES" sz="1200" b="0" i="0" kern="1200" dirty="0">
                <a:solidFill>
                  <a:schemeClr val="tx1"/>
                </a:solidFill>
                <a:effectLst/>
                <a:latin typeface="Times New Roman" pitchFamily="18" charset="0"/>
                <a:ea typeface="+mn-ea"/>
                <a:cs typeface="+mn-cs"/>
              </a:rPr>
              <a:t> (RFD): También conocido como nodo pasivo. Tiene capacidad y funcionalidad limitadas (especificada en el estándar) con el objetivo de conseguir un bajo costo y una gran simplicidad. Básicamente, son los </a:t>
            </a:r>
            <a:r>
              <a:rPr lang="es-ES" sz="1200" b="1" i="0" kern="1200" dirty="0">
                <a:solidFill>
                  <a:schemeClr val="tx1"/>
                </a:solidFill>
                <a:effectLst/>
                <a:latin typeface="Times New Roman" pitchFamily="18" charset="0"/>
                <a:ea typeface="+mn-ea"/>
                <a:cs typeface="+mn-cs"/>
              </a:rPr>
              <a:t>sensores/actuadores de la red</a:t>
            </a:r>
            <a:r>
              <a:rPr lang="es-ES" sz="1200" b="0" i="0" kern="1200" dirty="0">
                <a:solidFill>
                  <a:schemeClr val="tx1"/>
                </a:solidFill>
                <a:effectLst/>
                <a:latin typeface="Times New Roman" pitchFamily="18" charset="0"/>
                <a:ea typeface="+mn-ea"/>
                <a:cs typeface="+mn-cs"/>
              </a:rPr>
              <a:t>.</a:t>
            </a:r>
          </a:p>
          <a:p>
            <a:endParaRPr lang="es-ES" sz="1200" b="0" i="0" kern="1200" dirty="0">
              <a:solidFill>
                <a:schemeClr val="tx1"/>
              </a:solidFill>
              <a:effectLst/>
              <a:latin typeface="Times New Roman" pitchFamily="18" charset="0"/>
              <a:ea typeface="+mn-ea"/>
              <a:cs typeface="+mn-cs"/>
            </a:endParaRPr>
          </a:p>
          <a:p>
            <a:pPr>
              <a:spcBef>
                <a:spcPct val="0"/>
              </a:spcBef>
            </a:pPr>
            <a:endParaRPr lang="es-ES" altLang="es-ES" dirty="0"/>
          </a:p>
        </p:txBody>
      </p:sp>
    </p:spTree>
    <p:extLst>
      <p:ext uri="{BB962C8B-B14F-4D97-AF65-F5344CB8AC3E}">
        <p14:creationId xmlns:p14="http://schemas.microsoft.com/office/powerpoint/2010/main" val="252999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186"/>
          <p:cNvSpPr>
            <a:spLocks noGrp="1" noRot="1" noChangeAspect="1" noTextEdit="1"/>
          </p:cNvSpPr>
          <p:nvPr>
            <p:ph type="sldImg" idx="2"/>
          </p:nvPr>
        </p:nvSpPr>
        <p:spPr>
          <a:noFill/>
          <a:ln cap="flat">
            <a:headEnd type="none" w="med" len="med"/>
            <a:tailEnd type="none" w="med" len="med"/>
          </a:ln>
        </p:spPr>
      </p:sp>
      <p:sp>
        <p:nvSpPr>
          <p:cNvPr id="33795" name="Shape 18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a:p>
        </p:txBody>
      </p:sp>
    </p:spTree>
    <p:extLst>
      <p:ext uri="{BB962C8B-B14F-4D97-AF65-F5344CB8AC3E}">
        <p14:creationId xmlns:p14="http://schemas.microsoft.com/office/powerpoint/2010/main" val="33145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186"/>
          <p:cNvSpPr>
            <a:spLocks noGrp="1" noRot="1" noChangeAspect="1" noTextEdit="1"/>
          </p:cNvSpPr>
          <p:nvPr>
            <p:ph type="sldImg" idx="2"/>
          </p:nvPr>
        </p:nvSpPr>
        <p:spPr>
          <a:noFill/>
          <a:ln cap="flat">
            <a:headEnd type="none" w="med" len="med"/>
            <a:tailEnd type="none" w="med" len="med"/>
          </a:ln>
        </p:spPr>
      </p:sp>
      <p:sp>
        <p:nvSpPr>
          <p:cNvPr id="33795" name="Shape 18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a:p>
        </p:txBody>
      </p:sp>
    </p:spTree>
    <p:extLst>
      <p:ext uri="{BB962C8B-B14F-4D97-AF65-F5344CB8AC3E}">
        <p14:creationId xmlns:p14="http://schemas.microsoft.com/office/powerpoint/2010/main" val="239524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Velocidad de transmisión hasta 40 Kbps.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Redes de 2 a 232 dispositivos.</a:t>
            </a:r>
          </a:p>
          <a:p>
            <a:pPr marL="914400" lvl="1" indent="-342900" eaLnBrk="1" fontAlgn="auto" hangingPunct="1">
              <a:spcAft>
                <a:spcPts val="0"/>
              </a:spcAft>
              <a:buClr>
                <a:schemeClr val="dk2"/>
              </a:buClr>
              <a:buSzPct val="100000"/>
              <a:buFont typeface="Courier New"/>
              <a:buChar char="o"/>
              <a:defRPr/>
            </a:pPr>
            <a:r>
              <a:rPr lang="es" sz="1800" dirty="0">
                <a:solidFill>
                  <a:schemeClr val="dk2"/>
                </a:solidFill>
                <a:latin typeface="Georgia"/>
                <a:ea typeface="Georgia"/>
                <a:cs typeface="Georgia"/>
                <a:sym typeface="Georgia"/>
              </a:rPr>
              <a:t>Opera en la frecuencia de 900 Hz.</a:t>
            </a:r>
          </a:p>
          <a:p>
            <a:pPr>
              <a:spcBef>
                <a:spcPct val="0"/>
              </a:spcBef>
            </a:pPr>
            <a:endParaRPr lang="es-ES" altLang="es-ES" dirty="0"/>
          </a:p>
        </p:txBody>
      </p:sp>
    </p:spTree>
    <p:extLst>
      <p:ext uri="{BB962C8B-B14F-4D97-AF65-F5344CB8AC3E}">
        <p14:creationId xmlns:p14="http://schemas.microsoft.com/office/powerpoint/2010/main" val="10470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gd name="T0" fmla="*/ 0 w 3625"/>
              <a:gd name="T1" fmla="*/ 2147483647 h 1492"/>
              <a:gd name="T2" fmla="*/ 0 w 3625"/>
              <a:gd name="T3" fmla="*/ 0 h 1492"/>
              <a:gd name="T4" fmla="*/ 2147483647 w 3625"/>
              <a:gd name="T5" fmla="*/ 2147483647 h 1492"/>
              <a:gd name="T6" fmla="*/ 2147483647 w 3625"/>
              <a:gd name="T7" fmla="*/ 2147483647 h 1492"/>
              <a:gd name="T8" fmla="*/ 2147483647 w 3625"/>
              <a:gd name="T9" fmla="*/ 2147483647 h 1492"/>
              <a:gd name="T10" fmla="*/ 2147483647 w 3625"/>
              <a:gd name="T11" fmla="*/ 2147483647 h 1492"/>
              <a:gd name="T12" fmla="*/ 2147483647 w 3625"/>
              <a:gd name="T13" fmla="*/ 2147483647 h 1492"/>
              <a:gd name="T14" fmla="*/ 2147483647 w 3625"/>
              <a:gd name="T15" fmla="*/ 2147483647 h 1492"/>
              <a:gd name="T16" fmla="*/ 2147483647 w 3625"/>
              <a:gd name="T17" fmla="*/ 2147483647 h 1492"/>
              <a:gd name="T18" fmla="*/ 2147483647 w 3625"/>
              <a:gd name="T19" fmla="*/ 2147483647 h 1492"/>
              <a:gd name="T20" fmla="*/ 2147483647 w 3625"/>
              <a:gd name="T21" fmla="*/ 2147483647 h 1492"/>
              <a:gd name="T22" fmla="*/ 2147483647 w 3625"/>
              <a:gd name="T23" fmla="*/ 2147483647 h 1492"/>
              <a:gd name="T24" fmla="*/ 2147483647 w 3625"/>
              <a:gd name="T25" fmla="*/ 2147483647 h 1492"/>
              <a:gd name="T26" fmla="*/ 2147483647 w 3625"/>
              <a:gd name="T27" fmla="*/ 2147483647 h 1492"/>
              <a:gd name="T28" fmla="*/ 2147483647 w 3625"/>
              <a:gd name="T29" fmla="*/ 2147483647 h 1492"/>
              <a:gd name="T30" fmla="*/ 2147483647 w 3625"/>
              <a:gd name="T31" fmla="*/ 2147483647 h 1492"/>
              <a:gd name="T32" fmla="*/ 2147483647 w 3625"/>
              <a:gd name="T33" fmla="*/ 2147483647 h 1492"/>
              <a:gd name="T34" fmla="*/ 2147483647 w 3625"/>
              <a:gd name="T35" fmla="*/ 2147483647 h 1492"/>
              <a:gd name="T36" fmla="*/ 2147483647 w 3625"/>
              <a:gd name="T37" fmla="*/ 2147483647 h 1492"/>
              <a:gd name="T38" fmla="*/ 2147483647 w 3625"/>
              <a:gd name="T39" fmla="*/ 2147483647 h 1492"/>
              <a:gd name="T40" fmla="*/ 2147483647 w 3625"/>
              <a:gd name="T41" fmla="*/ 2147483647 h 1492"/>
              <a:gd name="T42" fmla="*/ 2147483647 w 3625"/>
              <a:gd name="T43" fmla="*/ 2147483647 h 1492"/>
              <a:gd name="T44" fmla="*/ 2147483647 w 3625"/>
              <a:gd name="T45" fmla="*/ 2147483647 h 1492"/>
              <a:gd name="T46" fmla="*/ 2147483647 w 3625"/>
              <a:gd name="T47" fmla="*/ 2147483647 h 1492"/>
              <a:gd name="T48" fmla="*/ 2147483647 w 3625"/>
              <a:gd name="T49" fmla="*/ 2147483647 h 1492"/>
              <a:gd name="T50" fmla="*/ 2147483647 w 3625"/>
              <a:gd name="T51" fmla="*/ 2147483647 h 1492"/>
              <a:gd name="T52" fmla="*/ 0 w 3625"/>
              <a:gd name="T53" fmla="*/ 2147483647 h 14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miter lim="800000"/>
                <a:headEnd type="none" w="sm" len="sm"/>
                <a:tailEnd type="none" w="sm" len="sm"/>
              </a14:hiddenLine>
            </a:ext>
          </a:extLst>
        </p:spPr>
        <p:txBody>
          <a:bodyPr wrap="none" anchor="ctr"/>
          <a:lstStyle/>
          <a:p>
            <a:endParaRPr lang="es-AR"/>
          </a:p>
        </p:txBody>
      </p:sp>
      <p:sp>
        <p:nvSpPr>
          <p:cNvPr id="6" name="Freeform 4"/>
          <p:cNvSpPr>
            <a:spLocks/>
          </p:cNvSpPr>
          <p:nvPr/>
        </p:nvSpPr>
        <p:spPr bwMode="white">
          <a:xfrm>
            <a:off x="0" y="3817938"/>
            <a:ext cx="8164513" cy="3019425"/>
          </a:xfrm>
          <a:custGeom>
            <a:avLst/>
            <a:gdLst>
              <a:gd name="T0" fmla="*/ 2147483647 w 5143"/>
              <a:gd name="T1" fmla="*/ 2147483647 h 1902"/>
              <a:gd name="T2" fmla="*/ 2147483647 w 5143"/>
              <a:gd name="T3" fmla="*/ 2147483647 h 1902"/>
              <a:gd name="T4" fmla="*/ 2147483647 w 5143"/>
              <a:gd name="T5" fmla="*/ 2147483647 h 1902"/>
              <a:gd name="T6" fmla="*/ 2147483647 w 5143"/>
              <a:gd name="T7" fmla="*/ 2147483647 h 1902"/>
              <a:gd name="T8" fmla="*/ 2147483647 w 5143"/>
              <a:gd name="T9" fmla="*/ 2147483647 h 1902"/>
              <a:gd name="T10" fmla="*/ 2147483647 w 5143"/>
              <a:gd name="T11" fmla="*/ 2147483647 h 1902"/>
              <a:gd name="T12" fmla="*/ 2147483647 w 5143"/>
              <a:gd name="T13" fmla="*/ 2147483647 h 1902"/>
              <a:gd name="T14" fmla="*/ 2147483647 w 5143"/>
              <a:gd name="T15" fmla="*/ 2147483647 h 1902"/>
              <a:gd name="T16" fmla="*/ 2147483647 w 5143"/>
              <a:gd name="T17" fmla="*/ 2147483647 h 1902"/>
              <a:gd name="T18" fmla="*/ 2147483647 w 5143"/>
              <a:gd name="T19" fmla="*/ 2147483647 h 1902"/>
              <a:gd name="T20" fmla="*/ 2147483647 w 5143"/>
              <a:gd name="T21" fmla="*/ 2147483647 h 1902"/>
              <a:gd name="T22" fmla="*/ 0 w 5143"/>
              <a:gd name="T23" fmla="*/ 0 h 1902"/>
              <a:gd name="T24" fmla="*/ 0 w 5143"/>
              <a:gd name="T25" fmla="*/ 2147483647 h 1902"/>
              <a:gd name="T26" fmla="*/ 0 w 5143"/>
              <a:gd name="T27" fmla="*/ 2147483647 h 1902"/>
              <a:gd name="T28" fmla="*/ 0 w 5143"/>
              <a:gd name="T29" fmla="*/ 2147483647 h 1902"/>
              <a:gd name="T30" fmla="*/ 0 w 5143"/>
              <a:gd name="T31" fmla="*/ 2147483647 h 1902"/>
              <a:gd name="T32" fmla="*/ 2147483647 w 5143"/>
              <a:gd name="T33" fmla="*/ 2147483647 h 1902"/>
              <a:gd name="T34" fmla="*/ 2147483647 w 5143"/>
              <a:gd name="T35" fmla="*/ 2147483647 h 1902"/>
              <a:gd name="T36" fmla="*/ 2147483647 w 5143"/>
              <a:gd name="T37" fmla="*/ 2147483647 h 1902"/>
              <a:gd name="T38" fmla="*/ 2147483647 w 5143"/>
              <a:gd name="T39" fmla="*/ 2147483647 h 1902"/>
              <a:gd name="T40" fmla="*/ 2147483647 w 5143"/>
              <a:gd name="T41" fmla="*/ 2147483647 h 1902"/>
              <a:gd name="T42" fmla="*/ 2147483647 w 5143"/>
              <a:gd name="T43" fmla="*/ 2147483647 h 1902"/>
              <a:gd name="T44" fmla="*/ 2147483647 w 5143"/>
              <a:gd name="T45" fmla="*/ 2147483647 h 1902"/>
              <a:gd name="T46" fmla="*/ 2147483647 w 5143"/>
              <a:gd name="T47" fmla="*/ 2147483647 h 1902"/>
              <a:gd name="T48" fmla="*/ 2147483647 w 5143"/>
              <a:gd name="T49" fmla="*/ 2147483647 h 1902"/>
              <a:gd name="T50" fmla="*/ 2147483647 w 5143"/>
              <a:gd name="T51" fmla="*/ 2147483647 h 1902"/>
              <a:gd name="T52" fmla="*/ 2147483647 w 5143"/>
              <a:gd name="T53" fmla="*/ 2147483647 h 1902"/>
              <a:gd name="T54" fmla="*/ 2147483647 w 5143"/>
              <a:gd name="T55" fmla="*/ 2147483647 h 1902"/>
              <a:gd name="T56" fmla="*/ 2147483647 w 5143"/>
              <a:gd name="T57" fmla="*/ 2147483647 h 1902"/>
              <a:gd name="T58" fmla="*/ 2147483647 w 5143"/>
              <a:gd name="T59" fmla="*/ 2147483647 h 1902"/>
              <a:gd name="T60" fmla="*/ 2147483647 w 5143"/>
              <a:gd name="T61" fmla="*/ 2147483647 h 1902"/>
              <a:gd name="T62" fmla="*/ 2147483647 w 5143"/>
              <a:gd name="T63" fmla="*/ 2147483647 h 1902"/>
              <a:gd name="T64" fmla="*/ 2147483647 w 5143"/>
              <a:gd name="T65" fmla="*/ 2147483647 h 1902"/>
              <a:gd name="T66" fmla="*/ 2147483647 w 5143"/>
              <a:gd name="T67" fmla="*/ 2147483647 h 1902"/>
              <a:gd name="T68" fmla="*/ 2147483647 w 5143"/>
              <a:gd name="T69" fmla="*/ 2147483647 h 1902"/>
              <a:gd name="T70" fmla="*/ 2147483647 w 5143"/>
              <a:gd name="T71" fmla="*/ 2147483647 h 1902"/>
              <a:gd name="T72" fmla="*/ 2147483647 w 5143"/>
              <a:gd name="T73" fmla="*/ 2147483647 h 1902"/>
              <a:gd name="T74" fmla="*/ 2147483647 w 5143"/>
              <a:gd name="T75" fmla="*/ 2147483647 h 1902"/>
              <a:gd name="T76" fmla="*/ 2147483647 w 5143"/>
              <a:gd name="T77" fmla="*/ 2147483647 h 1902"/>
              <a:gd name="T78" fmla="*/ 2147483647 w 5143"/>
              <a:gd name="T79" fmla="*/ 2147483647 h 1902"/>
              <a:gd name="T80" fmla="*/ 2147483647 w 5143"/>
              <a:gd name="T81" fmla="*/ 2147483647 h 1902"/>
              <a:gd name="T82" fmla="*/ 2147483647 w 5143"/>
              <a:gd name="T83" fmla="*/ 2147483647 h 1902"/>
              <a:gd name="T84" fmla="*/ 2147483647 w 5143"/>
              <a:gd name="T85" fmla="*/ 2147483647 h 1902"/>
              <a:gd name="T86" fmla="*/ 2147483647 w 5143"/>
              <a:gd name="T87" fmla="*/ 2147483647 h 1902"/>
              <a:gd name="T88" fmla="*/ 2147483647 w 5143"/>
              <a:gd name="T89" fmla="*/ 2147483647 h 1902"/>
              <a:gd name="T90" fmla="*/ 2147483647 w 5143"/>
              <a:gd name="T91" fmla="*/ 2147483647 h 1902"/>
              <a:gd name="T92" fmla="*/ 2147483647 w 5143"/>
              <a:gd name="T93" fmla="*/ 2147483647 h 1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7" name="Freeform 5"/>
          <p:cNvSpPr>
            <a:spLocks/>
          </p:cNvSpPr>
          <p:nvPr/>
        </p:nvSpPr>
        <p:spPr bwMode="white">
          <a:xfrm>
            <a:off x="0" y="3146425"/>
            <a:ext cx="9144000" cy="3690938"/>
          </a:xfrm>
          <a:custGeom>
            <a:avLst/>
            <a:gdLst>
              <a:gd name="T0" fmla="*/ 0 w 5760"/>
              <a:gd name="T1" fmla="*/ 0 h 2325"/>
              <a:gd name="T2" fmla="*/ 0 w 5760"/>
              <a:gd name="T3" fmla="*/ 2147483647 h 2325"/>
              <a:gd name="T4" fmla="*/ 2147483647 w 5760"/>
              <a:gd name="T5" fmla="*/ 2147483647 h 2325"/>
              <a:gd name="T6" fmla="*/ 2147483647 w 5760"/>
              <a:gd name="T7" fmla="*/ 2147483647 h 2325"/>
              <a:gd name="T8" fmla="*/ 2147483647 w 5760"/>
              <a:gd name="T9" fmla="*/ 2147483647 h 2325"/>
              <a:gd name="T10" fmla="*/ 2147483647 w 5760"/>
              <a:gd name="T11" fmla="*/ 2147483647 h 2325"/>
              <a:gd name="T12" fmla="*/ 2147483647 w 5760"/>
              <a:gd name="T13" fmla="*/ 2147483647 h 2325"/>
              <a:gd name="T14" fmla="*/ 2147483647 w 5760"/>
              <a:gd name="T15" fmla="*/ 2147483647 h 2325"/>
              <a:gd name="T16" fmla="*/ 2147483647 w 5760"/>
              <a:gd name="T17" fmla="*/ 2147483647 h 2325"/>
              <a:gd name="T18" fmla="*/ 2147483647 w 5760"/>
              <a:gd name="T19" fmla="*/ 2147483647 h 2325"/>
              <a:gd name="T20" fmla="*/ 2147483647 w 5760"/>
              <a:gd name="T21" fmla="*/ 2147483647 h 2325"/>
              <a:gd name="T22" fmla="*/ 2147483647 w 5760"/>
              <a:gd name="T23" fmla="*/ 2147483647 h 2325"/>
              <a:gd name="T24" fmla="*/ 2147483647 w 5760"/>
              <a:gd name="T25" fmla="*/ 2147483647 h 2325"/>
              <a:gd name="T26" fmla="*/ 2147483647 w 5760"/>
              <a:gd name="T27" fmla="*/ 2147483647 h 2325"/>
              <a:gd name="T28" fmla="*/ 2147483647 w 5760"/>
              <a:gd name="T29" fmla="*/ 2147483647 h 2325"/>
              <a:gd name="T30" fmla="*/ 2147483647 w 5760"/>
              <a:gd name="T31" fmla="*/ 2147483647 h 2325"/>
              <a:gd name="T32" fmla="*/ 2147483647 w 5760"/>
              <a:gd name="T33" fmla="*/ 2147483647 h 2325"/>
              <a:gd name="T34" fmla="*/ 2147483647 w 5760"/>
              <a:gd name="T35" fmla="*/ 2147483647 h 2325"/>
              <a:gd name="T36" fmla="*/ 2147483647 w 5760"/>
              <a:gd name="T37" fmla="*/ 2147483647 h 2325"/>
              <a:gd name="T38" fmla="*/ 2147483647 w 5760"/>
              <a:gd name="T39" fmla="*/ 2147483647 h 2325"/>
              <a:gd name="T40" fmla="*/ 2147483647 w 5760"/>
              <a:gd name="T41" fmla="*/ 2147483647 h 2325"/>
              <a:gd name="T42" fmla="*/ 2147483647 w 5760"/>
              <a:gd name="T43" fmla="*/ 2147483647 h 2325"/>
              <a:gd name="T44" fmla="*/ 2147483647 w 5760"/>
              <a:gd name="T45" fmla="*/ 2147483647 h 2325"/>
              <a:gd name="T46" fmla="*/ 2147483647 w 5760"/>
              <a:gd name="T47" fmla="*/ 2147483647 h 2325"/>
              <a:gd name="T48" fmla="*/ 2147483647 w 5760"/>
              <a:gd name="T49" fmla="*/ 2147483647 h 2325"/>
              <a:gd name="T50" fmla="*/ 2147483647 w 5760"/>
              <a:gd name="T51" fmla="*/ 2147483647 h 2325"/>
              <a:gd name="T52" fmla="*/ 2147483647 w 5760"/>
              <a:gd name="T53" fmla="*/ 2147483647 h 2325"/>
              <a:gd name="T54" fmla="*/ 2147483647 w 5760"/>
              <a:gd name="T55" fmla="*/ 2147483647 h 2325"/>
              <a:gd name="T56" fmla="*/ 2147483647 w 5760"/>
              <a:gd name="T57" fmla="*/ 2147483647 h 2325"/>
              <a:gd name="T58" fmla="*/ 2147483647 w 5760"/>
              <a:gd name="T59" fmla="*/ 2147483647 h 2325"/>
              <a:gd name="T60" fmla="*/ 2147483647 w 5760"/>
              <a:gd name="T61" fmla="*/ 2147483647 h 2325"/>
              <a:gd name="T62" fmla="*/ 2147483647 w 5760"/>
              <a:gd name="T63" fmla="*/ 2147483647 h 2325"/>
              <a:gd name="T64" fmla="*/ 2147483647 w 5760"/>
              <a:gd name="T65" fmla="*/ 2147483647 h 2325"/>
              <a:gd name="T66" fmla="*/ 2147483647 w 5760"/>
              <a:gd name="T67" fmla="*/ 2147483647 h 2325"/>
              <a:gd name="T68" fmla="*/ 2147483647 w 5760"/>
              <a:gd name="T69" fmla="*/ 2147483647 h 2325"/>
              <a:gd name="T70" fmla="*/ 2147483647 w 5760"/>
              <a:gd name="T71" fmla="*/ 2147483647 h 2325"/>
              <a:gd name="T72" fmla="*/ 2147483647 w 5760"/>
              <a:gd name="T73" fmla="*/ 2147483647 h 2325"/>
              <a:gd name="T74" fmla="*/ 2147483647 w 5760"/>
              <a:gd name="T75" fmla="*/ 2147483647 h 2325"/>
              <a:gd name="T76" fmla="*/ 2147483647 w 5760"/>
              <a:gd name="T77" fmla="*/ 2147483647 h 2325"/>
              <a:gd name="T78" fmla="*/ 2147483647 w 5760"/>
              <a:gd name="T79" fmla="*/ 2147483647 h 2325"/>
              <a:gd name="T80" fmla="*/ 2147483647 w 5760"/>
              <a:gd name="T81" fmla="*/ 2147483647 h 2325"/>
              <a:gd name="T82" fmla="*/ 2147483647 w 5760"/>
              <a:gd name="T83" fmla="*/ 2147483647 h 2325"/>
              <a:gd name="T84" fmla="*/ 2147483647 w 5760"/>
              <a:gd name="T85" fmla="*/ 2147483647 h 2325"/>
              <a:gd name="T86" fmla="*/ 2147483647 w 5760"/>
              <a:gd name="T87" fmla="*/ 2147483647 h 2325"/>
              <a:gd name="T88" fmla="*/ 2147483647 w 5760"/>
              <a:gd name="T89" fmla="*/ 2147483647 h 2325"/>
              <a:gd name="T90" fmla="*/ 2147483647 w 5760"/>
              <a:gd name="T91" fmla="*/ 2147483647 h 2325"/>
              <a:gd name="T92" fmla="*/ 2147483647 w 5760"/>
              <a:gd name="T93" fmla="*/ 2147483647 h 2325"/>
              <a:gd name="T94" fmla="*/ 2147483647 w 5760"/>
              <a:gd name="T95" fmla="*/ 2147483647 h 2325"/>
              <a:gd name="T96" fmla="*/ 2147483647 w 5760"/>
              <a:gd name="T97" fmla="*/ 2147483647 h 2325"/>
              <a:gd name="T98" fmla="*/ 2147483647 w 5760"/>
              <a:gd name="T99" fmla="*/ 2147483647 h 2325"/>
              <a:gd name="T100" fmla="*/ 2147483647 w 5760"/>
              <a:gd name="T101" fmla="*/ 2147483647 h 2325"/>
              <a:gd name="T102" fmla="*/ 0 w 5760"/>
              <a:gd name="T103" fmla="*/ 0 h 23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8" name="Freeform 6"/>
          <p:cNvSpPr>
            <a:spLocks/>
          </p:cNvSpPr>
          <p:nvPr/>
        </p:nvSpPr>
        <p:spPr bwMode="white">
          <a:xfrm>
            <a:off x="0" y="2460625"/>
            <a:ext cx="9144000" cy="2497138"/>
          </a:xfrm>
          <a:custGeom>
            <a:avLst/>
            <a:gdLst>
              <a:gd name="T0" fmla="*/ 0 w 5760"/>
              <a:gd name="T1" fmla="*/ 0 h 1573"/>
              <a:gd name="T2" fmla="*/ 0 w 5760"/>
              <a:gd name="T3" fmla="*/ 2147483647 h 1573"/>
              <a:gd name="T4" fmla="*/ 2147483647 w 5760"/>
              <a:gd name="T5" fmla="*/ 2147483647 h 1573"/>
              <a:gd name="T6" fmla="*/ 2147483647 w 5760"/>
              <a:gd name="T7" fmla="*/ 2147483647 h 1573"/>
              <a:gd name="T8" fmla="*/ 2147483647 w 5760"/>
              <a:gd name="T9" fmla="*/ 2147483647 h 1573"/>
              <a:gd name="T10" fmla="*/ 2147483647 w 5760"/>
              <a:gd name="T11" fmla="*/ 2147483647 h 1573"/>
              <a:gd name="T12" fmla="*/ 2147483647 w 5760"/>
              <a:gd name="T13" fmla="*/ 2147483647 h 1573"/>
              <a:gd name="T14" fmla="*/ 2147483647 w 5760"/>
              <a:gd name="T15" fmla="*/ 2147483647 h 1573"/>
              <a:gd name="T16" fmla="*/ 2147483647 w 5760"/>
              <a:gd name="T17" fmla="*/ 2147483647 h 1573"/>
              <a:gd name="T18" fmla="*/ 2147483647 w 5760"/>
              <a:gd name="T19" fmla="*/ 2147483647 h 1573"/>
              <a:gd name="T20" fmla="*/ 2147483647 w 5760"/>
              <a:gd name="T21" fmla="*/ 2147483647 h 1573"/>
              <a:gd name="T22" fmla="*/ 2147483647 w 5760"/>
              <a:gd name="T23" fmla="*/ 2147483647 h 1573"/>
              <a:gd name="T24" fmla="*/ 2147483647 w 5760"/>
              <a:gd name="T25" fmla="*/ 2147483647 h 1573"/>
              <a:gd name="T26" fmla="*/ 2147483647 w 5760"/>
              <a:gd name="T27" fmla="*/ 2147483647 h 1573"/>
              <a:gd name="T28" fmla="*/ 2147483647 w 5760"/>
              <a:gd name="T29" fmla="*/ 2147483647 h 1573"/>
              <a:gd name="T30" fmla="*/ 2147483647 w 5760"/>
              <a:gd name="T31" fmla="*/ 2147483647 h 1573"/>
              <a:gd name="T32" fmla="*/ 2147483647 w 5760"/>
              <a:gd name="T33" fmla="*/ 2147483647 h 1573"/>
              <a:gd name="T34" fmla="*/ 2147483647 w 5760"/>
              <a:gd name="T35" fmla="*/ 2147483647 h 1573"/>
              <a:gd name="T36" fmla="*/ 2147483647 w 5760"/>
              <a:gd name="T37" fmla="*/ 2147483647 h 1573"/>
              <a:gd name="T38" fmla="*/ 2147483647 w 5760"/>
              <a:gd name="T39" fmla="*/ 2147483647 h 1573"/>
              <a:gd name="T40" fmla="*/ 2147483647 w 5760"/>
              <a:gd name="T41" fmla="*/ 2147483647 h 1573"/>
              <a:gd name="T42" fmla="*/ 2147483647 w 5760"/>
              <a:gd name="T43" fmla="*/ 2147483647 h 1573"/>
              <a:gd name="T44" fmla="*/ 2147483647 w 5760"/>
              <a:gd name="T45" fmla="*/ 2147483647 h 1573"/>
              <a:gd name="T46" fmla="*/ 2147483647 w 5760"/>
              <a:gd name="T47" fmla="*/ 2147483647 h 1573"/>
              <a:gd name="T48" fmla="*/ 2147483647 w 5760"/>
              <a:gd name="T49" fmla="*/ 2147483647 h 1573"/>
              <a:gd name="T50" fmla="*/ 2147483647 w 5760"/>
              <a:gd name="T51" fmla="*/ 2147483647 h 1573"/>
              <a:gd name="T52" fmla="*/ 2147483647 w 5760"/>
              <a:gd name="T53" fmla="*/ 2147483647 h 1573"/>
              <a:gd name="T54" fmla="*/ 2147483647 w 5760"/>
              <a:gd name="T55" fmla="*/ 2147483647 h 1573"/>
              <a:gd name="T56" fmla="*/ 2147483647 w 5760"/>
              <a:gd name="T57" fmla="*/ 2147483647 h 1573"/>
              <a:gd name="T58" fmla="*/ 2147483647 w 5760"/>
              <a:gd name="T59" fmla="*/ 2147483647 h 1573"/>
              <a:gd name="T60" fmla="*/ 2147483647 w 5760"/>
              <a:gd name="T61" fmla="*/ 2147483647 h 1573"/>
              <a:gd name="T62" fmla="*/ 2147483647 w 5760"/>
              <a:gd name="T63" fmla="*/ 2147483647 h 1573"/>
              <a:gd name="T64" fmla="*/ 2147483647 w 5760"/>
              <a:gd name="T65" fmla="*/ 2147483647 h 1573"/>
              <a:gd name="T66" fmla="*/ 2147483647 w 5760"/>
              <a:gd name="T67" fmla="*/ 2147483647 h 1573"/>
              <a:gd name="T68" fmla="*/ 2147483647 w 5760"/>
              <a:gd name="T69" fmla="*/ 2147483647 h 1573"/>
              <a:gd name="T70" fmla="*/ 2147483647 w 5760"/>
              <a:gd name="T71" fmla="*/ 2147483647 h 1573"/>
              <a:gd name="T72" fmla="*/ 2147483647 w 5760"/>
              <a:gd name="T73" fmla="*/ 2147483647 h 1573"/>
              <a:gd name="T74" fmla="*/ 2147483647 w 5760"/>
              <a:gd name="T75" fmla="*/ 2147483647 h 1573"/>
              <a:gd name="T76" fmla="*/ 2147483647 w 5760"/>
              <a:gd name="T77" fmla="*/ 2147483647 h 1573"/>
              <a:gd name="T78" fmla="*/ 2147483647 w 5760"/>
              <a:gd name="T79" fmla="*/ 2147483647 h 1573"/>
              <a:gd name="T80" fmla="*/ 2147483647 w 5760"/>
              <a:gd name="T81" fmla="*/ 2147483647 h 1573"/>
              <a:gd name="T82" fmla="*/ 2147483647 w 5760"/>
              <a:gd name="T83" fmla="*/ 2147483647 h 1573"/>
              <a:gd name="T84" fmla="*/ 2147483647 w 5760"/>
              <a:gd name="T85" fmla="*/ 2147483647 h 1573"/>
              <a:gd name="T86" fmla="*/ 2147483647 w 5760"/>
              <a:gd name="T87" fmla="*/ 2147483647 h 1573"/>
              <a:gd name="T88" fmla="*/ 2147483647 w 5760"/>
              <a:gd name="T89" fmla="*/ 2147483647 h 1573"/>
              <a:gd name="T90" fmla="*/ 2147483647 w 5760"/>
              <a:gd name="T91" fmla="*/ 2147483647 h 1573"/>
              <a:gd name="T92" fmla="*/ 2147483647 w 5760"/>
              <a:gd name="T93" fmla="*/ 2147483647 h 1573"/>
              <a:gd name="T94" fmla="*/ 2147483647 w 5760"/>
              <a:gd name="T95" fmla="*/ 0 h 1573"/>
              <a:gd name="T96" fmla="*/ 0 w 5760"/>
              <a:gd name="T97" fmla="*/ 0 h 15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9" name="Freeform 7"/>
          <p:cNvSpPr>
            <a:spLocks/>
          </p:cNvSpPr>
          <p:nvPr/>
        </p:nvSpPr>
        <p:spPr bwMode="white">
          <a:xfrm>
            <a:off x="0" y="1793875"/>
            <a:ext cx="9144000" cy="1539875"/>
          </a:xfrm>
          <a:custGeom>
            <a:avLst/>
            <a:gdLst>
              <a:gd name="T0" fmla="*/ 0 w 5760"/>
              <a:gd name="T1" fmla="*/ 0 h 970"/>
              <a:gd name="T2" fmla="*/ 0 w 5760"/>
              <a:gd name="T3" fmla="*/ 2147483647 h 970"/>
              <a:gd name="T4" fmla="*/ 2147483647 w 5760"/>
              <a:gd name="T5" fmla="*/ 2147483647 h 970"/>
              <a:gd name="T6" fmla="*/ 2147483647 w 5760"/>
              <a:gd name="T7" fmla="*/ 2147483647 h 970"/>
              <a:gd name="T8" fmla="*/ 2147483647 w 5760"/>
              <a:gd name="T9" fmla="*/ 2147483647 h 970"/>
              <a:gd name="T10" fmla="*/ 2147483647 w 5760"/>
              <a:gd name="T11" fmla="*/ 2147483647 h 970"/>
              <a:gd name="T12" fmla="*/ 2147483647 w 5760"/>
              <a:gd name="T13" fmla="*/ 2147483647 h 970"/>
              <a:gd name="T14" fmla="*/ 2147483647 w 5760"/>
              <a:gd name="T15" fmla="*/ 2147483647 h 970"/>
              <a:gd name="T16" fmla="*/ 2147483647 w 5760"/>
              <a:gd name="T17" fmla="*/ 2147483647 h 970"/>
              <a:gd name="T18" fmla="*/ 2147483647 w 5760"/>
              <a:gd name="T19" fmla="*/ 2147483647 h 970"/>
              <a:gd name="T20" fmla="*/ 2147483647 w 5760"/>
              <a:gd name="T21" fmla="*/ 2147483647 h 970"/>
              <a:gd name="T22" fmla="*/ 2147483647 w 5760"/>
              <a:gd name="T23" fmla="*/ 2147483647 h 970"/>
              <a:gd name="T24" fmla="*/ 2147483647 w 5760"/>
              <a:gd name="T25" fmla="*/ 2147483647 h 970"/>
              <a:gd name="T26" fmla="*/ 2147483647 w 5760"/>
              <a:gd name="T27" fmla="*/ 2147483647 h 970"/>
              <a:gd name="T28" fmla="*/ 2147483647 w 5760"/>
              <a:gd name="T29" fmla="*/ 2147483647 h 970"/>
              <a:gd name="T30" fmla="*/ 2147483647 w 5760"/>
              <a:gd name="T31" fmla="*/ 2147483647 h 970"/>
              <a:gd name="T32" fmla="*/ 2147483647 w 5760"/>
              <a:gd name="T33" fmla="*/ 2147483647 h 970"/>
              <a:gd name="T34" fmla="*/ 2147483647 w 5760"/>
              <a:gd name="T35" fmla="*/ 2147483647 h 970"/>
              <a:gd name="T36" fmla="*/ 2147483647 w 5760"/>
              <a:gd name="T37" fmla="*/ 2147483647 h 970"/>
              <a:gd name="T38" fmla="*/ 2147483647 w 5760"/>
              <a:gd name="T39" fmla="*/ 2147483647 h 970"/>
              <a:gd name="T40" fmla="*/ 2147483647 w 5760"/>
              <a:gd name="T41" fmla="*/ 2147483647 h 970"/>
              <a:gd name="T42" fmla="*/ 2147483647 w 5760"/>
              <a:gd name="T43" fmla="*/ 2147483647 h 970"/>
              <a:gd name="T44" fmla="*/ 2147483647 w 5760"/>
              <a:gd name="T45" fmla="*/ 0 h 970"/>
              <a:gd name="T46" fmla="*/ 0 w 5760"/>
              <a:gd name="T47" fmla="*/ 0 h 9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0" name="Freeform 8"/>
          <p:cNvSpPr>
            <a:spLocks/>
          </p:cNvSpPr>
          <p:nvPr/>
        </p:nvSpPr>
        <p:spPr bwMode="white">
          <a:xfrm>
            <a:off x="0" y="-20638"/>
            <a:ext cx="9144000" cy="1682751"/>
          </a:xfrm>
          <a:custGeom>
            <a:avLst/>
            <a:gdLst>
              <a:gd name="T0" fmla="*/ 0 w 5760"/>
              <a:gd name="T1" fmla="*/ 2147483647 h 1060"/>
              <a:gd name="T2" fmla="*/ 0 w 5760"/>
              <a:gd name="T3" fmla="*/ 2147483647 h 1060"/>
              <a:gd name="T4" fmla="*/ 2147483647 w 5760"/>
              <a:gd name="T5" fmla="*/ 2147483647 h 1060"/>
              <a:gd name="T6" fmla="*/ 2147483647 w 5760"/>
              <a:gd name="T7" fmla="*/ 0 h 1060"/>
              <a:gd name="T8" fmla="*/ 2147483647 w 5760"/>
              <a:gd name="T9" fmla="*/ 0 h 1060"/>
              <a:gd name="T10" fmla="*/ 2147483647 w 5760"/>
              <a:gd name="T11" fmla="*/ 2147483647 h 1060"/>
              <a:gd name="T12" fmla="*/ 2147483647 w 5760"/>
              <a:gd name="T13" fmla="*/ 2147483647 h 1060"/>
              <a:gd name="T14" fmla="*/ 2147483647 w 5760"/>
              <a:gd name="T15" fmla="*/ 2147483647 h 1060"/>
              <a:gd name="T16" fmla="*/ 2147483647 w 5760"/>
              <a:gd name="T17" fmla="*/ 2147483647 h 1060"/>
              <a:gd name="T18" fmla="*/ 2147483647 w 5760"/>
              <a:gd name="T19" fmla="*/ 2147483647 h 1060"/>
              <a:gd name="T20" fmla="*/ 2147483647 w 5760"/>
              <a:gd name="T21" fmla="*/ 2147483647 h 1060"/>
              <a:gd name="T22" fmla="*/ 2147483647 w 5760"/>
              <a:gd name="T23" fmla="*/ 2147483647 h 1060"/>
              <a:gd name="T24" fmla="*/ 2147483647 w 5760"/>
              <a:gd name="T25" fmla="*/ 2147483647 h 1060"/>
              <a:gd name="T26" fmla="*/ 2147483647 w 5760"/>
              <a:gd name="T27" fmla="*/ 2147483647 h 1060"/>
              <a:gd name="T28" fmla="*/ 2147483647 w 5760"/>
              <a:gd name="T29" fmla="*/ 2147483647 h 1060"/>
              <a:gd name="T30" fmla="*/ 2147483647 w 5760"/>
              <a:gd name="T31" fmla="*/ 2147483647 h 1060"/>
              <a:gd name="T32" fmla="*/ 2147483647 w 5760"/>
              <a:gd name="T33" fmla="*/ 2147483647 h 1060"/>
              <a:gd name="T34" fmla="*/ 2147483647 w 5760"/>
              <a:gd name="T35" fmla="*/ 2147483647 h 1060"/>
              <a:gd name="T36" fmla="*/ 2147483647 w 5760"/>
              <a:gd name="T37" fmla="*/ 2147483647 h 1060"/>
              <a:gd name="T38" fmla="*/ 2147483647 w 5760"/>
              <a:gd name="T39" fmla="*/ 2147483647 h 1060"/>
              <a:gd name="T40" fmla="*/ 2147483647 w 5760"/>
              <a:gd name="T41" fmla="*/ 2147483647 h 1060"/>
              <a:gd name="T42" fmla="*/ 2147483647 w 5760"/>
              <a:gd name="T43" fmla="*/ 2147483647 h 1060"/>
              <a:gd name="T44" fmla="*/ 2147483647 w 5760"/>
              <a:gd name="T45" fmla="*/ 2147483647 h 1060"/>
              <a:gd name="T46" fmla="*/ 2147483647 w 5760"/>
              <a:gd name="T47" fmla="*/ 2147483647 h 1060"/>
              <a:gd name="T48" fmla="*/ 2147483647 w 5760"/>
              <a:gd name="T49" fmla="*/ 2147483647 h 1060"/>
              <a:gd name="T50" fmla="*/ 2147483647 w 5760"/>
              <a:gd name="T51" fmla="*/ 2147483647 h 1060"/>
              <a:gd name="T52" fmla="*/ 2147483647 w 5760"/>
              <a:gd name="T53" fmla="*/ 2147483647 h 1060"/>
              <a:gd name="T54" fmla="*/ 0 w 5760"/>
              <a:gd name="T55" fmla="*/ 2147483647 h 10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1" name="Freeform 9"/>
          <p:cNvSpPr>
            <a:spLocks/>
          </p:cNvSpPr>
          <p:nvPr/>
        </p:nvSpPr>
        <p:spPr bwMode="white">
          <a:xfrm>
            <a:off x="0" y="-20638"/>
            <a:ext cx="8388350" cy="1068388"/>
          </a:xfrm>
          <a:custGeom>
            <a:avLst/>
            <a:gdLst>
              <a:gd name="T0" fmla="*/ 0 w 5284"/>
              <a:gd name="T1" fmla="*/ 2147483647 h 673"/>
              <a:gd name="T2" fmla="*/ 0 w 5284"/>
              <a:gd name="T3" fmla="*/ 2147483647 h 673"/>
              <a:gd name="T4" fmla="*/ 2147483647 w 5284"/>
              <a:gd name="T5" fmla="*/ 2147483647 h 673"/>
              <a:gd name="T6" fmla="*/ 2147483647 w 5284"/>
              <a:gd name="T7" fmla="*/ 2147483647 h 673"/>
              <a:gd name="T8" fmla="*/ 2147483647 w 5284"/>
              <a:gd name="T9" fmla="*/ 2147483647 h 673"/>
              <a:gd name="T10" fmla="*/ 2147483647 w 5284"/>
              <a:gd name="T11" fmla="*/ 2147483647 h 673"/>
              <a:gd name="T12" fmla="*/ 2147483647 w 5284"/>
              <a:gd name="T13" fmla="*/ 2147483647 h 673"/>
              <a:gd name="T14" fmla="*/ 2147483647 w 5284"/>
              <a:gd name="T15" fmla="*/ 2147483647 h 673"/>
              <a:gd name="T16" fmla="*/ 2147483647 w 5284"/>
              <a:gd name="T17" fmla="*/ 2147483647 h 673"/>
              <a:gd name="T18" fmla="*/ 2147483647 w 5284"/>
              <a:gd name="T19" fmla="*/ 2147483647 h 673"/>
              <a:gd name="T20" fmla="*/ 2147483647 w 5284"/>
              <a:gd name="T21" fmla="*/ 2147483647 h 673"/>
              <a:gd name="T22" fmla="*/ 2147483647 w 5284"/>
              <a:gd name="T23" fmla="*/ 2147483647 h 673"/>
              <a:gd name="T24" fmla="*/ 2147483647 w 5284"/>
              <a:gd name="T25" fmla="*/ 2147483647 h 673"/>
              <a:gd name="T26" fmla="*/ 2147483647 w 5284"/>
              <a:gd name="T27" fmla="*/ 2147483647 h 673"/>
              <a:gd name="T28" fmla="*/ 2147483647 w 5284"/>
              <a:gd name="T29" fmla="*/ 2147483647 h 673"/>
              <a:gd name="T30" fmla="*/ 2147483647 w 5284"/>
              <a:gd name="T31" fmla="*/ 2147483647 h 673"/>
              <a:gd name="T32" fmla="*/ 2147483647 w 5284"/>
              <a:gd name="T33" fmla="*/ 2147483647 h 673"/>
              <a:gd name="T34" fmla="*/ 2147483647 w 5284"/>
              <a:gd name="T35" fmla="*/ 2147483647 h 673"/>
              <a:gd name="T36" fmla="*/ 2147483647 w 5284"/>
              <a:gd name="T37" fmla="*/ 2147483647 h 673"/>
              <a:gd name="T38" fmla="*/ 2147483647 w 5284"/>
              <a:gd name="T39" fmla="*/ 2147483647 h 673"/>
              <a:gd name="T40" fmla="*/ 2147483647 w 5284"/>
              <a:gd name="T41" fmla="*/ 2147483647 h 673"/>
              <a:gd name="T42" fmla="*/ 2147483647 w 5284"/>
              <a:gd name="T43" fmla="*/ 2147483647 h 673"/>
              <a:gd name="T44" fmla="*/ 2147483647 w 5284"/>
              <a:gd name="T45" fmla="*/ 2147483647 h 673"/>
              <a:gd name="T46" fmla="*/ 2147483647 w 5284"/>
              <a:gd name="T47" fmla="*/ 2147483647 h 673"/>
              <a:gd name="T48" fmla="*/ 2147483647 w 5284"/>
              <a:gd name="T49" fmla="*/ 2147483647 h 673"/>
              <a:gd name="T50" fmla="*/ 2147483647 w 5284"/>
              <a:gd name="T51" fmla="*/ 2147483647 h 673"/>
              <a:gd name="T52" fmla="*/ 2147483647 w 5284"/>
              <a:gd name="T53" fmla="*/ 0 h 673"/>
              <a:gd name="T54" fmla="*/ 2147483647 w 5284"/>
              <a:gd name="T55" fmla="*/ 0 h 673"/>
              <a:gd name="T56" fmla="*/ 2147483647 w 5284"/>
              <a:gd name="T57" fmla="*/ 2147483647 h 673"/>
              <a:gd name="T58" fmla="*/ 2147483647 w 5284"/>
              <a:gd name="T59" fmla="*/ 2147483647 h 673"/>
              <a:gd name="T60" fmla="*/ 2147483647 w 5284"/>
              <a:gd name="T61" fmla="*/ 2147483647 h 673"/>
              <a:gd name="T62" fmla="*/ 2147483647 w 5284"/>
              <a:gd name="T63" fmla="*/ 2147483647 h 673"/>
              <a:gd name="T64" fmla="*/ 2147483647 w 5284"/>
              <a:gd name="T65" fmla="*/ 2147483647 h 673"/>
              <a:gd name="T66" fmla="*/ 2147483647 w 5284"/>
              <a:gd name="T67" fmla="*/ 2147483647 h 673"/>
              <a:gd name="T68" fmla="*/ 2147483647 w 5284"/>
              <a:gd name="T69" fmla="*/ 2147483647 h 673"/>
              <a:gd name="T70" fmla="*/ 2147483647 w 5284"/>
              <a:gd name="T71" fmla="*/ 2147483647 h 673"/>
              <a:gd name="T72" fmla="*/ 2147483647 w 5284"/>
              <a:gd name="T73" fmla="*/ 2147483647 h 673"/>
              <a:gd name="T74" fmla="*/ 2147483647 w 5284"/>
              <a:gd name="T75" fmla="*/ 2147483647 h 673"/>
              <a:gd name="T76" fmla="*/ 2147483647 w 5284"/>
              <a:gd name="T77" fmla="*/ 2147483647 h 673"/>
              <a:gd name="T78" fmla="*/ 2147483647 w 5284"/>
              <a:gd name="T79" fmla="*/ 2147483647 h 673"/>
              <a:gd name="T80" fmla="*/ 2147483647 w 5284"/>
              <a:gd name="T81" fmla="*/ 2147483647 h 673"/>
              <a:gd name="T82" fmla="*/ 2147483647 w 5284"/>
              <a:gd name="T83" fmla="*/ 2147483647 h 673"/>
              <a:gd name="T84" fmla="*/ 2147483647 w 5284"/>
              <a:gd name="T85" fmla="*/ 2147483647 h 673"/>
              <a:gd name="T86" fmla="*/ 0 w 5284"/>
              <a:gd name="T87" fmla="*/ 2147483647 h 6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2" name="Freeform 10"/>
          <p:cNvSpPr>
            <a:spLocks/>
          </p:cNvSpPr>
          <p:nvPr/>
        </p:nvSpPr>
        <p:spPr bwMode="white">
          <a:xfrm>
            <a:off x="0" y="-20638"/>
            <a:ext cx="4578350" cy="454026"/>
          </a:xfrm>
          <a:custGeom>
            <a:avLst/>
            <a:gdLst>
              <a:gd name="T0" fmla="*/ 0 w 2884"/>
              <a:gd name="T1" fmla="*/ 0 h 286"/>
              <a:gd name="T2" fmla="*/ 0 w 2884"/>
              <a:gd name="T3" fmla="*/ 2147483647 h 286"/>
              <a:gd name="T4" fmla="*/ 2147483647 w 2884"/>
              <a:gd name="T5" fmla="*/ 2147483647 h 286"/>
              <a:gd name="T6" fmla="*/ 2147483647 w 2884"/>
              <a:gd name="T7" fmla="*/ 2147483647 h 286"/>
              <a:gd name="T8" fmla="*/ 2147483647 w 2884"/>
              <a:gd name="T9" fmla="*/ 2147483647 h 286"/>
              <a:gd name="T10" fmla="*/ 2147483647 w 2884"/>
              <a:gd name="T11" fmla="*/ 2147483647 h 286"/>
              <a:gd name="T12" fmla="*/ 2147483647 w 2884"/>
              <a:gd name="T13" fmla="*/ 2147483647 h 286"/>
              <a:gd name="T14" fmla="*/ 2147483647 w 2884"/>
              <a:gd name="T15" fmla="*/ 2147483647 h 286"/>
              <a:gd name="T16" fmla="*/ 2147483647 w 2884"/>
              <a:gd name="T17" fmla="*/ 2147483647 h 286"/>
              <a:gd name="T18" fmla="*/ 2147483647 w 2884"/>
              <a:gd name="T19" fmla="*/ 2147483647 h 286"/>
              <a:gd name="T20" fmla="*/ 2147483647 w 2884"/>
              <a:gd name="T21" fmla="*/ 2147483647 h 286"/>
              <a:gd name="T22" fmla="*/ 2147483647 w 2884"/>
              <a:gd name="T23" fmla="*/ 2147483647 h 286"/>
              <a:gd name="T24" fmla="*/ 2147483647 w 2884"/>
              <a:gd name="T25" fmla="*/ 2147483647 h 286"/>
              <a:gd name="T26" fmla="*/ 2147483647 w 2884"/>
              <a:gd name="T27" fmla="*/ 2147483647 h 286"/>
              <a:gd name="T28" fmla="*/ 2147483647 w 2884"/>
              <a:gd name="T29" fmla="*/ 0 h 286"/>
              <a:gd name="T30" fmla="*/ 0 w 2884"/>
              <a:gd name="T31" fmla="*/ 0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s-AR"/>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14DF7CE9-C702-4C26-B2E2-0B17C977AF75}" type="slidenum">
              <a:rPr lang="en-US"/>
              <a:pPr>
                <a:defRPr/>
              </a:pPr>
              <a:t>‹Nº›</a:t>
            </a:fld>
            <a:endParaRPr lang="en-US"/>
          </a:p>
        </p:txBody>
      </p:sp>
    </p:spTree>
    <p:extLst>
      <p:ext uri="{BB962C8B-B14F-4D97-AF65-F5344CB8AC3E}">
        <p14:creationId xmlns:p14="http://schemas.microsoft.com/office/powerpoint/2010/main" val="15168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4DE52FE1-934E-41C4-A92A-8DE820255B5D}" type="slidenum">
              <a:rPr lang="en-US"/>
              <a:pPr>
                <a:defRPr/>
              </a:pPr>
              <a:t>‹Nº›</a:t>
            </a:fld>
            <a:endParaRPr lang="en-US"/>
          </a:p>
        </p:txBody>
      </p:sp>
    </p:spTree>
    <p:extLst>
      <p:ext uri="{BB962C8B-B14F-4D97-AF65-F5344CB8AC3E}">
        <p14:creationId xmlns:p14="http://schemas.microsoft.com/office/powerpoint/2010/main" val="223926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F80E013-605F-43FD-931C-DA56F1DC5AD3}" type="slidenum">
              <a:rPr lang="en-US"/>
              <a:pPr>
                <a:defRPr/>
              </a:pPr>
              <a:t>‹Nº›</a:t>
            </a:fld>
            <a:endParaRPr lang="en-US"/>
          </a:p>
        </p:txBody>
      </p:sp>
    </p:spTree>
    <p:extLst>
      <p:ext uri="{BB962C8B-B14F-4D97-AF65-F5344CB8AC3E}">
        <p14:creationId xmlns:p14="http://schemas.microsoft.com/office/powerpoint/2010/main" val="342155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7505"/>
            <a:ext cx="8229600" cy="1392799"/>
          </a:xfrm>
          <a:prstGeom prst="rect">
            <a:avLst/>
          </a:prstGeom>
        </p:spPr>
        <p:txBody>
          <a:bodyPr/>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457200" y="1730373"/>
            <a:ext cx="8229600" cy="4837200"/>
          </a:xfrm>
          <a:prstGeom prst="rect">
            <a:avLst/>
          </a:prstGeom>
        </p:spPr>
        <p:txBody>
          <a:bodyPr/>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 name="Shape 24"/>
          <p:cNvSpPr txBox="1">
            <a:spLocks noGrp="1"/>
          </p:cNvSpPr>
          <p:nvPr>
            <p:ph type="sldNum" idx="13"/>
          </p:nvPr>
        </p:nvSpPr>
        <p:spPr>
          <a:ln/>
        </p:spPr>
        <p:txBody>
          <a:bodyPr/>
          <a:lstStyle>
            <a:lvl1pPr>
              <a:defRPr/>
            </a:lvl1pPr>
          </a:lstStyle>
          <a:p>
            <a:fld id="{6CA3459E-AAC7-4346-9AE8-7070B3C8D659}" type="slidenum">
              <a:rPr lang="es-ES" altLang="es-ES"/>
              <a:pPr/>
              <a:t>‹Nº›</a:t>
            </a:fld>
            <a:endParaRPr lang="es-ES" altLang="es-ES"/>
          </a:p>
        </p:txBody>
      </p:sp>
    </p:spTree>
    <p:extLst>
      <p:ext uri="{BB962C8B-B14F-4D97-AF65-F5344CB8AC3E}">
        <p14:creationId xmlns:p14="http://schemas.microsoft.com/office/powerpoint/2010/main" val="352073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0BA2135F-A8D0-4FB9-A217-B70614D666A3}" type="slidenum">
              <a:rPr lang="en-US"/>
              <a:pPr>
                <a:defRPr/>
              </a:pPr>
              <a:t>‹Nº›</a:t>
            </a:fld>
            <a:endParaRPr lang="en-US"/>
          </a:p>
        </p:txBody>
      </p:sp>
    </p:spTree>
    <p:extLst>
      <p:ext uri="{BB962C8B-B14F-4D97-AF65-F5344CB8AC3E}">
        <p14:creationId xmlns:p14="http://schemas.microsoft.com/office/powerpoint/2010/main" val="127997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C59D9CF-3C16-4027-A26E-FE757F812217}" type="slidenum">
              <a:rPr lang="en-US"/>
              <a:pPr>
                <a:defRPr/>
              </a:pPr>
              <a:t>‹Nº›</a:t>
            </a:fld>
            <a:endParaRPr lang="en-US"/>
          </a:p>
        </p:txBody>
      </p:sp>
    </p:spTree>
    <p:extLst>
      <p:ext uri="{BB962C8B-B14F-4D97-AF65-F5344CB8AC3E}">
        <p14:creationId xmlns:p14="http://schemas.microsoft.com/office/powerpoint/2010/main" val="37246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8BF1315D-B8CE-415B-B425-4C0C06C7511C}" type="slidenum">
              <a:rPr lang="en-US"/>
              <a:pPr>
                <a:defRPr/>
              </a:pPr>
              <a:t>‹Nº›</a:t>
            </a:fld>
            <a:endParaRPr lang="en-US"/>
          </a:p>
        </p:txBody>
      </p:sp>
    </p:spTree>
    <p:extLst>
      <p:ext uri="{BB962C8B-B14F-4D97-AF65-F5344CB8AC3E}">
        <p14:creationId xmlns:p14="http://schemas.microsoft.com/office/powerpoint/2010/main" val="32442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AC8D4533-5FE8-4589-BC05-6375E01D1FA3}" type="slidenum">
              <a:rPr lang="en-US"/>
              <a:pPr>
                <a:defRPr/>
              </a:pPr>
              <a:t>‹Nº›</a:t>
            </a:fld>
            <a:endParaRPr lang="en-US"/>
          </a:p>
        </p:txBody>
      </p:sp>
    </p:spTree>
    <p:extLst>
      <p:ext uri="{BB962C8B-B14F-4D97-AF65-F5344CB8AC3E}">
        <p14:creationId xmlns:p14="http://schemas.microsoft.com/office/powerpoint/2010/main" val="69135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D7EE464A-6306-46FF-8827-744D4978037E}" type="slidenum">
              <a:rPr lang="en-US"/>
              <a:pPr>
                <a:defRPr/>
              </a:pPr>
              <a:t>‹Nº›</a:t>
            </a:fld>
            <a:endParaRPr lang="en-US"/>
          </a:p>
        </p:txBody>
      </p:sp>
    </p:spTree>
    <p:extLst>
      <p:ext uri="{BB962C8B-B14F-4D97-AF65-F5344CB8AC3E}">
        <p14:creationId xmlns:p14="http://schemas.microsoft.com/office/powerpoint/2010/main" val="10734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33E48737-CDA5-49EE-AC5E-389DC3E03F4F}" type="slidenum">
              <a:rPr lang="en-US"/>
              <a:pPr>
                <a:defRPr/>
              </a:pPr>
              <a:t>‹Nº›</a:t>
            </a:fld>
            <a:endParaRPr lang="en-US"/>
          </a:p>
        </p:txBody>
      </p:sp>
    </p:spTree>
    <p:extLst>
      <p:ext uri="{BB962C8B-B14F-4D97-AF65-F5344CB8AC3E}">
        <p14:creationId xmlns:p14="http://schemas.microsoft.com/office/powerpoint/2010/main" val="343155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C11ECC2-F4D8-4BC4-A513-78483CECA28A}" type="slidenum">
              <a:rPr lang="en-US"/>
              <a:pPr>
                <a:defRPr/>
              </a:pPr>
              <a:t>‹Nº›</a:t>
            </a:fld>
            <a:endParaRPr lang="en-US"/>
          </a:p>
        </p:txBody>
      </p:sp>
    </p:spTree>
    <p:extLst>
      <p:ext uri="{BB962C8B-B14F-4D97-AF65-F5344CB8AC3E}">
        <p14:creationId xmlns:p14="http://schemas.microsoft.com/office/powerpoint/2010/main" val="346417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659F0C03-A6CE-4C0F-9D1C-ACDAD93D2289}" type="slidenum">
              <a:rPr lang="en-US"/>
              <a:pPr>
                <a:defRPr/>
              </a:pPr>
              <a:t>‹Nº›</a:t>
            </a:fld>
            <a:endParaRPr lang="en-US"/>
          </a:p>
        </p:txBody>
      </p:sp>
    </p:spTree>
    <p:extLst>
      <p:ext uri="{BB962C8B-B14F-4D97-AF65-F5344CB8AC3E}">
        <p14:creationId xmlns:p14="http://schemas.microsoft.com/office/powerpoint/2010/main" val="308824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1027" name="Rectangle 11"/>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Haga clic para modificar el estilo de título del patrón</a:t>
            </a:r>
          </a:p>
        </p:txBody>
      </p:sp>
      <p:sp>
        <p:nvSpPr>
          <p:cNvPr id="1028" name="Rectangle 12"/>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79C0012-89AF-4F52-808E-81EC85D900B4}"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tiff"/><Relationship Id="rId4" Type="http://schemas.openxmlformats.org/officeDocument/2006/relationships/image" Target="../media/image32.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subTitle" idx="4294967295"/>
          </p:nvPr>
        </p:nvSpPr>
        <p:spPr>
          <a:xfrm>
            <a:off x="1516063" y="4437112"/>
            <a:ext cx="6400800" cy="1657350"/>
          </a:xfrm>
          <a:solidFill>
            <a:schemeClr val="accent2">
              <a:lumMod val="10000"/>
              <a:lumOff val="90000"/>
            </a:schemeClr>
          </a:solidFill>
          <a:ln w="76200">
            <a:solidFill>
              <a:schemeClr val="bg1">
                <a:lumMod val="60000"/>
                <a:lumOff val="40000"/>
              </a:schemeClr>
            </a:solidFill>
            <a:miter lim="800000"/>
            <a:headEnd/>
            <a:tailEnd/>
          </a:ln>
        </p:spPr>
        <p:txBody>
          <a:bodyPr/>
          <a:lstStyle/>
          <a:p>
            <a:pPr marL="0" indent="0" algn="ctr">
              <a:buFontTx/>
              <a:buNone/>
            </a:pPr>
            <a:r>
              <a:rPr lang="es-AR" altLang="es-ES" sz="4000" b="1" i="1" u="sng" dirty="0">
                <a:solidFill>
                  <a:srgbClr val="333399"/>
                </a:solidFill>
                <a:latin typeface="Arial" charset="0"/>
              </a:rPr>
              <a:t>Unidad 3</a:t>
            </a:r>
          </a:p>
          <a:p>
            <a:pPr marL="0" indent="0" algn="ctr">
              <a:buFontTx/>
              <a:buNone/>
            </a:pPr>
            <a:r>
              <a:rPr lang="es-AR" altLang="es-ES" sz="4000" b="1" i="1" u="sng" dirty="0">
                <a:solidFill>
                  <a:srgbClr val="333399"/>
                </a:solidFill>
                <a:latin typeface="Arial" charset="0"/>
              </a:rPr>
              <a:t>2023</a:t>
            </a:r>
          </a:p>
        </p:txBody>
      </p:sp>
      <p:sp>
        <p:nvSpPr>
          <p:cNvPr id="3075" name="Rectangle 1027"/>
          <p:cNvSpPr>
            <a:spLocks noGrp="1" noChangeArrowheads="1"/>
          </p:cNvSpPr>
          <p:nvPr>
            <p:ph type="ctrTitle" idx="4294967295"/>
          </p:nvPr>
        </p:nvSpPr>
        <p:spPr>
          <a:xfrm>
            <a:off x="684213" y="260648"/>
            <a:ext cx="8064500" cy="3528391"/>
          </a:xfrm>
          <a:solidFill>
            <a:schemeClr val="accent2">
              <a:lumMod val="10000"/>
              <a:lumOff val="90000"/>
            </a:schemeClr>
          </a:solidFill>
          <a:ln w="76200" cap="flat" algn="ctr">
            <a:solidFill>
              <a:schemeClr val="hlink"/>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extLst>
      <p:ext uri="{BB962C8B-B14F-4D97-AF65-F5344CB8AC3E}">
        <p14:creationId xmlns:p14="http://schemas.microsoft.com/office/powerpoint/2010/main" val="229467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180"/>
          <p:cNvSpPr txBox="1">
            <a:spLocks noGrp="1"/>
          </p:cNvSpPr>
          <p:nvPr>
            <p:ph type="title"/>
          </p:nvPr>
        </p:nvSpPr>
        <p:spPr>
          <a:xfrm>
            <a:off x="457200" y="292100"/>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 sz="3600" b="1" i="1" dirty="0">
                <a:solidFill>
                  <a:schemeClr val="accent6">
                    <a:lumMod val="10000"/>
                    <a:lumOff val="90000"/>
                  </a:schemeClr>
                </a:solidFill>
                <a:effectLst>
                  <a:outerShdw blurRad="38100" dist="38100" dir="2700000" algn="tl">
                    <a:srgbClr val="000000"/>
                  </a:outerShdw>
                </a:effectLst>
                <a:latin typeface="Arial" charset="0"/>
                <a:sym typeface="Georgia"/>
              </a:rPr>
              <a:t>Dispositivo de función reducida (RFD).</a:t>
            </a:r>
          </a:p>
        </p:txBody>
      </p:sp>
      <p:sp>
        <p:nvSpPr>
          <p:cNvPr id="181" name="Shape 181"/>
          <p:cNvSpPr txBox="1">
            <a:spLocks noGrp="1"/>
          </p:cNvSpPr>
          <p:nvPr>
            <p:ph type="body" idx="1"/>
          </p:nvPr>
        </p:nvSpPr>
        <p:spPr>
          <a:xfrm>
            <a:off x="323528" y="1556793"/>
            <a:ext cx="8363272" cy="496855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seguridad.</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ambiente.</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apertura.</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Humo.</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Proximidad.</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Cerraduras.</a:t>
            </a:r>
          </a:p>
          <a:p>
            <a:pPr>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182" name="Shape 18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612" y="1625121"/>
            <a:ext cx="1647825"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 name="Shape 18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454" y="2306936"/>
            <a:ext cx="13620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 name="Shape 184"/>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5612" y="3817751"/>
            <a:ext cx="17748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hape 156"/>
          <p:cNvPicPr preferRelativeResize="0">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6842" y="4529533"/>
            <a:ext cx="1296988"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226199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ppt_w</p:attrName>
                                        </p:attrNameLst>
                                      </p:cBhvr>
                                      <p:tavLst>
                                        <p:tav tm="0">
                                          <p:val>
                                            <p:fltVal val="0"/>
                                          </p:val>
                                        </p:tav>
                                        <p:tav tm="100000">
                                          <p:val>
                                            <p:strVal val="#ppt_w"/>
                                          </p:val>
                                        </p:tav>
                                      </p:tavLst>
                                    </p:anim>
                                    <p:anim calcmode="lin" valueType="num">
                                      <p:cBhvr>
                                        <p:cTn id="8" dur="1000" fill="hold"/>
                                        <p:tgtEl>
                                          <p:spTgt spid="13314"/>
                                        </p:tgtEl>
                                        <p:attrNameLst>
                                          <p:attrName>ppt_h</p:attrName>
                                        </p:attrNameLst>
                                      </p:cBhvr>
                                      <p:tavLst>
                                        <p:tav tm="0">
                                          <p:val>
                                            <p:fltVal val="0"/>
                                          </p:val>
                                        </p:tav>
                                        <p:tav tm="100000">
                                          <p:val>
                                            <p:strVal val="#ppt_h"/>
                                          </p:val>
                                        </p:tav>
                                      </p:tavLst>
                                    </p:anim>
                                    <p:anim calcmode="lin" valueType="num">
                                      <p:cBhvr>
                                        <p:cTn id="9" dur="1000" fill="hold"/>
                                        <p:tgtEl>
                                          <p:spTgt spid="13314"/>
                                        </p:tgtEl>
                                        <p:attrNameLst>
                                          <p:attrName>style.rotation</p:attrName>
                                        </p:attrNameLst>
                                      </p:cBhvr>
                                      <p:tavLst>
                                        <p:tav tm="0">
                                          <p:val>
                                            <p:fltVal val="90"/>
                                          </p:val>
                                        </p:tav>
                                        <p:tav tm="100000">
                                          <p:val>
                                            <p:fltVal val="0"/>
                                          </p:val>
                                        </p:tav>
                                      </p:tavLst>
                                    </p:anim>
                                    <p:animEffect transition="in" filter="fade">
                                      <p:cBhvr>
                                        <p:cTn id="10" dur="1000"/>
                                        <p:tgtEl>
                                          <p:spTgt spid="133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81">
                                            <p:bg/>
                                          </p:spTgt>
                                        </p:tgtEl>
                                        <p:attrNameLst>
                                          <p:attrName>style.visibility</p:attrName>
                                        </p:attrNameLst>
                                      </p:cBhvr>
                                      <p:to>
                                        <p:strVal val="visible"/>
                                      </p:to>
                                    </p:set>
                                    <p:anim calcmode="lin" valueType="num">
                                      <p:cBhvr additive="base">
                                        <p:cTn id="15" dur="500" fill="hold"/>
                                        <p:tgtEl>
                                          <p:spTgt spid="181">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181">
                                            <p:bg/>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1">
                                            <p:txEl>
                                              <p:pRg st="0" end="0"/>
                                            </p:txEl>
                                          </p:spTgt>
                                        </p:tgtEl>
                                        <p:attrNameLst>
                                          <p:attrName>style.visibility</p:attrName>
                                        </p:attrNameLst>
                                      </p:cBhvr>
                                      <p:to>
                                        <p:strVal val="visible"/>
                                      </p:to>
                                    </p:set>
                                    <p:anim calcmode="lin" valueType="num">
                                      <p:cBhvr additive="base">
                                        <p:cTn id="21" dur="500" fill="hold"/>
                                        <p:tgtEl>
                                          <p:spTgt spid="18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1">
                                            <p:txEl>
                                              <p:pRg st="1" end="1"/>
                                            </p:txEl>
                                          </p:spTgt>
                                        </p:tgtEl>
                                        <p:attrNameLst>
                                          <p:attrName>style.visibility</p:attrName>
                                        </p:attrNameLst>
                                      </p:cBhvr>
                                      <p:to>
                                        <p:strVal val="visible"/>
                                      </p:to>
                                    </p:set>
                                    <p:anim calcmode="lin" valueType="num">
                                      <p:cBhvr additive="base">
                                        <p:cTn id="27" dur="500" fill="hold"/>
                                        <p:tgtEl>
                                          <p:spTgt spid="18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1">
                                            <p:txEl>
                                              <p:pRg st="2" end="2"/>
                                            </p:txEl>
                                          </p:spTgt>
                                        </p:tgtEl>
                                        <p:attrNameLst>
                                          <p:attrName>style.visibility</p:attrName>
                                        </p:attrNameLst>
                                      </p:cBhvr>
                                      <p:to>
                                        <p:strVal val="visible"/>
                                      </p:to>
                                    </p:set>
                                    <p:anim calcmode="lin" valueType="num">
                                      <p:cBhvr additive="base">
                                        <p:cTn id="33" dur="500" fill="hold"/>
                                        <p:tgtEl>
                                          <p:spTgt spid="18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1">
                                            <p:txEl>
                                              <p:pRg st="3" end="3"/>
                                            </p:txEl>
                                          </p:spTgt>
                                        </p:tgtEl>
                                        <p:attrNameLst>
                                          <p:attrName>style.visibility</p:attrName>
                                        </p:attrNameLst>
                                      </p:cBhvr>
                                      <p:to>
                                        <p:strVal val="visible"/>
                                      </p:to>
                                    </p:set>
                                    <p:anim calcmode="lin" valueType="num">
                                      <p:cBhvr additive="base">
                                        <p:cTn id="39" dur="500" fill="hold"/>
                                        <p:tgtEl>
                                          <p:spTgt spid="181">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1">
                                            <p:txEl>
                                              <p:pRg st="4" end="4"/>
                                            </p:txEl>
                                          </p:spTgt>
                                        </p:tgtEl>
                                        <p:attrNameLst>
                                          <p:attrName>style.visibility</p:attrName>
                                        </p:attrNameLst>
                                      </p:cBhvr>
                                      <p:to>
                                        <p:strVal val="visible"/>
                                      </p:to>
                                    </p:set>
                                    <p:anim calcmode="lin" valueType="num">
                                      <p:cBhvr additive="base">
                                        <p:cTn id="45" dur="500" fill="hold"/>
                                        <p:tgtEl>
                                          <p:spTgt spid="18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1">
                                            <p:txEl>
                                              <p:pRg st="5" end="5"/>
                                            </p:txEl>
                                          </p:spTgt>
                                        </p:tgtEl>
                                        <p:attrNameLst>
                                          <p:attrName>style.visibility</p:attrName>
                                        </p:attrNameLst>
                                      </p:cBhvr>
                                      <p:to>
                                        <p:strVal val="visible"/>
                                      </p:to>
                                    </p:set>
                                    <p:anim calcmode="lin" valueType="num">
                                      <p:cBhvr additive="base">
                                        <p:cTn id="51" dur="500" fill="hold"/>
                                        <p:tgtEl>
                                          <p:spTgt spid="18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1">
                                            <p:txEl>
                                              <p:pRg st="5" end="5"/>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183"/>
                                        </p:tgtEl>
                                        <p:attrNameLst>
                                          <p:attrName>style.visibility</p:attrName>
                                        </p:attrNameLst>
                                      </p:cBhvr>
                                      <p:to>
                                        <p:strVal val="visible"/>
                                      </p:to>
                                    </p:set>
                                    <p:animEffect transition="in" filter="fade">
                                      <p:cBhvr>
                                        <p:cTn id="56" dur="1500"/>
                                        <p:tgtEl>
                                          <p:spTgt spid="183"/>
                                        </p:tgtEl>
                                      </p:cBhvr>
                                    </p:animEffect>
                                  </p:childTnLst>
                                </p:cTn>
                              </p:par>
                            </p:childTnLst>
                          </p:cTn>
                        </p:par>
                        <p:par>
                          <p:cTn id="57" fill="hold" nodeType="afterGroup">
                            <p:stCondLst>
                              <p:cond delay="2000"/>
                            </p:stCondLst>
                            <p:childTnLst>
                              <p:par>
                                <p:cTn id="58" presetID="10" presetClass="entr" presetSubtype="0" fill="hold" nodeType="afterEffect">
                                  <p:stCondLst>
                                    <p:cond delay="0"/>
                                  </p:stCondLst>
                                  <p:childTnLst>
                                    <p:set>
                                      <p:cBhvr>
                                        <p:cTn id="59" dur="1" fill="hold">
                                          <p:stCondLst>
                                            <p:cond delay="0"/>
                                          </p:stCondLst>
                                        </p:cTn>
                                        <p:tgtEl>
                                          <p:spTgt spid="182"/>
                                        </p:tgtEl>
                                        <p:attrNameLst>
                                          <p:attrName>style.visibility</p:attrName>
                                        </p:attrNameLst>
                                      </p:cBhvr>
                                      <p:to>
                                        <p:strVal val="visible"/>
                                      </p:to>
                                    </p:set>
                                    <p:animEffect transition="in" filter="fade">
                                      <p:cBhvr>
                                        <p:cTn id="60" dur="1800"/>
                                        <p:tgtEl>
                                          <p:spTgt spid="182"/>
                                        </p:tgtEl>
                                      </p:cBhvr>
                                    </p:animEffect>
                                  </p:childTnLst>
                                </p:cTn>
                              </p:par>
                            </p:childTnLst>
                          </p:cTn>
                        </p:par>
                        <p:par>
                          <p:cTn id="61" fill="hold" nodeType="afterGroup">
                            <p:stCondLst>
                              <p:cond delay="3800"/>
                            </p:stCondLst>
                            <p:childTnLst>
                              <p:par>
                                <p:cTn id="62" presetID="10" presetClass="entr" presetSubtype="0" fill="hold" nodeType="afterEffect">
                                  <p:stCondLst>
                                    <p:cond delay="0"/>
                                  </p:stCondLst>
                                  <p:childTnLst>
                                    <p:set>
                                      <p:cBhvr>
                                        <p:cTn id="63" dur="1" fill="hold">
                                          <p:stCondLst>
                                            <p:cond delay="0"/>
                                          </p:stCondLst>
                                        </p:cTn>
                                        <p:tgtEl>
                                          <p:spTgt spid="184"/>
                                        </p:tgtEl>
                                        <p:attrNameLst>
                                          <p:attrName>style.visibility</p:attrName>
                                        </p:attrNameLst>
                                      </p:cBhvr>
                                      <p:to>
                                        <p:strVal val="visible"/>
                                      </p:to>
                                    </p:set>
                                    <p:animEffect transition="in" filter="fade">
                                      <p:cBhvr>
                                        <p:cTn id="64" dur="2400"/>
                                        <p:tgtEl>
                                          <p:spTgt spid="184"/>
                                        </p:tgtEl>
                                      </p:cBhvr>
                                    </p:animEffect>
                                  </p:childTnLst>
                                </p:cTn>
                              </p:par>
                            </p:childTnLst>
                          </p:cTn>
                        </p:par>
                        <p:par>
                          <p:cTn id="65" fill="hold">
                            <p:stCondLst>
                              <p:cond delay="6200"/>
                            </p:stCondLst>
                            <p:childTnLst>
                              <p:par>
                                <p:cTn id="66" presetID="10" presetClass="entr" presetSubtype="0" fill="hold"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81"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Pila de Protocolos</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sp>
        <p:nvSpPr>
          <p:cNvPr id="3" name="Marcador de texto 2"/>
          <p:cNvSpPr>
            <a:spLocks noGrp="1"/>
          </p:cNvSpPr>
          <p:nvPr>
            <p:ph type="body" idx="1"/>
          </p:nvPr>
        </p:nvSpPr>
        <p:spPr/>
        <p:txBody>
          <a:bodyPr/>
          <a:lstStyle/>
          <a:p>
            <a:endParaRPr lang="es-ES"/>
          </a:p>
        </p:txBody>
      </p:sp>
      <p:pic>
        <p:nvPicPr>
          <p:cNvPr id="4" name="Shape 14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40859"/>
            <a:ext cx="8229600" cy="4996338"/>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366074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Pila de Protocolos</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33794" name="Picture 2" descr="Pila de protocolos IEEE 1451.5‐ZigBe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12" y="1916832"/>
            <a:ext cx="7710175" cy="398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245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Aplicaciones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sp>
        <p:nvSpPr>
          <p:cNvPr id="3" name="Marcador de texto 2"/>
          <p:cNvSpPr>
            <a:spLocks noGrp="1"/>
          </p:cNvSpPr>
          <p:nvPr>
            <p:ph type="body" idx="1"/>
          </p:nvPr>
        </p:nvSpPr>
        <p:spPr/>
        <p:txBody>
          <a:bodyPr/>
          <a:lstStyle/>
          <a:p>
            <a:endParaRPr lang="es-ES"/>
          </a:p>
        </p:txBody>
      </p:sp>
      <p:pic>
        <p:nvPicPr>
          <p:cNvPr id="5" name="Imagen 4"/>
          <p:cNvPicPr>
            <a:picLocks noChangeAspect="1"/>
          </p:cNvPicPr>
          <p:nvPr/>
        </p:nvPicPr>
        <p:blipFill>
          <a:blip r:embed="rId2"/>
          <a:stretch>
            <a:fillRect/>
          </a:stretch>
        </p:blipFill>
        <p:spPr>
          <a:xfrm>
            <a:off x="251520" y="1730373"/>
            <a:ext cx="8435280" cy="4930059"/>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42238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Aplicaciones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29700" name="Picture 4" descr="TI IV - 2020: ¿Qué es la domó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73" y="1844824"/>
            <a:ext cx="7726053" cy="4780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1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 Aplicaciones – Medicina –</a:t>
            </a:r>
            <a:r>
              <a:rPr lang="es-ES" altLang="es-ES" sz="18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diagrama de arquitectura</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32770" name="Picture 2" descr="Arquitectura ZigBee Health Care (46).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645009"/>
            <a:ext cx="7560840" cy="507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603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144000" cy="1233003"/>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Protocolo Z-WAVE</a:t>
            </a:r>
          </a:p>
        </p:txBody>
      </p:sp>
      <p:sp>
        <p:nvSpPr>
          <p:cNvPr id="147" name="Shape 147"/>
          <p:cNvSpPr txBox="1">
            <a:spLocks noGrp="1"/>
          </p:cNvSpPr>
          <p:nvPr>
            <p:ph type="body" idx="1"/>
          </p:nvPr>
        </p:nvSpPr>
        <p:spPr>
          <a:xfrm>
            <a:off x="0" y="1556792"/>
            <a:ext cx="9036496" cy="4806507"/>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Protocolo de Malla para Domótica</a:t>
            </a:r>
          </a:p>
          <a:p>
            <a:pPr algn="just">
              <a:lnSpc>
                <a:spcPct val="90000"/>
              </a:lnSpc>
              <a:spcBef>
                <a:spcPct val="20000"/>
              </a:spcBef>
              <a:buFont typeface="Wingdings" panose="05000000000000000000" pitchFamily="2" charset="2"/>
              <a:buChar char="v"/>
            </a:pPr>
            <a:r>
              <a:rPr lang="es" sz="2800" b="1" i="1" dirty="0">
                <a:solidFill>
                  <a:schemeClr val="accent2">
                    <a:lumMod val="10000"/>
                    <a:lumOff val="90000"/>
                  </a:schemeClr>
                </a:solidFill>
                <a:effectLst>
                  <a:outerShdw blurRad="38100" dist="38100" dir="2700000" algn="tl">
                    <a:srgbClr val="000000"/>
                  </a:outerShdw>
                </a:effectLst>
                <a:latin typeface="Arial" charset="0"/>
                <a:sym typeface="Georgia"/>
              </a:rPr>
              <a:t>No Estandarizado</a:t>
            </a: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Para una Celda  de Comunicaci</a:t>
            </a:r>
            <a:r>
              <a:rPr lang="es-ES" sz="2800" b="1" i="1" dirty="0" err="1">
                <a:effectLst>
                  <a:outerShdw blurRad="38100" dist="38100" dir="2700000" algn="tl">
                    <a:srgbClr val="000000"/>
                  </a:outerShdw>
                </a:effectLst>
                <a:latin typeface="Arial" charset="0"/>
                <a:sym typeface="Georgia"/>
              </a:rPr>
              <a:t>ó</a:t>
            </a:r>
            <a:r>
              <a:rPr lang="es" sz="2800" b="1" i="1" dirty="0">
                <a:effectLst>
                  <a:outerShdw blurRad="38100" dist="38100" dir="2700000" algn="tl">
                    <a:srgbClr val="000000"/>
                  </a:outerShdw>
                </a:effectLst>
                <a:latin typeface="Arial" charset="0"/>
                <a:sym typeface="Georgia"/>
              </a:rPr>
              <a:t>n de 40 M </a:t>
            </a:r>
          </a:p>
          <a:p>
            <a:pPr algn="just">
              <a:lnSpc>
                <a:spcPct val="90000"/>
              </a:lnSpc>
              <a:spcBef>
                <a:spcPct val="20000"/>
              </a:spcBef>
              <a:buFont typeface="Wingdings" panose="05000000000000000000" pitchFamily="2" charset="2"/>
              <a:buChar char="v"/>
            </a:pPr>
            <a:r>
              <a:rPr lang="es-ES" sz="2800" b="1" i="1" dirty="0">
                <a:solidFill>
                  <a:schemeClr val="accent2">
                    <a:lumMod val="10000"/>
                    <a:lumOff val="90000"/>
                  </a:schemeClr>
                </a:solidFill>
                <a:effectLst>
                  <a:outerShdw blurRad="38100" dist="38100" dir="2700000" algn="tl">
                    <a:srgbClr val="000000"/>
                  </a:outerShdw>
                </a:effectLst>
                <a:latin typeface="Arial" charset="0"/>
              </a:rPr>
              <a:t>Para enlaces P2P hasta 30 metros</a:t>
            </a:r>
          </a:p>
          <a:p>
            <a:pPr algn="just">
              <a:lnSpc>
                <a:spcPct val="90000"/>
              </a:lnSpc>
              <a:spcBef>
                <a:spcPct val="20000"/>
              </a:spcBef>
              <a:buFont typeface="Wingdings" panose="05000000000000000000" pitchFamily="2" charset="2"/>
              <a:buChar char="v"/>
            </a:pPr>
            <a:r>
              <a:rPr lang="es-ES" sz="2800" b="1" i="1" dirty="0">
                <a:solidFill>
                  <a:schemeClr val="accent2">
                    <a:lumMod val="10000"/>
                    <a:lumOff val="90000"/>
                  </a:schemeClr>
                </a:solidFill>
                <a:effectLst>
                  <a:outerShdw blurRad="38100" dist="38100" dir="2700000" algn="tl">
                    <a:srgbClr val="000000"/>
                  </a:outerShdw>
                </a:effectLst>
                <a:latin typeface="Arial" charset="0"/>
              </a:rPr>
              <a:t>Alcanzan rangos efectivos de hasta 100 mts. </a:t>
            </a:r>
            <a:endParaRPr lang="es" sz="2800" b="1" i="1" dirty="0">
              <a:solidFill>
                <a:schemeClr val="accent2">
                  <a:lumMod val="10000"/>
                  <a:lumOff val="90000"/>
                </a:schemeClr>
              </a:solidFill>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Velocidad de transmisión entre 40 Kbps.</a:t>
            </a:r>
          </a:p>
          <a:p>
            <a:pPr marL="361950" lvl="1" indent="-361950">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Frecuencia 900 Mhz.</a:t>
            </a:r>
          </a:p>
          <a:p>
            <a:pPr marL="361950" lvl="1" indent="-361950">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ea typeface="+mn-ea"/>
                <a:cs typeface="+mn-cs"/>
                <a:sym typeface="Georgia"/>
              </a:rPr>
              <a:t>Opera con redes de  2 a 232 Dispositivos.</a:t>
            </a:r>
          </a:p>
          <a:p>
            <a:pPr marL="361950" lvl="1" indent="-361950">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Protocolo fiable, dinámico - Seguridad AES-128.</a:t>
            </a:r>
          </a:p>
          <a:p>
            <a:pPr lvl="1">
              <a:spcBef>
                <a:spcPct val="20000"/>
              </a:spcBef>
              <a:buFont typeface="Wingdings" panose="05000000000000000000" pitchFamily="2" charset="2"/>
              <a:buChar char="v"/>
            </a:pPr>
            <a:endParaRPr lang="es" sz="3200" dirty="0">
              <a:sym typeface="Georgia"/>
            </a:endParaRP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6" name="Shape 1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092" y="241722"/>
            <a:ext cx="1989138" cy="765004"/>
          </a:xfrm>
          <a:prstGeom prst="rect">
            <a:avLst/>
          </a:prstGeom>
          <a:solidFill>
            <a:schemeClr val="tx1"/>
          </a:solidFill>
          <a:ln>
            <a:noFill/>
          </a:ln>
        </p:spPr>
      </p:pic>
    </p:spTree>
    <p:extLst>
      <p:ext uri="{BB962C8B-B14F-4D97-AF65-F5344CB8AC3E}">
        <p14:creationId xmlns:p14="http://schemas.microsoft.com/office/powerpoint/2010/main" val="233066475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7">
                                            <p:bg/>
                                          </p:spTgt>
                                        </p:tgtEl>
                                        <p:attrNameLst>
                                          <p:attrName>style.visibility</p:attrName>
                                        </p:attrNameLst>
                                      </p:cBhvr>
                                      <p:to>
                                        <p:strVal val="visible"/>
                                      </p:to>
                                    </p:set>
                                    <p:animEffect transition="in" filter="randombar(horizontal)">
                                      <p:cBhvr>
                                        <p:cTn id="20" dur="500"/>
                                        <p:tgtEl>
                                          <p:spTgt spid="147">
                                            <p:bg/>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7">
                                            <p:txEl>
                                              <p:pRg st="0" end="0"/>
                                            </p:txEl>
                                          </p:spTgt>
                                        </p:tgtEl>
                                        <p:attrNameLst>
                                          <p:attrName>style.visibility</p:attrName>
                                        </p:attrNameLst>
                                      </p:cBhvr>
                                      <p:to>
                                        <p:strVal val="visible"/>
                                      </p:to>
                                    </p:set>
                                    <p:animEffect transition="in" filter="randombar(horizontal)">
                                      <p:cBhvr>
                                        <p:cTn id="25" dur="500"/>
                                        <p:tgtEl>
                                          <p:spTgt spid="14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7">
                                            <p:txEl>
                                              <p:pRg st="1" end="1"/>
                                            </p:txEl>
                                          </p:spTgt>
                                        </p:tgtEl>
                                        <p:attrNameLst>
                                          <p:attrName>style.visibility</p:attrName>
                                        </p:attrNameLst>
                                      </p:cBhvr>
                                      <p:to>
                                        <p:strVal val="visible"/>
                                      </p:to>
                                    </p:set>
                                    <p:animEffect transition="in" filter="randombar(horizontal)">
                                      <p:cBhvr>
                                        <p:cTn id="30" dur="500"/>
                                        <p:tgtEl>
                                          <p:spTgt spid="14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7">
                                            <p:txEl>
                                              <p:pRg st="2" end="2"/>
                                            </p:txEl>
                                          </p:spTgt>
                                        </p:tgtEl>
                                        <p:attrNameLst>
                                          <p:attrName>style.visibility</p:attrName>
                                        </p:attrNameLst>
                                      </p:cBhvr>
                                      <p:to>
                                        <p:strVal val="visible"/>
                                      </p:to>
                                    </p:set>
                                    <p:animEffect transition="in" filter="randombar(horizontal)">
                                      <p:cBhvr>
                                        <p:cTn id="35" dur="500"/>
                                        <p:tgtEl>
                                          <p:spTgt spid="14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47">
                                            <p:txEl>
                                              <p:pRg st="3" end="3"/>
                                            </p:txEl>
                                          </p:spTgt>
                                        </p:tgtEl>
                                        <p:attrNameLst>
                                          <p:attrName>style.visibility</p:attrName>
                                        </p:attrNameLst>
                                      </p:cBhvr>
                                      <p:to>
                                        <p:strVal val="visible"/>
                                      </p:to>
                                    </p:set>
                                    <p:animEffect transition="in" filter="randombar(horizontal)">
                                      <p:cBhvr>
                                        <p:cTn id="40" dur="500"/>
                                        <p:tgtEl>
                                          <p:spTgt spid="147">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47">
                                            <p:txEl>
                                              <p:pRg st="4" end="4"/>
                                            </p:txEl>
                                          </p:spTgt>
                                        </p:tgtEl>
                                        <p:attrNameLst>
                                          <p:attrName>style.visibility</p:attrName>
                                        </p:attrNameLst>
                                      </p:cBhvr>
                                      <p:to>
                                        <p:strVal val="visible"/>
                                      </p:to>
                                    </p:set>
                                    <p:animEffect transition="in" filter="randombar(horizontal)">
                                      <p:cBhvr>
                                        <p:cTn id="45" dur="500"/>
                                        <p:tgtEl>
                                          <p:spTgt spid="14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47">
                                            <p:txEl>
                                              <p:pRg st="5" end="5"/>
                                            </p:txEl>
                                          </p:spTgt>
                                        </p:tgtEl>
                                        <p:attrNameLst>
                                          <p:attrName>style.visibility</p:attrName>
                                        </p:attrNameLst>
                                      </p:cBhvr>
                                      <p:to>
                                        <p:strVal val="visible"/>
                                      </p:to>
                                    </p:set>
                                    <p:animEffect transition="in" filter="randombar(horizontal)">
                                      <p:cBhvr>
                                        <p:cTn id="50" dur="500"/>
                                        <p:tgtEl>
                                          <p:spTgt spid="147">
                                            <p:txEl>
                                              <p:pRg st="5" end="5"/>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47">
                                            <p:txEl>
                                              <p:pRg st="6" end="6"/>
                                            </p:txEl>
                                          </p:spTgt>
                                        </p:tgtEl>
                                        <p:attrNameLst>
                                          <p:attrName>style.visibility</p:attrName>
                                        </p:attrNameLst>
                                      </p:cBhvr>
                                      <p:to>
                                        <p:strVal val="visible"/>
                                      </p:to>
                                    </p:set>
                                    <p:animEffect transition="in" filter="randombar(horizontal)">
                                      <p:cBhvr>
                                        <p:cTn id="53" dur="500"/>
                                        <p:tgtEl>
                                          <p:spTgt spid="147">
                                            <p:txEl>
                                              <p:pRg st="6" end="6"/>
                                            </p:txEl>
                                          </p:spTgt>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47">
                                            <p:txEl>
                                              <p:pRg st="7" end="7"/>
                                            </p:txEl>
                                          </p:spTgt>
                                        </p:tgtEl>
                                        <p:attrNameLst>
                                          <p:attrName>style.visibility</p:attrName>
                                        </p:attrNameLst>
                                      </p:cBhvr>
                                      <p:to>
                                        <p:strVal val="visible"/>
                                      </p:to>
                                    </p:set>
                                    <p:animEffect transition="in" filter="randombar(horizontal)">
                                      <p:cBhvr>
                                        <p:cTn id="56" dur="500"/>
                                        <p:tgtEl>
                                          <p:spTgt spid="147">
                                            <p:txEl>
                                              <p:pRg st="7" end="7"/>
                                            </p:txEl>
                                          </p:spTgt>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7">
                                            <p:txEl>
                                              <p:pRg st="8" end="8"/>
                                            </p:txEl>
                                          </p:spTgt>
                                        </p:tgtEl>
                                        <p:attrNameLst>
                                          <p:attrName>style.visibility</p:attrName>
                                        </p:attrNameLst>
                                      </p:cBhvr>
                                      <p:to>
                                        <p:strVal val="visible"/>
                                      </p:to>
                                    </p:set>
                                    <p:animEffect transition="in" filter="randombar(horizontal)">
                                      <p:cBhvr>
                                        <p:cTn id="59" dur="500"/>
                                        <p:tgtEl>
                                          <p:spTgt spid="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144000" cy="9629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Protocolo Z-WAVE</a:t>
            </a:r>
          </a:p>
        </p:txBody>
      </p:sp>
      <p:pic>
        <p:nvPicPr>
          <p:cNvPr id="6" name="Shape 1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442" y="134754"/>
            <a:ext cx="1989138" cy="765004"/>
          </a:xfrm>
          <a:prstGeom prst="rect">
            <a:avLst/>
          </a:prstGeom>
          <a:solidFill>
            <a:schemeClr val="tx1"/>
          </a:solidFill>
          <a:ln>
            <a:noFill/>
          </a:ln>
        </p:spPr>
      </p:pic>
      <p:pic>
        <p:nvPicPr>
          <p:cNvPr id="3" name="Imagen 2"/>
          <p:cNvPicPr>
            <a:picLocks noChangeAspect="1"/>
          </p:cNvPicPr>
          <p:nvPr/>
        </p:nvPicPr>
        <p:blipFill>
          <a:blip r:embed="rId4"/>
          <a:stretch>
            <a:fillRect/>
          </a:stretch>
        </p:blipFill>
        <p:spPr>
          <a:xfrm>
            <a:off x="251520" y="1196751"/>
            <a:ext cx="8640960" cy="5472609"/>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79194025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sp>
        <p:nvSpPr>
          <p:cNvPr id="147" name="Shape 147"/>
          <p:cNvSpPr txBox="1">
            <a:spLocks noGrp="1"/>
          </p:cNvSpPr>
          <p:nvPr>
            <p:ph type="body" idx="1"/>
          </p:nvPr>
        </p:nvSpPr>
        <p:spPr>
          <a:xfrm>
            <a:off x="179512" y="980728"/>
            <a:ext cx="8856984" cy="587727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ES" dirty="0"/>
              <a:t> </a:t>
            </a:r>
            <a:r>
              <a:rPr lang="es-ES" b="1" i="1" dirty="0">
                <a:effectLst>
                  <a:outerShdw blurRad="38100" dist="38100" dir="2700000" algn="tl">
                    <a:srgbClr val="000000"/>
                  </a:outerShdw>
                </a:effectLst>
                <a:latin typeface="Arial" charset="0"/>
              </a:rPr>
              <a:t>Tecnología de comunicación inalámbrica, de corto alcance y alta frecuencia que permite el intercambio de datos entre dispositivos.</a:t>
            </a:r>
            <a:endParaRPr lang="es"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ES" b="1" i="1" dirty="0">
                <a:solidFill>
                  <a:schemeClr val="accent2">
                    <a:lumMod val="10000"/>
                    <a:lumOff val="90000"/>
                  </a:schemeClr>
                </a:solidFill>
                <a:effectLst>
                  <a:outerShdw blurRad="38100" dist="38100" dir="2700000" algn="tl">
                    <a:srgbClr val="000000"/>
                  </a:outerShdw>
                </a:effectLst>
                <a:latin typeface="Arial" charset="0"/>
              </a:rPr>
              <a:t>Se comunica mediante inducción en un campo magnético, en donde dos antenas de espiral son colocadas dentro de sus respectivos campos cercanos.</a:t>
            </a:r>
            <a:endParaRPr lang="es" b="1" i="1" dirty="0">
              <a:solidFill>
                <a:schemeClr val="accent2">
                  <a:lumMod val="10000"/>
                  <a:lumOff val="90000"/>
                </a:schemeClr>
              </a:solidFill>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ES" b="1" i="1" dirty="0">
                <a:effectLst>
                  <a:outerShdw blurRad="38100" dist="38100" dir="2700000" algn="tl">
                    <a:srgbClr val="000000"/>
                  </a:outerShdw>
                </a:effectLst>
                <a:latin typeface="Arial" charset="0"/>
              </a:rPr>
              <a:t>Modos de Funcionamiento</a:t>
            </a:r>
            <a:r>
              <a:rPr lang="es" b="1" i="1" dirty="0">
                <a:effectLst>
                  <a:outerShdw blurRad="38100" dist="38100" dir="2700000" algn="tl">
                    <a:srgbClr val="000000"/>
                  </a:outerShdw>
                </a:effectLst>
                <a:latin typeface="Arial" charset="0"/>
                <a:sym typeface="Georgia"/>
              </a:rPr>
              <a:t>:</a:t>
            </a:r>
          </a:p>
          <a:p>
            <a:pPr lvl="1"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Activo</a:t>
            </a:r>
          </a:p>
          <a:p>
            <a:pPr lvl="1"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Pasivo</a:t>
            </a:r>
          </a:p>
          <a:p>
            <a:pPr algn="just">
              <a:lnSpc>
                <a:spcPct val="90000"/>
              </a:lnSpc>
              <a:spcBef>
                <a:spcPct val="20000"/>
              </a:spcBef>
              <a:buFont typeface="Wingdings" panose="05000000000000000000" pitchFamily="2" charset="2"/>
              <a:buChar char="v"/>
            </a:pPr>
            <a:endParaRPr b="1" i="1" dirty="0">
              <a:effectLst>
                <a:outerShdw blurRad="38100" dist="38100" dir="2700000" algn="tl">
                  <a:srgbClr val="000000"/>
                </a:outerShdw>
              </a:effectLst>
              <a:latin typeface="Arial" charset="0"/>
              <a:sym typeface="Georgia"/>
            </a:endParaRPr>
          </a:p>
        </p:txBody>
      </p:sp>
    </p:spTree>
    <p:extLst>
      <p:ext uri="{BB962C8B-B14F-4D97-AF65-F5344CB8AC3E}">
        <p14:creationId xmlns:p14="http://schemas.microsoft.com/office/powerpoint/2010/main" val="372581756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7">
                                            <p:bg/>
                                          </p:spTgt>
                                        </p:tgtEl>
                                        <p:attrNameLst>
                                          <p:attrName>style.visibility</p:attrName>
                                        </p:attrNameLst>
                                      </p:cBhvr>
                                      <p:to>
                                        <p:strVal val="visible"/>
                                      </p:to>
                                    </p:set>
                                    <p:animEffect transition="in" filter="randombar(horizontal)">
                                      <p:cBhvr>
                                        <p:cTn id="15" dur="500"/>
                                        <p:tgtEl>
                                          <p:spTgt spid="147">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7">
                                            <p:txEl>
                                              <p:pRg st="0" end="0"/>
                                            </p:txEl>
                                          </p:spTgt>
                                        </p:tgtEl>
                                        <p:attrNameLst>
                                          <p:attrName>style.visibility</p:attrName>
                                        </p:attrNameLst>
                                      </p:cBhvr>
                                      <p:to>
                                        <p:strVal val="visible"/>
                                      </p:to>
                                    </p:set>
                                    <p:animEffect transition="in" filter="randombar(horizontal)">
                                      <p:cBhvr>
                                        <p:cTn id="20" dur="500"/>
                                        <p:tgtEl>
                                          <p:spTgt spid="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7">
                                            <p:txEl>
                                              <p:pRg st="1" end="1"/>
                                            </p:txEl>
                                          </p:spTgt>
                                        </p:tgtEl>
                                        <p:attrNameLst>
                                          <p:attrName>style.visibility</p:attrName>
                                        </p:attrNameLst>
                                      </p:cBhvr>
                                      <p:to>
                                        <p:strVal val="visible"/>
                                      </p:to>
                                    </p:set>
                                    <p:animEffect transition="in" filter="randombar(horizontal)">
                                      <p:cBhvr>
                                        <p:cTn id="25" dur="500"/>
                                        <p:tgtEl>
                                          <p:spTgt spid="14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7">
                                            <p:txEl>
                                              <p:pRg st="2" end="2"/>
                                            </p:txEl>
                                          </p:spTgt>
                                        </p:tgtEl>
                                        <p:attrNameLst>
                                          <p:attrName>style.visibility</p:attrName>
                                        </p:attrNameLst>
                                      </p:cBhvr>
                                      <p:to>
                                        <p:strVal val="visible"/>
                                      </p:to>
                                    </p:set>
                                    <p:animEffect transition="in" filter="randombar(horizontal)">
                                      <p:cBhvr>
                                        <p:cTn id="30" dur="500"/>
                                        <p:tgtEl>
                                          <p:spTgt spid="147">
                                            <p:txEl>
                                              <p:pRg st="2" end="2"/>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47">
                                            <p:txEl>
                                              <p:pRg st="3" end="3"/>
                                            </p:txEl>
                                          </p:spTgt>
                                        </p:tgtEl>
                                        <p:attrNameLst>
                                          <p:attrName>style.visibility</p:attrName>
                                        </p:attrNameLst>
                                      </p:cBhvr>
                                      <p:to>
                                        <p:strVal val="visible"/>
                                      </p:to>
                                    </p:set>
                                    <p:animEffect transition="in" filter="randombar(horizontal)">
                                      <p:cBhvr>
                                        <p:cTn id="33" dur="500"/>
                                        <p:tgtEl>
                                          <p:spTgt spid="147">
                                            <p:txEl>
                                              <p:pRg st="3" end="3"/>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7">
                                            <p:txEl>
                                              <p:pRg st="4" end="4"/>
                                            </p:txEl>
                                          </p:spTgt>
                                        </p:tgtEl>
                                        <p:attrNameLst>
                                          <p:attrName>style.visibility</p:attrName>
                                        </p:attrNameLst>
                                      </p:cBhvr>
                                      <p:to>
                                        <p:strVal val="visible"/>
                                      </p:to>
                                    </p:set>
                                    <p:animEffect transition="in" filter="randombar(horizontal)">
                                      <p:cBhvr>
                                        <p:cTn id="36" dur="500"/>
                                        <p:tgtEl>
                                          <p:spTgt spid="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pic>
        <p:nvPicPr>
          <p:cNvPr id="35842" name="Picture 2" descr="Usos de la tecnología NFC mediante Tags – TecnoIn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99" y="2018865"/>
            <a:ext cx="4200401" cy="2820270"/>
          </a:xfrm>
          <a:prstGeom prst="rect">
            <a:avLst/>
          </a:prstGeom>
          <a:noFill/>
          <a:ln w="76200">
            <a:solidFill>
              <a:schemeClr val="accent2">
                <a:lumMod val="90000"/>
                <a:lumOff val="10000"/>
              </a:schemeClr>
            </a:solidFill>
          </a:ln>
          <a:extLst>
            <a:ext uri="{909E8E84-426E-40DD-AFC4-6F175D3DCCD1}">
              <a14:hiddenFill xmlns:a14="http://schemas.microsoft.com/office/drawing/2010/main">
                <a:solidFill>
                  <a:srgbClr val="FFFFFF"/>
                </a:solidFill>
              </a14:hiddenFill>
            </a:ext>
          </a:extLst>
        </p:spPr>
      </p:pic>
      <p:pic>
        <p:nvPicPr>
          <p:cNvPr id="35844" name="Picture 4" descr="App Móvil: NFC, la nueva tendencia de los Smartphones - Blog Solby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556792"/>
            <a:ext cx="3024336" cy="1695451"/>
          </a:xfrm>
          <a:prstGeom prst="rect">
            <a:avLst/>
          </a:prstGeom>
          <a:noFill/>
          <a:ln w="76200">
            <a:solidFill>
              <a:schemeClr val="accent2">
                <a:lumMod val="90000"/>
                <a:lumOff val="10000"/>
              </a:schemeClr>
            </a:solidFill>
          </a:ln>
          <a:extLst>
            <a:ext uri="{909E8E84-426E-40DD-AFC4-6F175D3DCCD1}">
              <a14:hiddenFill xmlns:a14="http://schemas.microsoft.com/office/drawing/2010/main">
                <a:solidFill>
                  <a:srgbClr val="FFFFFF"/>
                </a:solidFill>
              </a14:hiddenFill>
            </a:ext>
          </a:extLst>
        </p:spPr>
      </p:pic>
      <p:pic>
        <p:nvPicPr>
          <p:cNvPr id="35846" name="Picture 6" descr="Ideas para aprovechar al máximo los recursos del NFC en el móvil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0034" y="3645024"/>
            <a:ext cx="3024336" cy="2820270"/>
          </a:xfrm>
          <a:prstGeom prst="rect">
            <a:avLst/>
          </a:prstGeom>
          <a:noFill/>
          <a:ln w="76200">
            <a:solidFill>
              <a:schemeClr val="accent2">
                <a:lumMod val="90000"/>
                <a:lumOff val="1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69190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4294967295"/>
          </p:nvPr>
        </p:nvSpPr>
        <p:spPr>
          <a:xfrm>
            <a:off x="0" y="3645024"/>
            <a:ext cx="9144000" cy="2978026"/>
          </a:xfrm>
          <a:solidFill>
            <a:schemeClr val="accent2">
              <a:lumMod val="10000"/>
              <a:lumOff val="90000"/>
            </a:schemeClr>
          </a:solidFill>
          <a:ln w="76200">
            <a:solidFill>
              <a:schemeClr val="bg1">
                <a:lumMod val="60000"/>
                <a:lumOff val="40000"/>
              </a:schemeClr>
            </a:solidFill>
            <a:miter lim="800000"/>
            <a:headEnd/>
            <a:tailEnd/>
          </a:ln>
        </p:spPr>
        <p:txBody>
          <a:bodyPr/>
          <a:lstStyle/>
          <a:p>
            <a:pPr marL="0" indent="0" algn="ctr">
              <a:lnSpc>
                <a:spcPct val="90000"/>
              </a:lnSpc>
              <a:buFontTx/>
              <a:buNone/>
            </a:pPr>
            <a:r>
              <a:rPr lang="es-ES_tradnl" altLang="es-ES" sz="2800" b="1" i="1" dirty="0">
                <a:solidFill>
                  <a:srgbClr val="333399"/>
                </a:solidFill>
                <a:latin typeface="Arial" charset="0"/>
              </a:rPr>
              <a:t>Mg. PABLO ALEJANDRO LENA</a:t>
            </a:r>
          </a:p>
          <a:p>
            <a:pPr marL="0" indent="0" algn="ctr">
              <a:lnSpc>
                <a:spcPct val="90000"/>
              </a:lnSpc>
              <a:buNone/>
            </a:pPr>
            <a:r>
              <a:rPr lang="es-ES_tradnl" altLang="es-ES" sz="2800" b="1" i="1" dirty="0">
                <a:solidFill>
                  <a:srgbClr val="333399"/>
                </a:solidFill>
                <a:latin typeface="Arial" charset="0"/>
              </a:rPr>
              <a:t>plena@unlam.edu.ar </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r>
              <a:rPr lang="es-ES_tradnl" altLang="es-ES" sz="2800" b="1" i="1" dirty="0">
                <a:solidFill>
                  <a:srgbClr val="333399"/>
                </a:solidFill>
                <a:latin typeface="Arial" charset="0"/>
              </a:rPr>
              <a:t>          </a:t>
            </a:r>
          </a:p>
          <a:p>
            <a:pPr marL="0" indent="0" algn="ctr">
              <a:lnSpc>
                <a:spcPct val="90000"/>
              </a:lnSpc>
              <a:buFontTx/>
              <a:buNone/>
            </a:pPr>
            <a:r>
              <a:rPr lang="es-AR" altLang="es-ES" sz="3600" b="1" i="1" u="sng" dirty="0">
                <a:solidFill>
                  <a:srgbClr val="333399"/>
                </a:solidFill>
                <a:latin typeface="Arial" charset="0"/>
              </a:rPr>
              <a:t>2023</a:t>
            </a:r>
          </a:p>
        </p:txBody>
      </p:sp>
      <p:sp>
        <p:nvSpPr>
          <p:cNvPr id="4099" name="Rectangle 3"/>
          <p:cNvSpPr>
            <a:spLocks noGrp="1" noChangeArrowheads="1"/>
          </p:cNvSpPr>
          <p:nvPr>
            <p:ph type="ctrTitle" idx="4294967295"/>
          </p:nvPr>
        </p:nvSpPr>
        <p:spPr>
          <a:xfrm>
            <a:off x="395288" y="116632"/>
            <a:ext cx="8496300" cy="3312368"/>
          </a:xfrm>
          <a:solidFill>
            <a:schemeClr val="accent2">
              <a:lumMod val="10000"/>
              <a:lumOff val="90000"/>
            </a:schemeClr>
          </a:solidFill>
          <a:ln w="76200" cap="flat" algn="ctr">
            <a:solidFill>
              <a:schemeClr val="bg1">
                <a:lumMod val="60000"/>
                <a:lumOff val="40000"/>
              </a:schemeClr>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extLst>
      <p:ext uri="{BB962C8B-B14F-4D97-AF65-F5344CB8AC3E}">
        <p14:creationId xmlns:p14="http://schemas.microsoft.com/office/powerpoint/2010/main" val="1683632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sp>
        <p:nvSpPr>
          <p:cNvPr id="147" name="Shape 147"/>
          <p:cNvSpPr txBox="1">
            <a:spLocks noGrp="1"/>
          </p:cNvSpPr>
          <p:nvPr>
            <p:ph type="body" idx="1"/>
          </p:nvPr>
        </p:nvSpPr>
        <p:spPr>
          <a:xfrm>
            <a:off x="179512" y="980728"/>
            <a:ext cx="8856984" cy="587727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ES" b="1" i="1" dirty="0">
                <a:solidFill>
                  <a:schemeClr val="accent2">
                    <a:lumMod val="10000"/>
                    <a:lumOff val="90000"/>
                  </a:schemeClr>
                </a:solidFill>
                <a:effectLst>
                  <a:outerShdw blurRad="38100" dist="38100" dir="2700000" algn="tl">
                    <a:srgbClr val="000000"/>
                  </a:outerShdw>
                </a:effectLst>
                <a:latin typeface="Arial" charset="0"/>
              </a:rPr>
              <a:t> Puede funcionar a diversas velocidades como 106, 212, 424 u 848 Kbit/s.</a:t>
            </a:r>
            <a:endParaRPr lang="es" b="1" i="1" dirty="0">
              <a:solidFill>
                <a:schemeClr val="accent2">
                  <a:lumMod val="10000"/>
                  <a:lumOff val="90000"/>
                </a:schemeClr>
              </a:solidFill>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ES" b="1" i="1" dirty="0">
                <a:effectLst>
                  <a:outerShdw blurRad="38100" dist="38100" dir="2700000" algn="tl">
                    <a:srgbClr val="000000"/>
                  </a:outerShdw>
                </a:effectLst>
                <a:latin typeface="Arial" charset="0"/>
              </a:rPr>
              <a:t>Las dos partes pueden ponerse de acuerdo de a qué velocidad trabajar y reajustar el parámetro en cualquier instante de la comunicación.</a:t>
            </a:r>
          </a:p>
          <a:p>
            <a:r>
              <a:rPr lang="es-ES" b="1" i="1" dirty="0">
                <a:solidFill>
                  <a:schemeClr val="accent2">
                    <a:lumMod val="10000"/>
                    <a:lumOff val="90000"/>
                  </a:schemeClr>
                </a:solidFill>
                <a:effectLst>
                  <a:outerShdw blurRad="38100" dist="38100" dir="2700000" algn="tl">
                    <a:srgbClr val="000000"/>
                  </a:outerShdw>
                </a:effectLst>
                <a:latin typeface="Arial" charset="0"/>
              </a:rPr>
              <a:t>El sistema se compone de los siguientes elementos:</a:t>
            </a:r>
          </a:p>
          <a:p>
            <a:pPr indent="550863"/>
            <a:r>
              <a:rPr lang="es-ES" sz="2800" b="1" i="1" dirty="0">
                <a:solidFill>
                  <a:schemeClr val="accent2">
                    <a:lumMod val="10000"/>
                    <a:lumOff val="90000"/>
                  </a:schemeClr>
                </a:solidFill>
                <a:effectLst>
                  <a:outerShdw blurRad="38100" dist="38100" dir="2700000" algn="tl">
                    <a:srgbClr val="000000"/>
                  </a:outerShdw>
                </a:effectLst>
                <a:latin typeface="Arial" charset="0"/>
              </a:rPr>
              <a:t>NFC </a:t>
            </a:r>
            <a:r>
              <a:rPr lang="es-ES" sz="2800" b="1" i="1" dirty="0" err="1">
                <a:solidFill>
                  <a:schemeClr val="accent2">
                    <a:lumMod val="10000"/>
                    <a:lumOff val="90000"/>
                  </a:schemeClr>
                </a:solidFill>
                <a:effectLst>
                  <a:outerShdw blurRad="38100" dist="38100" dir="2700000" algn="tl">
                    <a:srgbClr val="000000"/>
                  </a:outerShdw>
                </a:effectLst>
                <a:latin typeface="Arial" charset="0"/>
              </a:rPr>
              <a:t>Contactless</a:t>
            </a:r>
            <a:r>
              <a:rPr lang="es-ES" sz="2800" b="1" i="1" dirty="0">
                <a:solidFill>
                  <a:schemeClr val="accent2">
                    <a:lumMod val="10000"/>
                    <a:lumOff val="90000"/>
                  </a:schemeClr>
                </a:solidFill>
                <a:effectLst>
                  <a:outerShdw blurRad="38100" dist="38100" dir="2700000" algn="tl">
                    <a:srgbClr val="000000"/>
                  </a:outerShdw>
                </a:effectLst>
                <a:latin typeface="Arial" charset="0"/>
              </a:rPr>
              <a:t> Front-</a:t>
            </a:r>
            <a:r>
              <a:rPr lang="es-ES" sz="2800" b="1" i="1" dirty="0" err="1">
                <a:solidFill>
                  <a:schemeClr val="accent2">
                    <a:lumMod val="10000"/>
                    <a:lumOff val="90000"/>
                  </a:schemeClr>
                </a:solidFill>
                <a:effectLst>
                  <a:outerShdw blurRad="38100" dist="38100" dir="2700000" algn="tl">
                    <a:srgbClr val="000000"/>
                  </a:outerShdw>
                </a:effectLst>
                <a:latin typeface="Arial" charset="0"/>
              </a:rPr>
              <a:t>End</a:t>
            </a:r>
            <a:r>
              <a:rPr lang="es-ES" sz="2800" b="1" i="1" dirty="0">
                <a:solidFill>
                  <a:schemeClr val="accent2">
                    <a:lumMod val="10000"/>
                    <a:lumOff val="90000"/>
                  </a:schemeClr>
                </a:solidFill>
                <a:effectLst>
                  <a:outerShdw blurRad="38100" dist="38100" dir="2700000" algn="tl">
                    <a:srgbClr val="000000"/>
                  </a:outerShdw>
                </a:effectLst>
                <a:latin typeface="Arial" charset="0"/>
              </a:rPr>
              <a:t> (NFC CLF)</a:t>
            </a:r>
          </a:p>
          <a:p>
            <a:pPr indent="550863"/>
            <a:r>
              <a:rPr lang="es-ES" sz="2800" b="1" i="1" dirty="0">
                <a:solidFill>
                  <a:schemeClr val="accent2">
                    <a:lumMod val="10000"/>
                    <a:lumOff val="90000"/>
                  </a:schemeClr>
                </a:solidFill>
                <a:effectLst>
                  <a:outerShdw blurRad="38100" dist="38100" dir="2700000" algn="tl">
                    <a:srgbClr val="000000"/>
                  </a:outerShdw>
                </a:effectLst>
                <a:latin typeface="Arial" charset="0"/>
              </a:rPr>
              <a:t>Una antena RFID</a:t>
            </a:r>
          </a:p>
          <a:p>
            <a:pPr indent="550863"/>
            <a:r>
              <a:rPr lang="es-ES" sz="2800" b="1" i="1" dirty="0">
                <a:solidFill>
                  <a:schemeClr val="accent2">
                    <a:lumMod val="10000"/>
                    <a:lumOff val="90000"/>
                  </a:schemeClr>
                </a:solidFill>
                <a:effectLst>
                  <a:outerShdw blurRad="38100" dist="38100" dir="2700000" algn="tl">
                    <a:srgbClr val="000000"/>
                  </a:outerShdw>
                </a:effectLst>
                <a:latin typeface="Arial" charset="0"/>
              </a:rPr>
              <a:t>Controlador NFC para las transacciones</a:t>
            </a:r>
            <a:endParaRPr lang="es"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endParaRPr b="1" i="1" dirty="0">
              <a:effectLst>
                <a:outerShdw blurRad="38100" dist="38100" dir="2700000" algn="tl">
                  <a:srgbClr val="000000"/>
                </a:outerShdw>
              </a:effectLst>
              <a:latin typeface="Arial" charset="0"/>
              <a:sym typeface="Georgia"/>
            </a:endParaRPr>
          </a:p>
        </p:txBody>
      </p:sp>
    </p:spTree>
    <p:extLst>
      <p:ext uri="{BB962C8B-B14F-4D97-AF65-F5344CB8AC3E}">
        <p14:creationId xmlns:p14="http://schemas.microsoft.com/office/powerpoint/2010/main" val="243161687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7">
                                            <p:bg/>
                                          </p:spTgt>
                                        </p:tgtEl>
                                        <p:attrNameLst>
                                          <p:attrName>style.visibility</p:attrName>
                                        </p:attrNameLst>
                                      </p:cBhvr>
                                      <p:to>
                                        <p:strVal val="visible"/>
                                      </p:to>
                                    </p:set>
                                    <p:animEffect transition="in" filter="randombar(horizontal)">
                                      <p:cBhvr>
                                        <p:cTn id="15" dur="500"/>
                                        <p:tgtEl>
                                          <p:spTgt spid="147">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7">
                                            <p:txEl>
                                              <p:pRg st="0" end="0"/>
                                            </p:txEl>
                                          </p:spTgt>
                                        </p:tgtEl>
                                        <p:attrNameLst>
                                          <p:attrName>style.visibility</p:attrName>
                                        </p:attrNameLst>
                                      </p:cBhvr>
                                      <p:to>
                                        <p:strVal val="visible"/>
                                      </p:to>
                                    </p:set>
                                    <p:animEffect transition="in" filter="randombar(horizontal)">
                                      <p:cBhvr>
                                        <p:cTn id="20" dur="500"/>
                                        <p:tgtEl>
                                          <p:spTgt spid="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7">
                                            <p:txEl>
                                              <p:pRg st="1" end="1"/>
                                            </p:txEl>
                                          </p:spTgt>
                                        </p:tgtEl>
                                        <p:attrNameLst>
                                          <p:attrName>style.visibility</p:attrName>
                                        </p:attrNameLst>
                                      </p:cBhvr>
                                      <p:to>
                                        <p:strVal val="visible"/>
                                      </p:to>
                                    </p:set>
                                    <p:animEffect transition="in" filter="randombar(horizontal)">
                                      <p:cBhvr>
                                        <p:cTn id="25" dur="500"/>
                                        <p:tgtEl>
                                          <p:spTgt spid="14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7">
                                            <p:txEl>
                                              <p:pRg st="2" end="2"/>
                                            </p:txEl>
                                          </p:spTgt>
                                        </p:tgtEl>
                                        <p:attrNameLst>
                                          <p:attrName>style.visibility</p:attrName>
                                        </p:attrNameLst>
                                      </p:cBhvr>
                                      <p:to>
                                        <p:strVal val="visible"/>
                                      </p:to>
                                    </p:set>
                                    <p:animEffect transition="in" filter="randombar(horizontal)">
                                      <p:cBhvr>
                                        <p:cTn id="30" dur="500"/>
                                        <p:tgtEl>
                                          <p:spTgt spid="14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7">
                                            <p:txEl>
                                              <p:pRg st="3" end="3"/>
                                            </p:txEl>
                                          </p:spTgt>
                                        </p:tgtEl>
                                        <p:attrNameLst>
                                          <p:attrName>style.visibility</p:attrName>
                                        </p:attrNameLst>
                                      </p:cBhvr>
                                      <p:to>
                                        <p:strVal val="visible"/>
                                      </p:to>
                                    </p:set>
                                    <p:animEffect transition="in" filter="randombar(horizontal)">
                                      <p:cBhvr>
                                        <p:cTn id="35" dur="500"/>
                                        <p:tgtEl>
                                          <p:spTgt spid="14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47">
                                            <p:txEl>
                                              <p:pRg st="4" end="4"/>
                                            </p:txEl>
                                          </p:spTgt>
                                        </p:tgtEl>
                                        <p:attrNameLst>
                                          <p:attrName>style.visibility</p:attrName>
                                        </p:attrNameLst>
                                      </p:cBhvr>
                                      <p:to>
                                        <p:strVal val="visible"/>
                                      </p:to>
                                    </p:set>
                                    <p:animEffect transition="in" filter="randombar(horizontal)">
                                      <p:cBhvr>
                                        <p:cTn id="40" dur="500"/>
                                        <p:tgtEl>
                                          <p:spTgt spid="147">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47">
                                            <p:txEl>
                                              <p:pRg st="5" end="5"/>
                                            </p:txEl>
                                          </p:spTgt>
                                        </p:tgtEl>
                                        <p:attrNameLst>
                                          <p:attrName>style.visibility</p:attrName>
                                        </p:attrNameLst>
                                      </p:cBhvr>
                                      <p:to>
                                        <p:strVal val="visible"/>
                                      </p:to>
                                    </p:set>
                                    <p:animEffect transition="in" filter="randombar(horizontal)">
                                      <p:cBhvr>
                                        <p:cTn id="45" dur="500"/>
                                        <p:tgtEl>
                                          <p:spTgt spid="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pic>
        <p:nvPicPr>
          <p:cNvPr id="34818" name="Picture 2" descr="Tutorial Near Field Communication (N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80" y="1052736"/>
            <a:ext cx="7560840" cy="5676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72872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9036496" cy="944971"/>
          </a:xfrm>
          <a:solidFill>
            <a:schemeClr val="accent2">
              <a:lumMod val="10000"/>
              <a:lumOff val="90000"/>
            </a:schemeClr>
          </a:solidFill>
          <a:ln w="76200" cap="flat">
            <a:solidFill>
              <a:schemeClr val="bg1">
                <a:lumMod val="75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bg1"/>
                </a:solidFill>
                <a:effectLst>
                  <a:outerShdw blurRad="38100" dist="38100" dir="2700000" algn="tl">
                    <a:srgbClr val="000000"/>
                  </a:outerShdw>
                </a:effectLst>
                <a:latin typeface="Arial" charset="0"/>
                <a:sym typeface="Georgia" panose="02040502050405020303" pitchFamily="18" charset="0"/>
              </a:rPr>
              <a:t>Protocolo NFC</a:t>
            </a:r>
          </a:p>
        </p:txBody>
      </p:sp>
      <p:pic>
        <p:nvPicPr>
          <p:cNvPr id="2" name="Imagen 1"/>
          <p:cNvPicPr>
            <a:picLocks noChangeAspect="1"/>
          </p:cNvPicPr>
          <p:nvPr/>
        </p:nvPicPr>
        <p:blipFill>
          <a:blip r:embed="rId3"/>
          <a:stretch>
            <a:fillRect/>
          </a:stretch>
        </p:blipFill>
        <p:spPr>
          <a:xfrm>
            <a:off x="311566" y="1196752"/>
            <a:ext cx="8520868" cy="5328592"/>
          </a:xfrm>
          <a:prstGeom prst="rect">
            <a:avLst/>
          </a:prstGeom>
          <a:ln w="76200">
            <a:solidFill>
              <a:schemeClr val="accent2">
                <a:lumMod val="10000"/>
                <a:lumOff val="90000"/>
              </a:schemeClr>
            </a:solidFill>
          </a:ln>
        </p:spPr>
      </p:pic>
    </p:spTree>
    <p:extLst>
      <p:ext uri="{BB962C8B-B14F-4D97-AF65-F5344CB8AC3E}">
        <p14:creationId xmlns:p14="http://schemas.microsoft.com/office/powerpoint/2010/main" val="20495379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685800" y="260648"/>
            <a:ext cx="7772400" cy="1143000"/>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r>
              <a:rPr lang="es-ES" altLang="es-ES" sz="3600" b="1" i="1" dirty="0" err="1">
                <a:solidFill>
                  <a:schemeClr val="accent6">
                    <a:lumMod val="10000"/>
                    <a:lumOff val="90000"/>
                  </a:schemeClr>
                </a:solidFill>
                <a:effectLst>
                  <a:outerShdw blurRad="38100" dist="38100" dir="2700000" algn="tl">
                    <a:srgbClr val="000000"/>
                  </a:outerShdw>
                </a:effectLst>
                <a:latin typeface="Arial" charset="0"/>
              </a:rPr>
              <a:t>Jammer</a:t>
            </a:r>
            <a:r>
              <a:rPr lang="es-ES" altLang="es-ES" sz="3600" b="1" i="1" dirty="0">
                <a:solidFill>
                  <a:schemeClr val="accent6">
                    <a:lumMod val="10000"/>
                    <a:lumOff val="90000"/>
                  </a:schemeClr>
                </a:solidFill>
                <a:effectLst>
                  <a:outerShdw blurRad="38100" dist="38100" dir="2700000" algn="tl">
                    <a:srgbClr val="000000"/>
                  </a:outerShdw>
                </a:effectLst>
                <a:latin typeface="Arial" charset="0"/>
              </a:rPr>
              <a:t> – Inhibidor de Señales</a:t>
            </a:r>
          </a:p>
        </p:txBody>
      </p:sp>
      <p:pic>
        <p:nvPicPr>
          <p:cNvPr id="2" name="Imagen 1">
            <a:extLst>
              <a:ext uri="{FF2B5EF4-FFF2-40B4-BE49-F238E27FC236}">
                <a16:creationId xmlns:a16="http://schemas.microsoft.com/office/drawing/2014/main" id="{8D0858F8-2C3B-4EAD-8509-6CC3A9D51FD8}"/>
              </a:ext>
            </a:extLst>
          </p:cNvPr>
          <p:cNvPicPr>
            <a:picLocks noChangeAspect="1"/>
          </p:cNvPicPr>
          <p:nvPr/>
        </p:nvPicPr>
        <p:blipFill>
          <a:blip r:embed="rId3"/>
          <a:stretch>
            <a:fillRect/>
          </a:stretch>
        </p:blipFill>
        <p:spPr>
          <a:xfrm>
            <a:off x="109652" y="1717326"/>
            <a:ext cx="1429464" cy="3218762"/>
          </a:xfrm>
          <a:prstGeom prst="rect">
            <a:avLst/>
          </a:prstGeom>
          <a:solidFill>
            <a:schemeClr val="bg1"/>
          </a:solidFill>
          <a:ln w="76200" cap="flat">
            <a:solidFill>
              <a:schemeClr val="bg1">
                <a:lumMod val="20000"/>
                <a:lumOff val="80000"/>
              </a:schemeClr>
            </a:solidFill>
          </a:ln>
        </p:spPr>
      </p:pic>
      <p:sp>
        <p:nvSpPr>
          <p:cNvPr id="147" name="Shape 147"/>
          <p:cNvSpPr txBox="1">
            <a:spLocks noGrp="1"/>
          </p:cNvSpPr>
          <p:nvPr>
            <p:ph sz="half" idx="2"/>
          </p:nvPr>
        </p:nvSpPr>
        <p:spPr>
          <a:xfrm>
            <a:off x="5200855" y="1722406"/>
            <a:ext cx="3833493" cy="4746307"/>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buFont typeface="Wingdings" panose="05000000000000000000" pitchFamily="2" charset="2"/>
              <a:buChar char="v"/>
            </a:pPr>
            <a:r>
              <a:rPr lang="es-ES" sz="3200" b="1" i="1" dirty="0">
                <a:latin typeface="Arial" panose="020B0604020202020204" pitchFamily="34" charset="0"/>
                <a:cs typeface="Arial" panose="020B0604020202020204" pitchFamily="34" charset="0"/>
              </a:rPr>
              <a:t>Anulador de Señal Electromagnética Portátil.</a:t>
            </a:r>
          </a:p>
          <a:p>
            <a:pPr algn="just">
              <a:lnSpc>
                <a:spcPct val="90000"/>
              </a:lnSpc>
              <a:buFont typeface="Wingdings" panose="05000000000000000000" pitchFamily="2" charset="2"/>
              <a:buChar char="v"/>
            </a:pPr>
            <a:r>
              <a:rPr lang="es-ES" sz="3200" b="1" i="1" dirty="0">
                <a:latin typeface="Arial" panose="020B0604020202020204" pitchFamily="34" charset="0"/>
                <a:cs typeface="Arial" panose="020B0604020202020204" pitchFamily="34" charset="0"/>
              </a:rPr>
              <a:t>Anula Señales Inalámbricas.</a:t>
            </a:r>
          </a:p>
          <a:p>
            <a:pPr algn="just">
              <a:lnSpc>
                <a:spcPct val="90000"/>
              </a:lnSpc>
              <a:buFont typeface="Wingdings" panose="05000000000000000000" pitchFamily="2" charset="2"/>
              <a:buChar char="v"/>
            </a:pPr>
            <a:r>
              <a:rPr lang="es-ES" sz="3200" b="1" i="1" dirty="0">
                <a:latin typeface="Arial" panose="020B0604020202020204" pitchFamily="34" charset="0"/>
                <a:cs typeface="Arial" panose="020B0604020202020204" pitchFamily="34" charset="0"/>
              </a:rPr>
              <a:t>Interfiere Señales de Celulares, </a:t>
            </a:r>
            <a:r>
              <a:rPr lang="es-ES" sz="3200" b="1" i="1" dirty="0" err="1">
                <a:latin typeface="Arial" panose="020B0604020202020204" pitchFamily="34" charset="0"/>
                <a:cs typeface="Arial" panose="020B0604020202020204" pitchFamily="34" charset="0"/>
              </a:rPr>
              <a:t>Wi</a:t>
            </a:r>
            <a:r>
              <a:rPr lang="es-ES" sz="3200" b="1" i="1" dirty="0">
                <a:latin typeface="Arial" panose="020B0604020202020204" pitchFamily="34" charset="0"/>
                <a:cs typeface="Arial" panose="020B0604020202020204" pitchFamily="34" charset="0"/>
              </a:rPr>
              <a:t> Fi y GPS </a:t>
            </a:r>
          </a:p>
          <a:p>
            <a:pPr lvl="1" algn="just">
              <a:lnSpc>
                <a:spcPct val="90000"/>
              </a:lnSpc>
              <a:buFont typeface="Wingdings" panose="05000000000000000000" pitchFamily="2" charset="2"/>
              <a:buChar char="v"/>
            </a:pPr>
            <a:endParaRPr lang="es-ES" sz="2800" b="1" i="1" dirty="0">
              <a:effectLst>
                <a:outerShdw blurRad="38100" dist="38100" dir="2700000" algn="tl">
                  <a:srgbClr val="000000"/>
                </a:outerShdw>
              </a:effectLst>
              <a:latin typeface="Arial" panose="020B0604020202020204" pitchFamily="34" charset="0"/>
              <a:cs typeface="Arial" panose="020B0604020202020204" pitchFamily="34" charset="0"/>
            </a:endParaRPr>
          </a:p>
          <a:p>
            <a:pPr algn="just">
              <a:lnSpc>
                <a:spcPct val="90000"/>
              </a:lnSpc>
              <a:buFont typeface="Wingdings" panose="05000000000000000000" pitchFamily="2" charset="2"/>
              <a:buChar char="v"/>
            </a:pPr>
            <a:endParaRPr lang="es-ES" sz="3200" b="1" i="1"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E0BD744E-85E8-4216-B4CF-5CB78B495A67}"/>
              </a:ext>
            </a:extLst>
          </p:cNvPr>
          <p:cNvPicPr>
            <a:picLocks noChangeAspect="1"/>
          </p:cNvPicPr>
          <p:nvPr/>
        </p:nvPicPr>
        <p:blipFill>
          <a:blip r:embed="rId4"/>
          <a:stretch>
            <a:fillRect/>
          </a:stretch>
        </p:blipFill>
        <p:spPr>
          <a:xfrm>
            <a:off x="3498334" y="1722406"/>
            <a:ext cx="1552575" cy="3218762"/>
          </a:xfrm>
          <a:prstGeom prst="rect">
            <a:avLst/>
          </a:prstGeom>
          <a:solidFill>
            <a:schemeClr val="bg1"/>
          </a:solidFill>
          <a:ln w="76200" cap="flat">
            <a:solidFill>
              <a:schemeClr val="bg1">
                <a:lumMod val="20000"/>
                <a:lumOff val="80000"/>
              </a:schemeClr>
            </a:solidFill>
          </a:ln>
        </p:spPr>
      </p:pic>
      <p:pic>
        <p:nvPicPr>
          <p:cNvPr id="4" name="Imagen 3">
            <a:extLst>
              <a:ext uri="{FF2B5EF4-FFF2-40B4-BE49-F238E27FC236}">
                <a16:creationId xmlns:a16="http://schemas.microsoft.com/office/drawing/2014/main" id="{1086D707-572A-41FB-9C85-E7EB47170421}"/>
              </a:ext>
            </a:extLst>
          </p:cNvPr>
          <p:cNvPicPr>
            <a:picLocks noChangeAspect="1"/>
          </p:cNvPicPr>
          <p:nvPr/>
        </p:nvPicPr>
        <p:blipFill>
          <a:blip r:embed="rId5"/>
          <a:stretch>
            <a:fillRect/>
          </a:stretch>
        </p:blipFill>
        <p:spPr>
          <a:xfrm>
            <a:off x="1756486" y="2820607"/>
            <a:ext cx="1666875" cy="3791985"/>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28317990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47">
                                            <p:bg/>
                                          </p:spTgt>
                                        </p:tgtEl>
                                        <p:attrNameLst>
                                          <p:attrName>style.visibility</p:attrName>
                                        </p:attrNameLst>
                                      </p:cBhvr>
                                      <p:to>
                                        <p:strVal val="visible"/>
                                      </p:to>
                                    </p:set>
                                    <p:animEffect transition="in" filter="wheel(1)">
                                      <p:cBhvr>
                                        <p:cTn id="15" dur="2000"/>
                                        <p:tgtEl>
                                          <p:spTgt spid="147">
                                            <p:bg/>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47">
                                            <p:txEl>
                                              <p:pRg st="0" end="0"/>
                                            </p:txEl>
                                          </p:spTgt>
                                        </p:tgtEl>
                                        <p:attrNameLst>
                                          <p:attrName>style.visibility</p:attrName>
                                        </p:attrNameLst>
                                      </p:cBhvr>
                                      <p:to>
                                        <p:strVal val="visible"/>
                                      </p:to>
                                    </p:set>
                                    <p:animEffect transition="in" filter="wheel(1)">
                                      <p:cBhvr>
                                        <p:cTn id="20" dur="2000"/>
                                        <p:tgtEl>
                                          <p:spTgt spid="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47">
                                            <p:txEl>
                                              <p:pRg st="1" end="1"/>
                                            </p:txEl>
                                          </p:spTgt>
                                        </p:tgtEl>
                                        <p:attrNameLst>
                                          <p:attrName>style.visibility</p:attrName>
                                        </p:attrNameLst>
                                      </p:cBhvr>
                                      <p:to>
                                        <p:strVal val="visible"/>
                                      </p:to>
                                    </p:set>
                                    <p:animEffect transition="in" filter="wheel(1)">
                                      <p:cBhvr>
                                        <p:cTn id="25" dur="2000"/>
                                        <p:tgtEl>
                                          <p:spTgt spid="14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47">
                                            <p:txEl>
                                              <p:pRg st="2" end="2"/>
                                            </p:txEl>
                                          </p:spTgt>
                                        </p:tgtEl>
                                        <p:attrNameLst>
                                          <p:attrName>style.visibility</p:attrName>
                                        </p:attrNameLst>
                                      </p:cBhvr>
                                      <p:to>
                                        <p:strVal val="visible"/>
                                      </p:to>
                                    </p:set>
                                    <p:animEffect transition="in" filter="wheel(1)">
                                      <p:cBhvr>
                                        <p:cTn id="30" dur="2000"/>
                                        <p:tgtEl>
                                          <p:spTgt spid="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8683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96C5EBD8-BA63-4BF2-B950-094AB84D370A}" type="slidenum">
              <a:rPr lang="en-US" sz="1400">
                <a:latin typeface="+mn-lt"/>
              </a:rPr>
              <a:pPr algn="r">
                <a:defRPr/>
              </a:pPr>
              <a:t>25</a:t>
            </a:fld>
            <a:endParaRPr lang="en-US" sz="1400">
              <a:latin typeface="+mn-lt"/>
            </a:endParaRPr>
          </a:p>
        </p:txBody>
      </p:sp>
      <p:graphicFrame>
        <p:nvGraphicFramePr>
          <p:cNvPr id="28675"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subTitle" idx="1"/>
          </p:nvPr>
        </p:nvSpPr>
        <p:spPr>
          <a:xfrm>
            <a:off x="578699" y="4797152"/>
            <a:ext cx="8137525" cy="1655763"/>
          </a:xfrm>
          <a:solidFill>
            <a:schemeClr val="bg1">
              <a:lumMod val="20000"/>
              <a:lumOff val="80000"/>
            </a:schemeClr>
          </a:solidFill>
          <a:ln w="76200">
            <a:solidFill>
              <a:schemeClr val="accent2">
                <a:lumMod val="90000"/>
                <a:lumOff val="10000"/>
              </a:schemeClr>
            </a:solidFill>
          </a:ln>
        </p:spPr>
        <p:txBody>
          <a:bodyPr/>
          <a:lstStyle/>
          <a:p>
            <a:pPr>
              <a:spcBef>
                <a:spcPct val="0"/>
              </a:spcBef>
            </a:pPr>
            <a:r>
              <a:rPr lang="es-MX" altLang="es-ES" sz="4000" b="1" i="1" u="sng" dirty="0">
                <a:solidFill>
                  <a:srgbClr val="333399"/>
                </a:solidFill>
                <a:latin typeface="Arial" charset="0"/>
              </a:rPr>
              <a:t>Comunicaciones Inalámbricas III</a:t>
            </a:r>
          </a:p>
          <a:p>
            <a:r>
              <a:rPr lang="es-AR" altLang="es-ES" sz="4000" b="1" i="1" u="sng" dirty="0">
                <a:solidFill>
                  <a:srgbClr val="333399"/>
                </a:solidFill>
                <a:latin typeface="Arial" charset="0"/>
              </a:rPr>
              <a:t>2023</a:t>
            </a:r>
          </a:p>
        </p:txBody>
      </p:sp>
      <p:sp>
        <p:nvSpPr>
          <p:cNvPr id="5123" name="Rectangle 2051"/>
          <p:cNvSpPr>
            <a:spLocks noGrp="1" noChangeArrowheads="1"/>
          </p:cNvSpPr>
          <p:nvPr>
            <p:ph type="ctrTitle"/>
          </p:nvPr>
        </p:nvSpPr>
        <p:spPr>
          <a:xfrm>
            <a:off x="611188" y="836612"/>
            <a:ext cx="8064500" cy="3384476"/>
          </a:xfrm>
          <a:solidFill>
            <a:schemeClr val="accent2">
              <a:lumMod val="10000"/>
              <a:lumOff val="90000"/>
            </a:schemeClr>
          </a:solidFill>
          <a:ln w="57150" cap="flat" algn="ctr">
            <a:solidFill>
              <a:schemeClr val="bg1">
                <a:lumMod val="60000"/>
                <a:lumOff val="40000"/>
              </a:schemeClr>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extLst>
      <p:ext uri="{BB962C8B-B14F-4D97-AF65-F5344CB8AC3E}">
        <p14:creationId xmlns:p14="http://schemas.microsoft.com/office/powerpoint/2010/main" val="311059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228600"/>
            <a:ext cx="7772400" cy="1143000"/>
          </a:xfrm>
          <a:solidFill>
            <a:schemeClr val="bg1"/>
          </a:solidFill>
          <a:ln w="76200" cap="flat">
            <a:solidFill>
              <a:schemeClr val="bg1">
                <a:lumMod val="20000"/>
                <a:lumOff val="80000"/>
              </a:schemeClr>
            </a:solidFill>
          </a:ln>
        </p:spPr>
        <p:txBody>
          <a:bodyPr/>
          <a:lstStyle/>
          <a:p>
            <a:pPr>
              <a:defRPr/>
            </a:pPr>
            <a:r>
              <a:rPr lang="en-US" sz="3600" b="1" i="1" dirty="0">
                <a:solidFill>
                  <a:schemeClr val="accent2">
                    <a:lumMod val="10000"/>
                    <a:lumOff val="90000"/>
                  </a:schemeClr>
                </a:solidFill>
                <a:effectLst>
                  <a:outerShdw blurRad="38100" dist="38100" dir="2700000" algn="tl">
                    <a:srgbClr val="000000"/>
                  </a:outerShdw>
                </a:effectLst>
                <a:latin typeface="Arial" charset="0"/>
              </a:rPr>
              <a:t>IEEE 802.15 - Características</a:t>
            </a:r>
            <a:endParaRPr lang="es-ES" sz="3600" b="1" i="1" dirty="0">
              <a:solidFill>
                <a:schemeClr val="accent2">
                  <a:lumMod val="10000"/>
                  <a:lumOff val="90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304800" y="1676400"/>
            <a:ext cx="8382000" cy="4848944"/>
          </a:xfrm>
          <a:solidFill>
            <a:schemeClr val="bg1"/>
          </a:solidFill>
          <a:ln w="76200" cap="flat">
            <a:solidFill>
              <a:schemeClr val="bg1">
                <a:lumMod val="20000"/>
                <a:lumOff val="80000"/>
              </a:schemeClr>
            </a:solidFill>
          </a:ln>
        </p:spPr>
        <p:txBody>
          <a:bodyPr/>
          <a:lstStyle/>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estándar IEEE 802.15 se enfoca básicamente en el desarrollo de estándares para redes tipo PAN o redes inalámbricas de corta distancia.</a:t>
            </a: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Debido a que Bluetooth no puede coexistir con una red inalámbrica 802.11x, se definió este estándar para permitir la interoperabilidad de las redes inalámbricas LAN con las redes tipo PAN.</a:t>
            </a:r>
          </a:p>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Protocolos:</a:t>
            </a:r>
          </a:p>
          <a:p>
            <a:pPr marL="1371600" indent="-381000" eaLnBrk="1" fontAlgn="auto" hangingPunct="1">
              <a:spcAft>
                <a:spcPts val="0"/>
              </a:spcAft>
              <a:buClr>
                <a:schemeClr val="dk2"/>
              </a:buClr>
              <a:buSzPct val="100000"/>
              <a:buFont typeface="Wingdings" panose="05000000000000000000" pitchFamily="2" charset="2"/>
              <a:buChar char="Ø"/>
              <a:defRPr/>
            </a:pPr>
            <a:r>
              <a:rPr lang="es" b="1" i="1" dirty="0">
                <a:effectLst>
                  <a:outerShdw blurRad="38100" dist="38100" dir="2700000" algn="tl">
                    <a:srgbClr val="000000"/>
                  </a:outerShdw>
                </a:effectLst>
                <a:latin typeface="Arial" charset="0"/>
                <a:sym typeface="Georgia"/>
              </a:rPr>
              <a:t>Zigbee</a:t>
            </a:r>
          </a:p>
          <a:p>
            <a:pPr marL="1371600" indent="-381000" eaLnBrk="1" fontAlgn="auto" hangingPunct="1">
              <a:spcAft>
                <a:spcPts val="0"/>
              </a:spcAft>
              <a:buClr>
                <a:schemeClr val="dk2"/>
              </a:buClr>
              <a:buSzPct val="100000"/>
              <a:buFont typeface="Wingdings" panose="05000000000000000000" pitchFamily="2" charset="2"/>
              <a:buChar char="Ø"/>
              <a:defRPr/>
            </a:pPr>
            <a:r>
              <a:rPr lang="es" b="1" i="1" dirty="0">
                <a:effectLst>
                  <a:outerShdw blurRad="38100" dist="38100" dir="2700000" algn="tl">
                    <a:srgbClr val="000000"/>
                  </a:outerShdw>
                </a:effectLst>
                <a:latin typeface="Arial" charset="0"/>
                <a:sym typeface="Georgia"/>
              </a:rPr>
              <a:t>Z-Wave</a:t>
            </a: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p:txBody>
      </p:sp>
      <p:pic>
        <p:nvPicPr>
          <p:cNvPr id="4" name="Shape 120"/>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4653136"/>
            <a:ext cx="19891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hape 1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5517232"/>
            <a:ext cx="1989138" cy="765004"/>
          </a:xfrm>
          <a:prstGeom prst="rect">
            <a:avLst/>
          </a:prstGeom>
          <a:solidFill>
            <a:schemeClr val="tx1"/>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1" end="1"/>
                                            </p:txEl>
                                          </p:spTgt>
                                        </p:tgtEl>
                                        <p:attrNameLst>
                                          <p:attrName>style.visibility</p:attrName>
                                        </p:attrNameLst>
                                      </p:cBhvr>
                                      <p:to>
                                        <p:strVal val="visible"/>
                                      </p:to>
                                    </p:set>
                                    <p:animEffect transition="in" filter="wipe(down)">
                                      <p:cBhvr>
                                        <p:cTn id="23" dur="500"/>
                                        <p:tgtEl>
                                          <p:spTgt spid="2887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88771">
                                            <p:txEl>
                                              <p:pRg st="2" end="2"/>
                                            </p:txEl>
                                          </p:spTgt>
                                        </p:tgtEl>
                                        <p:attrNameLst>
                                          <p:attrName>style.visibility</p:attrName>
                                        </p:attrNameLst>
                                      </p:cBhvr>
                                      <p:to>
                                        <p:strVal val="visible"/>
                                      </p:to>
                                    </p:set>
                                    <p:animEffect transition="in" filter="wipe(down)">
                                      <p:cBhvr>
                                        <p:cTn id="28" dur="500"/>
                                        <p:tgtEl>
                                          <p:spTgt spid="2887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8771">
                                            <p:txEl>
                                              <p:pRg st="3" end="3"/>
                                            </p:txEl>
                                          </p:spTgt>
                                        </p:tgtEl>
                                        <p:attrNameLst>
                                          <p:attrName>style.visibility</p:attrName>
                                        </p:attrNameLst>
                                      </p:cBhvr>
                                      <p:to>
                                        <p:strVal val="visible"/>
                                      </p:to>
                                    </p:set>
                                    <p:animEffect transition="in" filter="wipe(down)">
                                      <p:cBhvr>
                                        <p:cTn id="33" dur="500"/>
                                        <p:tgtEl>
                                          <p:spTgt spid="288771">
                                            <p:txEl>
                                              <p:pRg st="3" end="3"/>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2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8771">
                                            <p:txEl>
                                              <p:pRg st="4" end="4"/>
                                            </p:txEl>
                                          </p:spTgt>
                                        </p:tgtEl>
                                        <p:attrNameLst>
                                          <p:attrName>style.visibility</p:attrName>
                                        </p:attrNameLst>
                                      </p:cBhvr>
                                      <p:to>
                                        <p:strVal val="visible"/>
                                      </p:to>
                                    </p:set>
                                    <p:animEffect transition="in" filter="wipe(down)">
                                      <p:cBhvr>
                                        <p:cTn id="42" dur="500"/>
                                        <p:tgtEl>
                                          <p:spTgt spid="28877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0" y="35757"/>
            <a:ext cx="8693620" cy="116099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Protocolo </a:t>
            </a: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endPar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endParaRPr>
          </a:p>
        </p:txBody>
      </p:sp>
      <p:sp>
        <p:nvSpPr>
          <p:cNvPr id="147" name="Shape 147"/>
          <p:cNvSpPr txBox="1">
            <a:spLocks noGrp="1"/>
          </p:cNvSpPr>
          <p:nvPr>
            <p:ph type="body" idx="1"/>
          </p:nvPr>
        </p:nvSpPr>
        <p:spPr>
          <a:xfrm>
            <a:off x="0" y="1340768"/>
            <a:ext cx="9036496" cy="551723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Protocolo asincrónico, half-duplex</a:t>
            </a:r>
          </a:p>
          <a:p>
            <a:pPr algn="just">
              <a:lnSpc>
                <a:spcPct val="90000"/>
              </a:lnSpc>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charset="0"/>
                <a:sym typeface="Georgia"/>
              </a:rPr>
              <a:t>Basado en el Estándar 802.15.4.</a:t>
            </a:r>
          </a:p>
          <a:p>
            <a:pPr algn="just">
              <a:lnSpc>
                <a:spcPct val="90000"/>
              </a:lnSpc>
              <a:spcBef>
                <a:spcPct val="20000"/>
              </a:spcBef>
              <a:buFont typeface="Wingdings" panose="05000000000000000000" pitchFamily="2" charset="2"/>
              <a:buChar char="v"/>
            </a:pPr>
            <a:r>
              <a:rPr lang="es" b="1" i="1" dirty="0">
                <a:effectLst>
                  <a:outerShdw blurRad="38100" dist="38100" dir="2700000" algn="tl">
                    <a:srgbClr val="000000"/>
                  </a:outerShdw>
                </a:effectLst>
                <a:latin typeface="Arial" charset="0"/>
                <a:sym typeface="Georgia"/>
              </a:rPr>
              <a:t>Para Enlacesen baja velocidad y Consumo entre Multiples dispositivos.</a:t>
            </a:r>
          </a:p>
          <a:p>
            <a:pPr marL="361950" lvl="1" indent="-361950">
              <a:spcBef>
                <a:spcPct val="20000"/>
              </a:spcBef>
              <a:buFont typeface="Wingdings" panose="05000000000000000000" pitchFamily="2" charset="2"/>
              <a:buChar char="v"/>
            </a:pPr>
            <a:r>
              <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Velocidad de transmisión entre 25-250 Kbps.</a:t>
            </a:r>
          </a:p>
          <a:p>
            <a:pPr marL="361950" lvl="1" indent="-361950">
              <a:spcBef>
                <a:spcPct val="20000"/>
              </a:spcBef>
              <a:buFont typeface="Wingdings" panose="05000000000000000000" pitchFamily="2" charset="2"/>
              <a:buChar char="v"/>
            </a:pPr>
            <a:r>
              <a:rPr lang="es" sz="3200" b="1" i="1" dirty="0">
                <a:effectLst>
                  <a:outerShdw blurRad="38100" dist="38100" dir="2700000" algn="tl">
                    <a:srgbClr val="000000"/>
                  </a:outerShdw>
                </a:effectLst>
                <a:latin typeface="Arial" charset="0"/>
                <a:ea typeface="+mn-ea"/>
                <a:cs typeface="+mn-cs"/>
                <a:sym typeface="Georgia"/>
              </a:rPr>
              <a:t>Frecuencia 2.4GHz (16 cn), 868 y 915 Mhz.</a:t>
            </a:r>
          </a:p>
          <a:p>
            <a:pPr marL="361950" lvl="1" indent="-361950">
              <a:spcBef>
                <a:spcPct val="20000"/>
              </a:spcBef>
              <a:buFont typeface="Wingdings" panose="05000000000000000000" pitchFamily="2" charset="2"/>
              <a:buChar char="v"/>
            </a:pPr>
            <a:r>
              <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Protocolo fiable, dinámico - Seguridad AES-128.</a:t>
            </a:r>
          </a:p>
          <a:p>
            <a:pPr marL="361950" lvl="1" indent="-361950">
              <a:spcBef>
                <a:spcPct val="20000"/>
              </a:spcBef>
              <a:buFont typeface="Wingdings" panose="05000000000000000000" pitchFamily="2" charset="2"/>
              <a:buChar char="v"/>
            </a:pPr>
            <a:r>
              <a:rPr lang="es" sz="3200" b="1" i="1" dirty="0">
                <a:effectLst>
                  <a:outerShdw blurRad="38100" dist="38100" dir="2700000" algn="tl">
                    <a:srgbClr val="000000"/>
                  </a:outerShdw>
                </a:effectLst>
                <a:latin typeface="Arial" charset="0"/>
                <a:ea typeface="+mn-ea"/>
                <a:cs typeface="+mn-cs"/>
                <a:sym typeface="Georgia"/>
              </a:rPr>
              <a:t>Trabaja con CSMA-CA y QoS</a:t>
            </a:r>
          </a:p>
          <a:p>
            <a:pPr lvl="1">
              <a:spcBef>
                <a:spcPct val="20000"/>
              </a:spcBef>
              <a:buFont typeface="Wingdings" panose="05000000000000000000" pitchFamily="2" charset="2"/>
              <a:buChar char="v"/>
            </a:pPr>
            <a:endParaRPr lang="es" sz="3600" dirty="0">
              <a:sym typeface="Georgia"/>
            </a:endParaRPr>
          </a:p>
          <a:p>
            <a:pPr algn="just">
              <a:lnSpc>
                <a:spcPct val="90000"/>
              </a:lnSpc>
              <a:spcBef>
                <a:spcPct val="20000"/>
              </a:spcBef>
              <a:buFont typeface="Wingdings" panose="05000000000000000000" pitchFamily="2" charset="2"/>
              <a:buChar char="v"/>
            </a:pPr>
            <a:endParaRPr b="1" i="1" dirty="0">
              <a:effectLst>
                <a:outerShdw blurRad="38100" dist="38100" dir="2700000" algn="tl">
                  <a:srgbClr val="000000"/>
                </a:outerShdw>
              </a:effectLst>
              <a:latin typeface="Arial" charset="0"/>
              <a:sym typeface="Georgia"/>
            </a:endParaRPr>
          </a:p>
        </p:txBody>
      </p:sp>
      <p:pic>
        <p:nvPicPr>
          <p:cNvPr id="5" name="Shape 120"/>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3082" y="247160"/>
            <a:ext cx="1989138" cy="738187"/>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288305757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2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47">
                                            <p:bg/>
                                          </p:spTgt>
                                        </p:tgtEl>
                                        <p:attrNameLst>
                                          <p:attrName>style.visibility</p:attrName>
                                        </p:attrNameLst>
                                      </p:cBhvr>
                                      <p:to>
                                        <p:strVal val="visible"/>
                                      </p:to>
                                    </p:set>
                                    <p:animEffect transition="in" filter="wheel(1)">
                                      <p:cBhvr>
                                        <p:cTn id="19" dur="2000"/>
                                        <p:tgtEl>
                                          <p:spTgt spid="147">
                                            <p:bg/>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47">
                                            <p:txEl>
                                              <p:pRg st="0" end="0"/>
                                            </p:txEl>
                                          </p:spTgt>
                                        </p:tgtEl>
                                        <p:attrNameLst>
                                          <p:attrName>style.visibility</p:attrName>
                                        </p:attrNameLst>
                                      </p:cBhvr>
                                      <p:to>
                                        <p:strVal val="visible"/>
                                      </p:to>
                                    </p:set>
                                    <p:animEffect transition="in" filter="wheel(1)">
                                      <p:cBhvr>
                                        <p:cTn id="24" dur="2000"/>
                                        <p:tgtEl>
                                          <p:spTgt spid="14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47">
                                            <p:txEl>
                                              <p:pRg st="1" end="1"/>
                                            </p:txEl>
                                          </p:spTgt>
                                        </p:tgtEl>
                                        <p:attrNameLst>
                                          <p:attrName>style.visibility</p:attrName>
                                        </p:attrNameLst>
                                      </p:cBhvr>
                                      <p:to>
                                        <p:strVal val="visible"/>
                                      </p:to>
                                    </p:set>
                                    <p:animEffect transition="in" filter="wheel(1)">
                                      <p:cBhvr>
                                        <p:cTn id="29" dur="2000"/>
                                        <p:tgtEl>
                                          <p:spTgt spid="14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47">
                                            <p:txEl>
                                              <p:pRg st="2" end="2"/>
                                            </p:txEl>
                                          </p:spTgt>
                                        </p:tgtEl>
                                        <p:attrNameLst>
                                          <p:attrName>style.visibility</p:attrName>
                                        </p:attrNameLst>
                                      </p:cBhvr>
                                      <p:to>
                                        <p:strVal val="visible"/>
                                      </p:to>
                                    </p:set>
                                    <p:animEffect transition="in" filter="wheel(1)">
                                      <p:cBhvr>
                                        <p:cTn id="34" dur="2000"/>
                                        <p:tgtEl>
                                          <p:spTgt spid="14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47">
                                            <p:txEl>
                                              <p:pRg st="3" end="3"/>
                                            </p:txEl>
                                          </p:spTgt>
                                        </p:tgtEl>
                                        <p:attrNameLst>
                                          <p:attrName>style.visibility</p:attrName>
                                        </p:attrNameLst>
                                      </p:cBhvr>
                                      <p:to>
                                        <p:strVal val="visible"/>
                                      </p:to>
                                    </p:set>
                                    <p:animEffect transition="in" filter="wheel(1)">
                                      <p:cBhvr>
                                        <p:cTn id="39" dur="2000"/>
                                        <p:tgtEl>
                                          <p:spTgt spid="147">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47">
                                            <p:txEl>
                                              <p:pRg st="4" end="4"/>
                                            </p:txEl>
                                          </p:spTgt>
                                        </p:tgtEl>
                                        <p:attrNameLst>
                                          <p:attrName>style.visibility</p:attrName>
                                        </p:attrNameLst>
                                      </p:cBhvr>
                                      <p:to>
                                        <p:strVal val="visible"/>
                                      </p:to>
                                    </p:set>
                                    <p:animEffect transition="in" filter="wheel(1)">
                                      <p:cBhvr>
                                        <p:cTn id="44" dur="2000"/>
                                        <p:tgtEl>
                                          <p:spTgt spid="147">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47">
                                            <p:txEl>
                                              <p:pRg st="5" end="5"/>
                                            </p:txEl>
                                          </p:spTgt>
                                        </p:tgtEl>
                                        <p:attrNameLst>
                                          <p:attrName>style.visibility</p:attrName>
                                        </p:attrNameLst>
                                      </p:cBhvr>
                                      <p:to>
                                        <p:strVal val="visible"/>
                                      </p:to>
                                    </p:set>
                                    <p:animEffect transition="in" filter="wheel(1)">
                                      <p:cBhvr>
                                        <p:cTn id="49" dur="2000"/>
                                        <p:tgtEl>
                                          <p:spTgt spid="147">
                                            <p:txEl>
                                              <p:pRg st="5" end="5"/>
                                            </p:txEl>
                                          </p:spTgt>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47">
                                            <p:txEl>
                                              <p:pRg st="6" end="6"/>
                                            </p:txEl>
                                          </p:spTgt>
                                        </p:tgtEl>
                                        <p:attrNameLst>
                                          <p:attrName>style.visibility</p:attrName>
                                        </p:attrNameLst>
                                      </p:cBhvr>
                                      <p:to>
                                        <p:strVal val="visible"/>
                                      </p:to>
                                    </p:set>
                                    <p:animEffect transition="in" filter="wheel(1)">
                                      <p:cBhvr>
                                        <p:cTn id="52" dur="2000"/>
                                        <p:tgtEl>
                                          <p:spTgt spid="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a:t>
            </a:r>
            <a:endParaRPr lang="es-ES" sz="3600" b="1" i="1" dirty="0">
              <a:solidFill>
                <a:schemeClr val="accent6">
                  <a:lumMod val="10000"/>
                  <a:lumOff val="90000"/>
                </a:schemeClr>
              </a:solidFill>
              <a:effectLst>
                <a:outerShdw blurRad="38100" dist="38100" dir="2700000" algn="tl">
                  <a:srgbClr val="000000"/>
                </a:outerShdw>
              </a:effectLst>
              <a:latin typeface="Arial" charset="0"/>
            </a:endParaRPr>
          </a:p>
        </p:txBody>
      </p:sp>
      <p:pic>
        <p:nvPicPr>
          <p:cNvPr id="30722" name="Picture 2" descr="Zigbee, Comunicación para Dispositivos | SG Buz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64" y="1844824"/>
            <a:ext cx="7128792" cy="485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01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62"/>
          <p:cNvSpPr txBox="1">
            <a:spLocks noGrp="1"/>
          </p:cNvSpPr>
          <p:nvPr>
            <p:ph type="title"/>
          </p:nvPr>
        </p:nvSpPr>
        <p:spPr>
          <a:xfrm>
            <a:off x="251520" y="281782"/>
            <a:ext cx="8472365"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Topologías - </a:t>
            </a: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endPar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endParaRPr>
          </a:p>
        </p:txBody>
      </p:sp>
      <p:grpSp>
        <p:nvGrpSpPr>
          <p:cNvPr id="3" name="Grupo 2"/>
          <p:cNvGrpSpPr/>
          <p:nvPr/>
        </p:nvGrpSpPr>
        <p:grpSpPr>
          <a:xfrm>
            <a:off x="513058" y="4042569"/>
            <a:ext cx="2097510" cy="2406650"/>
            <a:chOff x="513058" y="4042569"/>
            <a:chExt cx="2097510" cy="2406650"/>
          </a:xfrm>
        </p:grpSpPr>
        <p:pic>
          <p:nvPicPr>
            <p:cNvPr id="11267" name="Shape 16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47263"/>
            <a:stretch>
              <a:fillRect/>
            </a:stretch>
          </p:blipFill>
          <p:spPr bwMode="auto">
            <a:xfrm>
              <a:off x="513058" y="4504532"/>
              <a:ext cx="2097510" cy="1944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270" name="Shape 166"/>
            <p:cNvSpPr txBox="1">
              <a:spLocks noChangeArrowheads="1"/>
            </p:cNvSpPr>
            <p:nvPr/>
          </p:nvSpPr>
          <p:spPr bwMode="auto">
            <a:xfrm>
              <a:off x="596613" y="4042569"/>
              <a:ext cx="193039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Estrella	</a:t>
              </a:r>
            </a:p>
          </p:txBody>
        </p:sp>
      </p:grpSp>
      <p:grpSp>
        <p:nvGrpSpPr>
          <p:cNvPr id="5" name="Grupo 4"/>
          <p:cNvGrpSpPr/>
          <p:nvPr/>
        </p:nvGrpSpPr>
        <p:grpSpPr>
          <a:xfrm>
            <a:off x="6588224" y="4032560"/>
            <a:ext cx="1930400" cy="2440748"/>
            <a:chOff x="6588224" y="4032560"/>
            <a:chExt cx="1930400" cy="2440748"/>
          </a:xfrm>
        </p:grpSpPr>
        <p:pic>
          <p:nvPicPr>
            <p:cNvPr id="11268" name="Shape 16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46512"/>
            <a:stretch>
              <a:fillRect/>
            </a:stretch>
          </p:blipFill>
          <p:spPr bwMode="auto">
            <a:xfrm>
              <a:off x="6588224" y="4555608"/>
              <a:ext cx="1930400" cy="1917700"/>
            </a:xfrm>
            <a:prstGeom prst="rect">
              <a:avLst/>
            </a:prstGeom>
            <a:solidFill>
              <a:schemeClr val="tx1"/>
            </a:solidFill>
            <a:ln>
              <a:noFill/>
            </a:ln>
          </p:spPr>
        </p:pic>
        <p:sp>
          <p:nvSpPr>
            <p:cNvPr id="11271" name="Shape 167"/>
            <p:cNvSpPr txBox="1">
              <a:spLocks noChangeArrowheads="1"/>
            </p:cNvSpPr>
            <p:nvPr/>
          </p:nvSpPr>
          <p:spPr bwMode="auto">
            <a:xfrm>
              <a:off x="6996026" y="4032560"/>
              <a:ext cx="1150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Malla</a:t>
              </a:r>
            </a:p>
          </p:txBody>
        </p:sp>
      </p:grpSp>
      <p:grpSp>
        <p:nvGrpSpPr>
          <p:cNvPr id="4" name="Grupo 3"/>
          <p:cNvGrpSpPr/>
          <p:nvPr/>
        </p:nvGrpSpPr>
        <p:grpSpPr>
          <a:xfrm>
            <a:off x="3508572" y="4081773"/>
            <a:ext cx="2014537" cy="2357437"/>
            <a:chOff x="3508572" y="4081773"/>
            <a:chExt cx="2014537" cy="2357437"/>
          </a:xfrm>
        </p:grpSpPr>
        <p:pic>
          <p:nvPicPr>
            <p:cNvPr id="11269" name="Shape 165"/>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l="43787" r="1183"/>
            <a:stretch>
              <a:fillRect/>
            </a:stretch>
          </p:blipFill>
          <p:spPr bwMode="auto">
            <a:xfrm>
              <a:off x="3508572" y="4494522"/>
              <a:ext cx="2014537" cy="1944688"/>
            </a:xfrm>
            <a:prstGeom prst="rect">
              <a:avLst/>
            </a:prstGeom>
            <a:solidFill>
              <a:schemeClr val="tx1"/>
            </a:solidFill>
            <a:ln>
              <a:noFill/>
            </a:ln>
          </p:spPr>
        </p:pic>
        <p:sp>
          <p:nvSpPr>
            <p:cNvPr id="11272" name="Shape 168"/>
            <p:cNvSpPr txBox="1">
              <a:spLocks noChangeArrowheads="1"/>
            </p:cNvSpPr>
            <p:nvPr/>
          </p:nvSpPr>
          <p:spPr bwMode="auto">
            <a:xfrm>
              <a:off x="3924489" y="4081773"/>
              <a:ext cx="1171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Árbol</a:t>
              </a:r>
            </a:p>
          </p:txBody>
        </p:sp>
      </p:grpSp>
      <p:pic>
        <p:nvPicPr>
          <p:cNvPr id="2" name="Imagen 1"/>
          <p:cNvPicPr>
            <a:picLocks noChangeAspect="1"/>
          </p:cNvPicPr>
          <p:nvPr/>
        </p:nvPicPr>
        <p:blipFill>
          <a:blip r:embed="rId6"/>
          <a:stretch>
            <a:fillRect/>
          </a:stretch>
        </p:blipFill>
        <p:spPr>
          <a:xfrm>
            <a:off x="1907704" y="1479860"/>
            <a:ext cx="5328591" cy="2381187"/>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38390244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hape 153"/>
          <p:cNvSpPr txBox="1">
            <a:spLocks noGrp="1"/>
          </p:cNvSpPr>
          <p:nvPr>
            <p:ph type="title"/>
          </p:nvPr>
        </p:nvSpPr>
        <p:spPr>
          <a:xfrm>
            <a:off x="323528" y="220754"/>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Dispositivos- </a:t>
            </a:r>
            <a:r>
              <a:rPr lang="es-ES" altLang="es-ES" sz="3600" b="1" i="1" dirty="0" err="1">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6">
                    <a:lumMod val="10000"/>
                    <a:lumOff val="90000"/>
                  </a:schemeClr>
                </a:solidFill>
                <a:effectLst>
                  <a:outerShdw blurRad="38100" dist="38100" dir="2700000" algn="tl">
                    <a:srgbClr val="000000"/>
                  </a:outerShdw>
                </a:effectLst>
                <a:latin typeface="Arial" charset="0"/>
                <a:sym typeface="Georgia" panose="02040502050405020303" pitchFamily="18" charset="0"/>
              </a:rPr>
              <a:t> </a:t>
            </a:r>
          </a:p>
        </p:txBody>
      </p:sp>
      <p:sp>
        <p:nvSpPr>
          <p:cNvPr id="154" name="Shape 154"/>
          <p:cNvSpPr txBox="1">
            <a:spLocks noGrp="1"/>
          </p:cNvSpPr>
          <p:nvPr>
            <p:ph type="body" idx="1"/>
          </p:nvPr>
        </p:nvSpPr>
        <p:spPr>
          <a:xfrm>
            <a:off x="323528" y="1484784"/>
            <a:ext cx="8496944" cy="5040560"/>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Coordinador de Zigbee.</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Routers Zigbee.</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Dispositivo Final.</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lvl="1" algn="just">
              <a:lnSpc>
                <a:spcPct val="90000"/>
              </a:lnSpc>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rPr>
              <a:t>Dispositivo de función completa (FFD).</a:t>
            </a:r>
          </a:p>
          <a:p>
            <a:pPr lvl="1" algn="just">
              <a:lnSpc>
                <a:spcPct val="90000"/>
              </a:lnSpc>
              <a:spcBef>
                <a:spcPct val="20000"/>
              </a:spcBef>
              <a:buFont typeface="Wingdings" panose="05000000000000000000" pitchFamily="2" charset="2"/>
              <a:buChar char="v"/>
            </a:pPr>
            <a:endParaRPr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endParaRPr>
          </a:p>
          <a:p>
            <a:pPr lvl="1" algn="just">
              <a:lnSpc>
                <a:spcPct val="90000"/>
              </a:lnSpc>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rPr>
              <a:t>Dispositivo de función reducida (RFD).</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155" name="Shape 155"/>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2428" y="1676047"/>
            <a:ext cx="17907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Shape 157"/>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6037" y="2204864"/>
            <a:ext cx="1431925"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761093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1000" fill="hold"/>
                                        <p:tgtEl>
                                          <p:spTgt spid="10242"/>
                                        </p:tgtEl>
                                        <p:attrNameLst>
                                          <p:attrName>ppt_w</p:attrName>
                                        </p:attrNameLst>
                                      </p:cBhvr>
                                      <p:tavLst>
                                        <p:tav tm="0">
                                          <p:val>
                                            <p:fltVal val="0"/>
                                          </p:val>
                                        </p:tav>
                                        <p:tav tm="100000">
                                          <p:val>
                                            <p:strVal val="#ppt_w"/>
                                          </p:val>
                                        </p:tav>
                                      </p:tavLst>
                                    </p:anim>
                                    <p:anim calcmode="lin" valueType="num">
                                      <p:cBhvr>
                                        <p:cTn id="8" dur="1000" fill="hold"/>
                                        <p:tgtEl>
                                          <p:spTgt spid="10242"/>
                                        </p:tgtEl>
                                        <p:attrNameLst>
                                          <p:attrName>ppt_h</p:attrName>
                                        </p:attrNameLst>
                                      </p:cBhvr>
                                      <p:tavLst>
                                        <p:tav tm="0">
                                          <p:val>
                                            <p:fltVal val="0"/>
                                          </p:val>
                                        </p:tav>
                                        <p:tav tm="100000">
                                          <p:val>
                                            <p:strVal val="#ppt_h"/>
                                          </p:val>
                                        </p:tav>
                                      </p:tavLst>
                                    </p:anim>
                                    <p:anim calcmode="lin" valueType="num">
                                      <p:cBhvr>
                                        <p:cTn id="9" dur="1000" fill="hold"/>
                                        <p:tgtEl>
                                          <p:spTgt spid="10242"/>
                                        </p:tgtEl>
                                        <p:attrNameLst>
                                          <p:attrName>style.rotation</p:attrName>
                                        </p:attrNameLst>
                                      </p:cBhvr>
                                      <p:tavLst>
                                        <p:tav tm="0">
                                          <p:val>
                                            <p:fltVal val="90"/>
                                          </p:val>
                                        </p:tav>
                                        <p:tav tm="100000">
                                          <p:val>
                                            <p:fltVal val="0"/>
                                          </p:val>
                                        </p:tav>
                                      </p:tavLst>
                                    </p:anim>
                                    <p:animEffect transition="in" filter="fade">
                                      <p:cBhvr>
                                        <p:cTn id="10" dur="1000"/>
                                        <p:tgtEl>
                                          <p:spTgt spid="1024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54">
                                            <p:bg/>
                                          </p:spTgt>
                                        </p:tgtEl>
                                        <p:attrNameLst>
                                          <p:attrName>style.visibility</p:attrName>
                                        </p:attrNameLst>
                                      </p:cBhvr>
                                      <p:to>
                                        <p:strVal val="visible"/>
                                      </p:to>
                                    </p:set>
                                    <p:animEffect transition="in" filter="wheel(1)">
                                      <p:cBhvr>
                                        <p:cTn id="15" dur="2000"/>
                                        <p:tgtEl>
                                          <p:spTgt spid="154">
                                            <p:bg/>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54">
                                            <p:txEl>
                                              <p:pRg st="0" end="0"/>
                                            </p:txEl>
                                          </p:spTgt>
                                        </p:tgtEl>
                                        <p:attrNameLst>
                                          <p:attrName>style.visibility</p:attrName>
                                        </p:attrNameLst>
                                      </p:cBhvr>
                                      <p:to>
                                        <p:strVal val="visible"/>
                                      </p:to>
                                    </p:set>
                                    <p:animEffect transition="in" filter="wheel(1)">
                                      <p:cBhvr>
                                        <p:cTn id="20" dur="2000"/>
                                        <p:tgtEl>
                                          <p:spTgt spid="154">
                                            <p:txEl>
                                              <p:pRg st="0" end="0"/>
                                            </p:txEl>
                                          </p:spTgt>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55"/>
                                        </p:tgtEl>
                                        <p:attrNameLst>
                                          <p:attrName>style.visibility</p:attrName>
                                        </p:attrNameLst>
                                      </p:cBhvr>
                                      <p:to>
                                        <p:strVal val="visible"/>
                                      </p:to>
                                    </p:set>
                                    <p:animEffect transition="in" filter="fade">
                                      <p:cBhvr>
                                        <p:cTn id="24" dur="1000"/>
                                        <p:tgtEl>
                                          <p:spTgt spid="15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54">
                                            <p:txEl>
                                              <p:pRg st="2" end="2"/>
                                            </p:txEl>
                                          </p:spTgt>
                                        </p:tgtEl>
                                        <p:attrNameLst>
                                          <p:attrName>style.visibility</p:attrName>
                                        </p:attrNameLst>
                                      </p:cBhvr>
                                      <p:to>
                                        <p:strVal val="visible"/>
                                      </p:to>
                                    </p:set>
                                    <p:animEffect transition="in" filter="wheel(1)">
                                      <p:cBhvr>
                                        <p:cTn id="29" dur="2000"/>
                                        <p:tgtEl>
                                          <p:spTgt spid="154">
                                            <p:txEl>
                                              <p:pRg st="2" end="2"/>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fade">
                                      <p:cBhvr>
                                        <p:cTn id="33" dur="1000"/>
                                        <p:tgtEl>
                                          <p:spTgt spid="157"/>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54">
                                            <p:txEl>
                                              <p:pRg st="4" end="4"/>
                                            </p:txEl>
                                          </p:spTgt>
                                        </p:tgtEl>
                                        <p:attrNameLst>
                                          <p:attrName>style.visibility</p:attrName>
                                        </p:attrNameLst>
                                      </p:cBhvr>
                                      <p:to>
                                        <p:strVal val="visible"/>
                                      </p:to>
                                    </p:set>
                                    <p:animEffect transition="in" filter="wheel(1)">
                                      <p:cBhvr>
                                        <p:cTn id="38" dur="2000"/>
                                        <p:tgtEl>
                                          <p:spTgt spid="154">
                                            <p:txEl>
                                              <p:pRg st="4" end="4"/>
                                            </p:txEl>
                                          </p:spTgt>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154">
                                            <p:txEl>
                                              <p:pRg st="6" end="6"/>
                                            </p:txEl>
                                          </p:spTgt>
                                        </p:tgtEl>
                                        <p:attrNameLst>
                                          <p:attrName>style.visibility</p:attrName>
                                        </p:attrNameLst>
                                      </p:cBhvr>
                                      <p:to>
                                        <p:strVal val="visible"/>
                                      </p:to>
                                    </p:set>
                                    <p:animEffect transition="in" filter="wheel(1)">
                                      <p:cBhvr>
                                        <p:cTn id="41" dur="2000"/>
                                        <p:tgtEl>
                                          <p:spTgt spid="154">
                                            <p:txEl>
                                              <p:pRg st="6" end="6"/>
                                            </p:txEl>
                                          </p:spTgt>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154">
                                            <p:txEl>
                                              <p:pRg st="8" end="8"/>
                                            </p:txEl>
                                          </p:spTgt>
                                        </p:tgtEl>
                                        <p:attrNameLst>
                                          <p:attrName>style.visibility</p:attrName>
                                        </p:attrNameLst>
                                      </p:cBhvr>
                                      <p:to>
                                        <p:strVal val="visible"/>
                                      </p:to>
                                    </p:set>
                                    <p:animEffect transition="in" filter="wheel(1)">
                                      <p:cBhvr>
                                        <p:cTn id="44" dur="2000"/>
                                        <p:tgtEl>
                                          <p:spTgt spid="1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54"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180"/>
          <p:cNvSpPr txBox="1">
            <a:spLocks noGrp="1"/>
          </p:cNvSpPr>
          <p:nvPr>
            <p:ph type="title"/>
          </p:nvPr>
        </p:nvSpPr>
        <p:spPr>
          <a:xfrm>
            <a:off x="457200" y="292100"/>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 sz="3600" b="1" i="1" dirty="0">
                <a:solidFill>
                  <a:schemeClr val="accent6">
                    <a:lumMod val="10000"/>
                    <a:lumOff val="90000"/>
                  </a:schemeClr>
                </a:solidFill>
                <a:effectLst>
                  <a:outerShdw blurRad="38100" dist="38100" dir="2700000" algn="tl">
                    <a:srgbClr val="000000"/>
                  </a:outerShdw>
                </a:effectLst>
                <a:latin typeface="Arial" charset="0"/>
                <a:sym typeface="Georgia"/>
              </a:rPr>
              <a:t>Dispositivo de función Completa (FFD).</a:t>
            </a:r>
          </a:p>
        </p:txBody>
      </p:sp>
      <p:sp>
        <p:nvSpPr>
          <p:cNvPr id="181" name="Shape 181"/>
          <p:cNvSpPr txBox="1">
            <a:spLocks noGrp="1"/>
          </p:cNvSpPr>
          <p:nvPr>
            <p:ph type="body" idx="1"/>
          </p:nvPr>
        </p:nvSpPr>
        <p:spPr>
          <a:xfrm>
            <a:off x="323528" y="1556793"/>
            <a:ext cx="8363272" cy="496855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nSpc>
                <a:spcPct val="90000"/>
              </a:lnSpc>
              <a:spcBef>
                <a:spcPct val="20000"/>
              </a:spcBef>
              <a:buFont typeface="Wingdings" panose="05000000000000000000" pitchFamily="2" charset="2"/>
              <a:buChar char="v"/>
            </a:pPr>
            <a:r>
              <a:rPr lang="es-ES" sz="2800" b="1" i="1" dirty="0">
                <a:effectLst>
                  <a:outerShdw blurRad="38100" dist="38100" dir="2700000" algn="tl">
                    <a:srgbClr val="000000"/>
                  </a:outerShdw>
                </a:effectLst>
                <a:latin typeface="Arial" charset="0"/>
              </a:rPr>
              <a:t>Módulo </a:t>
            </a:r>
            <a:r>
              <a:rPr lang="es-ES" sz="2800" b="1" i="1" dirty="0" err="1">
                <a:effectLst>
                  <a:outerShdw blurRad="38100" dist="38100" dir="2700000" algn="tl">
                    <a:srgbClr val="000000"/>
                  </a:outerShdw>
                </a:effectLst>
                <a:latin typeface="Arial" charset="0"/>
              </a:rPr>
              <a:t>ZigBee</a:t>
            </a:r>
            <a:r>
              <a:rPr lang="es-ES" sz="2800" b="1" i="1" dirty="0">
                <a:effectLst>
                  <a:outerShdw blurRad="38100" dist="38100" dir="2700000" algn="tl">
                    <a:srgbClr val="000000"/>
                  </a:outerShdw>
                </a:effectLst>
                <a:latin typeface="Arial" charset="0"/>
              </a:rPr>
              <a:t>  de desarrollo y Control</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8" name="Imagen 7"/>
          <p:cNvPicPr>
            <a:picLocks noChangeAspect="1"/>
          </p:cNvPicPr>
          <p:nvPr/>
        </p:nvPicPr>
        <p:blipFill>
          <a:blip r:embed="rId3"/>
          <a:stretch>
            <a:fillRect/>
          </a:stretch>
        </p:blipFill>
        <p:spPr>
          <a:xfrm>
            <a:off x="323528" y="2852936"/>
            <a:ext cx="3577952" cy="2058865"/>
          </a:xfrm>
          <a:prstGeom prst="rect">
            <a:avLst/>
          </a:prstGeom>
        </p:spPr>
      </p:pic>
      <p:pic>
        <p:nvPicPr>
          <p:cNvPr id="2" name="Imagen 1"/>
          <p:cNvPicPr>
            <a:picLocks noChangeAspect="1"/>
          </p:cNvPicPr>
          <p:nvPr/>
        </p:nvPicPr>
        <p:blipFill>
          <a:blip r:embed="rId4"/>
          <a:stretch>
            <a:fillRect/>
          </a:stretch>
        </p:blipFill>
        <p:spPr>
          <a:xfrm>
            <a:off x="4059374" y="2276872"/>
            <a:ext cx="4627426" cy="3983003"/>
          </a:xfrm>
          <a:prstGeom prst="rect">
            <a:avLst/>
          </a:prstGeom>
        </p:spPr>
      </p:pic>
    </p:spTree>
    <p:extLst>
      <p:ext uri="{BB962C8B-B14F-4D97-AF65-F5344CB8AC3E}">
        <p14:creationId xmlns:p14="http://schemas.microsoft.com/office/powerpoint/2010/main" val="1857935159"/>
      </p:ext>
    </p:extLst>
  </p:cSld>
  <p:clrMapOvr>
    <a:masterClrMapping/>
  </p:clrMapOvr>
  <p:transition spd="slow">
    <p:cut/>
  </p:transition>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1784</Words>
  <Application>Microsoft Office PowerPoint</Application>
  <PresentationFormat>Carta (216 x 279 mm)</PresentationFormat>
  <Paragraphs>150</Paragraphs>
  <Slides>25</Slides>
  <Notes>17</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35" baseType="lpstr">
      <vt:lpstr>Arial</vt:lpstr>
      <vt:lpstr>Arial Black</vt:lpstr>
      <vt:lpstr>Calibri</vt:lpstr>
      <vt:lpstr>Courier New</vt:lpstr>
      <vt:lpstr>Georgia</vt:lpstr>
      <vt:lpstr>Times New Roman</vt:lpstr>
      <vt:lpstr>Verdana</vt:lpstr>
      <vt:lpstr>Wingdings</vt:lpstr>
      <vt:lpstr>Impulso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IEEE 802.15 - Características</vt:lpstr>
      <vt:lpstr>Protocolo Zigbee</vt:lpstr>
      <vt:lpstr>Zigbee  </vt:lpstr>
      <vt:lpstr>Topologías - Zigbee</vt:lpstr>
      <vt:lpstr>Dispositivos- Zigbee </vt:lpstr>
      <vt:lpstr>Dispositivo de función Completa (FFD).</vt:lpstr>
      <vt:lpstr>Dispositivo de función reducida (RFD).</vt:lpstr>
      <vt:lpstr>Zigbee – Pila de Protocolos</vt:lpstr>
      <vt:lpstr>Zigbee – Pila de Protocolos</vt:lpstr>
      <vt:lpstr>Zigbee - Aplicaciones </vt:lpstr>
      <vt:lpstr>Zigbee - Aplicaciones </vt:lpstr>
      <vt:lpstr>Zigbee - Aplicaciones – Medicina –diagrama de arquitectura </vt:lpstr>
      <vt:lpstr>Protocolo Z-WAVE</vt:lpstr>
      <vt:lpstr>Protocolo Z-WAVE</vt:lpstr>
      <vt:lpstr>Protocolo NFC</vt:lpstr>
      <vt:lpstr>Protocolo NFC</vt:lpstr>
      <vt:lpstr>Protocolo NFC</vt:lpstr>
      <vt:lpstr>Protocolo NFC</vt:lpstr>
      <vt:lpstr>Protocolo NFC</vt:lpstr>
      <vt:lpstr>Jammer – Inhibidor de Señales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 de Redes 2634 Introducción a las Comunicaciones 3007</dc:title>
  <dc:creator>Pablo Alejandro Lena</dc:creator>
  <cp:lastModifiedBy>Pablo Alejandro Lena</cp:lastModifiedBy>
  <cp:revision>8</cp:revision>
  <dcterms:created xsi:type="dcterms:W3CDTF">2020-07-11T20:29:36Z</dcterms:created>
  <dcterms:modified xsi:type="dcterms:W3CDTF">2023-03-26T18:33:25Z</dcterms:modified>
</cp:coreProperties>
</file>