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7" r:id="rId2"/>
  </p:sldMasterIdLst>
  <p:notesMasterIdLst>
    <p:notesMasterId r:id="rId30"/>
  </p:notesMasterIdLst>
  <p:handoutMasterIdLst>
    <p:handoutMasterId r:id="rId31"/>
  </p:handoutMasterIdLst>
  <p:sldIdLst>
    <p:sldId id="444" r:id="rId3"/>
    <p:sldId id="417" r:id="rId4"/>
    <p:sldId id="443" r:id="rId5"/>
    <p:sldId id="435" r:id="rId6"/>
    <p:sldId id="436" r:id="rId7"/>
    <p:sldId id="446" r:id="rId8"/>
    <p:sldId id="437" r:id="rId9"/>
    <p:sldId id="438" r:id="rId10"/>
    <p:sldId id="439" r:id="rId11"/>
    <p:sldId id="440" r:id="rId12"/>
    <p:sldId id="441" r:id="rId13"/>
    <p:sldId id="419" r:id="rId14"/>
    <p:sldId id="415" r:id="rId15"/>
    <p:sldId id="424" r:id="rId16"/>
    <p:sldId id="414" r:id="rId17"/>
    <p:sldId id="426" r:id="rId18"/>
    <p:sldId id="428" r:id="rId19"/>
    <p:sldId id="429" r:id="rId20"/>
    <p:sldId id="431" r:id="rId21"/>
    <p:sldId id="433" r:id="rId22"/>
    <p:sldId id="420" r:id="rId23"/>
    <p:sldId id="421" r:id="rId24"/>
    <p:sldId id="422" r:id="rId25"/>
    <p:sldId id="423" r:id="rId26"/>
    <p:sldId id="425" r:id="rId27"/>
    <p:sldId id="445" r:id="rId28"/>
    <p:sldId id="442" r:id="rId29"/>
  </p:sldIdLst>
  <p:sldSz cx="9144000" cy="6858000" type="screen4x3"/>
  <p:notesSz cx="6934200" cy="9220200"/>
  <p:custDataLst>
    <p:tags r:id="rId32"/>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p" initials="" lastIdx="2" clrIdx="0"/>
  <p:cmAuthor id="1" name="Rob Sadow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1571" autoAdjust="0"/>
  </p:normalViewPr>
  <p:slideViewPr>
    <p:cSldViewPr snapToGrid="0">
      <p:cViewPr varScale="1">
        <p:scale>
          <a:sx n="47" d="100"/>
          <a:sy n="47" d="100"/>
        </p:scale>
        <p:origin x="1258" y="43"/>
      </p:cViewPr>
      <p:guideLst>
        <p:guide orient="horz" pos="1144"/>
        <p:guide pos="412"/>
      </p:guideLst>
    </p:cSldViewPr>
  </p:slideViewPr>
  <p:notesTextViewPr>
    <p:cViewPr>
      <p:scale>
        <a:sx n="100" d="100"/>
        <a:sy n="100" d="100"/>
      </p:scale>
      <p:origin x="0" y="0"/>
    </p:cViewPr>
  </p:notesTextViewPr>
  <p:sorterViewPr>
    <p:cViewPr>
      <p:scale>
        <a:sx n="100" d="100"/>
        <a:sy n="100" d="100"/>
      </p:scale>
      <p:origin x="0" y="-4919"/>
    </p:cViewPr>
  </p:sorterViewPr>
  <p:notesViewPr>
    <p:cSldViewPr snapToGrid="0">
      <p:cViewPr>
        <p:scale>
          <a:sx n="100" d="100"/>
          <a:sy n="100" d="100"/>
        </p:scale>
        <p:origin x="-168" y="606"/>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n-US"/>
              <a:t>January 2007 Field Training</a:t>
            </a:r>
          </a:p>
          <a:p>
            <a:r>
              <a:rPr lang="en-US"/>
              <a:t>Next-Generation Backup</a:t>
            </a:r>
          </a:p>
        </p:txBody>
      </p:sp>
    </p:spTree>
    <p:extLst>
      <p:ext uri="{BB962C8B-B14F-4D97-AF65-F5344CB8AC3E}">
        <p14:creationId xmlns:p14="http://schemas.microsoft.com/office/powerpoint/2010/main" val="1348580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fld id="{1AA68A4A-458B-47E8-875E-537F49E71CCD}" type="slidenum">
              <a:rPr lang="en-US"/>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s-ES"/>
              <a:t>Capacitación en terreno durante enero de 2007</a:t>
            </a:r>
          </a:p>
        </p:txBody>
      </p:sp>
    </p:spTree>
    <p:extLst>
      <p:ext uri="{BB962C8B-B14F-4D97-AF65-F5344CB8AC3E}">
        <p14:creationId xmlns:p14="http://schemas.microsoft.com/office/powerpoint/2010/main" val="220568624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s.wikipedia.org/w/index.php?title=CCSA&amp;action=edit" TargetMode="External"/><Relationship Id="rId13" Type="http://schemas.openxmlformats.org/officeDocument/2006/relationships/hyperlink" Target="http://es.wikipedia.org/wiki/Corea_del_Sur" TargetMode="External"/><Relationship Id="rId18" Type="http://schemas.openxmlformats.org/officeDocument/2006/relationships/hyperlink" Target="http://es.wikipedia.org/wiki/CDMA2000" TargetMode="External"/><Relationship Id="rId3" Type="http://schemas.openxmlformats.org/officeDocument/2006/relationships/hyperlink" Target="http://es.wikipedia.org/wiki/1998" TargetMode="External"/><Relationship Id="rId7" Type="http://schemas.openxmlformats.org/officeDocument/2006/relationships/hyperlink" Target="http://es.wikipedia.org/wiki/Jap%C3%B3n" TargetMode="External"/><Relationship Id="rId12" Type="http://schemas.openxmlformats.org/officeDocument/2006/relationships/hyperlink" Target="http://es.wikipedia.org/w/index.php?title=TTA&amp;action=edit" TargetMode="External"/><Relationship Id="rId17" Type="http://schemas.openxmlformats.org/officeDocument/2006/relationships/hyperlink" Target="http://es.wikipedia.org/wiki/IS-95" TargetMode="External"/><Relationship Id="rId2" Type="http://schemas.openxmlformats.org/officeDocument/2006/relationships/slide" Target="../slides/slide12.xml"/><Relationship Id="rId16" Type="http://schemas.openxmlformats.org/officeDocument/2006/relationships/hyperlink" Target="http://es.wikipedia.org/wiki/UMTS" TargetMode="External"/><Relationship Id="rId1" Type="http://schemas.openxmlformats.org/officeDocument/2006/relationships/notesMaster" Target="../notesMasters/notesMaster1.xml"/><Relationship Id="rId6" Type="http://schemas.openxmlformats.org/officeDocument/2006/relationships/hyperlink" Target="http://es.wikipedia.org/w/index.php?title=ARIB/TTC&amp;action=edit" TargetMode="External"/><Relationship Id="rId11" Type="http://schemas.openxmlformats.org/officeDocument/2006/relationships/hyperlink" Target="http://es.wikipedia.org/wiki/Am%C3%A9rica_del_Norte" TargetMode="External"/><Relationship Id="rId5" Type="http://schemas.openxmlformats.org/officeDocument/2006/relationships/hyperlink" Target="http://es.wikipedia.org/wiki/Europa" TargetMode="External"/><Relationship Id="rId15" Type="http://schemas.openxmlformats.org/officeDocument/2006/relationships/hyperlink" Target="http://es.wikipedia.org/wiki/GSM" TargetMode="External"/><Relationship Id="rId10" Type="http://schemas.openxmlformats.org/officeDocument/2006/relationships/hyperlink" Target="http://es.wikipedia.org/w/index.php?title=ATIS&amp;action=edit" TargetMode="External"/><Relationship Id="rId4" Type="http://schemas.openxmlformats.org/officeDocument/2006/relationships/hyperlink" Target="http://es.wikipedia.org/wiki/ETSI" TargetMode="External"/><Relationship Id="rId9" Type="http://schemas.openxmlformats.org/officeDocument/2006/relationships/hyperlink" Target="http://es.wikipedia.org/wiki/China" TargetMode="External"/><Relationship Id="rId14" Type="http://schemas.openxmlformats.org/officeDocument/2006/relationships/hyperlink" Target="http://es.wikipedia.org/wiki/ITU"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s.wikipedia.org/wiki/UTRAN" TargetMode="External"/><Relationship Id="rId13" Type="http://schemas.openxmlformats.org/officeDocument/2006/relationships/hyperlink" Target="https://es.wikipedia.org/wiki/CDMA" TargetMode="External"/><Relationship Id="rId3" Type="http://schemas.openxmlformats.org/officeDocument/2006/relationships/hyperlink" Target="https://es.wikipedia.org/wiki/3G" TargetMode="External"/><Relationship Id="rId7" Type="http://schemas.openxmlformats.org/officeDocument/2006/relationships/hyperlink" Target="https://es.wikipedia.org/wiki/EDGE" TargetMode="External"/><Relationship Id="rId12" Type="http://schemas.openxmlformats.org/officeDocument/2006/relationships/hyperlink" Target="https://es.wikipedia.org/w/index.php?title=3GPP2&amp;action=edit&amp;redlink=1" TargetMode="External"/><Relationship Id="rId2" Type="http://schemas.openxmlformats.org/officeDocument/2006/relationships/slide" Target="../slides/slide15.xml"/><Relationship Id="rId16" Type="http://schemas.openxmlformats.org/officeDocument/2006/relationships/hyperlink" Target="https://es.wikipedia.org/wiki/Sophia_Ant%C3%ADpolis" TargetMode="External"/><Relationship Id="rId1" Type="http://schemas.openxmlformats.org/officeDocument/2006/relationships/notesMaster" Target="../notesMasters/notesMaster1.xml"/><Relationship Id="rId6" Type="http://schemas.openxmlformats.org/officeDocument/2006/relationships/hyperlink" Target="https://es.wikipedia.org/wiki/GPRS" TargetMode="External"/><Relationship Id="rId11" Type="http://schemas.openxmlformats.org/officeDocument/2006/relationships/hyperlink" Target="https://es.wikipedia.org/wiki/Subsistema_Multimedia_IP" TargetMode="External"/><Relationship Id="rId5" Type="http://schemas.openxmlformats.org/officeDocument/2006/relationships/hyperlink" Target="https://es.wikipedia.org/wiki/Uni%C3%B3n_Internacional_de_Telecomunicaciones" TargetMode="External"/><Relationship Id="rId15" Type="http://schemas.openxmlformats.org/officeDocument/2006/relationships/hyperlink" Target="https://es.wikipedia.org/wiki/European_Telecommunications_Standards_Institute" TargetMode="External"/><Relationship Id="rId10" Type="http://schemas.openxmlformats.org/officeDocument/2006/relationships/hyperlink" Target="https://es.wikipedia.org/wiki/TDD" TargetMode="External"/><Relationship Id="rId4" Type="http://schemas.openxmlformats.org/officeDocument/2006/relationships/hyperlink" Target="https://es.wikipedia.org/wiki/GSM" TargetMode="External"/><Relationship Id="rId9" Type="http://schemas.openxmlformats.org/officeDocument/2006/relationships/hyperlink" Target="https://es.wikipedia.org/wiki/FDD" TargetMode="External"/><Relationship Id="rId14" Type="http://schemas.openxmlformats.org/officeDocument/2006/relationships/hyperlink" Target="https://es.wikipedia.org/wiki/CDMA2000"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tools.ietf.org/html/rfc2396"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es.wikipedia.org/wiki/Protocolo" TargetMode="External"/><Relationship Id="rId5" Type="http://schemas.openxmlformats.org/officeDocument/2006/relationships/hyperlink" Target="http://es.wikipedia.org/w/index.php?title=URN&amp;action=edit" TargetMode="External"/><Relationship Id="rId4" Type="http://schemas.openxmlformats.org/officeDocument/2006/relationships/hyperlink" Target="http://es.wikipedia.org/wiki/UR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voipforo.com/diccionario/N.ph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18</a:t>
            </a:r>
          </a:p>
          <a:p>
            <a:pPr algn="ctr"/>
            <a:r>
              <a:rPr lang="es-MX" sz="1800" b="1" dirty="0">
                <a:latin typeface="Verdana" pitchFamily="34" charset="0"/>
              </a:rPr>
              <a:t>3-1-7 Tecbared-Introcom-18-2023---1.pptx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1995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7E3669A8-295A-4C4E-A3B5-C637D96AE6DE}" type="slidenum">
              <a:rPr lang="en-US"/>
              <a:pPr/>
              <a:t>10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4802" name="Rectangle 2"/>
          <p:cNvSpPr>
            <a:spLocks noGrp="1" noRot="1" noChangeAspect="1" noChangeArrowheads="1" noTextEdit="1"/>
          </p:cNvSpPr>
          <p:nvPr>
            <p:ph type="sldImg"/>
          </p:nvPr>
        </p:nvSpPr>
        <p:spPr>
          <a:xfrm>
            <a:off x="1162050" y="692150"/>
            <a:ext cx="4610100" cy="3457575"/>
          </a:xfrm>
          <a:ln/>
        </p:spPr>
      </p:sp>
      <p:sp>
        <p:nvSpPr>
          <p:cNvPr id="1484803" name="Rectangle 3"/>
          <p:cNvSpPr>
            <a:spLocks noGrp="1" noChangeArrowheads="1"/>
          </p:cNvSpPr>
          <p:nvPr>
            <p:ph type="body" idx="1"/>
          </p:nvPr>
        </p:nvSpPr>
        <p:spPr>
          <a:xfrm>
            <a:off x="923925" y="4379913"/>
            <a:ext cx="5086350" cy="4148137"/>
          </a:xfrm>
        </p:spPr>
        <p:txBody>
          <a:bodyPr/>
          <a:lstStyle/>
          <a:p>
            <a:pPr algn="just"/>
            <a:r>
              <a:rPr lang="es-ES" dirty="0"/>
              <a:t>El objetivo de RTP es brindar un medio uniforme de transmisión sobre IP de datos que estén sujetos a las limitaciones de tiempo real (audio, video, etc.). La función principal de RTP es implementar los números de secuencia de paquetes IP para rearmar la información de voz o de video, incluso cuando la red subyacente cambie el orden de los paquetes. </a:t>
            </a:r>
          </a:p>
          <a:p>
            <a:endParaRPr lang="es-ES" dirty="0"/>
          </a:p>
          <a:p>
            <a:r>
              <a:rPr lang="es-ES" dirty="0"/>
              <a:t>De manera más general, RTP permite: </a:t>
            </a:r>
          </a:p>
          <a:p>
            <a:endParaRPr lang="es-ES" dirty="0"/>
          </a:p>
          <a:p>
            <a:pPr marL="171450" indent="-171450">
              <a:buFont typeface="Arial" panose="020B0604020202020204" pitchFamily="34" charset="0"/>
              <a:buChar char="•"/>
            </a:pPr>
            <a:r>
              <a:rPr lang="es-ES" dirty="0"/>
              <a:t>Identificar el tipo de información transmitida; </a:t>
            </a:r>
          </a:p>
          <a:p>
            <a:pPr marL="171450" indent="-171450">
              <a:buFont typeface="Arial" panose="020B0604020202020204" pitchFamily="34" charset="0"/>
              <a:buChar char="•"/>
            </a:pPr>
            <a:r>
              <a:rPr lang="es-ES" dirty="0"/>
              <a:t>Agregarle marcadores temporales y números de secuencia a la información transmitida; </a:t>
            </a:r>
          </a:p>
          <a:p>
            <a:pPr marL="171450" indent="-171450">
              <a:buFont typeface="Arial" panose="020B0604020202020204" pitchFamily="34" charset="0"/>
              <a:buChar char="•"/>
            </a:pPr>
            <a:r>
              <a:rPr lang="es-ES" dirty="0"/>
              <a:t>Controlar la llegada de los paquetes a destino. </a:t>
            </a:r>
          </a:p>
          <a:p>
            <a:pPr marL="171450" indent="-171450">
              <a:buFont typeface="Arial" panose="020B0604020202020204" pitchFamily="34" charset="0"/>
              <a:buChar char="•"/>
            </a:pPr>
            <a:r>
              <a:rPr lang="es-ES" dirty="0"/>
              <a:t>Además, los paquetes de difusión múltiple pueden utilizar RTP para </a:t>
            </a:r>
            <a:r>
              <a:rPr lang="es-ES" dirty="0" err="1"/>
              <a:t>enrutar</a:t>
            </a:r>
            <a:r>
              <a:rPr lang="es-ES" dirty="0"/>
              <a:t> conversaciones a múltiples destinatarios. </a:t>
            </a:r>
            <a:endParaRPr lang="es-A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31E8BD5-7519-45AB-966E-EDC554067B7A}" type="slidenum">
              <a:rPr lang="en-US"/>
              <a:pPr/>
              <a:t>11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6850" name="Rectangle 2"/>
          <p:cNvSpPr>
            <a:spLocks noGrp="1" noRot="1" noChangeAspect="1" noChangeArrowheads="1" noTextEdit="1"/>
          </p:cNvSpPr>
          <p:nvPr>
            <p:ph type="sldImg"/>
          </p:nvPr>
        </p:nvSpPr>
        <p:spPr>
          <a:xfrm>
            <a:off x="1162050" y="692150"/>
            <a:ext cx="4610100" cy="3457575"/>
          </a:xfrm>
          <a:ln/>
        </p:spPr>
      </p:sp>
      <p:sp>
        <p:nvSpPr>
          <p:cNvPr id="1486851" name="Rectangle 3"/>
          <p:cNvSpPr>
            <a:spLocks noGrp="1" noChangeArrowheads="1"/>
          </p:cNvSpPr>
          <p:nvPr>
            <p:ph type="body" idx="1"/>
          </p:nvPr>
        </p:nvSpPr>
        <p:spPr>
          <a:xfrm>
            <a:off x="923925" y="4379913"/>
            <a:ext cx="5086350" cy="4148137"/>
          </a:xfrm>
        </p:spPr>
        <p:txBody>
          <a:bodyPr/>
          <a:lstStyle/>
          <a:p>
            <a:r>
              <a:rPr lang="es-ES"/>
              <a:t>El protocolo RTCP se basa en transmisiones periódicas de paquetes de control que realizan todos los participantes de la sesión. </a:t>
            </a:r>
          </a:p>
          <a:p>
            <a:r>
              <a:rPr lang="es-ES"/>
              <a:t>Es un protocolo de control para el flujo RTP, que permite transmitir información básica sobre los participantes de la sesión y la calidad de servicio. </a:t>
            </a:r>
          </a:p>
          <a:p>
            <a:r>
              <a:rPr lang="es-ES"/>
              <a:t>RTCP es un protocolo de control asociado con RTP, que mide los desempeños pero no ofrece garantías. Para esto, se debe utilizar un protocolo de reserva como RSVP o asegurarse de que los enlaces de comunicación utilizados sean de proporción correcta en relación con el uso que se hace de ellos. </a:t>
            </a:r>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E194840-BC13-4051-AD52-95360C6F9307}" type="slidenum">
              <a:rPr lang="en-US"/>
              <a:pPr/>
              <a:t>12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pPr algn="just"/>
            <a:r>
              <a:rPr lang="es-AR" sz="1200" b="1"/>
              <a:t>3GPP</a:t>
            </a:r>
            <a:r>
              <a:rPr lang="es-AR" sz="1200"/>
              <a:t> es un acuerdo de colaboración en tecnología de telefonía móvil, que fue establecido en Diciembre de </a:t>
            </a:r>
            <a:r>
              <a:rPr lang="es-AR" sz="1200">
                <a:hlinkClick r:id="rId3" tooltip="1998"/>
              </a:rPr>
              <a:t>1998</a:t>
            </a:r>
            <a:r>
              <a:rPr lang="es-AR" sz="1200"/>
              <a:t>. Esta cooperación es entre </a:t>
            </a:r>
            <a:r>
              <a:rPr lang="es-AR" sz="1200">
                <a:hlinkClick r:id="rId4" tooltip="ETSI"/>
              </a:rPr>
              <a:t>ETSI</a:t>
            </a:r>
            <a:r>
              <a:rPr lang="es-AR" sz="1200"/>
              <a:t> (</a:t>
            </a:r>
            <a:r>
              <a:rPr lang="es-AR" sz="1200">
                <a:hlinkClick r:id="rId5" tooltip="Europa"/>
              </a:rPr>
              <a:t>Europa</a:t>
            </a:r>
            <a:r>
              <a:rPr lang="es-AR" sz="1200"/>
              <a:t>), </a:t>
            </a:r>
            <a:r>
              <a:rPr lang="es-AR" sz="1200">
                <a:hlinkClick r:id="rId6" tooltip="ARIB/TTC"/>
              </a:rPr>
              <a:t>ARIB/TTC</a:t>
            </a:r>
            <a:r>
              <a:rPr lang="es-AR" sz="1200"/>
              <a:t> (</a:t>
            </a:r>
            <a:r>
              <a:rPr lang="es-AR" sz="1200">
                <a:hlinkClick r:id="rId7" tooltip="Japón"/>
              </a:rPr>
              <a:t>Japón</a:t>
            </a:r>
            <a:r>
              <a:rPr lang="es-AR" sz="1200"/>
              <a:t>), </a:t>
            </a:r>
            <a:r>
              <a:rPr lang="es-AR" sz="1200">
                <a:hlinkClick r:id="rId8" tooltip="CCSA"/>
              </a:rPr>
              <a:t>CCSA</a:t>
            </a:r>
            <a:r>
              <a:rPr lang="es-AR" sz="1200"/>
              <a:t> (</a:t>
            </a:r>
            <a:r>
              <a:rPr lang="es-AR" sz="1200">
                <a:hlinkClick r:id="rId9" tooltip="China"/>
              </a:rPr>
              <a:t>China</a:t>
            </a:r>
            <a:r>
              <a:rPr lang="es-AR" sz="1200"/>
              <a:t>), </a:t>
            </a:r>
            <a:r>
              <a:rPr lang="es-AR" sz="1200">
                <a:hlinkClick r:id="rId10" tooltip="ATIS"/>
              </a:rPr>
              <a:t>ATIS</a:t>
            </a:r>
            <a:r>
              <a:rPr lang="es-AR" sz="1200"/>
              <a:t> (</a:t>
            </a:r>
            <a:r>
              <a:rPr lang="es-AR" sz="1200">
                <a:hlinkClick r:id="rId11" tooltip="América del Norte"/>
              </a:rPr>
              <a:t>América del Norte</a:t>
            </a:r>
            <a:r>
              <a:rPr lang="es-AR" sz="1200"/>
              <a:t>) and </a:t>
            </a:r>
            <a:r>
              <a:rPr lang="es-AR" sz="1200">
                <a:hlinkClick r:id="rId12" tooltip="TTA"/>
              </a:rPr>
              <a:t>TTA</a:t>
            </a:r>
            <a:r>
              <a:rPr lang="es-AR" sz="1200"/>
              <a:t> (</a:t>
            </a:r>
            <a:r>
              <a:rPr lang="es-AR" sz="1200">
                <a:hlinkClick r:id="rId13" tooltip="Corea del Sur"/>
              </a:rPr>
              <a:t>Corea del Sur</a:t>
            </a:r>
            <a:r>
              <a:rPr lang="es-AR" sz="1200"/>
              <a:t>).El alcance del 3GPP es hacer global aplicaciones de tercera generación 3G (telefóno movil) con especificaciones de sistemas </a:t>
            </a:r>
            <a:r>
              <a:rPr lang="es-AR" sz="1200">
                <a:hlinkClick r:id="rId14" tooltip="ITU"/>
              </a:rPr>
              <a:t>ITU</a:t>
            </a:r>
            <a:r>
              <a:rPr lang="es-AR" sz="1200"/>
              <a:t>'s IMT-2000. Los sistemas 3GPP están basados en la evolución de los sistemas </a:t>
            </a:r>
            <a:r>
              <a:rPr lang="es-AR" sz="1200">
                <a:hlinkClick r:id="rId15" tooltip="GSM"/>
              </a:rPr>
              <a:t>GSM</a:t>
            </a:r>
            <a:r>
              <a:rPr lang="es-AR" sz="1200"/>
              <a:t>, ahora comúnmente conocidos como sistemas </a:t>
            </a:r>
            <a:r>
              <a:rPr lang="es-AR" sz="1200">
                <a:hlinkClick r:id="rId16" tooltip="UMTS"/>
              </a:rPr>
              <a:t>UMTS</a:t>
            </a:r>
            <a:r>
              <a:rPr lang="es-AR" sz="1200"/>
              <a:t>. El 3GPP puede confundirse con 3GPP2 cuyo estándar de especificación es basada en tecnología </a:t>
            </a:r>
            <a:r>
              <a:rPr lang="es-AR" sz="1200">
                <a:hlinkClick r:id="rId17" tooltip="IS-95"/>
              </a:rPr>
              <a:t>IS-95</a:t>
            </a:r>
            <a:r>
              <a:rPr lang="es-AR" sz="1200"/>
              <a:t> comúnmente conocida como </a:t>
            </a:r>
            <a:r>
              <a:rPr lang="es-AR" sz="1200">
                <a:hlinkClick r:id="rId18" tooltip="CDMA2000"/>
              </a:rPr>
              <a:t>CDMA2000</a:t>
            </a:r>
            <a:endParaRPr lang="es-A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A478B3A9-DFF4-42F0-9945-A4E2CBFD475A}" type="slidenum">
              <a:rPr lang="en-US"/>
              <a:pPr/>
              <a:t>14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pPr algn="just"/>
            <a:r>
              <a:rPr lang="es-AR" sz="1600" dirty="0"/>
              <a:t>Al ser un protocolo basado en texto posibilita una fácil implementación y depuración, y eso lo hace flexible y extensible. El </a:t>
            </a:r>
            <a:r>
              <a:rPr lang="es-AR" sz="1600" dirty="0" err="1"/>
              <a:t>sobreencabezamiento</a:t>
            </a:r>
            <a:r>
              <a:rPr lang="es-AR" sz="1600" dirty="0"/>
              <a:t> que implica usar un protocolo basado en texto no tiene mayor trascendencia, ya que SIP es un protocolo de señalización, y no es un protocolo para el intercambio de datos de usuario, donde si tendría consecuencias.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3D28389-F6EC-487C-B927-7250CD15DE9E}" type="slidenum">
              <a:rPr lang="en-US"/>
              <a:pPr/>
              <a:t>15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8418" name="Rectangle 2"/>
          <p:cNvSpPr>
            <a:spLocks noGrp="1" noRot="1" noChangeAspect="1" noChangeArrowheads="1" noTextEdit="1"/>
          </p:cNvSpPr>
          <p:nvPr>
            <p:ph type="sldImg"/>
          </p:nvPr>
        </p:nvSpPr>
        <p:spPr>
          <a:ln/>
        </p:spPr>
      </p:sp>
      <p:sp>
        <p:nvSpPr>
          <p:cNvPr id="1468419" name="Rectangle 3"/>
          <p:cNvSpPr>
            <a:spLocks noGrp="1" noChangeArrowheads="1"/>
          </p:cNvSpPr>
          <p:nvPr>
            <p:ph type="body" idx="1"/>
          </p:nvPr>
        </p:nvSpPr>
        <p:spPr/>
        <p:txBody>
          <a:bodyPr/>
          <a:lstStyle/>
          <a:p>
            <a:r>
              <a:rPr lang="es-ES" sz="1000" b="0" i="0" kern="1200" dirty="0">
                <a:solidFill>
                  <a:schemeClr val="tx1"/>
                </a:solidFill>
                <a:effectLst/>
                <a:latin typeface="Arial" charset="0"/>
                <a:ea typeface="+mn-ea"/>
                <a:cs typeface="+mn-cs"/>
              </a:rPr>
              <a:t>El </a:t>
            </a:r>
            <a:r>
              <a:rPr lang="es-ES" sz="1000" b="1" i="0" kern="1200" dirty="0">
                <a:solidFill>
                  <a:schemeClr val="tx1"/>
                </a:solidFill>
                <a:effectLst/>
                <a:latin typeface="Arial" charset="0"/>
                <a:ea typeface="+mn-ea"/>
                <a:cs typeface="+mn-cs"/>
              </a:rPr>
              <a:t>3GPP</a:t>
            </a:r>
            <a:r>
              <a:rPr lang="es-ES" sz="1000" b="0" i="0" kern="1200" dirty="0">
                <a:solidFill>
                  <a:schemeClr val="tx1"/>
                </a:solidFill>
                <a:effectLst/>
                <a:latin typeface="Arial" charset="0"/>
                <a:ea typeface="+mn-ea"/>
                <a:cs typeface="+mn-cs"/>
              </a:rPr>
              <a:t> (P</a:t>
            </a:r>
            <a:r>
              <a:rPr lang="es-ES" sz="1000" b="1" i="0" kern="1200" dirty="0">
                <a:solidFill>
                  <a:schemeClr val="tx1"/>
                </a:solidFill>
                <a:effectLst/>
                <a:latin typeface="Arial" charset="0"/>
                <a:ea typeface="+mn-ea"/>
                <a:cs typeface="+mn-cs"/>
              </a:rPr>
              <a:t>royecto Asociación de Tercera Generación</a:t>
            </a:r>
            <a:r>
              <a:rPr lang="es-ES" sz="1000" b="0" i="0" kern="1200" dirty="0">
                <a:solidFill>
                  <a:schemeClr val="tx1"/>
                </a:solidFill>
                <a:effectLst/>
                <a:latin typeface="Arial" charset="0"/>
                <a:ea typeface="+mn-ea"/>
                <a:cs typeface="+mn-cs"/>
              </a:rPr>
              <a:t>) es una colaboración de grupos de asociaciones de telecomunicaciones, conocidos como miembros organizativos.</a:t>
            </a:r>
          </a:p>
          <a:p>
            <a:r>
              <a:rPr lang="es-ES" sz="1000" b="0" i="0" kern="1200" dirty="0">
                <a:solidFill>
                  <a:schemeClr val="tx1"/>
                </a:solidFill>
                <a:effectLst/>
                <a:latin typeface="Arial" charset="0"/>
                <a:ea typeface="+mn-ea"/>
                <a:cs typeface="+mn-cs"/>
              </a:rPr>
              <a:t>El objetivo inicial del 3GPP era asentar las especificaciones de un sistema global de comunicaciones de tercera generación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para teléfonos móviles basándose en las especificaciones del sistema evolucionado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Communications</a:t>
            </a:r>
            <a:r>
              <a:rPr lang="es-ES" sz="1000" b="0" i="0" kern="1200" dirty="0">
                <a:solidFill>
                  <a:schemeClr val="tx1"/>
                </a:solidFill>
                <a:effectLst/>
                <a:latin typeface="Arial" charset="0"/>
                <a:ea typeface="+mn-ea"/>
                <a:cs typeface="+mn-cs"/>
              </a:rPr>
              <a:t>: sistema global de telecomunicaciones móviles) dentro del marco del proyecto internacional de telecomunicaciones móviles 2000 de la </a:t>
            </a:r>
            <a:r>
              <a:rPr lang="es-ES" sz="1000" b="0" i="0" u="none" strike="noStrike" kern="1200" dirty="0">
                <a:solidFill>
                  <a:schemeClr val="tx1"/>
                </a:solidFill>
                <a:effectLst/>
                <a:latin typeface="Arial" charset="0"/>
                <a:ea typeface="+mn-ea"/>
                <a:cs typeface="+mn-cs"/>
                <a:hlinkClick r:id="rId5" tooltip="Unión Internacional de Telecomunicaciones"/>
              </a:rPr>
              <a:t>ITU</a:t>
            </a:r>
            <a:r>
              <a:rPr lang="es-ES" sz="1000" b="0" i="0" kern="1200" dirty="0">
                <a:solidFill>
                  <a:schemeClr val="tx1"/>
                </a:solidFill>
                <a:effectLst/>
                <a:latin typeface="Arial" charset="0"/>
                <a:ea typeface="+mn-ea"/>
                <a:cs typeface="+mn-cs"/>
              </a:rPr>
              <a:t> (Unión Internacional de Telecomunicaciones). Más tarde el objetivo se amplió incluyendo el desarrollo y mantenimiento de:</a:t>
            </a:r>
          </a:p>
          <a:p>
            <a:r>
              <a:rPr lang="es-ES" sz="1000" b="0" i="0" kern="1200" dirty="0">
                <a:solidFill>
                  <a:schemeClr val="tx1"/>
                </a:solidFill>
                <a:effectLst/>
                <a:latin typeface="Arial" charset="0"/>
                <a:ea typeface="+mn-ea"/>
                <a:cs typeface="+mn-cs"/>
              </a:rPr>
              <a:t>El </a:t>
            </a:r>
            <a:r>
              <a:rPr lang="es-ES" sz="1000" b="0" i="0" u="none" strike="noStrike" kern="1200" dirty="0">
                <a:solidFill>
                  <a:schemeClr val="tx1"/>
                </a:solidFill>
                <a:effectLst/>
                <a:latin typeface="Arial" charset="0"/>
                <a:ea typeface="+mn-ea"/>
                <a:cs typeface="+mn-cs"/>
                <a:hlinkClick r:id="rId4" tooltip="GSM"/>
              </a:rPr>
              <a:t>GSM</a:t>
            </a:r>
            <a:r>
              <a:rPr lang="es-ES" sz="1000" b="0" i="0" kern="1200" dirty="0">
                <a:solidFill>
                  <a:schemeClr val="tx1"/>
                </a:solidFill>
                <a:effectLst/>
                <a:latin typeface="Arial" charset="0"/>
                <a:ea typeface="+mn-ea"/>
                <a:cs typeface="+mn-cs"/>
              </a:rPr>
              <a:t> (Global </a:t>
            </a:r>
            <a:r>
              <a:rPr lang="es-ES" sz="1000" b="0" i="0" kern="1200" dirty="0" err="1">
                <a:solidFill>
                  <a:schemeClr val="tx1"/>
                </a:solidFill>
                <a:effectLst/>
                <a:latin typeface="Arial" charset="0"/>
                <a:ea typeface="+mn-ea"/>
                <a:cs typeface="+mn-cs"/>
              </a:rPr>
              <a:t>System</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for</a:t>
            </a:r>
            <a:r>
              <a:rPr lang="es-ES" sz="1000" b="0" i="0" kern="1200" dirty="0">
                <a:solidFill>
                  <a:schemeClr val="tx1"/>
                </a:solidFill>
                <a:effectLst/>
                <a:latin typeface="Arial" charset="0"/>
                <a:ea typeface="+mn-ea"/>
                <a:cs typeface="+mn-cs"/>
              </a:rPr>
              <a:t> Mobile </a:t>
            </a:r>
            <a:r>
              <a:rPr lang="es-ES" sz="1000" b="0" i="0" kern="1200" dirty="0" err="1">
                <a:solidFill>
                  <a:schemeClr val="tx1"/>
                </a:solidFill>
                <a:effectLst/>
                <a:latin typeface="Arial" charset="0"/>
                <a:ea typeface="+mn-ea"/>
                <a:cs typeface="+mn-cs"/>
              </a:rPr>
              <a:t>Communication</a:t>
            </a:r>
            <a:r>
              <a:rPr lang="es-ES" sz="1000" b="0" i="0" kern="1200" dirty="0">
                <a:solidFill>
                  <a:schemeClr val="tx1"/>
                </a:solidFill>
                <a:effectLst/>
                <a:latin typeface="Arial" charset="0"/>
                <a:ea typeface="+mn-ea"/>
                <a:cs typeface="+mn-cs"/>
              </a:rPr>
              <a:t>: sistema global de telecomunicaciones móviles) incluyendo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evolucionadas del GSM (como por ejemplo, </a:t>
            </a:r>
            <a:r>
              <a:rPr lang="es-ES" sz="1000" b="0" i="0" u="none" strike="noStrike" kern="1200" dirty="0">
                <a:solidFill>
                  <a:schemeClr val="tx1"/>
                </a:solidFill>
                <a:effectLst/>
                <a:latin typeface="Arial" charset="0"/>
                <a:ea typeface="+mn-ea"/>
                <a:cs typeface="+mn-cs"/>
                <a:hlinkClick r:id="rId6" tooltip="GPRS"/>
              </a:rPr>
              <a:t>GPRS</a:t>
            </a:r>
            <a:r>
              <a:rPr lang="es-ES" sz="1000" b="0" i="0" kern="1200" dirty="0">
                <a:solidFill>
                  <a:schemeClr val="tx1"/>
                </a:solidFill>
                <a:effectLst/>
                <a:latin typeface="Arial" charset="0"/>
                <a:ea typeface="+mn-ea"/>
                <a:cs typeface="+mn-cs"/>
              </a:rPr>
              <a:t> o </a:t>
            </a:r>
            <a:r>
              <a:rPr lang="es-ES" sz="1000" b="0" i="0" u="none" strike="noStrike" kern="1200" dirty="0">
                <a:solidFill>
                  <a:schemeClr val="tx1"/>
                </a:solidFill>
                <a:effectLst/>
                <a:latin typeface="Arial" charset="0"/>
                <a:ea typeface="+mn-ea"/>
                <a:cs typeface="+mn-cs"/>
                <a:hlinkClick r:id="rId7" tooltip="EDGE"/>
              </a:rPr>
              <a:t>EDGE</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sistema de tercera generación evolucionado y más allá del sistema móvil basado en las redes de núcleo evolucionadas del 3GPP y las tecnologías de </a:t>
            </a:r>
            <a:r>
              <a:rPr lang="es-ES" sz="1000" b="0" i="0" kern="1200" dirty="0" err="1">
                <a:solidFill>
                  <a:schemeClr val="tx1"/>
                </a:solidFill>
                <a:effectLst/>
                <a:latin typeface="Arial" charset="0"/>
                <a:ea typeface="+mn-ea"/>
                <a:cs typeface="+mn-cs"/>
              </a:rPr>
              <a:t>radioacceso</a:t>
            </a:r>
            <a:r>
              <a:rPr lang="es-ES" sz="1000" b="0" i="0" kern="1200" dirty="0">
                <a:solidFill>
                  <a:schemeClr val="tx1"/>
                </a:solidFill>
                <a:effectLst/>
                <a:latin typeface="Arial" charset="0"/>
                <a:ea typeface="+mn-ea"/>
                <a:cs typeface="+mn-cs"/>
              </a:rPr>
              <a:t> apoyadas por los miembros del proyecto (cómo por ejemplo la tecnología </a:t>
            </a:r>
            <a:r>
              <a:rPr lang="es-ES" sz="1000" b="0" i="0" u="none" strike="noStrike" kern="1200" dirty="0">
                <a:solidFill>
                  <a:schemeClr val="tx1"/>
                </a:solidFill>
                <a:effectLst/>
                <a:latin typeface="Arial" charset="0"/>
                <a:ea typeface="+mn-ea"/>
                <a:cs typeface="+mn-cs"/>
                <a:hlinkClick r:id="rId8" tooltip="UTRAN"/>
              </a:rPr>
              <a:t>UTRAN</a:t>
            </a:r>
            <a:r>
              <a:rPr lang="es-ES" sz="1000" b="0" i="0" kern="1200" dirty="0">
                <a:solidFill>
                  <a:schemeClr val="tx1"/>
                </a:solidFill>
                <a:effectLst/>
                <a:latin typeface="Arial" charset="0"/>
                <a:ea typeface="+mn-ea"/>
                <a:cs typeface="+mn-cs"/>
              </a:rPr>
              <a:t> y sus modos </a:t>
            </a:r>
            <a:r>
              <a:rPr lang="es-ES" sz="1000" b="0" i="0" u="none" strike="noStrike" kern="1200" dirty="0">
                <a:solidFill>
                  <a:schemeClr val="tx1"/>
                </a:solidFill>
                <a:effectLst/>
                <a:latin typeface="Arial" charset="0"/>
                <a:ea typeface="+mn-ea"/>
                <a:cs typeface="+mn-cs"/>
                <a:hlinkClick r:id="rId9" tooltip="FDD"/>
              </a:rPr>
              <a:t>FDD</a:t>
            </a:r>
            <a:r>
              <a:rPr lang="es-ES" sz="1000" b="0" i="0" kern="1200" dirty="0">
                <a:solidFill>
                  <a:schemeClr val="tx1"/>
                </a:solidFill>
                <a:effectLst/>
                <a:latin typeface="Arial" charset="0"/>
                <a:ea typeface="+mn-ea"/>
                <a:cs typeface="+mn-cs"/>
              </a:rPr>
              <a:t> y </a:t>
            </a:r>
            <a:r>
              <a:rPr lang="es-ES" sz="1000" b="0" i="0" u="none" strike="noStrike" kern="1200" dirty="0">
                <a:solidFill>
                  <a:schemeClr val="tx1"/>
                </a:solidFill>
                <a:effectLst/>
                <a:latin typeface="Arial" charset="0"/>
                <a:ea typeface="+mn-ea"/>
                <a:cs typeface="+mn-cs"/>
                <a:hlinkClick r:id="rId10" tooltip="TDD"/>
              </a:rPr>
              <a:t>TDD</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Un </a:t>
            </a:r>
            <a:r>
              <a:rPr lang="es-ES" sz="1000" b="0" i="0" u="none" strike="noStrike" kern="1200" dirty="0">
                <a:solidFill>
                  <a:schemeClr val="tx1"/>
                </a:solidFill>
                <a:effectLst/>
                <a:latin typeface="Arial" charset="0"/>
                <a:ea typeface="+mn-ea"/>
                <a:cs typeface="+mn-cs"/>
                <a:hlinkClick r:id="rId11" tooltip="Subsistema Multimedia IP"/>
              </a:rPr>
              <a:t>IMS</a:t>
            </a:r>
            <a:r>
              <a:rPr lang="es-ES" sz="1000" b="0" i="0" kern="1200" dirty="0">
                <a:solidFill>
                  <a:schemeClr val="tx1"/>
                </a:solidFill>
                <a:effectLst/>
                <a:latin typeface="Arial" charset="0"/>
                <a:ea typeface="+mn-ea"/>
                <a:cs typeface="+mn-cs"/>
              </a:rPr>
              <a:t> (Subsistema Multimedia IP) desarrollado en un acceso de manera independiente.</a:t>
            </a:r>
          </a:p>
          <a:p>
            <a:r>
              <a:rPr lang="es-ES" sz="1000" b="0" i="0" kern="1200" dirty="0">
                <a:solidFill>
                  <a:schemeClr val="tx1"/>
                </a:solidFill>
                <a:effectLst/>
                <a:latin typeface="Arial" charset="0"/>
                <a:ea typeface="+mn-ea"/>
                <a:cs typeface="+mn-cs"/>
              </a:rPr>
              <a:t>La estandarización 3GPP abarca radio, redes de núcleo y arquitectura de servicio. El proyecto 3GPP se estableció en diciembre de 1998 y no se tiene que confundir con el </a:t>
            </a:r>
            <a:r>
              <a:rPr lang="es-ES" sz="1000" b="0" i="0" u="none" strike="noStrike" kern="1200" dirty="0">
                <a:solidFill>
                  <a:schemeClr val="tx1"/>
                </a:solidFill>
                <a:effectLst/>
                <a:latin typeface="Arial" charset="0"/>
                <a:ea typeface="+mn-ea"/>
                <a:cs typeface="+mn-cs"/>
                <a:hlinkClick r:id="rId12" tooltip="3GPP2 (aún no redactado)"/>
              </a:rPr>
              <a:t>3GPP2</a:t>
            </a:r>
            <a:r>
              <a:rPr lang="es-ES" sz="1000" b="0" i="0" kern="1200" dirty="0">
                <a:solidFill>
                  <a:schemeClr val="tx1"/>
                </a:solidFill>
                <a:effectLst/>
                <a:latin typeface="Arial" charset="0"/>
                <a:ea typeface="+mn-ea"/>
                <a:cs typeface="+mn-cs"/>
              </a:rPr>
              <a:t> (Proyecto Asociación de Tercera Generación 2), que tiene por objetivo la especificación de los estándares por otra tecnología </a:t>
            </a:r>
            <a:r>
              <a:rPr lang="es-ES" sz="1000" b="0" i="0" u="none" strike="noStrike" kern="1200" dirty="0">
                <a:solidFill>
                  <a:schemeClr val="tx1"/>
                </a:solidFill>
                <a:effectLst/>
                <a:latin typeface="Arial" charset="0"/>
                <a:ea typeface="+mn-ea"/>
                <a:cs typeface="+mn-cs"/>
                <a:hlinkClick r:id="rId3" tooltip="3G"/>
              </a:rPr>
              <a:t>3G</a:t>
            </a:r>
            <a:r>
              <a:rPr lang="es-ES" sz="1000" b="0" i="0" kern="1200" dirty="0">
                <a:solidFill>
                  <a:schemeClr val="tx1"/>
                </a:solidFill>
                <a:effectLst/>
                <a:latin typeface="Arial" charset="0"/>
                <a:ea typeface="+mn-ea"/>
                <a:cs typeface="+mn-cs"/>
              </a:rPr>
              <a:t> basada en el sistema IS95 (</a:t>
            </a:r>
            <a:r>
              <a:rPr lang="es-ES" sz="1000" b="0" i="0" u="none" strike="noStrike" kern="1200" dirty="0">
                <a:solidFill>
                  <a:schemeClr val="tx1"/>
                </a:solidFill>
                <a:effectLst/>
                <a:latin typeface="Arial" charset="0"/>
                <a:ea typeface="+mn-ea"/>
                <a:cs typeface="+mn-cs"/>
                <a:hlinkClick r:id="rId13" tooltip="CDMA"/>
              </a:rPr>
              <a:t>CDMA</a:t>
            </a:r>
            <a:r>
              <a:rPr lang="es-ES" sz="1000" b="0" i="0" kern="1200" dirty="0">
                <a:solidFill>
                  <a:schemeClr val="tx1"/>
                </a:solidFill>
                <a:effectLst/>
                <a:latin typeface="Arial" charset="0"/>
                <a:ea typeface="+mn-ea"/>
                <a:cs typeface="+mn-cs"/>
              </a:rPr>
              <a:t>), y que es más conocido por el acrónimo </a:t>
            </a:r>
            <a:r>
              <a:rPr lang="es-ES" sz="1000" b="0" i="0" u="none" strike="noStrike" kern="1200" dirty="0">
                <a:solidFill>
                  <a:schemeClr val="tx1"/>
                </a:solidFill>
                <a:effectLst/>
                <a:latin typeface="Arial" charset="0"/>
                <a:ea typeface="+mn-ea"/>
                <a:cs typeface="+mn-cs"/>
                <a:hlinkClick r:id="rId14" tooltip="CDMA2000"/>
              </a:rPr>
              <a:t>CDMA2000</a:t>
            </a:r>
            <a:r>
              <a:rPr lang="es-ES" sz="1000" b="0" i="0" kern="1200" dirty="0">
                <a:solidFill>
                  <a:schemeClr val="tx1"/>
                </a:solidFill>
                <a:effectLst/>
                <a:latin typeface="Arial" charset="0"/>
                <a:ea typeface="+mn-ea"/>
                <a:cs typeface="+mn-cs"/>
              </a:rPr>
              <a:t>.</a:t>
            </a:r>
          </a:p>
          <a:p>
            <a:r>
              <a:rPr lang="es-ES" sz="1000" b="0" i="0" kern="1200" dirty="0">
                <a:solidFill>
                  <a:schemeClr val="tx1"/>
                </a:solidFill>
                <a:effectLst/>
                <a:latin typeface="Arial" charset="0"/>
                <a:ea typeface="+mn-ea"/>
                <a:cs typeface="+mn-cs"/>
              </a:rPr>
              <a:t>El equipo de apoyo 3GPP ―también conocido como el Centro de Competencias Móviles― se encuentra situado en las oficinas del </a:t>
            </a:r>
            <a:r>
              <a:rPr lang="es-ES" sz="1000" b="0" i="0" u="none" strike="noStrike" kern="1200" dirty="0">
                <a:solidFill>
                  <a:schemeClr val="tx1"/>
                </a:solidFill>
                <a:effectLst/>
                <a:latin typeface="Arial" charset="0"/>
                <a:ea typeface="+mn-ea"/>
                <a:cs typeface="+mn-cs"/>
                <a:hlinkClick r:id="rId15" tooltip="European Telecommunications Standards Institute"/>
              </a:rPr>
              <a:t>ETSI</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European</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Telecommunications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Standards</a:t>
            </a:r>
            <a:r>
              <a:rPr lang="es-ES" sz="1000" b="0" i="0" kern="1200" dirty="0">
                <a:solidFill>
                  <a:schemeClr val="tx1"/>
                </a:solidFill>
                <a:effectLst/>
                <a:latin typeface="Arial" charset="0"/>
                <a:ea typeface="+mn-ea"/>
                <a:cs typeface="+mn-cs"/>
              </a:rPr>
              <a:t> </a:t>
            </a:r>
            <a:r>
              <a:rPr lang="es-ES" sz="1000" b="0" i="0" kern="1200" dirty="0" err="1">
                <a:solidFill>
                  <a:schemeClr val="tx1"/>
                </a:solidFill>
                <a:effectLst/>
                <a:latin typeface="Arial" charset="0"/>
                <a:ea typeface="+mn-ea"/>
                <a:cs typeface="+mn-cs"/>
              </a:rPr>
              <a:t>Institute</a:t>
            </a:r>
            <a:r>
              <a:rPr lang="es-ES" sz="1000" b="0" i="0" kern="1200" dirty="0">
                <a:solidFill>
                  <a:schemeClr val="tx1"/>
                </a:solidFill>
                <a:effectLst/>
                <a:latin typeface="Arial" charset="0"/>
                <a:ea typeface="+mn-ea"/>
                <a:cs typeface="+mn-cs"/>
              </a:rPr>
              <a:t>: Instituto de Estándares de Telecomunicaciones Europeas), en </a:t>
            </a:r>
            <a:r>
              <a:rPr lang="es-ES" sz="1000" b="0" i="0" u="none" strike="noStrike" kern="1200" dirty="0" err="1">
                <a:solidFill>
                  <a:schemeClr val="tx1"/>
                </a:solidFill>
                <a:effectLst/>
                <a:latin typeface="Arial" charset="0"/>
                <a:ea typeface="+mn-ea"/>
                <a:cs typeface="+mn-cs"/>
                <a:hlinkClick r:id="rId16" tooltip="Sophia Antípolis"/>
              </a:rPr>
              <a:t>Sophia</a:t>
            </a:r>
            <a:r>
              <a:rPr lang="es-ES" sz="1000" b="0" i="0" u="none" strike="noStrike" kern="1200" dirty="0">
                <a:solidFill>
                  <a:schemeClr val="tx1"/>
                </a:solidFill>
                <a:effectLst/>
                <a:latin typeface="Arial" charset="0"/>
                <a:ea typeface="+mn-ea"/>
                <a:cs typeface="+mn-cs"/>
                <a:hlinkClick r:id="rId16" tooltip="Sophia Antípolis"/>
              </a:rPr>
              <a:t> </a:t>
            </a:r>
            <a:r>
              <a:rPr lang="es-ES" sz="1000" b="0" i="0" u="none" strike="noStrike" kern="1200" dirty="0" err="1">
                <a:solidFill>
                  <a:schemeClr val="tx1"/>
                </a:solidFill>
                <a:effectLst/>
                <a:latin typeface="Arial" charset="0"/>
                <a:ea typeface="+mn-ea"/>
                <a:cs typeface="+mn-cs"/>
                <a:hlinkClick r:id="rId16" tooltip="Sophia Antípolis"/>
              </a:rPr>
              <a:t>Antípolis</a:t>
            </a:r>
            <a:r>
              <a:rPr lang="es-ES" sz="1000" b="0" i="0" kern="1200" dirty="0">
                <a:solidFill>
                  <a:schemeClr val="tx1"/>
                </a:solidFill>
                <a:effectLst/>
                <a:latin typeface="Arial" charset="0"/>
                <a:ea typeface="+mn-ea"/>
                <a:cs typeface="+mn-cs"/>
              </a:rPr>
              <a:t> (Francia).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D14CABD-1648-4075-A7C2-8743FF135055}" type="slidenum">
              <a:rPr lang="en-US"/>
              <a:pPr/>
              <a:t>16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2034" name="Rectangle 2"/>
          <p:cNvSpPr>
            <a:spLocks noGrp="1" noRot="1" noChangeAspect="1" noChangeArrowheads="1" noTextEdit="1"/>
          </p:cNvSpPr>
          <p:nvPr>
            <p:ph type="sldImg"/>
          </p:nvPr>
        </p:nvSpPr>
        <p:spPr>
          <a:xfrm>
            <a:off x="1162050" y="692150"/>
            <a:ext cx="4610100" cy="3457575"/>
          </a:xfrm>
          <a:ln/>
        </p:spPr>
      </p:sp>
      <p:sp>
        <p:nvSpPr>
          <p:cNvPr id="1452035" name="Rectangle 3"/>
          <p:cNvSpPr>
            <a:spLocks noGrp="1" noChangeArrowheads="1"/>
          </p:cNvSpPr>
          <p:nvPr>
            <p:ph type="body" idx="1"/>
          </p:nvPr>
        </p:nvSpPr>
        <p:spPr>
          <a:xfrm>
            <a:off x="693738" y="4379913"/>
            <a:ext cx="5546725" cy="4148137"/>
          </a:xfrm>
        </p:spPr>
        <p:txBody>
          <a:bodyPr/>
          <a:lstStyle/>
          <a:p>
            <a:r>
              <a:rPr lang="es-AR" b="1" i="1"/>
              <a:t>Agentes de Usuario (User Agent, UA):</a:t>
            </a:r>
            <a:r>
              <a:rPr lang="es-AR"/>
              <a:t> los agentes de usuario son aplicaciones que residen en las estaciones terminales SIP, y contienen dos componentes: Agentes de Usuario Clientes (UAC) y Agentes de Usuarios Servidores (UAS). Los UAC originan las solicitudes SIP (asociados al extremo que origina la llamada) y los UAS responden a estas solicitudes, es decir, originan respuestas SIP (asociados al extremo que recibe la llamada).</a:t>
            </a:r>
          </a:p>
          <a:p>
            <a:r>
              <a:rPr lang="es-AR"/>
              <a:t>Los UAC y UAS son capaces sin los servidores de red, de soportar una comunicación básica (modelo de llamada básico, directamente entre endpoints). Pero la potencialidad SIP se aprovecha con el empleo de servidores de red (modelo de llamada con servidores proxy y modelo de llamada con servidores de redirección). Los User Agent deben implementar el transporte tanto sobre TCP como sobre UDP.</a:t>
            </a:r>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0DEFBF00-7CB5-4EA8-BFF9-B7B86AE1583F}" type="slidenum">
              <a:rPr lang="en-US"/>
              <a:pPr/>
              <a:t>17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6130" name="Rectangle 2"/>
          <p:cNvSpPr>
            <a:spLocks noGrp="1" noRot="1" noChangeAspect="1" noChangeArrowheads="1" noTextEdit="1"/>
          </p:cNvSpPr>
          <p:nvPr>
            <p:ph type="sldImg"/>
          </p:nvPr>
        </p:nvSpPr>
        <p:spPr>
          <a:xfrm>
            <a:off x="1162050" y="692150"/>
            <a:ext cx="4610100" cy="3457575"/>
          </a:xfrm>
          <a:ln/>
        </p:spPr>
      </p:sp>
      <p:sp>
        <p:nvSpPr>
          <p:cNvPr id="1456131" name="Rectangle 3"/>
          <p:cNvSpPr>
            <a:spLocks noGrp="1" noChangeArrowheads="1"/>
          </p:cNvSpPr>
          <p:nvPr>
            <p:ph type="body" idx="1"/>
          </p:nvPr>
        </p:nvSpPr>
        <p:spPr>
          <a:xfrm>
            <a:off x="693738" y="4379913"/>
            <a:ext cx="5546725" cy="4148137"/>
          </a:xfrm>
        </p:spPr>
        <p:txBody>
          <a:bodyPr/>
          <a:lstStyle/>
          <a:p>
            <a:pPr algn="just"/>
            <a:r>
              <a:rPr lang="es-AR" sz="1200" b="1"/>
              <a:t>Servidores de registro (</a:t>
            </a:r>
            <a:r>
              <a:rPr lang="es-AR" sz="1200" b="1" dirty="0" err="1"/>
              <a:t>Register</a:t>
            </a:r>
            <a:r>
              <a:rPr lang="es-AR" sz="1200" b="1" dirty="0"/>
              <a:t> servers): registran la direcciones SIP y las direcciones IP asociadas, es decir, garantizan el </a:t>
            </a:r>
            <a:r>
              <a:rPr lang="es-AR" sz="1200" b="1" dirty="0" err="1"/>
              <a:t>mapping</a:t>
            </a:r>
            <a:r>
              <a:rPr lang="es-AR" sz="1200" b="1" dirty="0"/>
              <a:t> entre direcciones SIP y direcciones IP. Son servidores que pueden seguir el rastro de los usuarios, pues las direcciones IP de éstos pueden cambiar por diferentes razones, llámese usuarios móviles, conexión vía LAN.....</a:t>
            </a:r>
          </a:p>
          <a:p>
            <a:pPr algn="just"/>
            <a:r>
              <a:rPr lang="es-AR" sz="1200" b="1" dirty="0"/>
              <a:t>A estos servidores también se les suele denominar servidores de localización, ya que son utilizados por los servidores proxy y de redirección para obtener información respecto a la localización de la llamada.</a:t>
            </a:r>
            <a:endParaRPr lang="es-ES" sz="1200" b="1" dirty="0"/>
          </a:p>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851496E3-2AFE-4564-8CC3-3383C87F6FDA}" type="slidenum">
              <a:rPr lang="en-US"/>
              <a:pPr/>
              <a:t>18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58178" name="Rectangle 2"/>
          <p:cNvSpPr>
            <a:spLocks noGrp="1" noRot="1" noChangeAspect="1" noChangeArrowheads="1" noTextEdit="1"/>
          </p:cNvSpPr>
          <p:nvPr>
            <p:ph type="sldImg"/>
          </p:nvPr>
        </p:nvSpPr>
        <p:spPr>
          <a:xfrm>
            <a:off x="1162050" y="692150"/>
            <a:ext cx="4610100" cy="3457575"/>
          </a:xfrm>
          <a:ln/>
        </p:spPr>
      </p:sp>
      <p:sp>
        <p:nvSpPr>
          <p:cNvPr id="1458179" name="Rectangle 3"/>
          <p:cNvSpPr>
            <a:spLocks noGrp="1" noChangeArrowheads="1"/>
          </p:cNvSpPr>
          <p:nvPr>
            <p:ph type="body" idx="1"/>
          </p:nvPr>
        </p:nvSpPr>
        <p:spPr>
          <a:xfrm>
            <a:off x="693738" y="4379913"/>
            <a:ext cx="5546725" cy="4148137"/>
          </a:xfrm>
        </p:spPr>
        <p:txBody>
          <a:bodyPr/>
          <a:lstStyle/>
          <a:p>
            <a:pPr>
              <a:lnSpc>
                <a:spcPct val="80000"/>
              </a:lnSpc>
            </a:pPr>
            <a:r>
              <a:rPr lang="es-AR" sz="900" b="1" i="1" dirty="0"/>
              <a:t>Servidores de redirección</a:t>
            </a:r>
            <a:r>
              <a:rPr lang="es-AR" sz="900" b="1" dirty="0"/>
              <a:t>: </a:t>
            </a:r>
            <a:r>
              <a:rPr lang="es-AR" sz="900" b="1" dirty="0" err="1"/>
              <a:t>redireccionan</a:t>
            </a:r>
            <a:r>
              <a:rPr lang="es-AR" sz="900" b="1" dirty="0"/>
              <a:t> las solicitudes de llamadas (solicitudes SIP) y retornan la dirección o direcciones de la parte llamada. En caso contrario rechazan la llamada, enviando una respuesta de error.</a:t>
            </a:r>
          </a:p>
          <a:p>
            <a:pPr>
              <a:lnSpc>
                <a:spcPct val="80000"/>
              </a:lnSpc>
            </a:pPr>
            <a:r>
              <a:rPr lang="es-AR" sz="900" b="1" dirty="0"/>
              <a:t>Desarrollan una funcionalidad parecida a los gatekeepers H.323 cuando se emplea el modelo de llamada directo. </a:t>
            </a:r>
          </a:p>
          <a:p>
            <a:pPr>
              <a:lnSpc>
                <a:spcPct val="80000"/>
              </a:lnSpc>
            </a:pPr>
            <a:endParaRPr lang="es-AR" sz="900" b="1" dirty="0"/>
          </a:p>
          <a:p>
            <a:pPr>
              <a:lnSpc>
                <a:spcPct val="80000"/>
              </a:lnSpc>
            </a:pPr>
            <a:r>
              <a:rPr lang="es-AR" sz="900" b="1" dirty="0" err="1"/>
              <a:t>Uniform</a:t>
            </a:r>
            <a:r>
              <a:rPr lang="es-AR" sz="900" b="1" dirty="0"/>
              <a:t> </a:t>
            </a:r>
            <a:r>
              <a:rPr lang="es-AR" sz="900" b="1" dirty="0" err="1"/>
              <a:t>Resource</a:t>
            </a:r>
            <a:r>
              <a:rPr lang="es-AR" sz="900" b="1" dirty="0"/>
              <a:t> </a:t>
            </a:r>
            <a:r>
              <a:rPr lang="es-AR" sz="900" b="1" dirty="0" err="1"/>
              <a:t>Identifier</a:t>
            </a:r>
            <a:r>
              <a:rPr lang="es-AR" sz="900" b="1" dirty="0"/>
              <a:t>, identificador uniforme de recurso, definido en </a:t>
            </a:r>
            <a:r>
              <a:rPr lang="es-AR" sz="900" b="1" dirty="0">
                <a:hlinkClick r:id="rId3" tooltip="http://tools.ietf.org/html/rfc2396"/>
              </a:rPr>
              <a:t>RFC 2396</a:t>
            </a:r>
            <a:r>
              <a:rPr lang="es-AR" sz="900" b="1" dirty="0"/>
              <a:t> (</a:t>
            </a:r>
            <a:r>
              <a:rPr lang="es-AR" sz="900" b="1" dirty="0" err="1"/>
              <a:t>Uniform</a:t>
            </a:r>
            <a:r>
              <a:rPr lang="es-AR" sz="900" b="1" dirty="0"/>
              <a:t> </a:t>
            </a:r>
            <a:r>
              <a:rPr lang="es-AR" sz="900" b="1" dirty="0" err="1"/>
              <a:t>Resource</a:t>
            </a:r>
            <a:r>
              <a:rPr lang="es-AR" sz="900" b="1" dirty="0"/>
              <a:t> </a:t>
            </a:r>
            <a:r>
              <a:rPr lang="es-AR" sz="900" b="1" dirty="0" err="1"/>
              <a:t>Identifiers</a:t>
            </a:r>
            <a:r>
              <a:rPr lang="es-AR" sz="900" b="1" dirty="0"/>
              <a:t>: </a:t>
            </a:r>
            <a:r>
              <a:rPr lang="es-AR" sz="900" b="1" dirty="0" err="1"/>
              <a:t>Generic</a:t>
            </a:r>
            <a:r>
              <a:rPr lang="es-AR" sz="900" b="1" dirty="0"/>
              <a:t> </a:t>
            </a:r>
            <a:r>
              <a:rPr lang="es-AR" sz="900" b="1" dirty="0" err="1"/>
              <a:t>Syntax</a:t>
            </a:r>
            <a:r>
              <a:rPr lang="es-AR" sz="900" b="1" dirty="0"/>
              <a:t>). Algunos URI pueden ser </a:t>
            </a:r>
            <a:r>
              <a:rPr lang="es-AR" sz="900" b="1" dirty="0">
                <a:hlinkClick r:id="rId4" tooltip="URL"/>
              </a:rPr>
              <a:t>URL</a:t>
            </a:r>
            <a:r>
              <a:rPr lang="es-AR" sz="900" b="1" dirty="0"/>
              <a:t>, </a:t>
            </a:r>
            <a:r>
              <a:rPr lang="es-AR" sz="900" b="1" dirty="0">
                <a:hlinkClick r:id="rId5" tooltip="URN"/>
              </a:rPr>
              <a:t>URN</a:t>
            </a:r>
            <a:r>
              <a:rPr lang="es-AR" sz="900" b="1" dirty="0"/>
              <a:t> o ambos.</a:t>
            </a:r>
          </a:p>
          <a:p>
            <a:pPr>
              <a:lnSpc>
                <a:spcPct val="80000"/>
              </a:lnSpc>
            </a:pPr>
            <a:r>
              <a:rPr lang="es-AR" sz="900" b="1" dirty="0"/>
              <a:t>Un URI es una cadena corta de caracteres que identifica unívocamente un recurso (servicio, página, documento, dirección de correo electrónico, enciclopedia, </a:t>
            </a:r>
            <a:r>
              <a:rPr lang="es-AR" sz="900" b="1" dirty="0" err="1"/>
              <a:t>etc</a:t>
            </a:r>
            <a:r>
              <a:rPr lang="es-AR" sz="900" b="1" dirty="0"/>
              <a:t>). Normalmente estos recursos son accesibles en una red o sistema.</a:t>
            </a:r>
          </a:p>
          <a:p>
            <a:pPr>
              <a:lnSpc>
                <a:spcPct val="80000"/>
              </a:lnSpc>
            </a:pPr>
            <a:r>
              <a:rPr lang="es-AR" sz="900" b="1" dirty="0"/>
              <a:t>Un URI consta de las siguientes partes:</a:t>
            </a:r>
          </a:p>
          <a:p>
            <a:pPr>
              <a:lnSpc>
                <a:spcPct val="80000"/>
              </a:lnSpc>
            </a:pPr>
            <a:r>
              <a:rPr lang="es-AR" sz="900" b="1" dirty="0"/>
              <a:t>Esquema: nombre que se refiere a una especificación para asignar los identificadores, </a:t>
            </a:r>
            <a:r>
              <a:rPr lang="es-AR" sz="900" b="1" dirty="0" err="1"/>
              <a:t>e.g</a:t>
            </a:r>
            <a:r>
              <a:rPr lang="es-AR" sz="900" b="1" dirty="0"/>
              <a:t>. </a:t>
            </a:r>
            <a:r>
              <a:rPr lang="es-AR" sz="900" b="1" dirty="0" err="1"/>
              <a:t>urn</a:t>
            </a:r>
            <a:r>
              <a:rPr lang="es-AR" sz="900" b="1" dirty="0"/>
              <a:t>:, </a:t>
            </a:r>
            <a:r>
              <a:rPr lang="es-AR" sz="900" b="1" dirty="0" err="1"/>
              <a:t>tag</a:t>
            </a:r>
            <a:r>
              <a:rPr lang="es-AR" sz="900" b="1" dirty="0"/>
              <a:t>:, cid:. En algunos casos también identifica el </a:t>
            </a:r>
            <a:r>
              <a:rPr lang="es-AR" sz="900" b="1" dirty="0">
                <a:hlinkClick r:id="rId6" tooltip="Protocolo"/>
              </a:rPr>
              <a:t>protocolo</a:t>
            </a:r>
            <a:r>
              <a:rPr lang="es-AR" sz="900" b="1" dirty="0"/>
              <a:t> de acceso al recurso, por ejemplo http:, mailto:, ftp:. </a:t>
            </a:r>
          </a:p>
          <a:p>
            <a:pPr>
              <a:lnSpc>
                <a:spcPct val="80000"/>
              </a:lnSpc>
            </a:pPr>
            <a:r>
              <a:rPr lang="es-AR" sz="900" b="1" dirty="0"/>
              <a:t>Autoridad: elemento jerárquico que identifica la autoridad de nombres (por ejemplo //ar.museo.org). </a:t>
            </a:r>
          </a:p>
          <a:p>
            <a:pPr>
              <a:lnSpc>
                <a:spcPct val="80000"/>
              </a:lnSpc>
            </a:pPr>
            <a:r>
              <a:rPr lang="es-AR" sz="900" b="1" dirty="0"/>
              <a:t>Ruta: Información usualmente organizada en forma jerárquica, que identifica al recurso en el ámbito del esquema URI y la autoridad de nombres (</a:t>
            </a:r>
            <a:r>
              <a:rPr lang="es-AR" sz="900" b="1" dirty="0" err="1"/>
              <a:t>e.g</a:t>
            </a:r>
            <a:r>
              <a:rPr lang="es-AR" sz="900" b="1" dirty="0"/>
              <a:t>. /wiki/</a:t>
            </a:r>
            <a:r>
              <a:rPr lang="es-AR" sz="900" b="1" dirty="0" err="1"/>
              <a:t>Uniform_Resource_Identifier</a:t>
            </a:r>
            <a:r>
              <a:rPr lang="es-AR" sz="900" b="1" dirty="0"/>
              <a:t>). </a:t>
            </a:r>
          </a:p>
          <a:p>
            <a:pPr>
              <a:lnSpc>
                <a:spcPct val="80000"/>
              </a:lnSpc>
            </a:pPr>
            <a:r>
              <a:rPr lang="es-AR" sz="900" b="1" dirty="0"/>
              <a:t>Consulta: Información con estructura no jerárquica (usualmente pares "clave=valor") que identifica al recurso en el ámbito del esquema URI y la autoridad de nombres. El comienzo de este componente se indica mediante el carácter '?'. </a:t>
            </a:r>
          </a:p>
          <a:p>
            <a:pPr>
              <a:lnSpc>
                <a:spcPct val="80000"/>
              </a:lnSpc>
            </a:pPr>
            <a:r>
              <a:rPr lang="es-AR" sz="900" b="1" dirty="0"/>
              <a:t>Fragmento: Permite identificar una parte del recurso principal, o vista de una representación del mismo. El comienzo de este componente se indica mediante el carácter '#'.</a:t>
            </a:r>
          </a:p>
          <a:p>
            <a:pPr>
              <a:lnSpc>
                <a:spcPct val="80000"/>
              </a:lnSpc>
              <a:buFontTx/>
              <a:buChar char="•"/>
            </a:pPr>
            <a:endParaRPr lang="es-ES" sz="900"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8187B7-400F-451B-9EB7-F4B437902A28}" type="slidenum">
              <a:rPr lang="en-US"/>
              <a:pPr/>
              <a:t>19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2274" name="Rectangle 2"/>
          <p:cNvSpPr>
            <a:spLocks noGrp="1" noRot="1" noChangeAspect="1" noChangeArrowheads="1" noTextEdit="1"/>
          </p:cNvSpPr>
          <p:nvPr>
            <p:ph type="sldImg"/>
          </p:nvPr>
        </p:nvSpPr>
        <p:spPr>
          <a:xfrm>
            <a:off x="1162050" y="692150"/>
            <a:ext cx="4610100" cy="3457575"/>
          </a:xfrm>
          <a:ln/>
        </p:spPr>
      </p:sp>
      <p:sp>
        <p:nvSpPr>
          <p:cNvPr id="1462275" name="Rectangle 3"/>
          <p:cNvSpPr>
            <a:spLocks noGrp="1" noChangeArrowheads="1"/>
          </p:cNvSpPr>
          <p:nvPr>
            <p:ph type="body" idx="1"/>
          </p:nvPr>
        </p:nvSpPr>
        <p:spPr>
          <a:xfrm>
            <a:off x="693738" y="4379913"/>
            <a:ext cx="5546725" cy="4148137"/>
          </a:xfrm>
        </p:spPr>
        <p:txBody>
          <a:bodyPr/>
          <a:lstStyle/>
          <a:p>
            <a:pPr algn="just"/>
            <a:r>
              <a:rPr lang="es-AR" sz="1200" b="1" i="1" dirty="0"/>
              <a:t>Servidores proxy</a:t>
            </a:r>
            <a:r>
              <a:rPr lang="es-AR" sz="1200" b="1" dirty="0"/>
              <a:t>: se ocupan de reenviar las solicitudes y respuestas SIP para el establecimiento y liberación de llamadas de </a:t>
            </a:r>
            <a:r>
              <a:rPr lang="es-AR" sz="1200" b="1" dirty="0" err="1"/>
              <a:t>VoIP</a:t>
            </a:r>
            <a:r>
              <a:rPr lang="es-AR" sz="1200" b="1" dirty="0"/>
              <a:t>, con los medios necesarios para garantizar que los mensajes de señalización SIP de ida y vuelta sigan la misma ruta. </a:t>
            </a:r>
          </a:p>
          <a:p>
            <a:pPr algn="just"/>
            <a:r>
              <a:rPr lang="es-AR" sz="1200" b="1" dirty="0"/>
              <a:t>Los servidores proxy pueden ser de dos tipos: </a:t>
            </a:r>
          </a:p>
          <a:p>
            <a:pPr algn="just"/>
            <a:r>
              <a:rPr lang="es-AR" sz="1200" b="1" dirty="0" err="1"/>
              <a:t>stateful</a:t>
            </a:r>
            <a:r>
              <a:rPr lang="es-AR" sz="1200" b="1" dirty="0"/>
              <a:t> : Retienen información de la llamada durante el tiempo que dure el establecimiento de ésta </a:t>
            </a:r>
          </a:p>
          <a:p>
            <a:pPr algn="just"/>
            <a:r>
              <a:rPr lang="es-AR" sz="1200" b="1" dirty="0" err="1"/>
              <a:t>Stateless</a:t>
            </a:r>
            <a:r>
              <a:rPr lang="es-AR" sz="1200" b="1" dirty="0"/>
              <a:t> : Procesan un mensaje SIP y entonces olvidan todo lo referente a la llamada en cuestión hasta que vuelve a recibir otro mensaje SIP asociado a la misma. No puede realizar todas las funciones, como pueden ser la contabilización de las llamadas</a:t>
            </a:r>
            <a:r>
              <a:rPr lang="es-AR" dirty="0"/>
              <a:t>.</a:t>
            </a:r>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31D4810A-43F0-438C-8230-932753AB0D22}" type="slidenum">
              <a:rPr lang="en-US"/>
              <a:pPr/>
              <a:t>20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66370" name="Rectangle 2"/>
          <p:cNvSpPr>
            <a:spLocks noGrp="1" noRot="1" noChangeAspect="1" noChangeArrowheads="1" noTextEdit="1"/>
          </p:cNvSpPr>
          <p:nvPr>
            <p:ph type="sldImg"/>
          </p:nvPr>
        </p:nvSpPr>
        <p:spPr>
          <a:xfrm>
            <a:off x="1162050" y="692150"/>
            <a:ext cx="4610100" cy="3457575"/>
          </a:xfrm>
          <a:ln/>
        </p:spPr>
      </p:sp>
      <p:sp>
        <p:nvSpPr>
          <p:cNvPr id="1466371"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4388" y="696913"/>
            <a:ext cx="2765425" cy="2073275"/>
          </a:xfrm>
          <a:ln/>
        </p:spPr>
      </p:sp>
      <p:sp>
        <p:nvSpPr>
          <p:cNvPr id="1409027" name="Rectangle 3"/>
          <p:cNvSpPr>
            <a:spLocks noGrp="1" noChangeArrowheads="1"/>
          </p:cNvSpPr>
          <p:nvPr>
            <p:ph type="body" idx="1"/>
          </p:nvPr>
        </p:nvSpPr>
        <p:spPr/>
        <p:txBody>
          <a:bodyPr/>
          <a:lstStyle/>
          <a:p>
            <a:r>
              <a:rPr lang="es-AR" dirty="0" err="1"/>
              <a:t>VoIP</a:t>
            </a:r>
            <a:r>
              <a:rPr lang="es-AR" dirty="0"/>
              <a:t> (</a:t>
            </a:r>
            <a:r>
              <a:rPr lang="es-AR" dirty="0" err="1"/>
              <a:t>Voice</a:t>
            </a:r>
            <a:r>
              <a:rPr lang="es-AR" dirty="0"/>
              <a:t> </a:t>
            </a:r>
            <a:r>
              <a:rPr lang="es-AR" dirty="0" err="1"/>
              <a:t>Over</a:t>
            </a:r>
            <a:r>
              <a:rPr lang="es-AR" dirty="0"/>
              <a:t> IP) es una tecnología utilizada para realizar llamadas telefónicas a través de redes IP (Internet </a:t>
            </a:r>
            <a:r>
              <a:rPr lang="es-AR" dirty="0" err="1"/>
              <a:t>protocol</a:t>
            </a:r>
            <a:r>
              <a:rPr lang="es-AR" dirty="0"/>
              <a:t>).</a:t>
            </a:r>
          </a:p>
          <a:p>
            <a:r>
              <a:rPr lang="es-AR" dirty="0"/>
              <a:t>Esto se realiza mediante el envío de voz en forma digital en un conjunto de paquetes  en vez de conmutación de circuitos (forma analógica).</a:t>
            </a:r>
          </a:p>
          <a:p>
            <a:r>
              <a:rPr lang="es-AR" dirty="0"/>
              <a:t>La tecnología IP nos ofrece ventajas sobre la telefonía convencional, principalmente la reducción de costos de llamadas de larga distancia, tanto nacionales como internacionales, con la misma calidad de voz.</a:t>
            </a:r>
          </a:p>
          <a:p>
            <a:r>
              <a:rPr lang="es-AR" b="1" dirty="0"/>
              <a:t>Ventajas</a:t>
            </a:r>
          </a:p>
          <a:p>
            <a:r>
              <a:rPr lang="es-AR" b="1" dirty="0"/>
              <a:t>De Integración:</a:t>
            </a:r>
            <a:endParaRPr lang="es-ES" dirty="0"/>
          </a:p>
          <a:p>
            <a:r>
              <a:rPr lang="es-AR" dirty="0"/>
              <a:t>Servicios de voz y datos sobre una red </a:t>
            </a:r>
            <a:r>
              <a:rPr lang="es-AR" i="1" dirty="0"/>
              <a:t>corpor</a:t>
            </a:r>
            <a:r>
              <a:rPr lang="es-AR" dirty="0"/>
              <a:t>ativa  utilizando servicios de Internet. </a:t>
            </a:r>
          </a:p>
          <a:p>
            <a:r>
              <a:rPr lang="es-AR" dirty="0"/>
              <a:t>Unificación de cableado estructurado y </a:t>
            </a:r>
            <a:r>
              <a:rPr lang="es-AR" dirty="0" err="1"/>
              <a:t>multipares</a:t>
            </a:r>
            <a:r>
              <a:rPr lang="es-AR" dirty="0"/>
              <a:t> telefónicos en un mismo medio.</a:t>
            </a:r>
          </a:p>
          <a:p>
            <a:r>
              <a:rPr lang="es-AR" dirty="0"/>
              <a:t>Recursos de seguridad.</a:t>
            </a:r>
          </a:p>
          <a:p>
            <a:r>
              <a:rPr lang="es-AR" dirty="0"/>
              <a:t>Recursos administrativos.</a:t>
            </a:r>
            <a:endParaRPr lang="es-ES" dirty="0"/>
          </a:p>
          <a:p>
            <a:r>
              <a:rPr lang="es-AR" b="1" dirty="0"/>
              <a:t>De Costos:</a:t>
            </a:r>
            <a:endParaRPr lang="es-ES" dirty="0"/>
          </a:p>
          <a:p>
            <a:r>
              <a:rPr lang="es-AR" dirty="0"/>
              <a:t>Reducción de  costos de mantenimiento. </a:t>
            </a:r>
          </a:p>
          <a:p>
            <a:r>
              <a:rPr lang="es-AR" dirty="0"/>
              <a:t>El costo de las llamadas entre sucursales conexionadas punto a punto es inexistente.</a:t>
            </a:r>
          </a:p>
          <a:p>
            <a:r>
              <a:rPr lang="es-AR" dirty="0"/>
              <a:t>Implementación de un único cableado estructurado para voz y datos.</a:t>
            </a:r>
            <a:endParaRPr lang="es-ES" dirty="0"/>
          </a:p>
          <a:p>
            <a:r>
              <a:rPr lang="es-AR" b="1" dirty="0"/>
              <a:t>De Mantenimiento:</a:t>
            </a:r>
            <a:endParaRPr lang="es-ES" dirty="0"/>
          </a:p>
          <a:p>
            <a:r>
              <a:rPr lang="es-AR" dirty="0"/>
              <a:t>Centralización de seguridad de ambos servicios (voz y datos).</a:t>
            </a:r>
          </a:p>
          <a:p>
            <a:r>
              <a:rPr lang="es-AR" dirty="0"/>
              <a:t>Validación y movilización de usuarios mas sencilla. </a:t>
            </a:r>
          </a:p>
          <a:p>
            <a:r>
              <a:rPr lang="es-AR" dirty="0"/>
              <a:t>Menos hardware que mantener.</a:t>
            </a:r>
          </a:p>
          <a:p>
            <a:r>
              <a:rPr lang="es-AR" dirty="0"/>
              <a:t>Reducción de recursos humanos.</a:t>
            </a:r>
            <a:endParaRPr lang="es-ES" dirty="0"/>
          </a:p>
          <a:p>
            <a:r>
              <a:rPr lang="es-AR" b="1" dirty="0"/>
              <a:t>Desventajas</a:t>
            </a:r>
          </a:p>
          <a:p>
            <a:r>
              <a:rPr lang="es-AR" b="1" dirty="0"/>
              <a:t>De Integración:</a:t>
            </a:r>
            <a:endParaRPr lang="es-AR" dirty="0"/>
          </a:p>
          <a:p>
            <a:r>
              <a:rPr lang="es-AR" dirty="0"/>
              <a:t>Al producirse alguna caída de hardware computacional deja de funcionar el servicio de voz y de datos con lo cual el usuario quedará incomunicado.</a:t>
            </a:r>
          </a:p>
          <a:p>
            <a:r>
              <a:rPr lang="es-AR" dirty="0"/>
              <a:t>En caso de capturar tráfico de red por fallas de seguridad se podría escuchar las conversaciones.</a:t>
            </a:r>
          </a:p>
          <a:p>
            <a:r>
              <a:rPr lang="es-AR" dirty="0"/>
              <a:t>En caso de existir un alto tráfico en la red (colisiones) se generará una baja en el rendimiento que impactará en la calidad de la voz (distorsiones y/o ecos).</a:t>
            </a:r>
            <a:endParaRPr lang="es-AR" b="1" dirty="0"/>
          </a:p>
          <a:p>
            <a:r>
              <a:rPr lang="es-AR" b="1" dirty="0"/>
              <a:t>De Costos:</a:t>
            </a:r>
            <a:endParaRPr lang="es-AR" dirty="0"/>
          </a:p>
          <a:p>
            <a:r>
              <a:rPr lang="es-AR" dirty="0"/>
              <a:t>En caso que el hardware existente de comunicación de red no soportara los protocolos de </a:t>
            </a:r>
            <a:r>
              <a:rPr lang="es-AR" dirty="0" err="1"/>
              <a:t>VoIP</a:t>
            </a:r>
            <a:r>
              <a:rPr lang="es-AR" dirty="0"/>
              <a:t>, el costo de implementación será elevado..</a:t>
            </a:r>
          </a:p>
          <a:p>
            <a:r>
              <a:rPr lang="es-AR" dirty="0"/>
              <a:t>El costo de los aparatos telefónicos IP son más elevado.</a:t>
            </a:r>
            <a:endParaRPr lang="es-AR" b="1" dirty="0"/>
          </a:p>
          <a:p>
            <a:r>
              <a:rPr lang="es-AR" b="1" dirty="0"/>
              <a:t>De Mantenimiento:</a:t>
            </a:r>
            <a:endParaRPr lang="es-AR" dirty="0"/>
          </a:p>
          <a:p>
            <a:r>
              <a:rPr lang="es-AR" dirty="0"/>
              <a:t>Se incorporan </a:t>
            </a:r>
            <a:r>
              <a:rPr lang="es-AR" dirty="0" err="1"/>
              <a:t>seteos</a:t>
            </a:r>
            <a:r>
              <a:rPr lang="es-AR" dirty="0"/>
              <a:t> más complejos y nuevas configuraciones para administrar la seguridad de toda la red.</a:t>
            </a:r>
          </a:p>
          <a:p>
            <a:r>
              <a:rPr lang="es-AR" dirty="0"/>
              <a:t>El usuario podría alterar la configuración inicial de los teléfonos que haya realizado el Administrador (Ej. Intercambio de los aparatos telefónicos).</a:t>
            </a:r>
          </a:p>
          <a:p>
            <a:r>
              <a:rPr lang="es-AR" dirty="0"/>
              <a:t>Se debe capacitar al personal para la implementación de esta nueva tecnología.</a:t>
            </a:r>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D4529E17-5366-4A24-9188-A31B7D5E1C7D}" type="slidenum">
              <a:rPr lang="en-US"/>
              <a:pPr/>
              <a:t>23</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0466" name="Rectangle 2"/>
          <p:cNvSpPr>
            <a:spLocks noGrp="1" noRot="1" noChangeAspect="1" noChangeArrowheads="1" noTextEdit="1"/>
          </p:cNvSpPr>
          <p:nvPr>
            <p:ph type="sldImg"/>
          </p:nvPr>
        </p:nvSpPr>
        <p:spPr>
          <a:ln/>
        </p:spPr>
      </p:sp>
      <p:sp>
        <p:nvSpPr>
          <p:cNvPr id="1470467" name="Rectangle 3"/>
          <p:cNvSpPr>
            <a:spLocks noGrp="1" noChangeArrowheads="1"/>
          </p:cNvSpPr>
          <p:nvPr>
            <p:ph type="body" idx="1"/>
          </p:nvPr>
        </p:nvSpPr>
        <p:spPr>
          <a:xfrm>
            <a:off x="298450" y="2903538"/>
            <a:ext cx="6337300" cy="5905500"/>
          </a:xfrm>
        </p:spPr>
        <p:txBody>
          <a:bodyPr/>
          <a:lstStyle/>
          <a:p>
            <a:pPr algn="just">
              <a:lnSpc>
                <a:spcPct val="90000"/>
              </a:lnSpc>
            </a:pPr>
            <a:r>
              <a:rPr lang="es-AR" sz="800" dirty="0"/>
              <a:t>Conversión de dirección de red. Permite que los Usuarios tenga más de una computadora en su hogar y todavía utilice un solo IP </a:t>
            </a:r>
            <a:r>
              <a:rPr lang="es-AR" sz="800" dirty="0" err="1"/>
              <a:t>address</a:t>
            </a:r>
            <a:r>
              <a:rPr lang="es-AR" sz="800" dirty="0"/>
              <a:t>. </a:t>
            </a:r>
          </a:p>
          <a:p>
            <a:pPr algn="just">
              <a:lnSpc>
                <a:spcPct val="90000"/>
              </a:lnSpc>
            </a:pPr>
            <a:r>
              <a:rPr lang="es-AR" sz="800" dirty="0"/>
              <a:t>Consigue los paquetes de los datos de la red interna (con direcciones internas del IP) y las envía al Internet, cambiando el IP </a:t>
            </a:r>
            <a:r>
              <a:rPr lang="es-AR" sz="800" dirty="0" err="1"/>
              <a:t>address</a:t>
            </a:r>
            <a:r>
              <a:rPr lang="es-AR" sz="800" dirty="0"/>
              <a:t> interno de cada paquete el externo. </a:t>
            </a:r>
          </a:p>
          <a:p>
            <a:pPr algn="just">
              <a:lnSpc>
                <a:spcPct val="90000"/>
              </a:lnSpc>
            </a:pPr>
            <a:r>
              <a:rPr lang="es-AR" sz="800" dirty="0"/>
              <a:t>NAT (conversión de dirección de red) es una tecnología más de uso general por los </a:t>
            </a:r>
            <a:r>
              <a:rPr lang="es-AR" sz="800" dirty="0" err="1"/>
              <a:t>firewals</a:t>
            </a:r>
            <a:r>
              <a:rPr lang="es-AR" sz="800" dirty="0"/>
              <a:t> para permitir los dispositivos múltiples en un LAN con el IP “privado” trata para compartir un solo IP </a:t>
            </a:r>
            <a:r>
              <a:rPr lang="es-AR" sz="800" dirty="0" err="1"/>
              <a:t>address</a:t>
            </a:r>
            <a:r>
              <a:rPr lang="es-AR" sz="800" dirty="0"/>
              <a:t> público. Un IP </a:t>
            </a:r>
            <a:r>
              <a:rPr lang="es-AR" sz="800" dirty="0" err="1"/>
              <a:t>address</a:t>
            </a:r>
            <a:r>
              <a:rPr lang="es-AR" sz="800" dirty="0"/>
              <a:t> privado es una dirección, que se puede tratar solamente dentro del LAN, pero no del Internet fuera del LAN. Para dejar un dispositivo con un IP </a:t>
            </a:r>
            <a:r>
              <a:rPr lang="es-AR" sz="800" dirty="0" err="1"/>
              <a:t>address</a:t>
            </a:r>
            <a:r>
              <a:rPr lang="es-AR" sz="800" dirty="0"/>
              <a:t> privado comunicarse con otros dispositivos en el Internet, allí necesita ser una traducción entre las direcciones privadas y del público del IP en el punto donde el LAN conecta con el Internet, que está dentro del cortafuego/de la rebajadora que conectan el LAN con el Internet. Tal traducción se refiere comúnmente como NACIONAL (para la conversión de dirección de red) y una rebajadora que hace tal traducción a menudo se llama una rebajadora NACIONAL o un cortafuego/rebajadora NACIONALES. A veces NACIONAL también se llama IP </a:t>
            </a:r>
            <a:r>
              <a:rPr lang="es-AR" sz="800" dirty="0" err="1"/>
              <a:t>Masquerading</a:t>
            </a:r>
            <a:r>
              <a:rPr lang="es-AR" sz="800" dirty="0"/>
              <a:t>. El pasar del tráfico con NACIONAL se llama NAT </a:t>
            </a:r>
            <a:r>
              <a:rPr lang="es-AR" sz="800" dirty="0" err="1"/>
              <a:t>Traversal</a:t>
            </a:r>
            <a:r>
              <a:rPr lang="es-AR" sz="800" dirty="0"/>
              <a:t>. </a:t>
            </a:r>
          </a:p>
          <a:p>
            <a:pPr algn="just">
              <a:lnSpc>
                <a:spcPct val="90000"/>
              </a:lnSpc>
            </a:pPr>
            <a:r>
              <a:rPr lang="es-AR" sz="800" dirty="0"/>
              <a:t>Los trabajos NACIONALES de la manera están en el principio algo simple. Cuando un dispositivo en el LAN inicia una conexión con un dispositivo en el Internet, el dispositivo enviará todo el tráfico a la rebajadora NACIONAL primero. La rebajadora NACIONAL entonces substituye la dirección de la fuente, que es la dirección privada del dispositivo, por su propia dirección pública antes de pasar el tráfico a su destinación en el Internet. Cuando se recibe una respuesta, la rebajadora NACIONAL busca sus </a:t>
            </a:r>
            <a:r>
              <a:rPr lang="es-AR" sz="800" b="1" dirty="0"/>
              <a:t>tablas de la traducción</a:t>
            </a:r>
            <a:r>
              <a:rPr lang="es-AR" sz="800" dirty="0"/>
              <a:t> para encontrar la dirección original de la fuente del paquete de el cual el dispositivo en el LAN comenzó originalmente la conexión y pasa así la respuesta a ese dispositivo. </a:t>
            </a:r>
          </a:p>
          <a:p>
            <a:pPr algn="just">
              <a:lnSpc>
                <a:spcPct val="90000"/>
              </a:lnSpc>
            </a:pPr>
            <a:r>
              <a:rPr lang="es-AR" sz="800" dirty="0"/>
              <a:t>Desafortunadamente, cuando una conexión es originada por un dispositivo en el Internet fuera del LAN no está clara con la cual el dispositivo en el LAN la conexión se significa para ser establecido. En este caso necesita ser una cierta regla que dice a rebajadora NACIONAL qué hacer con el tráfico entrante, si no él desechará simplemente el tráfico y no se establecerá ninguna conexión. Si la rebajadora NACIONAL apoya qué se refiere comúnmente mientras que un “software DMZ” él puede manejar reglas simples, tales como “paso todas las peticiones de conexión entrantes al dispositivo con la dirección 192.168.0.2”. Otra técnica, llamada la expedición portuaria permite que la rebajadora NACIONAL pase peticiones de conexión entrantes a diversos dispositivos en el LAN dependiendo del tipo de conexión (tela del IE o conexión del correo). Sin embargo, si hay dispositivos múltiples en el LAN a el cual cierto tipo de conexión del exterior puede necesitar ser establecido, después ni un software DMZ ni la expedición portuaria será suficiente. </a:t>
            </a:r>
          </a:p>
          <a:p>
            <a:pPr algn="just">
              <a:lnSpc>
                <a:spcPct val="90000"/>
              </a:lnSpc>
            </a:pPr>
            <a:r>
              <a:rPr lang="es-AR" sz="800" dirty="0"/>
              <a:t>El apuro con NACIONAL y VOIP Además, se diseña la manera de la cual </a:t>
            </a:r>
            <a:r>
              <a:rPr lang="es-AR" sz="800" dirty="0" err="1"/>
              <a:t>VoIP</a:t>
            </a:r>
            <a:r>
              <a:rPr lang="es-AR" sz="800" dirty="0"/>
              <a:t> convencional protocola también está planteando un problema al tráfico de </a:t>
            </a:r>
            <a:r>
              <a:rPr lang="es-AR" sz="800" dirty="0" err="1"/>
              <a:t>VoIP</a:t>
            </a:r>
            <a:r>
              <a:rPr lang="es-AR" sz="800" dirty="0"/>
              <a:t> que pasa con NACIONAL. Los protocolos convencionales de </a:t>
            </a:r>
            <a:r>
              <a:rPr lang="es-AR" sz="800" dirty="0" err="1"/>
              <a:t>VoIP</a:t>
            </a:r>
            <a:r>
              <a:rPr lang="es-AR" sz="800" dirty="0"/>
              <a:t> se ocupan solamente de señalar de una conexión de teléfono. El tráfico audio es manejado por otro protocolo y hacer materias peores, el puerto en el cual se envía el tráfico audio es al azar. La rebajadora NACIONAL puede poder manejar el tráfico que señala, pero no tiene ninguna manera de saber que el tráfico audio está relacionado con señalar y debe por lo tanto ser pasada al mismo dispositivo que el tráfico que señala se pasa a. Consecuentemente, el tráfico audio no se traduce correctamente entre los espacios de dirección. </a:t>
            </a:r>
          </a:p>
          <a:p>
            <a:pPr>
              <a:lnSpc>
                <a:spcPct val="90000"/>
              </a:lnSpc>
            </a:pPr>
            <a:r>
              <a:rPr lang="es-AR" sz="900" b="1" dirty="0"/>
              <a:t>STUN (Simple </a:t>
            </a:r>
            <a:r>
              <a:rPr lang="es-AR" sz="900" b="1" dirty="0" err="1"/>
              <a:t>Traversal</a:t>
            </a:r>
            <a:r>
              <a:rPr lang="es-AR" sz="900" b="1" dirty="0"/>
              <a:t> of UDP </a:t>
            </a:r>
            <a:r>
              <a:rPr lang="es-AR" sz="900" b="1" dirty="0" err="1"/>
              <a:t>through</a:t>
            </a:r>
            <a:r>
              <a:rPr lang="es-AR" sz="900" b="1" dirty="0"/>
              <a:t> </a:t>
            </a:r>
            <a:r>
              <a:rPr lang="es-AR" sz="900" b="1" dirty="0" err="1"/>
              <a:t>NATs</a:t>
            </a:r>
            <a:r>
              <a:rPr lang="es-AR" sz="900" b="1" dirty="0"/>
              <a:t>)</a:t>
            </a:r>
            <a:r>
              <a:rPr lang="es-AR" sz="900" dirty="0"/>
              <a:t> </a:t>
            </a:r>
          </a:p>
          <a:p>
            <a:pPr lvl="1">
              <a:lnSpc>
                <a:spcPct val="90000"/>
              </a:lnSpc>
            </a:pPr>
            <a:r>
              <a:rPr lang="es-AR" sz="900" dirty="0"/>
              <a:t>Es un protocolo que ayuda a los dispositivos que están detrás de un firewall o </a:t>
            </a:r>
            <a:r>
              <a:rPr lang="es-AR" sz="900" dirty="0" err="1"/>
              <a:t>router</a:t>
            </a:r>
            <a:r>
              <a:rPr lang="es-AR" sz="900" dirty="0"/>
              <a:t> </a:t>
            </a:r>
            <a:r>
              <a:rPr lang="es-AR" sz="900" b="1" u="sng" dirty="0">
                <a:hlinkClick r:id="rId3"/>
              </a:rPr>
              <a:t>NAT</a:t>
            </a:r>
            <a:r>
              <a:rPr lang="es-AR" sz="900" dirty="0"/>
              <a:t> con el rutado de paquetes </a:t>
            </a:r>
            <a:r>
              <a:rPr lang="es-AR" sz="800" dirty="0"/>
              <a:t>STUN es un protocolo de red que permite a un cliente detrás de un NAT (o múltiples </a:t>
            </a:r>
            <a:r>
              <a:rPr lang="es-AR" sz="800" dirty="0" err="1"/>
              <a:t>NATs</a:t>
            </a:r>
            <a:r>
              <a:rPr lang="es-AR" sz="800" dirty="0"/>
              <a:t>) determinar su dirección pública, el tipo de NAT que está detrás y el puerto de internet asociado al NAT con un puerto local en particular. Esta información es usada para configurar comunicaciones UDP entre dos hosts que están ambos detrás de </a:t>
            </a:r>
            <a:r>
              <a:rPr lang="es-AR" sz="800" dirty="0" err="1"/>
              <a:t>routers</a:t>
            </a:r>
            <a:r>
              <a:rPr lang="es-AR" sz="800" dirty="0"/>
              <a:t> NAT.</a:t>
            </a:r>
            <a:br>
              <a:rPr lang="es-AR" sz="800" dirty="0"/>
            </a:br>
            <a:br>
              <a:rPr lang="es-AR" sz="800" dirty="0"/>
            </a:br>
            <a:r>
              <a:rPr lang="es-AR" sz="800" dirty="0"/>
              <a:t>El STUN le permite a las aplicaciones saber si hay </a:t>
            </a:r>
            <a:r>
              <a:rPr lang="es-AR" sz="800" dirty="0" err="1"/>
              <a:t>NATs</a:t>
            </a:r>
            <a:r>
              <a:rPr lang="es-AR" sz="800" dirty="0"/>
              <a:t> y firewalls entre estas y la internet.</a:t>
            </a:r>
            <a:br>
              <a:rPr lang="es-AR" sz="800" dirty="0"/>
            </a:br>
            <a:br>
              <a:rPr lang="es-AR" sz="800" dirty="0"/>
            </a:br>
            <a:r>
              <a:rPr lang="es-AR" sz="800" dirty="0"/>
              <a:t>STUN es un protocolo cliente-servidor. Un teléfono </a:t>
            </a:r>
            <a:r>
              <a:rPr lang="es-AR" sz="800" dirty="0" err="1"/>
              <a:t>VoIP</a:t>
            </a:r>
            <a:r>
              <a:rPr lang="es-AR" sz="800" dirty="0"/>
              <a:t> o un paquete de software, pueden incluir un cliente de STUN, los cuales enviarán una solicitud a un servidor STUN. El servidor luego responderá al cliente STUN la dirección IP pública del y el puerto que se abrió del </a:t>
            </a:r>
            <a:r>
              <a:rPr lang="es-AR" sz="800" dirty="0" err="1"/>
              <a:t>router</a:t>
            </a:r>
            <a:r>
              <a:rPr lang="es-AR" sz="800" dirty="0"/>
              <a:t> NAT para el tráfico entrante de la red. La respuesta también permite al cliente STUN determinar el tipo de NAT en uso. Hay tres tipos de NAT: Full </a:t>
            </a:r>
            <a:r>
              <a:rPr lang="es-AR" sz="800" dirty="0" err="1"/>
              <a:t>Cone</a:t>
            </a:r>
            <a:r>
              <a:rPr lang="es-AR" sz="800" dirty="0"/>
              <a:t>, </a:t>
            </a:r>
            <a:r>
              <a:rPr lang="es-AR" sz="800" dirty="0" err="1"/>
              <a:t>Restricted</a:t>
            </a:r>
            <a:r>
              <a:rPr lang="es-AR" sz="800" dirty="0"/>
              <a:t> </a:t>
            </a:r>
            <a:r>
              <a:rPr lang="es-AR" sz="800" dirty="0" err="1"/>
              <a:t>Cone</a:t>
            </a:r>
            <a:r>
              <a:rPr lang="es-AR" sz="800" dirty="0"/>
              <a:t> y Port </a:t>
            </a:r>
            <a:r>
              <a:rPr lang="es-AR" sz="800" dirty="0" err="1"/>
              <a:t>Restricted</a:t>
            </a:r>
            <a:r>
              <a:rPr lang="es-AR" sz="800" dirty="0"/>
              <a:t> </a:t>
            </a:r>
            <a:r>
              <a:rPr lang="es-AR" sz="800" dirty="0" err="1"/>
              <a:t>Cone</a:t>
            </a:r>
            <a:r>
              <a:rPr lang="es-AR" sz="800" dirty="0"/>
              <a:t>. STUN no trabaja en NAT simétrico </a:t>
            </a:r>
            <a:endParaRPr lang="es-AR" sz="900" dirty="0"/>
          </a:p>
          <a:p>
            <a:pPr algn="just">
              <a:lnSpc>
                <a:spcPct val="90000"/>
              </a:lnSpc>
            </a:pPr>
            <a:endParaRPr lang="es-AR" sz="8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279F714E-4EEE-473A-BB5F-3334A6F2B79B}" type="slidenum">
              <a:rPr lang="en-US"/>
              <a:pPr/>
              <a:t>25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49986" name="Rectangle 2"/>
          <p:cNvSpPr>
            <a:spLocks noGrp="1" noRot="1" noChangeAspect="1" noChangeArrowheads="1" noTextEdit="1"/>
          </p:cNvSpPr>
          <p:nvPr>
            <p:ph type="sldImg"/>
          </p:nvPr>
        </p:nvSpPr>
        <p:spPr>
          <a:xfrm>
            <a:off x="1162050" y="692150"/>
            <a:ext cx="4610100" cy="3457575"/>
          </a:xfrm>
          <a:ln/>
        </p:spPr>
      </p:sp>
      <p:sp>
        <p:nvSpPr>
          <p:cNvPr id="1449987" name="Rectangle 3"/>
          <p:cNvSpPr>
            <a:spLocks noGrp="1" noChangeArrowheads="1"/>
          </p:cNvSpPr>
          <p:nvPr>
            <p:ph type="body" idx="1"/>
          </p:nvPr>
        </p:nvSpPr>
        <p:spPr>
          <a:xfrm>
            <a:off x="693738" y="4379913"/>
            <a:ext cx="5546725" cy="4148137"/>
          </a:xfrm>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26</a:t>
            </a:fld>
            <a:endParaRPr lang="es-ES_tradnl"/>
          </a:p>
        </p:txBody>
      </p:sp>
    </p:spTree>
    <p:extLst>
      <p:ext uri="{BB962C8B-B14F-4D97-AF65-F5344CB8AC3E}">
        <p14:creationId xmlns:p14="http://schemas.microsoft.com/office/powerpoint/2010/main" val="34973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4101" tIns="47050" rIns="94101" bIns="47050"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166813" y="692150"/>
            <a:ext cx="4603750"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r>
              <a:rPr lang="es-AR" dirty="0"/>
              <a:t>Esta norma fue creada en 1996 versión 1 y en 1998 version2 y ha sido generada para sistemas de comunicación  multimediales basados en paquetes. </a:t>
            </a:r>
          </a:p>
          <a:p>
            <a:r>
              <a:rPr lang="es-AR" dirty="0"/>
              <a:t>En la versión 1 del protocolo H.323 poseía  calidad de servicio (</a:t>
            </a:r>
            <a:r>
              <a:rPr lang="es-AR" dirty="0" err="1"/>
              <a:t>QoS</a:t>
            </a:r>
            <a:r>
              <a:rPr lang="es-AR" dirty="0"/>
              <a:t>) no garantizada sobre redes LAN. </a:t>
            </a:r>
          </a:p>
          <a:p>
            <a:r>
              <a:rPr lang="es-AR" dirty="0"/>
              <a:t>En la versión 2 se definió la aplicación </a:t>
            </a:r>
            <a:r>
              <a:rPr lang="es-AR" dirty="0" err="1"/>
              <a:t>VoIP</a:t>
            </a:r>
            <a:r>
              <a:rPr lang="es-AR" dirty="0"/>
              <a:t> independiente de la multimedia, e introduce una serie de mejoras sobre la  versión 1. </a:t>
            </a:r>
          </a:p>
          <a:p>
            <a:r>
              <a:rPr lang="es-AR" dirty="0"/>
              <a:t>Una versión 3 posterior incluye el servicio de fax sobre IP (</a:t>
            </a:r>
            <a:r>
              <a:rPr lang="es-AR" dirty="0" err="1"/>
              <a:t>FoIP</a:t>
            </a:r>
            <a:r>
              <a:rPr lang="es-AR" dirty="0"/>
              <a:t>) y conexiones rápidas entre otros, introdujo algunas mejoras como que permite una conexión rápida (elimina parte de tiempo de solicitud de conexión); mediante H.235 introduce funciones de seguridad (autentificación, integridad, privacidad); a través de la unidad MCU permite el control de llamadas </a:t>
            </a:r>
            <a:r>
              <a:rPr lang="es-AR" dirty="0" err="1"/>
              <a:t>multi</a:t>
            </a:r>
            <a:r>
              <a:rPr lang="es-AR" dirty="0"/>
              <a:t>-punto (conferencia).</a:t>
            </a:r>
          </a:p>
          <a:p>
            <a:r>
              <a:rPr lang="es-AR" dirty="0"/>
              <a:t>El  H.323 define de que manera los diferentes tipos de terminales pueden comunicarse. Además todos los terminales deben soportar el protocolo H.245, el cual es utilizado para la negociación de capacidades o habilidades y uso de los canales lógicos de los terminales. Los demás componentes requeridos son H225/Q.391 para la señalización y el establecimiento de la llamada,  RAS (</a:t>
            </a:r>
            <a:r>
              <a:rPr lang="es-AR" dirty="0" err="1"/>
              <a:t>Registration</a:t>
            </a:r>
            <a:r>
              <a:rPr lang="es-AR" dirty="0"/>
              <a:t> Admisión Status) para comunicarse con el Gatekeeper, y por último RTP/RTCP para la secuenciación y temporización de paquetes de audio y video. Opcionalmente los terminales incluyen componentes de compresión de video, el protocolo de conferencia T.120,  y capacidades de MCU (</a:t>
            </a:r>
            <a:r>
              <a:rPr lang="es-AR" dirty="0" err="1"/>
              <a:t>Multipoint</a:t>
            </a:r>
            <a:r>
              <a:rPr lang="es-AR" dirty="0"/>
              <a:t> Control </a:t>
            </a:r>
            <a:r>
              <a:rPr lang="es-AR" dirty="0" err="1"/>
              <a:t>Unit</a:t>
            </a:r>
            <a:r>
              <a:rPr lang="es-AR" dirty="0"/>
              <a:t>).    </a:t>
            </a:r>
          </a:p>
          <a:p>
            <a:r>
              <a:rPr lang="es-AR" dirty="0"/>
              <a:t>El H.323, no es un protocolo único, sino que abarca la transmisión de Audio/Video propiamente dichos, la transmisión de fax, y todo lo relacionado con la señalización y el control de las llamadas, utilizando las normas H.225, H.245, entre otras.</a:t>
            </a:r>
          </a:p>
          <a:p>
            <a:r>
              <a:rPr lang="es-AR" dirty="0"/>
              <a:t>El H.323 soporta vídeo en tiempo real, audio y datos sobre redes de área local, metropolitana, regional o de área extensa. Soporta así mismo Internet e intranets. H.323 también soporta videoconferencia sobre conexiones punto a punto, telefónicas y RDSI.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5</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6</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AR"/>
              <a:t>El Terminal, es el dispositivo que inicializa la comunicación telefónica, enviando la información de destino al Gatekeeper. Son los puntos de acceso de los clientes que proveen comunicación bidireccional en tiempo real. Todas las terminales deben soportar comunicaciones de voz, siendo la comunicación de video y datos opcional. </a:t>
            </a:r>
          </a:p>
          <a:p>
            <a:r>
              <a:rPr lang="es-AR"/>
              <a:t>Si el destino final es un abonado a la red pública convencional (PSTN), obligatoriamente, se debe producir la conversión de paquetes IP, a paquetes de voz digitalizada o analógica dependiendo del tipo de tecnología que posea el usuario del otro lado del Terminal IP y una red de conmutación de circuitos hasta llegar al abonado llamado. </a:t>
            </a:r>
          </a:p>
          <a:p>
            <a:r>
              <a:rPr lang="es-AR"/>
              <a:t>El elemento activo donde se produce esta conversión de protocolos es el Gateway que es un elemento opcional en una conferencia H.323. Este equipo provee traducción entre terminales H.323 y otros puntos terminales. Los Gateways no son requeridos sino se realizarán comunicaciones entre distintos tipos de  redes. </a:t>
            </a:r>
          </a:p>
          <a:p>
            <a:r>
              <a:rPr lang="es-AR"/>
              <a:t>Los puntos terminales deben registrarse con el Gatekeeper. Todos los terminales registrados con un mismo Gatekeeper forman una zona. La traducción de direcciones realizada por el Gatekeeper es del tipo “Alias”  a direcciones IP. En la norma H.323, el Gatekeeper, es el encargado de autorizar la llamada  y rutearla a través de la red LAN a su destino final, traduciendo direcciones y controlando el acceso a los recursos de la red H.323 por parte de los terminales, Gateways y MCUs. Además actúa administrando el ancho de banda. De esta manera el Gatekeeper puede aceptar o rechazar nuevas conexiones dependiendo de la disponibilidad de ancho de banda. </a:t>
            </a:r>
          </a:p>
          <a:p>
            <a:r>
              <a:rPr lang="es-AR"/>
              <a:t>El</a:t>
            </a:r>
            <a:r>
              <a:rPr lang="es-AR" b="1"/>
              <a:t> </a:t>
            </a:r>
            <a:r>
              <a:rPr lang="es-AR"/>
              <a:t>MCU se utiliza en el caso de realizarse conferencias con múltiples participantes simultáneos, lo que es mucho más simple de hacer con la telefonía IP que con líneas telefónicas Analógicas o Digitales convencionales. Las conferencias pueden ser realizadas de manera centralizada con todas las virtudes que esto permite, con el MCU como centro de la conferencia; o descentralizada, usando mensajes Multicast; o una combinación de ambas. Todos los terminales mandan paquetes de audio, video, datos y de control al MCU en mensajes Unicast. El MCU está integrado por el MC (Multipoint Controller) y el MP (Multipoint Processor). El MC hace de moderador de la conferencia, usando para ello las funciones de control de H.245. El MP hace las mezclas de Audio y video, así como la distribución de datos, y manda los paquetes a los participantes, pudiendo usar para ello mensajes Multicast.</a:t>
            </a:r>
          </a:p>
        </p:txBody>
      </p:sp>
    </p:spTree>
    <p:extLst>
      <p:ext uri="{BB962C8B-B14F-4D97-AF65-F5344CB8AC3E}">
        <p14:creationId xmlns:p14="http://schemas.microsoft.com/office/powerpoint/2010/main" val="308790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F4148923-40E6-4F50-899A-08ED8CB692E2}" type="slidenum">
              <a:rPr lang="en-US"/>
              <a:pPr/>
              <a:t>7</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8658" name="Rectangle 2"/>
          <p:cNvSpPr>
            <a:spLocks noGrp="1" noRot="1" noChangeAspect="1" noChangeArrowheads="1" noTextEdit="1"/>
          </p:cNvSpPr>
          <p:nvPr>
            <p:ph type="sldImg"/>
          </p:nvPr>
        </p:nvSpPr>
        <p:spPr>
          <a:xfrm>
            <a:off x="1162050" y="692150"/>
            <a:ext cx="4610100" cy="3457575"/>
          </a:xfrm>
          <a:ln/>
        </p:spPr>
      </p:sp>
      <p:sp>
        <p:nvSpPr>
          <p:cNvPr id="1478659" name="Rectangle 3"/>
          <p:cNvSpPr>
            <a:spLocks noGrp="1" noChangeArrowheads="1"/>
          </p:cNvSpPr>
          <p:nvPr>
            <p:ph type="body" idx="1"/>
          </p:nvPr>
        </p:nvSpPr>
        <p:spPr>
          <a:xfrm>
            <a:off x="923925" y="4379913"/>
            <a:ext cx="5086350" cy="4148137"/>
          </a:xfrm>
        </p:spPr>
        <p:txBody>
          <a:bodyPr/>
          <a:lstStyle/>
          <a:p>
            <a:pPr marL="190500" indent="-190500"/>
            <a:r>
              <a:rPr lang="es-AR" b="1" u="sng"/>
              <a:t>Compresión de Voz (Audio Codec): </a:t>
            </a:r>
            <a:endParaRPr lang="es-AR"/>
          </a:p>
          <a:p>
            <a:pPr marL="190500" indent="-190500"/>
            <a:r>
              <a:rPr lang="es-AR"/>
              <a:t>El tráfico de señal vocal se realiza sobre el protocolo UDP/IP. La codificación de audio puede ser de diferentes tipos:</a:t>
            </a:r>
            <a:endParaRPr lang="es-ES"/>
          </a:p>
          <a:p>
            <a:pPr marL="361950" lvl="1" indent="-190500"/>
            <a:r>
              <a:rPr lang="es-AR"/>
              <a:t>Requeridos: </a:t>
            </a:r>
            <a:endParaRPr lang="es-ES"/>
          </a:p>
          <a:p>
            <a:pPr marL="647700" lvl="2" indent="-190500"/>
            <a:r>
              <a:rPr lang="es-AR"/>
              <a:t>G.711 realiza la modulación de la señal de voz a velocidades de 64 kbps.</a:t>
            </a:r>
          </a:p>
          <a:p>
            <a:pPr marL="647700" lvl="2" indent="-190500"/>
            <a:r>
              <a:rPr lang="es-AR"/>
              <a:t>G.723 realiza la codificación de la voz para transmisión de tráfico multimedia entre 5.3 y 6.3 kb/s.</a:t>
            </a:r>
            <a:endParaRPr lang="es-ES"/>
          </a:p>
          <a:p>
            <a:pPr marL="361950" lvl="1" indent="-190500"/>
            <a:r>
              <a:rPr lang="es-AR"/>
              <a:t>Opcionales: </a:t>
            </a:r>
            <a:endParaRPr lang="es-ES"/>
          </a:p>
          <a:p>
            <a:pPr marL="647700" lvl="2" indent="-190500"/>
            <a:r>
              <a:rPr lang="es-AR"/>
              <a:t>G.722 Gestiona la codificación de señales de audio de 7 kHz para canales de  64 kb/s.</a:t>
            </a:r>
          </a:p>
          <a:p>
            <a:pPr marL="647700" lvl="2" indent="-190500"/>
            <a:r>
              <a:rPr lang="es-AR"/>
              <a:t>G.728 gestiona la codificación de la voz a16 kb/s.</a:t>
            </a:r>
          </a:p>
          <a:p>
            <a:pPr marL="647700" lvl="2" indent="-190500"/>
            <a:r>
              <a:rPr lang="es-AR"/>
              <a:t>G.729 Codifica la voz a 16 kb/s.</a:t>
            </a:r>
            <a:endParaRPr lang="es-ES"/>
          </a:p>
          <a:p>
            <a:pPr marL="190500" indent="-190500"/>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CE06A392-9F65-4B53-8DD2-84F992270183}" type="slidenum">
              <a:rPr lang="en-US"/>
              <a:pPr/>
              <a:t>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0706" name="Rectangle 2"/>
          <p:cNvSpPr>
            <a:spLocks noGrp="1" noRot="1" noChangeAspect="1" noChangeArrowheads="1" noTextEdit="1"/>
          </p:cNvSpPr>
          <p:nvPr>
            <p:ph type="sldImg"/>
          </p:nvPr>
        </p:nvSpPr>
        <p:spPr>
          <a:xfrm>
            <a:off x="1162050" y="692150"/>
            <a:ext cx="4610100" cy="3457575"/>
          </a:xfrm>
          <a:ln/>
        </p:spPr>
      </p:sp>
      <p:sp>
        <p:nvSpPr>
          <p:cNvPr id="1480707" name="Rectangle 3"/>
          <p:cNvSpPr>
            <a:spLocks noGrp="1" noChangeArrowheads="1"/>
          </p:cNvSpPr>
          <p:nvPr>
            <p:ph type="body" idx="1"/>
          </p:nvPr>
        </p:nvSpPr>
        <p:spPr>
          <a:xfrm>
            <a:off x="923925" y="4379913"/>
            <a:ext cx="5086350" cy="4148137"/>
          </a:xfrm>
        </p:spPr>
        <p:txBody>
          <a:bodyPr/>
          <a:lstStyle/>
          <a:p>
            <a:pPr marL="361950" lvl="1" indent="-190500">
              <a:buFontTx/>
              <a:buNone/>
            </a:pPr>
            <a:r>
              <a:rPr lang="es-AR" b="1"/>
              <a:t>Q.931</a:t>
            </a:r>
            <a:r>
              <a:rPr lang="es-AR"/>
              <a:t> es un protocolo de control de conexiones ISDN, algo comparable al TCP en el grupo de protocolos de Internet. Este protocolo no provee control de flujo ni realiza retransmisiones, porque las capas que lo sostienen se suponen confiables y porque la naturaleza orientada al circuito que tiene el ISDN asigna ancho de banda en incrementos de 64 kbps. El Q.931 administra todos los aspectos relativos a la conectividad. En el escenario del H.323, este protocolo viene encapsulado en el TCP y se envía al puerto 1720.</a:t>
            </a:r>
          </a:p>
          <a:p>
            <a:pPr marL="361950" lvl="1" indent="-190500">
              <a:buFont typeface="Wingdings" pitchFamily="2" charset="2"/>
              <a:buNone/>
            </a:pPr>
            <a:r>
              <a:rPr lang="es-AR"/>
              <a:t>El </a:t>
            </a:r>
            <a:r>
              <a:rPr lang="es-AR" b="1"/>
              <a:t>H.225</a:t>
            </a:r>
            <a:r>
              <a:rPr lang="es-AR"/>
              <a:t> es un protocolo montado sobre TCP encargado del control de la llamada: señalización, registro y admisión,  sincronización del streams (flujo) de voz y  paquetización. Este protocolo describe como funciona el protocolo RAS y Q.931. El H.225 define como identificar cada tipo de codificador y discute algunos conflictos y redundancias entre RTCP y H.245.El mensaje de inicialización contiene información del usuario necesaria para la sesión de conferencia, como el nombre identificador, localización geográfica, comentarios, etc. además de la dirección IP del usuario y el puerto TCP que usará para control en la fase de establecimiento. </a:t>
            </a:r>
          </a:p>
          <a:p>
            <a:pPr marL="361950" lvl="1" indent="-190500">
              <a:buFont typeface="Wingdings" pitchFamily="2" charset="2"/>
              <a:buNone/>
            </a:pPr>
            <a:r>
              <a:rPr lang="es-AR"/>
              <a:t>El </a:t>
            </a:r>
            <a:r>
              <a:rPr lang="es-AR" b="1"/>
              <a:t>H.245 </a:t>
            </a:r>
            <a:r>
              <a:rPr lang="es-AR"/>
              <a:t>es un protocolo de control para especificar mensajes de apertura y cierre de canales para streams de voz. Este protocolo de señalización transporta la información no-telefónica durante la conexión. Es utilizado para comandos generales, indicaciones, control de flujo, para la gestión de canales lógicos, etc. Se usa en la interfaz GW-GW y GW-GK. </a:t>
            </a:r>
          </a:p>
          <a:p>
            <a:pPr marL="361950" lvl="1" indent="-190500">
              <a:buFont typeface="Wingdings" pitchFamily="2" charset="2"/>
              <a:buNone/>
            </a:pPr>
            <a:r>
              <a:rPr lang="es-AR"/>
              <a:t>El protocolo H.235 provee una mejora sobre H.323 mediante el agregado de servicios de seguridad  y encriptación como autentificación y privacidad. Este protocolo trabaja soportado en H.245 como capa de transporte. </a:t>
            </a:r>
          </a:p>
          <a:p>
            <a:pPr marL="361950" lvl="1" indent="-190500">
              <a:buFont typeface="Wingdings" pitchFamily="2" charset="2"/>
              <a:buNone/>
            </a:pPr>
            <a:r>
              <a:rPr lang="es-AR"/>
              <a:t>Provee servicios de integridad, autentificación y no repudio.</a:t>
            </a:r>
            <a:endParaRPr lang="es-ES"/>
          </a:p>
          <a:p>
            <a:pPr marL="190500" indent="-190500"/>
            <a:endParaRPr lang="es-AR"/>
          </a:p>
          <a:p>
            <a:pPr marL="361950" lvl="1" indent="-190500">
              <a:buFontTx/>
              <a:buNone/>
            </a:pPr>
            <a:endParaRPr lang="es-ES"/>
          </a:p>
          <a:p>
            <a:pPr marL="190500" indent="-190500"/>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C0D185-E48A-4837-BAFD-A2F60591E0EE}" type="slidenum">
              <a:rPr lang="en-US"/>
              <a:pPr/>
              <a:t>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2754" name="Rectangle 2"/>
          <p:cNvSpPr>
            <a:spLocks noGrp="1" noRot="1" noChangeAspect="1" noChangeArrowheads="1" noTextEdit="1"/>
          </p:cNvSpPr>
          <p:nvPr>
            <p:ph type="sldImg"/>
          </p:nvPr>
        </p:nvSpPr>
        <p:spPr>
          <a:xfrm>
            <a:off x="1162050" y="692150"/>
            <a:ext cx="4610100" cy="3457575"/>
          </a:xfrm>
          <a:ln/>
        </p:spPr>
      </p:sp>
      <p:sp>
        <p:nvSpPr>
          <p:cNvPr id="1482755" name="Rectangle 3"/>
          <p:cNvSpPr>
            <a:spLocks noGrp="1" noChangeArrowheads="1"/>
          </p:cNvSpPr>
          <p:nvPr>
            <p:ph type="body" idx="1"/>
          </p:nvPr>
        </p:nvSpPr>
        <p:spPr>
          <a:xfrm>
            <a:off x="923925" y="4379913"/>
            <a:ext cx="5086350" cy="4148137"/>
          </a:xfrm>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AR"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102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9022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04698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594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5818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Diapositiva de título">
    <p:spTree>
      <p:nvGrpSpPr>
        <p:cNvPr id="1" name=""/>
        <p:cNvGrpSpPr/>
        <p:nvPr/>
      </p:nvGrpSpPr>
      <p:grpSpPr>
        <a:xfrm>
          <a:off x="0" y="0"/>
          <a:ext cx="0" cy="0"/>
          <a:chOff x="0" y="0"/>
          <a:chExt cx="0" cy="0"/>
        </a:xfrm>
      </p:grpSpPr>
      <p:sp>
        <p:nvSpPr>
          <p:cNvPr id="1487874"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7875"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84131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542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88780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71262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98813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05673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4540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17972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9007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0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1488898"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8899"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60316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36480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Tree>
    <p:extLst>
      <p:ext uri="{BB962C8B-B14F-4D97-AF65-F5344CB8AC3E}">
        <p14:creationId xmlns:p14="http://schemas.microsoft.com/office/powerpoint/2010/main" val="2909688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fld id="{0B4F84D6-2114-4C65-85A9-7B4ECC5A4BA9}" type="slidenum">
              <a:rPr lang="en-US" sz="800" b="0"/>
              <a:pPr algn="ctr" eaLnBrk="0" hangingPunct="0"/>
              <a:t>‹Nº›</a:t>
            </a:fld>
            <a:endParaRPr lang="en-US" sz="800" b="0"/>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rtl="0" fontAlgn="base">
        <a:lnSpc>
          <a:spcPct val="85000"/>
        </a:lnSpc>
        <a:spcBef>
          <a:spcPct val="0"/>
        </a:spcBef>
        <a:spcAft>
          <a:spcPct val="0"/>
        </a:spcAft>
        <a:defRPr sz="2200" b="1">
          <a:solidFill>
            <a:srgbClr val="09357A"/>
          </a:solidFill>
          <a:latin typeface="+mj-lt"/>
          <a:ea typeface="+mj-ea"/>
          <a:cs typeface="+mj-cs"/>
        </a:defRPr>
      </a:lvl1pPr>
      <a:lvl2pPr algn="l" rtl="0" fontAlgn="base">
        <a:lnSpc>
          <a:spcPct val="85000"/>
        </a:lnSpc>
        <a:spcBef>
          <a:spcPct val="0"/>
        </a:spcBef>
        <a:spcAft>
          <a:spcPct val="0"/>
        </a:spcAft>
        <a:defRPr sz="2200" b="1">
          <a:solidFill>
            <a:srgbClr val="09357A"/>
          </a:solidFill>
          <a:latin typeface="Arial" charset="0"/>
        </a:defRPr>
      </a:lvl2pPr>
      <a:lvl3pPr algn="l" rtl="0" fontAlgn="base">
        <a:lnSpc>
          <a:spcPct val="85000"/>
        </a:lnSpc>
        <a:spcBef>
          <a:spcPct val="0"/>
        </a:spcBef>
        <a:spcAft>
          <a:spcPct val="0"/>
        </a:spcAft>
        <a:defRPr sz="2200" b="1">
          <a:solidFill>
            <a:srgbClr val="09357A"/>
          </a:solidFill>
          <a:latin typeface="Arial" charset="0"/>
        </a:defRPr>
      </a:lvl3pPr>
      <a:lvl4pPr algn="l" rtl="0" fontAlgn="base">
        <a:lnSpc>
          <a:spcPct val="85000"/>
        </a:lnSpc>
        <a:spcBef>
          <a:spcPct val="0"/>
        </a:spcBef>
        <a:spcAft>
          <a:spcPct val="0"/>
        </a:spcAft>
        <a:defRPr sz="2200" b="1">
          <a:solidFill>
            <a:srgbClr val="09357A"/>
          </a:solidFill>
          <a:latin typeface="Arial" charset="0"/>
        </a:defRPr>
      </a:lvl4pPr>
      <a:lvl5pPr algn="l" rtl="0" fontAlgn="base">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fontAlgn="base">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fontAlgn="base">
        <a:spcBef>
          <a:spcPct val="20000"/>
        </a:spcBef>
        <a:spcAft>
          <a:spcPct val="0"/>
        </a:spcAft>
        <a:buClr>
          <a:srgbClr val="FF6309"/>
        </a:buClr>
        <a:buChar char="–"/>
        <a:defRPr sz="2000">
          <a:solidFill>
            <a:srgbClr val="000000"/>
          </a:solidFill>
          <a:latin typeface="+mn-lt"/>
        </a:defRPr>
      </a:lvl2pPr>
      <a:lvl3pPr marL="1143000" indent="-228600" algn="l" rtl="0" fontAlgn="base">
        <a:spcBef>
          <a:spcPct val="20000"/>
        </a:spcBef>
        <a:spcAft>
          <a:spcPct val="0"/>
        </a:spcAft>
        <a:buClr>
          <a:srgbClr val="FF6309"/>
        </a:buClr>
        <a:buChar char="•"/>
        <a:defRPr>
          <a:solidFill>
            <a:srgbClr val="000000"/>
          </a:solidFill>
          <a:latin typeface="+mn-lt"/>
        </a:defRPr>
      </a:lvl3pPr>
      <a:lvl4pPr marL="1600200" indent="-228600" algn="l" rtl="0" fontAlgn="base">
        <a:spcBef>
          <a:spcPct val="20000"/>
        </a:spcBef>
        <a:spcAft>
          <a:spcPct val="0"/>
        </a:spcAft>
        <a:buClr>
          <a:srgbClr val="FF6309"/>
        </a:buClr>
        <a:buChar char="–"/>
        <a:defRPr sz="1600">
          <a:solidFill>
            <a:srgbClr val="000000"/>
          </a:solidFill>
          <a:latin typeface="+mn-lt"/>
        </a:defRPr>
      </a:lvl4pPr>
      <a:lvl5pPr marL="2057400" indent="-228600" algn="l" rtl="0" fontAlgn="base">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3/26/2023</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677510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33.xml"/><Relationship Id="rId5" Type="http://schemas.openxmlformats.org/officeDocument/2006/relationships/image" Target="../media/image9.png"/><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33.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tiff"/><Relationship Id="rId4" Type="http://schemas.openxmlformats.org/officeDocument/2006/relationships/image" Target="../media/image20.png"/><Relationship Id="rId9"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4.bin"/><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33.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431438"/>
            <a:ext cx="8064011" cy="2605676"/>
          </a:xfrm>
          <a:solidFill>
            <a:schemeClr val="bg2">
              <a:lumMod val="20000"/>
              <a:lumOff val="80000"/>
            </a:schemeClr>
          </a:solidFill>
          <a:ln w="76200" cap="flat" algn="ctr">
            <a:solidFill>
              <a:schemeClr val="accent1">
                <a:lumMod val="75000"/>
              </a:schemeClr>
            </a:solidFill>
          </a:ln>
        </p:spPr>
        <p:txBody>
          <a:bodyPr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000" b="1" i="1" dirty="0">
                <a:solidFill>
                  <a:schemeClr val="bg2">
                    <a:lumMod val="75000"/>
                  </a:schemeClr>
                </a:solidFill>
                <a:latin typeface="Arial" charset="0"/>
              </a:rPr>
              <a:t>Introducción a las Comunicaciones 3007</a:t>
            </a:r>
          </a:p>
        </p:txBody>
      </p:sp>
      <p:sp>
        <p:nvSpPr>
          <p:cNvPr id="249860" name="Rectangle 4"/>
          <p:cNvSpPr>
            <a:spLocks noGrp="1" noChangeArrowheads="1"/>
          </p:cNvSpPr>
          <p:nvPr>
            <p:ph type="subTitle" idx="1"/>
          </p:nvPr>
        </p:nvSpPr>
        <p:spPr>
          <a:xfrm>
            <a:off x="813290" y="3645023"/>
            <a:ext cx="7510988" cy="2789643"/>
          </a:xfrm>
          <a:solidFill>
            <a:schemeClr val="bg2">
              <a:lumMod val="20000"/>
              <a:lumOff val="80000"/>
            </a:schemeClr>
          </a:solidFill>
          <a:ln w="76200">
            <a:solidFill>
              <a:schemeClr val="accent1">
                <a:lumMod val="75000"/>
              </a:schemeClr>
            </a:solidFill>
          </a:ln>
        </p:spPr>
        <p:txBody>
          <a:bodyPr/>
          <a:lstStyle/>
          <a:p>
            <a:pPr algn="ctr"/>
            <a:r>
              <a:rPr lang="es-ES" sz="4000" b="1" i="1" dirty="0">
                <a:effectLst>
                  <a:outerShdw blurRad="38100" dist="38100" dir="2700000" algn="tl">
                    <a:srgbClr val="000000">
                      <a:alpha val="43137"/>
                    </a:srgbClr>
                  </a:outerShdw>
                </a:effectLst>
                <a:latin typeface="Arial" charset="0"/>
              </a:rPr>
              <a:t>Unidad IV</a:t>
            </a:r>
            <a:endParaRPr lang="es-AR" sz="3600" b="1" i="1" cap="all" dirty="0">
              <a:ln w="3175" cmpd="sng">
                <a:noFill/>
              </a:ln>
              <a:effectLst>
                <a:outerShdw blurRad="38100" dist="38100" dir="2700000" algn="tl">
                  <a:srgbClr val="000000">
                    <a:alpha val="43137"/>
                  </a:srgbClr>
                </a:outerShdw>
              </a:effectLst>
              <a:latin typeface="Arial" charset="0"/>
              <a:ea typeface="+mj-ea"/>
              <a:cs typeface="+mj-cs"/>
            </a:endParaRPr>
          </a:p>
          <a:p>
            <a:pPr algn="ctr"/>
            <a:r>
              <a:rPr lang="es-ES" sz="4000" b="1" i="1" dirty="0">
                <a:effectLst>
                  <a:outerShdw blurRad="38100" dist="38100" dir="2700000" algn="tl">
                    <a:srgbClr val="000000">
                      <a:alpha val="43137"/>
                    </a:srgbClr>
                  </a:outerShdw>
                </a:effectLst>
                <a:latin typeface="Arial" charset="0"/>
                <a:ea typeface="+mj-ea"/>
                <a:cs typeface="+mj-cs"/>
              </a:rPr>
              <a:t>Protocolos de Comunicaciones IV</a:t>
            </a:r>
            <a:br>
              <a:rPr lang="es-ES" sz="4400" b="1" i="1" dirty="0">
                <a:effectLst>
                  <a:outerShdw blurRad="38100" dist="38100" dir="2700000" algn="tl">
                    <a:srgbClr val="000000">
                      <a:alpha val="43137"/>
                    </a:srgbClr>
                  </a:outerShdw>
                </a:effectLst>
                <a:latin typeface="Arial" charset="0"/>
              </a:rPr>
            </a:br>
            <a:r>
              <a:rPr lang="es-ES" sz="4400" b="1" i="1" dirty="0">
                <a:effectLst>
                  <a:outerShdw blurRad="38100" dist="38100" dir="2700000" algn="tl">
                    <a:srgbClr val="000000">
                      <a:alpha val="43137"/>
                    </a:srgbClr>
                  </a:outerShdw>
                </a:effectLst>
                <a:latin typeface="Arial" charset="0"/>
              </a:rPr>
              <a:t> </a:t>
            </a:r>
            <a:r>
              <a:rPr lang="es-AR" sz="4000" b="1" i="1" dirty="0">
                <a:effectLst>
                  <a:outerShdw blurRad="38100" dist="38100" dir="2700000" algn="tl">
                    <a:srgbClr val="000000">
                      <a:alpha val="43137"/>
                    </a:srgbClr>
                  </a:outerShdw>
                </a:effectLst>
                <a:latin typeface="Arial" charset="0"/>
              </a:rPr>
              <a:t>2023</a:t>
            </a:r>
          </a:p>
        </p:txBody>
      </p:sp>
    </p:spTree>
    <p:extLst>
      <p:ext uri="{BB962C8B-B14F-4D97-AF65-F5344CB8AC3E}">
        <p14:creationId xmlns:p14="http://schemas.microsoft.com/office/powerpoint/2010/main" val="355691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8" name="Rectangle 2"/>
          <p:cNvSpPr>
            <a:spLocks noGrp="1" noChangeArrowheads="1"/>
          </p:cNvSpPr>
          <p:nvPr>
            <p:ph type="title" idx="4294967295"/>
          </p:nvPr>
        </p:nvSpPr>
        <p:spPr bwMode="gray">
          <a:xfrm>
            <a:off x="408214" y="288471"/>
            <a:ext cx="8534400" cy="123008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83780" name="Rectangle 4"/>
          <p:cNvSpPr>
            <a:spLocks noGrp="1" noChangeArrowheads="1"/>
          </p:cNvSpPr>
          <p:nvPr>
            <p:ph type="body" idx="4294967295"/>
          </p:nvPr>
        </p:nvSpPr>
        <p:spPr bwMode="gray">
          <a:xfrm>
            <a:off x="357414" y="1751239"/>
            <a:ext cx="8585200" cy="4976131"/>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RTP :(Real Time </a:t>
            </a:r>
            <a:r>
              <a:rPr lang="es-ES" sz="4800" b="1" i="1" dirty="0" err="1">
                <a:effectLst>
                  <a:outerShdw blurRad="38100" dist="38100" dir="2700000" algn="tl">
                    <a:srgbClr val="000000">
                      <a:alpha val="43137"/>
                    </a:srgbClr>
                  </a:outerShdw>
                </a:effectLst>
                <a:ea typeface="Arial Unicode MS" pitchFamily="34" charset="-128"/>
                <a:cs typeface="Arial Unicode MS" pitchFamily="34" charset="-128"/>
              </a:rPr>
              <a:t>Protocol</a:t>
            </a:r>
            <a:r>
              <a:rPr lang="es-ES" sz="4800" b="1" i="1" dirty="0">
                <a:effectLst>
                  <a:outerShdw blurRad="38100" dist="38100" dir="2700000" algn="tl">
                    <a:srgbClr val="000000">
                      <a:alpha val="43137"/>
                    </a:srgbClr>
                  </a:outerShdw>
                </a:effectLst>
                <a:ea typeface="Arial Unicode MS" pitchFamily="34" charset="-128"/>
                <a:cs typeface="Arial Unicode MS" pitchFamily="34" charset="-128"/>
              </a:rPr>
              <a:t>) </a:t>
            </a:r>
          </a:p>
          <a:p>
            <a:pPr algn="just">
              <a:buClr>
                <a:schemeClr val="bg2">
                  <a:lumMod val="75000"/>
                </a:schemeClr>
              </a:buClr>
              <a:buFont typeface="Wingdings" panose="05000000000000000000" pitchFamily="2" charset="2"/>
              <a:buChar char="Ø"/>
            </a:pPr>
            <a:r>
              <a:rPr lang="es-ES" b="1" i="1" dirty="0">
                <a:ea typeface="Arial Unicode MS" pitchFamily="34" charset="-128"/>
                <a:cs typeface="Arial Unicode MS" pitchFamily="34" charset="-128"/>
              </a:rPr>
              <a:t>Permite la administración de flujos multimedia (voz, video) sobre IP. </a:t>
            </a:r>
          </a:p>
          <a:p>
            <a:pPr algn="just">
              <a:buClr>
                <a:schemeClr val="bg2">
                  <a:lumMod val="75000"/>
                </a:schemeClr>
              </a:buClr>
              <a:buFont typeface="Wingdings" panose="05000000000000000000" pitchFamily="2" charset="2"/>
              <a:buChar char="Ø"/>
            </a:pPr>
            <a:r>
              <a:rPr lang="es-ES" b="1" i="1" dirty="0">
                <a:solidFill>
                  <a:schemeClr val="bg2">
                    <a:lumMod val="50000"/>
                  </a:schemeClr>
                </a:solidFill>
                <a:ea typeface="Arial Unicode MS" pitchFamily="34" charset="-128"/>
                <a:cs typeface="Arial Unicode MS" pitchFamily="34" charset="-128"/>
              </a:rPr>
              <a:t>Se encuentra en un Nivel de Aplicación y utiliza los protocolos de transporte subyacentes TCP o UDP. </a:t>
            </a:r>
          </a:p>
          <a:p>
            <a:pPr algn="just">
              <a:buClr>
                <a:schemeClr val="bg2">
                  <a:lumMod val="75000"/>
                </a:schemeClr>
              </a:buClr>
              <a:buFont typeface="Wingdings" panose="05000000000000000000" pitchFamily="2" charset="2"/>
              <a:buChar char="Ø"/>
            </a:pPr>
            <a:r>
              <a:rPr lang="es-AR" b="1" i="1" dirty="0">
                <a:ea typeface="Arial Unicode MS" pitchFamily="34" charset="-128"/>
                <a:cs typeface="Arial Unicode MS" pitchFamily="34" charset="-128"/>
              </a:rPr>
              <a:t>Maneja los aspectos relativos a la temporización, marcando los paquetes UDP con la información necesaria para la correcta entrega de los mismos en recepción. </a:t>
            </a:r>
          </a:p>
          <a:p>
            <a:pPr algn="just">
              <a:buClr>
                <a:schemeClr val="bg2">
                  <a:lumMod val="75000"/>
                </a:schemeClr>
              </a:buClr>
              <a:buFont typeface="Wingdings" panose="05000000000000000000" pitchFamily="2" charset="2"/>
              <a:buChar char="Ø"/>
            </a:pPr>
            <a:r>
              <a:rPr lang="es-AR" b="1" i="1" dirty="0">
                <a:solidFill>
                  <a:schemeClr val="bg2">
                    <a:lumMod val="50000"/>
                  </a:schemeClr>
                </a:solidFill>
                <a:ea typeface="Arial Unicode MS" pitchFamily="34" charset="-128"/>
                <a:cs typeface="Arial Unicode MS" pitchFamily="34" charset="-128"/>
              </a:rPr>
              <a:t>Es usado a través del protocolo UDP/IP para identificación de carga útil, sincronización numeración secuencial y monitoreo.</a:t>
            </a:r>
          </a:p>
        </p:txBody>
      </p:sp>
      <p:pic>
        <p:nvPicPr>
          <p:cNvPr id="4" name="Imagen 3"/>
          <p:cNvPicPr>
            <a:picLocks noChangeAspect="1"/>
          </p:cNvPicPr>
          <p:nvPr/>
        </p:nvPicPr>
        <p:blipFill>
          <a:blip r:embed="rId3"/>
          <a:stretch>
            <a:fillRect/>
          </a:stretch>
        </p:blipFill>
        <p:spPr>
          <a:xfrm>
            <a:off x="6754360" y="52115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3778"/>
                                        </p:tgtEl>
                                        <p:attrNameLst>
                                          <p:attrName>style.visibility</p:attrName>
                                        </p:attrNameLst>
                                      </p:cBhvr>
                                      <p:to>
                                        <p:strVal val="visible"/>
                                      </p:to>
                                    </p:set>
                                    <p:anim calcmode="lin" valueType="num">
                                      <p:cBhvr>
                                        <p:cTn id="7" dur="1000" fill="hold"/>
                                        <p:tgtEl>
                                          <p:spTgt spid="1483778"/>
                                        </p:tgtEl>
                                        <p:attrNameLst>
                                          <p:attrName>ppt_w</p:attrName>
                                        </p:attrNameLst>
                                      </p:cBhvr>
                                      <p:tavLst>
                                        <p:tav tm="0">
                                          <p:val>
                                            <p:fltVal val="0"/>
                                          </p:val>
                                        </p:tav>
                                        <p:tav tm="100000">
                                          <p:val>
                                            <p:strVal val="#ppt_w"/>
                                          </p:val>
                                        </p:tav>
                                      </p:tavLst>
                                    </p:anim>
                                    <p:anim calcmode="lin" valueType="num">
                                      <p:cBhvr>
                                        <p:cTn id="8" dur="1000" fill="hold"/>
                                        <p:tgtEl>
                                          <p:spTgt spid="1483778"/>
                                        </p:tgtEl>
                                        <p:attrNameLst>
                                          <p:attrName>ppt_h</p:attrName>
                                        </p:attrNameLst>
                                      </p:cBhvr>
                                      <p:tavLst>
                                        <p:tav tm="0">
                                          <p:val>
                                            <p:fltVal val="0"/>
                                          </p:val>
                                        </p:tav>
                                        <p:tav tm="100000">
                                          <p:val>
                                            <p:strVal val="#ppt_h"/>
                                          </p:val>
                                        </p:tav>
                                      </p:tavLst>
                                    </p:anim>
                                    <p:anim calcmode="lin" valueType="num">
                                      <p:cBhvr>
                                        <p:cTn id="9" dur="1000" fill="hold"/>
                                        <p:tgtEl>
                                          <p:spTgt spid="1483778"/>
                                        </p:tgtEl>
                                        <p:attrNameLst>
                                          <p:attrName>style.rotation</p:attrName>
                                        </p:attrNameLst>
                                      </p:cBhvr>
                                      <p:tavLst>
                                        <p:tav tm="0">
                                          <p:val>
                                            <p:fltVal val="90"/>
                                          </p:val>
                                        </p:tav>
                                        <p:tav tm="100000">
                                          <p:val>
                                            <p:fltVal val="0"/>
                                          </p:val>
                                        </p:tav>
                                      </p:tavLst>
                                    </p:anim>
                                    <p:animEffect transition="in" filter="fade">
                                      <p:cBhvr>
                                        <p:cTn id="10" dur="1000"/>
                                        <p:tgtEl>
                                          <p:spTgt spid="14837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83780">
                                            <p:bg/>
                                          </p:spTgt>
                                        </p:tgtEl>
                                        <p:attrNameLst>
                                          <p:attrName>style.visibility</p:attrName>
                                        </p:attrNameLst>
                                      </p:cBhvr>
                                      <p:to>
                                        <p:strVal val="visible"/>
                                      </p:to>
                                    </p:set>
                                    <p:animEffect transition="in" filter="circle(in)">
                                      <p:cBhvr>
                                        <p:cTn id="23" dur="2000"/>
                                        <p:tgtEl>
                                          <p:spTgt spid="1483780">
                                            <p:bg/>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483780">
                                            <p:txEl>
                                              <p:pRg st="0" end="0"/>
                                            </p:txEl>
                                          </p:spTgt>
                                        </p:tgtEl>
                                        <p:attrNameLst>
                                          <p:attrName>style.visibility</p:attrName>
                                        </p:attrNameLst>
                                      </p:cBhvr>
                                      <p:to>
                                        <p:strVal val="visible"/>
                                      </p:to>
                                    </p:set>
                                    <p:animEffect transition="in" filter="circle(in)">
                                      <p:cBhvr>
                                        <p:cTn id="28" dur="2000"/>
                                        <p:tgtEl>
                                          <p:spTgt spid="1483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483780">
                                            <p:txEl>
                                              <p:pRg st="1" end="1"/>
                                            </p:txEl>
                                          </p:spTgt>
                                        </p:tgtEl>
                                        <p:attrNameLst>
                                          <p:attrName>style.visibility</p:attrName>
                                        </p:attrNameLst>
                                      </p:cBhvr>
                                      <p:to>
                                        <p:strVal val="visible"/>
                                      </p:to>
                                    </p:set>
                                    <p:animEffect transition="in" filter="circle(in)">
                                      <p:cBhvr>
                                        <p:cTn id="33" dur="2000"/>
                                        <p:tgtEl>
                                          <p:spTgt spid="1483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83780">
                                            <p:txEl>
                                              <p:pRg st="2" end="2"/>
                                            </p:txEl>
                                          </p:spTgt>
                                        </p:tgtEl>
                                        <p:attrNameLst>
                                          <p:attrName>style.visibility</p:attrName>
                                        </p:attrNameLst>
                                      </p:cBhvr>
                                      <p:to>
                                        <p:strVal val="visible"/>
                                      </p:to>
                                    </p:set>
                                    <p:animEffect transition="in" filter="circle(in)">
                                      <p:cBhvr>
                                        <p:cTn id="38" dur="2000"/>
                                        <p:tgtEl>
                                          <p:spTgt spid="1483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483780">
                                            <p:txEl>
                                              <p:pRg st="3" end="3"/>
                                            </p:txEl>
                                          </p:spTgt>
                                        </p:tgtEl>
                                        <p:attrNameLst>
                                          <p:attrName>style.visibility</p:attrName>
                                        </p:attrNameLst>
                                      </p:cBhvr>
                                      <p:to>
                                        <p:strVal val="visible"/>
                                      </p:to>
                                    </p:set>
                                    <p:animEffect transition="in" filter="circle(in)">
                                      <p:cBhvr>
                                        <p:cTn id="43" dur="2000"/>
                                        <p:tgtEl>
                                          <p:spTgt spid="1483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483780">
                                            <p:txEl>
                                              <p:pRg st="4" end="4"/>
                                            </p:txEl>
                                          </p:spTgt>
                                        </p:tgtEl>
                                        <p:attrNameLst>
                                          <p:attrName>style.visibility</p:attrName>
                                        </p:attrNameLst>
                                      </p:cBhvr>
                                      <p:to>
                                        <p:strVal val="visible"/>
                                      </p:to>
                                    </p:set>
                                    <p:animEffect transition="in" filter="circle(in)">
                                      <p:cBhvr>
                                        <p:cTn id="48" dur="2000"/>
                                        <p:tgtEl>
                                          <p:spTgt spid="14837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78" grpId="0" animBg="1"/>
      <p:bldP spid="148378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idx="4294967295"/>
          </p:nvPr>
        </p:nvSpPr>
        <p:spPr bwMode="gray">
          <a:xfrm>
            <a:off x="363537" y="76200"/>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sp>
        <p:nvSpPr>
          <p:cNvPr id="1485827" name="Rectangle 3"/>
          <p:cNvSpPr>
            <a:spLocks noGrp="1" noChangeArrowheads="1"/>
          </p:cNvSpPr>
          <p:nvPr>
            <p:ph type="body" idx="4294967295"/>
          </p:nvPr>
        </p:nvSpPr>
        <p:spPr bwMode="gray">
          <a:xfrm>
            <a:off x="209550" y="1371600"/>
            <a:ext cx="8688387" cy="52768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marL="0" indent="0" algn="ctr">
              <a:buClr>
                <a:schemeClr val="bg2">
                  <a:lumMod val="75000"/>
                </a:schemeClr>
              </a:buClr>
              <a:buNone/>
            </a:pP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(RT Control </a:t>
            </a:r>
            <a:r>
              <a:rPr lang="es-AR" sz="40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a:t>
            </a:r>
            <a:r>
              <a:rPr lang="es-AR"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ES" sz="40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Permite transmitir información básica sobre los participantes de la sesión y la calidad de servicio.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es un protocolo de control asociado con RTP.</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Entrega retroalimentación sobre la calidad de la transmisión de datos.</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El encabezado de RTP puede ser comprimido para reducir el tamaño de archivos en la red.</a:t>
            </a: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E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RTCP se encuentran en un nivel de aplicación y utilizan los protocolos de transporte subyacentes TCP o UDP. </a:t>
            </a:r>
          </a:p>
        </p:txBody>
      </p:sp>
      <p:pic>
        <p:nvPicPr>
          <p:cNvPr id="4" name="Imagen 3"/>
          <p:cNvPicPr>
            <a:picLocks noChangeAspect="1"/>
          </p:cNvPicPr>
          <p:nvPr/>
        </p:nvPicPr>
        <p:blipFill>
          <a:blip r:embed="rId3"/>
          <a:stretch>
            <a:fillRect/>
          </a:stretch>
        </p:blipFill>
        <p:spPr>
          <a:xfrm>
            <a:off x="6697210" y="271462"/>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5826"/>
                                        </p:tgtEl>
                                        <p:attrNameLst>
                                          <p:attrName>style.visibility</p:attrName>
                                        </p:attrNameLst>
                                      </p:cBhvr>
                                      <p:to>
                                        <p:strVal val="visible"/>
                                      </p:to>
                                    </p:set>
                                    <p:anim calcmode="lin" valueType="num">
                                      <p:cBhvr>
                                        <p:cTn id="7" dur="1000" fill="hold"/>
                                        <p:tgtEl>
                                          <p:spTgt spid="1485826"/>
                                        </p:tgtEl>
                                        <p:attrNameLst>
                                          <p:attrName>ppt_w</p:attrName>
                                        </p:attrNameLst>
                                      </p:cBhvr>
                                      <p:tavLst>
                                        <p:tav tm="0">
                                          <p:val>
                                            <p:fltVal val="0"/>
                                          </p:val>
                                        </p:tav>
                                        <p:tav tm="100000">
                                          <p:val>
                                            <p:strVal val="#ppt_w"/>
                                          </p:val>
                                        </p:tav>
                                      </p:tavLst>
                                    </p:anim>
                                    <p:anim calcmode="lin" valueType="num">
                                      <p:cBhvr>
                                        <p:cTn id="8" dur="1000" fill="hold"/>
                                        <p:tgtEl>
                                          <p:spTgt spid="1485826"/>
                                        </p:tgtEl>
                                        <p:attrNameLst>
                                          <p:attrName>ppt_h</p:attrName>
                                        </p:attrNameLst>
                                      </p:cBhvr>
                                      <p:tavLst>
                                        <p:tav tm="0">
                                          <p:val>
                                            <p:fltVal val="0"/>
                                          </p:val>
                                        </p:tav>
                                        <p:tav tm="100000">
                                          <p:val>
                                            <p:strVal val="#ppt_h"/>
                                          </p:val>
                                        </p:tav>
                                      </p:tavLst>
                                    </p:anim>
                                    <p:anim calcmode="lin" valueType="num">
                                      <p:cBhvr>
                                        <p:cTn id="9" dur="1000" fill="hold"/>
                                        <p:tgtEl>
                                          <p:spTgt spid="1485826"/>
                                        </p:tgtEl>
                                        <p:attrNameLst>
                                          <p:attrName>style.rotation</p:attrName>
                                        </p:attrNameLst>
                                      </p:cBhvr>
                                      <p:tavLst>
                                        <p:tav tm="0">
                                          <p:val>
                                            <p:fltVal val="90"/>
                                          </p:val>
                                        </p:tav>
                                        <p:tav tm="100000">
                                          <p:val>
                                            <p:fltVal val="0"/>
                                          </p:val>
                                        </p:tav>
                                      </p:tavLst>
                                    </p:anim>
                                    <p:animEffect transition="in" filter="fade">
                                      <p:cBhvr>
                                        <p:cTn id="10" dur="1000"/>
                                        <p:tgtEl>
                                          <p:spTgt spid="1485826"/>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85827">
                                            <p:bg/>
                                          </p:spTgt>
                                        </p:tgtEl>
                                        <p:attrNameLst>
                                          <p:attrName>style.visibility</p:attrName>
                                        </p:attrNameLst>
                                      </p:cBhvr>
                                      <p:to>
                                        <p:strVal val="visible"/>
                                      </p:to>
                                    </p:set>
                                    <p:anim calcmode="lin" valueType="num">
                                      <p:cBhvr>
                                        <p:cTn id="21" dur="1000" fill="hold"/>
                                        <p:tgtEl>
                                          <p:spTgt spid="1485827">
                                            <p:bg/>
                                          </p:spTgt>
                                        </p:tgtEl>
                                        <p:attrNameLst>
                                          <p:attrName>ppt_w</p:attrName>
                                        </p:attrNameLst>
                                      </p:cBhvr>
                                      <p:tavLst>
                                        <p:tav tm="0">
                                          <p:val>
                                            <p:fltVal val="0"/>
                                          </p:val>
                                        </p:tav>
                                        <p:tav tm="100000">
                                          <p:val>
                                            <p:strVal val="#ppt_w"/>
                                          </p:val>
                                        </p:tav>
                                      </p:tavLst>
                                    </p:anim>
                                    <p:anim calcmode="lin" valueType="num">
                                      <p:cBhvr>
                                        <p:cTn id="22" dur="1000" fill="hold"/>
                                        <p:tgtEl>
                                          <p:spTgt spid="1485827">
                                            <p:bg/>
                                          </p:spTgt>
                                        </p:tgtEl>
                                        <p:attrNameLst>
                                          <p:attrName>ppt_h</p:attrName>
                                        </p:attrNameLst>
                                      </p:cBhvr>
                                      <p:tavLst>
                                        <p:tav tm="0">
                                          <p:val>
                                            <p:fltVal val="0"/>
                                          </p:val>
                                        </p:tav>
                                        <p:tav tm="100000">
                                          <p:val>
                                            <p:strVal val="#ppt_h"/>
                                          </p:val>
                                        </p:tav>
                                      </p:tavLst>
                                    </p:anim>
                                    <p:anim calcmode="lin" valueType="num">
                                      <p:cBhvr>
                                        <p:cTn id="23" dur="1000" fill="hold"/>
                                        <p:tgtEl>
                                          <p:spTgt spid="1485827">
                                            <p:bg/>
                                          </p:spTgt>
                                        </p:tgtEl>
                                        <p:attrNameLst>
                                          <p:attrName>style.rotation</p:attrName>
                                        </p:attrNameLst>
                                      </p:cBhvr>
                                      <p:tavLst>
                                        <p:tav tm="0">
                                          <p:val>
                                            <p:fltVal val="90"/>
                                          </p:val>
                                        </p:tav>
                                        <p:tav tm="100000">
                                          <p:val>
                                            <p:fltVal val="0"/>
                                          </p:val>
                                        </p:tav>
                                      </p:tavLst>
                                    </p:anim>
                                    <p:animEffect transition="in" filter="fade">
                                      <p:cBhvr>
                                        <p:cTn id="24" dur="1000"/>
                                        <p:tgtEl>
                                          <p:spTgt spid="1485827">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85827">
                                            <p:txEl>
                                              <p:pRg st="0" end="0"/>
                                            </p:txEl>
                                          </p:spTgt>
                                        </p:tgtEl>
                                        <p:attrNameLst>
                                          <p:attrName>style.visibility</p:attrName>
                                        </p:attrNameLst>
                                      </p:cBhvr>
                                      <p:to>
                                        <p:strVal val="visible"/>
                                      </p:to>
                                    </p:set>
                                    <p:anim calcmode="lin" valueType="num">
                                      <p:cBhvr>
                                        <p:cTn id="29" dur="1000" fill="hold"/>
                                        <p:tgtEl>
                                          <p:spTgt spid="1485827">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85827">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85827">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8582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85827">
                                            <p:txEl>
                                              <p:pRg st="1" end="1"/>
                                            </p:txEl>
                                          </p:spTgt>
                                        </p:tgtEl>
                                        <p:attrNameLst>
                                          <p:attrName>style.visibility</p:attrName>
                                        </p:attrNameLst>
                                      </p:cBhvr>
                                      <p:to>
                                        <p:strVal val="visible"/>
                                      </p:to>
                                    </p:set>
                                    <p:anim calcmode="lin" valueType="num">
                                      <p:cBhvr>
                                        <p:cTn id="37" dur="1000" fill="hold"/>
                                        <p:tgtEl>
                                          <p:spTgt spid="1485827">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85827">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85827">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8582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85827">
                                            <p:txEl>
                                              <p:pRg st="2" end="2"/>
                                            </p:txEl>
                                          </p:spTgt>
                                        </p:tgtEl>
                                        <p:attrNameLst>
                                          <p:attrName>style.visibility</p:attrName>
                                        </p:attrNameLst>
                                      </p:cBhvr>
                                      <p:to>
                                        <p:strVal val="visible"/>
                                      </p:to>
                                    </p:set>
                                    <p:anim calcmode="lin" valueType="num">
                                      <p:cBhvr>
                                        <p:cTn id="45" dur="1000" fill="hold"/>
                                        <p:tgtEl>
                                          <p:spTgt spid="1485827">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85827">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85827">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85827">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85827">
                                            <p:txEl>
                                              <p:pRg st="3" end="3"/>
                                            </p:txEl>
                                          </p:spTgt>
                                        </p:tgtEl>
                                        <p:attrNameLst>
                                          <p:attrName>style.visibility</p:attrName>
                                        </p:attrNameLst>
                                      </p:cBhvr>
                                      <p:to>
                                        <p:strVal val="visible"/>
                                      </p:to>
                                    </p:set>
                                    <p:anim calcmode="lin" valueType="num">
                                      <p:cBhvr>
                                        <p:cTn id="53" dur="1000" fill="hold"/>
                                        <p:tgtEl>
                                          <p:spTgt spid="1485827">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1485827">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1485827">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148582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85827">
                                            <p:txEl>
                                              <p:pRg st="4" end="4"/>
                                            </p:txEl>
                                          </p:spTgt>
                                        </p:tgtEl>
                                        <p:attrNameLst>
                                          <p:attrName>style.visibility</p:attrName>
                                        </p:attrNameLst>
                                      </p:cBhvr>
                                      <p:to>
                                        <p:strVal val="visible"/>
                                      </p:to>
                                    </p:set>
                                    <p:anim calcmode="lin" valueType="num">
                                      <p:cBhvr>
                                        <p:cTn id="61" dur="1000" fill="hold"/>
                                        <p:tgtEl>
                                          <p:spTgt spid="1485827">
                                            <p:txEl>
                                              <p:pRg st="4" end="4"/>
                                            </p:txEl>
                                          </p:spTgt>
                                        </p:tgtEl>
                                        <p:attrNameLst>
                                          <p:attrName>ppt_w</p:attrName>
                                        </p:attrNameLst>
                                      </p:cBhvr>
                                      <p:tavLst>
                                        <p:tav tm="0">
                                          <p:val>
                                            <p:fltVal val="0"/>
                                          </p:val>
                                        </p:tav>
                                        <p:tav tm="100000">
                                          <p:val>
                                            <p:strVal val="#ppt_w"/>
                                          </p:val>
                                        </p:tav>
                                      </p:tavLst>
                                    </p:anim>
                                    <p:anim calcmode="lin" valueType="num">
                                      <p:cBhvr>
                                        <p:cTn id="62" dur="1000" fill="hold"/>
                                        <p:tgtEl>
                                          <p:spTgt spid="1485827">
                                            <p:txEl>
                                              <p:pRg st="4" end="4"/>
                                            </p:txEl>
                                          </p:spTgt>
                                        </p:tgtEl>
                                        <p:attrNameLst>
                                          <p:attrName>ppt_h</p:attrName>
                                        </p:attrNameLst>
                                      </p:cBhvr>
                                      <p:tavLst>
                                        <p:tav tm="0">
                                          <p:val>
                                            <p:fltVal val="0"/>
                                          </p:val>
                                        </p:tav>
                                        <p:tav tm="100000">
                                          <p:val>
                                            <p:strVal val="#ppt_h"/>
                                          </p:val>
                                        </p:tav>
                                      </p:tavLst>
                                    </p:anim>
                                    <p:anim calcmode="lin" valueType="num">
                                      <p:cBhvr>
                                        <p:cTn id="63" dur="1000" fill="hold"/>
                                        <p:tgtEl>
                                          <p:spTgt spid="1485827">
                                            <p:txEl>
                                              <p:pRg st="4" end="4"/>
                                            </p:txEl>
                                          </p:spTgt>
                                        </p:tgtEl>
                                        <p:attrNameLst>
                                          <p:attrName>style.rotation</p:attrName>
                                        </p:attrNameLst>
                                      </p:cBhvr>
                                      <p:tavLst>
                                        <p:tav tm="0">
                                          <p:val>
                                            <p:fltVal val="90"/>
                                          </p:val>
                                        </p:tav>
                                        <p:tav tm="100000">
                                          <p:val>
                                            <p:fltVal val="0"/>
                                          </p:val>
                                        </p:tav>
                                      </p:tavLst>
                                    </p:anim>
                                    <p:animEffect transition="in" filter="fade">
                                      <p:cBhvr>
                                        <p:cTn id="64" dur="1000"/>
                                        <p:tgtEl>
                                          <p:spTgt spid="1485827">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85827">
                                            <p:txEl>
                                              <p:pRg st="5" end="5"/>
                                            </p:txEl>
                                          </p:spTgt>
                                        </p:tgtEl>
                                        <p:attrNameLst>
                                          <p:attrName>style.visibility</p:attrName>
                                        </p:attrNameLst>
                                      </p:cBhvr>
                                      <p:to>
                                        <p:strVal val="visible"/>
                                      </p:to>
                                    </p:set>
                                    <p:anim calcmode="lin" valueType="num">
                                      <p:cBhvr>
                                        <p:cTn id="69" dur="1000" fill="hold"/>
                                        <p:tgtEl>
                                          <p:spTgt spid="1485827">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85827">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85827">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85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6" grpId="0" animBg="1"/>
      <p:bldP spid="148582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idx="4294967295"/>
          </p:nvPr>
        </p:nvSpPr>
        <p:spPr bwMode="auto">
          <a:xfrm>
            <a:off x="238124" y="247650"/>
            <a:ext cx="8905875"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12099" name="Rectangle 3"/>
          <p:cNvSpPr>
            <a:spLocks noGrp="1" noChangeArrowheads="1"/>
          </p:cNvSpPr>
          <p:nvPr>
            <p:ph type="body" idx="4294967295"/>
          </p:nvPr>
        </p:nvSpPr>
        <p:spPr bwMode="gray">
          <a:xfrm>
            <a:off x="238125" y="1545431"/>
            <a:ext cx="8667750" cy="521970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Protocolo de señalización para conferencia, telefonía, presencia, notificación de eventos y mensajería instantánea.</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Desarrollado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por</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IETF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1999. </a:t>
            </a:r>
            <a:r>
              <a:rPr lang="en-U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a:t>
            </a: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Modelo cliente-servidor.</a:t>
            </a:r>
          </a:p>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Objetivo:</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Establecer sesiones multimedia entre 2 agentes de red.</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través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datagramas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IP.</a:t>
            </a:r>
          </a:p>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Independiente</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topología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utilizada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endPar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endPar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4" name="Imagen 3"/>
          <p:cNvPicPr>
            <a:picLocks noChangeAspect="1"/>
          </p:cNvPicPr>
          <p:nvPr/>
        </p:nvPicPr>
        <p:blipFill>
          <a:blip r:embed="rId3"/>
          <a:stretch>
            <a:fillRect/>
          </a:stretch>
        </p:blipFill>
        <p:spPr>
          <a:xfrm>
            <a:off x="7324702" y="4024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6038827" y="2686050"/>
            <a:ext cx="2571750" cy="12382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2098"/>
                                        </p:tgtEl>
                                        <p:attrNameLst>
                                          <p:attrName>style.visibility</p:attrName>
                                        </p:attrNameLst>
                                      </p:cBhvr>
                                      <p:to>
                                        <p:strVal val="visible"/>
                                      </p:to>
                                    </p:set>
                                    <p:anim calcmode="lin" valueType="num">
                                      <p:cBhvr>
                                        <p:cTn id="7" dur="1000" fill="hold"/>
                                        <p:tgtEl>
                                          <p:spTgt spid="1412098"/>
                                        </p:tgtEl>
                                        <p:attrNameLst>
                                          <p:attrName>ppt_w</p:attrName>
                                        </p:attrNameLst>
                                      </p:cBhvr>
                                      <p:tavLst>
                                        <p:tav tm="0">
                                          <p:val>
                                            <p:fltVal val="0"/>
                                          </p:val>
                                        </p:tav>
                                        <p:tav tm="100000">
                                          <p:val>
                                            <p:strVal val="#ppt_w"/>
                                          </p:val>
                                        </p:tav>
                                      </p:tavLst>
                                    </p:anim>
                                    <p:anim calcmode="lin" valueType="num">
                                      <p:cBhvr>
                                        <p:cTn id="8" dur="1000" fill="hold"/>
                                        <p:tgtEl>
                                          <p:spTgt spid="1412098"/>
                                        </p:tgtEl>
                                        <p:attrNameLst>
                                          <p:attrName>ppt_h</p:attrName>
                                        </p:attrNameLst>
                                      </p:cBhvr>
                                      <p:tavLst>
                                        <p:tav tm="0">
                                          <p:val>
                                            <p:fltVal val="0"/>
                                          </p:val>
                                        </p:tav>
                                        <p:tav tm="100000">
                                          <p:val>
                                            <p:strVal val="#ppt_h"/>
                                          </p:val>
                                        </p:tav>
                                      </p:tavLst>
                                    </p:anim>
                                    <p:anim calcmode="lin" valueType="num">
                                      <p:cBhvr>
                                        <p:cTn id="9" dur="1000" fill="hold"/>
                                        <p:tgtEl>
                                          <p:spTgt spid="1412098"/>
                                        </p:tgtEl>
                                        <p:attrNameLst>
                                          <p:attrName>style.rotation</p:attrName>
                                        </p:attrNameLst>
                                      </p:cBhvr>
                                      <p:tavLst>
                                        <p:tav tm="0">
                                          <p:val>
                                            <p:fltVal val="90"/>
                                          </p:val>
                                        </p:tav>
                                        <p:tav tm="100000">
                                          <p:val>
                                            <p:fltVal val="0"/>
                                          </p:val>
                                        </p:tav>
                                      </p:tavLst>
                                    </p:anim>
                                    <p:animEffect transition="in" filter="fade">
                                      <p:cBhvr>
                                        <p:cTn id="10" dur="1000"/>
                                        <p:tgtEl>
                                          <p:spTgt spid="141209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12099">
                                            <p:bg/>
                                          </p:spTgt>
                                        </p:tgtEl>
                                        <p:attrNameLst>
                                          <p:attrName>style.visibility</p:attrName>
                                        </p:attrNameLst>
                                      </p:cBhvr>
                                      <p:to>
                                        <p:strVal val="visible"/>
                                      </p:to>
                                    </p:set>
                                    <p:anim calcmode="lin" valueType="num">
                                      <p:cBhvr>
                                        <p:cTn id="21" dur="1000" fill="hold"/>
                                        <p:tgtEl>
                                          <p:spTgt spid="1412099">
                                            <p:bg/>
                                          </p:spTgt>
                                        </p:tgtEl>
                                        <p:attrNameLst>
                                          <p:attrName>ppt_w</p:attrName>
                                        </p:attrNameLst>
                                      </p:cBhvr>
                                      <p:tavLst>
                                        <p:tav tm="0">
                                          <p:val>
                                            <p:fltVal val="0"/>
                                          </p:val>
                                        </p:tav>
                                        <p:tav tm="100000">
                                          <p:val>
                                            <p:strVal val="#ppt_w"/>
                                          </p:val>
                                        </p:tav>
                                      </p:tavLst>
                                    </p:anim>
                                    <p:anim calcmode="lin" valueType="num">
                                      <p:cBhvr>
                                        <p:cTn id="22" dur="1000" fill="hold"/>
                                        <p:tgtEl>
                                          <p:spTgt spid="1412099">
                                            <p:bg/>
                                          </p:spTgt>
                                        </p:tgtEl>
                                        <p:attrNameLst>
                                          <p:attrName>ppt_h</p:attrName>
                                        </p:attrNameLst>
                                      </p:cBhvr>
                                      <p:tavLst>
                                        <p:tav tm="0">
                                          <p:val>
                                            <p:fltVal val="0"/>
                                          </p:val>
                                        </p:tav>
                                        <p:tav tm="100000">
                                          <p:val>
                                            <p:strVal val="#ppt_h"/>
                                          </p:val>
                                        </p:tav>
                                      </p:tavLst>
                                    </p:anim>
                                    <p:anim calcmode="lin" valueType="num">
                                      <p:cBhvr>
                                        <p:cTn id="23" dur="1000" fill="hold"/>
                                        <p:tgtEl>
                                          <p:spTgt spid="1412099">
                                            <p:bg/>
                                          </p:spTgt>
                                        </p:tgtEl>
                                        <p:attrNameLst>
                                          <p:attrName>style.rotation</p:attrName>
                                        </p:attrNameLst>
                                      </p:cBhvr>
                                      <p:tavLst>
                                        <p:tav tm="0">
                                          <p:val>
                                            <p:fltVal val="90"/>
                                          </p:val>
                                        </p:tav>
                                        <p:tav tm="100000">
                                          <p:val>
                                            <p:fltVal val="0"/>
                                          </p:val>
                                        </p:tav>
                                      </p:tavLst>
                                    </p:anim>
                                    <p:animEffect transition="in" filter="fade">
                                      <p:cBhvr>
                                        <p:cTn id="24" dur="1000"/>
                                        <p:tgtEl>
                                          <p:spTgt spid="141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12099">
                                            <p:txEl>
                                              <p:pRg st="0" end="0"/>
                                            </p:txEl>
                                          </p:spTgt>
                                        </p:tgtEl>
                                        <p:attrNameLst>
                                          <p:attrName>style.visibility</p:attrName>
                                        </p:attrNameLst>
                                      </p:cBhvr>
                                      <p:to>
                                        <p:strVal val="visible"/>
                                      </p:to>
                                    </p:set>
                                    <p:anim calcmode="lin" valueType="num">
                                      <p:cBhvr>
                                        <p:cTn id="29" dur="1000" fill="hold"/>
                                        <p:tgtEl>
                                          <p:spTgt spid="141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1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1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1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12099">
                                            <p:txEl>
                                              <p:pRg st="1" end="1"/>
                                            </p:txEl>
                                          </p:spTgt>
                                        </p:tgtEl>
                                        <p:attrNameLst>
                                          <p:attrName>style.visibility</p:attrName>
                                        </p:attrNameLst>
                                      </p:cBhvr>
                                      <p:to>
                                        <p:strVal val="visible"/>
                                      </p:to>
                                    </p:set>
                                    <p:anim calcmode="lin" valueType="num">
                                      <p:cBhvr>
                                        <p:cTn id="37" dur="1000" fill="hold"/>
                                        <p:tgtEl>
                                          <p:spTgt spid="141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1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1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12099">
                                            <p:txEl>
                                              <p:pRg st="1" end="1"/>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1412099">
                                            <p:txEl>
                                              <p:pRg st="2" end="2"/>
                                            </p:txEl>
                                          </p:spTgt>
                                        </p:tgtEl>
                                        <p:attrNameLst>
                                          <p:attrName>style.visibility</p:attrName>
                                        </p:attrNameLst>
                                      </p:cBhvr>
                                      <p:to>
                                        <p:strVal val="visible"/>
                                      </p:to>
                                    </p:set>
                                    <p:anim calcmode="lin" valueType="num">
                                      <p:cBhvr>
                                        <p:cTn id="51" dur="1000" fill="hold"/>
                                        <p:tgtEl>
                                          <p:spTgt spid="1412099">
                                            <p:txEl>
                                              <p:pRg st="2" end="2"/>
                                            </p:txEl>
                                          </p:spTgt>
                                        </p:tgtEl>
                                        <p:attrNameLst>
                                          <p:attrName>ppt_w</p:attrName>
                                        </p:attrNameLst>
                                      </p:cBhvr>
                                      <p:tavLst>
                                        <p:tav tm="0">
                                          <p:val>
                                            <p:fltVal val="0"/>
                                          </p:val>
                                        </p:tav>
                                        <p:tav tm="100000">
                                          <p:val>
                                            <p:strVal val="#ppt_w"/>
                                          </p:val>
                                        </p:tav>
                                      </p:tavLst>
                                    </p:anim>
                                    <p:anim calcmode="lin" valueType="num">
                                      <p:cBhvr>
                                        <p:cTn id="52" dur="1000" fill="hold"/>
                                        <p:tgtEl>
                                          <p:spTgt spid="1412099">
                                            <p:txEl>
                                              <p:pRg st="2" end="2"/>
                                            </p:txEl>
                                          </p:spTgt>
                                        </p:tgtEl>
                                        <p:attrNameLst>
                                          <p:attrName>ppt_h</p:attrName>
                                        </p:attrNameLst>
                                      </p:cBhvr>
                                      <p:tavLst>
                                        <p:tav tm="0">
                                          <p:val>
                                            <p:fltVal val="0"/>
                                          </p:val>
                                        </p:tav>
                                        <p:tav tm="100000">
                                          <p:val>
                                            <p:strVal val="#ppt_h"/>
                                          </p:val>
                                        </p:tav>
                                      </p:tavLst>
                                    </p:anim>
                                    <p:anim calcmode="lin" valueType="num">
                                      <p:cBhvr>
                                        <p:cTn id="53" dur="1000" fill="hold"/>
                                        <p:tgtEl>
                                          <p:spTgt spid="1412099">
                                            <p:txEl>
                                              <p:pRg st="2" end="2"/>
                                            </p:txEl>
                                          </p:spTgt>
                                        </p:tgtEl>
                                        <p:attrNameLst>
                                          <p:attrName>style.rotation</p:attrName>
                                        </p:attrNameLst>
                                      </p:cBhvr>
                                      <p:tavLst>
                                        <p:tav tm="0">
                                          <p:val>
                                            <p:fltVal val="90"/>
                                          </p:val>
                                        </p:tav>
                                        <p:tav tm="100000">
                                          <p:val>
                                            <p:fltVal val="0"/>
                                          </p:val>
                                        </p:tav>
                                      </p:tavLst>
                                    </p:anim>
                                    <p:animEffect transition="in" filter="fade">
                                      <p:cBhvr>
                                        <p:cTn id="54" dur="1000"/>
                                        <p:tgtEl>
                                          <p:spTgt spid="141209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12099">
                                            <p:txEl>
                                              <p:pRg st="3" end="3"/>
                                            </p:txEl>
                                          </p:spTgt>
                                        </p:tgtEl>
                                        <p:attrNameLst>
                                          <p:attrName>style.visibility</p:attrName>
                                        </p:attrNameLst>
                                      </p:cBhvr>
                                      <p:to>
                                        <p:strVal val="visible"/>
                                      </p:to>
                                    </p:set>
                                    <p:anim calcmode="lin" valueType="num">
                                      <p:cBhvr>
                                        <p:cTn id="59" dur="1000" fill="hold"/>
                                        <p:tgtEl>
                                          <p:spTgt spid="1412099">
                                            <p:txEl>
                                              <p:pRg st="3" end="3"/>
                                            </p:txEl>
                                          </p:spTgt>
                                        </p:tgtEl>
                                        <p:attrNameLst>
                                          <p:attrName>ppt_w</p:attrName>
                                        </p:attrNameLst>
                                      </p:cBhvr>
                                      <p:tavLst>
                                        <p:tav tm="0">
                                          <p:val>
                                            <p:fltVal val="0"/>
                                          </p:val>
                                        </p:tav>
                                        <p:tav tm="100000">
                                          <p:val>
                                            <p:strVal val="#ppt_w"/>
                                          </p:val>
                                        </p:tav>
                                      </p:tavLst>
                                    </p:anim>
                                    <p:anim calcmode="lin" valueType="num">
                                      <p:cBhvr>
                                        <p:cTn id="60" dur="1000" fill="hold"/>
                                        <p:tgtEl>
                                          <p:spTgt spid="1412099">
                                            <p:txEl>
                                              <p:pRg st="3" end="3"/>
                                            </p:txEl>
                                          </p:spTgt>
                                        </p:tgtEl>
                                        <p:attrNameLst>
                                          <p:attrName>ppt_h</p:attrName>
                                        </p:attrNameLst>
                                      </p:cBhvr>
                                      <p:tavLst>
                                        <p:tav tm="0">
                                          <p:val>
                                            <p:fltVal val="0"/>
                                          </p:val>
                                        </p:tav>
                                        <p:tav tm="100000">
                                          <p:val>
                                            <p:strVal val="#ppt_h"/>
                                          </p:val>
                                        </p:tav>
                                      </p:tavLst>
                                    </p:anim>
                                    <p:anim calcmode="lin" valueType="num">
                                      <p:cBhvr>
                                        <p:cTn id="61" dur="1000" fill="hold"/>
                                        <p:tgtEl>
                                          <p:spTgt spid="1412099">
                                            <p:txEl>
                                              <p:pRg st="3" end="3"/>
                                            </p:txEl>
                                          </p:spTgt>
                                        </p:tgtEl>
                                        <p:attrNameLst>
                                          <p:attrName>style.rotation</p:attrName>
                                        </p:attrNameLst>
                                      </p:cBhvr>
                                      <p:tavLst>
                                        <p:tav tm="0">
                                          <p:val>
                                            <p:fltVal val="90"/>
                                          </p:val>
                                        </p:tav>
                                        <p:tav tm="100000">
                                          <p:val>
                                            <p:fltVal val="0"/>
                                          </p:val>
                                        </p:tav>
                                      </p:tavLst>
                                    </p:anim>
                                    <p:animEffect transition="in" filter="fade">
                                      <p:cBhvr>
                                        <p:cTn id="62" dur="1000"/>
                                        <p:tgtEl>
                                          <p:spTgt spid="141209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12099">
                                            <p:txEl>
                                              <p:pRg st="4" end="4"/>
                                            </p:txEl>
                                          </p:spTgt>
                                        </p:tgtEl>
                                        <p:attrNameLst>
                                          <p:attrName>style.visibility</p:attrName>
                                        </p:attrNameLst>
                                      </p:cBhvr>
                                      <p:to>
                                        <p:strVal val="visible"/>
                                      </p:to>
                                    </p:set>
                                    <p:anim calcmode="lin" valueType="num">
                                      <p:cBhvr>
                                        <p:cTn id="67" dur="1000" fill="hold"/>
                                        <p:tgtEl>
                                          <p:spTgt spid="1412099">
                                            <p:txEl>
                                              <p:pRg st="4" end="4"/>
                                            </p:txEl>
                                          </p:spTgt>
                                        </p:tgtEl>
                                        <p:attrNameLst>
                                          <p:attrName>ppt_w</p:attrName>
                                        </p:attrNameLst>
                                      </p:cBhvr>
                                      <p:tavLst>
                                        <p:tav tm="0">
                                          <p:val>
                                            <p:fltVal val="0"/>
                                          </p:val>
                                        </p:tav>
                                        <p:tav tm="100000">
                                          <p:val>
                                            <p:strVal val="#ppt_w"/>
                                          </p:val>
                                        </p:tav>
                                      </p:tavLst>
                                    </p:anim>
                                    <p:anim calcmode="lin" valueType="num">
                                      <p:cBhvr>
                                        <p:cTn id="68" dur="1000" fill="hold"/>
                                        <p:tgtEl>
                                          <p:spTgt spid="1412099">
                                            <p:txEl>
                                              <p:pRg st="4" end="4"/>
                                            </p:txEl>
                                          </p:spTgt>
                                        </p:tgtEl>
                                        <p:attrNameLst>
                                          <p:attrName>ppt_h</p:attrName>
                                        </p:attrNameLst>
                                      </p:cBhvr>
                                      <p:tavLst>
                                        <p:tav tm="0">
                                          <p:val>
                                            <p:fltVal val="0"/>
                                          </p:val>
                                        </p:tav>
                                        <p:tav tm="100000">
                                          <p:val>
                                            <p:strVal val="#ppt_h"/>
                                          </p:val>
                                        </p:tav>
                                      </p:tavLst>
                                    </p:anim>
                                    <p:anim calcmode="lin" valueType="num">
                                      <p:cBhvr>
                                        <p:cTn id="69" dur="1000" fill="hold"/>
                                        <p:tgtEl>
                                          <p:spTgt spid="1412099">
                                            <p:txEl>
                                              <p:pRg st="4" end="4"/>
                                            </p:txEl>
                                          </p:spTgt>
                                        </p:tgtEl>
                                        <p:attrNameLst>
                                          <p:attrName>style.rotation</p:attrName>
                                        </p:attrNameLst>
                                      </p:cBhvr>
                                      <p:tavLst>
                                        <p:tav tm="0">
                                          <p:val>
                                            <p:fltVal val="90"/>
                                          </p:val>
                                        </p:tav>
                                        <p:tav tm="100000">
                                          <p:val>
                                            <p:fltVal val="0"/>
                                          </p:val>
                                        </p:tav>
                                      </p:tavLst>
                                    </p:anim>
                                    <p:animEffect transition="in" filter="fade">
                                      <p:cBhvr>
                                        <p:cTn id="70" dur="1000"/>
                                        <p:tgtEl>
                                          <p:spTgt spid="1412099">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1412099">
                                            <p:txEl>
                                              <p:pRg st="5" end="5"/>
                                            </p:txEl>
                                          </p:spTgt>
                                        </p:tgtEl>
                                        <p:attrNameLst>
                                          <p:attrName>style.visibility</p:attrName>
                                        </p:attrNameLst>
                                      </p:cBhvr>
                                      <p:to>
                                        <p:strVal val="visible"/>
                                      </p:to>
                                    </p:set>
                                    <p:anim calcmode="lin" valueType="num">
                                      <p:cBhvr>
                                        <p:cTn id="75" dur="1000" fill="hold"/>
                                        <p:tgtEl>
                                          <p:spTgt spid="1412099">
                                            <p:txEl>
                                              <p:pRg st="5" end="5"/>
                                            </p:txEl>
                                          </p:spTgt>
                                        </p:tgtEl>
                                        <p:attrNameLst>
                                          <p:attrName>ppt_w</p:attrName>
                                        </p:attrNameLst>
                                      </p:cBhvr>
                                      <p:tavLst>
                                        <p:tav tm="0">
                                          <p:val>
                                            <p:fltVal val="0"/>
                                          </p:val>
                                        </p:tav>
                                        <p:tav tm="100000">
                                          <p:val>
                                            <p:strVal val="#ppt_w"/>
                                          </p:val>
                                        </p:tav>
                                      </p:tavLst>
                                    </p:anim>
                                    <p:anim calcmode="lin" valueType="num">
                                      <p:cBhvr>
                                        <p:cTn id="76" dur="1000" fill="hold"/>
                                        <p:tgtEl>
                                          <p:spTgt spid="1412099">
                                            <p:txEl>
                                              <p:pRg st="5" end="5"/>
                                            </p:txEl>
                                          </p:spTgt>
                                        </p:tgtEl>
                                        <p:attrNameLst>
                                          <p:attrName>ppt_h</p:attrName>
                                        </p:attrNameLst>
                                      </p:cBhvr>
                                      <p:tavLst>
                                        <p:tav tm="0">
                                          <p:val>
                                            <p:fltVal val="0"/>
                                          </p:val>
                                        </p:tav>
                                        <p:tav tm="100000">
                                          <p:val>
                                            <p:strVal val="#ppt_h"/>
                                          </p:val>
                                        </p:tav>
                                      </p:tavLst>
                                    </p:anim>
                                    <p:anim calcmode="lin" valueType="num">
                                      <p:cBhvr>
                                        <p:cTn id="77" dur="1000" fill="hold"/>
                                        <p:tgtEl>
                                          <p:spTgt spid="1412099">
                                            <p:txEl>
                                              <p:pRg st="5" end="5"/>
                                            </p:txEl>
                                          </p:spTgt>
                                        </p:tgtEl>
                                        <p:attrNameLst>
                                          <p:attrName>style.rotation</p:attrName>
                                        </p:attrNameLst>
                                      </p:cBhvr>
                                      <p:tavLst>
                                        <p:tav tm="0">
                                          <p:val>
                                            <p:fltVal val="90"/>
                                          </p:val>
                                        </p:tav>
                                        <p:tav tm="100000">
                                          <p:val>
                                            <p:fltVal val="0"/>
                                          </p:val>
                                        </p:tav>
                                      </p:tavLst>
                                    </p:anim>
                                    <p:animEffect transition="in" filter="fade">
                                      <p:cBhvr>
                                        <p:cTn id="78" dur="1000"/>
                                        <p:tgtEl>
                                          <p:spTgt spid="1412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8" grpId="0" animBg="1"/>
      <p:bldP spid="1412099"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idx="4294967295"/>
          </p:nvPr>
        </p:nvSpPr>
        <p:spPr bwMode="gray">
          <a:xfrm>
            <a:off x="0" y="72629"/>
            <a:ext cx="9144000" cy="10922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5955" name="Rectangle 3"/>
          <p:cNvSpPr>
            <a:spLocks noGrp="1" noChangeArrowheads="1"/>
          </p:cNvSpPr>
          <p:nvPr>
            <p:ph type="body" idx="4294967295"/>
          </p:nvPr>
        </p:nvSpPr>
        <p:spPr bwMode="auto">
          <a:xfrm>
            <a:off x="0" y="1229519"/>
            <a:ext cx="8991599" cy="555148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Aplicación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inmediata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VoIP.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Organizaciones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internacionales</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estandarizan</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Noviembre 2000, aceptado como protocolo de se</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ñalización</a:t>
            </a:r>
            <a:r>
              <a:rPr lang="es-AR"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para 3GPP.</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Principal </a:t>
            </a:r>
            <a:r>
              <a:rPr lang="en-US" sz="24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Ventaja</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itchFamily="18" charset="2"/>
              </a:rPr>
              <a:t>R</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educido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costo</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operacional</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y de </a:t>
            </a:r>
            <a:r>
              <a:rPr lang="en-US" sz="18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implementación</a:t>
            </a:r>
            <a:r>
              <a:rPr lang="en-US" sz="18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n-US" sz="24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a:t>
            </a:r>
          </a:p>
          <a:p>
            <a:pPr lvl="1"/>
            <a:r>
              <a:rPr lang="es-AR" b="1" i="1" dirty="0"/>
              <a:t>Llamada en espera (</a:t>
            </a:r>
            <a:r>
              <a:rPr lang="es-AR" b="1" i="1" dirty="0" err="1"/>
              <a:t>on-hold</a:t>
            </a:r>
            <a:r>
              <a:rPr lang="es-AR" b="1" i="1" dirty="0"/>
              <a:t>)</a:t>
            </a:r>
          </a:p>
          <a:p>
            <a:pPr lvl="1"/>
            <a:r>
              <a:rPr lang="es-AR" b="1" i="1" dirty="0"/>
              <a:t>Desvío de llamadas (ocupado, no contesta, incondicional)</a:t>
            </a:r>
          </a:p>
          <a:p>
            <a:pPr lvl="1"/>
            <a:r>
              <a:rPr lang="es-AR" b="1" i="1" dirty="0"/>
              <a:t>Conferencias de voz y video</a:t>
            </a:r>
          </a:p>
          <a:p>
            <a:pPr lvl="1"/>
            <a:r>
              <a:rPr lang="es-AR" b="1" i="1" dirty="0"/>
              <a:t>Transferencia de llamadas</a:t>
            </a:r>
          </a:p>
          <a:p>
            <a:pPr lvl="1"/>
            <a:r>
              <a:rPr lang="es-AR" b="1" i="1" dirty="0"/>
              <a:t>Traducción de Número de Origen y Destino</a:t>
            </a:r>
            <a:endParaRPr lang="en-US" b="1" i="1" dirty="0"/>
          </a:p>
          <a:p>
            <a:pPr lvl="1"/>
            <a:endParaRPr lang="en-US" dirty="0"/>
          </a:p>
        </p:txBody>
      </p:sp>
      <p:pic>
        <p:nvPicPr>
          <p:cNvPr id="4" name="Imagen 3"/>
          <p:cNvPicPr>
            <a:picLocks noChangeAspect="1"/>
          </p:cNvPicPr>
          <p:nvPr/>
        </p:nvPicPr>
        <p:blipFill>
          <a:blip r:embed="rId2"/>
          <a:stretch>
            <a:fillRect/>
          </a:stretch>
        </p:blipFill>
        <p:spPr>
          <a:xfrm>
            <a:off x="7343751" y="202010"/>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5954"/>
                                        </p:tgtEl>
                                        <p:attrNameLst>
                                          <p:attrName>style.visibility</p:attrName>
                                        </p:attrNameLst>
                                      </p:cBhvr>
                                      <p:to>
                                        <p:strVal val="visible"/>
                                      </p:to>
                                    </p:set>
                                    <p:anim calcmode="lin" valueType="num">
                                      <p:cBhvr>
                                        <p:cTn id="7" dur="1000" fill="hold"/>
                                        <p:tgtEl>
                                          <p:spTgt spid="1405954"/>
                                        </p:tgtEl>
                                        <p:attrNameLst>
                                          <p:attrName>ppt_w</p:attrName>
                                        </p:attrNameLst>
                                      </p:cBhvr>
                                      <p:tavLst>
                                        <p:tav tm="0">
                                          <p:val>
                                            <p:fltVal val="0"/>
                                          </p:val>
                                        </p:tav>
                                        <p:tav tm="100000">
                                          <p:val>
                                            <p:strVal val="#ppt_w"/>
                                          </p:val>
                                        </p:tav>
                                      </p:tavLst>
                                    </p:anim>
                                    <p:anim calcmode="lin" valueType="num">
                                      <p:cBhvr>
                                        <p:cTn id="8" dur="1000" fill="hold"/>
                                        <p:tgtEl>
                                          <p:spTgt spid="1405954"/>
                                        </p:tgtEl>
                                        <p:attrNameLst>
                                          <p:attrName>ppt_h</p:attrName>
                                        </p:attrNameLst>
                                      </p:cBhvr>
                                      <p:tavLst>
                                        <p:tav tm="0">
                                          <p:val>
                                            <p:fltVal val="0"/>
                                          </p:val>
                                        </p:tav>
                                        <p:tav tm="100000">
                                          <p:val>
                                            <p:strVal val="#ppt_h"/>
                                          </p:val>
                                        </p:tav>
                                      </p:tavLst>
                                    </p:anim>
                                    <p:anim calcmode="lin" valueType="num">
                                      <p:cBhvr>
                                        <p:cTn id="9" dur="1000" fill="hold"/>
                                        <p:tgtEl>
                                          <p:spTgt spid="1405954"/>
                                        </p:tgtEl>
                                        <p:attrNameLst>
                                          <p:attrName>style.rotation</p:attrName>
                                        </p:attrNameLst>
                                      </p:cBhvr>
                                      <p:tavLst>
                                        <p:tav tm="0">
                                          <p:val>
                                            <p:fltVal val="90"/>
                                          </p:val>
                                        </p:tav>
                                        <p:tav tm="100000">
                                          <p:val>
                                            <p:fltVal val="0"/>
                                          </p:val>
                                        </p:tav>
                                      </p:tavLst>
                                    </p:anim>
                                    <p:animEffect transition="in" filter="fade">
                                      <p:cBhvr>
                                        <p:cTn id="10" dur="1000"/>
                                        <p:tgtEl>
                                          <p:spTgt spid="140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5955">
                                            <p:bg/>
                                          </p:spTgt>
                                        </p:tgtEl>
                                        <p:attrNameLst>
                                          <p:attrName>style.visibility</p:attrName>
                                        </p:attrNameLst>
                                      </p:cBhvr>
                                      <p:to>
                                        <p:strVal val="visible"/>
                                      </p:to>
                                    </p:set>
                                    <p:anim calcmode="lin" valueType="num">
                                      <p:cBhvr>
                                        <p:cTn id="23" dur="1000" fill="hold"/>
                                        <p:tgtEl>
                                          <p:spTgt spid="1405955">
                                            <p:bg/>
                                          </p:spTgt>
                                        </p:tgtEl>
                                        <p:attrNameLst>
                                          <p:attrName>ppt_w</p:attrName>
                                        </p:attrNameLst>
                                      </p:cBhvr>
                                      <p:tavLst>
                                        <p:tav tm="0">
                                          <p:val>
                                            <p:fltVal val="0"/>
                                          </p:val>
                                        </p:tav>
                                        <p:tav tm="100000">
                                          <p:val>
                                            <p:strVal val="#ppt_w"/>
                                          </p:val>
                                        </p:tav>
                                      </p:tavLst>
                                    </p:anim>
                                    <p:anim calcmode="lin" valueType="num">
                                      <p:cBhvr>
                                        <p:cTn id="24" dur="1000" fill="hold"/>
                                        <p:tgtEl>
                                          <p:spTgt spid="1405955">
                                            <p:bg/>
                                          </p:spTgt>
                                        </p:tgtEl>
                                        <p:attrNameLst>
                                          <p:attrName>ppt_h</p:attrName>
                                        </p:attrNameLst>
                                      </p:cBhvr>
                                      <p:tavLst>
                                        <p:tav tm="0">
                                          <p:val>
                                            <p:fltVal val="0"/>
                                          </p:val>
                                        </p:tav>
                                        <p:tav tm="100000">
                                          <p:val>
                                            <p:strVal val="#ppt_h"/>
                                          </p:val>
                                        </p:tav>
                                      </p:tavLst>
                                    </p:anim>
                                    <p:anim calcmode="lin" valueType="num">
                                      <p:cBhvr>
                                        <p:cTn id="25" dur="1000" fill="hold"/>
                                        <p:tgtEl>
                                          <p:spTgt spid="1405955">
                                            <p:bg/>
                                          </p:spTgt>
                                        </p:tgtEl>
                                        <p:attrNameLst>
                                          <p:attrName>style.rotation</p:attrName>
                                        </p:attrNameLst>
                                      </p:cBhvr>
                                      <p:tavLst>
                                        <p:tav tm="0">
                                          <p:val>
                                            <p:fltVal val="90"/>
                                          </p:val>
                                        </p:tav>
                                        <p:tav tm="100000">
                                          <p:val>
                                            <p:fltVal val="0"/>
                                          </p:val>
                                        </p:tav>
                                      </p:tavLst>
                                    </p:anim>
                                    <p:animEffect transition="in" filter="fade">
                                      <p:cBhvr>
                                        <p:cTn id="26" dur="1000"/>
                                        <p:tgtEl>
                                          <p:spTgt spid="1405955">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5955">
                                            <p:txEl>
                                              <p:pRg st="0" end="0"/>
                                            </p:txEl>
                                          </p:spTgt>
                                        </p:tgtEl>
                                        <p:attrNameLst>
                                          <p:attrName>style.visibility</p:attrName>
                                        </p:attrNameLst>
                                      </p:cBhvr>
                                      <p:to>
                                        <p:strVal val="visible"/>
                                      </p:to>
                                    </p:set>
                                    <p:anim calcmode="lin" valueType="num">
                                      <p:cBhvr>
                                        <p:cTn id="31" dur="1000" fill="hold"/>
                                        <p:tgtEl>
                                          <p:spTgt spid="1405955">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5955">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5955">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595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5955">
                                            <p:txEl>
                                              <p:pRg st="1" end="1"/>
                                            </p:txEl>
                                          </p:spTgt>
                                        </p:tgtEl>
                                        <p:attrNameLst>
                                          <p:attrName>style.visibility</p:attrName>
                                        </p:attrNameLst>
                                      </p:cBhvr>
                                      <p:to>
                                        <p:strVal val="visible"/>
                                      </p:to>
                                    </p:set>
                                    <p:anim calcmode="lin" valueType="num">
                                      <p:cBhvr>
                                        <p:cTn id="39" dur="1000" fill="hold"/>
                                        <p:tgtEl>
                                          <p:spTgt spid="1405955">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5955">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5955">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595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5955">
                                            <p:txEl>
                                              <p:pRg st="2" end="2"/>
                                            </p:txEl>
                                          </p:spTgt>
                                        </p:tgtEl>
                                        <p:attrNameLst>
                                          <p:attrName>style.visibility</p:attrName>
                                        </p:attrNameLst>
                                      </p:cBhvr>
                                      <p:to>
                                        <p:strVal val="visible"/>
                                      </p:to>
                                    </p:set>
                                    <p:anim calcmode="lin" valueType="num">
                                      <p:cBhvr>
                                        <p:cTn id="47" dur="1000" fill="hold"/>
                                        <p:tgtEl>
                                          <p:spTgt spid="1405955">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5955">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5955">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595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5955">
                                            <p:txEl>
                                              <p:pRg st="3" end="3"/>
                                            </p:txEl>
                                          </p:spTgt>
                                        </p:tgtEl>
                                        <p:attrNameLst>
                                          <p:attrName>style.visibility</p:attrName>
                                        </p:attrNameLst>
                                      </p:cBhvr>
                                      <p:to>
                                        <p:strVal val="visible"/>
                                      </p:to>
                                    </p:set>
                                    <p:anim calcmode="lin" valueType="num">
                                      <p:cBhvr>
                                        <p:cTn id="55" dur="1000" fill="hold"/>
                                        <p:tgtEl>
                                          <p:spTgt spid="1405955">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5955">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5955">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595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5955">
                                            <p:txEl>
                                              <p:pRg st="4" end="4"/>
                                            </p:txEl>
                                          </p:spTgt>
                                        </p:tgtEl>
                                        <p:attrNameLst>
                                          <p:attrName>style.visibility</p:attrName>
                                        </p:attrNameLst>
                                      </p:cBhvr>
                                      <p:to>
                                        <p:strVal val="visible"/>
                                      </p:to>
                                    </p:set>
                                    <p:anim calcmode="lin" valueType="num">
                                      <p:cBhvr>
                                        <p:cTn id="63" dur="1000" fill="hold"/>
                                        <p:tgtEl>
                                          <p:spTgt spid="1405955">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5955">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5955">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5955">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05955">
                                            <p:txEl>
                                              <p:pRg st="5" end="5"/>
                                            </p:txEl>
                                          </p:spTgt>
                                        </p:tgtEl>
                                        <p:attrNameLst>
                                          <p:attrName>style.visibility</p:attrName>
                                        </p:attrNameLst>
                                      </p:cBhvr>
                                      <p:to>
                                        <p:strVal val="visible"/>
                                      </p:to>
                                    </p:set>
                                    <p:anim calcmode="lin" valueType="num">
                                      <p:cBhvr>
                                        <p:cTn id="69" dur="1000" fill="hold"/>
                                        <p:tgtEl>
                                          <p:spTgt spid="1405955">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05955">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05955">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05955">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05955">
                                            <p:txEl>
                                              <p:pRg st="6" end="6"/>
                                            </p:txEl>
                                          </p:spTgt>
                                        </p:tgtEl>
                                        <p:attrNameLst>
                                          <p:attrName>style.visibility</p:attrName>
                                        </p:attrNameLst>
                                      </p:cBhvr>
                                      <p:to>
                                        <p:strVal val="visible"/>
                                      </p:to>
                                    </p:set>
                                    <p:anim calcmode="lin" valueType="num">
                                      <p:cBhvr>
                                        <p:cTn id="75" dur="1000" fill="hold"/>
                                        <p:tgtEl>
                                          <p:spTgt spid="1405955">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05955">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05955">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05955">
                                            <p:txEl>
                                              <p:pRg st="6" end="6"/>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1405955">
                                            <p:txEl>
                                              <p:pRg st="7" end="7"/>
                                            </p:txEl>
                                          </p:spTgt>
                                        </p:tgtEl>
                                        <p:attrNameLst>
                                          <p:attrName>style.visibility</p:attrName>
                                        </p:attrNameLst>
                                      </p:cBhvr>
                                      <p:to>
                                        <p:strVal val="visible"/>
                                      </p:to>
                                    </p:set>
                                    <p:anim calcmode="lin" valueType="num">
                                      <p:cBhvr>
                                        <p:cTn id="81" dur="1000" fill="hold"/>
                                        <p:tgtEl>
                                          <p:spTgt spid="1405955">
                                            <p:txEl>
                                              <p:pRg st="7" end="7"/>
                                            </p:txEl>
                                          </p:spTgt>
                                        </p:tgtEl>
                                        <p:attrNameLst>
                                          <p:attrName>ppt_w</p:attrName>
                                        </p:attrNameLst>
                                      </p:cBhvr>
                                      <p:tavLst>
                                        <p:tav tm="0">
                                          <p:val>
                                            <p:fltVal val="0"/>
                                          </p:val>
                                        </p:tav>
                                        <p:tav tm="100000">
                                          <p:val>
                                            <p:strVal val="#ppt_w"/>
                                          </p:val>
                                        </p:tav>
                                      </p:tavLst>
                                    </p:anim>
                                    <p:anim calcmode="lin" valueType="num">
                                      <p:cBhvr>
                                        <p:cTn id="82" dur="1000" fill="hold"/>
                                        <p:tgtEl>
                                          <p:spTgt spid="1405955">
                                            <p:txEl>
                                              <p:pRg st="7" end="7"/>
                                            </p:txEl>
                                          </p:spTgt>
                                        </p:tgtEl>
                                        <p:attrNameLst>
                                          <p:attrName>ppt_h</p:attrName>
                                        </p:attrNameLst>
                                      </p:cBhvr>
                                      <p:tavLst>
                                        <p:tav tm="0">
                                          <p:val>
                                            <p:fltVal val="0"/>
                                          </p:val>
                                        </p:tav>
                                        <p:tav tm="100000">
                                          <p:val>
                                            <p:strVal val="#ppt_h"/>
                                          </p:val>
                                        </p:tav>
                                      </p:tavLst>
                                    </p:anim>
                                    <p:anim calcmode="lin" valueType="num">
                                      <p:cBhvr>
                                        <p:cTn id="83" dur="1000" fill="hold"/>
                                        <p:tgtEl>
                                          <p:spTgt spid="1405955">
                                            <p:txEl>
                                              <p:pRg st="7" end="7"/>
                                            </p:txEl>
                                          </p:spTgt>
                                        </p:tgtEl>
                                        <p:attrNameLst>
                                          <p:attrName>style.rotation</p:attrName>
                                        </p:attrNameLst>
                                      </p:cBhvr>
                                      <p:tavLst>
                                        <p:tav tm="0">
                                          <p:val>
                                            <p:fltVal val="90"/>
                                          </p:val>
                                        </p:tav>
                                        <p:tav tm="100000">
                                          <p:val>
                                            <p:fltVal val="0"/>
                                          </p:val>
                                        </p:tav>
                                      </p:tavLst>
                                    </p:anim>
                                    <p:animEffect transition="in" filter="fade">
                                      <p:cBhvr>
                                        <p:cTn id="84" dur="1000"/>
                                        <p:tgtEl>
                                          <p:spTgt spid="1405955">
                                            <p:txEl>
                                              <p:pRg st="7" end="7"/>
                                            </p:txEl>
                                          </p:spTgt>
                                        </p:tgtEl>
                                      </p:cBhvr>
                                    </p:animEffect>
                                  </p:childTnLst>
                                </p:cTn>
                              </p:par>
                              <p:par>
                                <p:cTn id="85" presetID="31" presetClass="entr" presetSubtype="0" fill="hold" grpId="0" nodeType="withEffect">
                                  <p:stCondLst>
                                    <p:cond delay="0"/>
                                  </p:stCondLst>
                                  <p:childTnLst>
                                    <p:set>
                                      <p:cBhvr>
                                        <p:cTn id="86" dur="1" fill="hold">
                                          <p:stCondLst>
                                            <p:cond delay="0"/>
                                          </p:stCondLst>
                                        </p:cTn>
                                        <p:tgtEl>
                                          <p:spTgt spid="1405955">
                                            <p:txEl>
                                              <p:pRg st="8" end="8"/>
                                            </p:txEl>
                                          </p:spTgt>
                                        </p:tgtEl>
                                        <p:attrNameLst>
                                          <p:attrName>style.visibility</p:attrName>
                                        </p:attrNameLst>
                                      </p:cBhvr>
                                      <p:to>
                                        <p:strVal val="visible"/>
                                      </p:to>
                                    </p:set>
                                    <p:anim calcmode="lin" valueType="num">
                                      <p:cBhvr>
                                        <p:cTn id="87" dur="1000" fill="hold"/>
                                        <p:tgtEl>
                                          <p:spTgt spid="1405955">
                                            <p:txEl>
                                              <p:pRg st="8" end="8"/>
                                            </p:txEl>
                                          </p:spTgt>
                                        </p:tgtEl>
                                        <p:attrNameLst>
                                          <p:attrName>ppt_w</p:attrName>
                                        </p:attrNameLst>
                                      </p:cBhvr>
                                      <p:tavLst>
                                        <p:tav tm="0">
                                          <p:val>
                                            <p:fltVal val="0"/>
                                          </p:val>
                                        </p:tav>
                                        <p:tav tm="100000">
                                          <p:val>
                                            <p:strVal val="#ppt_w"/>
                                          </p:val>
                                        </p:tav>
                                      </p:tavLst>
                                    </p:anim>
                                    <p:anim calcmode="lin" valueType="num">
                                      <p:cBhvr>
                                        <p:cTn id="88" dur="1000" fill="hold"/>
                                        <p:tgtEl>
                                          <p:spTgt spid="1405955">
                                            <p:txEl>
                                              <p:pRg st="8" end="8"/>
                                            </p:txEl>
                                          </p:spTgt>
                                        </p:tgtEl>
                                        <p:attrNameLst>
                                          <p:attrName>ppt_h</p:attrName>
                                        </p:attrNameLst>
                                      </p:cBhvr>
                                      <p:tavLst>
                                        <p:tav tm="0">
                                          <p:val>
                                            <p:fltVal val="0"/>
                                          </p:val>
                                        </p:tav>
                                        <p:tav tm="100000">
                                          <p:val>
                                            <p:strVal val="#ppt_h"/>
                                          </p:val>
                                        </p:tav>
                                      </p:tavLst>
                                    </p:anim>
                                    <p:anim calcmode="lin" valueType="num">
                                      <p:cBhvr>
                                        <p:cTn id="89" dur="1000" fill="hold"/>
                                        <p:tgtEl>
                                          <p:spTgt spid="1405955">
                                            <p:txEl>
                                              <p:pRg st="8" end="8"/>
                                            </p:txEl>
                                          </p:spTgt>
                                        </p:tgtEl>
                                        <p:attrNameLst>
                                          <p:attrName>style.rotation</p:attrName>
                                        </p:attrNameLst>
                                      </p:cBhvr>
                                      <p:tavLst>
                                        <p:tav tm="0">
                                          <p:val>
                                            <p:fltVal val="90"/>
                                          </p:val>
                                        </p:tav>
                                        <p:tav tm="100000">
                                          <p:val>
                                            <p:fltVal val="0"/>
                                          </p:val>
                                        </p:tav>
                                      </p:tavLst>
                                    </p:anim>
                                    <p:animEffect transition="in" filter="fade">
                                      <p:cBhvr>
                                        <p:cTn id="90" dur="1000"/>
                                        <p:tgtEl>
                                          <p:spTgt spid="1405955">
                                            <p:txEl>
                                              <p:pRg st="8" end="8"/>
                                            </p:txEl>
                                          </p:spTgt>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1405955">
                                            <p:txEl>
                                              <p:pRg st="9" end="9"/>
                                            </p:txEl>
                                          </p:spTgt>
                                        </p:tgtEl>
                                        <p:attrNameLst>
                                          <p:attrName>style.visibility</p:attrName>
                                        </p:attrNameLst>
                                      </p:cBhvr>
                                      <p:to>
                                        <p:strVal val="visible"/>
                                      </p:to>
                                    </p:set>
                                    <p:anim calcmode="lin" valueType="num">
                                      <p:cBhvr>
                                        <p:cTn id="93" dur="1000" fill="hold"/>
                                        <p:tgtEl>
                                          <p:spTgt spid="1405955">
                                            <p:txEl>
                                              <p:pRg st="9" end="9"/>
                                            </p:txEl>
                                          </p:spTgt>
                                        </p:tgtEl>
                                        <p:attrNameLst>
                                          <p:attrName>ppt_w</p:attrName>
                                        </p:attrNameLst>
                                      </p:cBhvr>
                                      <p:tavLst>
                                        <p:tav tm="0">
                                          <p:val>
                                            <p:fltVal val="0"/>
                                          </p:val>
                                        </p:tav>
                                        <p:tav tm="100000">
                                          <p:val>
                                            <p:strVal val="#ppt_w"/>
                                          </p:val>
                                        </p:tav>
                                      </p:tavLst>
                                    </p:anim>
                                    <p:anim calcmode="lin" valueType="num">
                                      <p:cBhvr>
                                        <p:cTn id="94" dur="1000" fill="hold"/>
                                        <p:tgtEl>
                                          <p:spTgt spid="1405955">
                                            <p:txEl>
                                              <p:pRg st="9" end="9"/>
                                            </p:txEl>
                                          </p:spTgt>
                                        </p:tgtEl>
                                        <p:attrNameLst>
                                          <p:attrName>ppt_h</p:attrName>
                                        </p:attrNameLst>
                                      </p:cBhvr>
                                      <p:tavLst>
                                        <p:tav tm="0">
                                          <p:val>
                                            <p:fltVal val="0"/>
                                          </p:val>
                                        </p:tav>
                                        <p:tav tm="100000">
                                          <p:val>
                                            <p:strVal val="#ppt_h"/>
                                          </p:val>
                                        </p:tav>
                                      </p:tavLst>
                                    </p:anim>
                                    <p:anim calcmode="lin" valueType="num">
                                      <p:cBhvr>
                                        <p:cTn id="95" dur="1000" fill="hold"/>
                                        <p:tgtEl>
                                          <p:spTgt spid="1405955">
                                            <p:txEl>
                                              <p:pRg st="9" end="9"/>
                                            </p:txEl>
                                          </p:spTgt>
                                        </p:tgtEl>
                                        <p:attrNameLst>
                                          <p:attrName>style.rotation</p:attrName>
                                        </p:attrNameLst>
                                      </p:cBhvr>
                                      <p:tavLst>
                                        <p:tav tm="0">
                                          <p:val>
                                            <p:fltVal val="90"/>
                                          </p:val>
                                        </p:tav>
                                        <p:tav tm="100000">
                                          <p:val>
                                            <p:fltVal val="0"/>
                                          </p:val>
                                        </p:tav>
                                      </p:tavLst>
                                    </p:anim>
                                    <p:animEffect transition="in" filter="fade">
                                      <p:cBhvr>
                                        <p:cTn id="96" dur="1000"/>
                                        <p:tgtEl>
                                          <p:spTgt spid="14059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4" grpId="0" animBg="1"/>
      <p:bldP spid="140595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title" idx="4294967295"/>
          </p:nvPr>
        </p:nvSpPr>
        <p:spPr bwMode="auto">
          <a:xfrm>
            <a:off x="47625" y="0"/>
            <a:ext cx="9144000" cy="1135063"/>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endParaRPr lang="es-ES" sz="3000" i="1" dirty="0">
              <a:solidFill>
                <a:schemeClr val="bg2">
                  <a:lumMod val="75000"/>
                </a:schemeClr>
              </a:solidFill>
              <a:effectLst>
                <a:outerShdw blurRad="38100" dist="38100" dir="2700000" algn="tl">
                  <a:srgbClr val="000000"/>
                </a:outerShdw>
              </a:effectLst>
            </a:endParaRPr>
          </a:p>
        </p:txBody>
      </p:sp>
      <p:sp>
        <p:nvSpPr>
          <p:cNvPr id="1447939" name="Rectangle 3"/>
          <p:cNvSpPr>
            <a:spLocks noGrp="1" noChangeArrowheads="1"/>
          </p:cNvSpPr>
          <p:nvPr>
            <p:ph type="body" idx="4294967295"/>
          </p:nvPr>
        </p:nvSpPr>
        <p:spPr bwMode="gray">
          <a:xfrm>
            <a:off x="342900" y="1344613"/>
            <a:ext cx="8553450" cy="53419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SIP está más integrado con las aplicaciones y servicios de Internet.</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más flexible a la hora de incorporar nuevas funcionalidades (servicios).</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Su implementación es más simple. </a:t>
            </a:r>
          </a:p>
          <a:p>
            <a:pPr lvl="1"/>
            <a:r>
              <a:rPr lang="es-ES" sz="2400" b="1" i="1" dirty="0"/>
              <a:t>(Ejemplo: para subredes con IP Privada y Firewall)</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La sintaxis es similar a HTTP.</a:t>
            </a:r>
          </a:p>
          <a:p>
            <a:pPr>
              <a:buClr>
                <a:schemeClr val="bg2">
                  <a:lumMod val="75000"/>
                </a:schemeClr>
              </a:buClr>
            </a:pP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 mas fácil de leer el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s-E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flow</a:t>
            </a:r>
            <a:r>
              <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llamada.</a:t>
            </a:r>
          </a:p>
        </p:txBody>
      </p:sp>
      <p:pic>
        <p:nvPicPr>
          <p:cNvPr id="4" name="Imagen 3"/>
          <p:cNvPicPr>
            <a:picLocks noChangeAspect="1"/>
          </p:cNvPicPr>
          <p:nvPr/>
        </p:nvPicPr>
        <p:blipFill>
          <a:blip r:embed="rId3"/>
          <a:stretch>
            <a:fillRect/>
          </a:stretch>
        </p:blipFill>
        <p:spPr>
          <a:xfrm>
            <a:off x="7248502" y="15081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7938"/>
                                        </p:tgtEl>
                                        <p:attrNameLst>
                                          <p:attrName>style.visibility</p:attrName>
                                        </p:attrNameLst>
                                      </p:cBhvr>
                                      <p:to>
                                        <p:strVal val="visible"/>
                                      </p:to>
                                    </p:set>
                                    <p:anim calcmode="lin" valueType="num">
                                      <p:cBhvr>
                                        <p:cTn id="7" dur="1000" fill="hold"/>
                                        <p:tgtEl>
                                          <p:spTgt spid="1447938"/>
                                        </p:tgtEl>
                                        <p:attrNameLst>
                                          <p:attrName>ppt_w</p:attrName>
                                        </p:attrNameLst>
                                      </p:cBhvr>
                                      <p:tavLst>
                                        <p:tav tm="0">
                                          <p:val>
                                            <p:fltVal val="0"/>
                                          </p:val>
                                        </p:tav>
                                        <p:tav tm="100000">
                                          <p:val>
                                            <p:strVal val="#ppt_w"/>
                                          </p:val>
                                        </p:tav>
                                      </p:tavLst>
                                    </p:anim>
                                    <p:anim calcmode="lin" valueType="num">
                                      <p:cBhvr>
                                        <p:cTn id="8" dur="1000" fill="hold"/>
                                        <p:tgtEl>
                                          <p:spTgt spid="1447938"/>
                                        </p:tgtEl>
                                        <p:attrNameLst>
                                          <p:attrName>ppt_h</p:attrName>
                                        </p:attrNameLst>
                                      </p:cBhvr>
                                      <p:tavLst>
                                        <p:tav tm="0">
                                          <p:val>
                                            <p:fltVal val="0"/>
                                          </p:val>
                                        </p:tav>
                                        <p:tav tm="100000">
                                          <p:val>
                                            <p:strVal val="#ppt_h"/>
                                          </p:val>
                                        </p:tav>
                                      </p:tavLst>
                                    </p:anim>
                                    <p:anim calcmode="lin" valueType="num">
                                      <p:cBhvr>
                                        <p:cTn id="9" dur="1000" fill="hold"/>
                                        <p:tgtEl>
                                          <p:spTgt spid="1447938"/>
                                        </p:tgtEl>
                                        <p:attrNameLst>
                                          <p:attrName>style.rotation</p:attrName>
                                        </p:attrNameLst>
                                      </p:cBhvr>
                                      <p:tavLst>
                                        <p:tav tm="0">
                                          <p:val>
                                            <p:fltVal val="90"/>
                                          </p:val>
                                        </p:tav>
                                        <p:tav tm="100000">
                                          <p:val>
                                            <p:fltVal val="0"/>
                                          </p:val>
                                        </p:tav>
                                      </p:tavLst>
                                    </p:anim>
                                    <p:animEffect transition="in" filter="fade">
                                      <p:cBhvr>
                                        <p:cTn id="10" dur="1000"/>
                                        <p:tgtEl>
                                          <p:spTgt spid="1447938"/>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47939">
                                            <p:bg/>
                                          </p:spTgt>
                                        </p:tgtEl>
                                        <p:attrNameLst>
                                          <p:attrName>style.visibility</p:attrName>
                                        </p:attrNameLst>
                                      </p:cBhvr>
                                      <p:to>
                                        <p:strVal val="visible"/>
                                      </p:to>
                                    </p:set>
                                    <p:anim calcmode="lin" valueType="num">
                                      <p:cBhvr>
                                        <p:cTn id="21" dur="1000" fill="hold"/>
                                        <p:tgtEl>
                                          <p:spTgt spid="1447939">
                                            <p:bg/>
                                          </p:spTgt>
                                        </p:tgtEl>
                                        <p:attrNameLst>
                                          <p:attrName>ppt_w</p:attrName>
                                        </p:attrNameLst>
                                      </p:cBhvr>
                                      <p:tavLst>
                                        <p:tav tm="0">
                                          <p:val>
                                            <p:fltVal val="0"/>
                                          </p:val>
                                        </p:tav>
                                        <p:tav tm="100000">
                                          <p:val>
                                            <p:strVal val="#ppt_w"/>
                                          </p:val>
                                        </p:tav>
                                      </p:tavLst>
                                    </p:anim>
                                    <p:anim calcmode="lin" valueType="num">
                                      <p:cBhvr>
                                        <p:cTn id="22" dur="1000" fill="hold"/>
                                        <p:tgtEl>
                                          <p:spTgt spid="1447939">
                                            <p:bg/>
                                          </p:spTgt>
                                        </p:tgtEl>
                                        <p:attrNameLst>
                                          <p:attrName>ppt_h</p:attrName>
                                        </p:attrNameLst>
                                      </p:cBhvr>
                                      <p:tavLst>
                                        <p:tav tm="0">
                                          <p:val>
                                            <p:fltVal val="0"/>
                                          </p:val>
                                        </p:tav>
                                        <p:tav tm="100000">
                                          <p:val>
                                            <p:strVal val="#ppt_h"/>
                                          </p:val>
                                        </p:tav>
                                      </p:tavLst>
                                    </p:anim>
                                    <p:anim calcmode="lin" valueType="num">
                                      <p:cBhvr>
                                        <p:cTn id="23" dur="1000" fill="hold"/>
                                        <p:tgtEl>
                                          <p:spTgt spid="1447939">
                                            <p:bg/>
                                          </p:spTgt>
                                        </p:tgtEl>
                                        <p:attrNameLst>
                                          <p:attrName>style.rotation</p:attrName>
                                        </p:attrNameLst>
                                      </p:cBhvr>
                                      <p:tavLst>
                                        <p:tav tm="0">
                                          <p:val>
                                            <p:fltVal val="90"/>
                                          </p:val>
                                        </p:tav>
                                        <p:tav tm="100000">
                                          <p:val>
                                            <p:fltVal val="0"/>
                                          </p:val>
                                        </p:tav>
                                      </p:tavLst>
                                    </p:anim>
                                    <p:animEffect transition="in" filter="fade">
                                      <p:cBhvr>
                                        <p:cTn id="24" dur="1000"/>
                                        <p:tgtEl>
                                          <p:spTgt spid="14479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47939">
                                            <p:txEl>
                                              <p:pRg st="0" end="0"/>
                                            </p:txEl>
                                          </p:spTgt>
                                        </p:tgtEl>
                                        <p:attrNameLst>
                                          <p:attrName>style.visibility</p:attrName>
                                        </p:attrNameLst>
                                      </p:cBhvr>
                                      <p:to>
                                        <p:strVal val="visible"/>
                                      </p:to>
                                    </p:set>
                                    <p:anim calcmode="lin" valueType="num">
                                      <p:cBhvr>
                                        <p:cTn id="29" dur="1000" fill="hold"/>
                                        <p:tgtEl>
                                          <p:spTgt spid="14479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479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479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479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447939">
                                            <p:txEl>
                                              <p:pRg st="1" end="1"/>
                                            </p:txEl>
                                          </p:spTgt>
                                        </p:tgtEl>
                                        <p:attrNameLst>
                                          <p:attrName>style.visibility</p:attrName>
                                        </p:attrNameLst>
                                      </p:cBhvr>
                                      <p:to>
                                        <p:strVal val="visible"/>
                                      </p:to>
                                    </p:set>
                                    <p:anim calcmode="lin" valueType="num">
                                      <p:cBhvr>
                                        <p:cTn id="37" dur="1000" fill="hold"/>
                                        <p:tgtEl>
                                          <p:spTgt spid="14479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14479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14479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14479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447939">
                                            <p:txEl>
                                              <p:pRg st="2" end="2"/>
                                            </p:txEl>
                                          </p:spTgt>
                                        </p:tgtEl>
                                        <p:attrNameLst>
                                          <p:attrName>style.visibility</p:attrName>
                                        </p:attrNameLst>
                                      </p:cBhvr>
                                      <p:to>
                                        <p:strVal val="visible"/>
                                      </p:to>
                                    </p:set>
                                    <p:anim calcmode="lin" valueType="num">
                                      <p:cBhvr>
                                        <p:cTn id="45" dur="1000" fill="hold"/>
                                        <p:tgtEl>
                                          <p:spTgt spid="14479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14479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14479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1447939">
                                            <p:txEl>
                                              <p:pRg st="2" end="2"/>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447939">
                                            <p:txEl>
                                              <p:pRg st="3" end="3"/>
                                            </p:txEl>
                                          </p:spTgt>
                                        </p:tgtEl>
                                        <p:attrNameLst>
                                          <p:attrName>style.visibility</p:attrName>
                                        </p:attrNameLst>
                                      </p:cBhvr>
                                      <p:to>
                                        <p:strVal val="visible"/>
                                      </p:to>
                                    </p:set>
                                    <p:anim calcmode="lin" valueType="num">
                                      <p:cBhvr>
                                        <p:cTn id="51" dur="1000" fill="hold"/>
                                        <p:tgtEl>
                                          <p:spTgt spid="1447939">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1447939">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1447939">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1447939">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447939">
                                            <p:txEl>
                                              <p:pRg st="4" end="4"/>
                                            </p:txEl>
                                          </p:spTgt>
                                        </p:tgtEl>
                                        <p:attrNameLst>
                                          <p:attrName>style.visibility</p:attrName>
                                        </p:attrNameLst>
                                      </p:cBhvr>
                                      <p:to>
                                        <p:strVal val="visible"/>
                                      </p:to>
                                    </p:set>
                                    <p:anim calcmode="lin" valueType="num">
                                      <p:cBhvr>
                                        <p:cTn id="59" dur="1000" fill="hold"/>
                                        <p:tgtEl>
                                          <p:spTgt spid="1447939">
                                            <p:txEl>
                                              <p:pRg st="4" end="4"/>
                                            </p:txEl>
                                          </p:spTgt>
                                        </p:tgtEl>
                                        <p:attrNameLst>
                                          <p:attrName>ppt_w</p:attrName>
                                        </p:attrNameLst>
                                      </p:cBhvr>
                                      <p:tavLst>
                                        <p:tav tm="0">
                                          <p:val>
                                            <p:fltVal val="0"/>
                                          </p:val>
                                        </p:tav>
                                        <p:tav tm="100000">
                                          <p:val>
                                            <p:strVal val="#ppt_w"/>
                                          </p:val>
                                        </p:tav>
                                      </p:tavLst>
                                    </p:anim>
                                    <p:anim calcmode="lin" valueType="num">
                                      <p:cBhvr>
                                        <p:cTn id="60" dur="1000" fill="hold"/>
                                        <p:tgtEl>
                                          <p:spTgt spid="1447939">
                                            <p:txEl>
                                              <p:pRg st="4" end="4"/>
                                            </p:txEl>
                                          </p:spTgt>
                                        </p:tgtEl>
                                        <p:attrNameLst>
                                          <p:attrName>ppt_h</p:attrName>
                                        </p:attrNameLst>
                                      </p:cBhvr>
                                      <p:tavLst>
                                        <p:tav tm="0">
                                          <p:val>
                                            <p:fltVal val="0"/>
                                          </p:val>
                                        </p:tav>
                                        <p:tav tm="100000">
                                          <p:val>
                                            <p:strVal val="#ppt_h"/>
                                          </p:val>
                                        </p:tav>
                                      </p:tavLst>
                                    </p:anim>
                                    <p:anim calcmode="lin" valueType="num">
                                      <p:cBhvr>
                                        <p:cTn id="61" dur="1000" fill="hold"/>
                                        <p:tgtEl>
                                          <p:spTgt spid="1447939">
                                            <p:txEl>
                                              <p:pRg st="4" end="4"/>
                                            </p:txEl>
                                          </p:spTgt>
                                        </p:tgtEl>
                                        <p:attrNameLst>
                                          <p:attrName>style.rotation</p:attrName>
                                        </p:attrNameLst>
                                      </p:cBhvr>
                                      <p:tavLst>
                                        <p:tav tm="0">
                                          <p:val>
                                            <p:fltVal val="90"/>
                                          </p:val>
                                        </p:tav>
                                        <p:tav tm="100000">
                                          <p:val>
                                            <p:fltVal val="0"/>
                                          </p:val>
                                        </p:tav>
                                      </p:tavLst>
                                    </p:anim>
                                    <p:animEffect transition="in" filter="fade">
                                      <p:cBhvr>
                                        <p:cTn id="62" dur="1000"/>
                                        <p:tgtEl>
                                          <p:spTgt spid="144793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1447939">
                                            <p:txEl>
                                              <p:pRg st="5" end="5"/>
                                            </p:txEl>
                                          </p:spTgt>
                                        </p:tgtEl>
                                        <p:attrNameLst>
                                          <p:attrName>style.visibility</p:attrName>
                                        </p:attrNameLst>
                                      </p:cBhvr>
                                      <p:to>
                                        <p:strVal val="visible"/>
                                      </p:to>
                                    </p:set>
                                    <p:anim calcmode="lin" valueType="num">
                                      <p:cBhvr>
                                        <p:cTn id="67" dur="1000" fill="hold"/>
                                        <p:tgtEl>
                                          <p:spTgt spid="1447939">
                                            <p:txEl>
                                              <p:pRg st="5" end="5"/>
                                            </p:txEl>
                                          </p:spTgt>
                                        </p:tgtEl>
                                        <p:attrNameLst>
                                          <p:attrName>ppt_w</p:attrName>
                                        </p:attrNameLst>
                                      </p:cBhvr>
                                      <p:tavLst>
                                        <p:tav tm="0">
                                          <p:val>
                                            <p:fltVal val="0"/>
                                          </p:val>
                                        </p:tav>
                                        <p:tav tm="100000">
                                          <p:val>
                                            <p:strVal val="#ppt_w"/>
                                          </p:val>
                                        </p:tav>
                                      </p:tavLst>
                                    </p:anim>
                                    <p:anim calcmode="lin" valueType="num">
                                      <p:cBhvr>
                                        <p:cTn id="68" dur="1000" fill="hold"/>
                                        <p:tgtEl>
                                          <p:spTgt spid="1447939">
                                            <p:txEl>
                                              <p:pRg st="5" end="5"/>
                                            </p:txEl>
                                          </p:spTgt>
                                        </p:tgtEl>
                                        <p:attrNameLst>
                                          <p:attrName>ppt_h</p:attrName>
                                        </p:attrNameLst>
                                      </p:cBhvr>
                                      <p:tavLst>
                                        <p:tav tm="0">
                                          <p:val>
                                            <p:fltVal val="0"/>
                                          </p:val>
                                        </p:tav>
                                        <p:tav tm="100000">
                                          <p:val>
                                            <p:strVal val="#ppt_h"/>
                                          </p:val>
                                        </p:tav>
                                      </p:tavLst>
                                    </p:anim>
                                    <p:anim calcmode="lin" valueType="num">
                                      <p:cBhvr>
                                        <p:cTn id="69" dur="1000" fill="hold"/>
                                        <p:tgtEl>
                                          <p:spTgt spid="1447939">
                                            <p:txEl>
                                              <p:pRg st="5" end="5"/>
                                            </p:txEl>
                                          </p:spTgt>
                                        </p:tgtEl>
                                        <p:attrNameLst>
                                          <p:attrName>style.rotation</p:attrName>
                                        </p:attrNameLst>
                                      </p:cBhvr>
                                      <p:tavLst>
                                        <p:tav tm="0">
                                          <p:val>
                                            <p:fltVal val="90"/>
                                          </p:val>
                                        </p:tav>
                                        <p:tav tm="100000">
                                          <p:val>
                                            <p:fltVal val="0"/>
                                          </p:val>
                                        </p:tav>
                                      </p:tavLst>
                                    </p:anim>
                                    <p:animEffect transition="in" filter="fade">
                                      <p:cBhvr>
                                        <p:cTn id="70" dur="1000"/>
                                        <p:tgtEl>
                                          <p:spTgt spid="1447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38" grpId="0" animBg="1"/>
      <p:bldP spid="144793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idx="4294967295"/>
          </p:nvPr>
        </p:nvSpPr>
        <p:spPr bwMode="gray">
          <a:xfrm>
            <a:off x="152400" y="152400"/>
            <a:ext cx="8991600" cy="11811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n-US" sz="3000" i="1" dirty="0">
                <a:solidFill>
                  <a:schemeClr val="bg2">
                    <a:lumMod val="75000"/>
                  </a:schemeClr>
                </a:solidFill>
                <a:effectLst>
                  <a:outerShdw blurRad="38100" dist="38100" dir="2700000" algn="tl">
                    <a:srgbClr val="000000"/>
                  </a:outerShdw>
                </a:effectLst>
              </a:rPr>
            </a:br>
            <a:r>
              <a:rPr lang="en-US" sz="3000" i="1" dirty="0">
                <a:solidFill>
                  <a:schemeClr val="bg2">
                    <a:lumMod val="75000"/>
                  </a:schemeClr>
                </a:solidFill>
                <a:effectLst>
                  <a:outerShdw blurRad="38100" dist="38100" dir="2700000" algn="tl">
                    <a:srgbClr val="000000"/>
                  </a:outerShdw>
                </a:effectLst>
              </a:rPr>
              <a:t>Protocolo SIP</a:t>
            </a:r>
          </a:p>
        </p:txBody>
      </p:sp>
      <p:sp>
        <p:nvSpPr>
          <p:cNvPr id="1404931" name="Rectangle 3"/>
          <p:cNvSpPr>
            <a:spLocks noGrp="1" noChangeArrowheads="1"/>
          </p:cNvSpPr>
          <p:nvPr>
            <p:ph type="body" idx="4294967295"/>
          </p:nvPr>
        </p:nvSpPr>
        <p:spPr bwMode="gray">
          <a:xfrm>
            <a:off x="152400" y="1485900"/>
            <a:ext cx="8991600" cy="52387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Hace uso del protocolo SDP para la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descripci</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ó</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n de las capacidades multimedia de sus agentes.</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RTP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voz</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 video)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digitalizado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Utiliza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Protocolos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UDP y TCP. </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 de audio: </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(PCMA), G711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ulaw</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(PCMU), G729</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GSM,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Speex</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e </a:t>
            </a: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iLBC</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p>
          <a:p>
            <a:pPr>
              <a:buClr>
                <a:schemeClr val="bg2">
                  <a:lumMod val="75000"/>
                </a:schemeClr>
              </a:buClr>
            </a:pPr>
            <a:r>
              <a:rPr lang="es-AR"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Codecs</a:t>
            </a:r>
            <a:r>
              <a:rPr lang="es-AR"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video: H263 y MPEG.</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7267552" y="326231"/>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04930"/>
                                        </p:tgtEl>
                                        <p:attrNameLst>
                                          <p:attrName>style.visibility</p:attrName>
                                        </p:attrNameLst>
                                      </p:cBhvr>
                                      <p:to>
                                        <p:strVal val="visible"/>
                                      </p:to>
                                    </p:set>
                                    <p:anim calcmode="lin" valueType="num">
                                      <p:cBhvr>
                                        <p:cTn id="7" dur="1000" fill="hold"/>
                                        <p:tgtEl>
                                          <p:spTgt spid="1404930"/>
                                        </p:tgtEl>
                                        <p:attrNameLst>
                                          <p:attrName>ppt_w</p:attrName>
                                        </p:attrNameLst>
                                      </p:cBhvr>
                                      <p:tavLst>
                                        <p:tav tm="0">
                                          <p:val>
                                            <p:fltVal val="0"/>
                                          </p:val>
                                        </p:tav>
                                        <p:tav tm="100000">
                                          <p:val>
                                            <p:strVal val="#ppt_w"/>
                                          </p:val>
                                        </p:tav>
                                      </p:tavLst>
                                    </p:anim>
                                    <p:anim calcmode="lin" valueType="num">
                                      <p:cBhvr>
                                        <p:cTn id="8" dur="1000" fill="hold"/>
                                        <p:tgtEl>
                                          <p:spTgt spid="1404930"/>
                                        </p:tgtEl>
                                        <p:attrNameLst>
                                          <p:attrName>ppt_h</p:attrName>
                                        </p:attrNameLst>
                                      </p:cBhvr>
                                      <p:tavLst>
                                        <p:tav tm="0">
                                          <p:val>
                                            <p:fltVal val="0"/>
                                          </p:val>
                                        </p:tav>
                                        <p:tav tm="100000">
                                          <p:val>
                                            <p:strVal val="#ppt_h"/>
                                          </p:val>
                                        </p:tav>
                                      </p:tavLst>
                                    </p:anim>
                                    <p:anim calcmode="lin" valueType="num">
                                      <p:cBhvr>
                                        <p:cTn id="9" dur="1000" fill="hold"/>
                                        <p:tgtEl>
                                          <p:spTgt spid="1404930"/>
                                        </p:tgtEl>
                                        <p:attrNameLst>
                                          <p:attrName>style.rotation</p:attrName>
                                        </p:attrNameLst>
                                      </p:cBhvr>
                                      <p:tavLst>
                                        <p:tav tm="0">
                                          <p:val>
                                            <p:fltVal val="90"/>
                                          </p:val>
                                        </p:tav>
                                        <p:tav tm="100000">
                                          <p:val>
                                            <p:fltVal val="0"/>
                                          </p:val>
                                        </p:tav>
                                      </p:tavLst>
                                    </p:anim>
                                    <p:animEffect transition="in" filter="fade">
                                      <p:cBhvr>
                                        <p:cTn id="10" dur="1000"/>
                                        <p:tgtEl>
                                          <p:spTgt spid="14049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04931">
                                            <p:bg/>
                                          </p:spTgt>
                                        </p:tgtEl>
                                        <p:attrNameLst>
                                          <p:attrName>style.visibility</p:attrName>
                                        </p:attrNameLst>
                                      </p:cBhvr>
                                      <p:to>
                                        <p:strVal val="visible"/>
                                      </p:to>
                                    </p:set>
                                    <p:anim calcmode="lin" valueType="num">
                                      <p:cBhvr>
                                        <p:cTn id="23" dur="1000" fill="hold"/>
                                        <p:tgtEl>
                                          <p:spTgt spid="1404931">
                                            <p:bg/>
                                          </p:spTgt>
                                        </p:tgtEl>
                                        <p:attrNameLst>
                                          <p:attrName>ppt_w</p:attrName>
                                        </p:attrNameLst>
                                      </p:cBhvr>
                                      <p:tavLst>
                                        <p:tav tm="0">
                                          <p:val>
                                            <p:fltVal val="0"/>
                                          </p:val>
                                        </p:tav>
                                        <p:tav tm="100000">
                                          <p:val>
                                            <p:strVal val="#ppt_w"/>
                                          </p:val>
                                        </p:tav>
                                      </p:tavLst>
                                    </p:anim>
                                    <p:anim calcmode="lin" valueType="num">
                                      <p:cBhvr>
                                        <p:cTn id="24" dur="1000" fill="hold"/>
                                        <p:tgtEl>
                                          <p:spTgt spid="1404931">
                                            <p:bg/>
                                          </p:spTgt>
                                        </p:tgtEl>
                                        <p:attrNameLst>
                                          <p:attrName>ppt_h</p:attrName>
                                        </p:attrNameLst>
                                      </p:cBhvr>
                                      <p:tavLst>
                                        <p:tav tm="0">
                                          <p:val>
                                            <p:fltVal val="0"/>
                                          </p:val>
                                        </p:tav>
                                        <p:tav tm="100000">
                                          <p:val>
                                            <p:strVal val="#ppt_h"/>
                                          </p:val>
                                        </p:tav>
                                      </p:tavLst>
                                    </p:anim>
                                    <p:anim calcmode="lin" valueType="num">
                                      <p:cBhvr>
                                        <p:cTn id="25" dur="1000" fill="hold"/>
                                        <p:tgtEl>
                                          <p:spTgt spid="1404931">
                                            <p:bg/>
                                          </p:spTgt>
                                        </p:tgtEl>
                                        <p:attrNameLst>
                                          <p:attrName>style.rotation</p:attrName>
                                        </p:attrNameLst>
                                      </p:cBhvr>
                                      <p:tavLst>
                                        <p:tav tm="0">
                                          <p:val>
                                            <p:fltVal val="90"/>
                                          </p:val>
                                        </p:tav>
                                        <p:tav tm="100000">
                                          <p:val>
                                            <p:fltVal val="0"/>
                                          </p:val>
                                        </p:tav>
                                      </p:tavLst>
                                    </p:anim>
                                    <p:animEffect transition="in" filter="fade">
                                      <p:cBhvr>
                                        <p:cTn id="26" dur="1000"/>
                                        <p:tgtEl>
                                          <p:spTgt spid="1404931">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04931">
                                            <p:txEl>
                                              <p:pRg st="0" end="0"/>
                                            </p:txEl>
                                          </p:spTgt>
                                        </p:tgtEl>
                                        <p:attrNameLst>
                                          <p:attrName>style.visibility</p:attrName>
                                        </p:attrNameLst>
                                      </p:cBhvr>
                                      <p:to>
                                        <p:strVal val="visible"/>
                                      </p:to>
                                    </p:set>
                                    <p:anim calcmode="lin" valueType="num">
                                      <p:cBhvr>
                                        <p:cTn id="31" dur="1000" fill="hold"/>
                                        <p:tgtEl>
                                          <p:spTgt spid="1404931">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04931">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04931">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0493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04931">
                                            <p:txEl>
                                              <p:pRg st="1" end="1"/>
                                            </p:txEl>
                                          </p:spTgt>
                                        </p:tgtEl>
                                        <p:attrNameLst>
                                          <p:attrName>style.visibility</p:attrName>
                                        </p:attrNameLst>
                                      </p:cBhvr>
                                      <p:to>
                                        <p:strVal val="visible"/>
                                      </p:to>
                                    </p:set>
                                    <p:anim calcmode="lin" valueType="num">
                                      <p:cBhvr>
                                        <p:cTn id="39" dur="1000" fill="hold"/>
                                        <p:tgtEl>
                                          <p:spTgt spid="1404931">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04931">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04931">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0493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04931">
                                            <p:txEl>
                                              <p:pRg st="2" end="2"/>
                                            </p:txEl>
                                          </p:spTgt>
                                        </p:tgtEl>
                                        <p:attrNameLst>
                                          <p:attrName>style.visibility</p:attrName>
                                        </p:attrNameLst>
                                      </p:cBhvr>
                                      <p:to>
                                        <p:strVal val="visible"/>
                                      </p:to>
                                    </p:set>
                                    <p:anim calcmode="lin" valueType="num">
                                      <p:cBhvr>
                                        <p:cTn id="47" dur="1000" fill="hold"/>
                                        <p:tgtEl>
                                          <p:spTgt spid="1404931">
                                            <p:txEl>
                                              <p:pRg st="2" end="2"/>
                                            </p:txEl>
                                          </p:spTgt>
                                        </p:tgtEl>
                                        <p:attrNameLst>
                                          <p:attrName>ppt_w</p:attrName>
                                        </p:attrNameLst>
                                      </p:cBhvr>
                                      <p:tavLst>
                                        <p:tav tm="0">
                                          <p:val>
                                            <p:fltVal val="0"/>
                                          </p:val>
                                        </p:tav>
                                        <p:tav tm="100000">
                                          <p:val>
                                            <p:strVal val="#ppt_w"/>
                                          </p:val>
                                        </p:tav>
                                      </p:tavLst>
                                    </p:anim>
                                    <p:anim calcmode="lin" valueType="num">
                                      <p:cBhvr>
                                        <p:cTn id="48" dur="1000" fill="hold"/>
                                        <p:tgtEl>
                                          <p:spTgt spid="1404931">
                                            <p:txEl>
                                              <p:pRg st="2" end="2"/>
                                            </p:txEl>
                                          </p:spTgt>
                                        </p:tgtEl>
                                        <p:attrNameLst>
                                          <p:attrName>ppt_h</p:attrName>
                                        </p:attrNameLst>
                                      </p:cBhvr>
                                      <p:tavLst>
                                        <p:tav tm="0">
                                          <p:val>
                                            <p:fltVal val="0"/>
                                          </p:val>
                                        </p:tav>
                                        <p:tav tm="100000">
                                          <p:val>
                                            <p:strVal val="#ppt_h"/>
                                          </p:val>
                                        </p:tav>
                                      </p:tavLst>
                                    </p:anim>
                                    <p:anim calcmode="lin" valueType="num">
                                      <p:cBhvr>
                                        <p:cTn id="49" dur="1000" fill="hold"/>
                                        <p:tgtEl>
                                          <p:spTgt spid="1404931">
                                            <p:txEl>
                                              <p:pRg st="2" end="2"/>
                                            </p:txEl>
                                          </p:spTgt>
                                        </p:tgtEl>
                                        <p:attrNameLst>
                                          <p:attrName>style.rotation</p:attrName>
                                        </p:attrNameLst>
                                      </p:cBhvr>
                                      <p:tavLst>
                                        <p:tav tm="0">
                                          <p:val>
                                            <p:fltVal val="90"/>
                                          </p:val>
                                        </p:tav>
                                        <p:tav tm="100000">
                                          <p:val>
                                            <p:fltVal val="0"/>
                                          </p:val>
                                        </p:tav>
                                      </p:tavLst>
                                    </p:anim>
                                    <p:animEffect transition="in" filter="fade">
                                      <p:cBhvr>
                                        <p:cTn id="50" dur="1000"/>
                                        <p:tgtEl>
                                          <p:spTgt spid="140493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04931">
                                            <p:txEl>
                                              <p:pRg st="3" end="3"/>
                                            </p:txEl>
                                          </p:spTgt>
                                        </p:tgtEl>
                                        <p:attrNameLst>
                                          <p:attrName>style.visibility</p:attrName>
                                        </p:attrNameLst>
                                      </p:cBhvr>
                                      <p:to>
                                        <p:strVal val="visible"/>
                                      </p:to>
                                    </p:set>
                                    <p:anim calcmode="lin" valueType="num">
                                      <p:cBhvr>
                                        <p:cTn id="55" dur="1000" fill="hold"/>
                                        <p:tgtEl>
                                          <p:spTgt spid="1404931">
                                            <p:txEl>
                                              <p:pRg st="3" end="3"/>
                                            </p:txEl>
                                          </p:spTgt>
                                        </p:tgtEl>
                                        <p:attrNameLst>
                                          <p:attrName>ppt_w</p:attrName>
                                        </p:attrNameLst>
                                      </p:cBhvr>
                                      <p:tavLst>
                                        <p:tav tm="0">
                                          <p:val>
                                            <p:fltVal val="0"/>
                                          </p:val>
                                        </p:tav>
                                        <p:tav tm="100000">
                                          <p:val>
                                            <p:strVal val="#ppt_w"/>
                                          </p:val>
                                        </p:tav>
                                      </p:tavLst>
                                    </p:anim>
                                    <p:anim calcmode="lin" valueType="num">
                                      <p:cBhvr>
                                        <p:cTn id="56" dur="1000" fill="hold"/>
                                        <p:tgtEl>
                                          <p:spTgt spid="1404931">
                                            <p:txEl>
                                              <p:pRg st="3" end="3"/>
                                            </p:txEl>
                                          </p:spTgt>
                                        </p:tgtEl>
                                        <p:attrNameLst>
                                          <p:attrName>ppt_h</p:attrName>
                                        </p:attrNameLst>
                                      </p:cBhvr>
                                      <p:tavLst>
                                        <p:tav tm="0">
                                          <p:val>
                                            <p:fltVal val="0"/>
                                          </p:val>
                                        </p:tav>
                                        <p:tav tm="100000">
                                          <p:val>
                                            <p:strVal val="#ppt_h"/>
                                          </p:val>
                                        </p:tav>
                                      </p:tavLst>
                                    </p:anim>
                                    <p:anim calcmode="lin" valueType="num">
                                      <p:cBhvr>
                                        <p:cTn id="57" dur="1000" fill="hold"/>
                                        <p:tgtEl>
                                          <p:spTgt spid="1404931">
                                            <p:txEl>
                                              <p:pRg st="3" end="3"/>
                                            </p:txEl>
                                          </p:spTgt>
                                        </p:tgtEl>
                                        <p:attrNameLst>
                                          <p:attrName>style.rotation</p:attrName>
                                        </p:attrNameLst>
                                      </p:cBhvr>
                                      <p:tavLst>
                                        <p:tav tm="0">
                                          <p:val>
                                            <p:fltVal val="90"/>
                                          </p:val>
                                        </p:tav>
                                        <p:tav tm="100000">
                                          <p:val>
                                            <p:fltVal val="0"/>
                                          </p:val>
                                        </p:tav>
                                      </p:tavLst>
                                    </p:anim>
                                    <p:animEffect transition="in" filter="fade">
                                      <p:cBhvr>
                                        <p:cTn id="58" dur="1000"/>
                                        <p:tgtEl>
                                          <p:spTgt spid="1404931">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04931">
                                            <p:txEl>
                                              <p:pRg st="4" end="4"/>
                                            </p:txEl>
                                          </p:spTgt>
                                        </p:tgtEl>
                                        <p:attrNameLst>
                                          <p:attrName>style.visibility</p:attrName>
                                        </p:attrNameLst>
                                      </p:cBhvr>
                                      <p:to>
                                        <p:strVal val="visible"/>
                                      </p:to>
                                    </p:set>
                                    <p:anim calcmode="lin" valueType="num">
                                      <p:cBhvr>
                                        <p:cTn id="63" dur="1000" fill="hold"/>
                                        <p:tgtEl>
                                          <p:spTgt spid="1404931">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04931">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04931">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0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0" grpId="0" animBg="1"/>
      <p:bldP spid="140493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idx="4294967295"/>
          </p:nvPr>
        </p:nvSpPr>
        <p:spPr bwMode="auto">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Protocolo SIP</a:t>
            </a:r>
            <a:br>
              <a:rPr lang="en-US" sz="3000" i="1" dirty="0">
                <a:solidFill>
                  <a:schemeClr val="bg2">
                    <a:lumMod val="75000"/>
                  </a:schemeClr>
                </a:solidFill>
                <a:effectLst>
                  <a:outerShdw blurRad="38100" dist="38100" dir="2700000" algn="tl">
                    <a:srgbClr val="000000"/>
                  </a:outerShdw>
                </a:effectLst>
              </a:rPr>
            </a:br>
            <a:r>
              <a:rPr lang="en-US" sz="3000" i="1" dirty="0" err="1">
                <a:solidFill>
                  <a:schemeClr val="bg2">
                    <a:lumMod val="75000"/>
                  </a:schemeClr>
                </a:solidFill>
                <a:effectLst>
                  <a:outerShdw blurRad="38100" dist="38100" dir="2700000" algn="tl">
                    <a:srgbClr val="000000"/>
                  </a:outerShdw>
                </a:effectLst>
              </a:rPr>
              <a:t>Elementos</a:t>
            </a:r>
            <a:r>
              <a:rPr lang="en-US" sz="3000" i="1" dirty="0">
                <a:solidFill>
                  <a:schemeClr val="bg2">
                    <a:lumMod val="75000"/>
                  </a:schemeClr>
                </a:solidFill>
                <a:effectLst>
                  <a:outerShdw blurRad="38100" dist="38100" dir="2700000" algn="tl">
                    <a:srgbClr val="000000"/>
                  </a:outerShdw>
                </a:effectLst>
              </a:rPr>
              <a:t> de Red</a:t>
            </a:r>
            <a:endParaRPr lang="es-ES" sz="3000" i="1" dirty="0">
              <a:solidFill>
                <a:schemeClr val="bg2">
                  <a:lumMod val="75000"/>
                </a:schemeClr>
              </a:solidFill>
              <a:effectLst>
                <a:outerShdw blurRad="38100" dist="38100" dir="2700000" algn="tl">
                  <a:srgbClr val="000000"/>
                </a:outerShdw>
              </a:effectLst>
            </a:endParaRPr>
          </a:p>
        </p:txBody>
      </p:sp>
      <p:sp>
        <p:nvSpPr>
          <p:cNvPr id="1451011" name="Rectangle 3"/>
          <p:cNvSpPr>
            <a:spLocks noGrp="1" noChangeArrowheads="1"/>
          </p:cNvSpPr>
          <p:nvPr>
            <p:ph type="body" idx="4294967295"/>
          </p:nvPr>
        </p:nvSpPr>
        <p:spPr bwMode="gray">
          <a:xfrm>
            <a:off x="152400" y="1582738"/>
            <a:ext cx="8667750" cy="49593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Agentes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Usuario</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lvl="1"/>
            <a:r>
              <a:rPr lang="es-ES" sz="2400" b="1" i="1" dirty="0"/>
              <a:t>Clientes (</a:t>
            </a:r>
            <a:r>
              <a:rPr lang="es-ES" sz="2400" b="1" i="1" dirty="0" err="1"/>
              <a:t>User</a:t>
            </a:r>
            <a:r>
              <a:rPr lang="es-ES" sz="2400" b="1" i="1" dirty="0"/>
              <a:t> </a:t>
            </a:r>
            <a:r>
              <a:rPr lang="es-ES" sz="2400" b="1" i="1" dirty="0" err="1"/>
              <a:t>Agent</a:t>
            </a:r>
            <a:r>
              <a:rPr lang="es-ES" sz="2400" b="1" i="1" dirty="0"/>
              <a:t> </a:t>
            </a:r>
            <a:r>
              <a:rPr lang="es-ES" sz="2400" b="1" i="1" dirty="0" err="1"/>
              <a:t>Client</a:t>
            </a:r>
            <a:r>
              <a:rPr lang="es-ES" sz="2400" b="1" i="1" dirty="0"/>
              <a:t>, UAC): generador de solicitudes SIP.</a:t>
            </a:r>
          </a:p>
          <a:p>
            <a:pPr lvl="1"/>
            <a:r>
              <a:rPr lang="es-ES" sz="2400" b="1" i="1" dirty="0"/>
              <a:t>Servidores (</a:t>
            </a:r>
            <a:r>
              <a:rPr lang="es-ES" sz="2400" b="1" i="1" dirty="0" err="1"/>
              <a:t>User</a:t>
            </a:r>
            <a:r>
              <a:rPr lang="es-ES" sz="2400" b="1" i="1" dirty="0"/>
              <a:t> </a:t>
            </a:r>
            <a:r>
              <a:rPr lang="es-ES" sz="2400" b="1" i="1" dirty="0" err="1"/>
              <a:t>Agent</a:t>
            </a:r>
            <a:r>
              <a:rPr lang="es-ES" sz="2400" b="1" i="1" dirty="0"/>
              <a:t> Server, UAS): encargado de responder las solicitudes SIP.</a:t>
            </a:r>
            <a:endParaRPr lang="en-US" sz="2400" b="1" i="1" dirty="0"/>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Servidores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Red:</a:t>
            </a:r>
          </a:p>
          <a:p>
            <a:pPr lvl="1"/>
            <a:r>
              <a:rPr lang="en-US" sz="2400" b="1" i="1" dirty="0" err="1"/>
              <a:t>Servidor</a:t>
            </a:r>
            <a:r>
              <a:rPr lang="en-US" sz="2400" b="1" i="1" dirty="0"/>
              <a:t> de </a:t>
            </a:r>
            <a:r>
              <a:rPr lang="en-US" sz="2400" b="1" i="1" dirty="0" err="1"/>
              <a:t>Redirección</a:t>
            </a:r>
            <a:r>
              <a:rPr lang="en-US" sz="2400" b="1" i="1" dirty="0"/>
              <a:t> (Redirect Server).</a:t>
            </a:r>
          </a:p>
          <a:p>
            <a:pPr lvl="1"/>
            <a:r>
              <a:rPr lang="en-US" sz="2400" b="1" i="1" dirty="0" err="1"/>
              <a:t>Servidor</a:t>
            </a:r>
            <a:r>
              <a:rPr lang="en-US" sz="2400" b="1" i="1" dirty="0"/>
              <a:t> Proxy (Proxy Server).</a:t>
            </a:r>
          </a:p>
          <a:p>
            <a:pPr lvl="1"/>
            <a:r>
              <a:rPr lang="en-US" sz="2400" b="1" i="1" dirty="0" err="1"/>
              <a:t>Servidor</a:t>
            </a:r>
            <a:r>
              <a:rPr lang="en-US" sz="2400" b="1" i="1" dirty="0"/>
              <a:t> de </a:t>
            </a:r>
            <a:r>
              <a:rPr lang="en-US" sz="2400" b="1" i="1" dirty="0" err="1"/>
              <a:t>Registro</a:t>
            </a:r>
            <a:r>
              <a:rPr lang="en-US" sz="2400" b="1" i="1" dirty="0"/>
              <a:t> (Register Server).</a:t>
            </a:r>
            <a:endParaRPr lang="es-ES" sz="2400" b="1" i="1" dirty="0"/>
          </a:p>
        </p:txBody>
      </p:sp>
      <p:pic>
        <p:nvPicPr>
          <p:cNvPr id="4" name="Imagen 3"/>
          <p:cNvPicPr>
            <a:picLocks noChangeAspect="1"/>
          </p:cNvPicPr>
          <p:nvPr/>
        </p:nvPicPr>
        <p:blipFill>
          <a:blip r:embed="rId3"/>
          <a:stretch>
            <a:fillRect/>
          </a:stretch>
        </p:blipFill>
        <p:spPr>
          <a:xfrm>
            <a:off x="7172302" y="220662"/>
            <a:ext cx="1647848"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1010"/>
                                        </p:tgtEl>
                                        <p:attrNameLst>
                                          <p:attrName>style.visibility</p:attrName>
                                        </p:attrNameLst>
                                      </p:cBhvr>
                                      <p:to>
                                        <p:strVal val="visible"/>
                                      </p:to>
                                    </p:set>
                                    <p:anim calcmode="lin" valueType="num">
                                      <p:cBhvr>
                                        <p:cTn id="7" dur="1000" fill="hold"/>
                                        <p:tgtEl>
                                          <p:spTgt spid="1451010"/>
                                        </p:tgtEl>
                                        <p:attrNameLst>
                                          <p:attrName>ppt_w</p:attrName>
                                        </p:attrNameLst>
                                      </p:cBhvr>
                                      <p:tavLst>
                                        <p:tav tm="0">
                                          <p:val>
                                            <p:fltVal val="0"/>
                                          </p:val>
                                        </p:tav>
                                        <p:tav tm="100000">
                                          <p:val>
                                            <p:strVal val="#ppt_w"/>
                                          </p:val>
                                        </p:tav>
                                      </p:tavLst>
                                    </p:anim>
                                    <p:anim calcmode="lin" valueType="num">
                                      <p:cBhvr>
                                        <p:cTn id="8" dur="1000" fill="hold"/>
                                        <p:tgtEl>
                                          <p:spTgt spid="1451010"/>
                                        </p:tgtEl>
                                        <p:attrNameLst>
                                          <p:attrName>ppt_h</p:attrName>
                                        </p:attrNameLst>
                                      </p:cBhvr>
                                      <p:tavLst>
                                        <p:tav tm="0">
                                          <p:val>
                                            <p:fltVal val="0"/>
                                          </p:val>
                                        </p:tav>
                                        <p:tav tm="100000">
                                          <p:val>
                                            <p:strVal val="#ppt_h"/>
                                          </p:val>
                                        </p:tav>
                                      </p:tavLst>
                                    </p:anim>
                                    <p:anim calcmode="lin" valueType="num">
                                      <p:cBhvr>
                                        <p:cTn id="9" dur="1000" fill="hold"/>
                                        <p:tgtEl>
                                          <p:spTgt spid="1451010"/>
                                        </p:tgtEl>
                                        <p:attrNameLst>
                                          <p:attrName>style.rotation</p:attrName>
                                        </p:attrNameLst>
                                      </p:cBhvr>
                                      <p:tavLst>
                                        <p:tav tm="0">
                                          <p:val>
                                            <p:fltVal val="90"/>
                                          </p:val>
                                        </p:tav>
                                        <p:tav tm="100000">
                                          <p:val>
                                            <p:fltVal val="0"/>
                                          </p:val>
                                        </p:tav>
                                      </p:tavLst>
                                    </p:anim>
                                    <p:animEffect transition="in" filter="fade">
                                      <p:cBhvr>
                                        <p:cTn id="10" dur="1000"/>
                                        <p:tgtEl>
                                          <p:spTgt spid="1451010"/>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451011">
                                            <p:bg/>
                                          </p:spTgt>
                                        </p:tgtEl>
                                        <p:attrNameLst>
                                          <p:attrName>style.visibility</p:attrName>
                                        </p:attrNameLst>
                                      </p:cBhvr>
                                      <p:to>
                                        <p:strVal val="visible"/>
                                      </p:to>
                                    </p:set>
                                    <p:anim calcmode="lin" valueType="num">
                                      <p:cBhvr>
                                        <p:cTn id="21" dur="1000" fill="hold"/>
                                        <p:tgtEl>
                                          <p:spTgt spid="1451011">
                                            <p:bg/>
                                          </p:spTgt>
                                        </p:tgtEl>
                                        <p:attrNameLst>
                                          <p:attrName>ppt_w</p:attrName>
                                        </p:attrNameLst>
                                      </p:cBhvr>
                                      <p:tavLst>
                                        <p:tav tm="0">
                                          <p:val>
                                            <p:fltVal val="0"/>
                                          </p:val>
                                        </p:tav>
                                        <p:tav tm="100000">
                                          <p:val>
                                            <p:strVal val="#ppt_w"/>
                                          </p:val>
                                        </p:tav>
                                      </p:tavLst>
                                    </p:anim>
                                    <p:anim calcmode="lin" valueType="num">
                                      <p:cBhvr>
                                        <p:cTn id="22" dur="1000" fill="hold"/>
                                        <p:tgtEl>
                                          <p:spTgt spid="1451011">
                                            <p:bg/>
                                          </p:spTgt>
                                        </p:tgtEl>
                                        <p:attrNameLst>
                                          <p:attrName>ppt_h</p:attrName>
                                        </p:attrNameLst>
                                      </p:cBhvr>
                                      <p:tavLst>
                                        <p:tav tm="0">
                                          <p:val>
                                            <p:fltVal val="0"/>
                                          </p:val>
                                        </p:tav>
                                        <p:tav tm="100000">
                                          <p:val>
                                            <p:strVal val="#ppt_h"/>
                                          </p:val>
                                        </p:tav>
                                      </p:tavLst>
                                    </p:anim>
                                    <p:anim calcmode="lin" valueType="num">
                                      <p:cBhvr>
                                        <p:cTn id="23" dur="1000" fill="hold"/>
                                        <p:tgtEl>
                                          <p:spTgt spid="1451011">
                                            <p:bg/>
                                          </p:spTgt>
                                        </p:tgtEl>
                                        <p:attrNameLst>
                                          <p:attrName>style.rotation</p:attrName>
                                        </p:attrNameLst>
                                      </p:cBhvr>
                                      <p:tavLst>
                                        <p:tav tm="0">
                                          <p:val>
                                            <p:fltVal val="90"/>
                                          </p:val>
                                        </p:tav>
                                        <p:tav tm="100000">
                                          <p:val>
                                            <p:fltVal val="0"/>
                                          </p:val>
                                        </p:tav>
                                      </p:tavLst>
                                    </p:anim>
                                    <p:animEffect transition="in" filter="fade">
                                      <p:cBhvr>
                                        <p:cTn id="24" dur="1000"/>
                                        <p:tgtEl>
                                          <p:spTgt spid="14510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451011">
                                            <p:txEl>
                                              <p:pRg st="0" end="0"/>
                                            </p:txEl>
                                          </p:spTgt>
                                        </p:tgtEl>
                                        <p:attrNameLst>
                                          <p:attrName>style.visibility</p:attrName>
                                        </p:attrNameLst>
                                      </p:cBhvr>
                                      <p:to>
                                        <p:strVal val="visible"/>
                                      </p:to>
                                    </p:set>
                                    <p:anim calcmode="lin" valueType="num">
                                      <p:cBhvr>
                                        <p:cTn id="29" dur="1000" fill="hold"/>
                                        <p:tgtEl>
                                          <p:spTgt spid="1451011">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1451011">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1451011">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1451011">
                                            <p:txEl>
                                              <p:pRg st="0" end="0"/>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51011">
                                            <p:txEl>
                                              <p:pRg st="1" end="1"/>
                                            </p:txEl>
                                          </p:spTgt>
                                        </p:tgtEl>
                                        <p:attrNameLst>
                                          <p:attrName>style.visibility</p:attrName>
                                        </p:attrNameLst>
                                      </p:cBhvr>
                                      <p:to>
                                        <p:strVal val="visible"/>
                                      </p:to>
                                    </p:set>
                                    <p:anim calcmode="lin" valueType="num">
                                      <p:cBhvr>
                                        <p:cTn id="35" dur="1000" fill="hold"/>
                                        <p:tgtEl>
                                          <p:spTgt spid="1451011">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1451011">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1451011">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1451011">
                                            <p:txEl>
                                              <p:pRg st="1" end="1"/>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51011">
                                            <p:txEl>
                                              <p:pRg st="2" end="2"/>
                                            </p:txEl>
                                          </p:spTgt>
                                        </p:tgtEl>
                                        <p:attrNameLst>
                                          <p:attrName>style.visibility</p:attrName>
                                        </p:attrNameLst>
                                      </p:cBhvr>
                                      <p:to>
                                        <p:strVal val="visible"/>
                                      </p:to>
                                    </p:set>
                                    <p:anim calcmode="lin" valueType="num">
                                      <p:cBhvr>
                                        <p:cTn id="41" dur="1000" fill="hold"/>
                                        <p:tgtEl>
                                          <p:spTgt spid="1451011">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1451011">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1451011">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145101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451011">
                                            <p:txEl>
                                              <p:pRg st="3" end="3"/>
                                            </p:txEl>
                                          </p:spTgt>
                                        </p:tgtEl>
                                        <p:attrNameLst>
                                          <p:attrName>style.visibility</p:attrName>
                                        </p:attrNameLst>
                                      </p:cBhvr>
                                      <p:to>
                                        <p:strVal val="visible"/>
                                      </p:to>
                                    </p:set>
                                    <p:anim calcmode="lin" valueType="num">
                                      <p:cBhvr>
                                        <p:cTn id="49" dur="1000" fill="hold"/>
                                        <p:tgtEl>
                                          <p:spTgt spid="1451011">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51011">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51011">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51011">
                                            <p:txEl>
                                              <p:pRg st="3" end="3"/>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451011">
                                            <p:txEl>
                                              <p:pRg st="4" end="4"/>
                                            </p:txEl>
                                          </p:spTgt>
                                        </p:tgtEl>
                                        <p:attrNameLst>
                                          <p:attrName>style.visibility</p:attrName>
                                        </p:attrNameLst>
                                      </p:cBhvr>
                                      <p:to>
                                        <p:strVal val="visible"/>
                                      </p:to>
                                    </p:set>
                                    <p:anim calcmode="lin" valueType="num">
                                      <p:cBhvr>
                                        <p:cTn id="55" dur="1000" fill="hold"/>
                                        <p:tgtEl>
                                          <p:spTgt spid="145101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5101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5101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51011">
                                            <p:txEl>
                                              <p:pRg st="4" end="4"/>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51011">
                                            <p:txEl>
                                              <p:pRg st="5" end="5"/>
                                            </p:txEl>
                                          </p:spTgt>
                                        </p:tgtEl>
                                        <p:attrNameLst>
                                          <p:attrName>style.visibility</p:attrName>
                                        </p:attrNameLst>
                                      </p:cBhvr>
                                      <p:to>
                                        <p:strVal val="visible"/>
                                      </p:to>
                                    </p:set>
                                    <p:anim calcmode="lin" valueType="num">
                                      <p:cBhvr>
                                        <p:cTn id="61" dur="1000" fill="hold"/>
                                        <p:tgtEl>
                                          <p:spTgt spid="1451011">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1451011">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1451011">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1451011">
                                            <p:txEl>
                                              <p:pRg st="5" end="5"/>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51011">
                                            <p:txEl>
                                              <p:pRg st="6" end="6"/>
                                            </p:txEl>
                                          </p:spTgt>
                                        </p:tgtEl>
                                        <p:attrNameLst>
                                          <p:attrName>style.visibility</p:attrName>
                                        </p:attrNameLst>
                                      </p:cBhvr>
                                      <p:to>
                                        <p:strVal val="visible"/>
                                      </p:to>
                                    </p:set>
                                    <p:anim calcmode="lin" valueType="num">
                                      <p:cBhvr>
                                        <p:cTn id="67" dur="1000" fill="hold"/>
                                        <p:tgtEl>
                                          <p:spTgt spid="1451011">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1451011">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1451011">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1451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1010" grpId="0" animBg="1"/>
      <p:bldP spid="1451011"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idx="4294967295"/>
          </p:nvPr>
        </p:nvSpPr>
        <p:spPr bwMode="auto">
          <a:xfrm>
            <a:off x="0" y="15133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dirty="0">
                <a:solidFill>
                  <a:schemeClr val="bg2">
                    <a:lumMod val="75000"/>
                  </a:schemeClr>
                </a:solidFill>
                <a:effectLst>
                  <a:outerShdw blurRad="38100" dist="38100" dir="2700000" algn="tl">
                    <a:srgbClr val="000000"/>
                  </a:outerShdw>
                </a:effectLst>
              </a:rPr>
              <a:t>Registrar Server o Location Server</a:t>
            </a:r>
            <a:endParaRPr lang="es-ES" sz="3000" i="1" dirty="0">
              <a:solidFill>
                <a:schemeClr val="bg2">
                  <a:lumMod val="75000"/>
                </a:schemeClr>
              </a:solidFill>
              <a:effectLst>
                <a:outerShdw blurRad="38100" dist="38100" dir="2700000" algn="tl">
                  <a:srgbClr val="000000"/>
                </a:outerShdw>
              </a:effectLst>
            </a:endParaRPr>
          </a:p>
        </p:txBody>
      </p:sp>
      <p:sp>
        <p:nvSpPr>
          <p:cNvPr id="1455107" name="Rectangle 3"/>
          <p:cNvSpPr>
            <a:spLocks noGrp="1" noChangeArrowheads="1"/>
          </p:cNvSpPr>
          <p:nvPr>
            <p:ph type="body" idx="4294967295"/>
          </p:nvPr>
        </p:nvSpPr>
        <p:spPr bwMode="gray">
          <a:xfrm>
            <a:off x="243681" y="1379538"/>
            <a:ext cx="8728869" cy="2081212"/>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Registran las direcciones SIP (SIP – URL) y sus direcciones IP asociadas.</a:t>
            </a:r>
          </a:p>
          <a:p>
            <a:pPr>
              <a:buClr>
                <a:schemeClr val="bg2">
                  <a:lumMod val="75000"/>
                </a:schemeClr>
              </a:buClr>
              <a:buFont typeface="Wingdings" panose="05000000000000000000" pitchFamily="2" charset="2"/>
              <a:buChar char="Ø"/>
            </a:pPr>
            <a:r>
              <a:rPr lang="es-ES" sz="2800" b="1" i="1" dirty="0">
                <a:ea typeface="Arial Unicode MS" pitchFamily="34" charset="-128"/>
                <a:cs typeface="Arial Unicode MS" pitchFamily="34" charset="-128"/>
              </a:rPr>
              <a:t>Garantizan el “</a:t>
            </a:r>
            <a:r>
              <a:rPr lang="es-ES" sz="2800" b="1" i="1" dirty="0" err="1">
                <a:ea typeface="Arial Unicode MS" pitchFamily="34" charset="-128"/>
                <a:cs typeface="Arial Unicode MS" pitchFamily="34" charset="-128"/>
              </a:rPr>
              <a:t>mapping</a:t>
            </a:r>
            <a:r>
              <a:rPr lang="es-ES" sz="2800" b="1" i="1" dirty="0">
                <a:ea typeface="Arial Unicode MS" pitchFamily="34" charset="-128"/>
                <a:cs typeface="Arial Unicode MS" pitchFamily="34" charset="-128"/>
              </a:rPr>
              <a:t>” entre direcciones SIP y direcciones IP.</a:t>
            </a:r>
          </a:p>
        </p:txBody>
      </p:sp>
      <p:sp>
        <p:nvSpPr>
          <p:cNvPr id="1455108" name="Cloud"/>
          <p:cNvSpPr>
            <a:spLocks noChangeAspect="1" noEditPoints="1" noChangeArrowheads="1"/>
          </p:cNvSpPr>
          <p:nvPr/>
        </p:nvSpPr>
        <p:spPr bwMode="auto">
          <a:xfrm>
            <a:off x="1593850" y="460375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5109" name="Rectangle 5"/>
          <p:cNvSpPr>
            <a:spLocks noChangeArrowheads="1"/>
          </p:cNvSpPr>
          <p:nvPr/>
        </p:nvSpPr>
        <p:spPr bwMode="auto">
          <a:xfrm>
            <a:off x="3727450" y="5594350"/>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55110" name="Picture 6" descr="MCj01974380000[1]"/>
          <p:cNvPicPr>
            <a:picLocks noChangeAspect="1" noChangeArrowheads="1"/>
          </p:cNvPicPr>
          <p:nvPr/>
        </p:nvPicPr>
        <p:blipFill>
          <a:blip r:embed="rId3" cstate="print"/>
          <a:srcRect/>
          <a:stretch>
            <a:fillRect/>
          </a:stretch>
        </p:blipFill>
        <p:spPr bwMode="auto">
          <a:xfrm>
            <a:off x="4337050" y="4070350"/>
            <a:ext cx="674688" cy="952500"/>
          </a:xfrm>
          <a:prstGeom prst="rect">
            <a:avLst/>
          </a:prstGeom>
          <a:noFill/>
        </p:spPr>
      </p:pic>
      <p:sp>
        <p:nvSpPr>
          <p:cNvPr id="1455111" name="Rectangle 7"/>
          <p:cNvSpPr>
            <a:spLocks noChangeArrowheads="1"/>
          </p:cNvSpPr>
          <p:nvPr/>
        </p:nvSpPr>
        <p:spPr bwMode="auto">
          <a:xfrm>
            <a:off x="3295650" y="3765550"/>
            <a:ext cx="2847975" cy="457200"/>
          </a:xfrm>
          <a:prstGeom prst="rect">
            <a:avLst/>
          </a:prstGeom>
          <a:noFill/>
          <a:ln w="9525">
            <a:noFill/>
            <a:miter lim="800000"/>
            <a:headEnd/>
            <a:tailEnd/>
          </a:ln>
          <a:effectLst/>
        </p:spPr>
        <p:txBody>
          <a:bodyPr/>
          <a:lstStyle/>
          <a:p>
            <a:pPr algn="ctr">
              <a:spcBef>
                <a:spcPct val="20000"/>
              </a:spcBef>
              <a:buClr>
                <a:srgbClr val="FF6309"/>
              </a:buClr>
            </a:pPr>
            <a:r>
              <a:rPr lang="en-US">
                <a:solidFill>
                  <a:srgbClr val="000000"/>
                </a:solidFill>
              </a:rPr>
              <a:t>Registrar Server</a:t>
            </a:r>
            <a:endParaRPr lang="es-ES">
              <a:solidFill>
                <a:srgbClr val="000000"/>
              </a:solidFill>
            </a:endParaRPr>
          </a:p>
        </p:txBody>
      </p:sp>
      <p:sp>
        <p:nvSpPr>
          <p:cNvPr id="1455112" name="Rectangle 8"/>
          <p:cNvSpPr>
            <a:spLocks noChangeArrowheads="1"/>
          </p:cNvSpPr>
          <p:nvPr/>
        </p:nvSpPr>
        <p:spPr bwMode="auto">
          <a:xfrm>
            <a:off x="1136650" y="56705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A</a:t>
            </a:r>
            <a:endParaRPr lang="es-ES" sz="1200">
              <a:solidFill>
                <a:srgbClr val="000000"/>
              </a:solidFill>
            </a:endParaRPr>
          </a:p>
        </p:txBody>
      </p:sp>
      <p:pic>
        <p:nvPicPr>
          <p:cNvPr id="1455113" name="Picture 9"/>
          <p:cNvPicPr>
            <a:picLocks noChangeArrowheads="1"/>
          </p:cNvPicPr>
          <p:nvPr/>
        </p:nvPicPr>
        <p:blipFill>
          <a:blip r:embed="rId4" cstate="print"/>
          <a:srcRect/>
          <a:stretch>
            <a:fillRect/>
          </a:stretch>
        </p:blipFill>
        <p:spPr bwMode="auto">
          <a:xfrm>
            <a:off x="1289050" y="5137150"/>
            <a:ext cx="727075" cy="527050"/>
          </a:xfrm>
          <a:prstGeom prst="rect">
            <a:avLst/>
          </a:prstGeom>
          <a:noFill/>
          <a:ln w="9525">
            <a:noFill/>
            <a:miter lim="800000"/>
            <a:headEnd/>
            <a:tailEnd/>
          </a:ln>
          <a:effectLst/>
        </p:spPr>
      </p:pic>
      <p:sp>
        <p:nvSpPr>
          <p:cNvPr id="1455114" name="Line 10"/>
          <p:cNvSpPr>
            <a:spLocks noChangeShapeType="1"/>
          </p:cNvSpPr>
          <p:nvPr/>
        </p:nvSpPr>
        <p:spPr bwMode="auto">
          <a:xfrm flipV="1">
            <a:off x="2127250" y="46799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5" name="Rectangle 11"/>
          <p:cNvSpPr>
            <a:spLocks noChangeArrowheads="1"/>
          </p:cNvSpPr>
          <p:nvPr/>
        </p:nvSpPr>
        <p:spPr bwMode="auto">
          <a:xfrm rot="-705377">
            <a:off x="2584450" y="46037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16" name="Line 12"/>
          <p:cNvSpPr>
            <a:spLocks noChangeShapeType="1"/>
          </p:cNvSpPr>
          <p:nvPr/>
        </p:nvSpPr>
        <p:spPr bwMode="auto">
          <a:xfrm flipH="1">
            <a:off x="2127250" y="483235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17" name="Rectangle 13"/>
          <p:cNvSpPr>
            <a:spLocks noChangeArrowheads="1"/>
          </p:cNvSpPr>
          <p:nvPr/>
        </p:nvSpPr>
        <p:spPr bwMode="auto">
          <a:xfrm rot="-873460">
            <a:off x="2882900" y="4984750"/>
            <a:ext cx="990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200 OK</a:t>
            </a:r>
            <a:endParaRPr lang="es-ES" sz="1200">
              <a:solidFill>
                <a:srgbClr val="000000"/>
              </a:solidFill>
            </a:endParaRPr>
          </a:p>
        </p:txBody>
      </p:sp>
      <p:sp>
        <p:nvSpPr>
          <p:cNvPr id="1455118" name="Rectangle 14"/>
          <p:cNvSpPr>
            <a:spLocks noChangeArrowheads="1"/>
          </p:cNvSpPr>
          <p:nvPr/>
        </p:nvSpPr>
        <p:spPr bwMode="auto">
          <a:xfrm>
            <a:off x="6775450" y="574675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B</a:t>
            </a:r>
            <a:endParaRPr lang="es-ES" sz="1200">
              <a:solidFill>
                <a:srgbClr val="000000"/>
              </a:solidFill>
            </a:endParaRPr>
          </a:p>
        </p:txBody>
      </p:sp>
      <p:pic>
        <p:nvPicPr>
          <p:cNvPr id="1455119" name="Picture 15"/>
          <p:cNvPicPr>
            <a:picLocks noChangeArrowheads="1"/>
          </p:cNvPicPr>
          <p:nvPr/>
        </p:nvPicPr>
        <p:blipFill>
          <a:blip r:embed="rId4" cstate="print"/>
          <a:srcRect/>
          <a:stretch>
            <a:fillRect/>
          </a:stretch>
        </p:blipFill>
        <p:spPr bwMode="auto">
          <a:xfrm>
            <a:off x="6851650" y="5213350"/>
            <a:ext cx="727075" cy="527050"/>
          </a:xfrm>
          <a:prstGeom prst="rect">
            <a:avLst/>
          </a:prstGeom>
          <a:noFill/>
          <a:ln w="9525">
            <a:noFill/>
            <a:miter lim="800000"/>
            <a:headEnd/>
            <a:tailEnd/>
          </a:ln>
          <a:effectLst/>
        </p:spPr>
      </p:pic>
      <p:sp>
        <p:nvSpPr>
          <p:cNvPr id="1455120" name="Line 16"/>
          <p:cNvSpPr>
            <a:spLocks noChangeShapeType="1"/>
          </p:cNvSpPr>
          <p:nvPr/>
        </p:nvSpPr>
        <p:spPr bwMode="auto">
          <a:xfrm flipH="1" flipV="1">
            <a:off x="5022850" y="48323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1" name="Rectangle 17"/>
          <p:cNvSpPr>
            <a:spLocks noChangeArrowheads="1"/>
          </p:cNvSpPr>
          <p:nvPr/>
        </p:nvSpPr>
        <p:spPr bwMode="auto">
          <a:xfrm rot="771133">
            <a:off x="5480050" y="4679950"/>
            <a:ext cx="11430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Register</a:t>
            </a:r>
            <a:endParaRPr lang="es-ES" sz="1200">
              <a:solidFill>
                <a:srgbClr val="000000"/>
              </a:solidFill>
            </a:endParaRPr>
          </a:p>
        </p:txBody>
      </p:sp>
      <p:sp>
        <p:nvSpPr>
          <p:cNvPr id="1455122" name="Line 18"/>
          <p:cNvSpPr>
            <a:spLocks noChangeShapeType="1"/>
          </p:cNvSpPr>
          <p:nvPr/>
        </p:nvSpPr>
        <p:spPr bwMode="auto">
          <a:xfrm>
            <a:off x="5022850" y="498475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5123" name="Rectangle 19"/>
          <p:cNvSpPr>
            <a:spLocks noChangeArrowheads="1"/>
          </p:cNvSpPr>
          <p:nvPr/>
        </p:nvSpPr>
        <p:spPr bwMode="auto">
          <a:xfrm rot="690560">
            <a:off x="4870450" y="521335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401 Unauthorized</a:t>
            </a:r>
            <a:endParaRPr lang="es-ES" sz="1200">
              <a:solidFill>
                <a:srgbClr val="000000"/>
              </a:solidFill>
            </a:endParaRPr>
          </a:p>
        </p:txBody>
      </p:sp>
      <p:pic>
        <p:nvPicPr>
          <p:cNvPr id="20" name="Imagen 19"/>
          <p:cNvPicPr>
            <a:picLocks noChangeAspect="1"/>
          </p:cNvPicPr>
          <p:nvPr/>
        </p:nvPicPr>
        <p:blipFill>
          <a:blip r:embed="rId5"/>
          <a:stretch>
            <a:fillRect/>
          </a:stretch>
        </p:blipFill>
        <p:spPr>
          <a:xfrm>
            <a:off x="7253288" y="37703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5106"/>
                                        </p:tgtEl>
                                        <p:attrNameLst>
                                          <p:attrName>style.visibility</p:attrName>
                                        </p:attrNameLst>
                                      </p:cBhvr>
                                      <p:to>
                                        <p:strVal val="visible"/>
                                      </p:to>
                                    </p:set>
                                    <p:anim calcmode="lin" valueType="num">
                                      <p:cBhvr>
                                        <p:cTn id="7" dur="1000" fill="hold"/>
                                        <p:tgtEl>
                                          <p:spTgt spid="1455106"/>
                                        </p:tgtEl>
                                        <p:attrNameLst>
                                          <p:attrName>ppt_w</p:attrName>
                                        </p:attrNameLst>
                                      </p:cBhvr>
                                      <p:tavLst>
                                        <p:tav tm="0">
                                          <p:val>
                                            <p:fltVal val="0"/>
                                          </p:val>
                                        </p:tav>
                                        <p:tav tm="100000">
                                          <p:val>
                                            <p:strVal val="#ppt_w"/>
                                          </p:val>
                                        </p:tav>
                                      </p:tavLst>
                                    </p:anim>
                                    <p:anim calcmode="lin" valueType="num">
                                      <p:cBhvr>
                                        <p:cTn id="8" dur="1000" fill="hold"/>
                                        <p:tgtEl>
                                          <p:spTgt spid="1455106"/>
                                        </p:tgtEl>
                                        <p:attrNameLst>
                                          <p:attrName>ppt_h</p:attrName>
                                        </p:attrNameLst>
                                      </p:cBhvr>
                                      <p:tavLst>
                                        <p:tav tm="0">
                                          <p:val>
                                            <p:fltVal val="0"/>
                                          </p:val>
                                        </p:tav>
                                        <p:tav tm="100000">
                                          <p:val>
                                            <p:strVal val="#ppt_h"/>
                                          </p:val>
                                        </p:tav>
                                      </p:tavLst>
                                    </p:anim>
                                    <p:anim calcmode="lin" valueType="num">
                                      <p:cBhvr>
                                        <p:cTn id="9" dur="1000" fill="hold"/>
                                        <p:tgtEl>
                                          <p:spTgt spid="1455106"/>
                                        </p:tgtEl>
                                        <p:attrNameLst>
                                          <p:attrName>style.rotation</p:attrName>
                                        </p:attrNameLst>
                                      </p:cBhvr>
                                      <p:tavLst>
                                        <p:tav tm="0">
                                          <p:val>
                                            <p:fltVal val="90"/>
                                          </p:val>
                                        </p:tav>
                                        <p:tav tm="100000">
                                          <p:val>
                                            <p:fltVal val="0"/>
                                          </p:val>
                                        </p:tav>
                                      </p:tavLst>
                                    </p:anim>
                                    <p:animEffect transition="in" filter="fade">
                                      <p:cBhvr>
                                        <p:cTn id="10" dur="1000"/>
                                        <p:tgtEl>
                                          <p:spTgt spid="1455106"/>
                                        </p:tgtEl>
                                      </p:cBhvr>
                                    </p:animEffect>
                                  </p:childTnLst>
                                </p:cTn>
                              </p:par>
                              <p:par>
                                <p:cTn id="11" presetID="21" presetClass="entr" presetSubtype="1"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heel(1)">
                                      <p:cBhvr>
                                        <p:cTn id="13" dur="2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5107">
                                            <p:bg/>
                                          </p:spTgt>
                                        </p:tgtEl>
                                        <p:attrNameLst>
                                          <p:attrName>style.visibility</p:attrName>
                                        </p:attrNameLst>
                                      </p:cBhvr>
                                      <p:to>
                                        <p:strVal val="visible"/>
                                      </p:to>
                                    </p:set>
                                    <p:anim calcmode="lin" valueType="num">
                                      <p:cBhvr>
                                        <p:cTn id="18" dur="1000" fill="hold"/>
                                        <p:tgtEl>
                                          <p:spTgt spid="1455107">
                                            <p:bg/>
                                          </p:spTgt>
                                        </p:tgtEl>
                                        <p:attrNameLst>
                                          <p:attrName>ppt_w</p:attrName>
                                        </p:attrNameLst>
                                      </p:cBhvr>
                                      <p:tavLst>
                                        <p:tav tm="0">
                                          <p:val>
                                            <p:fltVal val="0"/>
                                          </p:val>
                                        </p:tav>
                                        <p:tav tm="100000">
                                          <p:val>
                                            <p:strVal val="#ppt_w"/>
                                          </p:val>
                                        </p:tav>
                                      </p:tavLst>
                                    </p:anim>
                                    <p:anim calcmode="lin" valueType="num">
                                      <p:cBhvr>
                                        <p:cTn id="19" dur="1000" fill="hold"/>
                                        <p:tgtEl>
                                          <p:spTgt spid="1455107">
                                            <p:bg/>
                                          </p:spTgt>
                                        </p:tgtEl>
                                        <p:attrNameLst>
                                          <p:attrName>ppt_h</p:attrName>
                                        </p:attrNameLst>
                                      </p:cBhvr>
                                      <p:tavLst>
                                        <p:tav tm="0">
                                          <p:val>
                                            <p:fltVal val="0"/>
                                          </p:val>
                                        </p:tav>
                                        <p:tav tm="100000">
                                          <p:val>
                                            <p:strVal val="#ppt_h"/>
                                          </p:val>
                                        </p:tav>
                                      </p:tavLst>
                                    </p:anim>
                                    <p:anim calcmode="lin" valueType="num">
                                      <p:cBhvr>
                                        <p:cTn id="20" dur="1000" fill="hold"/>
                                        <p:tgtEl>
                                          <p:spTgt spid="1455107">
                                            <p:bg/>
                                          </p:spTgt>
                                        </p:tgtEl>
                                        <p:attrNameLst>
                                          <p:attrName>style.rotation</p:attrName>
                                        </p:attrNameLst>
                                      </p:cBhvr>
                                      <p:tavLst>
                                        <p:tav tm="0">
                                          <p:val>
                                            <p:fltVal val="90"/>
                                          </p:val>
                                        </p:tav>
                                        <p:tav tm="100000">
                                          <p:val>
                                            <p:fltVal val="0"/>
                                          </p:val>
                                        </p:tav>
                                      </p:tavLst>
                                    </p:anim>
                                    <p:animEffect transition="in" filter="fade">
                                      <p:cBhvr>
                                        <p:cTn id="21" dur="1000"/>
                                        <p:tgtEl>
                                          <p:spTgt spid="1455107">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5107">
                                            <p:txEl>
                                              <p:pRg st="0" end="0"/>
                                            </p:txEl>
                                          </p:spTgt>
                                        </p:tgtEl>
                                        <p:attrNameLst>
                                          <p:attrName>style.visibility</p:attrName>
                                        </p:attrNameLst>
                                      </p:cBhvr>
                                      <p:to>
                                        <p:strVal val="visible"/>
                                      </p:to>
                                    </p:set>
                                    <p:anim calcmode="lin" valueType="num">
                                      <p:cBhvr>
                                        <p:cTn id="26" dur="1000" fill="hold"/>
                                        <p:tgtEl>
                                          <p:spTgt spid="1455107">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5107">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5107">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510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5107">
                                            <p:txEl>
                                              <p:pRg st="1" end="1"/>
                                            </p:txEl>
                                          </p:spTgt>
                                        </p:tgtEl>
                                        <p:attrNameLst>
                                          <p:attrName>style.visibility</p:attrName>
                                        </p:attrNameLst>
                                      </p:cBhvr>
                                      <p:to>
                                        <p:strVal val="visible"/>
                                      </p:to>
                                    </p:set>
                                    <p:anim calcmode="lin" valueType="num">
                                      <p:cBhvr>
                                        <p:cTn id="34" dur="1000" fill="hold"/>
                                        <p:tgtEl>
                                          <p:spTgt spid="1455107">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55107">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55107">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55107">
                                            <p:txEl>
                                              <p:pRg st="1" end="1"/>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5108"/>
                                        </p:tgtEl>
                                        <p:attrNameLst>
                                          <p:attrName>style.visibility</p:attrName>
                                        </p:attrNameLst>
                                      </p:cBhvr>
                                      <p:to>
                                        <p:strVal val="visible"/>
                                      </p:to>
                                    </p:set>
                                    <p:anim calcmode="lin" valueType="num">
                                      <p:cBhvr>
                                        <p:cTn id="40" dur="1000" fill="hold"/>
                                        <p:tgtEl>
                                          <p:spTgt spid="1455108"/>
                                        </p:tgtEl>
                                        <p:attrNameLst>
                                          <p:attrName>ppt_w</p:attrName>
                                        </p:attrNameLst>
                                      </p:cBhvr>
                                      <p:tavLst>
                                        <p:tav tm="0">
                                          <p:val>
                                            <p:fltVal val="0"/>
                                          </p:val>
                                        </p:tav>
                                        <p:tav tm="100000">
                                          <p:val>
                                            <p:strVal val="#ppt_w"/>
                                          </p:val>
                                        </p:tav>
                                      </p:tavLst>
                                    </p:anim>
                                    <p:anim calcmode="lin" valueType="num">
                                      <p:cBhvr>
                                        <p:cTn id="41" dur="1000" fill="hold"/>
                                        <p:tgtEl>
                                          <p:spTgt spid="1455108"/>
                                        </p:tgtEl>
                                        <p:attrNameLst>
                                          <p:attrName>ppt_h</p:attrName>
                                        </p:attrNameLst>
                                      </p:cBhvr>
                                      <p:tavLst>
                                        <p:tav tm="0">
                                          <p:val>
                                            <p:fltVal val="0"/>
                                          </p:val>
                                        </p:tav>
                                        <p:tav tm="100000">
                                          <p:val>
                                            <p:strVal val="#ppt_h"/>
                                          </p:val>
                                        </p:tav>
                                      </p:tavLst>
                                    </p:anim>
                                    <p:anim calcmode="lin" valueType="num">
                                      <p:cBhvr>
                                        <p:cTn id="42" dur="1000" fill="hold"/>
                                        <p:tgtEl>
                                          <p:spTgt spid="1455108"/>
                                        </p:tgtEl>
                                        <p:attrNameLst>
                                          <p:attrName>style.rotation</p:attrName>
                                        </p:attrNameLst>
                                      </p:cBhvr>
                                      <p:tavLst>
                                        <p:tav tm="0">
                                          <p:val>
                                            <p:fltVal val="90"/>
                                          </p:val>
                                        </p:tav>
                                        <p:tav tm="100000">
                                          <p:val>
                                            <p:fltVal val="0"/>
                                          </p:val>
                                        </p:tav>
                                      </p:tavLst>
                                    </p:anim>
                                    <p:animEffect transition="in" filter="fade">
                                      <p:cBhvr>
                                        <p:cTn id="43" dur="1000"/>
                                        <p:tgtEl>
                                          <p:spTgt spid="1455108"/>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455109"/>
                                        </p:tgtEl>
                                        <p:attrNameLst>
                                          <p:attrName>style.visibility</p:attrName>
                                        </p:attrNameLst>
                                      </p:cBhvr>
                                      <p:to>
                                        <p:strVal val="visible"/>
                                      </p:to>
                                    </p:set>
                                    <p:anim calcmode="lin" valueType="num">
                                      <p:cBhvr>
                                        <p:cTn id="46" dur="1000" fill="hold"/>
                                        <p:tgtEl>
                                          <p:spTgt spid="1455109"/>
                                        </p:tgtEl>
                                        <p:attrNameLst>
                                          <p:attrName>ppt_w</p:attrName>
                                        </p:attrNameLst>
                                      </p:cBhvr>
                                      <p:tavLst>
                                        <p:tav tm="0">
                                          <p:val>
                                            <p:fltVal val="0"/>
                                          </p:val>
                                        </p:tav>
                                        <p:tav tm="100000">
                                          <p:val>
                                            <p:strVal val="#ppt_w"/>
                                          </p:val>
                                        </p:tav>
                                      </p:tavLst>
                                    </p:anim>
                                    <p:anim calcmode="lin" valueType="num">
                                      <p:cBhvr>
                                        <p:cTn id="47" dur="1000" fill="hold"/>
                                        <p:tgtEl>
                                          <p:spTgt spid="1455109"/>
                                        </p:tgtEl>
                                        <p:attrNameLst>
                                          <p:attrName>ppt_h</p:attrName>
                                        </p:attrNameLst>
                                      </p:cBhvr>
                                      <p:tavLst>
                                        <p:tav tm="0">
                                          <p:val>
                                            <p:fltVal val="0"/>
                                          </p:val>
                                        </p:tav>
                                        <p:tav tm="100000">
                                          <p:val>
                                            <p:strVal val="#ppt_h"/>
                                          </p:val>
                                        </p:tav>
                                      </p:tavLst>
                                    </p:anim>
                                    <p:anim calcmode="lin" valueType="num">
                                      <p:cBhvr>
                                        <p:cTn id="48" dur="1000" fill="hold"/>
                                        <p:tgtEl>
                                          <p:spTgt spid="1455109"/>
                                        </p:tgtEl>
                                        <p:attrNameLst>
                                          <p:attrName>style.rotation</p:attrName>
                                        </p:attrNameLst>
                                      </p:cBhvr>
                                      <p:tavLst>
                                        <p:tav tm="0">
                                          <p:val>
                                            <p:fltVal val="90"/>
                                          </p:val>
                                        </p:tav>
                                        <p:tav tm="100000">
                                          <p:val>
                                            <p:fltVal val="0"/>
                                          </p:val>
                                        </p:tav>
                                      </p:tavLst>
                                    </p:anim>
                                    <p:animEffect transition="in" filter="fade">
                                      <p:cBhvr>
                                        <p:cTn id="49" dur="1000"/>
                                        <p:tgtEl>
                                          <p:spTgt spid="1455109"/>
                                        </p:tgtEl>
                                      </p:cBhvr>
                                    </p:animEffect>
                                  </p:childTnLst>
                                </p:cTn>
                              </p:par>
                              <p:par>
                                <p:cTn id="50" presetID="31" presetClass="entr" presetSubtype="0" fill="hold" nodeType="withEffect">
                                  <p:stCondLst>
                                    <p:cond delay="0"/>
                                  </p:stCondLst>
                                  <p:childTnLst>
                                    <p:set>
                                      <p:cBhvr>
                                        <p:cTn id="51" dur="1" fill="hold">
                                          <p:stCondLst>
                                            <p:cond delay="0"/>
                                          </p:stCondLst>
                                        </p:cTn>
                                        <p:tgtEl>
                                          <p:spTgt spid="1455110"/>
                                        </p:tgtEl>
                                        <p:attrNameLst>
                                          <p:attrName>style.visibility</p:attrName>
                                        </p:attrNameLst>
                                      </p:cBhvr>
                                      <p:to>
                                        <p:strVal val="visible"/>
                                      </p:to>
                                    </p:set>
                                    <p:anim calcmode="lin" valueType="num">
                                      <p:cBhvr>
                                        <p:cTn id="52" dur="1000" fill="hold"/>
                                        <p:tgtEl>
                                          <p:spTgt spid="1455110"/>
                                        </p:tgtEl>
                                        <p:attrNameLst>
                                          <p:attrName>ppt_w</p:attrName>
                                        </p:attrNameLst>
                                      </p:cBhvr>
                                      <p:tavLst>
                                        <p:tav tm="0">
                                          <p:val>
                                            <p:fltVal val="0"/>
                                          </p:val>
                                        </p:tav>
                                        <p:tav tm="100000">
                                          <p:val>
                                            <p:strVal val="#ppt_w"/>
                                          </p:val>
                                        </p:tav>
                                      </p:tavLst>
                                    </p:anim>
                                    <p:anim calcmode="lin" valueType="num">
                                      <p:cBhvr>
                                        <p:cTn id="53" dur="1000" fill="hold"/>
                                        <p:tgtEl>
                                          <p:spTgt spid="1455110"/>
                                        </p:tgtEl>
                                        <p:attrNameLst>
                                          <p:attrName>ppt_h</p:attrName>
                                        </p:attrNameLst>
                                      </p:cBhvr>
                                      <p:tavLst>
                                        <p:tav tm="0">
                                          <p:val>
                                            <p:fltVal val="0"/>
                                          </p:val>
                                        </p:tav>
                                        <p:tav tm="100000">
                                          <p:val>
                                            <p:strVal val="#ppt_h"/>
                                          </p:val>
                                        </p:tav>
                                      </p:tavLst>
                                    </p:anim>
                                    <p:anim calcmode="lin" valueType="num">
                                      <p:cBhvr>
                                        <p:cTn id="54" dur="1000" fill="hold"/>
                                        <p:tgtEl>
                                          <p:spTgt spid="1455110"/>
                                        </p:tgtEl>
                                        <p:attrNameLst>
                                          <p:attrName>style.rotation</p:attrName>
                                        </p:attrNameLst>
                                      </p:cBhvr>
                                      <p:tavLst>
                                        <p:tav tm="0">
                                          <p:val>
                                            <p:fltVal val="90"/>
                                          </p:val>
                                        </p:tav>
                                        <p:tav tm="100000">
                                          <p:val>
                                            <p:fltVal val="0"/>
                                          </p:val>
                                        </p:tav>
                                      </p:tavLst>
                                    </p:anim>
                                    <p:animEffect transition="in" filter="fade">
                                      <p:cBhvr>
                                        <p:cTn id="55" dur="1000"/>
                                        <p:tgtEl>
                                          <p:spTgt spid="145511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1455111"/>
                                        </p:tgtEl>
                                        <p:attrNameLst>
                                          <p:attrName>style.visibility</p:attrName>
                                        </p:attrNameLst>
                                      </p:cBhvr>
                                      <p:to>
                                        <p:strVal val="visible"/>
                                      </p:to>
                                    </p:set>
                                    <p:anim calcmode="lin" valueType="num">
                                      <p:cBhvr>
                                        <p:cTn id="58" dur="1000" fill="hold"/>
                                        <p:tgtEl>
                                          <p:spTgt spid="1455111"/>
                                        </p:tgtEl>
                                        <p:attrNameLst>
                                          <p:attrName>ppt_w</p:attrName>
                                        </p:attrNameLst>
                                      </p:cBhvr>
                                      <p:tavLst>
                                        <p:tav tm="0">
                                          <p:val>
                                            <p:fltVal val="0"/>
                                          </p:val>
                                        </p:tav>
                                        <p:tav tm="100000">
                                          <p:val>
                                            <p:strVal val="#ppt_w"/>
                                          </p:val>
                                        </p:tav>
                                      </p:tavLst>
                                    </p:anim>
                                    <p:anim calcmode="lin" valueType="num">
                                      <p:cBhvr>
                                        <p:cTn id="59" dur="1000" fill="hold"/>
                                        <p:tgtEl>
                                          <p:spTgt spid="1455111"/>
                                        </p:tgtEl>
                                        <p:attrNameLst>
                                          <p:attrName>ppt_h</p:attrName>
                                        </p:attrNameLst>
                                      </p:cBhvr>
                                      <p:tavLst>
                                        <p:tav tm="0">
                                          <p:val>
                                            <p:fltVal val="0"/>
                                          </p:val>
                                        </p:tav>
                                        <p:tav tm="100000">
                                          <p:val>
                                            <p:strVal val="#ppt_h"/>
                                          </p:val>
                                        </p:tav>
                                      </p:tavLst>
                                    </p:anim>
                                    <p:anim calcmode="lin" valueType="num">
                                      <p:cBhvr>
                                        <p:cTn id="60" dur="1000" fill="hold"/>
                                        <p:tgtEl>
                                          <p:spTgt spid="1455111"/>
                                        </p:tgtEl>
                                        <p:attrNameLst>
                                          <p:attrName>style.rotation</p:attrName>
                                        </p:attrNameLst>
                                      </p:cBhvr>
                                      <p:tavLst>
                                        <p:tav tm="0">
                                          <p:val>
                                            <p:fltVal val="90"/>
                                          </p:val>
                                        </p:tav>
                                        <p:tav tm="100000">
                                          <p:val>
                                            <p:fltVal val="0"/>
                                          </p:val>
                                        </p:tav>
                                      </p:tavLst>
                                    </p:anim>
                                    <p:animEffect transition="in" filter="fade">
                                      <p:cBhvr>
                                        <p:cTn id="61" dur="1000"/>
                                        <p:tgtEl>
                                          <p:spTgt spid="1455111"/>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5112"/>
                                        </p:tgtEl>
                                        <p:attrNameLst>
                                          <p:attrName>style.visibility</p:attrName>
                                        </p:attrNameLst>
                                      </p:cBhvr>
                                      <p:to>
                                        <p:strVal val="visible"/>
                                      </p:to>
                                    </p:set>
                                    <p:anim calcmode="lin" valueType="num">
                                      <p:cBhvr>
                                        <p:cTn id="64" dur="1000" fill="hold"/>
                                        <p:tgtEl>
                                          <p:spTgt spid="1455112"/>
                                        </p:tgtEl>
                                        <p:attrNameLst>
                                          <p:attrName>ppt_w</p:attrName>
                                        </p:attrNameLst>
                                      </p:cBhvr>
                                      <p:tavLst>
                                        <p:tav tm="0">
                                          <p:val>
                                            <p:fltVal val="0"/>
                                          </p:val>
                                        </p:tav>
                                        <p:tav tm="100000">
                                          <p:val>
                                            <p:strVal val="#ppt_w"/>
                                          </p:val>
                                        </p:tav>
                                      </p:tavLst>
                                    </p:anim>
                                    <p:anim calcmode="lin" valueType="num">
                                      <p:cBhvr>
                                        <p:cTn id="65" dur="1000" fill="hold"/>
                                        <p:tgtEl>
                                          <p:spTgt spid="1455112"/>
                                        </p:tgtEl>
                                        <p:attrNameLst>
                                          <p:attrName>ppt_h</p:attrName>
                                        </p:attrNameLst>
                                      </p:cBhvr>
                                      <p:tavLst>
                                        <p:tav tm="0">
                                          <p:val>
                                            <p:fltVal val="0"/>
                                          </p:val>
                                        </p:tav>
                                        <p:tav tm="100000">
                                          <p:val>
                                            <p:strVal val="#ppt_h"/>
                                          </p:val>
                                        </p:tav>
                                      </p:tavLst>
                                    </p:anim>
                                    <p:anim calcmode="lin" valueType="num">
                                      <p:cBhvr>
                                        <p:cTn id="66" dur="1000" fill="hold"/>
                                        <p:tgtEl>
                                          <p:spTgt spid="1455112"/>
                                        </p:tgtEl>
                                        <p:attrNameLst>
                                          <p:attrName>style.rotation</p:attrName>
                                        </p:attrNameLst>
                                      </p:cBhvr>
                                      <p:tavLst>
                                        <p:tav tm="0">
                                          <p:val>
                                            <p:fltVal val="90"/>
                                          </p:val>
                                        </p:tav>
                                        <p:tav tm="100000">
                                          <p:val>
                                            <p:fltVal val="0"/>
                                          </p:val>
                                        </p:tav>
                                      </p:tavLst>
                                    </p:anim>
                                    <p:animEffect transition="in" filter="fade">
                                      <p:cBhvr>
                                        <p:cTn id="67" dur="1000"/>
                                        <p:tgtEl>
                                          <p:spTgt spid="1455112"/>
                                        </p:tgtEl>
                                      </p:cBhvr>
                                    </p:animEffect>
                                  </p:childTnLst>
                                </p:cTn>
                              </p:par>
                              <p:par>
                                <p:cTn id="68" presetID="31" presetClass="entr" presetSubtype="0" fill="hold" nodeType="withEffect">
                                  <p:stCondLst>
                                    <p:cond delay="0"/>
                                  </p:stCondLst>
                                  <p:childTnLst>
                                    <p:set>
                                      <p:cBhvr>
                                        <p:cTn id="69" dur="1" fill="hold">
                                          <p:stCondLst>
                                            <p:cond delay="0"/>
                                          </p:stCondLst>
                                        </p:cTn>
                                        <p:tgtEl>
                                          <p:spTgt spid="1455113"/>
                                        </p:tgtEl>
                                        <p:attrNameLst>
                                          <p:attrName>style.visibility</p:attrName>
                                        </p:attrNameLst>
                                      </p:cBhvr>
                                      <p:to>
                                        <p:strVal val="visible"/>
                                      </p:to>
                                    </p:set>
                                    <p:anim calcmode="lin" valueType="num">
                                      <p:cBhvr>
                                        <p:cTn id="70" dur="1000" fill="hold"/>
                                        <p:tgtEl>
                                          <p:spTgt spid="1455113"/>
                                        </p:tgtEl>
                                        <p:attrNameLst>
                                          <p:attrName>ppt_w</p:attrName>
                                        </p:attrNameLst>
                                      </p:cBhvr>
                                      <p:tavLst>
                                        <p:tav tm="0">
                                          <p:val>
                                            <p:fltVal val="0"/>
                                          </p:val>
                                        </p:tav>
                                        <p:tav tm="100000">
                                          <p:val>
                                            <p:strVal val="#ppt_w"/>
                                          </p:val>
                                        </p:tav>
                                      </p:tavLst>
                                    </p:anim>
                                    <p:anim calcmode="lin" valueType="num">
                                      <p:cBhvr>
                                        <p:cTn id="71" dur="1000" fill="hold"/>
                                        <p:tgtEl>
                                          <p:spTgt spid="1455113"/>
                                        </p:tgtEl>
                                        <p:attrNameLst>
                                          <p:attrName>ppt_h</p:attrName>
                                        </p:attrNameLst>
                                      </p:cBhvr>
                                      <p:tavLst>
                                        <p:tav tm="0">
                                          <p:val>
                                            <p:fltVal val="0"/>
                                          </p:val>
                                        </p:tav>
                                        <p:tav tm="100000">
                                          <p:val>
                                            <p:strVal val="#ppt_h"/>
                                          </p:val>
                                        </p:tav>
                                      </p:tavLst>
                                    </p:anim>
                                    <p:anim calcmode="lin" valueType="num">
                                      <p:cBhvr>
                                        <p:cTn id="72" dur="1000" fill="hold"/>
                                        <p:tgtEl>
                                          <p:spTgt spid="1455113"/>
                                        </p:tgtEl>
                                        <p:attrNameLst>
                                          <p:attrName>style.rotation</p:attrName>
                                        </p:attrNameLst>
                                      </p:cBhvr>
                                      <p:tavLst>
                                        <p:tav tm="0">
                                          <p:val>
                                            <p:fltVal val="90"/>
                                          </p:val>
                                        </p:tav>
                                        <p:tav tm="100000">
                                          <p:val>
                                            <p:fltVal val="0"/>
                                          </p:val>
                                        </p:tav>
                                      </p:tavLst>
                                    </p:anim>
                                    <p:animEffect transition="in" filter="fade">
                                      <p:cBhvr>
                                        <p:cTn id="73" dur="1000"/>
                                        <p:tgtEl>
                                          <p:spTgt spid="1455113"/>
                                        </p:tgtEl>
                                      </p:cBhvr>
                                    </p:animEffect>
                                  </p:childTnLst>
                                </p:cTn>
                              </p:par>
                              <p:par>
                                <p:cTn id="74" presetID="31" presetClass="entr" presetSubtype="0" fill="hold" grpId="0" nodeType="withEffect">
                                  <p:stCondLst>
                                    <p:cond delay="0"/>
                                  </p:stCondLst>
                                  <p:childTnLst>
                                    <p:set>
                                      <p:cBhvr>
                                        <p:cTn id="75" dur="1" fill="hold">
                                          <p:stCondLst>
                                            <p:cond delay="0"/>
                                          </p:stCondLst>
                                        </p:cTn>
                                        <p:tgtEl>
                                          <p:spTgt spid="1455114"/>
                                        </p:tgtEl>
                                        <p:attrNameLst>
                                          <p:attrName>style.visibility</p:attrName>
                                        </p:attrNameLst>
                                      </p:cBhvr>
                                      <p:to>
                                        <p:strVal val="visible"/>
                                      </p:to>
                                    </p:set>
                                    <p:anim calcmode="lin" valueType="num">
                                      <p:cBhvr>
                                        <p:cTn id="76" dur="1000" fill="hold"/>
                                        <p:tgtEl>
                                          <p:spTgt spid="1455114"/>
                                        </p:tgtEl>
                                        <p:attrNameLst>
                                          <p:attrName>ppt_w</p:attrName>
                                        </p:attrNameLst>
                                      </p:cBhvr>
                                      <p:tavLst>
                                        <p:tav tm="0">
                                          <p:val>
                                            <p:fltVal val="0"/>
                                          </p:val>
                                        </p:tav>
                                        <p:tav tm="100000">
                                          <p:val>
                                            <p:strVal val="#ppt_w"/>
                                          </p:val>
                                        </p:tav>
                                      </p:tavLst>
                                    </p:anim>
                                    <p:anim calcmode="lin" valueType="num">
                                      <p:cBhvr>
                                        <p:cTn id="77" dur="1000" fill="hold"/>
                                        <p:tgtEl>
                                          <p:spTgt spid="1455114"/>
                                        </p:tgtEl>
                                        <p:attrNameLst>
                                          <p:attrName>ppt_h</p:attrName>
                                        </p:attrNameLst>
                                      </p:cBhvr>
                                      <p:tavLst>
                                        <p:tav tm="0">
                                          <p:val>
                                            <p:fltVal val="0"/>
                                          </p:val>
                                        </p:tav>
                                        <p:tav tm="100000">
                                          <p:val>
                                            <p:strVal val="#ppt_h"/>
                                          </p:val>
                                        </p:tav>
                                      </p:tavLst>
                                    </p:anim>
                                    <p:anim calcmode="lin" valueType="num">
                                      <p:cBhvr>
                                        <p:cTn id="78" dur="1000" fill="hold"/>
                                        <p:tgtEl>
                                          <p:spTgt spid="1455114"/>
                                        </p:tgtEl>
                                        <p:attrNameLst>
                                          <p:attrName>style.rotation</p:attrName>
                                        </p:attrNameLst>
                                      </p:cBhvr>
                                      <p:tavLst>
                                        <p:tav tm="0">
                                          <p:val>
                                            <p:fltVal val="90"/>
                                          </p:val>
                                        </p:tav>
                                        <p:tav tm="100000">
                                          <p:val>
                                            <p:fltVal val="0"/>
                                          </p:val>
                                        </p:tav>
                                      </p:tavLst>
                                    </p:anim>
                                    <p:animEffect transition="in" filter="fade">
                                      <p:cBhvr>
                                        <p:cTn id="79" dur="1000"/>
                                        <p:tgtEl>
                                          <p:spTgt spid="1455114"/>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5115"/>
                                        </p:tgtEl>
                                        <p:attrNameLst>
                                          <p:attrName>style.visibility</p:attrName>
                                        </p:attrNameLst>
                                      </p:cBhvr>
                                      <p:to>
                                        <p:strVal val="visible"/>
                                      </p:to>
                                    </p:set>
                                    <p:anim calcmode="lin" valueType="num">
                                      <p:cBhvr>
                                        <p:cTn id="82" dur="1000" fill="hold"/>
                                        <p:tgtEl>
                                          <p:spTgt spid="1455115"/>
                                        </p:tgtEl>
                                        <p:attrNameLst>
                                          <p:attrName>ppt_w</p:attrName>
                                        </p:attrNameLst>
                                      </p:cBhvr>
                                      <p:tavLst>
                                        <p:tav tm="0">
                                          <p:val>
                                            <p:fltVal val="0"/>
                                          </p:val>
                                        </p:tav>
                                        <p:tav tm="100000">
                                          <p:val>
                                            <p:strVal val="#ppt_w"/>
                                          </p:val>
                                        </p:tav>
                                      </p:tavLst>
                                    </p:anim>
                                    <p:anim calcmode="lin" valueType="num">
                                      <p:cBhvr>
                                        <p:cTn id="83" dur="1000" fill="hold"/>
                                        <p:tgtEl>
                                          <p:spTgt spid="1455115"/>
                                        </p:tgtEl>
                                        <p:attrNameLst>
                                          <p:attrName>ppt_h</p:attrName>
                                        </p:attrNameLst>
                                      </p:cBhvr>
                                      <p:tavLst>
                                        <p:tav tm="0">
                                          <p:val>
                                            <p:fltVal val="0"/>
                                          </p:val>
                                        </p:tav>
                                        <p:tav tm="100000">
                                          <p:val>
                                            <p:strVal val="#ppt_h"/>
                                          </p:val>
                                        </p:tav>
                                      </p:tavLst>
                                    </p:anim>
                                    <p:anim calcmode="lin" valueType="num">
                                      <p:cBhvr>
                                        <p:cTn id="84" dur="1000" fill="hold"/>
                                        <p:tgtEl>
                                          <p:spTgt spid="1455115"/>
                                        </p:tgtEl>
                                        <p:attrNameLst>
                                          <p:attrName>style.rotation</p:attrName>
                                        </p:attrNameLst>
                                      </p:cBhvr>
                                      <p:tavLst>
                                        <p:tav tm="0">
                                          <p:val>
                                            <p:fltVal val="90"/>
                                          </p:val>
                                        </p:tav>
                                        <p:tav tm="100000">
                                          <p:val>
                                            <p:fltVal val="0"/>
                                          </p:val>
                                        </p:tav>
                                      </p:tavLst>
                                    </p:anim>
                                    <p:animEffect transition="in" filter="fade">
                                      <p:cBhvr>
                                        <p:cTn id="85" dur="1000"/>
                                        <p:tgtEl>
                                          <p:spTgt spid="1455115"/>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5116"/>
                                        </p:tgtEl>
                                        <p:attrNameLst>
                                          <p:attrName>style.visibility</p:attrName>
                                        </p:attrNameLst>
                                      </p:cBhvr>
                                      <p:to>
                                        <p:strVal val="visible"/>
                                      </p:to>
                                    </p:set>
                                    <p:anim calcmode="lin" valueType="num">
                                      <p:cBhvr>
                                        <p:cTn id="88" dur="1000" fill="hold"/>
                                        <p:tgtEl>
                                          <p:spTgt spid="1455116"/>
                                        </p:tgtEl>
                                        <p:attrNameLst>
                                          <p:attrName>ppt_w</p:attrName>
                                        </p:attrNameLst>
                                      </p:cBhvr>
                                      <p:tavLst>
                                        <p:tav tm="0">
                                          <p:val>
                                            <p:fltVal val="0"/>
                                          </p:val>
                                        </p:tav>
                                        <p:tav tm="100000">
                                          <p:val>
                                            <p:strVal val="#ppt_w"/>
                                          </p:val>
                                        </p:tav>
                                      </p:tavLst>
                                    </p:anim>
                                    <p:anim calcmode="lin" valueType="num">
                                      <p:cBhvr>
                                        <p:cTn id="89" dur="1000" fill="hold"/>
                                        <p:tgtEl>
                                          <p:spTgt spid="1455116"/>
                                        </p:tgtEl>
                                        <p:attrNameLst>
                                          <p:attrName>ppt_h</p:attrName>
                                        </p:attrNameLst>
                                      </p:cBhvr>
                                      <p:tavLst>
                                        <p:tav tm="0">
                                          <p:val>
                                            <p:fltVal val="0"/>
                                          </p:val>
                                        </p:tav>
                                        <p:tav tm="100000">
                                          <p:val>
                                            <p:strVal val="#ppt_h"/>
                                          </p:val>
                                        </p:tav>
                                      </p:tavLst>
                                    </p:anim>
                                    <p:anim calcmode="lin" valueType="num">
                                      <p:cBhvr>
                                        <p:cTn id="90" dur="1000" fill="hold"/>
                                        <p:tgtEl>
                                          <p:spTgt spid="1455116"/>
                                        </p:tgtEl>
                                        <p:attrNameLst>
                                          <p:attrName>style.rotation</p:attrName>
                                        </p:attrNameLst>
                                      </p:cBhvr>
                                      <p:tavLst>
                                        <p:tav tm="0">
                                          <p:val>
                                            <p:fltVal val="90"/>
                                          </p:val>
                                        </p:tav>
                                        <p:tav tm="100000">
                                          <p:val>
                                            <p:fltVal val="0"/>
                                          </p:val>
                                        </p:tav>
                                      </p:tavLst>
                                    </p:anim>
                                    <p:animEffect transition="in" filter="fade">
                                      <p:cBhvr>
                                        <p:cTn id="91" dur="1000"/>
                                        <p:tgtEl>
                                          <p:spTgt spid="1455116"/>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5117"/>
                                        </p:tgtEl>
                                        <p:attrNameLst>
                                          <p:attrName>style.visibility</p:attrName>
                                        </p:attrNameLst>
                                      </p:cBhvr>
                                      <p:to>
                                        <p:strVal val="visible"/>
                                      </p:to>
                                    </p:set>
                                    <p:anim calcmode="lin" valueType="num">
                                      <p:cBhvr>
                                        <p:cTn id="94" dur="1000" fill="hold"/>
                                        <p:tgtEl>
                                          <p:spTgt spid="1455117"/>
                                        </p:tgtEl>
                                        <p:attrNameLst>
                                          <p:attrName>ppt_w</p:attrName>
                                        </p:attrNameLst>
                                      </p:cBhvr>
                                      <p:tavLst>
                                        <p:tav tm="0">
                                          <p:val>
                                            <p:fltVal val="0"/>
                                          </p:val>
                                        </p:tav>
                                        <p:tav tm="100000">
                                          <p:val>
                                            <p:strVal val="#ppt_w"/>
                                          </p:val>
                                        </p:tav>
                                      </p:tavLst>
                                    </p:anim>
                                    <p:anim calcmode="lin" valueType="num">
                                      <p:cBhvr>
                                        <p:cTn id="95" dur="1000" fill="hold"/>
                                        <p:tgtEl>
                                          <p:spTgt spid="1455117"/>
                                        </p:tgtEl>
                                        <p:attrNameLst>
                                          <p:attrName>ppt_h</p:attrName>
                                        </p:attrNameLst>
                                      </p:cBhvr>
                                      <p:tavLst>
                                        <p:tav tm="0">
                                          <p:val>
                                            <p:fltVal val="0"/>
                                          </p:val>
                                        </p:tav>
                                        <p:tav tm="100000">
                                          <p:val>
                                            <p:strVal val="#ppt_h"/>
                                          </p:val>
                                        </p:tav>
                                      </p:tavLst>
                                    </p:anim>
                                    <p:anim calcmode="lin" valueType="num">
                                      <p:cBhvr>
                                        <p:cTn id="96" dur="1000" fill="hold"/>
                                        <p:tgtEl>
                                          <p:spTgt spid="1455117"/>
                                        </p:tgtEl>
                                        <p:attrNameLst>
                                          <p:attrName>style.rotation</p:attrName>
                                        </p:attrNameLst>
                                      </p:cBhvr>
                                      <p:tavLst>
                                        <p:tav tm="0">
                                          <p:val>
                                            <p:fltVal val="90"/>
                                          </p:val>
                                        </p:tav>
                                        <p:tav tm="100000">
                                          <p:val>
                                            <p:fltVal val="0"/>
                                          </p:val>
                                        </p:tav>
                                      </p:tavLst>
                                    </p:anim>
                                    <p:animEffect transition="in" filter="fade">
                                      <p:cBhvr>
                                        <p:cTn id="97" dur="1000"/>
                                        <p:tgtEl>
                                          <p:spTgt spid="1455117"/>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5118"/>
                                        </p:tgtEl>
                                        <p:attrNameLst>
                                          <p:attrName>style.visibility</p:attrName>
                                        </p:attrNameLst>
                                      </p:cBhvr>
                                      <p:to>
                                        <p:strVal val="visible"/>
                                      </p:to>
                                    </p:set>
                                    <p:anim calcmode="lin" valueType="num">
                                      <p:cBhvr>
                                        <p:cTn id="100" dur="1000" fill="hold"/>
                                        <p:tgtEl>
                                          <p:spTgt spid="1455118"/>
                                        </p:tgtEl>
                                        <p:attrNameLst>
                                          <p:attrName>ppt_w</p:attrName>
                                        </p:attrNameLst>
                                      </p:cBhvr>
                                      <p:tavLst>
                                        <p:tav tm="0">
                                          <p:val>
                                            <p:fltVal val="0"/>
                                          </p:val>
                                        </p:tav>
                                        <p:tav tm="100000">
                                          <p:val>
                                            <p:strVal val="#ppt_w"/>
                                          </p:val>
                                        </p:tav>
                                      </p:tavLst>
                                    </p:anim>
                                    <p:anim calcmode="lin" valueType="num">
                                      <p:cBhvr>
                                        <p:cTn id="101" dur="1000" fill="hold"/>
                                        <p:tgtEl>
                                          <p:spTgt spid="1455118"/>
                                        </p:tgtEl>
                                        <p:attrNameLst>
                                          <p:attrName>ppt_h</p:attrName>
                                        </p:attrNameLst>
                                      </p:cBhvr>
                                      <p:tavLst>
                                        <p:tav tm="0">
                                          <p:val>
                                            <p:fltVal val="0"/>
                                          </p:val>
                                        </p:tav>
                                        <p:tav tm="100000">
                                          <p:val>
                                            <p:strVal val="#ppt_h"/>
                                          </p:val>
                                        </p:tav>
                                      </p:tavLst>
                                    </p:anim>
                                    <p:anim calcmode="lin" valueType="num">
                                      <p:cBhvr>
                                        <p:cTn id="102" dur="1000" fill="hold"/>
                                        <p:tgtEl>
                                          <p:spTgt spid="1455118"/>
                                        </p:tgtEl>
                                        <p:attrNameLst>
                                          <p:attrName>style.rotation</p:attrName>
                                        </p:attrNameLst>
                                      </p:cBhvr>
                                      <p:tavLst>
                                        <p:tav tm="0">
                                          <p:val>
                                            <p:fltVal val="90"/>
                                          </p:val>
                                        </p:tav>
                                        <p:tav tm="100000">
                                          <p:val>
                                            <p:fltVal val="0"/>
                                          </p:val>
                                        </p:tav>
                                      </p:tavLst>
                                    </p:anim>
                                    <p:animEffect transition="in" filter="fade">
                                      <p:cBhvr>
                                        <p:cTn id="103" dur="1000"/>
                                        <p:tgtEl>
                                          <p:spTgt spid="1455118"/>
                                        </p:tgtEl>
                                      </p:cBhvr>
                                    </p:animEffect>
                                  </p:childTnLst>
                                </p:cTn>
                              </p:par>
                              <p:par>
                                <p:cTn id="104" presetID="31" presetClass="entr" presetSubtype="0" fill="hold" nodeType="withEffect">
                                  <p:stCondLst>
                                    <p:cond delay="0"/>
                                  </p:stCondLst>
                                  <p:childTnLst>
                                    <p:set>
                                      <p:cBhvr>
                                        <p:cTn id="105" dur="1" fill="hold">
                                          <p:stCondLst>
                                            <p:cond delay="0"/>
                                          </p:stCondLst>
                                        </p:cTn>
                                        <p:tgtEl>
                                          <p:spTgt spid="1455119"/>
                                        </p:tgtEl>
                                        <p:attrNameLst>
                                          <p:attrName>style.visibility</p:attrName>
                                        </p:attrNameLst>
                                      </p:cBhvr>
                                      <p:to>
                                        <p:strVal val="visible"/>
                                      </p:to>
                                    </p:set>
                                    <p:anim calcmode="lin" valueType="num">
                                      <p:cBhvr>
                                        <p:cTn id="106" dur="1000" fill="hold"/>
                                        <p:tgtEl>
                                          <p:spTgt spid="1455119"/>
                                        </p:tgtEl>
                                        <p:attrNameLst>
                                          <p:attrName>ppt_w</p:attrName>
                                        </p:attrNameLst>
                                      </p:cBhvr>
                                      <p:tavLst>
                                        <p:tav tm="0">
                                          <p:val>
                                            <p:fltVal val="0"/>
                                          </p:val>
                                        </p:tav>
                                        <p:tav tm="100000">
                                          <p:val>
                                            <p:strVal val="#ppt_w"/>
                                          </p:val>
                                        </p:tav>
                                      </p:tavLst>
                                    </p:anim>
                                    <p:anim calcmode="lin" valueType="num">
                                      <p:cBhvr>
                                        <p:cTn id="107" dur="1000" fill="hold"/>
                                        <p:tgtEl>
                                          <p:spTgt spid="1455119"/>
                                        </p:tgtEl>
                                        <p:attrNameLst>
                                          <p:attrName>ppt_h</p:attrName>
                                        </p:attrNameLst>
                                      </p:cBhvr>
                                      <p:tavLst>
                                        <p:tav tm="0">
                                          <p:val>
                                            <p:fltVal val="0"/>
                                          </p:val>
                                        </p:tav>
                                        <p:tav tm="100000">
                                          <p:val>
                                            <p:strVal val="#ppt_h"/>
                                          </p:val>
                                        </p:tav>
                                      </p:tavLst>
                                    </p:anim>
                                    <p:anim calcmode="lin" valueType="num">
                                      <p:cBhvr>
                                        <p:cTn id="108" dur="1000" fill="hold"/>
                                        <p:tgtEl>
                                          <p:spTgt spid="1455119"/>
                                        </p:tgtEl>
                                        <p:attrNameLst>
                                          <p:attrName>style.rotation</p:attrName>
                                        </p:attrNameLst>
                                      </p:cBhvr>
                                      <p:tavLst>
                                        <p:tav tm="0">
                                          <p:val>
                                            <p:fltVal val="90"/>
                                          </p:val>
                                        </p:tav>
                                        <p:tav tm="100000">
                                          <p:val>
                                            <p:fltVal val="0"/>
                                          </p:val>
                                        </p:tav>
                                      </p:tavLst>
                                    </p:anim>
                                    <p:animEffect transition="in" filter="fade">
                                      <p:cBhvr>
                                        <p:cTn id="109" dur="1000"/>
                                        <p:tgtEl>
                                          <p:spTgt spid="1455119"/>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5120"/>
                                        </p:tgtEl>
                                        <p:attrNameLst>
                                          <p:attrName>style.visibility</p:attrName>
                                        </p:attrNameLst>
                                      </p:cBhvr>
                                      <p:to>
                                        <p:strVal val="visible"/>
                                      </p:to>
                                    </p:set>
                                    <p:anim calcmode="lin" valueType="num">
                                      <p:cBhvr>
                                        <p:cTn id="112" dur="1000" fill="hold"/>
                                        <p:tgtEl>
                                          <p:spTgt spid="1455120"/>
                                        </p:tgtEl>
                                        <p:attrNameLst>
                                          <p:attrName>ppt_w</p:attrName>
                                        </p:attrNameLst>
                                      </p:cBhvr>
                                      <p:tavLst>
                                        <p:tav tm="0">
                                          <p:val>
                                            <p:fltVal val="0"/>
                                          </p:val>
                                        </p:tav>
                                        <p:tav tm="100000">
                                          <p:val>
                                            <p:strVal val="#ppt_w"/>
                                          </p:val>
                                        </p:tav>
                                      </p:tavLst>
                                    </p:anim>
                                    <p:anim calcmode="lin" valueType="num">
                                      <p:cBhvr>
                                        <p:cTn id="113" dur="1000" fill="hold"/>
                                        <p:tgtEl>
                                          <p:spTgt spid="1455120"/>
                                        </p:tgtEl>
                                        <p:attrNameLst>
                                          <p:attrName>ppt_h</p:attrName>
                                        </p:attrNameLst>
                                      </p:cBhvr>
                                      <p:tavLst>
                                        <p:tav tm="0">
                                          <p:val>
                                            <p:fltVal val="0"/>
                                          </p:val>
                                        </p:tav>
                                        <p:tav tm="100000">
                                          <p:val>
                                            <p:strVal val="#ppt_h"/>
                                          </p:val>
                                        </p:tav>
                                      </p:tavLst>
                                    </p:anim>
                                    <p:anim calcmode="lin" valueType="num">
                                      <p:cBhvr>
                                        <p:cTn id="114" dur="1000" fill="hold"/>
                                        <p:tgtEl>
                                          <p:spTgt spid="1455120"/>
                                        </p:tgtEl>
                                        <p:attrNameLst>
                                          <p:attrName>style.rotation</p:attrName>
                                        </p:attrNameLst>
                                      </p:cBhvr>
                                      <p:tavLst>
                                        <p:tav tm="0">
                                          <p:val>
                                            <p:fltVal val="90"/>
                                          </p:val>
                                        </p:tav>
                                        <p:tav tm="100000">
                                          <p:val>
                                            <p:fltVal val="0"/>
                                          </p:val>
                                        </p:tav>
                                      </p:tavLst>
                                    </p:anim>
                                    <p:animEffect transition="in" filter="fade">
                                      <p:cBhvr>
                                        <p:cTn id="115" dur="1000"/>
                                        <p:tgtEl>
                                          <p:spTgt spid="1455120"/>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1455121"/>
                                        </p:tgtEl>
                                        <p:attrNameLst>
                                          <p:attrName>style.visibility</p:attrName>
                                        </p:attrNameLst>
                                      </p:cBhvr>
                                      <p:to>
                                        <p:strVal val="visible"/>
                                      </p:to>
                                    </p:set>
                                    <p:anim calcmode="lin" valueType="num">
                                      <p:cBhvr>
                                        <p:cTn id="118" dur="1000" fill="hold"/>
                                        <p:tgtEl>
                                          <p:spTgt spid="1455121"/>
                                        </p:tgtEl>
                                        <p:attrNameLst>
                                          <p:attrName>ppt_w</p:attrName>
                                        </p:attrNameLst>
                                      </p:cBhvr>
                                      <p:tavLst>
                                        <p:tav tm="0">
                                          <p:val>
                                            <p:fltVal val="0"/>
                                          </p:val>
                                        </p:tav>
                                        <p:tav tm="100000">
                                          <p:val>
                                            <p:strVal val="#ppt_w"/>
                                          </p:val>
                                        </p:tav>
                                      </p:tavLst>
                                    </p:anim>
                                    <p:anim calcmode="lin" valueType="num">
                                      <p:cBhvr>
                                        <p:cTn id="119" dur="1000" fill="hold"/>
                                        <p:tgtEl>
                                          <p:spTgt spid="1455121"/>
                                        </p:tgtEl>
                                        <p:attrNameLst>
                                          <p:attrName>ppt_h</p:attrName>
                                        </p:attrNameLst>
                                      </p:cBhvr>
                                      <p:tavLst>
                                        <p:tav tm="0">
                                          <p:val>
                                            <p:fltVal val="0"/>
                                          </p:val>
                                        </p:tav>
                                        <p:tav tm="100000">
                                          <p:val>
                                            <p:strVal val="#ppt_h"/>
                                          </p:val>
                                        </p:tav>
                                      </p:tavLst>
                                    </p:anim>
                                    <p:anim calcmode="lin" valueType="num">
                                      <p:cBhvr>
                                        <p:cTn id="120" dur="1000" fill="hold"/>
                                        <p:tgtEl>
                                          <p:spTgt spid="1455121"/>
                                        </p:tgtEl>
                                        <p:attrNameLst>
                                          <p:attrName>style.rotation</p:attrName>
                                        </p:attrNameLst>
                                      </p:cBhvr>
                                      <p:tavLst>
                                        <p:tav tm="0">
                                          <p:val>
                                            <p:fltVal val="90"/>
                                          </p:val>
                                        </p:tav>
                                        <p:tav tm="100000">
                                          <p:val>
                                            <p:fltVal val="0"/>
                                          </p:val>
                                        </p:tav>
                                      </p:tavLst>
                                    </p:anim>
                                    <p:animEffect transition="in" filter="fade">
                                      <p:cBhvr>
                                        <p:cTn id="121" dur="1000"/>
                                        <p:tgtEl>
                                          <p:spTgt spid="1455121"/>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1455122"/>
                                        </p:tgtEl>
                                        <p:attrNameLst>
                                          <p:attrName>style.visibility</p:attrName>
                                        </p:attrNameLst>
                                      </p:cBhvr>
                                      <p:to>
                                        <p:strVal val="visible"/>
                                      </p:to>
                                    </p:set>
                                    <p:anim calcmode="lin" valueType="num">
                                      <p:cBhvr>
                                        <p:cTn id="124" dur="1000" fill="hold"/>
                                        <p:tgtEl>
                                          <p:spTgt spid="1455122"/>
                                        </p:tgtEl>
                                        <p:attrNameLst>
                                          <p:attrName>ppt_w</p:attrName>
                                        </p:attrNameLst>
                                      </p:cBhvr>
                                      <p:tavLst>
                                        <p:tav tm="0">
                                          <p:val>
                                            <p:fltVal val="0"/>
                                          </p:val>
                                        </p:tav>
                                        <p:tav tm="100000">
                                          <p:val>
                                            <p:strVal val="#ppt_w"/>
                                          </p:val>
                                        </p:tav>
                                      </p:tavLst>
                                    </p:anim>
                                    <p:anim calcmode="lin" valueType="num">
                                      <p:cBhvr>
                                        <p:cTn id="125" dur="1000" fill="hold"/>
                                        <p:tgtEl>
                                          <p:spTgt spid="1455122"/>
                                        </p:tgtEl>
                                        <p:attrNameLst>
                                          <p:attrName>ppt_h</p:attrName>
                                        </p:attrNameLst>
                                      </p:cBhvr>
                                      <p:tavLst>
                                        <p:tav tm="0">
                                          <p:val>
                                            <p:fltVal val="0"/>
                                          </p:val>
                                        </p:tav>
                                        <p:tav tm="100000">
                                          <p:val>
                                            <p:strVal val="#ppt_h"/>
                                          </p:val>
                                        </p:tav>
                                      </p:tavLst>
                                    </p:anim>
                                    <p:anim calcmode="lin" valueType="num">
                                      <p:cBhvr>
                                        <p:cTn id="126" dur="1000" fill="hold"/>
                                        <p:tgtEl>
                                          <p:spTgt spid="1455122"/>
                                        </p:tgtEl>
                                        <p:attrNameLst>
                                          <p:attrName>style.rotation</p:attrName>
                                        </p:attrNameLst>
                                      </p:cBhvr>
                                      <p:tavLst>
                                        <p:tav tm="0">
                                          <p:val>
                                            <p:fltVal val="90"/>
                                          </p:val>
                                        </p:tav>
                                        <p:tav tm="100000">
                                          <p:val>
                                            <p:fltVal val="0"/>
                                          </p:val>
                                        </p:tav>
                                      </p:tavLst>
                                    </p:anim>
                                    <p:animEffect transition="in" filter="fade">
                                      <p:cBhvr>
                                        <p:cTn id="127" dur="1000"/>
                                        <p:tgtEl>
                                          <p:spTgt spid="1455122"/>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1455123"/>
                                        </p:tgtEl>
                                        <p:attrNameLst>
                                          <p:attrName>style.visibility</p:attrName>
                                        </p:attrNameLst>
                                      </p:cBhvr>
                                      <p:to>
                                        <p:strVal val="visible"/>
                                      </p:to>
                                    </p:set>
                                    <p:anim calcmode="lin" valueType="num">
                                      <p:cBhvr>
                                        <p:cTn id="130" dur="1000" fill="hold"/>
                                        <p:tgtEl>
                                          <p:spTgt spid="1455123"/>
                                        </p:tgtEl>
                                        <p:attrNameLst>
                                          <p:attrName>ppt_w</p:attrName>
                                        </p:attrNameLst>
                                      </p:cBhvr>
                                      <p:tavLst>
                                        <p:tav tm="0">
                                          <p:val>
                                            <p:fltVal val="0"/>
                                          </p:val>
                                        </p:tav>
                                        <p:tav tm="100000">
                                          <p:val>
                                            <p:strVal val="#ppt_w"/>
                                          </p:val>
                                        </p:tav>
                                      </p:tavLst>
                                    </p:anim>
                                    <p:anim calcmode="lin" valueType="num">
                                      <p:cBhvr>
                                        <p:cTn id="131" dur="1000" fill="hold"/>
                                        <p:tgtEl>
                                          <p:spTgt spid="1455123"/>
                                        </p:tgtEl>
                                        <p:attrNameLst>
                                          <p:attrName>ppt_h</p:attrName>
                                        </p:attrNameLst>
                                      </p:cBhvr>
                                      <p:tavLst>
                                        <p:tav tm="0">
                                          <p:val>
                                            <p:fltVal val="0"/>
                                          </p:val>
                                        </p:tav>
                                        <p:tav tm="100000">
                                          <p:val>
                                            <p:strVal val="#ppt_h"/>
                                          </p:val>
                                        </p:tav>
                                      </p:tavLst>
                                    </p:anim>
                                    <p:anim calcmode="lin" valueType="num">
                                      <p:cBhvr>
                                        <p:cTn id="132" dur="1000" fill="hold"/>
                                        <p:tgtEl>
                                          <p:spTgt spid="1455123"/>
                                        </p:tgtEl>
                                        <p:attrNameLst>
                                          <p:attrName>style.rotation</p:attrName>
                                        </p:attrNameLst>
                                      </p:cBhvr>
                                      <p:tavLst>
                                        <p:tav tm="0">
                                          <p:val>
                                            <p:fltVal val="90"/>
                                          </p:val>
                                        </p:tav>
                                        <p:tav tm="100000">
                                          <p:val>
                                            <p:fltVal val="0"/>
                                          </p:val>
                                        </p:tav>
                                      </p:tavLst>
                                    </p:anim>
                                    <p:animEffect transition="in" filter="fade">
                                      <p:cBhvr>
                                        <p:cTn id="133" dur="1000"/>
                                        <p:tgtEl>
                                          <p:spTgt spid="145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106" grpId="0" animBg="1"/>
      <p:bldP spid="1455107" grpId="0" build="p" animBg="1"/>
      <p:bldP spid="1455108" grpId="0" animBg="1"/>
      <p:bldP spid="1455109" grpId="0"/>
      <p:bldP spid="1455111" grpId="0"/>
      <p:bldP spid="1455112" grpId="0"/>
      <p:bldP spid="1455114" grpId="0" animBg="1"/>
      <p:bldP spid="1455115" grpId="0"/>
      <p:bldP spid="1455116" grpId="0" animBg="1"/>
      <p:bldP spid="1455117" grpId="0"/>
      <p:bldP spid="1455118" grpId="0"/>
      <p:bldP spid="1455120" grpId="0" animBg="1"/>
      <p:bldP spid="1455121" grpId="0"/>
      <p:bldP spid="1455122" grpId="0" animBg="1"/>
      <p:bldP spid="14551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154" name="Rectangle 2"/>
          <p:cNvSpPr>
            <a:spLocks noGrp="1" noChangeArrowheads="1"/>
          </p:cNvSpPr>
          <p:nvPr>
            <p:ph type="title" idx="4294967295"/>
          </p:nvPr>
        </p:nvSpPr>
        <p:spPr bwMode="gray">
          <a:xfrm>
            <a:off x="0" y="252413"/>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Redirect Server</a:t>
            </a:r>
            <a:endParaRPr lang="es-ES" sz="3000" i="1">
              <a:solidFill>
                <a:schemeClr val="bg2">
                  <a:lumMod val="75000"/>
                </a:schemeClr>
              </a:solidFill>
              <a:effectLst>
                <a:outerShdw blurRad="38100" dist="38100" dir="2700000" algn="tl">
                  <a:srgbClr val="000000"/>
                </a:outerShdw>
              </a:effectLst>
            </a:endParaRPr>
          </a:p>
        </p:txBody>
      </p:sp>
      <p:sp>
        <p:nvSpPr>
          <p:cNvPr id="1457155" name="Rectangle 3"/>
          <p:cNvSpPr>
            <a:spLocks noGrp="1" noChangeArrowheads="1"/>
          </p:cNvSpPr>
          <p:nvPr>
            <p:ph type="body" idx="4294967295"/>
          </p:nvPr>
        </p:nvSpPr>
        <p:spPr bwMode="gray">
          <a:xfrm>
            <a:off x="0" y="1239842"/>
            <a:ext cx="9144000" cy="168830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p>
            <a:pPr>
              <a:buClr>
                <a:schemeClr val="bg2">
                  <a:lumMod val="75000"/>
                </a:schemeClr>
              </a:buClr>
              <a:buFont typeface="Wingdings" panose="05000000000000000000" pitchFamily="2" charset="2"/>
              <a:buChar char="Ø"/>
            </a:pPr>
            <a:r>
              <a:rPr lang="en-US" sz="2800" b="1" i="1" dirty="0" err="1">
                <a:ea typeface="Arial Unicode MS" pitchFamily="34" charset="-128"/>
                <a:cs typeface="Arial Unicode MS" pitchFamily="34" charset="-128"/>
              </a:rPr>
              <a:t>Procesan</a:t>
            </a:r>
            <a:r>
              <a:rPr lang="en-US" sz="2800" b="1" i="1" dirty="0">
                <a:ea typeface="Arial Unicode MS" pitchFamily="34" charset="-128"/>
                <a:cs typeface="Arial Unicode MS" pitchFamily="34" charset="-128"/>
              </a:rPr>
              <a:t> solicitudes SIP (Invite) y </a:t>
            </a:r>
            <a:r>
              <a:rPr lang="en-US" sz="2800" b="1" i="1" dirty="0" err="1">
                <a:ea typeface="Arial Unicode MS" pitchFamily="34" charset="-128"/>
                <a:cs typeface="Arial Unicode MS" pitchFamily="34" charset="-128"/>
              </a:rPr>
              <a:t>retorman</a:t>
            </a:r>
            <a:r>
              <a:rPr lang="en-US" sz="2800" b="1" i="1" dirty="0">
                <a:ea typeface="Arial Unicode MS" pitchFamily="34" charset="-128"/>
                <a:cs typeface="Arial Unicode MS" pitchFamily="34" charset="-128"/>
              </a:rPr>
              <a:t> la </a:t>
            </a:r>
            <a:r>
              <a:rPr lang="en-US" sz="2800" b="1" i="1" dirty="0" err="1">
                <a:ea typeface="Arial Unicode MS" pitchFamily="34" charset="-128"/>
                <a:cs typeface="Arial Unicode MS" pitchFamily="34" charset="-128"/>
              </a:rPr>
              <a:t>dirección</a:t>
            </a:r>
            <a:r>
              <a:rPr lang="en-US" sz="2800" b="1" i="1" dirty="0">
                <a:ea typeface="Arial Unicode MS" pitchFamily="34" charset="-128"/>
                <a:cs typeface="Arial Unicode MS" pitchFamily="34" charset="-128"/>
              </a:rPr>
              <a:t> IP del </a:t>
            </a:r>
            <a:r>
              <a:rPr lang="en-US" sz="2800" b="1" i="1" dirty="0" err="1">
                <a:ea typeface="Arial Unicode MS" pitchFamily="34" charset="-128"/>
                <a:cs typeface="Arial Unicode MS" pitchFamily="34" charset="-128"/>
              </a:rPr>
              <a:t>Corresponsal</a:t>
            </a:r>
            <a:r>
              <a:rPr lang="en-US" sz="2800" b="1" i="1" dirty="0">
                <a:ea typeface="Arial Unicode MS" pitchFamily="34" charset="-128"/>
                <a:cs typeface="Arial Unicode MS" pitchFamily="34" charset="-128"/>
              </a:rPr>
              <a:t> al que </a:t>
            </a:r>
            <a:r>
              <a:rPr lang="en-US" sz="2800" b="1" i="1" dirty="0" err="1">
                <a:ea typeface="Arial Unicode MS" pitchFamily="34" charset="-128"/>
                <a:cs typeface="Arial Unicode MS" pitchFamily="34" charset="-128"/>
              </a:rPr>
              <a:t>pertence</a:t>
            </a:r>
            <a:r>
              <a:rPr lang="en-US" sz="2800" b="1" i="1" dirty="0">
                <a:ea typeface="Arial Unicode MS" pitchFamily="34" charset="-128"/>
                <a:cs typeface="Arial Unicode MS" pitchFamily="34" charset="-128"/>
              </a:rPr>
              <a:t> la URI( Uniform Resource Identifiers).</a:t>
            </a:r>
            <a:endParaRPr lang="es-ES" sz="2800" b="1" i="1" dirty="0">
              <a:ea typeface="Arial Unicode MS" pitchFamily="34" charset="-128"/>
              <a:cs typeface="Arial Unicode MS" pitchFamily="34" charset="-128"/>
            </a:endParaRPr>
          </a:p>
        </p:txBody>
      </p:sp>
      <p:sp>
        <p:nvSpPr>
          <p:cNvPr id="1457156" name="Cloud"/>
          <p:cNvSpPr>
            <a:spLocks noChangeAspect="1" noEditPoints="1" noChangeArrowheads="1"/>
          </p:cNvSpPr>
          <p:nvPr/>
        </p:nvSpPr>
        <p:spPr bwMode="auto">
          <a:xfrm>
            <a:off x="1752600" y="4038600"/>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57157" name="Rectangle 5"/>
          <p:cNvSpPr>
            <a:spLocks noChangeArrowheads="1"/>
          </p:cNvSpPr>
          <p:nvPr/>
        </p:nvSpPr>
        <p:spPr bwMode="auto">
          <a:xfrm>
            <a:off x="3755824" y="4999829"/>
            <a:ext cx="2092525" cy="682624"/>
          </a:xfrm>
          <a:prstGeom prst="rect">
            <a:avLst/>
          </a:prstGeom>
          <a:noFill/>
          <a:ln w="9525">
            <a:noFill/>
            <a:miter lim="800000"/>
            <a:headEnd/>
            <a:tailEnd/>
          </a:ln>
          <a:effectLst/>
        </p:spPr>
        <p:txBody>
          <a:bodyPr/>
          <a:lstStyle/>
          <a:p>
            <a:pPr algn="ctr">
              <a:spcBef>
                <a:spcPct val="20000"/>
              </a:spcBef>
              <a:buClr>
                <a:srgbClr val="FF6309"/>
              </a:buClr>
            </a:pPr>
            <a:r>
              <a:rPr lang="en-US" sz="3200" i="1" dirty="0">
                <a:solidFill>
                  <a:srgbClr val="000000"/>
                </a:solidFill>
                <a:effectLst>
                  <a:outerShdw blurRad="38100" dist="38100" dir="2700000" algn="tl">
                    <a:srgbClr val="000000">
                      <a:alpha val="43137"/>
                    </a:srgbClr>
                  </a:outerShdw>
                </a:effectLst>
              </a:rPr>
              <a:t>Internet</a:t>
            </a:r>
            <a:endParaRPr lang="es-ES" sz="3200" i="1" dirty="0">
              <a:solidFill>
                <a:srgbClr val="000000"/>
              </a:solidFill>
              <a:effectLst>
                <a:outerShdw blurRad="38100" dist="38100" dir="2700000" algn="tl">
                  <a:srgbClr val="000000">
                    <a:alpha val="43137"/>
                  </a:srgbClr>
                </a:outerShdw>
              </a:effectLst>
            </a:endParaRPr>
          </a:p>
        </p:txBody>
      </p:sp>
      <p:pic>
        <p:nvPicPr>
          <p:cNvPr id="1457158" name="Picture 6" descr="MCj01974380000[1]"/>
          <p:cNvPicPr>
            <a:picLocks noChangeAspect="1" noChangeArrowheads="1"/>
          </p:cNvPicPr>
          <p:nvPr/>
        </p:nvPicPr>
        <p:blipFill>
          <a:blip r:embed="rId3" cstate="print"/>
          <a:srcRect/>
          <a:stretch>
            <a:fillRect/>
          </a:stretch>
        </p:blipFill>
        <p:spPr bwMode="auto">
          <a:xfrm>
            <a:off x="4495800" y="3505200"/>
            <a:ext cx="674688" cy="952500"/>
          </a:xfrm>
          <a:prstGeom prst="rect">
            <a:avLst/>
          </a:prstGeom>
          <a:noFill/>
        </p:spPr>
      </p:pic>
      <p:sp>
        <p:nvSpPr>
          <p:cNvPr id="1457159" name="Rectangle 7"/>
          <p:cNvSpPr>
            <a:spLocks noChangeArrowheads="1"/>
          </p:cNvSpPr>
          <p:nvPr/>
        </p:nvSpPr>
        <p:spPr bwMode="auto">
          <a:xfrm>
            <a:off x="3486150" y="3127375"/>
            <a:ext cx="2638425" cy="385763"/>
          </a:xfrm>
          <a:prstGeom prst="rect">
            <a:avLst/>
          </a:prstGeom>
          <a:noFill/>
          <a:ln w="9525">
            <a:noFill/>
            <a:miter lim="800000"/>
            <a:headEnd/>
            <a:tailEnd/>
          </a:ln>
          <a:effectLst/>
        </p:spPr>
        <p:txBody>
          <a:bodyPr/>
          <a:lstStyle/>
          <a:p>
            <a:pPr algn="ctr">
              <a:spcBef>
                <a:spcPct val="20000"/>
              </a:spcBef>
              <a:buClr>
                <a:srgbClr val="FF6309"/>
              </a:buClr>
            </a:pPr>
            <a:r>
              <a:rPr lang="en-US" i="1">
                <a:solidFill>
                  <a:srgbClr val="000000"/>
                </a:solidFill>
              </a:rPr>
              <a:t>Redirect Server</a:t>
            </a:r>
            <a:endParaRPr lang="es-ES" i="1">
              <a:solidFill>
                <a:srgbClr val="000000"/>
              </a:solidFill>
            </a:endParaRPr>
          </a:p>
        </p:txBody>
      </p:sp>
      <p:pic>
        <p:nvPicPr>
          <p:cNvPr id="1457160" name="Picture 8"/>
          <p:cNvPicPr>
            <a:picLocks noChangeArrowheads="1"/>
          </p:cNvPicPr>
          <p:nvPr/>
        </p:nvPicPr>
        <p:blipFill>
          <a:blip r:embed="rId4" cstate="print"/>
          <a:srcRect/>
          <a:stretch>
            <a:fillRect/>
          </a:stretch>
        </p:blipFill>
        <p:spPr bwMode="auto">
          <a:xfrm>
            <a:off x="7086600" y="4572000"/>
            <a:ext cx="727075" cy="527050"/>
          </a:xfrm>
          <a:prstGeom prst="rect">
            <a:avLst/>
          </a:prstGeom>
          <a:noFill/>
          <a:ln w="9525">
            <a:noFill/>
            <a:miter lim="800000"/>
            <a:headEnd/>
            <a:tailEnd/>
          </a:ln>
          <a:effectLst/>
        </p:spPr>
      </p:pic>
      <p:sp>
        <p:nvSpPr>
          <p:cNvPr id="1457161" name="Rectangle 9"/>
          <p:cNvSpPr>
            <a:spLocks noChangeArrowheads="1"/>
          </p:cNvSpPr>
          <p:nvPr/>
        </p:nvSpPr>
        <p:spPr bwMode="auto">
          <a:xfrm>
            <a:off x="7086600" y="4267200"/>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57162" name="Rectangle 10"/>
          <p:cNvSpPr>
            <a:spLocks noChangeArrowheads="1"/>
          </p:cNvSpPr>
          <p:nvPr/>
        </p:nvSpPr>
        <p:spPr bwMode="auto">
          <a:xfrm>
            <a:off x="1143000" y="5105400"/>
            <a:ext cx="1201738"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57163" name="Picture 11"/>
          <p:cNvPicPr>
            <a:picLocks noChangeArrowheads="1"/>
          </p:cNvPicPr>
          <p:nvPr/>
        </p:nvPicPr>
        <p:blipFill>
          <a:blip r:embed="rId4" cstate="print"/>
          <a:srcRect/>
          <a:stretch>
            <a:fillRect/>
          </a:stretch>
        </p:blipFill>
        <p:spPr bwMode="auto">
          <a:xfrm>
            <a:off x="1447800" y="4572000"/>
            <a:ext cx="727075" cy="527050"/>
          </a:xfrm>
          <a:prstGeom prst="rect">
            <a:avLst/>
          </a:prstGeom>
          <a:noFill/>
          <a:ln w="9525">
            <a:noFill/>
            <a:miter lim="800000"/>
            <a:headEnd/>
            <a:tailEnd/>
          </a:ln>
          <a:effectLst/>
        </p:spPr>
      </p:pic>
      <p:sp>
        <p:nvSpPr>
          <p:cNvPr id="1457164" name="Line 12"/>
          <p:cNvSpPr>
            <a:spLocks noChangeShapeType="1"/>
          </p:cNvSpPr>
          <p:nvPr/>
        </p:nvSpPr>
        <p:spPr bwMode="auto">
          <a:xfrm flipV="1">
            <a:off x="2286000" y="4114800"/>
            <a:ext cx="19812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5" name="Rectangle 13"/>
          <p:cNvSpPr>
            <a:spLocks noChangeArrowheads="1"/>
          </p:cNvSpPr>
          <p:nvPr/>
        </p:nvSpPr>
        <p:spPr bwMode="auto">
          <a:xfrm rot="-372198">
            <a:off x="2819400" y="4038600"/>
            <a:ext cx="914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a:t>
            </a:r>
            <a:endParaRPr lang="es-ES" sz="1200">
              <a:solidFill>
                <a:srgbClr val="000000"/>
              </a:solidFill>
            </a:endParaRPr>
          </a:p>
        </p:txBody>
      </p:sp>
      <p:sp>
        <p:nvSpPr>
          <p:cNvPr id="1457166" name="Line 14"/>
          <p:cNvSpPr>
            <a:spLocks noChangeShapeType="1"/>
          </p:cNvSpPr>
          <p:nvPr/>
        </p:nvSpPr>
        <p:spPr bwMode="auto">
          <a:xfrm flipH="1">
            <a:off x="2286000" y="4267200"/>
            <a:ext cx="2057400" cy="45720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7" name="Rectangle 15"/>
          <p:cNvSpPr>
            <a:spLocks noChangeArrowheads="1"/>
          </p:cNvSpPr>
          <p:nvPr/>
        </p:nvSpPr>
        <p:spPr bwMode="auto">
          <a:xfrm rot="-372198">
            <a:off x="3048000" y="4430713"/>
            <a:ext cx="685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3xx</a:t>
            </a:r>
            <a:endParaRPr lang="es-ES" sz="1200">
              <a:solidFill>
                <a:srgbClr val="000000"/>
              </a:solidFill>
            </a:endParaRPr>
          </a:p>
        </p:txBody>
      </p:sp>
      <p:sp>
        <p:nvSpPr>
          <p:cNvPr id="1457168" name="Line 16"/>
          <p:cNvSpPr>
            <a:spLocks noChangeShapeType="1"/>
          </p:cNvSpPr>
          <p:nvPr/>
        </p:nvSpPr>
        <p:spPr bwMode="auto">
          <a:xfrm flipV="1">
            <a:off x="2286000" y="4953000"/>
            <a:ext cx="4724400" cy="0"/>
          </a:xfrm>
          <a:prstGeom prst="line">
            <a:avLst/>
          </a:prstGeom>
          <a:noFill/>
          <a:ln w="28575">
            <a:solidFill>
              <a:schemeClr val="bg2">
                <a:lumMod val="75000"/>
              </a:schemeClr>
            </a:solidFill>
            <a:round/>
            <a:headEnd/>
            <a:tailEnd type="triangle" w="med" len="med"/>
          </a:ln>
          <a:effectLst/>
        </p:spPr>
        <p:txBody>
          <a:bodyPr/>
          <a:lstStyle/>
          <a:p>
            <a:endParaRPr lang="es-ES"/>
          </a:p>
        </p:txBody>
      </p:sp>
      <p:sp>
        <p:nvSpPr>
          <p:cNvPr id="1457169" name="Rectangle 17"/>
          <p:cNvSpPr>
            <a:spLocks noChangeArrowheads="1"/>
          </p:cNvSpPr>
          <p:nvPr/>
        </p:nvSpPr>
        <p:spPr bwMode="auto">
          <a:xfrm>
            <a:off x="3886200" y="46482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319651" y="3198812"/>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57154"/>
                                        </p:tgtEl>
                                        <p:attrNameLst>
                                          <p:attrName>style.visibility</p:attrName>
                                        </p:attrNameLst>
                                      </p:cBhvr>
                                      <p:to>
                                        <p:strVal val="visible"/>
                                      </p:to>
                                    </p:set>
                                    <p:anim calcmode="lin" valueType="num">
                                      <p:cBhvr>
                                        <p:cTn id="7" dur="1000" fill="hold"/>
                                        <p:tgtEl>
                                          <p:spTgt spid="1457154"/>
                                        </p:tgtEl>
                                        <p:attrNameLst>
                                          <p:attrName>ppt_w</p:attrName>
                                        </p:attrNameLst>
                                      </p:cBhvr>
                                      <p:tavLst>
                                        <p:tav tm="0">
                                          <p:val>
                                            <p:fltVal val="0"/>
                                          </p:val>
                                        </p:tav>
                                        <p:tav tm="100000">
                                          <p:val>
                                            <p:strVal val="#ppt_w"/>
                                          </p:val>
                                        </p:tav>
                                      </p:tavLst>
                                    </p:anim>
                                    <p:anim calcmode="lin" valueType="num">
                                      <p:cBhvr>
                                        <p:cTn id="8" dur="1000" fill="hold"/>
                                        <p:tgtEl>
                                          <p:spTgt spid="1457154"/>
                                        </p:tgtEl>
                                        <p:attrNameLst>
                                          <p:attrName>ppt_h</p:attrName>
                                        </p:attrNameLst>
                                      </p:cBhvr>
                                      <p:tavLst>
                                        <p:tav tm="0">
                                          <p:val>
                                            <p:fltVal val="0"/>
                                          </p:val>
                                        </p:tav>
                                        <p:tav tm="100000">
                                          <p:val>
                                            <p:strVal val="#ppt_h"/>
                                          </p:val>
                                        </p:tav>
                                      </p:tavLst>
                                    </p:anim>
                                    <p:anim calcmode="lin" valueType="num">
                                      <p:cBhvr>
                                        <p:cTn id="9" dur="1000" fill="hold"/>
                                        <p:tgtEl>
                                          <p:spTgt spid="1457154"/>
                                        </p:tgtEl>
                                        <p:attrNameLst>
                                          <p:attrName>style.rotation</p:attrName>
                                        </p:attrNameLst>
                                      </p:cBhvr>
                                      <p:tavLst>
                                        <p:tav tm="0">
                                          <p:val>
                                            <p:fltVal val="90"/>
                                          </p:val>
                                        </p:tav>
                                        <p:tav tm="100000">
                                          <p:val>
                                            <p:fltVal val="0"/>
                                          </p:val>
                                        </p:tav>
                                      </p:tavLst>
                                    </p:anim>
                                    <p:animEffect transition="in" filter="fade">
                                      <p:cBhvr>
                                        <p:cTn id="10" dur="1000"/>
                                        <p:tgtEl>
                                          <p:spTgt spid="1457154"/>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57155">
                                            <p:bg/>
                                          </p:spTgt>
                                        </p:tgtEl>
                                        <p:attrNameLst>
                                          <p:attrName>style.visibility</p:attrName>
                                        </p:attrNameLst>
                                      </p:cBhvr>
                                      <p:to>
                                        <p:strVal val="visible"/>
                                      </p:to>
                                    </p:set>
                                    <p:anim calcmode="lin" valueType="num">
                                      <p:cBhvr>
                                        <p:cTn id="18" dur="1000" fill="hold"/>
                                        <p:tgtEl>
                                          <p:spTgt spid="1457155">
                                            <p:bg/>
                                          </p:spTgt>
                                        </p:tgtEl>
                                        <p:attrNameLst>
                                          <p:attrName>ppt_w</p:attrName>
                                        </p:attrNameLst>
                                      </p:cBhvr>
                                      <p:tavLst>
                                        <p:tav tm="0">
                                          <p:val>
                                            <p:fltVal val="0"/>
                                          </p:val>
                                        </p:tav>
                                        <p:tav tm="100000">
                                          <p:val>
                                            <p:strVal val="#ppt_w"/>
                                          </p:val>
                                        </p:tav>
                                      </p:tavLst>
                                    </p:anim>
                                    <p:anim calcmode="lin" valueType="num">
                                      <p:cBhvr>
                                        <p:cTn id="19" dur="1000" fill="hold"/>
                                        <p:tgtEl>
                                          <p:spTgt spid="1457155">
                                            <p:bg/>
                                          </p:spTgt>
                                        </p:tgtEl>
                                        <p:attrNameLst>
                                          <p:attrName>ppt_h</p:attrName>
                                        </p:attrNameLst>
                                      </p:cBhvr>
                                      <p:tavLst>
                                        <p:tav tm="0">
                                          <p:val>
                                            <p:fltVal val="0"/>
                                          </p:val>
                                        </p:tav>
                                        <p:tav tm="100000">
                                          <p:val>
                                            <p:strVal val="#ppt_h"/>
                                          </p:val>
                                        </p:tav>
                                      </p:tavLst>
                                    </p:anim>
                                    <p:anim calcmode="lin" valueType="num">
                                      <p:cBhvr>
                                        <p:cTn id="20" dur="1000" fill="hold"/>
                                        <p:tgtEl>
                                          <p:spTgt spid="1457155">
                                            <p:bg/>
                                          </p:spTgt>
                                        </p:tgtEl>
                                        <p:attrNameLst>
                                          <p:attrName>style.rotation</p:attrName>
                                        </p:attrNameLst>
                                      </p:cBhvr>
                                      <p:tavLst>
                                        <p:tav tm="0">
                                          <p:val>
                                            <p:fltVal val="90"/>
                                          </p:val>
                                        </p:tav>
                                        <p:tav tm="100000">
                                          <p:val>
                                            <p:fltVal val="0"/>
                                          </p:val>
                                        </p:tav>
                                      </p:tavLst>
                                    </p:anim>
                                    <p:animEffect transition="in" filter="fade">
                                      <p:cBhvr>
                                        <p:cTn id="21" dur="1000"/>
                                        <p:tgtEl>
                                          <p:spTgt spid="1457155">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57155">
                                            <p:txEl>
                                              <p:pRg st="0" end="0"/>
                                            </p:txEl>
                                          </p:spTgt>
                                        </p:tgtEl>
                                        <p:attrNameLst>
                                          <p:attrName>style.visibility</p:attrName>
                                        </p:attrNameLst>
                                      </p:cBhvr>
                                      <p:to>
                                        <p:strVal val="visible"/>
                                      </p:to>
                                    </p:set>
                                    <p:anim calcmode="lin" valueType="num">
                                      <p:cBhvr>
                                        <p:cTn id="26" dur="1000" fill="hold"/>
                                        <p:tgtEl>
                                          <p:spTgt spid="1457155">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57155">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57155">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5715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57156"/>
                                        </p:tgtEl>
                                        <p:attrNameLst>
                                          <p:attrName>style.visibility</p:attrName>
                                        </p:attrNameLst>
                                      </p:cBhvr>
                                      <p:to>
                                        <p:strVal val="visible"/>
                                      </p:to>
                                    </p:set>
                                    <p:anim calcmode="lin" valueType="num">
                                      <p:cBhvr>
                                        <p:cTn id="34" dur="1000" fill="hold"/>
                                        <p:tgtEl>
                                          <p:spTgt spid="1457156"/>
                                        </p:tgtEl>
                                        <p:attrNameLst>
                                          <p:attrName>ppt_w</p:attrName>
                                        </p:attrNameLst>
                                      </p:cBhvr>
                                      <p:tavLst>
                                        <p:tav tm="0">
                                          <p:val>
                                            <p:fltVal val="0"/>
                                          </p:val>
                                        </p:tav>
                                        <p:tav tm="100000">
                                          <p:val>
                                            <p:strVal val="#ppt_w"/>
                                          </p:val>
                                        </p:tav>
                                      </p:tavLst>
                                    </p:anim>
                                    <p:anim calcmode="lin" valueType="num">
                                      <p:cBhvr>
                                        <p:cTn id="35" dur="1000" fill="hold"/>
                                        <p:tgtEl>
                                          <p:spTgt spid="1457156"/>
                                        </p:tgtEl>
                                        <p:attrNameLst>
                                          <p:attrName>ppt_h</p:attrName>
                                        </p:attrNameLst>
                                      </p:cBhvr>
                                      <p:tavLst>
                                        <p:tav tm="0">
                                          <p:val>
                                            <p:fltVal val="0"/>
                                          </p:val>
                                        </p:tav>
                                        <p:tav tm="100000">
                                          <p:val>
                                            <p:strVal val="#ppt_h"/>
                                          </p:val>
                                        </p:tav>
                                      </p:tavLst>
                                    </p:anim>
                                    <p:anim calcmode="lin" valueType="num">
                                      <p:cBhvr>
                                        <p:cTn id="36" dur="1000" fill="hold"/>
                                        <p:tgtEl>
                                          <p:spTgt spid="1457156"/>
                                        </p:tgtEl>
                                        <p:attrNameLst>
                                          <p:attrName>style.rotation</p:attrName>
                                        </p:attrNameLst>
                                      </p:cBhvr>
                                      <p:tavLst>
                                        <p:tav tm="0">
                                          <p:val>
                                            <p:fltVal val="90"/>
                                          </p:val>
                                        </p:tav>
                                        <p:tav tm="100000">
                                          <p:val>
                                            <p:fltVal val="0"/>
                                          </p:val>
                                        </p:tav>
                                      </p:tavLst>
                                    </p:anim>
                                    <p:animEffect transition="in" filter="fade">
                                      <p:cBhvr>
                                        <p:cTn id="37" dur="1000"/>
                                        <p:tgtEl>
                                          <p:spTgt spid="1457156"/>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457157"/>
                                        </p:tgtEl>
                                        <p:attrNameLst>
                                          <p:attrName>style.visibility</p:attrName>
                                        </p:attrNameLst>
                                      </p:cBhvr>
                                      <p:to>
                                        <p:strVal val="visible"/>
                                      </p:to>
                                    </p:set>
                                    <p:anim calcmode="lin" valueType="num">
                                      <p:cBhvr>
                                        <p:cTn id="40" dur="1000" fill="hold"/>
                                        <p:tgtEl>
                                          <p:spTgt spid="1457157"/>
                                        </p:tgtEl>
                                        <p:attrNameLst>
                                          <p:attrName>ppt_w</p:attrName>
                                        </p:attrNameLst>
                                      </p:cBhvr>
                                      <p:tavLst>
                                        <p:tav tm="0">
                                          <p:val>
                                            <p:fltVal val="0"/>
                                          </p:val>
                                        </p:tav>
                                        <p:tav tm="100000">
                                          <p:val>
                                            <p:strVal val="#ppt_w"/>
                                          </p:val>
                                        </p:tav>
                                      </p:tavLst>
                                    </p:anim>
                                    <p:anim calcmode="lin" valueType="num">
                                      <p:cBhvr>
                                        <p:cTn id="41" dur="1000" fill="hold"/>
                                        <p:tgtEl>
                                          <p:spTgt spid="1457157"/>
                                        </p:tgtEl>
                                        <p:attrNameLst>
                                          <p:attrName>ppt_h</p:attrName>
                                        </p:attrNameLst>
                                      </p:cBhvr>
                                      <p:tavLst>
                                        <p:tav tm="0">
                                          <p:val>
                                            <p:fltVal val="0"/>
                                          </p:val>
                                        </p:tav>
                                        <p:tav tm="100000">
                                          <p:val>
                                            <p:strVal val="#ppt_h"/>
                                          </p:val>
                                        </p:tav>
                                      </p:tavLst>
                                    </p:anim>
                                    <p:anim calcmode="lin" valueType="num">
                                      <p:cBhvr>
                                        <p:cTn id="42" dur="1000" fill="hold"/>
                                        <p:tgtEl>
                                          <p:spTgt spid="1457157"/>
                                        </p:tgtEl>
                                        <p:attrNameLst>
                                          <p:attrName>style.rotation</p:attrName>
                                        </p:attrNameLst>
                                      </p:cBhvr>
                                      <p:tavLst>
                                        <p:tav tm="0">
                                          <p:val>
                                            <p:fltVal val="90"/>
                                          </p:val>
                                        </p:tav>
                                        <p:tav tm="100000">
                                          <p:val>
                                            <p:fltVal val="0"/>
                                          </p:val>
                                        </p:tav>
                                      </p:tavLst>
                                    </p:anim>
                                    <p:animEffect transition="in" filter="fade">
                                      <p:cBhvr>
                                        <p:cTn id="43" dur="1000"/>
                                        <p:tgtEl>
                                          <p:spTgt spid="1457157"/>
                                        </p:tgtEl>
                                      </p:cBhvr>
                                    </p:animEffect>
                                  </p:childTnLst>
                                </p:cTn>
                              </p:par>
                              <p:par>
                                <p:cTn id="44" presetID="31" presetClass="entr" presetSubtype="0" fill="hold" nodeType="withEffect">
                                  <p:stCondLst>
                                    <p:cond delay="0"/>
                                  </p:stCondLst>
                                  <p:childTnLst>
                                    <p:set>
                                      <p:cBhvr>
                                        <p:cTn id="45" dur="1" fill="hold">
                                          <p:stCondLst>
                                            <p:cond delay="0"/>
                                          </p:stCondLst>
                                        </p:cTn>
                                        <p:tgtEl>
                                          <p:spTgt spid="1457158"/>
                                        </p:tgtEl>
                                        <p:attrNameLst>
                                          <p:attrName>style.visibility</p:attrName>
                                        </p:attrNameLst>
                                      </p:cBhvr>
                                      <p:to>
                                        <p:strVal val="visible"/>
                                      </p:to>
                                    </p:set>
                                    <p:anim calcmode="lin" valueType="num">
                                      <p:cBhvr>
                                        <p:cTn id="46" dur="1000" fill="hold"/>
                                        <p:tgtEl>
                                          <p:spTgt spid="1457158"/>
                                        </p:tgtEl>
                                        <p:attrNameLst>
                                          <p:attrName>ppt_w</p:attrName>
                                        </p:attrNameLst>
                                      </p:cBhvr>
                                      <p:tavLst>
                                        <p:tav tm="0">
                                          <p:val>
                                            <p:fltVal val="0"/>
                                          </p:val>
                                        </p:tav>
                                        <p:tav tm="100000">
                                          <p:val>
                                            <p:strVal val="#ppt_w"/>
                                          </p:val>
                                        </p:tav>
                                      </p:tavLst>
                                    </p:anim>
                                    <p:anim calcmode="lin" valueType="num">
                                      <p:cBhvr>
                                        <p:cTn id="47" dur="1000" fill="hold"/>
                                        <p:tgtEl>
                                          <p:spTgt spid="1457158"/>
                                        </p:tgtEl>
                                        <p:attrNameLst>
                                          <p:attrName>ppt_h</p:attrName>
                                        </p:attrNameLst>
                                      </p:cBhvr>
                                      <p:tavLst>
                                        <p:tav tm="0">
                                          <p:val>
                                            <p:fltVal val="0"/>
                                          </p:val>
                                        </p:tav>
                                        <p:tav tm="100000">
                                          <p:val>
                                            <p:strVal val="#ppt_h"/>
                                          </p:val>
                                        </p:tav>
                                      </p:tavLst>
                                    </p:anim>
                                    <p:anim calcmode="lin" valueType="num">
                                      <p:cBhvr>
                                        <p:cTn id="48" dur="1000" fill="hold"/>
                                        <p:tgtEl>
                                          <p:spTgt spid="1457158"/>
                                        </p:tgtEl>
                                        <p:attrNameLst>
                                          <p:attrName>style.rotation</p:attrName>
                                        </p:attrNameLst>
                                      </p:cBhvr>
                                      <p:tavLst>
                                        <p:tav tm="0">
                                          <p:val>
                                            <p:fltVal val="90"/>
                                          </p:val>
                                        </p:tav>
                                        <p:tav tm="100000">
                                          <p:val>
                                            <p:fltVal val="0"/>
                                          </p:val>
                                        </p:tav>
                                      </p:tavLst>
                                    </p:anim>
                                    <p:animEffect transition="in" filter="fade">
                                      <p:cBhvr>
                                        <p:cTn id="49" dur="1000"/>
                                        <p:tgtEl>
                                          <p:spTgt spid="1457158"/>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457159"/>
                                        </p:tgtEl>
                                        <p:attrNameLst>
                                          <p:attrName>style.visibility</p:attrName>
                                        </p:attrNameLst>
                                      </p:cBhvr>
                                      <p:to>
                                        <p:strVal val="visible"/>
                                      </p:to>
                                    </p:set>
                                    <p:anim calcmode="lin" valueType="num">
                                      <p:cBhvr>
                                        <p:cTn id="52" dur="1000" fill="hold"/>
                                        <p:tgtEl>
                                          <p:spTgt spid="1457159"/>
                                        </p:tgtEl>
                                        <p:attrNameLst>
                                          <p:attrName>ppt_w</p:attrName>
                                        </p:attrNameLst>
                                      </p:cBhvr>
                                      <p:tavLst>
                                        <p:tav tm="0">
                                          <p:val>
                                            <p:fltVal val="0"/>
                                          </p:val>
                                        </p:tav>
                                        <p:tav tm="100000">
                                          <p:val>
                                            <p:strVal val="#ppt_w"/>
                                          </p:val>
                                        </p:tav>
                                      </p:tavLst>
                                    </p:anim>
                                    <p:anim calcmode="lin" valueType="num">
                                      <p:cBhvr>
                                        <p:cTn id="53" dur="1000" fill="hold"/>
                                        <p:tgtEl>
                                          <p:spTgt spid="1457159"/>
                                        </p:tgtEl>
                                        <p:attrNameLst>
                                          <p:attrName>ppt_h</p:attrName>
                                        </p:attrNameLst>
                                      </p:cBhvr>
                                      <p:tavLst>
                                        <p:tav tm="0">
                                          <p:val>
                                            <p:fltVal val="0"/>
                                          </p:val>
                                        </p:tav>
                                        <p:tav tm="100000">
                                          <p:val>
                                            <p:strVal val="#ppt_h"/>
                                          </p:val>
                                        </p:tav>
                                      </p:tavLst>
                                    </p:anim>
                                    <p:anim calcmode="lin" valueType="num">
                                      <p:cBhvr>
                                        <p:cTn id="54" dur="1000" fill="hold"/>
                                        <p:tgtEl>
                                          <p:spTgt spid="1457159"/>
                                        </p:tgtEl>
                                        <p:attrNameLst>
                                          <p:attrName>style.rotation</p:attrName>
                                        </p:attrNameLst>
                                      </p:cBhvr>
                                      <p:tavLst>
                                        <p:tav tm="0">
                                          <p:val>
                                            <p:fltVal val="90"/>
                                          </p:val>
                                        </p:tav>
                                        <p:tav tm="100000">
                                          <p:val>
                                            <p:fltVal val="0"/>
                                          </p:val>
                                        </p:tav>
                                      </p:tavLst>
                                    </p:anim>
                                    <p:animEffect transition="in" filter="fade">
                                      <p:cBhvr>
                                        <p:cTn id="55" dur="1000"/>
                                        <p:tgtEl>
                                          <p:spTgt spid="1457159"/>
                                        </p:tgtEl>
                                      </p:cBhvr>
                                    </p:animEffect>
                                  </p:childTnLst>
                                </p:cTn>
                              </p:par>
                              <p:par>
                                <p:cTn id="56" presetID="31" presetClass="entr" presetSubtype="0" fill="hold" nodeType="withEffect">
                                  <p:stCondLst>
                                    <p:cond delay="0"/>
                                  </p:stCondLst>
                                  <p:childTnLst>
                                    <p:set>
                                      <p:cBhvr>
                                        <p:cTn id="57" dur="1" fill="hold">
                                          <p:stCondLst>
                                            <p:cond delay="0"/>
                                          </p:stCondLst>
                                        </p:cTn>
                                        <p:tgtEl>
                                          <p:spTgt spid="1457160"/>
                                        </p:tgtEl>
                                        <p:attrNameLst>
                                          <p:attrName>style.visibility</p:attrName>
                                        </p:attrNameLst>
                                      </p:cBhvr>
                                      <p:to>
                                        <p:strVal val="visible"/>
                                      </p:to>
                                    </p:set>
                                    <p:anim calcmode="lin" valueType="num">
                                      <p:cBhvr>
                                        <p:cTn id="58" dur="1000" fill="hold"/>
                                        <p:tgtEl>
                                          <p:spTgt spid="1457160"/>
                                        </p:tgtEl>
                                        <p:attrNameLst>
                                          <p:attrName>ppt_w</p:attrName>
                                        </p:attrNameLst>
                                      </p:cBhvr>
                                      <p:tavLst>
                                        <p:tav tm="0">
                                          <p:val>
                                            <p:fltVal val="0"/>
                                          </p:val>
                                        </p:tav>
                                        <p:tav tm="100000">
                                          <p:val>
                                            <p:strVal val="#ppt_w"/>
                                          </p:val>
                                        </p:tav>
                                      </p:tavLst>
                                    </p:anim>
                                    <p:anim calcmode="lin" valueType="num">
                                      <p:cBhvr>
                                        <p:cTn id="59" dur="1000" fill="hold"/>
                                        <p:tgtEl>
                                          <p:spTgt spid="1457160"/>
                                        </p:tgtEl>
                                        <p:attrNameLst>
                                          <p:attrName>ppt_h</p:attrName>
                                        </p:attrNameLst>
                                      </p:cBhvr>
                                      <p:tavLst>
                                        <p:tav tm="0">
                                          <p:val>
                                            <p:fltVal val="0"/>
                                          </p:val>
                                        </p:tav>
                                        <p:tav tm="100000">
                                          <p:val>
                                            <p:strVal val="#ppt_h"/>
                                          </p:val>
                                        </p:tav>
                                      </p:tavLst>
                                    </p:anim>
                                    <p:anim calcmode="lin" valueType="num">
                                      <p:cBhvr>
                                        <p:cTn id="60" dur="1000" fill="hold"/>
                                        <p:tgtEl>
                                          <p:spTgt spid="1457160"/>
                                        </p:tgtEl>
                                        <p:attrNameLst>
                                          <p:attrName>style.rotation</p:attrName>
                                        </p:attrNameLst>
                                      </p:cBhvr>
                                      <p:tavLst>
                                        <p:tav tm="0">
                                          <p:val>
                                            <p:fltVal val="90"/>
                                          </p:val>
                                        </p:tav>
                                        <p:tav tm="100000">
                                          <p:val>
                                            <p:fltVal val="0"/>
                                          </p:val>
                                        </p:tav>
                                      </p:tavLst>
                                    </p:anim>
                                    <p:animEffect transition="in" filter="fade">
                                      <p:cBhvr>
                                        <p:cTn id="61" dur="1000"/>
                                        <p:tgtEl>
                                          <p:spTgt spid="145716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1457161"/>
                                        </p:tgtEl>
                                        <p:attrNameLst>
                                          <p:attrName>style.visibility</p:attrName>
                                        </p:attrNameLst>
                                      </p:cBhvr>
                                      <p:to>
                                        <p:strVal val="visible"/>
                                      </p:to>
                                    </p:set>
                                    <p:anim calcmode="lin" valueType="num">
                                      <p:cBhvr>
                                        <p:cTn id="64" dur="1000" fill="hold"/>
                                        <p:tgtEl>
                                          <p:spTgt spid="1457161"/>
                                        </p:tgtEl>
                                        <p:attrNameLst>
                                          <p:attrName>ppt_w</p:attrName>
                                        </p:attrNameLst>
                                      </p:cBhvr>
                                      <p:tavLst>
                                        <p:tav tm="0">
                                          <p:val>
                                            <p:fltVal val="0"/>
                                          </p:val>
                                        </p:tav>
                                        <p:tav tm="100000">
                                          <p:val>
                                            <p:strVal val="#ppt_w"/>
                                          </p:val>
                                        </p:tav>
                                      </p:tavLst>
                                    </p:anim>
                                    <p:anim calcmode="lin" valueType="num">
                                      <p:cBhvr>
                                        <p:cTn id="65" dur="1000" fill="hold"/>
                                        <p:tgtEl>
                                          <p:spTgt spid="1457161"/>
                                        </p:tgtEl>
                                        <p:attrNameLst>
                                          <p:attrName>ppt_h</p:attrName>
                                        </p:attrNameLst>
                                      </p:cBhvr>
                                      <p:tavLst>
                                        <p:tav tm="0">
                                          <p:val>
                                            <p:fltVal val="0"/>
                                          </p:val>
                                        </p:tav>
                                        <p:tav tm="100000">
                                          <p:val>
                                            <p:strVal val="#ppt_h"/>
                                          </p:val>
                                        </p:tav>
                                      </p:tavLst>
                                    </p:anim>
                                    <p:anim calcmode="lin" valueType="num">
                                      <p:cBhvr>
                                        <p:cTn id="66" dur="1000" fill="hold"/>
                                        <p:tgtEl>
                                          <p:spTgt spid="1457161"/>
                                        </p:tgtEl>
                                        <p:attrNameLst>
                                          <p:attrName>style.rotation</p:attrName>
                                        </p:attrNameLst>
                                      </p:cBhvr>
                                      <p:tavLst>
                                        <p:tav tm="0">
                                          <p:val>
                                            <p:fltVal val="90"/>
                                          </p:val>
                                        </p:tav>
                                        <p:tav tm="100000">
                                          <p:val>
                                            <p:fltVal val="0"/>
                                          </p:val>
                                        </p:tav>
                                      </p:tavLst>
                                    </p:anim>
                                    <p:animEffect transition="in" filter="fade">
                                      <p:cBhvr>
                                        <p:cTn id="67" dur="1000"/>
                                        <p:tgtEl>
                                          <p:spTgt spid="1457161"/>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1457162"/>
                                        </p:tgtEl>
                                        <p:attrNameLst>
                                          <p:attrName>style.visibility</p:attrName>
                                        </p:attrNameLst>
                                      </p:cBhvr>
                                      <p:to>
                                        <p:strVal val="visible"/>
                                      </p:to>
                                    </p:set>
                                    <p:anim calcmode="lin" valueType="num">
                                      <p:cBhvr>
                                        <p:cTn id="70" dur="1000" fill="hold"/>
                                        <p:tgtEl>
                                          <p:spTgt spid="1457162"/>
                                        </p:tgtEl>
                                        <p:attrNameLst>
                                          <p:attrName>ppt_w</p:attrName>
                                        </p:attrNameLst>
                                      </p:cBhvr>
                                      <p:tavLst>
                                        <p:tav tm="0">
                                          <p:val>
                                            <p:fltVal val="0"/>
                                          </p:val>
                                        </p:tav>
                                        <p:tav tm="100000">
                                          <p:val>
                                            <p:strVal val="#ppt_w"/>
                                          </p:val>
                                        </p:tav>
                                      </p:tavLst>
                                    </p:anim>
                                    <p:anim calcmode="lin" valueType="num">
                                      <p:cBhvr>
                                        <p:cTn id="71" dur="1000" fill="hold"/>
                                        <p:tgtEl>
                                          <p:spTgt spid="1457162"/>
                                        </p:tgtEl>
                                        <p:attrNameLst>
                                          <p:attrName>ppt_h</p:attrName>
                                        </p:attrNameLst>
                                      </p:cBhvr>
                                      <p:tavLst>
                                        <p:tav tm="0">
                                          <p:val>
                                            <p:fltVal val="0"/>
                                          </p:val>
                                        </p:tav>
                                        <p:tav tm="100000">
                                          <p:val>
                                            <p:strVal val="#ppt_h"/>
                                          </p:val>
                                        </p:tav>
                                      </p:tavLst>
                                    </p:anim>
                                    <p:anim calcmode="lin" valueType="num">
                                      <p:cBhvr>
                                        <p:cTn id="72" dur="1000" fill="hold"/>
                                        <p:tgtEl>
                                          <p:spTgt spid="1457162"/>
                                        </p:tgtEl>
                                        <p:attrNameLst>
                                          <p:attrName>style.rotation</p:attrName>
                                        </p:attrNameLst>
                                      </p:cBhvr>
                                      <p:tavLst>
                                        <p:tav tm="0">
                                          <p:val>
                                            <p:fltVal val="90"/>
                                          </p:val>
                                        </p:tav>
                                        <p:tav tm="100000">
                                          <p:val>
                                            <p:fltVal val="0"/>
                                          </p:val>
                                        </p:tav>
                                      </p:tavLst>
                                    </p:anim>
                                    <p:animEffect transition="in" filter="fade">
                                      <p:cBhvr>
                                        <p:cTn id="73" dur="1000"/>
                                        <p:tgtEl>
                                          <p:spTgt spid="1457162"/>
                                        </p:tgtEl>
                                      </p:cBhvr>
                                    </p:animEffect>
                                  </p:childTnLst>
                                </p:cTn>
                              </p:par>
                              <p:par>
                                <p:cTn id="74" presetID="31" presetClass="entr" presetSubtype="0" fill="hold" nodeType="withEffect">
                                  <p:stCondLst>
                                    <p:cond delay="0"/>
                                  </p:stCondLst>
                                  <p:childTnLst>
                                    <p:set>
                                      <p:cBhvr>
                                        <p:cTn id="75" dur="1" fill="hold">
                                          <p:stCondLst>
                                            <p:cond delay="0"/>
                                          </p:stCondLst>
                                        </p:cTn>
                                        <p:tgtEl>
                                          <p:spTgt spid="1457163"/>
                                        </p:tgtEl>
                                        <p:attrNameLst>
                                          <p:attrName>style.visibility</p:attrName>
                                        </p:attrNameLst>
                                      </p:cBhvr>
                                      <p:to>
                                        <p:strVal val="visible"/>
                                      </p:to>
                                    </p:set>
                                    <p:anim calcmode="lin" valueType="num">
                                      <p:cBhvr>
                                        <p:cTn id="76" dur="1000" fill="hold"/>
                                        <p:tgtEl>
                                          <p:spTgt spid="1457163"/>
                                        </p:tgtEl>
                                        <p:attrNameLst>
                                          <p:attrName>ppt_w</p:attrName>
                                        </p:attrNameLst>
                                      </p:cBhvr>
                                      <p:tavLst>
                                        <p:tav tm="0">
                                          <p:val>
                                            <p:fltVal val="0"/>
                                          </p:val>
                                        </p:tav>
                                        <p:tav tm="100000">
                                          <p:val>
                                            <p:strVal val="#ppt_w"/>
                                          </p:val>
                                        </p:tav>
                                      </p:tavLst>
                                    </p:anim>
                                    <p:anim calcmode="lin" valueType="num">
                                      <p:cBhvr>
                                        <p:cTn id="77" dur="1000" fill="hold"/>
                                        <p:tgtEl>
                                          <p:spTgt spid="1457163"/>
                                        </p:tgtEl>
                                        <p:attrNameLst>
                                          <p:attrName>ppt_h</p:attrName>
                                        </p:attrNameLst>
                                      </p:cBhvr>
                                      <p:tavLst>
                                        <p:tav tm="0">
                                          <p:val>
                                            <p:fltVal val="0"/>
                                          </p:val>
                                        </p:tav>
                                        <p:tav tm="100000">
                                          <p:val>
                                            <p:strVal val="#ppt_h"/>
                                          </p:val>
                                        </p:tav>
                                      </p:tavLst>
                                    </p:anim>
                                    <p:anim calcmode="lin" valueType="num">
                                      <p:cBhvr>
                                        <p:cTn id="78" dur="1000" fill="hold"/>
                                        <p:tgtEl>
                                          <p:spTgt spid="1457163"/>
                                        </p:tgtEl>
                                        <p:attrNameLst>
                                          <p:attrName>style.rotation</p:attrName>
                                        </p:attrNameLst>
                                      </p:cBhvr>
                                      <p:tavLst>
                                        <p:tav tm="0">
                                          <p:val>
                                            <p:fltVal val="90"/>
                                          </p:val>
                                        </p:tav>
                                        <p:tav tm="100000">
                                          <p:val>
                                            <p:fltVal val="0"/>
                                          </p:val>
                                        </p:tav>
                                      </p:tavLst>
                                    </p:anim>
                                    <p:animEffect transition="in" filter="fade">
                                      <p:cBhvr>
                                        <p:cTn id="79" dur="1000"/>
                                        <p:tgtEl>
                                          <p:spTgt spid="145716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1457164"/>
                                        </p:tgtEl>
                                        <p:attrNameLst>
                                          <p:attrName>style.visibility</p:attrName>
                                        </p:attrNameLst>
                                      </p:cBhvr>
                                      <p:to>
                                        <p:strVal val="visible"/>
                                      </p:to>
                                    </p:set>
                                    <p:anim calcmode="lin" valueType="num">
                                      <p:cBhvr>
                                        <p:cTn id="82" dur="1000" fill="hold"/>
                                        <p:tgtEl>
                                          <p:spTgt spid="1457164"/>
                                        </p:tgtEl>
                                        <p:attrNameLst>
                                          <p:attrName>ppt_w</p:attrName>
                                        </p:attrNameLst>
                                      </p:cBhvr>
                                      <p:tavLst>
                                        <p:tav tm="0">
                                          <p:val>
                                            <p:fltVal val="0"/>
                                          </p:val>
                                        </p:tav>
                                        <p:tav tm="100000">
                                          <p:val>
                                            <p:strVal val="#ppt_w"/>
                                          </p:val>
                                        </p:tav>
                                      </p:tavLst>
                                    </p:anim>
                                    <p:anim calcmode="lin" valueType="num">
                                      <p:cBhvr>
                                        <p:cTn id="83" dur="1000" fill="hold"/>
                                        <p:tgtEl>
                                          <p:spTgt spid="1457164"/>
                                        </p:tgtEl>
                                        <p:attrNameLst>
                                          <p:attrName>ppt_h</p:attrName>
                                        </p:attrNameLst>
                                      </p:cBhvr>
                                      <p:tavLst>
                                        <p:tav tm="0">
                                          <p:val>
                                            <p:fltVal val="0"/>
                                          </p:val>
                                        </p:tav>
                                        <p:tav tm="100000">
                                          <p:val>
                                            <p:strVal val="#ppt_h"/>
                                          </p:val>
                                        </p:tav>
                                      </p:tavLst>
                                    </p:anim>
                                    <p:anim calcmode="lin" valueType="num">
                                      <p:cBhvr>
                                        <p:cTn id="84" dur="1000" fill="hold"/>
                                        <p:tgtEl>
                                          <p:spTgt spid="1457164"/>
                                        </p:tgtEl>
                                        <p:attrNameLst>
                                          <p:attrName>style.rotation</p:attrName>
                                        </p:attrNameLst>
                                      </p:cBhvr>
                                      <p:tavLst>
                                        <p:tav tm="0">
                                          <p:val>
                                            <p:fltVal val="90"/>
                                          </p:val>
                                        </p:tav>
                                        <p:tav tm="100000">
                                          <p:val>
                                            <p:fltVal val="0"/>
                                          </p:val>
                                        </p:tav>
                                      </p:tavLst>
                                    </p:anim>
                                    <p:animEffect transition="in" filter="fade">
                                      <p:cBhvr>
                                        <p:cTn id="85" dur="1000"/>
                                        <p:tgtEl>
                                          <p:spTgt spid="1457164"/>
                                        </p:tgtEl>
                                      </p:cBhvr>
                                    </p:animEffect>
                                  </p:childTnLst>
                                </p:cTn>
                              </p:par>
                              <p:par>
                                <p:cTn id="86" presetID="31" presetClass="entr" presetSubtype="0" fill="hold" grpId="0" nodeType="withEffect">
                                  <p:stCondLst>
                                    <p:cond delay="0"/>
                                  </p:stCondLst>
                                  <p:childTnLst>
                                    <p:set>
                                      <p:cBhvr>
                                        <p:cTn id="87" dur="1" fill="hold">
                                          <p:stCondLst>
                                            <p:cond delay="0"/>
                                          </p:stCondLst>
                                        </p:cTn>
                                        <p:tgtEl>
                                          <p:spTgt spid="1457165"/>
                                        </p:tgtEl>
                                        <p:attrNameLst>
                                          <p:attrName>style.visibility</p:attrName>
                                        </p:attrNameLst>
                                      </p:cBhvr>
                                      <p:to>
                                        <p:strVal val="visible"/>
                                      </p:to>
                                    </p:set>
                                    <p:anim calcmode="lin" valueType="num">
                                      <p:cBhvr>
                                        <p:cTn id="88" dur="1000" fill="hold"/>
                                        <p:tgtEl>
                                          <p:spTgt spid="1457165"/>
                                        </p:tgtEl>
                                        <p:attrNameLst>
                                          <p:attrName>ppt_w</p:attrName>
                                        </p:attrNameLst>
                                      </p:cBhvr>
                                      <p:tavLst>
                                        <p:tav tm="0">
                                          <p:val>
                                            <p:fltVal val="0"/>
                                          </p:val>
                                        </p:tav>
                                        <p:tav tm="100000">
                                          <p:val>
                                            <p:strVal val="#ppt_w"/>
                                          </p:val>
                                        </p:tav>
                                      </p:tavLst>
                                    </p:anim>
                                    <p:anim calcmode="lin" valueType="num">
                                      <p:cBhvr>
                                        <p:cTn id="89" dur="1000" fill="hold"/>
                                        <p:tgtEl>
                                          <p:spTgt spid="1457165"/>
                                        </p:tgtEl>
                                        <p:attrNameLst>
                                          <p:attrName>ppt_h</p:attrName>
                                        </p:attrNameLst>
                                      </p:cBhvr>
                                      <p:tavLst>
                                        <p:tav tm="0">
                                          <p:val>
                                            <p:fltVal val="0"/>
                                          </p:val>
                                        </p:tav>
                                        <p:tav tm="100000">
                                          <p:val>
                                            <p:strVal val="#ppt_h"/>
                                          </p:val>
                                        </p:tav>
                                      </p:tavLst>
                                    </p:anim>
                                    <p:anim calcmode="lin" valueType="num">
                                      <p:cBhvr>
                                        <p:cTn id="90" dur="1000" fill="hold"/>
                                        <p:tgtEl>
                                          <p:spTgt spid="1457165"/>
                                        </p:tgtEl>
                                        <p:attrNameLst>
                                          <p:attrName>style.rotation</p:attrName>
                                        </p:attrNameLst>
                                      </p:cBhvr>
                                      <p:tavLst>
                                        <p:tav tm="0">
                                          <p:val>
                                            <p:fltVal val="90"/>
                                          </p:val>
                                        </p:tav>
                                        <p:tav tm="100000">
                                          <p:val>
                                            <p:fltVal val="0"/>
                                          </p:val>
                                        </p:tav>
                                      </p:tavLst>
                                    </p:anim>
                                    <p:animEffect transition="in" filter="fade">
                                      <p:cBhvr>
                                        <p:cTn id="91" dur="1000"/>
                                        <p:tgtEl>
                                          <p:spTgt spid="1457165"/>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1457166"/>
                                        </p:tgtEl>
                                        <p:attrNameLst>
                                          <p:attrName>style.visibility</p:attrName>
                                        </p:attrNameLst>
                                      </p:cBhvr>
                                      <p:to>
                                        <p:strVal val="visible"/>
                                      </p:to>
                                    </p:set>
                                    <p:anim calcmode="lin" valueType="num">
                                      <p:cBhvr>
                                        <p:cTn id="94" dur="1000" fill="hold"/>
                                        <p:tgtEl>
                                          <p:spTgt spid="1457166"/>
                                        </p:tgtEl>
                                        <p:attrNameLst>
                                          <p:attrName>ppt_w</p:attrName>
                                        </p:attrNameLst>
                                      </p:cBhvr>
                                      <p:tavLst>
                                        <p:tav tm="0">
                                          <p:val>
                                            <p:fltVal val="0"/>
                                          </p:val>
                                        </p:tav>
                                        <p:tav tm="100000">
                                          <p:val>
                                            <p:strVal val="#ppt_w"/>
                                          </p:val>
                                        </p:tav>
                                      </p:tavLst>
                                    </p:anim>
                                    <p:anim calcmode="lin" valueType="num">
                                      <p:cBhvr>
                                        <p:cTn id="95" dur="1000" fill="hold"/>
                                        <p:tgtEl>
                                          <p:spTgt spid="1457166"/>
                                        </p:tgtEl>
                                        <p:attrNameLst>
                                          <p:attrName>ppt_h</p:attrName>
                                        </p:attrNameLst>
                                      </p:cBhvr>
                                      <p:tavLst>
                                        <p:tav tm="0">
                                          <p:val>
                                            <p:fltVal val="0"/>
                                          </p:val>
                                        </p:tav>
                                        <p:tav tm="100000">
                                          <p:val>
                                            <p:strVal val="#ppt_h"/>
                                          </p:val>
                                        </p:tav>
                                      </p:tavLst>
                                    </p:anim>
                                    <p:anim calcmode="lin" valueType="num">
                                      <p:cBhvr>
                                        <p:cTn id="96" dur="1000" fill="hold"/>
                                        <p:tgtEl>
                                          <p:spTgt spid="1457166"/>
                                        </p:tgtEl>
                                        <p:attrNameLst>
                                          <p:attrName>style.rotation</p:attrName>
                                        </p:attrNameLst>
                                      </p:cBhvr>
                                      <p:tavLst>
                                        <p:tav tm="0">
                                          <p:val>
                                            <p:fltVal val="90"/>
                                          </p:val>
                                        </p:tav>
                                        <p:tav tm="100000">
                                          <p:val>
                                            <p:fltVal val="0"/>
                                          </p:val>
                                        </p:tav>
                                      </p:tavLst>
                                    </p:anim>
                                    <p:animEffect transition="in" filter="fade">
                                      <p:cBhvr>
                                        <p:cTn id="97" dur="1000"/>
                                        <p:tgtEl>
                                          <p:spTgt spid="1457166"/>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1457167"/>
                                        </p:tgtEl>
                                        <p:attrNameLst>
                                          <p:attrName>style.visibility</p:attrName>
                                        </p:attrNameLst>
                                      </p:cBhvr>
                                      <p:to>
                                        <p:strVal val="visible"/>
                                      </p:to>
                                    </p:set>
                                    <p:anim calcmode="lin" valueType="num">
                                      <p:cBhvr>
                                        <p:cTn id="100" dur="1000" fill="hold"/>
                                        <p:tgtEl>
                                          <p:spTgt spid="1457167"/>
                                        </p:tgtEl>
                                        <p:attrNameLst>
                                          <p:attrName>ppt_w</p:attrName>
                                        </p:attrNameLst>
                                      </p:cBhvr>
                                      <p:tavLst>
                                        <p:tav tm="0">
                                          <p:val>
                                            <p:fltVal val="0"/>
                                          </p:val>
                                        </p:tav>
                                        <p:tav tm="100000">
                                          <p:val>
                                            <p:strVal val="#ppt_w"/>
                                          </p:val>
                                        </p:tav>
                                      </p:tavLst>
                                    </p:anim>
                                    <p:anim calcmode="lin" valueType="num">
                                      <p:cBhvr>
                                        <p:cTn id="101" dur="1000" fill="hold"/>
                                        <p:tgtEl>
                                          <p:spTgt spid="1457167"/>
                                        </p:tgtEl>
                                        <p:attrNameLst>
                                          <p:attrName>ppt_h</p:attrName>
                                        </p:attrNameLst>
                                      </p:cBhvr>
                                      <p:tavLst>
                                        <p:tav tm="0">
                                          <p:val>
                                            <p:fltVal val="0"/>
                                          </p:val>
                                        </p:tav>
                                        <p:tav tm="100000">
                                          <p:val>
                                            <p:strVal val="#ppt_h"/>
                                          </p:val>
                                        </p:tav>
                                      </p:tavLst>
                                    </p:anim>
                                    <p:anim calcmode="lin" valueType="num">
                                      <p:cBhvr>
                                        <p:cTn id="102" dur="1000" fill="hold"/>
                                        <p:tgtEl>
                                          <p:spTgt spid="1457167"/>
                                        </p:tgtEl>
                                        <p:attrNameLst>
                                          <p:attrName>style.rotation</p:attrName>
                                        </p:attrNameLst>
                                      </p:cBhvr>
                                      <p:tavLst>
                                        <p:tav tm="0">
                                          <p:val>
                                            <p:fltVal val="90"/>
                                          </p:val>
                                        </p:tav>
                                        <p:tav tm="100000">
                                          <p:val>
                                            <p:fltVal val="0"/>
                                          </p:val>
                                        </p:tav>
                                      </p:tavLst>
                                    </p:anim>
                                    <p:animEffect transition="in" filter="fade">
                                      <p:cBhvr>
                                        <p:cTn id="103" dur="1000"/>
                                        <p:tgtEl>
                                          <p:spTgt spid="1457167"/>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1457168"/>
                                        </p:tgtEl>
                                        <p:attrNameLst>
                                          <p:attrName>style.visibility</p:attrName>
                                        </p:attrNameLst>
                                      </p:cBhvr>
                                      <p:to>
                                        <p:strVal val="visible"/>
                                      </p:to>
                                    </p:set>
                                    <p:anim calcmode="lin" valueType="num">
                                      <p:cBhvr>
                                        <p:cTn id="106" dur="1000" fill="hold"/>
                                        <p:tgtEl>
                                          <p:spTgt spid="1457168"/>
                                        </p:tgtEl>
                                        <p:attrNameLst>
                                          <p:attrName>ppt_w</p:attrName>
                                        </p:attrNameLst>
                                      </p:cBhvr>
                                      <p:tavLst>
                                        <p:tav tm="0">
                                          <p:val>
                                            <p:fltVal val="0"/>
                                          </p:val>
                                        </p:tav>
                                        <p:tav tm="100000">
                                          <p:val>
                                            <p:strVal val="#ppt_w"/>
                                          </p:val>
                                        </p:tav>
                                      </p:tavLst>
                                    </p:anim>
                                    <p:anim calcmode="lin" valueType="num">
                                      <p:cBhvr>
                                        <p:cTn id="107" dur="1000" fill="hold"/>
                                        <p:tgtEl>
                                          <p:spTgt spid="1457168"/>
                                        </p:tgtEl>
                                        <p:attrNameLst>
                                          <p:attrName>ppt_h</p:attrName>
                                        </p:attrNameLst>
                                      </p:cBhvr>
                                      <p:tavLst>
                                        <p:tav tm="0">
                                          <p:val>
                                            <p:fltVal val="0"/>
                                          </p:val>
                                        </p:tav>
                                        <p:tav tm="100000">
                                          <p:val>
                                            <p:strVal val="#ppt_h"/>
                                          </p:val>
                                        </p:tav>
                                      </p:tavLst>
                                    </p:anim>
                                    <p:anim calcmode="lin" valueType="num">
                                      <p:cBhvr>
                                        <p:cTn id="108" dur="1000" fill="hold"/>
                                        <p:tgtEl>
                                          <p:spTgt spid="1457168"/>
                                        </p:tgtEl>
                                        <p:attrNameLst>
                                          <p:attrName>style.rotation</p:attrName>
                                        </p:attrNameLst>
                                      </p:cBhvr>
                                      <p:tavLst>
                                        <p:tav tm="0">
                                          <p:val>
                                            <p:fltVal val="90"/>
                                          </p:val>
                                        </p:tav>
                                        <p:tav tm="100000">
                                          <p:val>
                                            <p:fltVal val="0"/>
                                          </p:val>
                                        </p:tav>
                                      </p:tavLst>
                                    </p:anim>
                                    <p:animEffect transition="in" filter="fade">
                                      <p:cBhvr>
                                        <p:cTn id="109" dur="1000"/>
                                        <p:tgtEl>
                                          <p:spTgt spid="1457168"/>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1457169"/>
                                        </p:tgtEl>
                                        <p:attrNameLst>
                                          <p:attrName>style.visibility</p:attrName>
                                        </p:attrNameLst>
                                      </p:cBhvr>
                                      <p:to>
                                        <p:strVal val="visible"/>
                                      </p:to>
                                    </p:set>
                                    <p:anim calcmode="lin" valueType="num">
                                      <p:cBhvr>
                                        <p:cTn id="112" dur="1000" fill="hold"/>
                                        <p:tgtEl>
                                          <p:spTgt spid="1457169"/>
                                        </p:tgtEl>
                                        <p:attrNameLst>
                                          <p:attrName>ppt_w</p:attrName>
                                        </p:attrNameLst>
                                      </p:cBhvr>
                                      <p:tavLst>
                                        <p:tav tm="0">
                                          <p:val>
                                            <p:fltVal val="0"/>
                                          </p:val>
                                        </p:tav>
                                        <p:tav tm="100000">
                                          <p:val>
                                            <p:strVal val="#ppt_w"/>
                                          </p:val>
                                        </p:tav>
                                      </p:tavLst>
                                    </p:anim>
                                    <p:anim calcmode="lin" valueType="num">
                                      <p:cBhvr>
                                        <p:cTn id="113" dur="1000" fill="hold"/>
                                        <p:tgtEl>
                                          <p:spTgt spid="1457169"/>
                                        </p:tgtEl>
                                        <p:attrNameLst>
                                          <p:attrName>ppt_h</p:attrName>
                                        </p:attrNameLst>
                                      </p:cBhvr>
                                      <p:tavLst>
                                        <p:tav tm="0">
                                          <p:val>
                                            <p:fltVal val="0"/>
                                          </p:val>
                                        </p:tav>
                                        <p:tav tm="100000">
                                          <p:val>
                                            <p:strVal val="#ppt_h"/>
                                          </p:val>
                                        </p:tav>
                                      </p:tavLst>
                                    </p:anim>
                                    <p:anim calcmode="lin" valueType="num">
                                      <p:cBhvr>
                                        <p:cTn id="114" dur="1000" fill="hold"/>
                                        <p:tgtEl>
                                          <p:spTgt spid="1457169"/>
                                        </p:tgtEl>
                                        <p:attrNameLst>
                                          <p:attrName>style.rotation</p:attrName>
                                        </p:attrNameLst>
                                      </p:cBhvr>
                                      <p:tavLst>
                                        <p:tav tm="0">
                                          <p:val>
                                            <p:fltVal val="90"/>
                                          </p:val>
                                        </p:tav>
                                        <p:tav tm="100000">
                                          <p:val>
                                            <p:fltVal val="0"/>
                                          </p:val>
                                        </p:tav>
                                      </p:tavLst>
                                    </p:anim>
                                    <p:animEffect transition="in" filter="fade">
                                      <p:cBhvr>
                                        <p:cTn id="115" dur="1000"/>
                                        <p:tgtEl>
                                          <p:spTgt spid="145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54" grpId="0" animBg="1"/>
      <p:bldP spid="1457155" grpId="0" build="p" animBg="1"/>
      <p:bldP spid="1457156" grpId="0" animBg="1"/>
      <p:bldP spid="1457157" grpId="0"/>
      <p:bldP spid="1457159" grpId="0"/>
      <p:bldP spid="1457161" grpId="0"/>
      <p:bldP spid="1457162" grpId="0"/>
      <p:bldP spid="1457164" grpId="0" animBg="1"/>
      <p:bldP spid="1457165" grpId="0"/>
      <p:bldP spid="1457166" grpId="0" animBg="1"/>
      <p:bldP spid="1457167" grpId="0"/>
      <p:bldP spid="1457168" grpId="0" animBg="1"/>
      <p:bldP spid="14571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p:cNvSpPr>
            <a:spLocks noGrp="1" noChangeArrowheads="1"/>
          </p:cNvSpPr>
          <p:nvPr>
            <p:ph type="title" idx="4294967295"/>
          </p:nvPr>
        </p:nvSpPr>
        <p:spPr bwMode="gray">
          <a:xfrm>
            <a:off x="0" y="282576"/>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b="1" i="1">
                <a:solidFill>
                  <a:schemeClr val="bg2">
                    <a:lumMod val="75000"/>
                  </a:schemeClr>
                </a:solidFill>
                <a:effectLst>
                  <a:outerShdw blurRad="38100" dist="38100" dir="2700000" algn="tl">
                    <a:srgbClr val="000000"/>
                  </a:outerShdw>
                </a:effectLst>
              </a:rPr>
              <a:t>Proxy Server</a:t>
            </a:r>
            <a:endParaRPr lang="es-ES" sz="3000" b="1" i="1">
              <a:solidFill>
                <a:schemeClr val="bg2">
                  <a:lumMod val="75000"/>
                </a:schemeClr>
              </a:solidFill>
              <a:effectLst>
                <a:outerShdw blurRad="38100" dist="38100" dir="2700000" algn="tl">
                  <a:srgbClr val="000000"/>
                </a:outerShdw>
              </a:effectLst>
            </a:endParaRPr>
          </a:p>
        </p:txBody>
      </p:sp>
      <p:sp>
        <p:nvSpPr>
          <p:cNvPr id="1461251" name="Rectangle 3"/>
          <p:cNvSpPr>
            <a:spLocks noGrp="1" noChangeArrowheads="1"/>
          </p:cNvSpPr>
          <p:nvPr>
            <p:ph type="body" idx="4294967295"/>
          </p:nvPr>
        </p:nvSpPr>
        <p:spPr bwMode="gray">
          <a:xfrm>
            <a:off x="266700" y="1314450"/>
            <a:ext cx="8681244" cy="2316163"/>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n-US" sz="2400" b="1" i="1" dirty="0">
                <a:ea typeface="Arial Unicode MS" pitchFamily="34" charset="-128"/>
                <a:cs typeface="Arial Unicode MS" pitchFamily="34" charset="-128"/>
              </a:rPr>
              <a:t>Re-</a:t>
            </a:r>
            <a:r>
              <a:rPr lang="en-US" sz="2400" b="1" i="1" dirty="0" err="1">
                <a:ea typeface="Arial Unicode MS" pitchFamily="34" charset="-128"/>
                <a:cs typeface="Arial Unicode MS" pitchFamily="34" charset="-128"/>
              </a:rPr>
              <a:t>envia</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paquetes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modificando</a:t>
            </a:r>
            <a:r>
              <a:rPr lang="en-US" sz="2400" b="1" i="1" dirty="0">
                <a:ea typeface="Arial Unicode MS" pitchFamily="34" charset="-128"/>
                <a:cs typeface="Arial Unicode MS" pitchFamily="34" charset="-128"/>
              </a:rPr>
              <a:t> o no </a:t>
            </a:r>
            <a:r>
              <a:rPr lang="en-US" sz="2400" b="1" i="1" dirty="0" err="1">
                <a:ea typeface="Arial Unicode MS" pitchFamily="34" charset="-128"/>
                <a:cs typeface="Arial Unicode MS" pitchFamily="34" charset="-128"/>
              </a:rPr>
              <a:t>los</a:t>
            </a:r>
            <a:r>
              <a:rPr lang="en-US" sz="2400" b="1" i="1" dirty="0">
                <a:ea typeface="Arial Unicode MS" pitchFamily="34" charset="-128"/>
                <a:cs typeface="Arial Unicode MS" pitchFamily="34" charset="-128"/>
              </a:rPr>
              <a:t> </a:t>
            </a:r>
            <a:r>
              <a:rPr lang="en-US" sz="2400" b="1" i="1" dirty="0" err="1">
                <a:ea typeface="Arial Unicode MS" pitchFamily="34" charset="-128"/>
                <a:cs typeface="Arial Unicode MS" pitchFamily="34" charset="-128"/>
              </a:rPr>
              <a:t>datos</a:t>
            </a:r>
            <a:r>
              <a:rPr lang="en-US" sz="2400" b="1" i="1" dirty="0">
                <a:ea typeface="Arial Unicode MS" pitchFamily="34" charset="-128"/>
                <a:cs typeface="Arial Unicode MS" pitchFamily="34" charset="-128"/>
              </a:rPr>
              <a:t> del </a:t>
            </a:r>
            <a:r>
              <a:rPr lang="en-US" sz="2400" b="1" i="1" dirty="0" err="1">
                <a:ea typeface="Arial Unicode MS" pitchFamily="34" charset="-128"/>
                <a:cs typeface="Arial Unicode MS" pitchFamily="34" charset="-128"/>
              </a:rPr>
              <a:t>mismo</a:t>
            </a:r>
            <a:r>
              <a:rPr lang="en-US" sz="2400" b="1" i="1" dirty="0">
                <a:ea typeface="Arial Unicode MS" pitchFamily="34" charset="-128"/>
                <a:cs typeface="Arial Unicode MS" pitchFamily="34" charset="-128"/>
              </a:rPr>
              <a:t>.</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Desarrollan el “</a:t>
            </a:r>
            <a:r>
              <a:rPr lang="es-ES" sz="2400" b="1" i="1" dirty="0" err="1">
                <a:ea typeface="Arial Unicode MS" pitchFamily="34" charset="-128"/>
                <a:cs typeface="Arial Unicode MS" pitchFamily="34" charset="-128"/>
              </a:rPr>
              <a:t>routing</a:t>
            </a:r>
            <a:r>
              <a:rPr lang="es-ES" sz="2400" b="1" i="1" dirty="0">
                <a:ea typeface="Arial Unicode MS" pitchFamily="34" charset="-128"/>
                <a:cs typeface="Arial Unicode MS" pitchFamily="34" charset="-128"/>
              </a:rPr>
              <a:t>” de los mensajes de solicitudes y respuestas SIP. </a:t>
            </a:r>
          </a:p>
          <a:p>
            <a:pPr>
              <a:buClr>
                <a:schemeClr val="bg2">
                  <a:lumMod val="75000"/>
                </a:schemeClr>
              </a:buClr>
              <a:buFont typeface="Wingdings" panose="05000000000000000000" pitchFamily="2" charset="2"/>
              <a:buChar char="Ø"/>
            </a:pPr>
            <a:r>
              <a:rPr lang="es-ES" sz="2400" b="1" i="1" dirty="0">
                <a:ea typeface="Arial Unicode MS" pitchFamily="34" charset="-128"/>
                <a:cs typeface="Arial Unicode MS" pitchFamily="34" charset="-128"/>
              </a:rPr>
              <a:t>Trabajan en estado “</a:t>
            </a:r>
            <a:r>
              <a:rPr lang="es-ES" sz="2400" b="1" i="1" dirty="0" err="1">
                <a:ea typeface="Arial Unicode MS" pitchFamily="34" charset="-128"/>
                <a:cs typeface="Arial Unicode MS" pitchFamily="34" charset="-128"/>
              </a:rPr>
              <a:t>statefull</a:t>
            </a:r>
            <a:r>
              <a:rPr lang="es-ES" sz="2400" b="1" i="1" dirty="0">
                <a:ea typeface="Arial Unicode MS" pitchFamily="34" charset="-128"/>
                <a:cs typeface="Arial Unicode MS" pitchFamily="34" charset="-128"/>
              </a:rPr>
              <a:t>” o “</a:t>
            </a:r>
            <a:r>
              <a:rPr lang="es-ES" sz="2400" b="1" i="1" dirty="0" err="1">
                <a:ea typeface="Arial Unicode MS" pitchFamily="34" charset="-128"/>
                <a:cs typeface="Arial Unicode MS" pitchFamily="34" charset="-128"/>
              </a:rPr>
              <a:t>stateless</a:t>
            </a:r>
            <a:r>
              <a:rPr lang="es-ES" sz="2400" b="1" i="1" dirty="0">
                <a:ea typeface="Arial Unicode MS" pitchFamily="34" charset="-128"/>
                <a:cs typeface="Arial Unicode MS" pitchFamily="34" charset="-128"/>
              </a:rPr>
              <a:t>”. </a:t>
            </a:r>
          </a:p>
        </p:txBody>
      </p:sp>
      <p:sp>
        <p:nvSpPr>
          <p:cNvPr id="1461252" name="Cloud"/>
          <p:cNvSpPr>
            <a:spLocks noChangeAspect="1" noEditPoints="1" noChangeArrowheads="1"/>
          </p:cNvSpPr>
          <p:nvPr/>
        </p:nvSpPr>
        <p:spPr bwMode="auto">
          <a:xfrm>
            <a:off x="1657350" y="4638675"/>
            <a:ext cx="5507038"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solidFill>
          <a:ln w="9525">
            <a:solidFill>
              <a:srgbClr val="000000"/>
            </a:solidFill>
            <a:miter lim="800000"/>
            <a:headEnd/>
            <a:tailEnd/>
          </a:ln>
          <a:effectLst>
            <a:outerShdw dist="107763" dir="2700000" algn="ctr" rotWithShape="0">
              <a:srgbClr val="808080"/>
            </a:outerShdw>
          </a:effectLst>
        </p:spPr>
        <p:txBody>
          <a:bodyPr/>
          <a:lstStyle/>
          <a:p>
            <a:endParaRPr lang="es-ES"/>
          </a:p>
        </p:txBody>
      </p:sp>
      <p:sp>
        <p:nvSpPr>
          <p:cNvPr id="1461253" name="Rectangle 5"/>
          <p:cNvSpPr>
            <a:spLocks noChangeArrowheads="1"/>
          </p:cNvSpPr>
          <p:nvPr/>
        </p:nvSpPr>
        <p:spPr bwMode="auto">
          <a:xfrm>
            <a:off x="4095750" y="5781675"/>
            <a:ext cx="1600200" cy="457200"/>
          </a:xfrm>
          <a:prstGeom prst="rect">
            <a:avLst/>
          </a:prstGeom>
          <a:noFill/>
          <a:ln w="9525">
            <a:noFill/>
            <a:miter lim="800000"/>
            <a:headEnd/>
            <a:tailEnd/>
          </a:ln>
          <a:effectLst/>
        </p:spPr>
        <p:txBody>
          <a:bodyPr/>
          <a:lstStyle/>
          <a:p>
            <a:pPr algn="ctr">
              <a:spcBef>
                <a:spcPct val="20000"/>
              </a:spcBef>
              <a:buClr>
                <a:srgbClr val="FF6309"/>
              </a:buClr>
            </a:pPr>
            <a:r>
              <a:rPr lang="en-US" sz="2400" b="0">
                <a:solidFill>
                  <a:srgbClr val="000000"/>
                </a:solidFill>
              </a:rPr>
              <a:t>Internet</a:t>
            </a:r>
            <a:endParaRPr lang="es-ES" sz="2400" b="0">
              <a:solidFill>
                <a:srgbClr val="000000"/>
              </a:solidFill>
            </a:endParaRPr>
          </a:p>
        </p:txBody>
      </p:sp>
      <p:pic>
        <p:nvPicPr>
          <p:cNvPr id="1461254" name="Picture 6" descr="MCj01974380000[1]"/>
          <p:cNvPicPr>
            <a:picLocks noChangeAspect="1" noChangeArrowheads="1"/>
          </p:cNvPicPr>
          <p:nvPr/>
        </p:nvPicPr>
        <p:blipFill>
          <a:blip r:embed="rId3" cstate="print"/>
          <a:srcRect/>
          <a:stretch>
            <a:fillRect/>
          </a:stretch>
        </p:blipFill>
        <p:spPr bwMode="auto">
          <a:xfrm>
            <a:off x="4400550" y="4105275"/>
            <a:ext cx="674688" cy="952500"/>
          </a:xfrm>
          <a:prstGeom prst="rect">
            <a:avLst/>
          </a:prstGeom>
          <a:noFill/>
        </p:spPr>
      </p:pic>
      <p:sp>
        <p:nvSpPr>
          <p:cNvPr id="1461255" name="Rectangle 7"/>
          <p:cNvSpPr>
            <a:spLocks noChangeArrowheads="1"/>
          </p:cNvSpPr>
          <p:nvPr/>
        </p:nvSpPr>
        <p:spPr bwMode="auto">
          <a:xfrm>
            <a:off x="3943350" y="3686175"/>
            <a:ext cx="1752600" cy="457200"/>
          </a:xfrm>
          <a:prstGeom prst="rect">
            <a:avLst/>
          </a:prstGeom>
          <a:noFill/>
          <a:ln w="9525">
            <a:noFill/>
            <a:miter lim="800000"/>
            <a:headEnd/>
            <a:tailEnd/>
          </a:ln>
          <a:effectLst/>
        </p:spPr>
        <p:txBody>
          <a:bodyPr/>
          <a:lstStyle/>
          <a:p>
            <a:pPr algn="ctr">
              <a:spcBef>
                <a:spcPct val="20000"/>
              </a:spcBef>
              <a:buClr>
                <a:srgbClr val="FF6309"/>
              </a:buClr>
            </a:pPr>
            <a:r>
              <a:rPr lang="en-US" sz="2000" dirty="0"/>
              <a:t>Proxy Server</a:t>
            </a:r>
            <a:endParaRPr lang="es-ES" sz="2000" dirty="0"/>
          </a:p>
        </p:txBody>
      </p:sp>
      <p:pic>
        <p:nvPicPr>
          <p:cNvPr id="1461256" name="Picture 8"/>
          <p:cNvPicPr>
            <a:picLocks noChangeArrowheads="1"/>
          </p:cNvPicPr>
          <p:nvPr/>
        </p:nvPicPr>
        <p:blipFill>
          <a:blip r:embed="rId4" cstate="print"/>
          <a:srcRect/>
          <a:stretch>
            <a:fillRect/>
          </a:stretch>
        </p:blipFill>
        <p:spPr bwMode="auto">
          <a:xfrm>
            <a:off x="6991350" y="5172075"/>
            <a:ext cx="727075" cy="527050"/>
          </a:xfrm>
          <a:prstGeom prst="rect">
            <a:avLst/>
          </a:prstGeom>
          <a:noFill/>
          <a:ln w="9525">
            <a:noFill/>
            <a:miter lim="800000"/>
            <a:headEnd/>
            <a:tailEnd/>
          </a:ln>
          <a:effectLst/>
        </p:spPr>
      </p:pic>
      <p:sp>
        <p:nvSpPr>
          <p:cNvPr id="1461257" name="Rectangle 9"/>
          <p:cNvSpPr>
            <a:spLocks noChangeArrowheads="1"/>
          </p:cNvSpPr>
          <p:nvPr/>
        </p:nvSpPr>
        <p:spPr bwMode="auto">
          <a:xfrm>
            <a:off x="6991350" y="48672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Destino</a:t>
            </a:r>
            <a:endParaRPr lang="es-ES" sz="1200">
              <a:solidFill>
                <a:srgbClr val="000000"/>
              </a:solidFill>
            </a:endParaRPr>
          </a:p>
        </p:txBody>
      </p:sp>
      <p:sp>
        <p:nvSpPr>
          <p:cNvPr id="1461258" name="Rectangle 10"/>
          <p:cNvSpPr>
            <a:spLocks noChangeArrowheads="1"/>
          </p:cNvSpPr>
          <p:nvPr/>
        </p:nvSpPr>
        <p:spPr bwMode="auto">
          <a:xfrm>
            <a:off x="1047750" y="5705475"/>
            <a:ext cx="14478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CPE Origen</a:t>
            </a:r>
            <a:endParaRPr lang="es-ES" sz="1200">
              <a:solidFill>
                <a:srgbClr val="000000"/>
              </a:solidFill>
            </a:endParaRPr>
          </a:p>
        </p:txBody>
      </p:sp>
      <p:pic>
        <p:nvPicPr>
          <p:cNvPr id="1461259" name="Picture 11"/>
          <p:cNvPicPr>
            <a:picLocks noChangeArrowheads="1"/>
          </p:cNvPicPr>
          <p:nvPr/>
        </p:nvPicPr>
        <p:blipFill>
          <a:blip r:embed="rId4" cstate="print"/>
          <a:srcRect/>
          <a:stretch>
            <a:fillRect/>
          </a:stretch>
        </p:blipFill>
        <p:spPr bwMode="auto">
          <a:xfrm>
            <a:off x="1352550" y="5172075"/>
            <a:ext cx="727075" cy="527050"/>
          </a:xfrm>
          <a:prstGeom prst="rect">
            <a:avLst/>
          </a:prstGeom>
          <a:noFill/>
          <a:ln w="9525">
            <a:noFill/>
            <a:miter lim="800000"/>
            <a:headEnd/>
            <a:tailEnd/>
          </a:ln>
          <a:effectLst/>
        </p:spPr>
      </p:pic>
      <p:sp>
        <p:nvSpPr>
          <p:cNvPr id="1461260" name="Line 12"/>
          <p:cNvSpPr>
            <a:spLocks noChangeShapeType="1"/>
          </p:cNvSpPr>
          <p:nvPr/>
        </p:nvSpPr>
        <p:spPr bwMode="auto">
          <a:xfrm flipV="1">
            <a:off x="2190750" y="4714875"/>
            <a:ext cx="1981200" cy="457200"/>
          </a:xfrm>
          <a:prstGeom prst="line">
            <a:avLst/>
          </a:prstGeom>
          <a:noFill/>
          <a:ln w="28575">
            <a:solidFill>
              <a:schemeClr val="accent1"/>
            </a:solidFill>
            <a:round/>
            <a:headEnd/>
            <a:tailEnd type="triangle" w="med" len="med"/>
          </a:ln>
          <a:effectLst/>
        </p:spPr>
        <p:txBody>
          <a:bodyPr/>
          <a:lstStyle/>
          <a:p>
            <a:endParaRPr lang="es-ES"/>
          </a:p>
        </p:txBody>
      </p:sp>
      <p:sp>
        <p:nvSpPr>
          <p:cNvPr id="1461261" name="Rectangle 13"/>
          <p:cNvSpPr>
            <a:spLocks noChangeArrowheads="1"/>
          </p:cNvSpPr>
          <p:nvPr/>
        </p:nvSpPr>
        <p:spPr bwMode="auto">
          <a:xfrm rot="-705377">
            <a:off x="2647950" y="4618038"/>
            <a:ext cx="12954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/SDP</a:t>
            </a:r>
            <a:endParaRPr lang="es-ES" sz="1200">
              <a:solidFill>
                <a:srgbClr val="000000"/>
              </a:solidFill>
            </a:endParaRPr>
          </a:p>
        </p:txBody>
      </p:sp>
      <p:sp>
        <p:nvSpPr>
          <p:cNvPr id="1461262" name="Line 14"/>
          <p:cNvSpPr>
            <a:spLocks noChangeShapeType="1"/>
          </p:cNvSpPr>
          <p:nvPr/>
        </p:nvSpPr>
        <p:spPr bwMode="auto">
          <a:xfrm>
            <a:off x="5162550" y="4724400"/>
            <a:ext cx="1752600" cy="828675"/>
          </a:xfrm>
          <a:prstGeom prst="line">
            <a:avLst/>
          </a:prstGeom>
          <a:noFill/>
          <a:ln w="28575">
            <a:solidFill>
              <a:schemeClr val="accent1"/>
            </a:solidFill>
            <a:round/>
            <a:headEnd/>
            <a:tailEnd type="triangle" w="med" len="med"/>
          </a:ln>
          <a:effectLst/>
        </p:spPr>
        <p:txBody>
          <a:bodyPr/>
          <a:lstStyle/>
          <a:p>
            <a:endParaRPr lang="es-ES"/>
          </a:p>
        </p:txBody>
      </p:sp>
      <p:sp>
        <p:nvSpPr>
          <p:cNvPr id="1461263" name="Rectangle 15"/>
          <p:cNvSpPr>
            <a:spLocks noChangeArrowheads="1"/>
          </p:cNvSpPr>
          <p:nvPr/>
        </p:nvSpPr>
        <p:spPr bwMode="auto">
          <a:xfrm rot="1513970">
            <a:off x="5391150" y="4800600"/>
            <a:ext cx="1371600" cy="3048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Invite / SDP</a:t>
            </a:r>
            <a:endParaRPr lang="es-ES" sz="1200">
              <a:solidFill>
                <a:srgbClr val="000000"/>
              </a:solidFill>
            </a:endParaRPr>
          </a:p>
        </p:txBody>
      </p:sp>
      <p:sp>
        <p:nvSpPr>
          <p:cNvPr id="1461264" name="Line 16"/>
          <p:cNvSpPr>
            <a:spLocks noChangeShapeType="1"/>
          </p:cNvSpPr>
          <p:nvPr/>
        </p:nvSpPr>
        <p:spPr bwMode="auto">
          <a:xfrm flipH="1">
            <a:off x="2114550" y="5641975"/>
            <a:ext cx="4572000" cy="0"/>
          </a:xfrm>
          <a:prstGeom prst="line">
            <a:avLst/>
          </a:prstGeom>
          <a:noFill/>
          <a:ln w="57150">
            <a:solidFill>
              <a:schemeClr val="accent1"/>
            </a:solidFill>
            <a:round/>
            <a:headEnd type="oval" w="med" len="med"/>
            <a:tailEnd type="oval" w="med" len="med"/>
          </a:ln>
          <a:effectLst/>
        </p:spPr>
        <p:txBody>
          <a:bodyPr/>
          <a:lstStyle/>
          <a:p>
            <a:endParaRPr lang="es-ES"/>
          </a:p>
        </p:txBody>
      </p:sp>
      <p:sp>
        <p:nvSpPr>
          <p:cNvPr id="1461265" name="Rectangle 17"/>
          <p:cNvSpPr>
            <a:spLocks noChangeArrowheads="1"/>
          </p:cNvSpPr>
          <p:nvPr/>
        </p:nvSpPr>
        <p:spPr bwMode="auto">
          <a:xfrm>
            <a:off x="3714750" y="5257800"/>
            <a:ext cx="2133600" cy="457200"/>
          </a:xfrm>
          <a:prstGeom prst="rect">
            <a:avLst/>
          </a:prstGeom>
          <a:noFill/>
          <a:ln w="9525">
            <a:noFill/>
            <a:miter lim="800000"/>
            <a:headEnd/>
            <a:tailEnd/>
          </a:ln>
          <a:effectLst/>
        </p:spPr>
        <p:txBody>
          <a:bodyPr/>
          <a:lstStyle/>
          <a:p>
            <a:pPr algn="ctr">
              <a:spcBef>
                <a:spcPct val="20000"/>
              </a:spcBef>
              <a:buClr>
                <a:srgbClr val="FF6309"/>
              </a:buClr>
            </a:pPr>
            <a:r>
              <a:rPr lang="en-US" sz="1200">
                <a:solidFill>
                  <a:srgbClr val="000000"/>
                </a:solidFill>
              </a:rPr>
              <a:t>RTP (no proxeado)</a:t>
            </a:r>
            <a:endParaRPr lang="es-ES" sz="1200">
              <a:solidFill>
                <a:srgbClr val="000000"/>
              </a:solidFill>
            </a:endParaRPr>
          </a:p>
        </p:txBody>
      </p:sp>
      <p:pic>
        <p:nvPicPr>
          <p:cNvPr id="18" name="Imagen 17"/>
          <p:cNvPicPr>
            <a:picLocks noChangeAspect="1"/>
          </p:cNvPicPr>
          <p:nvPr/>
        </p:nvPicPr>
        <p:blipFill>
          <a:blip r:embed="rId5"/>
          <a:stretch>
            <a:fillRect/>
          </a:stretch>
        </p:blipFill>
        <p:spPr>
          <a:xfrm>
            <a:off x="266700" y="3832225"/>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61250"/>
                                        </p:tgtEl>
                                        <p:attrNameLst>
                                          <p:attrName>style.visibility</p:attrName>
                                        </p:attrNameLst>
                                      </p:cBhvr>
                                      <p:to>
                                        <p:strVal val="visible"/>
                                      </p:to>
                                    </p:set>
                                    <p:anim calcmode="lin" valueType="num">
                                      <p:cBhvr>
                                        <p:cTn id="7" dur="1000" fill="hold"/>
                                        <p:tgtEl>
                                          <p:spTgt spid="1461250"/>
                                        </p:tgtEl>
                                        <p:attrNameLst>
                                          <p:attrName>ppt_w</p:attrName>
                                        </p:attrNameLst>
                                      </p:cBhvr>
                                      <p:tavLst>
                                        <p:tav tm="0">
                                          <p:val>
                                            <p:fltVal val="0"/>
                                          </p:val>
                                        </p:tav>
                                        <p:tav tm="100000">
                                          <p:val>
                                            <p:strVal val="#ppt_w"/>
                                          </p:val>
                                        </p:tav>
                                      </p:tavLst>
                                    </p:anim>
                                    <p:anim calcmode="lin" valueType="num">
                                      <p:cBhvr>
                                        <p:cTn id="8" dur="1000" fill="hold"/>
                                        <p:tgtEl>
                                          <p:spTgt spid="1461250"/>
                                        </p:tgtEl>
                                        <p:attrNameLst>
                                          <p:attrName>ppt_h</p:attrName>
                                        </p:attrNameLst>
                                      </p:cBhvr>
                                      <p:tavLst>
                                        <p:tav tm="0">
                                          <p:val>
                                            <p:fltVal val="0"/>
                                          </p:val>
                                        </p:tav>
                                        <p:tav tm="100000">
                                          <p:val>
                                            <p:strVal val="#ppt_h"/>
                                          </p:val>
                                        </p:tav>
                                      </p:tavLst>
                                    </p:anim>
                                    <p:anim calcmode="lin" valueType="num">
                                      <p:cBhvr>
                                        <p:cTn id="9" dur="1000" fill="hold"/>
                                        <p:tgtEl>
                                          <p:spTgt spid="1461250"/>
                                        </p:tgtEl>
                                        <p:attrNameLst>
                                          <p:attrName>style.rotation</p:attrName>
                                        </p:attrNameLst>
                                      </p:cBhvr>
                                      <p:tavLst>
                                        <p:tav tm="0">
                                          <p:val>
                                            <p:fltVal val="90"/>
                                          </p:val>
                                        </p:tav>
                                        <p:tav tm="100000">
                                          <p:val>
                                            <p:fltVal val="0"/>
                                          </p:val>
                                        </p:tav>
                                      </p:tavLst>
                                    </p:anim>
                                    <p:animEffect transition="in" filter="fade">
                                      <p:cBhvr>
                                        <p:cTn id="10" dur="1000"/>
                                        <p:tgtEl>
                                          <p:spTgt spid="1461250"/>
                                        </p:tgtEl>
                                      </p:cBhvr>
                                    </p:animEffect>
                                  </p:childTnLst>
                                </p:cTn>
                              </p:par>
                              <p:par>
                                <p:cTn id="11" presetID="21"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heel(1)">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461251">
                                            <p:bg/>
                                          </p:spTgt>
                                        </p:tgtEl>
                                        <p:attrNameLst>
                                          <p:attrName>style.visibility</p:attrName>
                                        </p:attrNameLst>
                                      </p:cBhvr>
                                      <p:to>
                                        <p:strVal val="visible"/>
                                      </p:to>
                                    </p:set>
                                    <p:anim calcmode="lin" valueType="num">
                                      <p:cBhvr>
                                        <p:cTn id="18" dur="1000" fill="hold"/>
                                        <p:tgtEl>
                                          <p:spTgt spid="1461251">
                                            <p:bg/>
                                          </p:spTgt>
                                        </p:tgtEl>
                                        <p:attrNameLst>
                                          <p:attrName>ppt_w</p:attrName>
                                        </p:attrNameLst>
                                      </p:cBhvr>
                                      <p:tavLst>
                                        <p:tav tm="0">
                                          <p:val>
                                            <p:fltVal val="0"/>
                                          </p:val>
                                        </p:tav>
                                        <p:tav tm="100000">
                                          <p:val>
                                            <p:strVal val="#ppt_w"/>
                                          </p:val>
                                        </p:tav>
                                      </p:tavLst>
                                    </p:anim>
                                    <p:anim calcmode="lin" valueType="num">
                                      <p:cBhvr>
                                        <p:cTn id="19" dur="1000" fill="hold"/>
                                        <p:tgtEl>
                                          <p:spTgt spid="1461251">
                                            <p:bg/>
                                          </p:spTgt>
                                        </p:tgtEl>
                                        <p:attrNameLst>
                                          <p:attrName>ppt_h</p:attrName>
                                        </p:attrNameLst>
                                      </p:cBhvr>
                                      <p:tavLst>
                                        <p:tav tm="0">
                                          <p:val>
                                            <p:fltVal val="0"/>
                                          </p:val>
                                        </p:tav>
                                        <p:tav tm="100000">
                                          <p:val>
                                            <p:strVal val="#ppt_h"/>
                                          </p:val>
                                        </p:tav>
                                      </p:tavLst>
                                    </p:anim>
                                    <p:anim calcmode="lin" valueType="num">
                                      <p:cBhvr>
                                        <p:cTn id="20" dur="1000" fill="hold"/>
                                        <p:tgtEl>
                                          <p:spTgt spid="1461251">
                                            <p:bg/>
                                          </p:spTgt>
                                        </p:tgtEl>
                                        <p:attrNameLst>
                                          <p:attrName>style.rotation</p:attrName>
                                        </p:attrNameLst>
                                      </p:cBhvr>
                                      <p:tavLst>
                                        <p:tav tm="0">
                                          <p:val>
                                            <p:fltVal val="90"/>
                                          </p:val>
                                        </p:tav>
                                        <p:tav tm="100000">
                                          <p:val>
                                            <p:fltVal val="0"/>
                                          </p:val>
                                        </p:tav>
                                      </p:tavLst>
                                    </p:anim>
                                    <p:animEffect transition="in" filter="fade">
                                      <p:cBhvr>
                                        <p:cTn id="21" dur="1000"/>
                                        <p:tgtEl>
                                          <p:spTgt spid="14612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1461251">
                                            <p:txEl>
                                              <p:pRg st="0" end="0"/>
                                            </p:txEl>
                                          </p:spTgt>
                                        </p:tgtEl>
                                        <p:attrNameLst>
                                          <p:attrName>style.visibility</p:attrName>
                                        </p:attrNameLst>
                                      </p:cBhvr>
                                      <p:to>
                                        <p:strVal val="visible"/>
                                      </p:to>
                                    </p:set>
                                    <p:anim calcmode="lin" valueType="num">
                                      <p:cBhvr>
                                        <p:cTn id="26" dur="1000" fill="hold"/>
                                        <p:tgtEl>
                                          <p:spTgt spid="14612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4612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4612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4612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461251">
                                            <p:txEl>
                                              <p:pRg st="1" end="1"/>
                                            </p:txEl>
                                          </p:spTgt>
                                        </p:tgtEl>
                                        <p:attrNameLst>
                                          <p:attrName>style.visibility</p:attrName>
                                        </p:attrNameLst>
                                      </p:cBhvr>
                                      <p:to>
                                        <p:strVal val="visible"/>
                                      </p:to>
                                    </p:set>
                                    <p:anim calcmode="lin" valueType="num">
                                      <p:cBhvr>
                                        <p:cTn id="34" dur="1000" fill="hold"/>
                                        <p:tgtEl>
                                          <p:spTgt spid="14612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14612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14612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14612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1461251">
                                            <p:txEl>
                                              <p:pRg st="2" end="2"/>
                                            </p:txEl>
                                          </p:spTgt>
                                        </p:tgtEl>
                                        <p:attrNameLst>
                                          <p:attrName>style.visibility</p:attrName>
                                        </p:attrNameLst>
                                      </p:cBhvr>
                                      <p:to>
                                        <p:strVal val="visible"/>
                                      </p:to>
                                    </p:set>
                                    <p:anim calcmode="lin" valueType="num">
                                      <p:cBhvr>
                                        <p:cTn id="42" dur="1000" fill="hold"/>
                                        <p:tgtEl>
                                          <p:spTgt spid="14612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14612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14612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146125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1461252"/>
                                        </p:tgtEl>
                                        <p:attrNameLst>
                                          <p:attrName>style.visibility</p:attrName>
                                        </p:attrNameLst>
                                      </p:cBhvr>
                                      <p:to>
                                        <p:strVal val="visible"/>
                                      </p:to>
                                    </p:set>
                                    <p:anim calcmode="lin" valueType="num">
                                      <p:cBhvr>
                                        <p:cTn id="50" dur="1000" fill="hold"/>
                                        <p:tgtEl>
                                          <p:spTgt spid="1461252"/>
                                        </p:tgtEl>
                                        <p:attrNameLst>
                                          <p:attrName>ppt_w</p:attrName>
                                        </p:attrNameLst>
                                      </p:cBhvr>
                                      <p:tavLst>
                                        <p:tav tm="0">
                                          <p:val>
                                            <p:fltVal val="0"/>
                                          </p:val>
                                        </p:tav>
                                        <p:tav tm="100000">
                                          <p:val>
                                            <p:strVal val="#ppt_w"/>
                                          </p:val>
                                        </p:tav>
                                      </p:tavLst>
                                    </p:anim>
                                    <p:anim calcmode="lin" valueType="num">
                                      <p:cBhvr>
                                        <p:cTn id="51" dur="1000" fill="hold"/>
                                        <p:tgtEl>
                                          <p:spTgt spid="1461252"/>
                                        </p:tgtEl>
                                        <p:attrNameLst>
                                          <p:attrName>ppt_h</p:attrName>
                                        </p:attrNameLst>
                                      </p:cBhvr>
                                      <p:tavLst>
                                        <p:tav tm="0">
                                          <p:val>
                                            <p:fltVal val="0"/>
                                          </p:val>
                                        </p:tav>
                                        <p:tav tm="100000">
                                          <p:val>
                                            <p:strVal val="#ppt_h"/>
                                          </p:val>
                                        </p:tav>
                                      </p:tavLst>
                                    </p:anim>
                                    <p:anim calcmode="lin" valueType="num">
                                      <p:cBhvr>
                                        <p:cTn id="52" dur="1000" fill="hold"/>
                                        <p:tgtEl>
                                          <p:spTgt spid="1461252"/>
                                        </p:tgtEl>
                                        <p:attrNameLst>
                                          <p:attrName>style.rotation</p:attrName>
                                        </p:attrNameLst>
                                      </p:cBhvr>
                                      <p:tavLst>
                                        <p:tav tm="0">
                                          <p:val>
                                            <p:fltVal val="90"/>
                                          </p:val>
                                        </p:tav>
                                        <p:tav tm="100000">
                                          <p:val>
                                            <p:fltVal val="0"/>
                                          </p:val>
                                        </p:tav>
                                      </p:tavLst>
                                    </p:anim>
                                    <p:animEffect transition="in" filter="fade">
                                      <p:cBhvr>
                                        <p:cTn id="53" dur="1000"/>
                                        <p:tgtEl>
                                          <p:spTgt spid="1461252"/>
                                        </p:tgtEl>
                                      </p:cBhvr>
                                    </p:animEffect>
                                  </p:childTnLst>
                                </p:cTn>
                              </p:par>
                              <p:par>
                                <p:cTn id="54" presetID="31" presetClass="entr" presetSubtype="0" fill="hold" grpId="0" nodeType="withEffect">
                                  <p:stCondLst>
                                    <p:cond delay="0"/>
                                  </p:stCondLst>
                                  <p:childTnLst>
                                    <p:set>
                                      <p:cBhvr>
                                        <p:cTn id="55" dur="1" fill="hold">
                                          <p:stCondLst>
                                            <p:cond delay="0"/>
                                          </p:stCondLst>
                                        </p:cTn>
                                        <p:tgtEl>
                                          <p:spTgt spid="1461253"/>
                                        </p:tgtEl>
                                        <p:attrNameLst>
                                          <p:attrName>style.visibility</p:attrName>
                                        </p:attrNameLst>
                                      </p:cBhvr>
                                      <p:to>
                                        <p:strVal val="visible"/>
                                      </p:to>
                                    </p:set>
                                    <p:anim calcmode="lin" valueType="num">
                                      <p:cBhvr>
                                        <p:cTn id="56" dur="1000" fill="hold"/>
                                        <p:tgtEl>
                                          <p:spTgt spid="1461253"/>
                                        </p:tgtEl>
                                        <p:attrNameLst>
                                          <p:attrName>ppt_w</p:attrName>
                                        </p:attrNameLst>
                                      </p:cBhvr>
                                      <p:tavLst>
                                        <p:tav tm="0">
                                          <p:val>
                                            <p:fltVal val="0"/>
                                          </p:val>
                                        </p:tav>
                                        <p:tav tm="100000">
                                          <p:val>
                                            <p:strVal val="#ppt_w"/>
                                          </p:val>
                                        </p:tav>
                                      </p:tavLst>
                                    </p:anim>
                                    <p:anim calcmode="lin" valueType="num">
                                      <p:cBhvr>
                                        <p:cTn id="57" dur="1000" fill="hold"/>
                                        <p:tgtEl>
                                          <p:spTgt spid="1461253"/>
                                        </p:tgtEl>
                                        <p:attrNameLst>
                                          <p:attrName>ppt_h</p:attrName>
                                        </p:attrNameLst>
                                      </p:cBhvr>
                                      <p:tavLst>
                                        <p:tav tm="0">
                                          <p:val>
                                            <p:fltVal val="0"/>
                                          </p:val>
                                        </p:tav>
                                        <p:tav tm="100000">
                                          <p:val>
                                            <p:strVal val="#ppt_h"/>
                                          </p:val>
                                        </p:tav>
                                      </p:tavLst>
                                    </p:anim>
                                    <p:anim calcmode="lin" valueType="num">
                                      <p:cBhvr>
                                        <p:cTn id="58" dur="1000" fill="hold"/>
                                        <p:tgtEl>
                                          <p:spTgt spid="1461253"/>
                                        </p:tgtEl>
                                        <p:attrNameLst>
                                          <p:attrName>style.rotation</p:attrName>
                                        </p:attrNameLst>
                                      </p:cBhvr>
                                      <p:tavLst>
                                        <p:tav tm="0">
                                          <p:val>
                                            <p:fltVal val="90"/>
                                          </p:val>
                                        </p:tav>
                                        <p:tav tm="100000">
                                          <p:val>
                                            <p:fltVal val="0"/>
                                          </p:val>
                                        </p:tav>
                                      </p:tavLst>
                                    </p:anim>
                                    <p:animEffect transition="in" filter="fade">
                                      <p:cBhvr>
                                        <p:cTn id="59" dur="1000"/>
                                        <p:tgtEl>
                                          <p:spTgt spid="1461253"/>
                                        </p:tgtEl>
                                      </p:cBhvr>
                                    </p:animEffect>
                                  </p:childTnLst>
                                </p:cTn>
                              </p:par>
                              <p:par>
                                <p:cTn id="60" presetID="31" presetClass="entr" presetSubtype="0" fill="hold" nodeType="withEffect">
                                  <p:stCondLst>
                                    <p:cond delay="0"/>
                                  </p:stCondLst>
                                  <p:childTnLst>
                                    <p:set>
                                      <p:cBhvr>
                                        <p:cTn id="61" dur="1" fill="hold">
                                          <p:stCondLst>
                                            <p:cond delay="0"/>
                                          </p:stCondLst>
                                        </p:cTn>
                                        <p:tgtEl>
                                          <p:spTgt spid="1461254"/>
                                        </p:tgtEl>
                                        <p:attrNameLst>
                                          <p:attrName>style.visibility</p:attrName>
                                        </p:attrNameLst>
                                      </p:cBhvr>
                                      <p:to>
                                        <p:strVal val="visible"/>
                                      </p:to>
                                    </p:set>
                                    <p:anim calcmode="lin" valueType="num">
                                      <p:cBhvr>
                                        <p:cTn id="62" dur="1000" fill="hold"/>
                                        <p:tgtEl>
                                          <p:spTgt spid="1461254"/>
                                        </p:tgtEl>
                                        <p:attrNameLst>
                                          <p:attrName>ppt_w</p:attrName>
                                        </p:attrNameLst>
                                      </p:cBhvr>
                                      <p:tavLst>
                                        <p:tav tm="0">
                                          <p:val>
                                            <p:fltVal val="0"/>
                                          </p:val>
                                        </p:tav>
                                        <p:tav tm="100000">
                                          <p:val>
                                            <p:strVal val="#ppt_w"/>
                                          </p:val>
                                        </p:tav>
                                      </p:tavLst>
                                    </p:anim>
                                    <p:anim calcmode="lin" valueType="num">
                                      <p:cBhvr>
                                        <p:cTn id="63" dur="1000" fill="hold"/>
                                        <p:tgtEl>
                                          <p:spTgt spid="1461254"/>
                                        </p:tgtEl>
                                        <p:attrNameLst>
                                          <p:attrName>ppt_h</p:attrName>
                                        </p:attrNameLst>
                                      </p:cBhvr>
                                      <p:tavLst>
                                        <p:tav tm="0">
                                          <p:val>
                                            <p:fltVal val="0"/>
                                          </p:val>
                                        </p:tav>
                                        <p:tav tm="100000">
                                          <p:val>
                                            <p:strVal val="#ppt_h"/>
                                          </p:val>
                                        </p:tav>
                                      </p:tavLst>
                                    </p:anim>
                                    <p:anim calcmode="lin" valueType="num">
                                      <p:cBhvr>
                                        <p:cTn id="64" dur="1000" fill="hold"/>
                                        <p:tgtEl>
                                          <p:spTgt spid="1461254"/>
                                        </p:tgtEl>
                                        <p:attrNameLst>
                                          <p:attrName>style.rotation</p:attrName>
                                        </p:attrNameLst>
                                      </p:cBhvr>
                                      <p:tavLst>
                                        <p:tav tm="0">
                                          <p:val>
                                            <p:fltVal val="90"/>
                                          </p:val>
                                        </p:tav>
                                        <p:tav tm="100000">
                                          <p:val>
                                            <p:fltVal val="0"/>
                                          </p:val>
                                        </p:tav>
                                      </p:tavLst>
                                    </p:anim>
                                    <p:animEffect transition="in" filter="fade">
                                      <p:cBhvr>
                                        <p:cTn id="65" dur="1000"/>
                                        <p:tgtEl>
                                          <p:spTgt spid="1461254"/>
                                        </p:tgtEl>
                                      </p:cBhvr>
                                    </p:animEffect>
                                  </p:childTnLst>
                                </p:cTn>
                              </p:par>
                              <p:par>
                                <p:cTn id="66" presetID="31" presetClass="entr" presetSubtype="0" fill="hold" grpId="0" nodeType="withEffect">
                                  <p:stCondLst>
                                    <p:cond delay="0"/>
                                  </p:stCondLst>
                                  <p:childTnLst>
                                    <p:set>
                                      <p:cBhvr>
                                        <p:cTn id="67" dur="1" fill="hold">
                                          <p:stCondLst>
                                            <p:cond delay="0"/>
                                          </p:stCondLst>
                                        </p:cTn>
                                        <p:tgtEl>
                                          <p:spTgt spid="1461255"/>
                                        </p:tgtEl>
                                        <p:attrNameLst>
                                          <p:attrName>style.visibility</p:attrName>
                                        </p:attrNameLst>
                                      </p:cBhvr>
                                      <p:to>
                                        <p:strVal val="visible"/>
                                      </p:to>
                                    </p:set>
                                    <p:anim calcmode="lin" valueType="num">
                                      <p:cBhvr>
                                        <p:cTn id="68" dur="1000" fill="hold"/>
                                        <p:tgtEl>
                                          <p:spTgt spid="1461255"/>
                                        </p:tgtEl>
                                        <p:attrNameLst>
                                          <p:attrName>ppt_w</p:attrName>
                                        </p:attrNameLst>
                                      </p:cBhvr>
                                      <p:tavLst>
                                        <p:tav tm="0">
                                          <p:val>
                                            <p:fltVal val="0"/>
                                          </p:val>
                                        </p:tav>
                                        <p:tav tm="100000">
                                          <p:val>
                                            <p:strVal val="#ppt_w"/>
                                          </p:val>
                                        </p:tav>
                                      </p:tavLst>
                                    </p:anim>
                                    <p:anim calcmode="lin" valueType="num">
                                      <p:cBhvr>
                                        <p:cTn id="69" dur="1000" fill="hold"/>
                                        <p:tgtEl>
                                          <p:spTgt spid="1461255"/>
                                        </p:tgtEl>
                                        <p:attrNameLst>
                                          <p:attrName>ppt_h</p:attrName>
                                        </p:attrNameLst>
                                      </p:cBhvr>
                                      <p:tavLst>
                                        <p:tav tm="0">
                                          <p:val>
                                            <p:fltVal val="0"/>
                                          </p:val>
                                        </p:tav>
                                        <p:tav tm="100000">
                                          <p:val>
                                            <p:strVal val="#ppt_h"/>
                                          </p:val>
                                        </p:tav>
                                      </p:tavLst>
                                    </p:anim>
                                    <p:anim calcmode="lin" valueType="num">
                                      <p:cBhvr>
                                        <p:cTn id="70" dur="1000" fill="hold"/>
                                        <p:tgtEl>
                                          <p:spTgt spid="1461255"/>
                                        </p:tgtEl>
                                        <p:attrNameLst>
                                          <p:attrName>style.rotation</p:attrName>
                                        </p:attrNameLst>
                                      </p:cBhvr>
                                      <p:tavLst>
                                        <p:tav tm="0">
                                          <p:val>
                                            <p:fltVal val="90"/>
                                          </p:val>
                                        </p:tav>
                                        <p:tav tm="100000">
                                          <p:val>
                                            <p:fltVal val="0"/>
                                          </p:val>
                                        </p:tav>
                                      </p:tavLst>
                                    </p:anim>
                                    <p:animEffect transition="in" filter="fade">
                                      <p:cBhvr>
                                        <p:cTn id="71" dur="1000"/>
                                        <p:tgtEl>
                                          <p:spTgt spid="1461255"/>
                                        </p:tgtEl>
                                      </p:cBhvr>
                                    </p:animEffect>
                                  </p:childTnLst>
                                </p:cTn>
                              </p:par>
                              <p:par>
                                <p:cTn id="72" presetID="31" presetClass="entr" presetSubtype="0" fill="hold" nodeType="withEffect">
                                  <p:stCondLst>
                                    <p:cond delay="0"/>
                                  </p:stCondLst>
                                  <p:childTnLst>
                                    <p:set>
                                      <p:cBhvr>
                                        <p:cTn id="73" dur="1" fill="hold">
                                          <p:stCondLst>
                                            <p:cond delay="0"/>
                                          </p:stCondLst>
                                        </p:cTn>
                                        <p:tgtEl>
                                          <p:spTgt spid="1461256"/>
                                        </p:tgtEl>
                                        <p:attrNameLst>
                                          <p:attrName>style.visibility</p:attrName>
                                        </p:attrNameLst>
                                      </p:cBhvr>
                                      <p:to>
                                        <p:strVal val="visible"/>
                                      </p:to>
                                    </p:set>
                                    <p:anim calcmode="lin" valueType="num">
                                      <p:cBhvr>
                                        <p:cTn id="74" dur="1000" fill="hold"/>
                                        <p:tgtEl>
                                          <p:spTgt spid="1461256"/>
                                        </p:tgtEl>
                                        <p:attrNameLst>
                                          <p:attrName>ppt_w</p:attrName>
                                        </p:attrNameLst>
                                      </p:cBhvr>
                                      <p:tavLst>
                                        <p:tav tm="0">
                                          <p:val>
                                            <p:fltVal val="0"/>
                                          </p:val>
                                        </p:tav>
                                        <p:tav tm="100000">
                                          <p:val>
                                            <p:strVal val="#ppt_w"/>
                                          </p:val>
                                        </p:tav>
                                      </p:tavLst>
                                    </p:anim>
                                    <p:anim calcmode="lin" valueType="num">
                                      <p:cBhvr>
                                        <p:cTn id="75" dur="1000" fill="hold"/>
                                        <p:tgtEl>
                                          <p:spTgt spid="1461256"/>
                                        </p:tgtEl>
                                        <p:attrNameLst>
                                          <p:attrName>ppt_h</p:attrName>
                                        </p:attrNameLst>
                                      </p:cBhvr>
                                      <p:tavLst>
                                        <p:tav tm="0">
                                          <p:val>
                                            <p:fltVal val="0"/>
                                          </p:val>
                                        </p:tav>
                                        <p:tav tm="100000">
                                          <p:val>
                                            <p:strVal val="#ppt_h"/>
                                          </p:val>
                                        </p:tav>
                                      </p:tavLst>
                                    </p:anim>
                                    <p:anim calcmode="lin" valueType="num">
                                      <p:cBhvr>
                                        <p:cTn id="76" dur="1000" fill="hold"/>
                                        <p:tgtEl>
                                          <p:spTgt spid="1461256"/>
                                        </p:tgtEl>
                                        <p:attrNameLst>
                                          <p:attrName>style.rotation</p:attrName>
                                        </p:attrNameLst>
                                      </p:cBhvr>
                                      <p:tavLst>
                                        <p:tav tm="0">
                                          <p:val>
                                            <p:fltVal val="90"/>
                                          </p:val>
                                        </p:tav>
                                        <p:tav tm="100000">
                                          <p:val>
                                            <p:fltVal val="0"/>
                                          </p:val>
                                        </p:tav>
                                      </p:tavLst>
                                    </p:anim>
                                    <p:animEffect transition="in" filter="fade">
                                      <p:cBhvr>
                                        <p:cTn id="77" dur="1000"/>
                                        <p:tgtEl>
                                          <p:spTgt spid="1461256"/>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1461257"/>
                                        </p:tgtEl>
                                        <p:attrNameLst>
                                          <p:attrName>style.visibility</p:attrName>
                                        </p:attrNameLst>
                                      </p:cBhvr>
                                      <p:to>
                                        <p:strVal val="visible"/>
                                      </p:to>
                                    </p:set>
                                    <p:anim calcmode="lin" valueType="num">
                                      <p:cBhvr>
                                        <p:cTn id="80" dur="1000" fill="hold"/>
                                        <p:tgtEl>
                                          <p:spTgt spid="1461257"/>
                                        </p:tgtEl>
                                        <p:attrNameLst>
                                          <p:attrName>ppt_w</p:attrName>
                                        </p:attrNameLst>
                                      </p:cBhvr>
                                      <p:tavLst>
                                        <p:tav tm="0">
                                          <p:val>
                                            <p:fltVal val="0"/>
                                          </p:val>
                                        </p:tav>
                                        <p:tav tm="100000">
                                          <p:val>
                                            <p:strVal val="#ppt_w"/>
                                          </p:val>
                                        </p:tav>
                                      </p:tavLst>
                                    </p:anim>
                                    <p:anim calcmode="lin" valueType="num">
                                      <p:cBhvr>
                                        <p:cTn id="81" dur="1000" fill="hold"/>
                                        <p:tgtEl>
                                          <p:spTgt spid="1461257"/>
                                        </p:tgtEl>
                                        <p:attrNameLst>
                                          <p:attrName>ppt_h</p:attrName>
                                        </p:attrNameLst>
                                      </p:cBhvr>
                                      <p:tavLst>
                                        <p:tav tm="0">
                                          <p:val>
                                            <p:fltVal val="0"/>
                                          </p:val>
                                        </p:tav>
                                        <p:tav tm="100000">
                                          <p:val>
                                            <p:strVal val="#ppt_h"/>
                                          </p:val>
                                        </p:tav>
                                      </p:tavLst>
                                    </p:anim>
                                    <p:anim calcmode="lin" valueType="num">
                                      <p:cBhvr>
                                        <p:cTn id="82" dur="1000" fill="hold"/>
                                        <p:tgtEl>
                                          <p:spTgt spid="1461257"/>
                                        </p:tgtEl>
                                        <p:attrNameLst>
                                          <p:attrName>style.rotation</p:attrName>
                                        </p:attrNameLst>
                                      </p:cBhvr>
                                      <p:tavLst>
                                        <p:tav tm="0">
                                          <p:val>
                                            <p:fltVal val="90"/>
                                          </p:val>
                                        </p:tav>
                                        <p:tav tm="100000">
                                          <p:val>
                                            <p:fltVal val="0"/>
                                          </p:val>
                                        </p:tav>
                                      </p:tavLst>
                                    </p:anim>
                                    <p:animEffect transition="in" filter="fade">
                                      <p:cBhvr>
                                        <p:cTn id="83" dur="1000"/>
                                        <p:tgtEl>
                                          <p:spTgt spid="1461257"/>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1461258"/>
                                        </p:tgtEl>
                                        <p:attrNameLst>
                                          <p:attrName>style.visibility</p:attrName>
                                        </p:attrNameLst>
                                      </p:cBhvr>
                                      <p:to>
                                        <p:strVal val="visible"/>
                                      </p:to>
                                    </p:set>
                                    <p:anim calcmode="lin" valueType="num">
                                      <p:cBhvr>
                                        <p:cTn id="86" dur="1000" fill="hold"/>
                                        <p:tgtEl>
                                          <p:spTgt spid="1461258"/>
                                        </p:tgtEl>
                                        <p:attrNameLst>
                                          <p:attrName>ppt_w</p:attrName>
                                        </p:attrNameLst>
                                      </p:cBhvr>
                                      <p:tavLst>
                                        <p:tav tm="0">
                                          <p:val>
                                            <p:fltVal val="0"/>
                                          </p:val>
                                        </p:tav>
                                        <p:tav tm="100000">
                                          <p:val>
                                            <p:strVal val="#ppt_w"/>
                                          </p:val>
                                        </p:tav>
                                      </p:tavLst>
                                    </p:anim>
                                    <p:anim calcmode="lin" valueType="num">
                                      <p:cBhvr>
                                        <p:cTn id="87" dur="1000" fill="hold"/>
                                        <p:tgtEl>
                                          <p:spTgt spid="1461258"/>
                                        </p:tgtEl>
                                        <p:attrNameLst>
                                          <p:attrName>ppt_h</p:attrName>
                                        </p:attrNameLst>
                                      </p:cBhvr>
                                      <p:tavLst>
                                        <p:tav tm="0">
                                          <p:val>
                                            <p:fltVal val="0"/>
                                          </p:val>
                                        </p:tav>
                                        <p:tav tm="100000">
                                          <p:val>
                                            <p:strVal val="#ppt_h"/>
                                          </p:val>
                                        </p:tav>
                                      </p:tavLst>
                                    </p:anim>
                                    <p:anim calcmode="lin" valueType="num">
                                      <p:cBhvr>
                                        <p:cTn id="88" dur="1000" fill="hold"/>
                                        <p:tgtEl>
                                          <p:spTgt spid="1461258"/>
                                        </p:tgtEl>
                                        <p:attrNameLst>
                                          <p:attrName>style.rotation</p:attrName>
                                        </p:attrNameLst>
                                      </p:cBhvr>
                                      <p:tavLst>
                                        <p:tav tm="0">
                                          <p:val>
                                            <p:fltVal val="90"/>
                                          </p:val>
                                        </p:tav>
                                        <p:tav tm="100000">
                                          <p:val>
                                            <p:fltVal val="0"/>
                                          </p:val>
                                        </p:tav>
                                      </p:tavLst>
                                    </p:anim>
                                    <p:animEffect transition="in" filter="fade">
                                      <p:cBhvr>
                                        <p:cTn id="89" dur="1000"/>
                                        <p:tgtEl>
                                          <p:spTgt spid="1461258"/>
                                        </p:tgtEl>
                                      </p:cBhvr>
                                    </p:animEffect>
                                  </p:childTnLst>
                                </p:cTn>
                              </p:par>
                              <p:par>
                                <p:cTn id="90" presetID="31" presetClass="entr" presetSubtype="0" fill="hold" nodeType="withEffect">
                                  <p:stCondLst>
                                    <p:cond delay="0"/>
                                  </p:stCondLst>
                                  <p:childTnLst>
                                    <p:set>
                                      <p:cBhvr>
                                        <p:cTn id="91" dur="1" fill="hold">
                                          <p:stCondLst>
                                            <p:cond delay="0"/>
                                          </p:stCondLst>
                                        </p:cTn>
                                        <p:tgtEl>
                                          <p:spTgt spid="1461259"/>
                                        </p:tgtEl>
                                        <p:attrNameLst>
                                          <p:attrName>style.visibility</p:attrName>
                                        </p:attrNameLst>
                                      </p:cBhvr>
                                      <p:to>
                                        <p:strVal val="visible"/>
                                      </p:to>
                                    </p:set>
                                    <p:anim calcmode="lin" valueType="num">
                                      <p:cBhvr>
                                        <p:cTn id="92" dur="1000" fill="hold"/>
                                        <p:tgtEl>
                                          <p:spTgt spid="1461259"/>
                                        </p:tgtEl>
                                        <p:attrNameLst>
                                          <p:attrName>ppt_w</p:attrName>
                                        </p:attrNameLst>
                                      </p:cBhvr>
                                      <p:tavLst>
                                        <p:tav tm="0">
                                          <p:val>
                                            <p:fltVal val="0"/>
                                          </p:val>
                                        </p:tav>
                                        <p:tav tm="100000">
                                          <p:val>
                                            <p:strVal val="#ppt_w"/>
                                          </p:val>
                                        </p:tav>
                                      </p:tavLst>
                                    </p:anim>
                                    <p:anim calcmode="lin" valueType="num">
                                      <p:cBhvr>
                                        <p:cTn id="93" dur="1000" fill="hold"/>
                                        <p:tgtEl>
                                          <p:spTgt spid="1461259"/>
                                        </p:tgtEl>
                                        <p:attrNameLst>
                                          <p:attrName>ppt_h</p:attrName>
                                        </p:attrNameLst>
                                      </p:cBhvr>
                                      <p:tavLst>
                                        <p:tav tm="0">
                                          <p:val>
                                            <p:fltVal val="0"/>
                                          </p:val>
                                        </p:tav>
                                        <p:tav tm="100000">
                                          <p:val>
                                            <p:strVal val="#ppt_h"/>
                                          </p:val>
                                        </p:tav>
                                      </p:tavLst>
                                    </p:anim>
                                    <p:anim calcmode="lin" valueType="num">
                                      <p:cBhvr>
                                        <p:cTn id="94" dur="1000" fill="hold"/>
                                        <p:tgtEl>
                                          <p:spTgt spid="1461259"/>
                                        </p:tgtEl>
                                        <p:attrNameLst>
                                          <p:attrName>style.rotation</p:attrName>
                                        </p:attrNameLst>
                                      </p:cBhvr>
                                      <p:tavLst>
                                        <p:tav tm="0">
                                          <p:val>
                                            <p:fltVal val="90"/>
                                          </p:val>
                                        </p:tav>
                                        <p:tav tm="100000">
                                          <p:val>
                                            <p:fltVal val="0"/>
                                          </p:val>
                                        </p:tav>
                                      </p:tavLst>
                                    </p:anim>
                                    <p:animEffect transition="in" filter="fade">
                                      <p:cBhvr>
                                        <p:cTn id="95" dur="1000"/>
                                        <p:tgtEl>
                                          <p:spTgt spid="1461259"/>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1461260"/>
                                        </p:tgtEl>
                                        <p:attrNameLst>
                                          <p:attrName>style.visibility</p:attrName>
                                        </p:attrNameLst>
                                      </p:cBhvr>
                                      <p:to>
                                        <p:strVal val="visible"/>
                                      </p:to>
                                    </p:set>
                                    <p:anim calcmode="lin" valueType="num">
                                      <p:cBhvr>
                                        <p:cTn id="98" dur="1000" fill="hold"/>
                                        <p:tgtEl>
                                          <p:spTgt spid="1461260"/>
                                        </p:tgtEl>
                                        <p:attrNameLst>
                                          <p:attrName>ppt_w</p:attrName>
                                        </p:attrNameLst>
                                      </p:cBhvr>
                                      <p:tavLst>
                                        <p:tav tm="0">
                                          <p:val>
                                            <p:fltVal val="0"/>
                                          </p:val>
                                        </p:tav>
                                        <p:tav tm="100000">
                                          <p:val>
                                            <p:strVal val="#ppt_w"/>
                                          </p:val>
                                        </p:tav>
                                      </p:tavLst>
                                    </p:anim>
                                    <p:anim calcmode="lin" valueType="num">
                                      <p:cBhvr>
                                        <p:cTn id="99" dur="1000" fill="hold"/>
                                        <p:tgtEl>
                                          <p:spTgt spid="1461260"/>
                                        </p:tgtEl>
                                        <p:attrNameLst>
                                          <p:attrName>ppt_h</p:attrName>
                                        </p:attrNameLst>
                                      </p:cBhvr>
                                      <p:tavLst>
                                        <p:tav tm="0">
                                          <p:val>
                                            <p:fltVal val="0"/>
                                          </p:val>
                                        </p:tav>
                                        <p:tav tm="100000">
                                          <p:val>
                                            <p:strVal val="#ppt_h"/>
                                          </p:val>
                                        </p:tav>
                                      </p:tavLst>
                                    </p:anim>
                                    <p:anim calcmode="lin" valueType="num">
                                      <p:cBhvr>
                                        <p:cTn id="100" dur="1000" fill="hold"/>
                                        <p:tgtEl>
                                          <p:spTgt spid="1461260"/>
                                        </p:tgtEl>
                                        <p:attrNameLst>
                                          <p:attrName>style.rotation</p:attrName>
                                        </p:attrNameLst>
                                      </p:cBhvr>
                                      <p:tavLst>
                                        <p:tav tm="0">
                                          <p:val>
                                            <p:fltVal val="90"/>
                                          </p:val>
                                        </p:tav>
                                        <p:tav tm="100000">
                                          <p:val>
                                            <p:fltVal val="0"/>
                                          </p:val>
                                        </p:tav>
                                      </p:tavLst>
                                    </p:anim>
                                    <p:animEffect transition="in" filter="fade">
                                      <p:cBhvr>
                                        <p:cTn id="101" dur="1000"/>
                                        <p:tgtEl>
                                          <p:spTgt spid="1461260"/>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1461261"/>
                                        </p:tgtEl>
                                        <p:attrNameLst>
                                          <p:attrName>style.visibility</p:attrName>
                                        </p:attrNameLst>
                                      </p:cBhvr>
                                      <p:to>
                                        <p:strVal val="visible"/>
                                      </p:to>
                                    </p:set>
                                    <p:anim calcmode="lin" valueType="num">
                                      <p:cBhvr>
                                        <p:cTn id="104" dur="1000" fill="hold"/>
                                        <p:tgtEl>
                                          <p:spTgt spid="1461261"/>
                                        </p:tgtEl>
                                        <p:attrNameLst>
                                          <p:attrName>ppt_w</p:attrName>
                                        </p:attrNameLst>
                                      </p:cBhvr>
                                      <p:tavLst>
                                        <p:tav tm="0">
                                          <p:val>
                                            <p:fltVal val="0"/>
                                          </p:val>
                                        </p:tav>
                                        <p:tav tm="100000">
                                          <p:val>
                                            <p:strVal val="#ppt_w"/>
                                          </p:val>
                                        </p:tav>
                                      </p:tavLst>
                                    </p:anim>
                                    <p:anim calcmode="lin" valueType="num">
                                      <p:cBhvr>
                                        <p:cTn id="105" dur="1000" fill="hold"/>
                                        <p:tgtEl>
                                          <p:spTgt spid="1461261"/>
                                        </p:tgtEl>
                                        <p:attrNameLst>
                                          <p:attrName>ppt_h</p:attrName>
                                        </p:attrNameLst>
                                      </p:cBhvr>
                                      <p:tavLst>
                                        <p:tav tm="0">
                                          <p:val>
                                            <p:fltVal val="0"/>
                                          </p:val>
                                        </p:tav>
                                        <p:tav tm="100000">
                                          <p:val>
                                            <p:strVal val="#ppt_h"/>
                                          </p:val>
                                        </p:tav>
                                      </p:tavLst>
                                    </p:anim>
                                    <p:anim calcmode="lin" valueType="num">
                                      <p:cBhvr>
                                        <p:cTn id="106" dur="1000" fill="hold"/>
                                        <p:tgtEl>
                                          <p:spTgt spid="1461261"/>
                                        </p:tgtEl>
                                        <p:attrNameLst>
                                          <p:attrName>style.rotation</p:attrName>
                                        </p:attrNameLst>
                                      </p:cBhvr>
                                      <p:tavLst>
                                        <p:tav tm="0">
                                          <p:val>
                                            <p:fltVal val="90"/>
                                          </p:val>
                                        </p:tav>
                                        <p:tav tm="100000">
                                          <p:val>
                                            <p:fltVal val="0"/>
                                          </p:val>
                                        </p:tav>
                                      </p:tavLst>
                                    </p:anim>
                                    <p:animEffect transition="in" filter="fade">
                                      <p:cBhvr>
                                        <p:cTn id="107" dur="1000"/>
                                        <p:tgtEl>
                                          <p:spTgt spid="1461261"/>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1461262"/>
                                        </p:tgtEl>
                                        <p:attrNameLst>
                                          <p:attrName>style.visibility</p:attrName>
                                        </p:attrNameLst>
                                      </p:cBhvr>
                                      <p:to>
                                        <p:strVal val="visible"/>
                                      </p:to>
                                    </p:set>
                                    <p:anim calcmode="lin" valueType="num">
                                      <p:cBhvr>
                                        <p:cTn id="110" dur="1000" fill="hold"/>
                                        <p:tgtEl>
                                          <p:spTgt spid="1461262"/>
                                        </p:tgtEl>
                                        <p:attrNameLst>
                                          <p:attrName>ppt_w</p:attrName>
                                        </p:attrNameLst>
                                      </p:cBhvr>
                                      <p:tavLst>
                                        <p:tav tm="0">
                                          <p:val>
                                            <p:fltVal val="0"/>
                                          </p:val>
                                        </p:tav>
                                        <p:tav tm="100000">
                                          <p:val>
                                            <p:strVal val="#ppt_w"/>
                                          </p:val>
                                        </p:tav>
                                      </p:tavLst>
                                    </p:anim>
                                    <p:anim calcmode="lin" valueType="num">
                                      <p:cBhvr>
                                        <p:cTn id="111" dur="1000" fill="hold"/>
                                        <p:tgtEl>
                                          <p:spTgt spid="1461262"/>
                                        </p:tgtEl>
                                        <p:attrNameLst>
                                          <p:attrName>ppt_h</p:attrName>
                                        </p:attrNameLst>
                                      </p:cBhvr>
                                      <p:tavLst>
                                        <p:tav tm="0">
                                          <p:val>
                                            <p:fltVal val="0"/>
                                          </p:val>
                                        </p:tav>
                                        <p:tav tm="100000">
                                          <p:val>
                                            <p:strVal val="#ppt_h"/>
                                          </p:val>
                                        </p:tav>
                                      </p:tavLst>
                                    </p:anim>
                                    <p:anim calcmode="lin" valueType="num">
                                      <p:cBhvr>
                                        <p:cTn id="112" dur="1000" fill="hold"/>
                                        <p:tgtEl>
                                          <p:spTgt spid="1461262"/>
                                        </p:tgtEl>
                                        <p:attrNameLst>
                                          <p:attrName>style.rotation</p:attrName>
                                        </p:attrNameLst>
                                      </p:cBhvr>
                                      <p:tavLst>
                                        <p:tav tm="0">
                                          <p:val>
                                            <p:fltVal val="90"/>
                                          </p:val>
                                        </p:tav>
                                        <p:tav tm="100000">
                                          <p:val>
                                            <p:fltVal val="0"/>
                                          </p:val>
                                        </p:tav>
                                      </p:tavLst>
                                    </p:anim>
                                    <p:animEffect transition="in" filter="fade">
                                      <p:cBhvr>
                                        <p:cTn id="113" dur="1000"/>
                                        <p:tgtEl>
                                          <p:spTgt spid="1461262"/>
                                        </p:tgtEl>
                                      </p:cBhvr>
                                    </p:animEffect>
                                  </p:childTnLst>
                                </p:cTn>
                              </p:par>
                              <p:par>
                                <p:cTn id="114" presetID="31" presetClass="entr" presetSubtype="0" fill="hold" grpId="0" nodeType="withEffect">
                                  <p:stCondLst>
                                    <p:cond delay="0"/>
                                  </p:stCondLst>
                                  <p:childTnLst>
                                    <p:set>
                                      <p:cBhvr>
                                        <p:cTn id="115" dur="1" fill="hold">
                                          <p:stCondLst>
                                            <p:cond delay="0"/>
                                          </p:stCondLst>
                                        </p:cTn>
                                        <p:tgtEl>
                                          <p:spTgt spid="1461263"/>
                                        </p:tgtEl>
                                        <p:attrNameLst>
                                          <p:attrName>style.visibility</p:attrName>
                                        </p:attrNameLst>
                                      </p:cBhvr>
                                      <p:to>
                                        <p:strVal val="visible"/>
                                      </p:to>
                                    </p:set>
                                    <p:anim calcmode="lin" valueType="num">
                                      <p:cBhvr>
                                        <p:cTn id="116" dur="1000" fill="hold"/>
                                        <p:tgtEl>
                                          <p:spTgt spid="1461263"/>
                                        </p:tgtEl>
                                        <p:attrNameLst>
                                          <p:attrName>ppt_w</p:attrName>
                                        </p:attrNameLst>
                                      </p:cBhvr>
                                      <p:tavLst>
                                        <p:tav tm="0">
                                          <p:val>
                                            <p:fltVal val="0"/>
                                          </p:val>
                                        </p:tav>
                                        <p:tav tm="100000">
                                          <p:val>
                                            <p:strVal val="#ppt_w"/>
                                          </p:val>
                                        </p:tav>
                                      </p:tavLst>
                                    </p:anim>
                                    <p:anim calcmode="lin" valueType="num">
                                      <p:cBhvr>
                                        <p:cTn id="117" dur="1000" fill="hold"/>
                                        <p:tgtEl>
                                          <p:spTgt spid="1461263"/>
                                        </p:tgtEl>
                                        <p:attrNameLst>
                                          <p:attrName>ppt_h</p:attrName>
                                        </p:attrNameLst>
                                      </p:cBhvr>
                                      <p:tavLst>
                                        <p:tav tm="0">
                                          <p:val>
                                            <p:fltVal val="0"/>
                                          </p:val>
                                        </p:tav>
                                        <p:tav tm="100000">
                                          <p:val>
                                            <p:strVal val="#ppt_h"/>
                                          </p:val>
                                        </p:tav>
                                      </p:tavLst>
                                    </p:anim>
                                    <p:anim calcmode="lin" valueType="num">
                                      <p:cBhvr>
                                        <p:cTn id="118" dur="1000" fill="hold"/>
                                        <p:tgtEl>
                                          <p:spTgt spid="1461263"/>
                                        </p:tgtEl>
                                        <p:attrNameLst>
                                          <p:attrName>style.rotation</p:attrName>
                                        </p:attrNameLst>
                                      </p:cBhvr>
                                      <p:tavLst>
                                        <p:tav tm="0">
                                          <p:val>
                                            <p:fltVal val="90"/>
                                          </p:val>
                                        </p:tav>
                                        <p:tav tm="100000">
                                          <p:val>
                                            <p:fltVal val="0"/>
                                          </p:val>
                                        </p:tav>
                                      </p:tavLst>
                                    </p:anim>
                                    <p:animEffect transition="in" filter="fade">
                                      <p:cBhvr>
                                        <p:cTn id="119" dur="1000"/>
                                        <p:tgtEl>
                                          <p:spTgt spid="1461263"/>
                                        </p:tgtEl>
                                      </p:cBhvr>
                                    </p:animEffect>
                                  </p:childTnLst>
                                </p:cTn>
                              </p:par>
                              <p:par>
                                <p:cTn id="120" presetID="31" presetClass="entr" presetSubtype="0" fill="hold" grpId="0" nodeType="withEffect">
                                  <p:stCondLst>
                                    <p:cond delay="0"/>
                                  </p:stCondLst>
                                  <p:childTnLst>
                                    <p:set>
                                      <p:cBhvr>
                                        <p:cTn id="121" dur="1" fill="hold">
                                          <p:stCondLst>
                                            <p:cond delay="0"/>
                                          </p:stCondLst>
                                        </p:cTn>
                                        <p:tgtEl>
                                          <p:spTgt spid="1461264"/>
                                        </p:tgtEl>
                                        <p:attrNameLst>
                                          <p:attrName>style.visibility</p:attrName>
                                        </p:attrNameLst>
                                      </p:cBhvr>
                                      <p:to>
                                        <p:strVal val="visible"/>
                                      </p:to>
                                    </p:set>
                                    <p:anim calcmode="lin" valueType="num">
                                      <p:cBhvr>
                                        <p:cTn id="122" dur="1000" fill="hold"/>
                                        <p:tgtEl>
                                          <p:spTgt spid="1461264"/>
                                        </p:tgtEl>
                                        <p:attrNameLst>
                                          <p:attrName>ppt_w</p:attrName>
                                        </p:attrNameLst>
                                      </p:cBhvr>
                                      <p:tavLst>
                                        <p:tav tm="0">
                                          <p:val>
                                            <p:fltVal val="0"/>
                                          </p:val>
                                        </p:tav>
                                        <p:tav tm="100000">
                                          <p:val>
                                            <p:strVal val="#ppt_w"/>
                                          </p:val>
                                        </p:tav>
                                      </p:tavLst>
                                    </p:anim>
                                    <p:anim calcmode="lin" valueType="num">
                                      <p:cBhvr>
                                        <p:cTn id="123" dur="1000" fill="hold"/>
                                        <p:tgtEl>
                                          <p:spTgt spid="1461264"/>
                                        </p:tgtEl>
                                        <p:attrNameLst>
                                          <p:attrName>ppt_h</p:attrName>
                                        </p:attrNameLst>
                                      </p:cBhvr>
                                      <p:tavLst>
                                        <p:tav tm="0">
                                          <p:val>
                                            <p:fltVal val="0"/>
                                          </p:val>
                                        </p:tav>
                                        <p:tav tm="100000">
                                          <p:val>
                                            <p:strVal val="#ppt_h"/>
                                          </p:val>
                                        </p:tav>
                                      </p:tavLst>
                                    </p:anim>
                                    <p:anim calcmode="lin" valueType="num">
                                      <p:cBhvr>
                                        <p:cTn id="124" dur="1000" fill="hold"/>
                                        <p:tgtEl>
                                          <p:spTgt spid="1461264"/>
                                        </p:tgtEl>
                                        <p:attrNameLst>
                                          <p:attrName>style.rotation</p:attrName>
                                        </p:attrNameLst>
                                      </p:cBhvr>
                                      <p:tavLst>
                                        <p:tav tm="0">
                                          <p:val>
                                            <p:fltVal val="90"/>
                                          </p:val>
                                        </p:tav>
                                        <p:tav tm="100000">
                                          <p:val>
                                            <p:fltVal val="0"/>
                                          </p:val>
                                        </p:tav>
                                      </p:tavLst>
                                    </p:anim>
                                    <p:animEffect transition="in" filter="fade">
                                      <p:cBhvr>
                                        <p:cTn id="125" dur="1000"/>
                                        <p:tgtEl>
                                          <p:spTgt spid="1461264"/>
                                        </p:tgtEl>
                                      </p:cBhvr>
                                    </p:animEffect>
                                  </p:childTnLst>
                                </p:cTn>
                              </p:par>
                              <p:par>
                                <p:cTn id="126" presetID="31" presetClass="entr" presetSubtype="0" fill="hold" grpId="0" nodeType="withEffect">
                                  <p:stCondLst>
                                    <p:cond delay="0"/>
                                  </p:stCondLst>
                                  <p:childTnLst>
                                    <p:set>
                                      <p:cBhvr>
                                        <p:cTn id="127" dur="1" fill="hold">
                                          <p:stCondLst>
                                            <p:cond delay="0"/>
                                          </p:stCondLst>
                                        </p:cTn>
                                        <p:tgtEl>
                                          <p:spTgt spid="1461265"/>
                                        </p:tgtEl>
                                        <p:attrNameLst>
                                          <p:attrName>style.visibility</p:attrName>
                                        </p:attrNameLst>
                                      </p:cBhvr>
                                      <p:to>
                                        <p:strVal val="visible"/>
                                      </p:to>
                                    </p:set>
                                    <p:anim calcmode="lin" valueType="num">
                                      <p:cBhvr>
                                        <p:cTn id="128" dur="1000" fill="hold"/>
                                        <p:tgtEl>
                                          <p:spTgt spid="1461265"/>
                                        </p:tgtEl>
                                        <p:attrNameLst>
                                          <p:attrName>ppt_w</p:attrName>
                                        </p:attrNameLst>
                                      </p:cBhvr>
                                      <p:tavLst>
                                        <p:tav tm="0">
                                          <p:val>
                                            <p:fltVal val="0"/>
                                          </p:val>
                                        </p:tav>
                                        <p:tav tm="100000">
                                          <p:val>
                                            <p:strVal val="#ppt_w"/>
                                          </p:val>
                                        </p:tav>
                                      </p:tavLst>
                                    </p:anim>
                                    <p:anim calcmode="lin" valueType="num">
                                      <p:cBhvr>
                                        <p:cTn id="129" dur="1000" fill="hold"/>
                                        <p:tgtEl>
                                          <p:spTgt spid="1461265"/>
                                        </p:tgtEl>
                                        <p:attrNameLst>
                                          <p:attrName>ppt_h</p:attrName>
                                        </p:attrNameLst>
                                      </p:cBhvr>
                                      <p:tavLst>
                                        <p:tav tm="0">
                                          <p:val>
                                            <p:fltVal val="0"/>
                                          </p:val>
                                        </p:tav>
                                        <p:tav tm="100000">
                                          <p:val>
                                            <p:strVal val="#ppt_h"/>
                                          </p:val>
                                        </p:tav>
                                      </p:tavLst>
                                    </p:anim>
                                    <p:anim calcmode="lin" valueType="num">
                                      <p:cBhvr>
                                        <p:cTn id="130" dur="1000" fill="hold"/>
                                        <p:tgtEl>
                                          <p:spTgt spid="1461265"/>
                                        </p:tgtEl>
                                        <p:attrNameLst>
                                          <p:attrName>style.rotation</p:attrName>
                                        </p:attrNameLst>
                                      </p:cBhvr>
                                      <p:tavLst>
                                        <p:tav tm="0">
                                          <p:val>
                                            <p:fltVal val="90"/>
                                          </p:val>
                                        </p:tav>
                                        <p:tav tm="100000">
                                          <p:val>
                                            <p:fltVal val="0"/>
                                          </p:val>
                                        </p:tav>
                                      </p:tavLst>
                                    </p:anim>
                                    <p:animEffect transition="in" filter="fade">
                                      <p:cBhvr>
                                        <p:cTn id="131" dur="1000"/>
                                        <p:tgtEl>
                                          <p:spTgt spid="146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50" grpId="0" animBg="1"/>
      <p:bldP spid="1461251" grpId="0" build="p" animBg="1"/>
      <p:bldP spid="1461252" grpId="0" animBg="1"/>
      <p:bldP spid="1461253" grpId="0"/>
      <p:bldP spid="1461255" grpId="0"/>
      <p:bldP spid="1461257" grpId="0"/>
      <p:bldP spid="1461258" grpId="0"/>
      <p:bldP spid="1461260" grpId="0" animBg="1"/>
      <p:bldP spid="1461261" grpId="0"/>
      <p:bldP spid="1461262" grpId="0" animBg="1"/>
      <p:bldP spid="1461263" grpId="0"/>
      <p:bldP spid="1461264" grpId="0" animBg="1"/>
      <p:bldP spid="146126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ChangeArrowheads="1"/>
          </p:cNvSpPr>
          <p:nvPr/>
        </p:nvSpPr>
        <p:spPr bwMode="gray">
          <a:xfrm>
            <a:off x="1300745" y="3139815"/>
            <a:ext cx="7040563" cy="2414587"/>
          </a:xfrm>
          <a:prstGeom prst="rect">
            <a:avLst/>
          </a:prstGeom>
          <a:solidFill>
            <a:schemeClr val="bg2"/>
          </a:solidFill>
          <a:ln w="76200">
            <a:solidFill>
              <a:schemeClr val="tx1"/>
            </a:solidFill>
            <a:miter lim="800000"/>
            <a:headEnd/>
            <a:tailEnd/>
          </a:ln>
          <a:effectLst/>
        </p:spPr>
        <p:txBody>
          <a:bodyPr anchor="ctr"/>
          <a:lstStyle/>
          <a:p>
            <a:pPr algn="ctr"/>
            <a:r>
              <a:rPr lang="en-US" sz="3600" i="1" dirty="0">
                <a:ea typeface="ＭＳ Ｐゴシック" pitchFamily="34" charset="-128"/>
              </a:rPr>
              <a:t>Protocolos para VoIP</a:t>
            </a:r>
            <a:br>
              <a:rPr lang="en-US" sz="3600" i="1" dirty="0">
                <a:ea typeface="ＭＳ Ｐゴシック" pitchFamily="34" charset="-128"/>
              </a:rPr>
            </a:br>
            <a:r>
              <a:rPr lang="en-US" sz="3600" i="1" dirty="0">
                <a:ea typeface="ＭＳ Ｐゴシック" pitchFamily="34" charset="-128"/>
              </a:rPr>
              <a:t>2023</a:t>
            </a:r>
          </a:p>
        </p:txBody>
      </p:sp>
      <p:sp>
        <p:nvSpPr>
          <p:cNvPr id="5" name="Rectangle 2"/>
          <p:cNvSpPr txBox="1">
            <a:spLocks noChangeArrowheads="1"/>
          </p:cNvSpPr>
          <p:nvPr/>
        </p:nvSpPr>
        <p:spPr bwMode="gray">
          <a:xfrm>
            <a:off x="709118" y="270934"/>
            <a:ext cx="8064011" cy="2102432"/>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82500" lnSpcReduction="10000"/>
          </a:bodyPr>
          <a:lstStyle>
            <a:lvl1pPr algn="ctr" defTabSz="457200" eaLnBrk="1" latinLnBrk="0" hangingPunct="1">
              <a:spcBef>
                <a:spcPct val="20000"/>
              </a:spcBef>
              <a:buNone/>
              <a:defRPr sz="4800" i="1" cap="all">
                <a:ln w="3175" cmpd="sng">
                  <a:noFill/>
                </a:ln>
                <a:solidFill>
                  <a:schemeClr val="bg2">
                    <a:lumMod val="75000"/>
                  </a:schemeClr>
                </a:solidFill>
                <a:effectLs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dirty="0"/>
              <a:t>Tecnología de Redes 2634</a:t>
            </a:r>
            <a:br>
              <a:rPr lang="es-AR" dirty="0"/>
            </a:br>
            <a:r>
              <a:rPr lang="es-AR" dirty="0"/>
              <a:t>Introducción a las Comunicaciones 3007</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5346" name="Picture 2"/>
          <p:cNvPicPr>
            <a:picLocks noChangeArrowheads="1"/>
          </p:cNvPicPr>
          <p:nvPr/>
        </p:nvPicPr>
        <p:blipFill>
          <a:blip r:embed="rId3" cstate="print"/>
          <a:srcRect/>
          <a:stretch>
            <a:fillRect/>
          </a:stretch>
        </p:blipFill>
        <p:spPr bwMode="auto">
          <a:xfrm>
            <a:off x="1" y="1047750"/>
            <a:ext cx="8905874" cy="5562600"/>
          </a:xfrm>
          <a:prstGeom prst="rect">
            <a:avLst/>
          </a:prstGeom>
          <a:solidFill>
            <a:schemeClr val="bg2">
              <a:lumMod val="75000"/>
            </a:schemeClr>
          </a:solidFill>
          <a:ln w="9525">
            <a:noFill/>
            <a:miter lim="800000"/>
            <a:headEnd/>
            <a:tailEnd/>
          </a:ln>
          <a:effectLst/>
        </p:spPr>
      </p:pic>
      <p:sp>
        <p:nvSpPr>
          <p:cNvPr id="1465347" name="Rectangle 3"/>
          <p:cNvSpPr>
            <a:spLocks noChangeArrowheads="1"/>
          </p:cNvSpPr>
          <p:nvPr/>
        </p:nvSpPr>
        <p:spPr bwMode="auto">
          <a:xfrm>
            <a:off x="3440113" y="1473200"/>
            <a:ext cx="1822450" cy="366713"/>
          </a:xfrm>
          <a:prstGeom prst="rect">
            <a:avLst/>
          </a:prstGeom>
          <a:noFill/>
          <a:ln w="9525">
            <a:noFill/>
            <a:miter lim="800000"/>
            <a:headEnd/>
            <a:tailEnd/>
          </a:ln>
          <a:effectLst/>
        </p:spPr>
        <p:txBody>
          <a:bodyPr wrap="none" lIns="92836" tIns="46418" rIns="92836" bIns="46418">
            <a:spAutoFit/>
          </a:bodyPr>
          <a:lstStyle/>
          <a:p>
            <a:pPr algn="ctr" defTabSz="915988" eaLnBrk="0" hangingPunct="0"/>
            <a:r>
              <a:rPr lang="en-US"/>
              <a:t>Proxy Server A</a:t>
            </a:r>
          </a:p>
        </p:txBody>
      </p:sp>
      <p:pic>
        <p:nvPicPr>
          <p:cNvPr id="1465348" name="Picture 4"/>
          <p:cNvPicPr>
            <a:picLocks noChangeArrowheads="1"/>
          </p:cNvPicPr>
          <p:nvPr/>
        </p:nvPicPr>
        <p:blipFill>
          <a:blip r:embed="rId4" cstate="print"/>
          <a:srcRect/>
          <a:stretch>
            <a:fillRect/>
          </a:stretch>
        </p:blipFill>
        <p:spPr bwMode="auto">
          <a:xfrm>
            <a:off x="3886200" y="1828800"/>
            <a:ext cx="928688" cy="603250"/>
          </a:xfrm>
          <a:prstGeom prst="rect">
            <a:avLst/>
          </a:prstGeom>
          <a:noFill/>
          <a:ln w="9525">
            <a:noFill/>
            <a:miter lim="800000"/>
            <a:headEnd/>
            <a:tailEnd/>
          </a:ln>
          <a:effectLst/>
        </p:spPr>
      </p:pic>
      <p:sp>
        <p:nvSpPr>
          <p:cNvPr id="1465349" name="Text Box 5"/>
          <p:cNvSpPr txBox="1">
            <a:spLocks noChangeArrowheads="1"/>
          </p:cNvSpPr>
          <p:nvPr/>
        </p:nvSpPr>
        <p:spPr bwMode="auto">
          <a:xfrm>
            <a:off x="3657600" y="3621088"/>
            <a:ext cx="1936750" cy="493712"/>
          </a:xfrm>
          <a:prstGeom prst="rect">
            <a:avLst/>
          </a:prstGeom>
          <a:noFill/>
          <a:ln w="9525">
            <a:noFill/>
            <a:miter lim="800000"/>
            <a:headEnd/>
            <a:tailEnd/>
          </a:ln>
          <a:effectLst/>
        </p:spPr>
        <p:txBody>
          <a:bodyPr wrap="none" lIns="82124" tIns="41061" rIns="82124" bIns="41061">
            <a:spAutoFit/>
          </a:bodyPr>
          <a:lstStyle/>
          <a:p>
            <a:pPr algn="ctr" defTabSz="1028700" eaLnBrk="0" hangingPunct="0"/>
            <a:r>
              <a:rPr lang="en-US" sz="2700"/>
              <a:t>IP Network</a:t>
            </a:r>
            <a:endParaRPr lang="en-US" sz="1300"/>
          </a:p>
        </p:txBody>
      </p:sp>
      <p:sp>
        <p:nvSpPr>
          <p:cNvPr id="1465350" name="Line 6"/>
          <p:cNvSpPr>
            <a:spLocks noChangeShapeType="1"/>
          </p:cNvSpPr>
          <p:nvPr/>
        </p:nvSpPr>
        <p:spPr bwMode="auto">
          <a:xfrm flipV="1">
            <a:off x="1143000" y="52974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1" name="Line 7"/>
          <p:cNvSpPr>
            <a:spLocks noChangeShapeType="1"/>
          </p:cNvSpPr>
          <p:nvPr/>
        </p:nvSpPr>
        <p:spPr bwMode="auto">
          <a:xfrm>
            <a:off x="7543800" y="5373688"/>
            <a:ext cx="381000" cy="381000"/>
          </a:xfrm>
          <a:prstGeom prst="line">
            <a:avLst/>
          </a:prstGeom>
          <a:noFill/>
          <a:ln w="50800">
            <a:solidFill>
              <a:schemeClr val="tx1"/>
            </a:solidFill>
            <a:round/>
            <a:headEnd/>
            <a:tailEnd type="triangle" w="med" len="med"/>
          </a:ln>
          <a:effectLst/>
        </p:spPr>
        <p:txBody>
          <a:bodyPr wrap="none" lIns="73025" tIns="36512" rIns="73025" bIns="36512" anchor="ctr"/>
          <a:lstStyle/>
          <a:p>
            <a:endParaRPr lang="es-ES"/>
          </a:p>
        </p:txBody>
      </p:sp>
      <p:sp>
        <p:nvSpPr>
          <p:cNvPr id="1465352" name="Text Box 8"/>
          <p:cNvSpPr txBox="1">
            <a:spLocks noChangeArrowheads="1"/>
          </p:cNvSpPr>
          <p:nvPr/>
        </p:nvSpPr>
        <p:spPr bwMode="auto">
          <a:xfrm>
            <a:off x="3810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A</a:t>
            </a:r>
          </a:p>
        </p:txBody>
      </p:sp>
      <p:sp>
        <p:nvSpPr>
          <p:cNvPr id="1465353" name="Text Box 9"/>
          <p:cNvSpPr txBox="1">
            <a:spLocks noChangeArrowheads="1"/>
          </p:cNvSpPr>
          <p:nvPr/>
        </p:nvSpPr>
        <p:spPr bwMode="auto">
          <a:xfrm>
            <a:off x="1484313" y="5365750"/>
            <a:ext cx="1109662"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A</a:t>
            </a:r>
          </a:p>
        </p:txBody>
      </p:sp>
      <p:sp>
        <p:nvSpPr>
          <p:cNvPr id="1465354" name="Text Box 10"/>
          <p:cNvSpPr txBox="1">
            <a:spLocks noChangeArrowheads="1"/>
          </p:cNvSpPr>
          <p:nvPr/>
        </p:nvSpPr>
        <p:spPr bwMode="auto">
          <a:xfrm>
            <a:off x="6578600" y="5451475"/>
            <a:ext cx="1109663" cy="295275"/>
          </a:xfrm>
          <a:prstGeom prst="rect">
            <a:avLst/>
          </a:prstGeom>
          <a:noFill/>
          <a:ln w="9525">
            <a:noFill/>
            <a:miter lim="800000"/>
            <a:headEnd/>
            <a:tailEnd/>
          </a:ln>
          <a:effectLst/>
        </p:spPr>
        <p:txBody>
          <a:bodyPr wrap="none" lIns="82124" tIns="41061" rIns="82124" bIns="41061">
            <a:spAutoFit/>
          </a:bodyPr>
          <a:lstStyle/>
          <a:p>
            <a:pPr defTabSz="1028700" eaLnBrk="0" hangingPunct="0"/>
            <a:r>
              <a:rPr lang="en-US" sz="1400"/>
              <a:t>Endpoint B</a:t>
            </a:r>
          </a:p>
        </p:txBody>
      </p:sp>
      <p:sp>
        <p:nvSpPr>
          <p:cNvPr id="1465355" name="Line 11"/>
          <p:cNvSpPr>
            <a:spLocks noChangeShapeType="1"/>
          </p:cNvSpPr>
          <p:nvPr/>
        </p:nvSpPr>
        <p:spPr bwMode="auto">
          <a:xfrm flipV="1">
            <a:off x="2514600" y="4875213"/>
            <a:ext cx="4038600" cy="1587"/>
          </a:xfrm>
          <a:prstGeom prst="line">
            <a:avLst/>
          </a:prstGeom>
          <a:noFill/>
          <a:ln w="50800">
            <a:solidFill>
              <a:srgbClr val="00CC00"/>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56" name="Text Box 12"/>
          <p:cNvSpPr txBox="1">
            <a:spLocks noChangeArrowheads="1"/>
          </p:cNvSpPr>
          <p:nvPr/>
        </p:nvSpPr>
        <p:spPr bwMode="auto">
          <a:xfrm>
            <a:off x="4446588" y="4648200"/>
            <a:ext cx="355600"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RTP</a:t>
            </a:r>
          </a:p>
        </p:txBody>
      </p:sp>
      <p:grpSp>
        <p:nvGrpSpPr>
          <p:cNvPr id="1465357" name="Group 13"/>
          <p:cNvGrpSpPr>
            <a:grpSpLocks/>
          </p:cNvGrpSpPr>
          <p:nvPr/>
        </p:nvGrpSpPr>
        <p:grpSpPr bwMode="auto">
          <a:xfrm>
            <a:off x="1676400" y="2286000"/>
            <a:ext cx="2590800" cy="2209800"/>
            <a:chOff x="1056" y="1440"/>
            <a:chExt cx="1632" cy="1392"/>
          </a:xfrm>
        </p:grpSpPr>
        <p:sp>
          <p:nvSpPr>
            <p:cNvPr id="1465358" name="Line 14"/>
            <p:cNvSpPr>
              <a:spLocks noChangeShapeType="1"/>
            </p:cNvSpPr>
            <p:nvPr/>
          </p:nvSpPr>
          <p:spPr bwMode="auto">
            <a:xfrm flipH="1">
              <a:off x="1296" y="1488"/>
              <a:ext cx="1200" cy="1296"/>
            </a:xfrm>
            <a:prstGeom prst="line">
              <a:avLst/>
            </a:prstGeom>
            <a:noFill/>
            <a:ln w="50800">
              <a:solidFill>
                <a:schemeClr val="accent2"/>
              </a:solidFill>
              <a:round/>
              <a:headEnd type="triangle" w="med" len="med"/>
              <a:tailEnd/>
            </a:ln>
            <a:effectLst>
              <a:outerShdw dist="17961" dir="2700000" algn="ctr" rotWithShape="0">
                <a:schemeClr val="bg2"/>
              </a:outerShdw>
            </a:effectLst>
          </p:spPr>
          <p:txBody>
            <a:bodyPr wrap="none" anchor="ctr"/>
            <a:lstStyle/>
            <a:p>
              <a:endParaRPr lang="es-ES"/>
            </a:p>
          </p:txBody>
        </p:sp>
        <p:sp>
          <p:nvSpPr>
            <p:cNvPr id="1465359" name="Line 15"/>
            <p:cNvSpPr>
              <a:spLocks noChangeShapeType="1"/>
            </p:cNvSpPr>
            <p:nvPr/>
          </p:nvSpPr>
          <p:spPr bwMode="auto">
            <a:xfrm flipV="1">
              <a:off x="1056" y="1440"/>
              <a:ext cx="1296" cy="1369"/>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60" name="Rectangle 16"/>
            <p:cNvSpPr>
              <a:spLocks noChangeArrowheads="1"/>
            </p:cNvSpPr>
            <p:nvPr/>
          </p:nvSpPr>
          <p:spPr bwMode="auto">
            <a:xfrm rot="-2637502">
              <a:off x="1516" y="1680"/>
              <a:ext cx="740" cy="154"/>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61" name="Rectangle 17"/>
            <p:cNvSpPr>
              <a:spLocks noChangeArrowheads="1"/>
            </p:cNvSpPr>
            <p:nvPr/>
          </p:nvSpPr>
          <p:spPr bwMode="auto">
            <a:xfrm rot="-2982719">
              <a:off x="1867" y="1819"/>
              <a:ext cx="335"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62" name="Line 18"/>
            <p:cNvSpPr>
              <a:spLocks noChangeShapeType="1"/>
            </p:cNvSpPr>
            <p:nvPr/>
          </p:nvSpPr>
          <p:spPr bwMode="auto">
            <a:xfrm flipH="1">
              <a:off x="1488" y="1536"/>
              <a:ext cx="1200" cy="1296"/>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63" name="Rectangle 19"/>
            <p:cNvSpPr>
              <a:spLocks noChangeArrowheads="1"/>
            </p:cNvSpPr>
            <p:nvPr/>
          </p:nvSpPr>
          <p:spPr bwMode="auto">
            <a:xfrm rot="-2949578">
              <a:off x="1941" y="1889"/>
              <a:ext cx="476" cy="154"/>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Ringing</a:t>
              </a:r>
              <a:endParaRPr lang="en-US"/>
            </a:p>
          </p:txBody>
        </p:sp>
      </p:grpSp>
      <p:grpSp>
        <p:nvGrpSpPr>
          <p:cNvPr id="1465364" name="Group 20"/>
          <p:cNvGrpSpPr>
            <a:grpSpLocks/>
          </p:cNvGrpSpPr>
          <p:nvPr/>
        </p:nvGrpSpPr>
        <p:grpSpPr bwMode="auto">
          <a:xfrm>
            <a:off x="1539875" y="4513263"/>
            <a:ext cx="958850" cy="911225"/>
            <a:chOff x="922" y="2866"/>
            <a:chExt cx="604" cy="574"/>
          </a:xfrm>
        </p:grpSpPr>
        <p:pic>
          <p:nvPicPr>
            <p:cNvPr id="1465365" name="Picture 21"/>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66" name="Group 22"/>
            <p:cNvGrpSpPr>
              <a:grpSpLocks/>
            </p:cNvGrpSpPr>
            <p:nvPr/>
          </p:nvGrpSpPr>
          <p:grpSpPr bwMode="auto">
            <a:xfrm>
              <a:off x="950" y="3250"/>
              <a:ext cx="276" cy="190"/>
              <a:chOff x="950" y="3250"/>
              <a:chExt cx="276" cy="190"/>
            </a:xfrm>
          </p:grpSpPr>
          <p:pic>
            <p:nvPicPr>
              <p:cNvPr id="1465367" name="Picture 23"/>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68" name="Rectangle 24"/>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sp>
        <p:nvSpPr>
          <p:cNvPr id="1465369" name="Rectangle 25"/>
          <p:cNvSpPr>
            <a:spLocks noGrp="1" noChangeArrowheads="1"/>
          </p:cNvSpPr>
          <p:nvPr>
            <p:ph type="title" idx="4294967295"/>
          </p:nvPr>
        </p:nvSpPr>
        <p:spPr bwMode="gray">
          <a:xfrm>
            <a:off x="161925" y="207169"/>
            <a:ext cx="8743950" cy="69532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Llamada SIP básica</a:t>
            </a:r>
          </a:p>
        </p:txBody>
      </p:sp>
      <p:grpSp>
        <p:nvGrpSpPr>
          <p:cNvPr id="1465370" name="Group 26"/>
          <p:cNvGrpSpPr>
            <a:grpSpLocks/>
          </p:cNvGrpSpPr>
          <p:nvPr/>
        </p:nvGrpSpPr>
        <p:grpSpPr bwMode="auto">
          <a:xfrm>
            <a:off x="6584950" y="4513263"/>
            <a:ext cx="958850" cy="911225"/>
            <a:chOff x="922" y="2866"/>
            <a:chExt cx="604" cy="574"/>
          </a:xfrm>
        </p:grpSpPr>
        <p:pic>
          <p:nvPicPr>
            <p:cNvPr id="1465371" name="Picture 27"/>
            <p:cNvPicPr>
              <a:picLocks noChangeArrowheads="1"/>
            </p:cNvPicPr>
            <p:nvPr/>
          </p:nvPicPr>
          <p:blipFill>
            <a:blip r:embed="rId5" cstate="print"/>
            <a:srcRect/>
            <a:stretch>
              <a:fillRect/>
            </a:stretch>
          </p:blipFill>
          <p:spPr bwMode="auto">
            <a:xfrm>
              <a:off x="922" y="2866"/>
              <a:ext cx="604" cy="569"/>
            </a:xfrm>
            <a:prstGeom prst="rect">
              <a:avLst/>
            </a:prstGeom>
            <a:noFill/>
            <a:ln w="9525">
              <a:noFill/>
              <a:miter lim="800000"/>
              <a:headEnd/>
              <a:tailEnd/>
            </a:ln>
            <a:effectLst/>
          </p:spPr>
        </p:pic>
        <p:grpSp>
          <p:nvGrpSpPr>
            <p:cNvPr id="1465372" name="Group 28"/>
            <p:cNvGrpSpPr>
              <a:grpSpLocks/>
            </p:cNvGrpSpPr>
            <p:nvPr/>
          </p:nvGrpSpPr>
          <p:grpSpPr bwMode="auto">
            <a:xfrm>
              <a:off x="950" y="3250"/>
              <a:ext cx="276" cy="190"/>
              <a:chOff x="950" y="3250"/>
              <a:chExt cx="276" cy="190"/>
            </a:xfrm>
          </p:grpSpPr>
          <p:pic>
            <p:nvPicPr>
              <p:cNvPr id="1465373" name="Picture 29"/>
              <p:cNvPicPr>
                <a:picLocks noChangeArrowheads="1"/>
              </p:cNvPicPr>
              <p:nvPr/>
            </p:nvPicPr>
            <p:blipFill>
              <a:blip r:embed="rId6" cstate="print"/>
              <a:srcRect/>
              <a:stretch>
                <a:fillRect/>
              </a:stretch>
            </p:blipFill>
            <p:spPr bwMode="auto">
              <a:xfrm>
                <a:off x="950" y="3250"/>
                <a:ext cx="276" cy="186"/>
              </a:xfrm>
              <a:prstGeom prst="rect">
                <a:avLst/>
              </a:prstGeom>
              <a:noFill/>
              <a:ln w="9525">
                <a:noFill/>
                <a:miter lim="800000"/>
                <a:headEnd/>
                <a:tailEnd/>
              </a:ln>
              <a:effectLst/>
            </p:spPr>
          </p:pic>
          <p:sp>
            <p:nvSpPr>
              <p:cNvPr id="1465374" name="Rectangle 30"/>
              <p:cNvSpPr>
                <a:spLocks noChangeArrowheads="1"/>
              </p:cNvSpPr>
              <p:nvPr/>
            </p:nvSpPr>
            <p:spPr bwMode="auto">
              <a:xfrm>
                <a:off x="1026" y="3309"/>
                <a:ext cx="85" cy="131"/>
              </a:xfrm>
              <a:prstGeom prst="rect">
                <a:avLst/>
              </a:prstGeom>
              <a:noFill/>
              <a:ln w="9525">
                <a:noFill/>
                <a:miter lim="800000"/>
                <a:headEnd/>
                <a:tailEnd/>
              </a:ln>
              <a:effectLst>
                <a:outerShdw dist="17961" dir="2700000" algn="ctr" rotWithShape="0">
                  <a:srgbClr val="000000"/>
                </a:outerShdw>
              </a:effectLst>
            </p:spPr>
            <p:txBody>
              <a:bodyPr wrap="none" lIns="0" tIns="0" rIns="0" bIns="0" anchor="ctr" anchorCtr="1">
                <a:spAutoFit/>
              </a:bodyPr>
              <a:lstStyle/>
              <a:p>
                <a:pPr defTabSz="577850" eaLnBrk="0" hangingPunct="0">
                  <a:lnSpc>
                    <a:spcPct val="85000"/>
                  </a:lnSpc>
                </a:pPr>
                <a:r>
                  <a:rPr lang="en-US" sz="1600">
                    <a:solidFill>
                      <a:schemeClr val="tx2"/>
                    </a:solidFill>
                  </a:rPr>
                  <a:t>V</a:t>
                </a:r>
              </a:p>
            </p:txBody>
          </p:sp>
        </p:grpSp>
      </p:grpSp>
      <p:pic>
        <p:nvPicPr>
          <p:cNvPr id="1465375" name="Picture 31"/>
          <p:cNvPicPr>
            <a:picLocks noChangeArrowheads="1"/>
          </p:cNvPicPr>
          <p:nvPr/>
        </p:nvPicPr>
        <p:blipFill>
          <a:blip r:embed="rId7" cstate="print"/>
          <a:srcRect/>
          <a:stretch>
            <a:fillRect/>
          </a:stretch>
        </p:blipFill>
        <p:spPr bwMode="auto">
          <a:xfrm>
            <a:off x="381000" y="5410200"/>
            <a:ext cx="727075" cy="527050"/>
          </a:xfrm>
          <a:prstGeom prst="rect">
            <a:avLst/>
          </a:prstGeom>
          <a:noFill/>
          <a:ln w="9525">
            <a:noFill/>
            <a:miter lim="800000"/>
            <a:headEnd/>
            <a:tailEnd/>
          </a:ln>
          <a:effectLst/>
        </p:spPr>
      </p:pic>
      <p:sp>
        <p:nvSpPr>
          <p:cNvPr id="1465376" name="Text Box 32"/>
          <p:cNvSpPr txBox="1">
            <a:spLocks noChangeArrowheads="1"/>
          </p:cNvSpPr>
          <p:nvPr/>
        </p:nvSpPr>
        <p:spPr bwMode="auto">
          <a:xfrm>
            <a:off x="7848600" y="5943600"/>
            <a:ext cx="719138" cy="212725"/>
          </a:xfrm>
          <a:prstGeom prst="rect">
            <a:avLst/>
          </a:prstGeom>
          <a:noFill/>
          <a:ln w="9525">
            <a:noFill/>
            <a:miter lim="800000"/>
            <a:headEnd/>
            <a:tailEnd/>
          </a:ln>
          <a:effectLst/>
        </p:spPr>
        <p:txBody>
          <a:bodyPr wrap="none" lIns="0" tIns="0" rIns="0" bIns="0" anchor="ctr" anchorCtr="1">
            <a:spAutoFit/>
          </a:bodyPr>
          <a:lstStyle/>
          <a:p>
            <a:pPr defTabSz="1028700" eaLnBrk="0" hangingPunct="0"/>
            <a:r>
              <a:rPr lang="en-US" sz="1400"/>
              <a:t>Phone B</a:t>
            </a:r>
          </a:p>
        </p:txBody>
      </p:sp>
      <p:pic>
        <p:nvPicPr>
          <p:cNvPr id="1465377" name="Picture 33"/>
          <p:cNvPicPr>
            <a:picLocks noChangeArrowheads="1"/>
          </p:cNvPicPr>
          <p:nvPr/>
        </p:nvPicPr>
        <p:blipFill>
          <a:blip r:embed="rId7" cstate="print"/>
          <a:srcRect/>
          <a:stretch>
            <a:fillRect/>
          </a:stretch>
        </p:blipFill>
        <p:spPr bwMode="auto">
          <a:xfrm>
            <a:off x="7848600" y="5410200"/>
            <a:ext cx="727075" cy="527050"/>
          </a:xfrm>
          <a:prstGeom prst="rect">
            <a:avLst/>
          </a:prstGeom>
          <a:noFill/>
          <a:ln w="9525">
            <a:noFill/>
            <a:miter lim="800000"/>
            <a:headEnd/>
            <a:tailEnd/>
          </a:ln>
          <a:effectLst/>
        </p:spPr>
      </p:pic>
      <p:sp>
        <p:nvSpPr>
          <p:cNvPr id="1465378" name="AutoShape 34"/>
          <p:cNvSpPr>
            <a:spLocks noChangeArrowheads="1"/>
          </p:cNvSpPr>
          <p:nvPr/>
        </p:nvSpPr>
        <p:spPr bwMode="auto">
          <a:xfrm>
            <a:off x="4495800" y="5486400"/>
            <a:ext cx="1222375" cy="622300"/>
          </a:xfrm>
          <a:prstGeom prst="wedgeRoundRectCallout">
            <a:avLst>
              <a:gd name="adj1" fmla="val -74676"/>
              <a:gd name="adj2" fmla="val -134694"/>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Media over IP</a:t>
            </a:r>
          </a:p>
        </p:txBody>
      </p:sp>
      <p:sp>
        <p:nvSpPr>
          <p:cNvPr id="1465379" name="Line 35"/>
          <p:cNvSpPr>
            <a:spLocks noChangeShapeType="1"/>
          </p:cNvSpPr>
          <p:nvPr/>
        </p:nvSpPr>
        <p:spPr bwMode="auto">
          <a:xfrm>
            <a:off x="4800600" y="2286000"/>
            <a:ext cx="2209800" cy="21336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0" name="Line 36"/>
          <p:cNvSpPr>
            <a:spLocks noChangeShapeType="1"/>
          </p:cNvSpPr>
          <p:nvPr/>
        </p:nvSpPr>
        <p:spPr bwMode="auto">
          <a:xfrm flipH="1" flipV="1">
            <a:off x="4572000" y="2438400"/>
            <a:ext cx="20574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sp>
        <p:nvSpPr>
          <p:cNvPr id="1465381" name="Rectangle 37"/>
          <p:cNvSpPr>
            <a:spLocks noChangeArrowheads="1"/>
          </p:cNvSpPr>
          <p:nvPr/>
        </p:nvSpPr>
        <p:spPr bwMode="auto">
          <a:xfrm rot="2535663">
            <a:off x="5683250" y="2955925"/>
            <a:ext cx="1174750" cy="244475"/>
          </a:xfrm>
          <a:prstGeom prst="rect">
            <a:avLst/>
          </a:prstGeom>
          <a:noFill/>
          <a:ln w="9525">
            <a:noFill/>
            <a:miter lim="800000"/>
            <a:headEnd/>
            <a:tailEnd/>
          </a:ln>
          <a:effectLst/>
        </p:spPr>
        <p:txBody>
          <a:bodyPr wrap="none" lIns="0" tIns="0" rIns="0" bIns="0">
            <a:spAutoFit/>
          </a:bodyPr>
          <a:lstStyle/>
          <a:p>
            <a:pPr algn="r" defTabSz="915988" eaLnBrk="0" hangingPunct="0"/>
            <a:r>
              <a:rPr lang="en-US" sz="1600"/>
              <a:t>Register/OK</a:t>
            </a:r>
            <a:endParaRPr lang="en-US"/>
          </a:p>
        </p:txBody>
      </p:sp>
      <p:sp>
        <p:nvSpPr>
          <p:cNvPr id="1465382" name="Rectangle 38"/>
          <p:cNvSpPr>
            <a:spLocks noChangeArrowheads="1"/>
          </p:cNvSpPr>
          <p:nvPr/>
        </p:nvSpPr>
        <p:spPr bwMode="auto">
          <a:xfrm rot="2367633">
            <a:off x="5868988" y="3260725"/>
            <a:ext cx="531812"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Invite</a:t>
            </a:r>
            <a:endParaRPr lang="en-US"/>
          </a:p>
        </p:txBody>
      </p:sp>
      <p:sp>
        <p:nvSpPr>
          <p:cNvPr id="1465383" name="Line 39"/>
          <p:cNvSpPr>
            <a:spLocks noChangeShapeType="1"/>
          </p:cNvSpPr>
          <p:nvPr/>
        </p:nvSpPr>
        <p:spPr bwMode="auto">
          <a:xfrm>
            <a:off x="4953000" y="2133600"/>
            <a:ext cx="2438400" cy="2286000"/>
          </a:xfrm>
          <a:prstGeom prst="line">
            <a:avLst/>
          </a:prstGeom>
          <a:noFill/>
          <a:ln w="50800">
            <a:solidFill>
              <a:schemeClr val="accent2"/>
            </a:solidFill>
            <a:round/>
            <a:headEnd type="triangle" w="med" len="med"/>
            <a:tailEnd type="triangle" w="med" len="med"/>
          </a:ln>
          <a:effectLst>
            <a:outerShdw dist="17961" dir="2700000" algn="ctr" rotWithShape="0">
              <a:schemeClr val="bg2"/>
            </a:outerShdw>
          </a:effectLst>
        </p:spPr>
        <p:txBody>
          <a:bodyPr wrap="none" anchor="ctr"/>
          <a:lstStyle/>
          <a:p>
            <a:endParaRPr lang="es-ES"/>
          </a:p>
        </p:txBody>
      </p:sp>
      <p:sp>
        <p:nvSpPr>
          <p:cNvPr id="1465384" name="Rectangle 40"/>
          <p:cNvSpPr>
            <a:spLocks noChangeArrowheads="1"/>
          </p:cNvSpPr>
          <p:nvPr/>
        </p:nvSpPr>
        <p:spPr bwMode="auto">
          <a:xfrm rot="-18885436">
            <a:off x="5715001" y="3429000"/>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
        <p:nvSpPr>
          <p:cNvPr id="1465385" name="Line 41"/>
          <p:cNvSpPr>
            <a:spLocks noChangeShapeType="1"/>
          </p:cNvSpPr>
          <p:nvPr/>
        </p:nvSpPr>
        <p:spPr bwMode="auto">
          <a:xfrm flipH="1">
            <a:off x="2590800" y="2514600"/>
            <a:ext cx="1905000" cy="2057400"/>
          </a:xfrm>
          <a:prstGeom prst="line">
            <a:avLst/>
          </a:prstGeom>
          <a:noFill/>
          <a:ln w="50800">
            <a:solidFill>
              <a:schemeClr val="accent2"/>
            </a:solidFill>
            <a:round/>
            <a:headEnd/>
            <a:tailEnd type="triangle" w="med" len="med"/>
          </a:ln>
          <a:effectLst>
            <a:outerShdw dist="17961" dir="2700000" algn="ctr" rotWithShape="0">
              <a:schemeClr val="bg2"/>
            </a:outerShdw>
          </a:effectLst>
        </p:spPr>
        <p:txBody>
          <a:bodyPr wrap="none" anchor="ctr"/>
          <a:lstStyle/>
          <a:p>
            <a:endParaRPr lang="es-ES"/>
          </a:p>
        </p:txBody>
      </p:sp>
      <p:grpSp>
        <p:nvGrpSpPr>
          <p:cNvPr id="1465386" name="Group 42"/>
          <p:cNvGrpSpPr>
            <a:grpSpLocks/>
          </p:cNvGrpSpPr>
          <p:nvPr/>
        </p:nvGrpSpPr>
        <p:grpSpPr bwMode="auto">
          <a:xfrm>
            <a:off x="976313" y="2595563"/>
            <a:ext cx="2528887" cy="1443037"/>
            <a:chOff x="204" y="1344"/>
            <a:chExt cx="1497" cy="861"/>
          </a:xfrm>
        </p:grpSpPr>
        <p:sp>
          <p:nvSpPr>
            <p:cNvPr id="1465387" name="AutoShape 43"/>
            <p:cNvSpPr>
              <a:spLocks noChangeArrowheads="1"/>
            </p:cNvSpPr>
            <p:nvPr/>
          </p:nvSpPr>
          <p:spPr bwMode="auto">
            <a:xfrm>
              <a:off x="204" y="1344"/>
              <a:ext cx="589" cy="408"/>
            </a:xfrm>
            <a:prstGeom prst="wedgeRoundRectCallout">
              <a:avLst>
                <a:gd name="adj1" fmla="val 116046"/>
                <a:gd name="adj2" fmla="val 121569"/>
                <a:gd name="adj3" fmla="val 16667"/>
              </a:avLst>
            </a:prstGeom>
            <a:solidFill>
              <a:schemeClr val="accent1"/>
            </a:solidFill>
            <a:ln w="9525">
              <a:solidFill>
                <a:schemeClr val="tx1"/>
              </a:solidFill>
              <a:miter lim="800000"/>
              <a:headEnd/>
              <a:tailEnd/>
            </a:ln>
            <a:effectLst/>
          </p:spPr>
          <p:txBody>
            <a:bodyPr/>
            <a:lstStyle/>
            <a:p>
              <a:pPr algn="ctr"/>
              <a:r>
                <a:rPr lang="es-ES" sz="1600">
                  <a:latin typeface="Verdana" pitchFamily="34" charset="0"/>
                </a:rPr>
                <a:t>SIP</a:t>
              </a:r>
            </a:p>
          </p:txBody>
        </p:sp>
        <p:sp>
          <p:nvSpPr>
            <p:cNvPr id="1465388" name="Oval 44"/>
            <p:cNvSpPr>
              <a:spLocks noChangeArrowheads="1"/>
            </p:cNvSpPr>
            <p:nvPr/>
          </p:nvSpPr>
          <p:spPr bwMode="auto">
            <a:xfrm>
              <a:off x="884" y="1979"/>
              <a:ext cx="817" cy="226"/>
            </a:xfrm>
            <a:prstGeom prst="ellipse">
              <a:avLst/>
            </a:prstGeom>
            <a:solidFill>
              <a:schemeClr val="accent1"/>
            </a:solidFill>
            <a:ln w="9525">
              <a:solidFill>
                <a:schemeClr val="tx1"/>
              </a:solidFill>
              <a:round/>
              <a:headEnd/>
              <a:tailEnd/>
            </a:ln>
            <a:effectLst/>
          </p:spPr>
          <p:txBody>
            <a:bodyPr wrap="none" anchor="ctr"/>
            <a:lstStyle/>
            <a:p>
              <a:endParaRPr lang="es-ES"/>
            </a:p>
          </p:txBody>
        </p:sp>
      </p:grpSp>
      <p:sp>
        <p:nvSpPr>
          <p:cNvPr id="1465389" name="Rectangle 45"/>
          <p:cNvSpPr>
            <a:spLocks noChangeArrowheads="1"/>
          </p:cNvSpPr>
          <p:nvPr/>
        </p:nvSpPr>
        <p:spPr bwMode="auto">
          <a:xfrm rot="-24330081">
            <a:off x="3475038" y="3230562"/>
            <a:ext cx="304800" cy="244475"/>
          </a:xfrm>
          <a:prstGeom prst="rect">
            <a:avLst/>
          </a:prstGeom>
          <a:noFill/>
          <a:ln w="9525">
            <a:noFill/>
            <a:miter lim="800000"/>
            <a:headEnd/>
            <a:tailEnd/>
          </a:ln>
          <a:effectLst/>
        </p:spPr>
        <p:txBody>
          <a:bodyPr wrap="none" lIns="0" tIns="0" rIns="0" bIns="0" anchor="ctr" anchorCtr="1">
            <a:spAutoFit/>
          </a:bodyPr>
          <a:lstStyle/>
          <a:p>
            <a:pPr algn="ctr" defTabSz="915988" eaLnBrk="0" hangingPunct="0"/>
            <a:r>
              <a:rPr lang="en-US" sz="1600"/>
              <a:t>OK</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5350"/>
                                        </p:tgtEl>
                                        <p:attrNameLst>
                                          <p:attrName>style.visibility</p:attrName>
                                        </p:attrNameLst>
                                      </p:cBhvr>
                                      <p:to>
                                        <p:strVal val="visible"/>
                                      </p:to>
                                    </p:set>
                                    <p:animEffect transition="in" filter="slide(fromBottom)">
                                      <p:cBhvr>
                                        <p:cTn id="7" dur="500"/>
                                        <p:tgtEl>
                                          <p:spTgt spid="14653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465351"/>
                                        </p:tgtEl>
                                        <p:attrNameLst>
                                          <p:attrName>style.visibility</p:attrName>
                                        </p:attrNameLst>
                                      </p:cBhvr>
                                      <p:to>
                                        <p:strVal val="visible"/>
                                      </p:to>
                                    </p:set>
                                    <p:animEffect transition="in" filter="slide(fromTop)">
                                      <p:cBhvr>
                                        <p:cTn id="12" dur="500"/>
                                        <p:tgtEl>
                                          <p:spTgt spid="14653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65355"/>
                                        </p:tgtEl>
                                        <p:attrNameLst>
                                          <p:attrName>style.visibility</p:attrName>
                                        </p:attrNameLst>
                                      </p:cBhvr>
                                      <p:to>
                                        <p:strVal val="visible"/>
                                      </p:to>
                                    </p:set>
                                    <p:animEffect transition="in" filter="barn(outHorizontal)">
                                      <p:cBhvr>
                                        <p:cTn id="17" dur="500"/>
                                        <p:tgtEl>
                                          <p:spTgt spid="146535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465356"/>
                                        </p:tgtEl>
                                        <p:attrNameLst>
                                          <p:attrName>style.visibility</p:attrName>
                                        </p:attrNameLst>
                                      </p:cBhvr>
                                      <p:to>
                                        <p:strVal val="visible"/>
                                      </p:to>
                                    </p:set>
                                    <p:animEffect transition="in" filter="dissolve">
                                      <p:cBhvr>
                                        <p:cTn id="21" dur="500"/>
                                        <p:tgtEl>
                                          <p:spTgt spid="146535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65380"/>
                                        </p:tgtEl>
                                        <p:attrNameLst>
                                          <p:attrName>style.visibility</p:attrName>
                                        </p:attrNameLst>
                                      </p:cBhvr>
                                      <p:to>
                                        <p:strVal val="visible"/>
                                      </p:to>
                                    </p:se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465381"/>
                                        </p:tgtEl>
                                        <p:attrNameLst>
                                          <p:attrName>style.visibility</p:attrName>
                                        </p:attrNameLst>
                                      </p:cBhvr>
                                      <p:to>
                                        <p:strVal val="visible"/>
                                      </p:to>
                                    </p:set>
                                    <p:animEffect transition="in" filter="dissolve">
                                      <p:cBhvr>
                                        <p:cTn id="29" dur="500"/>
                                        <p:tgtEl>
                                          <p:spTgt spid="14653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465379"/>
                                        </p:tgtEl>
                                        <p:attrNameLst>
                                          <p:attrName>style.visibility</p:attrName>
                                        </p:attrNameLst>
                                      </p:cBhvr>
                                      <p:to>
                                        <p:strVal val="visible"/>
                                      </p:to>
                                    </p:set>
                                    <p:animEffect transition="in" filter="wipe(down)">
                                      <p:cBhvr>
                                        <p:cTn id="34" dur="500"/>
                                        <p:tgtEl>
                                          <p:spTgt spid="1465379"/>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465382"/>
                                        </p:tgtEl>
                                        <p:attrNameLst>
                                          <p:attrName>style.visibility</p:attrName>
                                        </p:attrNameLst>
                                      </p:cBhvr>
                                      <p:to>
                                        <p:strVal val="visible"/>
                                      </p:to>
                                    </p:set>
                                    <p:animEffect transition="in" filter="dissolve">
                                      <p:cBhvr>
                                        <p:cTn id="38" dur="500"/>
                                        <p:tgtEl>
                                          <p:spTgt spid="146538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65384"/>
                                        </p:tgtEl>
                                        <p:attrNameLst>
                                          <p:attrName>style.visibility</p:attrName>
                                        </p:attrNameLst>
                                      </p:cBhvr>
                                      <p:to>
                                        <p:strVal val="visible"/>
                                      </p:to>
                                    </p:set>
                                    <p:animEffect transition="in" filter="dissolve">
                                      <p:cBhvr>
                                        <p:cTn id="43" dur="500"/>
                                        <p:tgtEl>
                                          <p:spTgt spid="1465384"/>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1465383"/>
                                        </p:tgtEl>
                                        <p:attrNameLst>
                                          <p:attrName>style.visibility</p:attrName>
                                        </p:attrNameLst>
                                      </p:cBhvr>
                                      <p:to>
                                        <p:strVal val="visible"/>
                                      </p:to>
                                    </p:set>
                                    <p:animEffect transition="in" filter="wipe(up)">
                                      <p:cBhvr>
                                        <p:cTn id="47" dur="500"/>
                                        <p:tgtEl>
                                          <p:spTgt spid="146538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6538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65389"/>
                                        </p:tgtEl>
                                        <p:attrNameLst>
                                          <p:attrName>style.visibility</p:attrName>
                                        </p:attrNameLst>
                                      </p:cBhvr>
                                      <p:to>
                                        <p:strVal val="visible"/>
                                      </p:to>
                                    </p:set>
                                    <p:animEffect transition="in" filter="dissolve">
                                      <p:cBhvr>
                                        <p:cTn id="56" dur="500"/>
                                        <p:tgtEl>
                                          <p:spTgt spid="1465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50" grpId="0" animBg="1"/>
      <p:bldP spid="1465351" grpId="0" animBg="1"/>
      <p:bldP spid="1465355" grpId="0" animBg="1"/>
      <p:bldP spid="1465356" grpId="0" autoUpdateAnimBg="0"/>
      <p:bldP spid="1465379" grpId="0" animBg="1"/>
      <p:bldP spid="1465380" grpId="0" animBg="1"/>
      <p:bldP spid="1465381" grpId="0" autoUpdateAnimBg="0"/>
      <p:bldP spid="1465382" grpId="0" autoUpdateAnimBg="0"/>
      <p:bldP spid="1465383" grpId="0" animBg="1"/>
      <p:bldP spid="1465384" grpId="0" autoUpdateAnimBg="0"/>
      <p:bldP spid="1465385" grpId="0" animBg="1"/>
      <p:bldP spid="146538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2" name="Rectangle 2"/>
          <p:cNvSpPr>
            <a:spLocks noGrp="1" noChangeArrowheads="1"/>
          </p:cNvSpPr>
          <p:nvPr>
            <p:ph type="title" idx="4294967295"/>
          </p:nvPr>
        </p:nvSpPr>
        <p:spPr bwMode="gray">
          <a:xfrm>
            <a:off x="0" y="1524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Señalización de una sesión</a:t>
            </a:r>
          </a:p>
        </p:txBody>
      </p:sp>
      <p:sp>
        <p:nvSpPr>
          <p:cNvPr id="1413125" name="Rectangle 5"/>
          <p:cNvSpPr>
            <a:spLocks noChangeArrowheads="1"/>
          </p:cNvSpPr>
          <p:nvPr/>
        </p:nvSpPr>
        <p:spPr bwMode="auto">
          <a:xfrm>
            <a:off x="0" y="0"/>
            <a:ext cx="9144000" cy="0"/>
          </a:xfrm>
          <a:prstGeom prst="rect">
            <a:avLst/>
          </a:prstGeom>
          <a:noFill/>
          <a:ln w="9525" algn="ctr">
            <a:noFill/>
            <a:miter lim="800000"/>
            <a:headEnd/>
            <a:tailEnd/>
          </a:ln>
          <a:effectLst/>
        </p:spPr>
        <p:txBody>
          <a:bodyPr wrap="none" lIns="0" tIns="0" rIns="0" bIns="0" anchor="ctr">
            <a:spAutoFit/>
          </a:bodyPr>
          <a:lstStyle/>
          <a:p>
            <a:endParaRPr lang="es-ES"/>
          </a:p>
        </p:txBody>
      </p:sp>
      <p:graphicFrame>
        <p:nvGraphicFramePr>
          <p:cNvPr id="1413124" name="Object 4"/>
          <p:cNvGraphicFramePr>
            <a:graphicFrameLocks noChangeAspect="1"/>
          </p:cNvGraphicFramePr>
          <p:nvPr>
            <p:extLst>
              <p:ext uri="{D42A27DB-BD31-4B8C-83A1-F6EECF244321}">
                <p14:modId xmlns:p14="http://schemas.microsoft.com/office/powerpoint/2010/main" val="3800562442"/>
              </p:ext>
            </p:extLst>
          </p:nvPr>
        </p:nvGraphicFramePr>
        <p:xfrm>
          <a:off x="0" y="1111248"/>
          <a:ext cx="9143999" cy="5746751"/>
        </p:xfrm>
        <a:graphic>
          <a:graphicData uri="http://schemas.openxmlformats.org/presentationml/2006/ole">
            <mc:AlternateContent xmlns:mc="http://schemas.openxmlformats.org/markup-compatibility/2006">
              <mc:Choice xmlns:v="urn:schemas-microsoft-com:vml" Requires="v">
                <p:oleObj name="Visio" r:id="rId2" imgW="7534837" imgH="4352724" progId="">
                  <p:embed/>
                </p:oleObj>
              </mc:Choice>
              <mc:Fallback>
                <p:oleObj name="Visio" r:id="rId2" imgW="7534837" imgH="4352724"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11248"/>
                        <a:ext cx="9143999" cy="5746751"/>
                      </a:xfrm>
                      <a:prstGeom prst="rect">
                        <a:avLst/>
                      </a:prstGeom>
                      <a:solidFill>
                        <a:schemeClr val="bg2">
                          <a:lumMod val="5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3122"/>
                                        </p:tgtEl>
                                        <p:attrNameLst>
                                          <p:attrName>style.visibility</p:attrName>
                                        </p:attrNameLst>
                                      </p:cBhvr>
                                      <p:to>
                                        <p:strVal val="visible"/>
                                      </p:to>
                                    </p:set>
                                    <p:anim calcmode="lin" valueType="num">
                                      <p:cBhvr>
                                        <p:cTn id="7" dur="1000" fill="hold"/>
                                        <p:tgtEl>
                                          <p:spTgt spid="1413122"/>
                                        </p:tgtEl>
                                        <p:attrNameLst>
                                          <p:attrName>ppt_w</p:attrName>
                                        </p:attrNameLst>
                                      </p:cBhvr>
                                      <p:tavLst>
                                        <p:tav tm="0">
                                          <p:val>
                                            <p:fltVal val="0"/>
                                          </p:val>
                                        </p:tav>
                                        <p:tav tm="100000">
                                          <p:val>
                                            <p:strVal val="#ppt_w"/>
                                          </p:val>
                                        </p:tav>
                                      </p:tavLst>
                                    </p:anim>
                                    <p:anim calcmode="lin" valueType="num">
                                      <p:cBhvr>
                                        <p:cTn id="8" dur="1000" fill="hold"/>
                                        <p:tgtEl>
                                          <p:spTgt spid="1413122"/>
                                        </p:tgtEl>
                                        <p:attrNameLst>
                                          <p:attrName>ppt_h</p:attrName>
                                        </p:attrNameLst>
                                      </p:cBhvr>
                                      <p:tavLst>
                                        <p:tav tm="0">
                                          <p:val>
                                            <p:fltVal val="0"/>
                                          </p:val>
                                        </p:tav>
                                        <p:tav tm="100000">
                                          <p:val>
                                            <p:strVal val="#ppt_h"/>
                                          </p:val>
                                        </p:tav>
                                      </p:tavLst>
                                    </p:anim>
                                    <p:anim calcmode="lin" valueType="num">
                                      <p:cBhvr>
                                        <p:cTn id="9" dur="1000" fill="hold"/>
                                        <p:tgtEl>
                                          <p:spTgt spid="1413122"/>
                                        </p:tgtEl>
                                        <p:attrNameLst>
                                          <p:attrName>style.rotation</p:attrName>
                                        </p:attrNameLst>
                                      </p:cBhvr>
                                      <p:tavLst>
                                        <p:tav tm="0">
                                          <p:val>
                                            <p:fltVal val="90"/>
                                          </p:val>
                                        </p:tav>
                                        <p:tav tm="100000">
                                          <p:val>
                                            <p:fltVal val="0"/>
                                          </p:val>
                                        </p:tav>
                                      </p:tavLst>
                                    </p:anim>
                                    <p:animEffect transition="in" filter="fade">
                                      <p:cBhvr>
                                        <p:cTn id="10" dur="1000"/>
                                        <p:tgtEl>
                                          <p:spTgt spid="141312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413124"/>
                                        </p:tgtEl>
                                        <p:attrNameLst>
                                          <p:attrName>style.visibility</p:attrName>
                                        </p:attrNameLst>
                                      </p:cBhvr>
                                      <p:to>
                                        <p:strVal val="visible"/>
                                      </p:to>
                                    </p:set>
                                    <p:animEffect transition="in" filter="fade">
                                      <p:cBhvr>
                                        <p:cTn id="15" dur="1000"/>
                                        <p:tgtEl>
                                          <p:spTgt spid="1413124"/>
                                        </p:tgtEl>
                                      </p:cBhvr>
                                    </p:animEffect>
                                    <p:anim calcmode="lin" valueType="num">
                                      <p:cBhvr>
                                        <p:cTn id="16" dur="1000" fill="hold"/>
                                        <p:tgtEl>
                                          <p:spTgt spid="1413124"/>
                                        </p:tgtEl>
                                        <p:attrNameLst>
                                          <p:attrName>ppt_x</p:attrName>
                                        </p:attrNameLst>
                                      </p:cBhvr>
                                      <p:tavLst>
                                        <p:tav tm="0">
                                          <p:val>
                                            <p:strVal val="#ppt_x"/>
                                          </p:val>
                                        </p:tav>
                                        <p:tav tm="100000">
                                          <p:val>
                                            <p:strVal val="#ppt_x"/>
                                          </p:val>
                                        </p:tav>
                                      </p:tavLst>
                                    </p:anim>
                                    <p:anim calcmode="lin" valueType="num">
                                      <p:cBhvr>
                                        <p:cTn id="17" dur="1000" fill="hold"/>
                                        <p:tgtEl>
                                          <p:spTgt spid="1413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p:cNvSpPr>
            <a:spLocks noGrp="1" noChangeArrowheads="1"/>
          </p:cNvSpPr>
          <p:nvPr>
            <p:ph type="title" idx="4294967295"/>
          </p:nvPr>
        </p:nvSpPr>
        <p:spPr bwMode="gray">
          <a:xfrm>
            <a:off x="0" y="1905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Capacidades de SIP</a:t>
            </a:r>
          </a:p>
        </p:txBody>
      </p:sp>
      <p:sp>
        <p:nvSpPr>
          <p:cNvPr id="1414147" name="Rectangle 3"/>
          <p:cNvSpPr>
            <a:spLocks noGrp="1" noChangeArrowheads="1"/>
          </p:cNvSpPr>
          <p:nvPr>
            <p:ph type="body" idx="4294967295"/>
          </p:nvPr>
        </p:nvSpPr>
        <p:spPr bwMode="gray">
          <a:xfrm>
            <a:off x="171450" y="1211263"/>
            <a:ext cx="8743950" cy="5380037"/>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Servicios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telefonía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tradicional</a:t>
            </a:r>
            <a:endPar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SIMPLE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instantánea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PRESENCE.</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S/MIME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segurización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mensajería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Compresión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la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señalización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Soporte</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UDP, TCP y SCTP.</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SBC (Session Border Controller).</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IPv6.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p:cNvSpPr>
            <a:spLocks noGrp="1" noChangeArrowheads="1"/>
          </p:cNvSpPr>
          <p:nvPr>
            <p:ph type="title" idx="4294967295"/>
          </p:nvPr>
        </p:nvSpPr>
        <p:spPr bwMode="gray">
          <a:xfrm>
            <a:off x="0" y="228600"/>
            <a:ext cx="9144000" cy="8064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3000" i="1">
                <a:solidFill>
                  <a:schemeClr val="bg2">
                    <a:lumMod val="75000"/>
                  </a:schemeClr>
                </a:solidFill>
                <a:effectLst>
                  <a:outerShdw blurRad="38100" dist="38100" dir="2700000" algn="tl">
                    <a:srgbClr val="000000"/>
                  </a:outerShdw>
                </a:effectLst>
              </a:rPr>
              <a:t>NAT Traversal</a:t>
            </a:r>
          </a:p>
        </p:txBody>
      </p:sp>
      <p:sp>
        <p:nvSpPr>
          <p:cNvPr id="1415171" name="Rectangle 3"/>
          <p:cNvSpPr>
            <a:spLocks noGrp="1" noChangeArrowheads="1"/>
          </p:cNvSpPr>
          <p:nvPr>
            <p:ph type="body" idx="4294967295"/>
          </p:nvPr>
        </p:nvSpPr>
        <p:spPr bwMode="gray">
          <a:xfrm>
            <a:off x="171450" y="1238251"/>
            <a:ext cx="8724900" cy="539115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Modos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funcionamiento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Firewalls:</a:t>
            </a:r>
          </a:p>
          <a:p>
            <a:pPr lvl="1"/>
            <a:r>
              <a:rPr lang="en-US" dirty="0"/>
              <a:t>Full cone NAT</a:t>
            </a:r>
          </a:p>
          <a:p>
            <a:pPr lvl="1"/>
            <a:r>
              <a:rPr lang="en-US" dirty="0"/>
              <a:t>Restricted cone NAT</a:t>
            </a:r>
          </a:p>
          <a:p>
            <a:pPr lvl="1"/>
            <a:r>
              <a:rPr lang="en-US" dirty="0"/>
              <a:t>Port Restricted cone NAT</a:t>
            </a:r>
          </a:p>
          <a:p>
            <a:pPr lvl="1"/>
            <a:r>
              <a:rPr lang="en-US" dirty="0"/>
              <a:t>Symmetric NAT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Soluciones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lvl="1"/>
            <a:r>
              <a:rPr lang="en-US" dirty="0" err="1"/>
              <a:t>Señalización</a:t>
            </a:r>
            <a:r>
              <a:rPr lang="en-US" dirty="0"/>
              <a:t> y RTP </a:t>
            </a:r>
            <a:r>
              <a:rPr lang="en-US" dirty="0" err="1"/>
              <a:t>Simétricos</a:t>
            </a:r>
            <a:endParaRPr lang="en-US" dirty="0"/>
          </a:p>
          <a:p>
            <a:pPr lvl="1"/>
            <a:r>
              <a:rPr lang="en-US" dirty="0"/>
              <a:t>RTP Proxy</a:t>
            </a:r>
          </a:p>
          <a:p>
            <a:pPr lvl="1"/>
            <a:r>
              <a:rPr lang="en-US" dirty="0"/>
              <a:t>Gateways de </a:t>
            </a:r>
            <a:r>
              <a:rPr lang="en-US" dirty="0" err="1"/>
              <a:t>Aplicación</a:t>
            </a:r>
            <a:endParaRPr lang="en-US" dirty="0"/>
          </a:p>
          <a:p>
            <a:pPr lvl="1"/>
            <a:r>
              <a:rPr lang="en-US" dirty="0"/>
              <a:t>STUN </a:t>
            </a:r>
            <a:r>
              <a:rPr lang="es-AR" dirty="0"/>
              <a:t>(Simple </a:t>
            </a:r>
            <a:r>
              <a:rPr lang="es-AR" dirty="0" err="1"/>
              <a:t>Traversal</a:t>
            </a:r>
            <a:r>
              <a:rPr lang="es-AR" dirty="0"/>
              <a:t> of UDP </a:t>
            </a:r>
            <a:r>
              <a:rPr lang="es-AR" dirty="0" err="1"/>
              <a:t>through</a:t>
            </a:r>
            <a:r>
              <a:rPr lang="es-AR" dirty="0"/>
              <a:t> </a:t>
            </a:r>
            <a:r>
              <a:rPr lang="es-AR" dirty="0" err="1"/>
              <a:t>NATs</a:t>
            </a:r>
            <a:r>
              <a:rPr lang="es-AR" dirty="0"/>
              <a:t>)</a:t>
            </a:r>
            <a:endParaRPr lang="en-US" dirty="0"/>
          </a:p>
          <a:p>
            <a:pPr lvl="1"/>
            <a:r>
              <a:rPr lang="en-US" dirty="0"/>
              <a:t>TURN (</a:t>
            </a:r>
            <a:r>
              <a:rPr lang="es-AR" dirty="0" err="1"/>
              <a:t>Traversal</a:t>
            </a:r>
            <a:r>
              <a:rPr lang="es-AR" dirty="0"/>
              <a:t> </a:t>
            </a:r>
            <a:r>
              <a:rPr lang="es-AR" dirty="0" err="1"/>
              <a:t>Using</a:t>
            </a:r>
            <a:r>
              <a:rPr lang="es-AR" dirty="0"/>
              <a:t> </a:t>
            </a:r>
            <a:r>
              <a:rPr lang="es-AR" dirty="0" err="1"/>
              <a:t>Relay</a:t>
            </a:r>
            <a:r>
              <a:rPr lang="es-AR" dirty="0"/>
              <a:t> NAT)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5170"/>
                                        </p:tgtEl>
                                        <p:attrNameLst>
                                          <p:attrName>style.visibility</p:attrName>
                                        </p:attrNameLst>
                                      </p:cBhvr>
                                      <p:to>
                                        <p:strVal val="visible"/>
                                      </p:to>
                                    </p:set>
                                    <p:anim calcmode="lin" valueType="num">
                                      <p:cBhvr>
                                        <p:cTn id="7" dur="1000" fill="hold"/>
                                        <p:tgtEl>
                                          <p:spTgt spid="1415170"/>
                                        </p:tgtEl>
                                        <p:attrNameLst>
                                          <p:attrName>ppt_w</p:attrName>
                                        </p:attrNameLst>
                                      </p:cBhvr>
                                      <p:tavLst>
                                        <p:tav tm="0">
                                          <p:val>
                                            <p:fltVal val="0"/>
                                          </p:val>
                                        </p:tav>
                                        <p:tav tm="100000">
                                          <p:val>
                                            <p:strVal val="#ppt_w"/>
                                          </p:val>
                                        </p:tav>
                                      </p:tavLst>
                                    </p:anim>
                                    <p:anim calcmode="lin" valueType="num">
                                      <p:cBhvr>
                                        <p:cTn id="8" dur="1000" fill="hold"/>
                                        <p:tgtEl>
                                          <p:spTgt spid="1415170"/>
                                        </p:tgtEl>
                                        <p:attrNameLst>
                                          <p:attrName>ppt_h</p:attrName>
                                        </p:attrNameLst>
                                      </p:cBhvr>
                                      <p:tavLst>
                                        <p:tav tm="0">
                                          <p:val>
                                            <p:fltVal val="0"/>
                                          </p:val>
                                        </p:tav>
                                        <p:tav tm="100000">
                                          <p:val>
                                            <p:strVal val="#ppt_h"/>
                                          </p:val>
                                        </p:tav>
                                      </p:tavLst>
                                    </p:anim>
                                    <p:anim calcmode="lin" valueType="num">
                                      <p:cBhvr>
                                        <p:cTn id="9" dur="1000" fill="hold"/>
                                        <p:tgtEl>
                                          <p:spTgt spid="1415170"/>
                                        </p:tgtEl>
                                        <p:attrNameLst>
                                          <p:attrName>style.rotation</p:attrName>
                                        </p:attrNameLst>
                                      </p:cBhvr>
                                      <p:tavLst>
                                        <p:tav tm="0">
                                          <p:val>
                                            <p:fltVal val="90"/>
                                          </p:val>
                                        </p:tav>
                                        <p:tav tm="100000">
                                          <p:val>
                                            <p:fltVal val="0"/>
                                          </p:val>
                                        </p:tav>
                                      </p:tavLst>
                                    </p:anim>
                                    <p:animEffect transition="in" filter="fade">
                                      <p:cBhvr>
                                        <p:cTn id="10" dur="1000"/>
                                        <p:tgtEl>
                                          <p:spTgt spid="141517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5171">
                                            <p:bg/>
                                          </p:spTgt>
                                        </p:tgtEl>
                                        <p:attrNameLst>
                                          <p:attrName>style.visibility</p:attrName>
                                        </p:attrNameLst>
                                      </p:cBhvr>
                                      <p:to>
                                        <p:strVal val="visible"/>
                                      </p:to>
                                    </p:set>
                                    <p:anim calcmode="lin" valueType="num">
                                      <p:cBhvr>
                                        <p:cTn id="15" dur="1000" fill="hold"/>
                                        <p:tgtEl>
                                          <p:spTgt spid="1415171">
                                            <p:bg/>
                                          </p:spTgt>
                                        </p:tgtEl>
                                        <p:attrNameLst>
                                          <p:attrName>ppt_w</p:attrName>
                                        </p:attrNameLst>
                                      </p:cBhvr>
                                      <p:tavLst>
                                        <p:tav tm="0">
                                          <p:val>
                                            <p:fltVal val="0"/>
                                          </p:val>
                                        </p:tav>
                                        <p:tav tm="100000">
                                          <p:val>
                                            <p:strVal val="#ppt_w"/>
                                          </p:val>
                                        </p:tav>
                                      </p:tavLst>
                                    </p:anim>
                                    <p:anim calcmode="lin" valueType="num">
                                      <p:cBhvr>
                                        <p:cTn id="16" dur="1000" fill="hold"/>
                                        <p:tgtEl>
                                          <p:spTgt spid="1415171">
                                            <p:bg/>
                                          </p:spTgt>
                                        </p:tgtEl>
                                        <p:attrNameLst>
                                          <p:attrName>ppt_h</p:attrName>
                                        </p:attrNameLst>
                                      </p:cBhvr>
                                      <p:tavLst>
                                        <p:tav tm="0">
                                          <p:val>
                                            <p:fltVal val="0"/>
                                          </p:val>
                                        </p:tav>
                                        <p:tav tm="100000">
                                          <p:val>
                                            <p:strVal val="#ppt_h"/>
                                          </p:val>
                                        </p:tav>
                                      </p:tavLst>
                                    </p:anim>
                                    <p:anim calcmode="lin" valueType="num">
                                      <p:cBhvr>
                                        <p:cTn id="17" dur="1000" fill="hold"/>
                                        <p:tgtEl>
                                          <p:spTgt spid="1415171">
                                            <p:bg/>
                                          </p:spTgt>
                                        </p:tgtEl>
                                        <p:attrNameLst>
                                          <p:attrName>style.rotation</p:attrName>
                                        </p:attrNameLst>
                                      </p:cBhvr>
                                      <p:tavLst>
                                        <p:tav tm="0">
                                          <p:val>
                                            <p:fltVal val="90"/>
                                          </p:val>
                                        </p:tav>
                                        <p:tav tm="100000">
                                          <p:val>
                                            <p:fltVal val="0"/>
                                          </p:val>
                                        </p:tav>
                                      </p:tavLst>
                                    </p:anim>
                                    <p:animEffect transition="in" filter="fade">
                                      <p:cBhvr>
                                        <p:cTn id="18" dur="1000"/>
                                        <p:tgtEl>
                                          <p:spTgt spid="141517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5171">
                                            <p:txEl>
                                              <p:pRg st="0" end="0"/>
                                            </p:txEl>
                                          </p:spTgt>
                                        </p:tgtEl>
                                        <p:attrNameLst>
                                          <p:attrName>style.visibility</p:attrName>
                                        </p:attrNameLst>
                                      </p:cBhvr>
                                      <p:to>
                                        <p:strVal val="visible"/>
                                      </p:to>
                                    </p:set>
                                    <p:anim calcmode="lin" valueType="num">
                                      <p:cBhvr>
                                        <p:cTn id="23" dur="1000" fill="hold"/>
                                        <p:tgtEl>
                                          <p:spTgt spid="141517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517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517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5171">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15171">
                                            <p:txEl>
                                              <p:pRg st="1" end="1"/>
                                            </p:txEl>
                                          </p:spTgt>
                                        </p:tgtEl>
                                        <p:attrNameLst>
                                          <p:attrName>style.visibility</p:attrName>
                                        </p:attrNameLst>
                                      </p:cBhvr>
                                      <p:to>
                                        <p:strVal val="visible"/>
                                      </p:to>
                                    </p:set>
                                    <p:anim calcmode="lin" valueType="num">
                                      <p:cBhvr>
                                        <p:cTn id="29" dur="1000" fill="hold"/>
                                        <p:tgtEl>
                                          <p:spTgt spid="1415171">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15171">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15171">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15171">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415171">
                                            <p:txEl>
                                              <p:pRg st="2" end="2"/>
                                            </p:txEl>
                                          </p:spTgt>
                                        </p:tgtEl>
                                        <p:attrNameLst>
                                          <p:attrName>style.visibility</p:attrName>
                                        </p:attrNameLst>
                                      </p:cBhvr>
                                      <p:to>
                                        <p:strVal val="visible"/>
                                      </p:to>
                                    </p:set>
                                    <p:anim calcmode="lin" valueType="num">
                                      <p:cBhvr>
                                        <p:cTn id="35" dur="1000" fill="hold"/>
                                        <p:tgtEl>
                                          <p:spTgt spid="1415171">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1415171">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1415171">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1415171">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15171">
                                            <p:txEl>
                                              <p:pRg st="3" end="3"/>
                                            </p:txEl>
                                          </p:spTgt>
                                        </p:tgtEl>
                                        <p:attrNameLst>
                                          <p:attrName>style.visibility</p:attrName>
                                        </p:attrNameLst>
                                      </p:cBhvr>
                                      <p:to>
                                        <p:strVal val="visible"/>
                                      </p:to>
                                    </p:set>
                                    <p:anim calcmode="lin" valueType="num">
                                      <p:cBhvr>
                                        <p:cTn id="41" dur="1000" fill="hold"/>
                                        <p:tgtEl>
                                          <p:spTgt spid="1415171">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1415171">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1415171">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1415171">
                                            <p:txEl>
                                              <p:pRg st="3" end="3"/>
                                            </p:txEl>
                                          </p:spTgt>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415171">
                                            <p:txEl>
                                              <p:pRg st="4" end="4"/>
                                            </p:txEl>
                                          </p:spTgt>
                                        </p:tgtEl>
                                        <p:attrNameLst>
                                          <p:attrName>style.visibility</p:attrName>
                                        </p:attrNameLst>
                                      </p:cBhvr>
                                      <p:to>
                                        <p:strVal val="visible"/>
                                      </p:to>
                                    </p:set>
                                    <p:anim calcmode="lin" valueType="num">
                                      <p:cBhvr>
                                        <p:cTn id="47" dur="1000" fill="hold"/>
                                        <p:tgtEl>
                                          <p:spTgt spid="1415171">
                                            <p:txEl>
                                              <p:pRg st="4" end="4"/>
                                            </p:txEl>
                                          </p:spTgt>
                                        </p:tgtEl>
                                        <p:attrNameLst>
                                          <p:attrName>ppt_w</p:attrName>
                                        </p:attrNameLst>
                                      </p:cBhvr>
                                      <p:tavLst>
                                        <p:tav tm="0">
                                          <p:val>
                                            <p:fltVal val="0"/>
                                          </p:val>
                                        </p:tav>
                                        <p:tav tm="100000">
                                          <p:val>
                                            <p:strVal val="#ppt_w"/>
                                          </p:val>
                                        </p:tav>
                                      </p:tavLst>
                                    </p:anim>
                                    <p:anim calcmode="lin" valueType="num">
                                      <p:cBhvr>
                                        <p:cTn id="48" dur="1000" fill="hold"/>
                                        <p:tgtEl>
                                          <p:spTgt spid="1415171">
                                            <p:txEl>
                                              <p:pRg st="4" end="4"/>
                                            </p:txEl>
                                          </p:spTgt>
                                        </p:tgtEl>
                                        <p:attrNameLst>
                                          <p:attrName>ppt_h</p:attrName>
                                        </p:attrNameLst>
                                      </p:cBhvr>
                                      <p:tavLst>
                                        <p:tav tm="0">
                                          <p:val>
                                            <p:fltVal val="0"/>
                                          </p:val>
                                        </p:tav>
                                        <p:tav tm="100000">
                                          <p:val>
                                            <p:strVal val="#ppt_h"/>
                                          </p:val>
                                        </p:tav>
                                      </p:tavLst>
                                    </p:anim>
                                    <p:anim calcmode="lin" valueType="num">
                                      <p:cBhvr>
                                        <p:cTn id="49" dur="1000" fill="hold"/>
                                        <p:tgtEl>
                                          <p:spTgt spid="1415171">
                                            <p:txEl>
                                              <p:pRg st="4" end="4"/>
                                            </p:txEl>
                                          </p:spTgt>
                                        </p:tgtEl>
                                        <p:attrNameLst>
                                          <p:attrName>style.rotation</p:attrName>
                                        </p:attrNameLst>
                                      </p:cBhvr>
                                      <p:tavLst>
                                        <p:tav tm="0">
                                          <p:val>
                                            <p:fltVal val="90"/>
                                          </p:val>
                                        </p:tav>
                                        <p:tav tm="100000">
                                          <p:val>
                                            <p:fltVal val="0"/>
                                          </p:val>
                                        </p:tav>
                                      </p:tavLst>
                                    </p:anim>
                                    <p:animEffect transition="in" filter="fade">
                                      <p:cBhvr>
                                        <p:cTn id="50" dur="1000"/>
                                        <p:tgtEl>
                                          <p:spTgt spid="141517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5171">
                                            <p:txEl>
                                              <p:pRg st="5" end="5"/>
                                            </p:txEl>
                                          </p:spTgt>
                                        </p:tgtEl>
                                        <p:attrNameLst>
                                          <p:attrName>style.visibility</p:attrName>
                                        </p:attrNameLst>
                                      </p:cBhvr>
                                      <p:to>
                                        <p:strVal val="visible"/>
                                      </p:to>
                                    </p:set>
                                    <p:anim calcmode="lin" valueType="num">
                                      <p:cBhvr>
                                        <p:cTn id="55" dur="1000" fill="hold"/>
                                        <p:tgtEl>
                                          <p:spTgt spid="1415171">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1415171">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1415171">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1415171">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415171">
                                            <p:txEl>
                                              <p:pRg st="6" end="6"/>
                                            </p:txEl>
                                          </p:spTgt>
                                        </p:tgtEl>
                                        <p:attrNameLst>
                                          <p:attrName>style.visibility</p:attrName>
                                        </p:attrNameLst>
                                      </p:cBhvr>
                                      <p:to>
                                        <p:strVal val="visible"/>
                                      </p:to>
                                    </p:set>
                                    <p:anim calcmode="lin" valueType="num">
                                      <p:cBhvr>
                                        <p:cTn id="61" dur="1000" fill="hold"/>
                                        <p:tgtEl>
                                          <p:spTgt spid="1415171">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1415171">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1415171">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1415171">
                                            <p:txEl>
                                              <p:pRg st="6" end="6"/>
                                            </p:tx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415171">
                                            <p:txEl>
                                              <p:pRg st="7" end="7"/>
                                            </p:txEl>
                                          </p:spTgt>
                                        </p:tgtEl>
                                        <p:attrNameLst>
                                          <p:attrName>style.visibility</p:attrName>
                                        </p:attrNameLst>
                                      </p:cBhvr>
                                      <p:to>
                                        <p:strVal val="visible"/>
                                      </p:to>
                                    </p:set>
                                    <p:anim calcmode="lin" valueType="num">
                                      <p:cBhvr>
                                        <p:cTn id="67" dur="1000" fill="hold"/>
                                        <p:tgtEl>
                                          <p:spTgt spid="1415171">
                                            <p:txEl>
                                              <p:pRg st="7" end="7"/>
                                            </p:txEl>
                                          </p:spTgt>
                                        </p:tgtEl>
                                        <p:attrNameLst>
                                          <p:attrName>ppt_w</p:attrName>
                                        </p:attrNameLst>
                                      </p:cBhvr>
                                      <p:tavLst>
                                        <p:tav tm="0">
                                          <p:val>
                                            <p:fltVal val="0"/>
                                          </p:val>
                                        </p:tav>
                                        <p:tav tm="100000">
                                          <p:val>
                                            <p:strVal val="#ppt_w"/>
                                          </p:val>
                                        </p:tav>
                                      </p:tavLst>
                                    </p:anim>
                                    <p:anim calcmode="lin" valueType="num">
                                      <p:cBhvr>
                                        <p:cTn id="68" dur="1000" fill="hold"/>
                                        <p:tgtEl>
                                          <p:spTgt spid="1415171">
                                            <p:txEl>
                                              <p:pRg st="7" end="7"/>
                                            </p:txEl>
                                          </p:spTgt>
                                        </p:tgtEl>
                                        <p:attrNameLst>
                                          <p:attrName>ppt_h</p:attrName>
                                        </p:attrNameLst>
                                      </p:cBhvr>
                                      <p:tavLst>
                                        <p:tav tm="0">
                                          <p:val>
                                            <p:fltVal val="0"/>
                                          </p:val>
                                        </p:tav>
                                        <p:tav tm="100000">
                                          <p:val>
                                            <p:strVal val="#ppt_h"/>
                                          </p:val>
                                        </p:tav>
                                      </p:tavLst>
                                    </p:anim>
                                    <p:anim calcmode="lin" valueType="num">
                                      <p:cBhvr>
                                        <p:cTn id="69" dur="1000" fill="hold"/>
                                        <p:tgtEl>
                                          <p:spTgt spid="1415171">
                                            <p:txEl>
                                              <p:pRg st="7" end="7"/>
                                            </p:txEl>
                                          </p:spTgt>
                                        </p:tgtEl>
                                        <p:attrNameLst>
                                          <p:attrName>style.rotation</p:attrName>
                                        </p:attrNameLst>
                                      </p:cBhvr>
                                      <p:tavLst>
                                        <p:tav tm="0">
                                          <p:val>
                                            <p:fltVal val="90"/>
                                          </p:val>
                                        </p:tav>
                                        <p:tav tm="100000">
                                          <p:val>
                                            <p:fltVal val="0"/>
                                          </p:val>
                                        </p:tav>
                                      </p:tavLst>
                                    </p:anim>
                                    <p:animEffect transition="in" filter="fade">
                                      <p:cBhvr>
                                        <p:cTn id="70" dur="1000"/>
                                        <p:tgtEl>
                                          <p:spTgt spid="1415171">
                                            <p:txEl>
                                              <p:pRg st="7" end="7"/>
                                            </p:tx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415171">
                                            <p:txEl>
                                              <p:pRg st="8" end="8"/>
                                            </p:txEl>
                                          </p:spTgt>
                                        </p:tgtEl>
                                        <p:attrNameLst>
                                          <p:attrName>style.visibility</p:attrName>
                                        </p:attrNameLst>
                                      </p:cBhvr>
                                      <p:to>
                                        <p:strVal val="visible"/>
                                      </p:to>
                                    </p:set>
                                    <p:anim calcmode="lin" valueType="num">
                                      <p:cBhvr>
                                        <p:cTn id="73" dur="1000" fill="hold"/>
                                        <p:tgtEl>
                                          <p:spTgt spid="1415171">
                                            <p:txEl>
                                              <p:pRg st="8" end="8"/>
                                            </p:txEl>
                                          </p:spTgt>
                                        </p:tgtEl>
                                        <p:attrNameLst>
                                          <p:attrName>ppt_w</p:attrName>
                                        </p:attrNameLst>
                                      </p:cBhvr>
                                      <p:tavLst>
                                        <p:tav tm="0">
                                          <p:val>
                                            <p:fltVal val="0"/>
                                          </p:val>
                                        </p:tav>
                                        <p:tav tm="100000">
                                          <p:val>
                                            <p:strVal val="#ppt_w"/>
                                          </p:val>
                                        </p:tav>
                                      </p:tavLst>
                                    </p:anim>
                                    <p:anim calcmode="lin" valueType="num">
                                      <p:cBhvr>
                                        <p:cTn id="74" dur="1000" fill="hold"/>
                                        <p:tgtEl>
                                          <p:spTgt spid="1415171">
                                            <p:txEl>
                                              <p:pRg st="8" end="8"/>
                                            </p:txEl>
                                          </p:spTgt>
                                        </p:tgtEl>
                                        <p:attrNameLst>
                                          <p:attrName>ppt_h</p:attrName>
                                        </p:attrNameLst>
                                      </p:cBhvr>
                                      <p:tavLst>
                                        <p:tav tm="0">
                                          <p:val>
                                            <p:fltVal val="0"/>
                                          </p:val>
                                        </p:tav>
                                        <p:tav tm="100000">
                                          <p:val>
                                            <p:strVal val="#ppt_h"/>
                                          </p:val>
                                        </p:tav>
                                      </p:tavLst>
                                    </p:anim>
                                    <p:anim calcmode="lin" valueType="num">
                                      <p:cBhvr>
                                        <p:cTn id="75" dur="1000" fill="hold"/>
                                        <p:tgtEl>
                                          <p:spTgt spid="1415171">
                                            <p:txEl>
                                              <p:pRg st="8" end="8"/>
                                            </p:txEl>
                                          </p:spTgt>
                                        </p:tgtEl>
                                        <p:attrNameLst>
                                          <p:attrName>style.rotation</p:attrName>
                                        </p:attrNameLst>
                                      </p:cBhvr>
                                      <p:tavLst>
                                        <p:tav tm="0">
                                          <p:val>
                                            <p:fltVal val="90"/>
                                          </p:val>
                                        </p:tav>
                                        <p:tav tm="100000">
                                          <p:val>
                                            <p:fltVal val="0"/>
                                          </p:val>
                                        </p:tav>
                                      </p:tavLst>
                                    </p:anim>
                                    <p:animEffect transition="in" filter="fade">
                                      <p:cBhvr>
                                        <p:cTn id="76" dur="1000"/>
                                        <p:tgtEl>
                                          <p:spTgt spid="1415171">
                                            <p:txEl>
                                              <p:pRg st="8" end="8"/>
                                            </p:txEl>
                                          </p:spTgt>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1415171">
                                            <p:txEl>
                                              <p:pRg st="9" end="9"/>
                                            </p:txEl>
                                          </p:spTgt>
                                        </p:tgtEl>
                                        <p:attrNameLst>
                                          <p:attrName>style.visibility</p:attrName>
                                        </p:attrNameLst>
                                      </p:cBhvr>
                                      <p:to>
                                        <p:strVal val="visible"/>
                                      </p:to>
                                    </p:set>
                                    <p:anim calcmode="lin" valueType="num">
                                      <p:cBhvr>
                                        <p:cTn id="79" dur="1000" fill="hold"/>
                                        <p:tgtEl>
                                          <p:spTgt spid="1415171">
                                            <p:txEl>
                                              <p:pRg st="9" end="9"/>
                                            </p:txEl>
                                          </p:spTgt>
                                        </p:tgtEl>
                                        <p:attrNameLst>
                                          <p:attrName>ppt_w</p:attrName>
                                        </p:attrNameLst>
                                      </p:cBhvr>
                                      <p:tavLst>
                                        <p:tav tm="0">
                                          <p:val>
                                            <p:fltVal val="0"/>
                                          </p:val>
                                        </p:tav>
                                        <p:tav tm="100000">
                                          <p:val>
                                            <p:strVal val="#ppt_w"/>
                                          </p:val>
                                        </p:tav>
                                      </p:tavLst>
                                    </p:anim>
                                    <p:anim calcmode="lin" valueType="num">
                                      <p:cBhvr>
                                        <p:cTn id="80" dur="1000" fill="hold"/>
                                        <p:tgtEl>
                                          <p:spTgt spid="1415171">
                                            <p:txEl>
                                              <p:pRg st="9" end="9"/>
                                            </p:txEl>
                                          </p:spTgt>
                                        </p:tgtEl>
                                        <p:attrNameLst>
                                          <p:attrName>ppt_h</p:attrName>
                                        </p:attrNameLst>
                                      </p:cBhvr>
                                      <p:tavLst>
                                        <p:tav tm="0">
                                          <p:val>
                                            <p:fltVal val="0"/>
                                          </p:val>
                                        </p:tav>
                                        <p:tav tm="100000">
                                          <p:val>
                                            <p:strVal val="#ppt_h"/>
                                          </p:val>
                                        </p:tav>
                                      </p:tavLst>
                                    </p:anim>
                                    <p:anim calcmode="lin" valueType="num">
                                      <p:cBhvr>
                                        <p:cTn id="81" dur="1000" fill="hold"/>
                                        <p:tgtEl>
                                          <p:spTgt spid="1415171">
                                            <p:txEl>
                                              <p:pRg st="9" end="9"/>
                                            </p:txEl>
                                          </p:spTgt>
                                        </p:tgtEl>
                                        <p:attrNameLst>
                                          <p:attrName>style.rotation</p:attrName>
                                        </p:attrNameLst>
                                      </p:cBhvr>
                                      <p:tavLst>
                                        <p:tav tm="0">
                                          <p:val>
                                            <p:fltVal val="90"/>
                                          </p:val>
                                        </p:tav>
                                        <p:tav tm="100000">
                                          <p:val>
                                            <p:fltVal val="0"/>
                                          </p:val>
                                        </p:tav>
                                      </p:tavLst>
                                    </p:anim>
                                    <p:animEffect transition="in" filter="fade">
                                      <p:cBhvr>
                                        <p:cTn id="82" dur="1000"/>
                                        <p:tgtEl>
                                          <p:spTgt spid="1415171">
                                            <p:txEl>
                                              <p:pRg st="9" end="9"/>
                                            </p:txEl>
                                          </p:spTgt>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415171">
                                            <p:txEl>
                                              <p:pRg st="10" end="10"/>
                                            </p:txEl>
                                          </p:spTgt>
                                        </p:tgtEl>
                                        <p:attrNameLst>
                                          <p:attrName>style.visibility</p:attrName>
                                        </p:attrNameLst>
                                      </p:cBhvr>
                                      <p:to>
                                        <p:strVal val="visible"/>
                                      </p:to>
                                    </p:set>
                                    <p:anim calcmode="lin" valueType="num">
                                      <p:cBhvr>
                                        <p:cTn id="85" dur="1000" fill="hold"/>
                                        <p:tgtEl>
                                          <p:spTgt spid="1415171">
                                            <p:txEl>
                                              <p:pRg st="10" end="10"/>
                                            </p:txEl>
                                          </p:spTgt>
                                        </p:tgtEl>
                                        <p:attrNameLst>
                                          <p:attrName>ppt_w</p:attrName>
                                        </p:attrNameLst>
                                      </p:cBhvr>
                                      <p:tavLst>
                                        <p:tav tm="0">
                                          <p:val>
                                            <p:fltVal val="0"/>
                                          </p:val>
                                        </p:tav>
                                        <p:tav tm="100000">
                                          <p:val>
                                            <p:strVal val="#ppt_w"/>
                                          </p:val>
                                        </p:tav>
                                      </p:tavLst>
                                    </p:anim>
                                    <p:anim calcmode="lin" valueType="num">
                                      <p:cBhvr>
                                        <p:cTn id="86" dur="1000" fill="hold"/>
                                        <p:tgtEl>
                                          <p:spTgt spid="1415171">
                                            <p:txEl>
                                              <p:pRg st="10" end="10"/>
                                            </p:txEl>
                                          </p:spTgt>
                                        </p:tgtEl>
                                        <p:attrNameLst>
                                          <p:attrName>ppt_h</p:attrName>
                                        </p:attrNameLst>
                                      </p:cBhvr>
                                      <p:tavLst>
                                        <p:tav tm="0">
                                          <p:val>
                                            <p:fltVal val="0"/>
                                          </p:val>
                                        </p:tav>
                                        <p:tav tm="100000">
                                          <p:val>
                                            <p:strVal val="#ppt_h"/>
                                          </p:val>
                                        </p:tav>
                                      </p:tavLst>
                                    </p:anim>
                                    <p:anim calcmode="lin" valueType="num">
                                      <p:cBhvr>
                                        <p:cTn id="87" dur="1000" fill="hold"/>
                                        <p:tgtEl>
                                          <p:spTgt spid="1415171">
                                            <p:txEl>
                                              <p:pRg st="10" end="10"/>
                                            </p:txEl>
                                          </p:spTgt>
                                        </p:tgtEl>
                                        <p:attrNameLst>
                                          <p:attrName>style.rotation</p:attrName>
                                        </p:attrNameLst>
                                      </p:cBhvr>
                                      <p:tavLst>
                                        <p:tav tm="0">
                                          <p:val>
                                            <p:fltVal val="90"/>
                                          </p:val>
                                        </p:tav>
                                        <p:tav tm="100000">
                                          <p:val>
                                            <p:fltVal val="0"/>
                                          </p:val>
                                        </p:tav>
                                      </p:tavLst>
                                    </p:anim>
                                    <p:animEffect transition="in" filter="fade">
                                      <p:cBhvr>
                                        <p:cTn id="88" dur="1000"/>
                                        <p:tgtEl>
                                          <p:spTgt spid="1415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0" grpId="0" animBg="1"/>
      <p:bldP spid="141517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idx="4294967295"/>
          </p:nvPr>
        </p:nvSpPr>
        <p:spPr bwMode="gray">
          <a:xfrm>
            <a:off x="0" y="0"/>
            <a:ext cx="9144000" cy="13589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000" i="1">
                <a:solidFill>
                  <a:schemeClr val="bg2">
                    <a:lumMod val="75000"/>
                  </a:schemeClr>
                </a:solidFill>
                <a:effectLst>
                  <a:outerShdw blurRad="38100" dist="38100" dir="2700000" algn="tl">
                    <a:srgbClr val="000000"/>
                  </a:outerShdw>
                </a:effectLst>
              </a:rPr>
              <a:t>Servicios de telefonía</a:t>
            </a:r>
          </a:p>
        </p:txBody>
      </p:sp>
      <p:sp>
        <p:nvSpPr>
          <p:cNvPr id="1416195" name="Rectangle 3"/>
          <p:cNvSpPr>
            <a:spLocks noGrp="1" noChangeArrowheads="1"/>
          </p:cNvSpPr>
          <p:nvPr>
            <p:ph type="body" idx="4294967295"/>
          </p:nvPr>
        </p:nvSpPr>
        <p:spPr bwMode="gray">
          <a:xfrm>
            <a:off x="342900" y="1741488"/>
            <a:ext cx="8610600" cy="446722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espera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(On-hold).</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Preanuncios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Transmisión</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DTMF.</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Transferencia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de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llamadas</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Conferencia</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Multipunto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a:p>
            <a:pPr>
              <a:buClr>
                <a:schemeClr val="bg2">
                  <a:lumMod val="75000"/>
                </a:schemeClr>
              </a:buClr>
            </a:pP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Callback </a:t>
            </a:r>
            <a:r>
              <a:rPr lang="en-US" sz="3200" b="1" i="1" dirty="0" err="1">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automático</a:t>
            </a:r>
            <a:r>
              <a:rPr lang="en-U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16194"/>
                                        </p:tgtEl>
                                        <p:attrNameLst>
                                          <p:attrName>style.visibility</p:attrName>
                                        </p:attrNameLst>
                                      </p:cBhvr>
                                      <p:to>
                                        <p:strVal val="visible"/>
                                      </p:to>
                                    </p:set>
                                    <p:anim calcmode="lin" valueType="num">
                                      <p:cBhvr>
                                        <p:cTn id="7" dur="1000" fill="hold"/>
                                        <p:tgtEl>
                                          <p:spTgt spid="1416194"/>
                                        </p:tgtEl>
                                        <p:attrNameLst>
                                          <p:attrName>ppt_w</p:attrName>
                                        </p:attrNameLst>
                                      </p:cBhvr>
                                      <p:tavLst>
                                        <p:tav tm="0">
                                          <p:val>
                                            <p:fltVal val="0"/>
                                          </p:val>
                                        </p:tav>
                                        <p:tav tm="100000">
                                          <p:val>
                                            <p:strVal val="#ppt_w"/>
                                          </p:val>
                                        </p:tav>
                                      </p:tavLst>
                                    </p:anim>
                                    <p:anim calcmode="lin" valueType="num">
                                      <p:cBhvr>
                                        <p:cTn id="8" dur="1000" fill="hold"/>
                                        <p:tgtEl>
                                          <p:spTgt spid="1416194"/>
                                        </p:tgtEl>
                                        <p:attrNameLst>
                                          <p:attrName>ppt_h</p:attrName>
                                        </p:attrNameLst>
                                      </p:cBhvr>
                                      <p:tavLst>
                                        <p:tav tm="0">
                                          <p:val>
                                            <p:fltVal val="0"/>
                                          </p:val>
                                        </p:tav>
                                        <p:tav tm="100000">
                                          <p:val>
                                            <p:strVal val="#ppt_h"/>
                                          </p:val>
                                        </p:tav>
                                      </p:tavLst>
                                    </p:anim>
                                    <p:anim calcmode="lin" valueType="num">
                                      <p:cBhvr>
                                        <p:cTn id="9" dur="1000" fill="hold"/>
                                        <p:tgtEl>
                                          <p:spTgt spid="1416194"/>
                                        </p:tgtEl>
                                        <p:attrNameLst>
                                          <p:attrName>style.rotation</p:attrName>
                                        </p:attrNameLst>
                                      </p:cBhvr>
                                      <p:tavLst>
                                        <p:tav tm="0">
                                          <p:val>
                                            <p:fltVal val="90"/>
                                          </p:val>
                                        </p:tav>
                                        <p:tav tm="100000">
                                          <p:val>
                                            <p:fltVal val="0"/>
                                          </p:val>
                                        </p:tav>
                                      </p:tavLst>
                                    </p:anim>
                                    <p:animEffect transition="in" filter="fade">
                                      <p:cBhvr>
                                        <p:cTn id="10" dur="1000"/>
                                        <p:tgtEl>
                                          <p:spTgt spid="141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16195">
                                            <p:bg/>
                                          </p:spTgt>
                                        </p:tgtEl>
                                        <p:attrNameLst>
                                          <p:attrName>style.visibility</p:attrName>
                                        </p:attrNameLst>
                                      </p:cBhvr>
                                      <p:to>
                                        <p:strVal val="visible"/>
                                      </p:to>
                                    </p:set>
                                    <p:anim calcmode="lin" valueType="num">
                                      <p:cBhvr>
                                        <p:cTn id="15" dur="1000" fill="hold"/>
                                        <p:tgtEl>
                                          <p:spTgt spid="1416195">
                                            <p:bg/>
                                          </p:spTgt>
                                        </p:tgtEl>
                                        <p:attrNameLst>
                                          <p:attrName>ppt_w</p:attrName>
                                        </p:attrNameLst>
                                      </p:cBhvr>
                                      <p:tavLst>
                                        <p:tav tm="0">
                                          <p:val>
                                            <p:fltVal val="0"/>
                                          </p:val>
                                        </p:tav>
                                        <p:tav tm="100000">
                                          <p:val>
                                            <p:strVal val="#ppt_w"/>
                                          </p:val>
                                        </p:tav>
                                      </p:tavLst>
                                    </p:anim>
                                    <p:anim calcmode="lin" valueType="num">
                                      <p:cBhvr>
                                        <p:cTn id="16" dur="1000" fill="hold"/>
                                        <p:tgtEl>
                                          <p:spTgt spid="1416195">
                                            <p:bg/>
                                          </p:spTgt>
                                        </p:tgtEl>
                                        <p:attrNameLst>
                                          <p:attrName>ppt_h</p:attrName>
                                        </p:attrNameLst>
                                      </p:cBhvr>
                                      <p:tavLst>
                                        <p:tav tm="0">
                                          <p:val>
                                            <p:fltVal val="0"/>
                                          </p:val>
                                        </p:tav>
                                        <p:tav tm="100000">
                                          <p:val>
                                            <p:strVal val="#ppt_h"/>
                                          </p:val>
                                        </p:tav>
                                      </p:tavLst>
                                    </p:anim>
                                    <p:anim calcmode="lin" valueType="num">
                                      <p:cBhvr>
                                        <p:cTn id="17" dur="1000" fill="hold"/>
                                        <p:tgtEl>
                                          <p:spTgt spid="1416195">
                                            <p:bg/>
                                          </p:spTgt>
                                        </p:tgtEl>
                                        <p:attrNameLst>
                                          <p:attrName>style.rotation</p:attrName>
                                        </p:attrNameLst>
                                      </p:cBhvr>
                                      <p:tavLst>
                                        <p:tav tm="0">
                                          <p:val>
                                            <p:fltVal val="90"/>
                                          </p:val>
                                        </p:tav>
                                        <p:tav tm="100000">
                                          <p:val>
                                            <p:fltVal val="0"/>
                                          </p:val>
                                        </p:tav>
                                      </p:tavLst>
                                    </p:anim>
                                    <p:animEffect transition="in" filter="fade">
                                      <p:cBhvr>
                                        <p:cTn id="18" dur="1000"/>
                                        <p:tgtEl>
                                          <p:spTgt spid="141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16195">
                                            <p:txEl>
                                              <p:pRg st="0" end="0"/>
                                            </p:txEl>
                                          </p:spTgt>
                                        </p:tgtEl>
                                        <p:attrNameLst>
                                          <p:attrName>style.visibility</p:attrName>
                                        </p:attrNameLst>
                                      </p:cBhvr>
                                      <p:to>
                                        <p:strVal val="visible"/>
                                      </p:to>
                                    </p:set>
                                    <p:anim calcmode="lin" valueType="num">
                                      <p:cBhvr>
                                        <p:cTn id="23" dur="1000" fill="hold"/>
                                        <p:tgtEl>
                                          <p:spTgt spid="141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1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1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1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16195">
                                            <p:txEl>
                                              <p:pRg st="1" end="1"/>
                                            </p:txEl>
                                          </p:spTgt>
                                        </p:tgtEl>
                                        <p:attrNameLst>
                                          <p:attrName>style.visibility</p:attrName>
                                        </p:attrNameLst>
                                      </p:cBhvr>
                                      <p:to>
                                        <p:strVal val="visible"/>
                                      </p:to>
                                    </p:set>
                                    <p:anim calcmode="lin" valueType="num">
                                      <p:cBhvr>
                                        <p:cTn id="31" dur="1000" fill="hold"/>
                                        <p:tgtEl>
                                          <p:spTgt spid="141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1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1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161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16195">
                                            <p:txEl>
                                              <p:pRg st="2" end="2"/>
                                            </p:txEl>
                                          </p:spTgt>
                                        </p:tgtEl>
                                        <p:attrNameLst>
                                          <p:attrName>style.visibility</p:attrName>
                                        </p:attrNameLst>
                                      </p:cBhvr>
                                      <p:to>
                                        <p:strVal val="visible"/>
                                      </p:to>
                                    </p:set>
                                    <p:anim calcmode="lin" valueType="num">
                                      <p:cBhvr>
                                        <p:cTn id="39" dur="1000" fill="hold"/>
                                        <p:tgtEl>
                                          <p:spTgt spid="14161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161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161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161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16195">
                                            <p:txEl>
                                              <p:pRg st="3" end="3"/>
                                            </p:txEl>
                                          </p:spTgt>
                                        </p:tgtEl>
                                        <p:attrNameLst>
                                          <p:attrName>style.visibility</p:attrName>
                                        </p:attrNameLst>
                                      </p:cBhvr>
                                      <p:to>
                                        <p:strVal val="visible"/>
                                      </p:to>
                                    </p:set>
                                    <p:anim calcmode="lin" valueType="num">
                                      <p:cBhvr>
                                        <p:cTn id="47" dur="1000" fill="hold"/>
                                        <p:tgtEl>
                                          <p:spTgt spid="14161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161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161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161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1416195">
                                            <p:txEl>
                                              <p:pRg st="4" end="4"/>
                                            </p:txEl>
                                          </p:spTgt>
                                        </p:tgtEl>
                                        <p:attrNameLst>
                                          <p:attrName>style.visibility</p:attrName>
                                        </p:attrNameLst>
                                      </p:cBhvr>
                                      <p:to>
                                        <p:strVal val="visible"/>
                                      </p:to>
                                    </p:set>
                                    <p:anim calcmode="lin" valueType="num">
                                      <p:cBhvr>
                                        <p:cTn id="55" dur="1000" fill="hold"/>
                                        <p:tgtEl>
                                          <p:spTgt spid="14161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14161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14161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14161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16195">
                                            <p:txEl>
                                              <p:pRg st="5" end="5"/>
                                            </p:txEl>
                                          </p:spTgt>
                                        </p:tgtEl>
                                        <p:attrNameLst>
                                          <p:attrName>style.visibility</p:attrName>
                                        </p:attrNameLst>
                                      </p:cBhvr>
                                      <p:to>
                                        <p:strVal val="visible"/>
                                      </p:to>
                                    </p:set>
                                    <p:anim calcmode="lin" valueType="num">
                                      <p:cBhvr>
                                        <p:cTn id="63" dur="1000" fill="hold"/>
                                        <p:tgtEl>
                                          <p:spTgt spid="14161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14161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14161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1416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4" grpId="0" animBg="1"/>
      <p:bldP spid="141619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idx="4294967295"/>
          </p:nvPr>
        </p:nvSpPr>
        <p:spPr bwMode="auto">
          <a:xfrm>
            <a:off x="114300" y="0"/>
            <a:ext cx="9029700" cy="13208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n-US" sz="4800" i="1">
                <a:solidFill>
                  <a:schemeClr val="bg2">
                    <a:lumMod val="75000"/>
                  </a:schemeClr>
                </a:solidFill>
                <a:effectLst>
                  <a:outerShdw blurRad="38100" dist="38100" dir="2700000" algn="tl">
                    <a:srgbClr val="000000"/>
                  </a:outerShdw>
                </a:effectLst>
              </a:rPr>
              <a:t>H323 vs  SIP</a:t>
            </a:r>
            <a:endParaRPr lang="es-ES" sz="4800" i="1">
              <a:solidFill>
                <a:schemeClr val="bg2">
                  <a:lumMod val="75000"/>
                </a:schemeClr>
              </a:solidFill>
              <a:effectLst>
                <a:outerShdw blurRad="38100" dist="38100" dir="2700000" algn="tl">
                  <a:srgbClr val="000000"/>
                </a:outerShdw>
              </a:effectLst>
            </a:endParaRPr>
          </a:p>
        </p:txBody>
      </p:sp>
      <p:pic>
        <p:nvPicPr>
          <p:cNvPr id="1448963" name="Picture 3" descr="Two V2oIP Integrated Solutions: H.323 and SIP "/>
          <p:cNvPicPr>
            <a:picLocks noChangeAspect="1" noChangeArrowheads="1"/>
          </p:cNvPicPr>
          <p:nvPr/>
        </p:nvPicPr>
        <p:blipFill>
          <a:blip r:embed="rId3" cstate="print"/>
          <a:srcRect/>
          <a:stretch>
            <a:fillRect/>
          </a:stretch>
        </p:blipFill>
        <p:spPr bwMode="auto">
          <a:xfrm>
            <a:off x="114300" y="1530350"/>
            <a:ext cx="9029700" cy="532765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7196138" y="243681"/>
            <a:ext cx="1639116"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5" name="Imagen 4"/>
          <p:cNvPicPr>
            <a:picLocks noChangeAspect="1"/>
          </p:cNvPicPr>
          <p:nvPr/>
        </p:nvPicPr>
        <p:blipFill>
          <a:blip r:embed="rId5"/>
          <a:stretch>
            <a:fillRect/>
          </a:stretch>
        </p:blipFill>
        <p:spPr>
          <a:xfrm>
            <a:off x="683419" y="243681"/>
            <a:ext cx="1981200" cy="833438"/>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48962"/>
                                        </p:tgtEl>
                                        <p:attrNameLst>
                                          <p:attrName>style.visibility</p:attrName>
                                        </p:attrNameLst>
                                      </p:cBhvr>
                                      <p:to>
                                        <p:strVal val="visible"/>
                                      </p:to>
                                    </p:set>
                                    <p:anim calcmode="lin" valueType="num">
                                      <p:cBhvr>
                                        <p:cTn id="7" dur="1000" fill="hold"/>
                                        <p:tgtEl>
                                          <p:spTgt spid="1448962"/>
                                        </p:tgtEl>
                                        <p:attrNameLst>
                                          <p:attrName>ppt_w</p:attrName>
                                        </p:attrNameLst>
                                      </p:cBhvr>
                                      <p:tavLst>
                                        <p:tav tm="0">
                                          <p:val>
                                            <p:fltVal val="0"/>
                                          </p:val>
                                        </p:tav>
                                        <p:tav tm="100000">
                                          <p:val>
                                            <p:strVal val="#ppt_w"/>
                                          </p:val>
                                        </p:tav>
                                      </p:tavLst>
                                    </p:anim>
                                    <p:anim calcmode="lin" valueType="num">
                                      <p:cBhvr>
                                        <p:cTn id="8" dur="1000" fill="hold"/>
                                        <p:tgtEl>
                                          <p:spTgt spid="1448962"/>
                                        </p:tgtEl>
                                        <p:attrNameLst>
                                          <p:attrName>ppt_h</p:attrName>
                                        </p:attrNameLst>
                                      </p:cBhvr>
                                      <p:tavLst>
                                        <p:tav tm="0">
                                          <p:val>
                                            <p:fltVal val="0"/>
                                          </p:val>
                                        </p:tav>
                                        <p:tav tm="100000">
                                          <p:val>
                                            <p:strVal val="#ppt_h"/>
                                          </p:val>
                                        </p:tav>
                                      </p:tavLst>
                                    </p:anim>
                                    <p:anim calcmode="lin" valueType="num">
                                      <p:cBhvr>
                                        <p:cTn id="9" dur="1000" fill="hold"/>
                                        <p:tgtEl>
                                          <p:spTgt spid="1448962"/>
                                        </p:tgtEl>
                                        <p:attrNameLst>
                                          <p:attrName>style.rotation</p:attrName>
                                        </p:attrNameLst>
                                      </p:cBhvr>
                                      <p:tavLst>
                                        <p:tav tm="0">
                                          <p:val>
                                            <p:fltVal val="90"/>
                                          </p:val>
                                        </p:tav>
                                        <p:tav tm="100000">
                                          <p:val>
                                            <p:fltVal val="0"/>
                                          </p:val>
                                        </p:tav>
                                      </p:tavLst>
                                    </p:anim>
                                    <p:animEffect transition="in" filter="fade">
                                      <p:cBhvr>
                                        <p:cTn id="10" dur="1000"/>
                                        <p:tgtEl>
                                          <p:spTgt spid="1448962"/>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3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48963"/>
                                        </p:tgtEl>
                                        <p:attrNameLst>
                                          <p:attrName>style.visibility</p:attrName>
                                        </p:attrNameLst>
                                      </p:cBhvr>
                                      <p:to>
                                        <p:strVal val="visible"/>
                                      </p:to>
                                    </p:set>
                                    <p:animEffect transition="in" filter="randombar(horizontal)">
                                      <p:cBhvr>
                                        <p:cTn id="24" dur="500"/>
                                        <p:tgtEl>
                                          <p:spTgt spid="1448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89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3968" y="2802543"/>
            <a:ext cx="4787418" cy="3363081"/>
          </a:xfrm>
        </p:spPr>
        <p:txBody>
          <a:bodyPr>
            <a:noAutofit/>
          </a:bodyPr>
          <a:lstStyle/>
          <a:p>
            <a:pPr>
              <a:buNone/>
            </a:pPr>
            <a:r>
              <a:rPr lang="es-ES" sz="2769" b="1" dirty="0">
                <a:solidFill>
                  <a:schemeClr val="tx1"/>
                </a:solidFill>
                <a:latin typeface="Arial" panose="020B0604020202020204" pitchFamily="34" charset="0"/>
                <a:cs typeface="Arial" panose="020B0604020202020204" pitchFamily="34" charset="0"/>
              </a:rPr>
              <a:t>¿Preguntas?</a:t>
            </a:r>
          </a:p>
          <a:p>
            <a:pPr>
              <a:buNone/>
            </a:pPr>
            <a:r>
              <a:rPr lang="es-ES" sz="2769" b="1" dirty="0" err="1">
                <a:solidFill>
                  <a:schemeClr val="tx1"/>
                </a:solidFill>
                <a:latin typeface="Arial" panose="020B0604020202020204" pitchFamily="34" charset="0"/>
                <a:cs typeface="Arial" panose="020B0604020202020204" pitchFamily="34" charset="0"/>
              </a:rPr>
              <a:t>Any</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questions</a:t>
            </a:r>
            <a:r>
              <a:rPr lang="es-ES" sz="2769" b="1" dirty="0">
                <a:solidFill>
                  <a:schemeClr val="tx1"/>
                </a:solidFill>
                <a:latin typeface="Arial" panose="020B0604020202020204" pitchFamily="34" charset="0"/>
                <a:cs typeface="Arial" panose="020B0604020202020204" pitchFamily="34" charset="0"/>
              </a:rPr>
              <a:t>?</a:t>
            </a:r>
          </a:p>
          <a:p>
            <a:pPr>
              <a:buNone/>
            </a:pPr>
            <a:r>
              <a:rPr lang="es-ES" sz="2769" b="1" dirty="0" err="1">
                <a:solidFill>
                  <a:schemeClr val="tx1"/>
                </a:solidFill>
                <a:latin typeface="Arial" panose="020B0604020202020204" pitchFamily="34" charset="0"/>
                <a:cs typeface="Arial" panose="020B0604020202020204" pitchFamily="34" charset="0"/>
              </a:rPr>
              <a:t>Dúvidas</a:t>
            </a:r>
            <a:r>
              <a:rPr lang="es-ES" sz="2769" b="1" dirty="0">
                <a:solidFill>
                  <a:schemeClr val="tx1"/>
                </a:solidFill>
                <a:latin typeface="Arial" panose="020B0604020202020204" pitchFamily="34" charset="0"/>
                <a:cs typeface="Arial" panose="020B0604020202020204" pitchFamily="34" charset="0"/>
              </a:rPr>
              <a:t>?</a:t>
            </a:r>
          </a:p>
          <a:p>
            <a:pPr>
              <a:buNone/>
            </a:pPr>
            <a:r>
              <a:rPr lang="fr-FR" sz="2769" b="1" dirty="0">
                <a:solidFill>
                  <a:schemeClr val="tx1"/>
                </a:solidFill>
                <a:latin typeface="Arial" panose="020B0604020202020204" pitchFamily="34" charset="0"/>
                <a:cs typeface="Arial" panose="020B0604020202020204" pitchFamily="34" charset="0"/>
              </a:rPr>
              <a:t>Des questions?</a:t>
            </a:r>
          </a:p>
          <a:p>
            <a:pPr>
              <a:buNone/>
            </a:pPr>
            <a:r>
              <a:rPr lang="it-IT" sz="2769" b="1" dirty="0">
                <a:solidFill>
                  <a:schemeClr val="tx1"/>
                </a:solidFill>
                <a:latin typeface="Arial" panose="020B0604020202020204" pitchFamily="34" charset="0"/>
                <a:cs typeface="Arial" panose="020B0604020202020204" pitchFamily="34" charset="0"/>
              </a:rPr>
              <a:t>Qualche domanda?</a:t>
            </a:r>
            <a:endParaRPr lang="es-ES" sz="2769" b="1" dirty="0">
              <a:solidFill>
                <a:schemeClr val="tx1"/>
              </a:solidFill>
              <a:latin typeface="Arial" panose="020B0604020202020204" pitchFamily="34" charset="0"/>
              <a:cs typeface="Arial" panose="020B0604020202020204" pitchFamily="34" charset="0"/>
            </a:endParaRPr>
          </a:p>
          <a:p>
            <a:pPr>
              <a:buNone/>
            </a:pPr>
            <a:r>
              <a:rPr lang="es-ES" sz="2769" b="1" dirty="0" err="1">
                <a:solidFill>
                  <a:schemeClr val="tx1"/>
                </a:solidFill>
                <a:latin typeface="Arial" panose="020B0604020202020204" pitchFamily="34" charset="0"/>
                <a:cs typeface="Arial" panose="020B0604020202020204" pitchFamily="34" charset="0"/>
              </a:rPr>
              <a:t>Eine</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Frage</a:t>
            </a:r>
            <a:r>
              <a:rPr lang="es-ES" sz="2769" b="1" dirty="0">
                <a:solidFill>
                  <a:schemeClr val="tx1"/>
                </a:solidFill>
                <a:latin typeface="Arial" panose="020B0604020202020204" pitchFamily="34" charset="0"/>
                <a:cs typeface="Arial" panose="020B0604020202020204" pitchFamily="34" charset="0"/>
              </a:rPr>
              <a:t>?</a:t>
            </a:r>
          </a:p>
          <a:p>
            <a:pPr>
              <a:buNone/>
            </a:pPr>
            <a:r>
              <a:rPr lang="ru-RU" sz="2769" b="1" dirty="0">
                <a:solidFill>
                  <a:schemeClr val="tx1"/>
                </a:solidFill>
                <a:latin typeface="Arial" panose="020B0604020202020204" pitchFamily="34" charset="0"/>
                <a:cs typeface="Arial" panose="020B0604020202020204" pitchFamily="34" charset="0"/>
              </a:rPr>
              <a:t>Есть вопросы?</a:t>
            </a:r>
            <a:endParaRPr lang="es-ES" sz="2769" b="1" dirty="0">
              <a:solidFill>
                <a:schemeClr val="tx1"/>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38654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992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337417" y="885371"/>
            <a:ext cx="8496300" cy="1961745"/>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90000"/>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800" b="1" i="1" dirty="0">
                <a:solidFill>
                  <a:schemeClr val="bg2">
                    <a:lumMod val="75000"/>
                  </a:schemeClr>
                </a:solidFill>
                <a:latin typeface="Arial" charset="0"/>
              </a:rPr>
              <a:t>Introducción a las Comunicaciones 3007</a:t>
            </a:r>
          </a:p>
        </p:txBody>
      </p:sp>
      <p:sp>
        <p:nvSpPr>
          <p:cNvPr id="5122" name="Rectangle 2"/>
          <p:cNvSpPr>
            <a:spLocks noGrp="1" noChangeArrowheads="1"/>
          </p:cNvSpPr>
          <p:nvPr>
            <p:ph type="subTitle" idx="1"/>
          </p:nvPr>
        </p:nvSpPr>
        <p:spPr>
          <a:xfrm>
            <a:off x="0" y="3295200"/>
            <a:ext cx="9144000" cy="2689225"/>
          </a:xfrm>
          <a:prstGeom prst="rect">
            <a:avLst/>
          </a:prstGeom>
          <a:solidFill>
            <a:schemeClr val="bg2">
              <a:lumMod val="20000"/>
              <a:lumOff val="80000"/>
            </a:schemeClr>
          </a:solidFill>
          <a:ln w="76200">
            <a:solidFill>
              <a:schemeClr val="accent1">
                <a:lumMod val="75000"/>
              </a:schemeClr>
            </a:solidFill>
          </a:ln>
        </p:spPr>
        <p:txBody>
          <a:bodyPr vert="horz" lIns="91440" tIns="45720" rIns="91440" bIns="45720" rtlCol="0" anchor="t">
            <a:normAutofit fontScale="77500" lnSpcReduction="20000"/>
          </a:bodyPr>
          <a:lstStyle/>
          <a:p>
            <a:pPr algn="ctr"/>
            <a:r>
              <a:rPr lang="es-ES_tradnl" sz="4000" b="1" i="1" dirty="0">
                <a:effectLst>
                  <a:outerShdw blurRad="38100" dist="38100" dir="2700000" algn="tl">
                    <a:srgbClr val="000000">
                      <a:alpha val="43137"/>
                    </a:srgbClr>
                  </a:outerShdw>
                </a:effectLst>
                <a:latin typeface="Arial" charset="0"/>
              </a:rPr>
              <a:t>Mg. PABLO ALEJANDRO LENA</a:t>
            </a:r>
          </a:p>
          <a:p>
            <a:pPr algn="ctr"/>
            <a:r>
              <a:rPr lang="es-ES_tradnl" sz="4000" b="1" i="1" dirty="0">
                <a:effectLst>
                  <a:outerShdw blurRad="38100" dist="38100" dir="2700000" algn="tl">
                    <a:srgbClr val="000000">
                      <a:alpha val="43137"/>
                    </a:srgbClr>
                  </a:outerShdw>
                </a:effectLst>
                <a:latin typeface="Arial" charset="0"/>
              </a:rPr>
              <a:t>plena@unlam.edu.ar                 </a:t>
            </a:r>
          </a:p>
          <a:p>
            <a:pPr algn="ctr"/>
            <a:r>
              <a:rPr lang="es-ES" sz="4000" b="1" i="1" dirty="0">
                <a:effectLst>
                  <a:outerShdw blurRad="38100" dist="38100" dir="2700000" algn="tl">
                    <a:srgbClr val="000000">
                      <a:alpha val="43137"/>
                    </a:srgbClr>
                  </a:outerShdw>
                </a:effectLst>
                <a:latin typeface="Arial" charset="0"/>
              </a:rPr>
              <a:t>Ing. MARIO KRAJNIK</a:t>
            </a:r>
          </a:p>
          <a:p>
            <a:pPr algn="ctr"/>
            <a:r>
              <a:rPr lang="es-ES" sz="4000" b="1" i="1" dirty="0">
                <a:effectLst>
                  <a:outerShdw blurRad="38100" dist="38100" dir="2700000" algn="tl">
                    <a:srgbClr val="000000">
                      <a:alpha val="43137"/>
                    </a:srgbClr>
                  </a:outerShdw>
                </a:effectLst>
                <a:latin typeface="Arial" charset="0"/>
              </a:rPr>
              <a:t>mariokrajnik@yahoo.com.ar </a:t>
            </a:r>
            <a:endParaRPr lang="es-ES_tradnl" sz="4000" b="1" i="1" dirty="0">
              <a:effectLst>
                <a:outerShdw blurRad="38100" dist="38100" dir="2700000" algn="tl">
                  <a:srgbClr val="000000">
                    <a:alpha val="43137"/>
                  </a:srgbClr>
                </a:outerShdw>
              </a:effectLst>
              <a:latin typeface="Arial" charset="0"/>
            </a:endParaRPr>
          </a:p>
          <a:p>
            <a:pPr algn="ctr"/>
            <a:r>
              <a:rPr lang="es-AR" sz="4000" b="1" i="1" dirty="0">
                <a:effectLst>
                  <a:outerShdw blurRad="38100" dist="38100" dir="2700000" algn="tl">
                    <a:srgbClr val="000000">
                      <a:alpha val="43137"/>
                    </a:srgbClr>
                  </a:outerShdw>
                </a:effectLst>
                <a:latin typeface="Arial" charset="0"/>
              </a:rPr>
              <a:t>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idx="4294967295"/>
          </p:nvPr>
        </p:nvSpPr>
        <p:spPr bwMode="gray">
          <a:xfrm>
            <a:off x="293914" y="179614"/>
            <a:ext cx="8534400" cy="10940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228600" tIns="0" rIns="0" bIns="0" anchor="ct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4294967295"/>
          </p:nvPr>
        </p:nvSpPr>
        <p:spPr bwMode="gray">
          <a:xfrm>
            <a:off x="195943" y="1436913"/>
            <a:ext cx="8730343" cy="52088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0" tIns="0" rIns="0" bIns="0"/>
          <a:lstStyle/>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Provee servicio de comunicaciones multimedia sobre redes que emplean conmutación de paquetes .</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Diseñado por la ITU </a:t>
            </a:r>
            <a:r>
              <a:rPr lang="es-ES" sz="4000" b="1" i="1" dirty="0">
                <a:ea typeface="Arial Unicode MS" pitchFamily="34" charset="-128"/>
                <a:cs typeface="Arial Unicode MS" pitchFamily="34" charset="-128"/>
                <a:sym typeface="Wingdings 3" panose="05040102010807070707" pitchFamily="18" charset="2"/>
              </a:rPr>
              <a:t></a:t>
            </a:r>
            <a:endParaRPr lang="es-ES" sz="2800" b="1" i="1" dirty="0">
              <a:ea typeface="Arial Unicode MS" pitchFamily="34" charset="-128"/>
              <a:cs typeface="Arial Unicode MS" pitchFamily="34" charset="-128"/>
            </a:endParaRP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Las </a:t>
            </a:r>
            <a:r>
              <a:rPr lang="es-ES" sz="2800" b="1" i="1" dirty="0">
                <a:ea typeface="Arial Unicode MS" pitchFamily="34" charset="-128"/>
                <a:cs typeface="Arial Unicode MS" pitchFamily="34" charset="-128"/>
              </a:rPr>
              <a:t>entidades H323 </a:t>
            </a:r>
            <a:r>
              <a:rPr lang="es-ES" sz="2800" i="1" dirty="0">
                <a:ea typeface="Arial Unicode MS" pitchFamily="34" charset="-128"/>
                <a:cs typeface="Arial Unicode MS" pitchFamily="34" charset="-128"/>
              </a:rPr>
              <a:t>pueden proveer en tiempo real comunicaciones de datos, video o audio.</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Es una pila de protocolos que trabaja sobre IP</a:t>
            </a:r>
          </a:p>
          <a:p>
            <a:pPr>
              <a:buClr>
                <a:schemeClr val="bg2">
                  <a:lumMod val="75000"/>
                </a:schemeClr>
              </a:buClr>
              <a:buFont typeface="Wingdings" panose="05000000000000000000" pitchFamily="2" charset="2"/>
              <a:buChar char="Ø"/>
            </a:pPr>
            <a:r>
              <a:rPr lang="es-ES" sz="2800" i="1" dirty="0">
                <a:ea typeface="Arial Unicode MS" pitchFamily="34" charset="-128"/>
                <a:cs typeface="Arial Unicode MS" pitchFamily="34" charset="-128"/>
              </a:rPr>
              <a:t>Puede proveer calidad de servicio garantizada (</a:t>
            </a:r>
            <a:r>
              <a:rPr lang="es-ES" sz="2800" i="1" dirty="0" err="1">
                <a:ea typeface="Arial Unicode MS" pitchFamily="34" charset="-128"/>
                <a:cs typeface="Arial Unicode MS" pitchFamily="34" charset="-128"/>
              </a:rPr>
              <a:t>QoS</a:t>
            </a:r>
            <a:r>
              <a:rPr lang="es-ES" sz="2800" i="1" dirty="0">
                <a:ea typeface="Arial Unicode MS" pitchFamily="34" charset="-128"/>
                <a:cs typeface="Arial Unicode MS" pitchFamily="34" charset="-128"/>
              </a:rPr>
              <a:t>).</a:t>
            </a:r>
            <a:endParaRPr lang="es-MX" sz="2800" i="1" dirty="0">
              <a:ea typeface="Arial Unicode MS" pitchFamily="34" charset="-128"/>
              <a:cs typeface="Arial Unicode MS" pitchFamily="34" charset="-128"/>
            </a:endParaRPr>
          </a:p>
        </p:txBody>
      </p:sp>
      <p:pic>
        <p:nvPicPr>
          <p:cNvPr id="2" name="Imagen 1"/>
          <p:cNvPicPr>
            <a:picLocks noChangeAspect="1"/>
          </p:cNvPicPr>
          <p:nvPr/>
        </p:nvPicPr>
        <p:blipFill>
          <a:blip r:embed="rId3"/>
          <a:stretch>
            <a:fillRect/>
          </a:stretch>
        </p:blipFill>
        <p:spPr>
          <a:xfrm>
            <a:off x="6640286" y="35594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3" name="Imagen 2"/>
          <p:cNvPicPr>
            <a:picLocks noChangeAspect="1"/>
          </p:cNvPicPr>
          <p:nvPr/>
        </p:nvPicPr>
        <p:blipFill>
          <a:blip r:embed="rId4"/>
          <a:stretch>
            <a:fillRect/>
          </a:stretch>
        </p:blipFill>
        <p:spPr>
          <a:xfrm>
            <a:off x="4746172" y="2724151"/>
            <a:ext cx="3426278" cy="1128712"/>
          </a:xfrm>
          <a:prstGeom prst="rect">
            <a:avLst/>
          </a:prstGeom>
          <a:ln w="28575">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3538"/>
                                        </p:tgtEl>
                                        <p:attrNameLst>
                                          <p:attrName>style.visibility</p:attrName>
                                        </p:attrNameLst>
                                      </p:cBhvr>
                                      <p:to>
                                        <p:strVal val="visible"/>
                                      </p:to>
                                    </p:set>
                                    <p:anim calcmode="lin" valueType="num">
                                      <p:cBhvr>
                                        <p:cTn id="7" dur="1000" fill="hold"/>
                                        <p:tgtEl>
                                          <p:spTgt spid="1473538"/>
                                        </p:tgtEl>
                                        <p:attrNameLst>
                                          <p:attrName>ppt_w</p:attrName>
                                        </p:attrNameLst>
                                      </p:cBhvr>
                                      <p:tavLst>
                                        <p:tav tm="0">
                                          <p:val>
                                            <p:fltVal val="0"/>
                                          </p:val>
                                        </p:tav>
                                        <p:tav tm="100000">
                                          <p:val>
                                            <p:strVal val="#ppt_w"/>
                                          </p:val>
                                        </p:tav>
                                      </p:tavLst>
                                    </p:anim>
                                    <p:anim calcmode="lin" valueType="num">
                                      <p:cBhvr>
                                        <p:cTn id="8" dur="1000" fill="hold"/>
                                        <p:tgtEl>
                                          <p:spTgt spid="1473538"/>
                                        </p:tgtEl>
                                        <p:attrNameLst>
                                          <p:attrName>ppt_h</p:attrName>
                                        </p:attrNameLst>
                                      </p:cBhvr>
                                      <p:tavLst>
                                        <p:tav tm="0">
                                          <p:val>
                                            <p:fltVal val="0"/>
                                          </p:val>
                                        </p:tav>
                                        <p:tav tm="100000">
                                          <p:val>
                                            <p:strVal val="#ppt_h"/>
                                          </p:val>
                                        </p:tav>
                                      </p:tavLst>
                                    </p:anim>
                                    <p:anim calcmode="lin" valueType="num">
                                      <p:cBhvr>
                                        <p:cTn id="9" dur="1000" fill="hold"/>
                                        <p:tgtEl>
                                          <p:spTgt spid="1473538"/>
                                        </p:tgtEl>
                                        <p:attrNameLst>
                                          <p:attrName>style.rotation</p:attrName>
                                        </p:attrNameLst>
                                      </p:cBhvr>
                                      <p:tavLst>
                                        <p:tav tm="0">
                                          <p:val>
                                            <p:fltVal val="90"/>
                                          </p:val>
                                        </p:tav>
                                        <p:tav tm="100000">
                                          <p:val>
                                            <p:fltVal val="0"/>
                                          </p:val>
                                        </p:tav>
                                      </p:tavLst>
                                    </p:anim>
                                    <p:animEffect transition="in" filter="fade">
                                      <p:cBhvr>
                                        <p:cTn id="10" dur="1000"/>
                                        <p:tgtEl>
                                          <p:spTgt spid="14735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73539">
                                            <p:bg/>
                                          </p:spTgt>
                                        </p:tgtEl>
                                        <p:attrNameLst>
                                          <p:attrName>style.visibility</p:attrName>
                                        </p:attrNameLst>
                                      </p:cBhvr>
                                      <p:to>
                                        <p:strVal val="visible"/>
                                      </p:to>
                                    </p:set>
                                    <p:anim calcmode="lin" valueType="num">
                                      <p:cBhvr>
                                        <p:cTn id="23" dur="1000" fill="hold"/>
                                        <p:tgtEl>
                                          <p:spTgt spid="1473539">
                                            <p:bg/>
                                          </p:spTgt>
                                        </p:tgtEl>
                                        <p:attrNameLst>
                                          <p:attrName>ppt_w</p:attrName>
                                        </p:attrNameLst>
                                      </p:cBhvr>
                                      <p:tavLst>
                                        <p:tav tm="0">
                                          <p:val>
                                            <p:fltVal val="0"/>
                                          </p:val>
                                        </p:tav>
                                        <p:tav tm="100000">
                                          <p:val>
                                            <p:strVal val="#ppt_w"/>
                                          </p:val>
                                        </p:tav>
                                      </p:tavLst>
                                    </p:anim>
                                    <p:anim calcmode="lin" valueType="num">
                                      <p:cBhvr>
                                        <p:cTn id="24" dur="1000" fill="hold"/>
                                        <p:tgtEl>
                                          <p:spTgt spid="1473539">
                                            <p:bg/>
                                          </p:spTgt>
                                        </p:tgtEl>
                                        <p:attrNameLst>
                                          <p:attrName>ppt_h</p:attrName>
                                        </p:attrNameLst>
                                      </p:cBhvr>
                                      <p:tavLst>
                                        <p:tav tm="0">
                                          <p:val>
                                            <p:fltVal val="0"/>
                                          </p:val>
                                        </p:tav>
                                        <p:tav tm="100000">
                                          <p:val>
                                            <p:strVal val="#ppt_h"/>
                                          </p:val>
                                        </p:tav>
                                      </p:tavLst>
                                    </p:anim>
                                    <p:anim calcmode="lin" valueType="num">
                                      <p:cBhvr>
                                        <p:cTn id="25" dur="1000" fill="hold"/>
                                        <p:tgtEl>
                                          <p:spTgt spid="1473539">
                                            <p:bg/>
                                          </p:spTgt>
                                        </p:tgtEl>
                                        <p:attrNameLst>
                                          <p:attrName>style.rotation</p:attrName>
                                        </p:attrNameLst>
                                      </p:cBhvr>
                                      <p:tavLst>
                                        <p:tav tm="0">
                                          <p:val>
                                            <p:fltVal val="90"/>
                                          </p:val>
                                        </p:tav>
                                        <p:tav tm="100000">
                                          <p:val>
                                            <p:fltVal val="0"/>
                                          </p:val>
                                        </p:tav>
                                      </p:tavLst>
                                    </p:anim>
                                    <p:animEffect transition="in" filter="fade">
                                      <p:cBhvr>
                                        <p:cTn id="26" dur="1000"/>
                                        <p:tgtEl>
                                          <p:spTgt spid="1473539">
                                            <p:bg/>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73539">
                                            <p:txEl>
                                              <p:pRg st="0" end="0"/>
                                            </p:txEl>
                                          </p:spTgt>
                                        </p:tgtEl>
                                        <p:attrNameLst>
                                          <p:attrName>style.visibility</p:attrName>
                                        </p:attrNameLst>
                                      </p:cBhvr>
                                      <p:to>
                                        <p:strVal val="visible"/>
                                      </p:to>
                                    </p:set>
                                    <p:anim calcmode="lin" valueType="num">
                                      <p:cBhvr>
                                        <p:cTn id="31" dur="1000" fill="hold"/>
                                        <p:tgtEl>
                                          <p:spTgt spid="147353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147353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147353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147353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73539">
                                            <p:txEl>
                                              <p:pRg st="1" end="1"/>
                                            </p:txEl>
                                          </p:spTgt>
                                        </p:tgtEl>
                                        <p:attrNameLst>
                                          <p:attrName>style.visibility</p:attrName>
                                        </p:attrNameLst>
                                      </p:cBhvr>
                                      <p:to>
                                        <p:strVal val="visible"/>
                                      </p:to>
                                    </p:set>
                                    <p:anim calcmode="lin" valueType="num">
                                      <p:cBhvr>
                                        <p:cTn id="39" dur="1000" fill="hold"/>
                                        <p:tgtEl>
                                          <p:spTgt spid="1473539">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1473539">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1473539">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1473539">
                                            <p:txEl>
                                              <p:pRg st="1" end="1"/>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fltVal val="0"/>
                                          </p:val>
                                        </p:tav>
                                        <p:tav tm="100000">
                                          <p:val>
                                            <p:strVal val="#ppt_w"/>
                                          </p:val>
                                        </p:tav>
                                      </p:tavLst>
                                    </p:anim>
                                    <p:anim calcmode="lin" valueType="num">
                                      <p:cBhvr>
                                        <p:cTn id="46" dur="1000" fill="hold"/>
                                        <p:tgtEl>
                                          <p:spTgt spid="3"/>
                                        </p:tgtEl>
                                        <p:attrNameLst>
                                          <p:attrName>ppt_h</p:attrName>
                                        </p:attrNameLst>
                                      </p:cBhvr>
                                      <p:tavLst>
                                        <p:tav tm="0">
                                          <p:val>
                                            <p:fltVal val="0"/>
                                          </p:val>
                                        </p:tav>
                                        <p:tav tm="100000">
                                          <p:val>
                                            <p:strVal val="#ppt_h"/>
                                          </p:val>
                                        </p:tav>
                                      </p:tavLst>
                                    </p:anim>
                                    <p:anim calcmode="lin" valueType="num">
                                      <p:cBhvr>
                                        <p:cTn id="47" dur="1000" fill="hold"/>
                                        <p:tgtEl>
                                          <p:spTgt spid="3"/>
                                        </p:tgtEl>
                                        <p:attrNameLst>
                                          <p:attrName>style.rotation</p:attrName>
                                        </p:attrNameLst>
                                      </p:cBhvr>
                                      <p:tavLst>
                                        <p:tav tm="0">
                                          <p:val>
                                            <p:fltVal val="90"/>
                                          </p:val>
                                        </p:tav>
                                        <p:tav tm="100000">
                                          <p:val>
                                            <p:fltVal val="0"/>
                                          </p:val>
                                        </p:tav>
                                      </p:tavLst>
                                    </p:anim>
                                    <p:animEffect transition="in" filter="fade">
                                      <p:cBhvr>
                                        <p:cTn id="48" dur="10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473539">
                                            <p:txEl>
                                              <p:pRg st="2" end="2"/>
                                            </p:txEl>
                                          </p:spTgt>
                                        </p:tgtEl>
                                        <p:attrNameLst>
                                          <p:attrName>style.visibility</p:attrName>
                                        </p:attrNameLst>
                                      </p:cBhvr>
                                      <p:to>
                                        <p:strVal val="visible"/>
                                      </p:to>
                                    </p:set>
                                    <p:anim calcmode="lin" valueType="num">
                                      <p:cBhvr>
                                        <p:cTn id="53" dur="1000" fill="hold"/>
                                        <p:tgtEl>
                                          <p:spTgt spid="1473539">
                                            <p:txEl>
                                              <p:pRg st="2" end="2"/>
                                            </p:txEl>
                                          </p:spTgt>
                                        </p:tgtEl>
                                        <p:attrNameLst>
                                          <p:attrName>ppt_w</p:attrName>
                                        </p:attrNameLst>
                                      </p:cBhvr>
                                      <p:tavLst>
                                        <p:tav tm="0">
                                          <p:val>
                                            <p:fltVal val="0"/>
                                          </p:val>
                                        </p:tav>
                                        <p:tav tm="100000">
                                          <p:val>
                                            <p:strVal val="#ppt_w"/>
                                          </p:val>
                                        </p:tav>
                                      </p:tavLst>
                                    </p:anim>
                                    <p:anim calcmode="lin" valueType="num">
                                      <p:cBhvr>
                                        <p:cTn id="54" dur="1000" fill="hold"/>
                                        <p:tgtEl>
                                          <p:spTgt spid="1473539">
                                            <p:txEl>
                                              <p:pRg st="2" end="2"/>
                                            </p:txEl>
                                          </p:spTgt>
                                        </p:tgtEl>
                                        <p:attrNameLst>
                                          <p:attrName>ppt_h</p:attrName>
                                        </p:attrNameLst>
                                      </p:cBhvr>
                                      <p:tavLst>
                                        <p:tav tm="0">
                                          <p:val>
                                            <p:fltVal val="0"/>
                                          </p:val>
                                        </p:tav>
                                        <p:tav tm="100000">
                                          <p:val>
                                            <p:strVal val="#ppt_h"/>
                                          </p:val>
                                        </p:tav>
                                      </p:tavLst>
                                    </p:anim>
                                    <p:anim calcmode="lin" valueType="num">
                                      <p:cBhvr>
                                        <p:cTn id="55" dur="1000" fill="hold"/>
                                        <p:tgtEl>
                                          <p:spTgt spid="1473539">
                                            <p:txEl>
                                              <p:pRg st="2" end="2"/>
                                            </p:txEl>
                                          </p:spTgt>
                                        </p:tgtEl>
                                        <p:attrNameLst>
                                          <p:attrName>style.rotation</p:attrName>
                                        </p:attrNameLst>
                                      </p:cBhvr>
                                      <p:tavLst>
                                        <p:tav tm="0">
                                          <p:val>
                                            <p:fltVal val="90"/>
                                          </p:val>
                                        </p:tav>
                                        <p:tav tm="100000">
                                          <p:val>
                                            <p:fltVal val="0"/>
                                          </p:val>
                                        </p:tav>
                                      </p:tavLst>
                                    </p:anim>
                                    <p:animEffect transition="in" filter="fade">
                                      <p:cBhvr>
                                        <p:cTn id="56" dur="1000"/>
                                        <p:tgtEl>
                                          <p:spTgt spid="1473539">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473539">
                                            <p:txEl>
                                              <p:pRg st="3" end="3"/>
                                            </p:txEl>
                                          </p:spTgt>
                                        </p:tgtEl>
                                        <p:attrNameLst>
                                          <p:attrName>style.visibility</p:attrName>
                                        </p:attrNameLst>
                                      </p:cBhvr>
                                      <p:to>
                                        <p:strVal val="visible"/>
                                      </p:to>
                                    </p:set>
                                    <p:anim calcmode="lin" valueType="num">
                                      <p:cBhvr>
                                        <p:cTn id="61" dur="1000" fill="hold"/>
                                        <p:tgtEl>
                                          <p:spTgt spid="1473539">
                                            <p:txEl>
                                              <p:pRg st="3" end="3"/>
                                            </p:txEl>
                                          </p:spTgt>
                                        </p:tgtEl>
                                        <p:attrNameLst>
                                          <p:attrName>ppt_w</p:attrName>
                                        </p:attrNameLst>
                                      </p:cBhvr>
                                      <p:tavLst>
                                        <p:tav tm="0">
                                          <p:val>
                                            <p:fltVal val="0"/>
                                          </p:val>
                                        </p:tav>
                                        <p:tav tm="100000">
                                          <p:val>
                                            <p:strVal val="#ppt_w"/>
                                          </p:val>
                                        </p:tav>
                                      </p:tavLst>
                                    </p:anim>
                                    <p:anim calcmode="lin" valueType="num">
                                      <p:cBhvr>
                                        <p:cTn id="62" dur="1000" fill="hold"/>
                                        <p:tgtEl>
                                          <p:spTgt spid="1473539">
                                            <p:txEl>
                                              <p:pRg st="3" end="3"/>
                                            </p:txEl>
                                          </p:spTgt>
                                        </p:tgtEl>
                                        <p:attrNameLst>
                                          <p:attrName>ppt_h</p:attrName>
                                        </p:attrNameLst>
                                      </p:cBhvr>
                                      <p:tavLst>
                                        <p:tav tm="0">
                                          <p:val>
                                            <p:fltVal val="0"/>
                                          </p:val>
                                        </p:tav>
                                        <p:tav tm="100000">
                                          <p:val>
                                            <p:strVal val="#ppt_h"/>
                                          </p:val>
                                        </p:tav>
                                      </p:tavLst>
                                    </p:anim>
                                    <p:anim calcmode="lin" valueType="num">
                                      <p:cBhvr>
                                        <p:cTn id="63" dur="1000" fill="hold"/>
                                        <p:tgtEl>
                                          <p:spTgt spid="1473539">
                                            <p:txEl>
                                              <p:pRg st="3" end="3"/>
                                            </p:txEl>
                                          </p:spTgt>
                                        </p:tgtEl>
                                        <p:attrNameLst>
                                          <p:attrName>style.rotation</p:attrName>
                                        </p:attrNameLst>
                                      </p:cBhvr>
                                      <p:tavLst>
                                        <p:tav tm="0">
                                          <p:val>
                                            <p:fltVal val="90"/>
                                          </p:val>
                                        </p:tav>
                                        <p:tav tm="100000">
                                          <p:val>
                                            <p:fltVal val="0"/>
                                          </p:val>
                                        </p:tav>
                                      </p:tavLst>
                                    </p:anim>
                                    <p:animEffect transition="in" filter="fade">
                                      <p:cBhvr>
                                        <p:cTn id="64" dur="1000"/>
                                        <p:tgtEl>
                                          <p:spTgt spid="1473539">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1473539">
                                            <p:txEl>
                                              <p:pRg st="4" end="4"/>
                                            </p:txEl>
                                          </p:spTgt>
                                        </p:tgtEl>
                                        <p:attrNameLst>
                                          <p:attrName>style.visibility</p:attrName>
                                        </p:attrNameLst>
                                      </p:cBhvr>
                                      <p:to>
                                        <p:strVal val="visible"/>
                                      </p:to>
                                    </p:set>
                                    <p:anim calcmode="lin" valueType="num">
                                      <p:cBhvr>
                                        <p:cTn id="69" dur="1000" fill="hold"/>
                                        <p:tgtEl>
                                          <p:spTgt spid="1473539">
                                            <p:txEl>
                                              <p:pRg st="4" end="4"/>
                                            </p:txEl>
                                          </p:spTgt>
                                        </p:tgtEl>
                                        <p:attrNameLst>
                                          <p:attrName>ppt_w</p:attrName>
                                        </p:attrNameLst>
                                      </p:cBhvr>
                                      <p:tavLst>
                                        <p:tav tm="0">
                                          <p:val>
                                            <p:fltVal val="0"/>
                                          </p:val>
                                        </p:tav>
                                        <p:tav tm="100000">
                                          <p:val>
                                            <p:strVal val="#ppt_w"/>
                                          </p:val>
                                        </p:tav>
                                      </p:tavLst>
                                    </p:anim>
                                    <p:anim calcmode="lin" valueType="num">
                                      <p:cBhvr>
                                        <p:cTn id="70" dur="1000" fill="hold"/>
                                        <p:tgtEl>
                                          <p:spTgt spid="1473539">
                                            <p:txEl>
                                              <p:pRg st="4" end="4"/>
                                            </p:txEl>
                                          </p:spTgt>
                                        </p:tgtEl>
                                        <p:attrNameLst>
                                          <p:attrName>ppt_h</p:attrName>
                                        </p:attrNameLst>
                                      </p:cBhvr>
                                      <p:tavLst>
                                        <p:tav tm="0">
                                          <p:val>
                                            <p:fltVal val="0"/>
                                          </p:val>
                                        </p:tav>
                                        <p:tav tm="100000">
                                          <p:val>
                                            <p:strVal val="#ppt_h"/>
                                          </p:val>
                                        </p:tav>
                                      </p:tavLst>
                                    </p:anim>
                                    <p:anim calcmode="lin" valueType="num">
                                      <p:cBhvr>
                                        <p:cTn id="71" dur="1000" fill="hold"/>
                                        <p:tgtEl>
                                          <p:spTgt spid="1473539">
                                            <p:txEl>
                                              <p:pRg st="4" end="4"/>
                                            </p:txEl>
                                          </p:spTgt>
                                        </p:tgtEl>
                                        <p:attrNameLst>
                                          <p:attrName>style.rotation</p:attrName>
                                        </p:attrNameLst>
                                      </p:cBhvr>
                                      <p:tavLst>
                                        <p:tav tm="0">
                                          <p:val>
                                            <p:fltVal val="90"/>
                                          </p:val>
                                        </p:tav>
                                        <p:tav tm="100000">
                                          <p:val>
                                            <p:fltVal val="0"/>
                                          </p:val>
                                        </p:tav>
                                      </p:tavLst>
                                    </p:anim>
                                    <p:animEffect transition="in" filter="fade">
                                      <p:cBhvr>
                                        <p:cTn id="72" dur="1000"/>
                                        <p:tgtEl>
                                          <p:spTgt spid="1473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8" grpId="0" animBg="1"/>
      <p:bldP spid="1473539"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sp>
        <p:nvSpPr>
          <p:cNvPr id="1475587" name="Rectangle 3"/>
          <p:cNvSpPr>
            <a:spLocks noGrp="1" noChangeArrowheads="1"/>
          </p:cNvSpPr>
          <p:nvPr>
            <p:ph type="body" idx="4294967295"/>
          </p:nvPr>
        </p:nvSpPr>
        <p:spPr bwMode="gray">
          <a:xfrm>
            <a:off x="130629" y="1567544"/>
            <a:ext cx="8866413" cy="512717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s-ES" sz="4000" i="1" dirty="0">
                <a:ea typeface="Arial Unicode MS" pitchFamily="34" charset="-128"/>
                <a:cs typeface="Arial Unicode MS" pitchFamily="34" charset="-128"/>
              </a:rPr>
              <a:t>Dentro de este modelo se definen 5  tipos de </a:t>
            </a:r>
            <a:r>
              <a:rPr lang="es-ES" sz="4000" b="1" i="1" dirty="0">
                <a:ea typeface="Arial Unicode MS" pitchFamily="34" charset="-128"/>
                <a:cs typeface="Arial Unicode MS" pitchFamily="34" charset="-128"/>
              </a:rPr>
              <a:t>dispositivos</a:t>
            </a:r>
            <a:r>
              <a:rPr lang="es-ES" sz="4000" i="1" dirty="0">
                <a:ea typeface="Arial Unicode MS" pitchFamily="34" charset="-128"/>
                <a:cs typeface="Arial Unicode MS" pitchFamily="34" charset="-128"/>
              </a:rPr>
              <a:t>: </a:t>
            </a:r>
          </a:p>
          <a:p>
            <a:pPr lvl="1">
              <a:buClr>
                <a:schemeClr val="accent1">
                  <a:lumMod val="75000"/>
                </a:schemeClr>
              </a:buClr>
            </a:pPr>
            <a:r>
              <a:rPr lang="es-ES" sz="2800" b="1" i="1" dirty="0"/>
              <a:t>Terminal </a:t>
            </a:r>
            <a:r>
              <a:rPr lang="es-ES" sz="2800" i="1" dirty="0">
                <a:sym typeface="Wingdings 3" pitchFamily="18" charset="2"/>
              </a:rPr>
              <a:t> Iniciador de la Llamada.</a:t>
            </a:r>
          </a:p>
          <a:p>
            <a:pPr lvl="1">
              <a:buClr>
                <a:schemeClr val="accent1">
                  <a:lumMod val="75000"/>
                </a:schemeClr>
              </a:buClr>
            </a:pPr>
            <a:r>
              <a:rPr lang="es-ES" sz="2800" b="1" i="1" dirty="0">
                <a:sym typeface="Wingdings 3" pitchFamily="18" charset="2"/>
              </a:rPr>
              <a:t>MCU</a:t>
            </a:r>
            <a:r>
              <a:rPr lang="es-ES" sz="2800" i="1" dirty="0">
                <a:sym typeface="Wingdings 3" pitchFamily="18" charset="2"/>
              </a:rPr>
              <a:t>  Unidad de Control Multipunto. </a:t>
            </a:r>
            <a:endParaRPr lang="es-ES" sz="2800" i="1" dirty="0"/>
          </a:p>
          <a:p>
            <a:pPr lvl="1">
              <a:buClr>
                <a:schemeClr val="accent1">
                  <a:lumMod val="75000"/>
                </a:schemeClr>
              </a:buClr>
            </a:pPr>
            <a:r>
              <a:rPr lang="es-ES" sz="2800" b="1" i="1" dirty="0">
                <a:sym typeface="Wingdings 3" pitchFamily="18" charset="2"/>
              </a:rPr>
              <a:t>Gatekeeper </a:t>
            </a:r>
            <a:r>
              <a:rPr lang="es-ES" sz="2800" i="1" dirty="0">
                <a:sym typeface="Wingdings 3" pitchFamily="18" charset="2"/>
              </a:rPr>
              <a:t> Autoriza y Rutea la Llamada.</a:t>
            </a:r>
          </a:p>
          <a:p>
            <a:pPr lvl="1">
              <a:buClr>
                <a:schemeClr val="accent1">
                  <a:lumMod val="75000"/>
                </a:schemeClr>
              </a:buClr>
            </a:pPr>
            <a:r>
              <a:rPr lang="es-ES" sz="2800" b="1" i="1" dirty="0">
                <a:sym typeface="Wingdings 3" pitchFamily="18" charset="2"/>
              </a:rPr>
              <a:t>ATA</a:t>
            </a:r>
            <a:r>
              <a:rPr lang="es-ES" sz="2800" b="1" i="1" dirty="0"/>
              <a:t> </a:t>
            </a:r>
            <a:r>
              <a:rPr lang="es-ES" sz="2800" i="1" dirty="0">
                <a:sym typeface="Wingdings 3" pitchFamily="18" charset="2"/>
              </a:rPr>
              <a:t> Conversor Analógico /Digital.</a:t>
            </a:r>
            <a:endParaRPr lang="es-ES" sz="2800" i="1" dirty="0"/>
          </a:p>
          <a:p>
            <a:pPr lvl="1">
              <a:buClr>
                <a:schemeClr val="accent1">
                  <a:lumMod val="75000"/>
                </a:schemeClr>
              </a:buClr>
            </a:pPr>
            <a:r>
              <a:rPr lang="es-ES" sz="2800" b="1" i="1" dirty="0"/>
              <a:t>Gateway</a:t>
            </a:r>
            <a:r>
              <a:rPr lang="es-ES" sz="2800" i="1" dirty="0"/>
              <a:t> </a:t>
            </a:r>
            <a:r>
              <a:rPr lang="es-ES" sz="2800" i="1" dirty="0">
                <a:sym typeface="Wingdings 3" pitchFamily="18" charset="2"/>
              </a:rPr>
              <a:t> Conversión de Paquetes IP a Paquetes de Voz.</a:t>
            </a:r>
            <a:endParaRPr lang="es-MX" sz="4000" i="1" dirty="0">
              <a:ea typeface="Arial Unicode MS" pitchFamily="34" charset="-128"/>
              <a:cs typeface="Arial Unicode MS" pitchFamily="34" charset="-128"/>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75587">
                                            <p:bg/>
                                          </p:spTgt>
                                        </p:tgtEl>
                                        <p:attrNameLst>
                                          <p:attrName>style.visibility</p:attrName>
                                        </p:attrNameLst>
                                      </p:cBhvr>
                                      <p:to>
                                        <p:strVal val="visible"/>
                                      </p:to>
                                    </p:set>
                                    <p:anim calcmode="lin" valueType="num">
                                      <p:cBhvr>
                                        <p:cTn id="23" dur="500" fill="hold"/>
                                        <p:tgtEl>
                                          <p:spTgt spid="1475587">
                                            <p:bg/>
                                          </p:spTgt>
                                        </p:tgtEl>
                                        <p:attrNameLst>
                                          <p:attrName>ppt_w</p:attrName>
                                        </p:attrNameLst>
                                      </p:cBhvr>
                                      <p:tavLst>
                                        <p:tav tm="0">
                                          <p:val>
                                            <p:fltVal val="0"/>
                                          </p:val>
                                        </p:tav>
                                        <p:tav tm="100000">
                                          <p:val>
                                            <p:strVal val="#ppt_w"/>
                                          </p:val>
                                        </p:tav>
                                      </p:tavLst>
                                    </p:anim>
                                    <p:anim calcmode="lin" valueType="num">
                                      <p:cBhvr>
                                        <p:cTn id="24" dur="500" fill="hold"/>
                                        <p:tgtEl>
                                          <p:spTgt spid="1475587">
                                            <p:bg/>
                                          </p:spTgt>
                                        </p:tgtEl>
                                        <p:attrNameLst>
                                          <p:attrName>ppt_h</p:attrName>
                                        </p:attrNameLst>
                                      </p:cBhvr>
                                      <p:tavLst>
                                        <p:tav tm="0">
                                          <p:val>
                                            <p:fltVal val="0"/>
                                          </p:val>
                                        </p:tav>
                                        <p:tav tm="100000">
                                          <p:val>
                                            <p:strVal val="#ppt_h"/>
                                          </p:val>
                                        </p:tav>
                                      </p:tavLst>
                                    </p:anim>
                                    <p:animEffect transition="in" filter="fade">
                                      <p:cBhvr>
                                        <p:cTn id="25" dur="500"/>
                                        <p:tgtEl>
                                          <p:spTgt spid="1475587">
                                            <p:bg/>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75587">
                                            <p:txEl>
                                              <p:pRg st="0" end="0"/>
                                            </p:txEl>
                                          </p:spTgt>
                                        </p:tgtEl>
                                        <p:attrNameLst>
                                          <p:attrName>style.visibility</p:attrName>
                                        </p:attrNameLst>
                                      </p:cBhvr>
                                      <p:to>
                                        <p:strVal val="visible"/>
                                      </p:to>
                                    </p:set>
                                    <p:anim calcmode="lin" valueType="num">
                                      <p:cBhvr>
                                        <p:cTn id="30" dur="500" fill="hold"/>
                                        <p:tgtEl>
                                          <p:spTgt spid="1475587">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1475587">
                                            <p:txEl>
                                              <p:pRg st="0" end="0"/>
                                            </p:txEl>
                                          </p:spTgt>
                                        </p:tgtEl>
                                        <p:attrNameLst>
                                          <p:attrName>ppt_h</p:attrName>
                                        </p:attrNameLst>
                                      </p:cBhvr>
                                      <p:tavLst>
                                        <p:tav tm="0">
                                          <p:val>
                                            <p:fltVal val="0"/>
                                          </p:val>
                                        </p:tav>
                                        <p:tav tm="100000">
                                          <p:val>
                                            <p:strVal val="#ppt_h"/>
                                          </p:val>
                                        </p:tav>
                                      </p:tavLst>
                                    </p:anim>
                                    <p:animEffect transition="in" filter="fade">
                                      <p:cBhvr>
                                        <p:cTn id="32" dur="500"/>
                                        <p:tgtEl>
                                          <p:spTgt spid="147558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75587">
                                            <p:txEl>
                                              <p:pRg st="1" end="1"/>
                                            </p:txEl>
                                          </p:spTgt>
                                        </p:tgtEl>
                                        <p:attrNameLst>
                                          <p:attrName>style.visibility</p:attrName>
                                        </p:attrNameLst>
                                      </p:cBhvr>
                                      <p:to>
                                        <p:strVal val="visible"/>
                                      </p:to>
                                    </p:set>
                                    <p:anim calcmode="lin" valueType="num">
                                      <p:cBhvr>
                                        <p:cTn id="37" dur="500" fill="hold"/>
                                        <p:tgtEl>
                                          <p:spTgt spid="1475587">
                                            <p:txEl>
                                              <p:pRg st="1" end="1"/>
                                            </p:txEl>
                                          </p:spTgt>
                                        </p:tgtEl>
                                        <p:attrNameLst>
                                          <p:attrName>ppt_w</p:attrName>
                                        </p:attrNameLst>
                                      </p:cBhvr>
                                      <p:tavLst>
                                        <p:tav tm="0">
                                          <p:val>
                                            <p:fltVal val="0"/>
                                          </p:val>
                                        </p:tav>
                                        <p:tav tm="100000">
                                          <p:val>
                                            <p:strVal val="#ppt_w"/>
                                          </p:val>
                                        </p:tav>
                                      </p:tavLst>
                                    </p:anim>
                                    <p:anim calcmode="lin" valueType="num">
                                      <p:cBhvr>
                                        <p:cTn id="38" dur="500" fill="hold"/>
                                        <p:tgtEl>
                                          <p:spTgt spid="1475587">
                                            <p:txEl>
                                              <p:pRg st="1" end="1"/>
                                            </p:txEl>
                                          </p:spTgt>
                                        </p:tgtEl>
                                        <p:attrNameLst>
                                          <p:attrName>ppt_h</p:attrName>
                                        </p:attrNameLst>
                                      </p:cBhvr>
                                      <p:tavLst>
                                        <p:tav tm="0">
                                          <p:val>
                                            <p:fltVal val="0"/>
                                          </p:val>
                                        </p:tav>
                                        <p:tav tm="100000">
                                          <p:val>
                                            <p:strVal val="#ppt_h"/>
                                          </p:val>
                                        </p:tav>
                                      </p:tavLst>
                                    </p:anim>
                                    <p:animEffect transition="in" filter="fade">
                                      <p:cBhvr>
                                        <p:cTn id="39" dur="500"/>
                                        <p:tgtEl>
                                          <p:spTgt spid="1475587">
                                            <p:txEl>
                                              <p:pRg st="1" end="1"/>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75587">
                                            <p:txEl>
                                              <p:pRg st="2" end="2"/>
                                            </p:txEl>
                                          </p:spTgt>
                                        </p:tgtEl>
                                        <p:attrNameLst>
                                          <p:attrName>style.visibility</p:attrName>
                                        </p:attrNameLst>
                                      </p:cBhvr>
                                      <p:to>
                                        <p:strVal val="visible"/>
                                      </p:to>
                                    </p:set>
                                    <p:anim calcmode="lin" valueType="num">
                                      <p:cBhvr>
                                        <p:cTn id="42" dur="500" fill="hold"/>
                                        <p:tgtEl>
                                          <p:spTgt spid="1475587">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1475587">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1475587">
                                            <p:txEl>
                                              <p:pRg st="2" end="2"/>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75587">
                                            <p:txEl>
                                              <p:pRg st="3" end="3"/>
                                            </p:txEl>
                                          </p:spTgt>
                                        </p:tgtEl>
                                        <p:attrNameLst>
                                          <p:attrName>style.visibility</p:attrName>
                                        </p:attrNameLst>
                                      </p:cBhvr>
                                      <p:to>
                                        <p:strVal val="visible"/>
                                      </p:to>
                                    </p:set>
                                    <p:anim calcmode="lin" valueType="num">
                                      <p:cBhvr>
                                        <p:cTn id="47" dur="500" fill="hold"/>
                                        <p:tgtEl>
                                          <p:spTgt spid="1475587">
                                            <p:txEl>
                                              <p:pRg st="3" end="3"/>
                                            </p:txEl>
                                          </p:spTgt>
                                        </p:tgtEl>
                                        <p:attrNameLst>
                                          <p:attrName>ppt_w</p:attrName>
                                        </p:attrNameLst>
                                      </p:cBhvr>
                                      <p:tavLst>
                                        <p:tav tm="0">
                                          <p:val>
                                            <p:fltVal val="0"/>
                                          </p:val>
                                        </p:tav>
                                        <p:tav tm="100000">
                                          <p:val>
                                            <p:strVal val="#ppt_w"/>
                                          </p:val>
                                        </p:tav>
                                      </p:tavLst>
                                    </p:anim>
                                    <p:anim calcmode="lin" valueType="num">
                                      <p:cBhvr>
                                        <p:cTn id="48" dur="500" fill="hold"/>
                                        <p:tgtEl>
                                          <p:spTgt spid="1475587">
                                            <p:txEl>
                                              <p:pRg st="3" end="3"/>
                                            </p:txEl>
                                          </p:spTgt>
                                        </p:tgtEl>
                                        <p:attrNameLst>
                                          <p:attrName>ppt_h</p:attrName>
                                        </p:attrNameLst>
                                      </p:cBhvr>
                                      <p:tavLst>
                                        <p:tav tm="0">
                                          <p:val>
                                            <p:fltVal val="0"/>
                                          </p:val>
                                        </p:tav>
                                        <p:tav tm="100000">
                                          <p:val>
                                            <p:strVal val="#ppt_h"/>
                                          </p:val>
                                        </p:tav>
                                      </p:tavLst>
                                    </p:anim>
                                    <p:animEffect transition="in" filter="fade">
                                      <p:cBhvr>
                                        <p:cTn id="49" dur="500"/>
                                        <p:tgtEl>
                                          <p:spTgt spid="1475587">
                                            <p:txEl>
                                              <p:pRg st="3" end="3"/>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75587">
                                            <p:txEl>
                                              <p:pRg st="4" end="4"/>
                                            </p:txEl>
                                          </p:spTgt>
                                        </p:tgtEl>
                                        <p:attrNameLst>
                                          <p:attrName>style.visibility</p:attrName>
                                        </p:attrNameLst>
                                      </p:cBhvr>
                                      <p:to>
                                        <p:strVal val="visible"/>
                                      </p:to>
                                    </p:set>
                                    <p:anim calcmode="lin" valueType="num">
                                      <p:cBhvr>
                                        <p:cTn id="52" dur="500" fill="hold"/>
                                        <p:tgtEl>
                                          <p:spTgt spid="1475587">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1475587">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1475587">
                                            <p:txEl>
                                              <p:pRg st="4" end="4"/>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475587">
                                            <p:txEl>
                                              <p:pRg st="5" end="5"/>
                                            </p:txEl>
                                          </p:spTgt>
                                        </p:tgtEl>
                                        <p:attrNameLst>
                                          <p:attrName>style.visibility</p:attrName>
                                        </p:attrNameLst>
                                      </p:cBhvr>
                                      <p:to>
                                        <p:strVal val="visible"/>
                                      </p:to>
                                    </p:set>
                                    <p:anim calcmode="lin" valueType="num">
                                      <p:cBhvr>
                                        <p:cTn id="57" dur="500" fill="hold"/>
                                        <p:tgtEl>
                                          <p:spTgt spid="1475587">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1475587">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147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P spid="147558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dirty="0">
                <a:solidFill>
                  <a:schemeClr val="bg2">
                    <a:lumMod val="75000"/>
                  </a:schemeClr>
                </a:solidFill>
                <a:effectLst>
                  <a:outerShdw blurRad="38100" dist="38100" dir="2700000" algn="tl">
                    <a:srgbClr val="000000"/>
                  </a:outerShdw>
                </a:effectLst>
              </a:rPr>
              <a:t>Telefonía IP</a:t>
            </a:r>
            <a:br>
              <a:rPr lang="es-ES_tradnl" sz="3000" i="1" dirty="0">
                <a:solidFill>
                  <a:schemeClr val="bg2">
                    <a:lumMod val="75000"/>
                  </a:schemeClr>
                </a:solidFill>
                <a:effectLst>
                  <a:outerShdw blurRad="38100" dist="38100" dir="2700000" algn="tl">
                    <a:srgbClr val="000000"/>
                  </a:outerShdw>
                </a:effectLst>
              </a:rPr>
            </a:br>
            <a:r>
              <a:rPr lang="es-ES_tradnl" sz="3000" i="1" dirty="0">
                <a:solidFill>
                  <a:schemeClr val="bg2">
                    <a:lumMod val="75000"/>
                  </a:schemeClr>
                </a:solidFill>
                <a:effectLst>
                  <a:outerShdw blurRad="38100" dist="38100" dir="2700000" algn="tl">
                    <a:srgbClr val="000000"/>
                  </a:outerShdw>
                </a:effectLst>
              </a:rPr>
              <a:t>Protocolo H323</a:t>
            </a:r>
            <a:endParaRPr lang="es-ES" sz="3000" i="1" dirty="0">
              <a:solidFill>
                <a:schemeClr val="bg2">
                  <a:lumMod val="75000"/>
                </a:schemeClr>
              </a:solidFill>
              <a:effectLst>
                <a:outerShdw blurRad="38100" dist="38100" dir="2700000" algn="tl">
                  <a:srgbClr val="000000"/>
                </a:outerShdw>
              </a:effectLst>
            </a:endParaRPr>
          </a:p>
        </p:txBody>
      </p:sp>
      <p:pic>
        <p:nvPicPr>
          <p:cNvPr id="5" name="Imagen 4"/>
          <p:cNvPicPr>
            <a:picLocks noChangeAspect="1"/>
          </p:cNvPicPr>
          <p:nvPr/>
        </p:nvPicPr>
        <p:blipFill>
          <a:blip r:embed="rId3"/>
          <a:stretch>
            <a:fillRect/>
          </a:stretch>
        </p:blipFill>
        <p:spPr>
          <a:xfrm>
            <a:off x="6672943" y="418420"/>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4"/>
          <a:stretch>
            <a:fillRect/>
          </a:stretch>
        </p:blipFill>
        <p:spPr>
          <a:xfrm>
            <a:off x="296635" y="1728787"/>
            <a:ext cx="8534399" cy="4761602"/>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extLst>
      <p:ext uri="{BB962C8B-B14F-4D97-AF65-F5344CB8AC3E}">
        <p14:creationId xmlns:p14="http://schemas.microsoft.com/office/powerpoint/2010/main" val="3777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idx="4294967295"/>
          </p:nvPr>
        </p:nvSpPr>
        <p:spPr bwMode="gray">
          <a:xfrm>
            <a:off x="302419" y="288471"/>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pic>
        <p:nvPicPr>
          <p:cNvPr id="1477635" name="Picture 3" descr="voip3"/>
          <p:cNvPicPr>
            <a:picLocks noChangeAspect="1" noChangeArrowheads="1"/>
          </p:cNvPicPr>
          <p:nvPr/>
        </p:nvPicPr>
        <p:blipFill>
          <a:blip r:embed="rId3" cstate="print"/>
          <a:srcRect/>
          <a:stretch>
            <a:fillRect/>
          </a:stretch>
        </p:blipFill>
        <p:spPr bwMode="gray">
          <a:xfrm>
            <a:off x="302419" y="1804307"/>
            <a:ext cx="8687590" cy="4710793"/>
          </a:xfrm>
          <a:prstGeom prst="rect">
            <a:avLst/>
          </a:prstGeom>
          <a:solidFill>
            <a:srgbClr val="EAEAEA"/>
          </a:solidFill>
          <a:ln w="76200" algn="ctr">
            <a:solidFill>
              <a:schemeClr val="accent1">
                <a:lumMod val="75000"/>
              </a:schemeClr>
            </a:solidFill>
            <a:miter lim="800000"/>
            <a:headEnd/>
            <a:tailEnd/>
          </a:ln>
          <a:effectLst/>
        </p:spPr>
      </p:pic>
      <p:pic>
        <p:nvPicPr>
          <p:cNvPr id="4" name="Imagen 3"/>
          <p:cNvPicPr>
            <a:picLocks noChangeAspect="1"/>
          </p:cNvPicPr>
          <p:nvPr/>
        </p:nvPicPr>
        <p:blipFill>
          <a:blip r:embed="rId4"/>
          <a:stretch>
            <a:fillRect/>
          </a:stretch>
        </p:blipFill>
        <p:spPr>
          <a:xfrm>
            <a:off x="6656388" y="483733"/>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7634"/>
                                        </p:tgtEl>
                                        <p:attrNameLst>
                                          <p:attrName>style.visibility</p:attrName>
                                        </p:attrNameLst>
                                      </p:cBhvr>
                                      <p:to>
                                        <p:strVal val="visible"/>
                                      </p:to>
                                    </p:set>
                                    <p:anim calcmode="lin" valueType="num">
                                      <p:cBhvr>
                                        <p:cTn id="7" dur="1000" fill="hold"/>
                                        <p:tgtEl>
                                          <p:spTgt spid="1477634"/>
                                        </p:tgtEl>
                                        <p:attrNameLst>
                                          <p:attrName>ppt_w</p:attrName>
                                        </p:attrNameLst>
                                      </p:cBhvr>
                                      <p:tavLst>
                                        <p:tav tm="0">
                                          <p:val>
                                            <p:fltVal val="0"/>
                                          </p:val>
                                        </p:tav>
                                        <p:tav tm="100000">
                                          <p:val>
                                            <p:strVal val="#ppt_w"/>
                                          </p:val>
                                        </p:tav>
                                      </p:tavLst>
                                    </p:anim>
                                    <p:anim calcmode="lin" valueType="num">
                                      <p:cBhvr>
                                        <p:cTn id="8" dur="1000" fill="hold"/>
                                        <p:tgtEl>
                                          <p:spTgt spid="1477634"/>
                                        </p:tgtEl>
                                        <p:attrNameLst>
                                          <p:attrName>ppt_h</p:attrName>
                                        </p:attrNameLst>
                                      </p:cBhvr>
                                      <p:tavLst>
                                        <p:tav tm="0">
                                          <p:val>
                                            <p:fltVal val="0"/>
                                          </p:val>
                                        </p:tav>
                                        <p:tav tm="100000">
                                          <p:val>
                                            <p:strVal val="#ppt_h"/>
                                          </p:val>
                                        </p:tav>
                                      </p:tavLst>
                                    </p:anim>
                                    <p:anim calcmode="lin" valueType="num">
                                      <p:cBhvr>
                                        <p:cTn id="9" dur="1000" fill="hold"/>
                                        <p:tgtEl>
                                          <p:spTgt spid="1477634"/>
                                        </p:tgtEl>
                                        <p:attrNameLst>
                                          <p:attrName>style.rotation</p:attrName>
                                        </p:attrNameLst>
                                      </p:cBhvr>
                                      <p:tavLst>
                                        <p:tav tm="0">
                                          <p:val>
                                            <p:fltVal val="90"/>
                                          </p:val>
                                        </p:tav>
                                        <p:tav tm="100000">
                                          <p:val>
                                            <p:fltVal val="0"/>
                                          </p:val>
                                        </p:tav>
                                      </p:tavLst>
                                    </p:anim>
                                    <p:animEffect transition="in" filter="fade">
                                      <p:cBhvr>
                                        <p:cTn id="10" dur="1000"/>
                                        <p:tgtEl>
                                          <p:spTgt spid="14776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477635"/>
                                        </p:tgtEl>
                                        <p:attrNameLst>
                                          <p:attrName>style.visibility</p:attrName>
                                        </p:attrNameLst>
                                      </p:cBhvr>
                                      <p:to>
                                        <p:strVal val="visible"/>
                                      </p:to>
                                    </p:set>
                                    <p:animEffect transition="in" filter="randombar(horizontal)">
                                      <p:cBhvr>
                                        <p:cTn id="23" dur="500"/>
                                        <p:tgtEl>
                                          <p:spTgt spid="1477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idx="4294967295"/>
          </p:nvPr>
        </p:nvSpPr>
        <p:spPr bwMode="gray">
          <a:xfrm>
            <a:off x="320675" y="251732"/>
            <a:ext cx="8577262"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79684" name="Object 4"/>
          <p:cNvGraphicFramePr>
            <a:graphicFrameLocks noChangeAspect="1"/>
          </p:cNvGraphicFramePr>
          <p:nvPr>
            <p:extLst>
              <p:ext uri="{D42A27DB-BD31-4B8C-83A1-F6EECF244321}">
                <p14:modId xmlns:p14="http://schemas.microsoft.com/office/powerpoint/2010/main" val="4068703524"/>
              </p:ext>
            </p:extLst>
          </p:nvPr>
        </p:nvGraphicFramePr>
        <p:xfrm>
          <a:off x="4706937" y="1767115"/>
          <a:ext cx="4191000" cy="4724400"/>
        </p:xfrm>
        <a:graphic>
          <a:graphicData uri="http://schemas.openxmlformats.org/presentationml/2006/ole">
            <mc:AlternateContent xmlns:mc="http://schemas.openxmlformats.org/markup-compatibility/2006">
              <mc:Choice xmlns:v="urn:schemas-microsoft-com:vml" Requires="v">
                <p:oleObj name="Imagen de mapa de bits" r:id="rId3" imgW="1949550" imgH="2317869" progId="PBrush">
                  <p:embed/>
                </p:oleObj>
              </mc:Choice>
              <mc:Fallback>
                <p:oleObj name="Imagen de mapa de bits" r:id="rId3" imgW="1949550" imgH="2317869"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706937" y="1767115"/>
                        <a:ext cx="4191000" cy="47244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5" name="Imagen 4"/>
          <p:cNvPicPr>
            <a:picLocks noChangeAspect="1"/>
          </p:cNvPicPr>
          <p:nvPr/>
        </p:nvPicPr>
        <p:blipFill>
          <a:blip r:embed="rId5"/>
          <a:stretch>
            <a:fillRect/>
          </a:stretch>
        </p:blipFill>
        <p:spPr>
          <a:xfrm>
            <a:off x="6689045" y="44699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2" name="Imagen 1"/>
          <p:cNvPicPr>
            <a:picLocks noChangeAspect="1"/>
          </p:cNvPicPr>
          <p:nvPr/>
        </p:nvPicPr>
        <p:blipFill>
          <a:blip r:embed="rId6"/>
          <a:stretch>
            <a:fillRect/>
          </a:stretch>
        </p:blipFill>
        <p:spPr>
          <a:xfrm>
            <a:off x="320675" y="1767115"/>
            <a:ext cx="4090023" cy="4724400"/>
          </a:xfrm>
          <a:prstGeom prst="rect">
            <a:avLst/>
          </a:prstGeom>
          <a:ln w="76200">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9682"/>
                                        </p:tgtEl>
                                        <p:attrNameLst>
                                          <p:attrName>style.visibility</p:attrName>
                                        </p:attrNameLst>
                                      </p:cBhvr>
                                      <p:to>
                                        <p:strVal val="visible"/>
                                      </p:to>
                                    </p:set>
                                    <p:anim calcmode="lin" valueType="num">
                                      <p:cBhvr>
                                        <p:cTn id="7" dur="1000" fill="hold"/>
                                        <p:tgtEl>
                                          <p:spTgt spid="1479682"/>
                                        </p:tgtEl>
                                        <p:attrNameLst>
                                          <p:attrName>ppt_w</p:attrName>
                                        </p:attrNameLst>
                                      </p:cBhvr>
                                      <p:tavLst>
                                        <p:tav tm="0">
                                          <p:val>
                                            <p:fltVal val="0"/>
                                          </p:val>
                                        </p:tav>
                                        <p:tav tm="100000">
                                          <p:val>
                                            <p:strVal val="#ppt_w"/>
                                          </p:val>
                                        </p:tav>
                                      </p:tavLst>
                                    </p:anim>
                                    <p:anim calcmode="lin" valueType="num">
                                      <p:cBhvr>
                                        <p:cTn id="8" dur="1000" fill="hold"/>
                                        <p:tgtEl>
                                          <p:spTgt spid="1479682"/>
                                        </p:tgtEl>
                                        <p:attrNameLst>
                                          <p:attrName>ppt_h</p:attrName>
                                        </p:attrNameLst>
                                      </p:cBhvr>
                                      <p:tavLst>
                                        <p:tav tm="0">
                                          <p:val>
                                            <p:fltVal val="0"/>
                                          </p:val>
                                        </p:tav>
                                        <p:tav tm="100000">
                                          <p:val>
                                            <p:strVal val="#ppt_h"/>
                                          </p:val>
                                        </p:tav>
                                      </p:tavLst>
                                    </p:anim>
                                    <p:anim calcmode="lin" valueType="num">
                                      <p:cBhvr>
                                        <p:cTn id="9" dur="1000" fill="hold"/>
                                        <p:tgtEl>
                                          <p:spTgt spid="1479682"/>
                                        </p:tgtEl>
                                        <p:attrNameLst>
                                          <p:attrName>style.rotation</p:attrName>
                                        </p:attrNameLst>
                                      </p:cBhvr>
                                      <p:tavLst>
                                        <p:tav tm="0">
                                          <p:val>
                                            <p:fltVal val="90"/>
                                          </p:val>
                                        </p:tav>
                                        <p:tav tm="100000">
                                          <p:val>
                                            <p:fltVal val="0"/>
                                          </p:val>
                                        </p:tav>
                                      </p:tavLst>
                                    </p:anim>
                                    <p:animEffect transition="in" filter="fade">
                                      <p:cBhvr>
                                        <p:cTn id="10" dur="1000"/>
                                        <p:tgtEl>
                                          <p:spTgt spid="14796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479684"/>
                                        </p:tgtEl>
                                        <p:attrNameLst>
                                          <p:attrName>style.visibility</p:attrName>
                                        </p:attrNameLst>
                                      </p:cBhvr>
                                      <p:to>
                                        <p:strVal val="visible"/>
                                      </p:to>
                                    </p:set>
                                    <p:anim calcmode="lin" valueType="num">
                                      <p:cBhvr>
                                        <p:cTn id="31" dur="1000" fill="hold"/>
                                        <p:tgtEl>
                                          <p:spTgt spid="1479684"/>
                                        </p:tgtEl>
                                        <p:attrNameLst>
                                          <p:attrName>ppt_w</p:attrName>
                                        </p:attrNameLst>
                                      </p:cBhvr>
                                      <p:tavLst>
                                        <p:tav tm="0">
                                          <p:val>
                                            <p:fltVal val="0"/>
                                          </p:val>
                                        </p:tav>
                                        <p:tav tm="100000">
                                          <p:val>
                                            <p:strVal val="#ppt_w"/>
                                          </p:val>
                                        </p:tav>
                                      </p:tavLst>
                                    </p:anim>
                                    <p:anim calcmode="lin" valueType="num">
                                      <p:cBhvr>
                                        <p:cTn id="32" dur="1000" fill="hold"/>
                                        <p:tgtEl>
                                          <p:spTgt spid="1479684"/>
                                        </p:tgtEl>
                                        <p:attrNameLst>
                                          <p:attrName>ppt_h</p:attrName>
                                        </p:attrNameLst>
                                      </p:cBhvr>
                                      <p:tavLst>
                                        <p:tav tm="0">
                                          <p:val>
                                            <p:fltVal val="0"/>
                                          </p:val>
                                        </p:tav>
                                        <p:tav tm="100000">
                                          <p:val>
                                            <p:strVal val="#ppt_h"/>
                                          </p:val>
                                        </p:tav>
                                      </p:tavLst>
                                    </p:anim>
                                    <p:anim calcmode="lin" valueType="num">
                                      <p:cBhvr>
                                        <p:cTn id="33" dur="1000" fill="hold"/>
                                        <p:tgtEl>
                                          <p:spTgt spid="1479684"/>
                                        </p:tgtEl>
                                        <p:attrNameLst>
                                          <p:attrName>style.rotation</p:attrName>
                                        </p:attrNameLst>
                                      </p:cBhvr>
                                      <p:tavLst>
                                        <p:tav tm="0">
                                          <p:val>
                                            <p:fltVal val="90"/>
                                          </p:val>
                                        </p:tav>
                                        <p:tav tm="100000">
                                          <p:val>
                                            <p:fltVal val="0"/>
                                          </p:val>
                                        </p:tav>
                                      </p:tavLst>
                                    </p:anim>
                                    <p:animEffect transition="in" filter="fade">
                                      <p:cBhvr>
                                        <p:cTn id="34" dur="1000"/>
                                        <p:tgtEl>
                                          <p:spTgt spid="147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idx="4294967295"/>
          </p:nvPr>
        </p:nvSpPr>
        <p:spPr bwMode="gray">
          <a:xfrm>
            <a:off x="266700" y="288472"/>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i="1">
                <a:solidFill>
                  <a:schemeClr val="bg2">
                    <a:lumMod val="75000"/>
                  </a:schemeClr>
                </a:solidFill>
                <a:effectLst>
                  <a:outerShdw blurRad="38100" dist="38100" dir="2700000" algn="tl">
                    <a:srgbClr val="000000"/>
                  </a:outerShdw>
                </a:effectLst>
              </a:rPr>
              <a:t>Telefonía IP</a:t>
            </a:r>
            <a:br>
              <a:rPr lang="es-ES_tradnl" sz="3000" i="1">
                <a:solidFill>
                  <a:schemeClr val="bg2">
                    <a:lumMod val="75000"/>
                  </a:schemeClr>
                </a:solidFill>
                <a:effectLst>
                  <a:outerShdw blurRad="38100" dist="38100" dir="2700000" algn="tl">
                    <a:srgbClr val="000000"/>
                  </a:outerShdw>
                </a:effectLst>
              </a:rPr>
            </a:br>
            <a:r>
              <a:rPr lang="es-ES_tradnl" sz="3000" i="1">
                <a:solidFill>
                  <a:schemeClr val="bg2">
                    <a:lumMod val="75000"/>
                  </a:schemeClr>
                </a:solidFill>
                <a:effectLst>
                  <a:outerShdw blurRad="38100" dist="38100" dir="2700000" algn="tl">
                    <a:srgbClr val="000000"/>
                  </a:outerShdw>
                </a:effectLst>
              </a:rPr>
              <a:t>Protocolo H323</a:t>
            </a:r>
            <a:endParaRPr lang="es-ES" sz="3000" i="1">
              <a:solidFill>
                <a:schemeClr val="bg2">
                  <a:lumMod val="75000"/>
                </a:schemeClr>
              </a:solidFill>
              <a:effectLst>
                <a:outerShdw blurRad="38100" dist="38100" dir="2700000" algn="tl">
                  <a:srgbClr val="000000"/>
                </a:outerShdw>
              </a:effectLst>
            </a:endParaRPr>
          </a:p>
        </p:txBody>
      </p:sp>
      <p:graphicFrame>
        <p:nvGraphicFramePr>
          <p:cNvPr id="1481731" name="Object 3"/>
          <p:cNvGraphicFramePr>
            <a:graphicFrameLocks noChangeAspect="1"/>
          </p:cNvGraphicFramePr>
          <p:nvPr>
            <p:extLst>
              <p:ext uri="{D42A27DB-BD31-4B8C-83A1-F6EECF244321}">
                <p14:modId xmlns:p14="http://schemas.microsoft.com/office/powerpoint/2010/main" val="1665495734"/>
              </p:ext>
            </p:extLst>
          </p:nvPr>
        </p:nvGraphicFramePr>
        <p:xfrm>
          <a:off x="1295400" y="1763486"/>
          <a:ext cx="6477000" cy="4800600"/>
        </p:xfrm>
        <a:graphic>
          <a:graphicData uri="http://schemas.openxmlformats.org/presentationml/2006/ole">
            <mc:AlternateContent xmlns:mc="http://schemas.openxmlformats.org/markup-compatibility/2006">
              <mc:Choice xmlns:v="urn:schemas-microsoft-com:vml" Requires="v">
                <p:oleObj name="Imagen de mapa de bits" r:id="rId3" imgW="1949550" imgH="1631746" progId="PBrush">
                  <p:embed/>
                </p:oleObj>
              </mc:Choice>
              <mc:Fallback>
                <p:oleObj name="Imagen de mapa de bits" r:id="rId3" imgW="1949550" imgH="1631746"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295400" y="1763486"/>
                        <a:ext cx="6477000" cy="4800600"/>
                      </a:xfrm>
                      <a:prstGeom prst="rect">
                        <a:avLst/>
                      </a:prstGeom>
                      <a:solidFill>
                        <a:srgbClr val="EAEAEA"/>
                      </a:solidFill>
                      <a:ln w="76200">
                        <a:solidFill>
                          <a:schemeClr val="accent1">
                            <a:lumMod val="75000"/>
                          </a:schemeClr>
                        </a:solidFill>
                        <a:miter lim="800000"/>
                        <a:headEnd/>
                        <a:tailEnd/>
                      </a:ln>
                      <a:effectLst/>
                    </p:spPr>
                  </p:pic>
                </p:oleObj>
              </mc:Fallback>
            </mc:AlternateContent>
          </a:graphicData>
        </a:graphic>
      </p:graphicFrame>
      <p:pic>
        <p:nvPicPr>
          <p:cNvPr id="4" name="Imagen 3"/>
          <p:cNvPicPr>
            <a:picLocks noChangeAspect="1"/>
          </p:cNvPicPr>
          <p:nvPr/>
        </p:nvPicPr>
        <p:blipFill>
          <a:blip r:embed="rId5"/>
          <a:stretch>
            <a:fillRect/>
          </a:stretch>
        </p:blipFill>
        <p:spPr>
          <a:xfrm>
            <a:off x="6607403" y="483734"/>
            <a:ext cx="1981200" cy="75247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1730"/>
                                        </p:tgtEl>
                                        <p:attrNameLst>
                                          <p:attrName>style.visibility</p:attrName>
                                        </p:attrNameLst>
                                      </p:cBhvr>
                                      <p:to>
                                        <p:strVal val="visible"/>
                                      </p:to>
                                    </p:set>
                                    <p:anim calcmode="lin" valueType="num">
                                      <p:cBhvr>
                                        <p:cTn id="7" dur="1000" fill="hold"/>
                                        <p:tgtEl>
                                          <p:spTgt spid="1481730"/>
                                        </p:tgtEl>
                                        <p:attrNameLst>
                                          <p:attrName>ppt_w</p:attrName>
                                        </p:attrNameLst>
                                      </p:cBhvr>
                                      <p:tavLst>
                                        <p:tav tm="0">
                                          <p:val>
                                            <p:fltVal val="0"/>
                                          </p:val>
                                        </p:tav>
                                        <p:tav tm="100000">
                                          <p:val>
                                            <p:strVal val="#ppt_w"/>
                                          </p:val>
                                        </p:tav>
                                      </p:tavLst>
                                    </p:anim>
                                    <p:anim calcmode="lin" valueType="num">
                                      <p:cBhvr>
                                        <p:cTn id="8" dur="1000" fill="hold"/>
                                        <p:tgtEl>
                                          <p:spTgt spid="1481730"/>
                                        </p:tgtEl>
                                        <p:attrNameLst>
                                          <p:attrName>ppt_h</p:attrName>
                                        </p:attrNameLst>
                                      </p:cBhvr>
                                      <p:tavLst>
                                        <p:tav tm="0">
                                          <p:val>
                                            <p:fltVal val="0"/>
                                          </p:val>
                                        </p:tav>
                                        <p:tav tm="100000">
                                          <p:val>
                                            <p:strVal val="#ppt_h"/>
                                          </p:val>
                                        </p:tav>
                                      </p:tavLst>
                                    </p:anim>
                                    <p:anim calcmode="lin" valueType="num">
                                      <p:cBhvr>
                                        <p:cTn id="9" dur="1000" fill="hold"/>
                                        <p:tgtEl>
                                          <p:spTgt spid="1481730"/>
                                        </p:tgtEl>
                                        <p:attrNameLst>
                                          <p:attrName>style.rotation</p:attrName>
                                        </p:attrNameLst>
                                      </p:cBhvr>
                                      <p:tavLst>
                                        <p:tav tm="0">
                                          <p:val>
                                            <p:fltVal val="90"/>
                                          </p:val>
                                        </p:tav>
                                        <p:tav tm="100000">
                                          <p:val>
                                            <p:fltVal val="0"/>
                                          </p:val>
                                        </p:tav>
                                      </p:tavLst>
                                    </p:anim>
                                    <p:animEffect transition="in" filter="fade">
                                      <p:cBhvr>
                                        <p:cTn id="10" dur="1000"/>
                                        <p:tgtEl>
                                          <p:spTgt spid="14817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style.rotation</p:attrName>
                                        </p:attrNameLst>
                                      </p:cBhvr>
                                      <p:tavLst>
                                        <p:tav tm="0">
                                          <p:val>
                                            <p:fltVal val="90"/>
                                          </p:val>
                                        </p:tav>
                                        <p:tav tm="100000">
                                          <p:val>
                                            <p:fltVal val="0"/>
                                          </p:val>
                                        </p:tav>
                                      </p:tavLst>
                                    </p:anim>
                                    <p:animEffect transition="in" filter="fade">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481731"/>
                                        </p:tgtEl>
                                        <p:attrNameLst>
                                          <p:attrName>style.visibility</p:attrName>
                                        </p:attrNameLst>
                                      </p:cBhvr>
                                      <p:to>
                                        <p:strVal val="visible"/>
                                      </p:to>
                                    </p:set>
                                    <p:anim calcmode="lin" valueType="num">
                                      <p:cBhvr>
                                        <p:cTn id="23" dur="500" fill="hold"/>
                                        <p:tgtEl>
                                          <p:spTgt spid="1481731"/>
                                        </p:tgtEl>
                                        <p:attrNameLst>
                                          <p:attrName>ppt_w</p:attrName>
                                        </p:attrNameLst>
                                      </p:cBhvr>
                                      <p:tavLst>
                                        <p:tav tm="0">
                                          <p:val>
                                            <p:fltVal val="0"/>
                                          </p:val>
                                        </p:tav>
                                        <p:tav tm="100000">
                                          <p:val>
                                            <p:strVal val="#ppt_w"/>
                                          </p:val>
                                        </p:tav>
                                      </p:tavLst>
                                    </p:anim>
                                    <p:anim calcmode="lin" valueType="num">
                                      <p:cBhvr>
                                        <p:cTn id="24" dur="500" fill="hold"/>
                                        <p:tgtEl>
                                          <p:spTgt spid="1481731"/>
                                        </p:tgtEl>
                                        <p:attrNameLst>
                                          <p:attrName>ppt_h</p:attrName>
                                        </p:attrNameLst>
                                      </p:cBhvr>
                                      <p:tavLst>
                                        <p:tav tm="0">
                                          <p:val>
                                            <p:fltVal val="0"/>
                                          </p:val>
                                        </p:tav>
                                        <p:tav tm="100000">
                                          <p:val>
                                            <p:strVal val="#ppt_h"/>
                                          </p:val>
                                        </p:tav>
                                      </p:tavLst>
                                    </p:anim>
                                    <p:animEffect transition="in" filter="fade">
                                      <p:cBhvr>
                                        <p:cTn id="25" dur="500"/>
                                        <p:tgtEl>
                                          <p:spTgt spid="148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6406</TotalTime>
  <Words>5560</Words>
  <Application>Microsoft Office PowerPoint</Application>
  <PresentationFormat>Presentación en pantalla (4:3)</PresentationFormat>
  <Paragraphs>319</Paragraphs>
  <Slides>27</Slides>
  <Notes>22</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3</vt:i4>
      </vt:variant>
      <vt:variant>
        <vt:lpstr>Títulos de diapositiva</vt:lpstr>
      </vt:variant>
      <vt:variant>
        <vt:i4>27</vt:i4>
      </vt:variant>
    </vt:vector>
  </HeadingPairs>
  <TitlesOfParts>
    <vt:vector size="37" baseType="lpstr">
      <vt:lpstr>Arial</vt:lpstr>
      <vt:lpstr>Century Gothic</vt:lpstr>
      <vt:lpstr>Verdana</vt:lpstr>
      <vt:lpstr>Wingdings</vt:lpstr>
      <vt:lpstr>Wingdings 3</vt:lpstr>
      <vt:lpstr>Custom Design</vt:lpstr>
      <vt:lpstr>Sector</vt:lpstr>
      <vt:lpstr>Imagen de mapa de bits</vt:lpstr>
      <vt:lpstr>Visio</vt:lpstr>
      <vt:lpstr>Diapositiva</vt:lpstr>
      <vt:lpstr>Tecnología de Redes 2634 Introducción a las Comunicaciones 3007</vt:lpstr>
      <vt:lpstr>Presentación de PowerPoint</vt:lpstr>
      <vt:lpstr>Tecnología de Redes 2634 Introducción a las Comunicaciones 3007</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H323</vt:lpstr>
      <vt:lpstr>Telefonía IP Protocolo SIP</vt:lpstr>
      <vt:lpstr>Telefonía IP Protocolo SIP</vt:lpstr>
      <vt:lpstr>Telefonía IP Protocolo SIP</vt:lpstr>
      <vt:lpstr>Telefonía IP Protocolo SIP</vt:lpstr>
      <vt:lpstr>Protocolo SIP Elementos de Red</vt:lpstr>
      <vt:lpstr>Registrar Server o Location Server</vt:lpstr>
      <vt:lpstr>Redirect Server</vt:lpstr>
      <vt:lpstr>Proxy Server</vt:lpstr>
      <vt:lpstr>Llamada SIP básica</vt:lpstr>
      <vt:lpstr>Señalización de una sesión</vt:lpstr>
      <vt:lpstr>Capacidades de SIP</vt:lpstr>
      <vt:lpstr>NAT Traversal</vt:lpstr>
      <vt:lpstr>Servicios de telefonía</vt:lpstr>
      <vt:lpstr>H323 vs  SIP</vt:lpstr>
      <vt:lpstr>Presentación de PowerPoint</vt:lpstr>
      <vt:lpstr>Presentación de PowerPoint</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subject>Archivos de Clase</dc:subject>
  <dc:creator/>
  <dc:description>Telefonia IP Protocolo SIP</dc:description>
  <cp:lastModifiedBy>Pablo Alejandro Lena</cp:lastModifiedBy>
  <cp:revision>475</cp:revision>
  <dcterms:created xsi:type="dcterms:W3CDTF">2006-07-06T19:07:32Z</dcterms:created>
  <dcterms:modified xsi:type="dcterms:W3CDTF">2023-03-26T18:35:23Z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