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67" r:id="rId2"/>
  </p:sldMasterIdLst>
  <p:notesMasterIdLst>
    <p:notesMasterId r:id="rId27"/>
  </p:notesMasterIdLst>
  <p:handoutMasterIdLst>
    <p:handoutMasterId r:id="rId28"/>
  </p:handoutMasterIdLst>
  <p:sldIdLst>
    <p:sldId id="444" r:id="rId3"/>
    <p:sldId id="417" r:id="rId4"/>
    <p:sldId id="443" r:id="rId5"/>
    <p:sldId id="262" r:id="rId6"/>
    <p:sldId id="458" r:id="rId7"/>
    <p:sldId id="314" r:id="rId8"/>
    <p:sldId id="315" r:id="rId9"/>
    <p:sldId id="435" r:id="rId10"/>
    <p:sldId id="459" r:id="rId11"/>
    <p:sldId id="436" r:id="rId12"/>
    <p:sldId id="450" r:id="rId13"/>
    <p:sldId id="446" r:id="rId14"/>
    <p:sldId id="437" r:id="rId15"/>
    <p:sldId id="439" r:id="rId16"/>
    <p:sldId id="447" r:id="rId17"/>
    <p:sldId id="449" r:id="rId18"/>
    <p:sldId id="460" r:id="rId19"/>
    <p:sldId id="438" r:id="rId20"/>
    <p:sldId id="451" r:id="rId21"/>
    <p:sldId id="461" r:id="rId22"/>
    <p:sldId id="448" r:id="rId23"/>
    <p:sldId id="452" r:id="rId24"/>
    <p:sldId id="445" r:id="rId25"/>
    <p:sldId id="442" r:id="rId26"/>
  </p:sldIdLst>
  <p:sldSz cx="9144000" cy="6858000" type="screen4x3"/>
  <p:notesSz cx="6934200" cy="9220200"/>
  <p:custDataLst>
    <p:tags r:id="rId29"/>
  </p:custDataLst>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144">
          <p15:clr>
            <a:srgbClr val="A4A3A4"/>
          </p15:clr>
        </p15:guide>
        <p15:guide id="2" pos="412">
          <p15:clr>
            <a:srgbClr val="A4A3A4"/>
          </p15:clr>
        </p15:guide>
      </p15:sldGuideLst>
    </p:ext>
    <p:ext uri="{2D200454-40CA-4A62-9FC3-DE9A4176ACB9}">
      <p15:notesGuideLst xmlns:p15="http://schemas.microsoft.com/office/powerpoint/2012/main">
        <p15:guide id="1" orient="horz" pos="1889">
          <p15:clr>
            <a:srgbClr val="A4A3A4"/>
          </p15:clr>
        </p15:guide>
        <p15:guide id="2" pos="41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p" initials="" lastIdx="2" clrIdx="0"/>
  <p:cmAuthor id="1" name="Rob Sadowski"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CB05"/>
    <a:srgbClr val="F8F8F8"/>
    <a:srgbClr val="FF0000"/>
    <a:srgbClr val="FFE100"/>
    <a:srgbClr val="97D8E1"/>
    <a:srgbClr val="C7EF9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56445" autoAdjust="0"/>
  </p:normalViewPr>
  <p:slideViewPr>
    <p:cSldViewPr snapToGrid="0">
      <p:cViewPr varScale="1">
        <p:scale>
          <a:sx n="21" d="100"/>
          <a:sy n="21" d="100"/>
        </p:scale>
        <p:origin x="1666" y="29"/>
      </p:cViewPr>
      <p:guideLst>
        <p:guide orient="horz" pos="1144"/>
        <p:guide pos="412"/>
      </p:guideLst>
    </p:cSldViewPr>
  </p:slideViewPr>
  <p:notesTextViewPr>
    <p:cViewPr>
      <p:scale>
        <a:sx n="100" d="100"/>
        <a:sy n="100" d="100"/>
      </p:scale>
      <p:origin x="0" y="0"/>
    </p:cViewPr>
  </p:notesTextViewPr>
  <p:sorterViewPr>
    <p:cViewPr>
      <p:scale>
        <a:sx n="100" d="100"/>
        <a:sy n="100" d="100"/>
      </p:scale>
      <p:origin x="0" y="-6883"/>
    </p:cViewPr>
  </p:sorterViewPr>
  <p:notesViewPr>
    <p:cSldViewPr snapToGrid="0">
      <p:cViewPr>
        <p:scale>
          <a:sx n="100" d="100"/>
          <a:sy n="100" d="100"/>
        </p:scale>
        <p:origin x="-168" y="606"/>
      </p:cViewPr>
      <p:guideLst>
        <p:guide orient="horz" pos="1889"/>
        <p:guide pos="4180"/>
      </p:guideLst>
    </p:cSldViewPr>
  </p:notesViewPr>
  <p:gridSpacing cx="57607" cy="57607"/>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commentAuthors" Target="commentAuthor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4" name="Rectangle 6"/>
          <p:cNvSpPr>
            <a:spLocks noGrp="1" noChangeArrowheads="1"/>
          </p:cNvSpPr>
          <p:nvPr>
            <p:ph type="hdr" sz="quarter"/>
          </p:nvPr>
        </p:nvSpPr>
        <p:spPr bwMode="auto">
          <a:xfrm>
            <a:off x="385763" y="153988"/>
            <a:ext cx="6162675" cy="454025"/>
          </a:xfrm>
          <a:prstGeom prst="rect">
            <a:avLst/>
          </a:prstGeom>
          <a:noFill/>
          <a:ln w="12700">
            <a:noFill/>
            <a:miter lim="800000"/>
            <a:headEnd/>
            <a:tailEnd/>
          </a:ln>
          <a:effectLst/>
        </p:spPr>
        <p:txBody>
          <a:bodyPr vert="horz" wrap="square" lIns="90829" tIns="45415" rIns="90829" bIns="45415" numCol="1" anchor="t" anchorCtr="0" compatLnSpc="1">
            <a:prstTxWarp prst="textNoShape">
              <a:avLst/>
            </a:prstTxWarp>
          </a:bodyPr>
          <a:lstStyle>
            <a:lvl1pPr algn="ctr" defTabSz="909638">
              <a:defRPr sz="1400"/>
            </a:lvl1pPr>
          </a:lstStyle>
          <a:p>
            <a:r>
              <a:rPr lang="en-US"/>
              <a:t>January 2007 Field Training</a:t>
            </a:r>
          </a:p>
          <a:p>
            <a:r>
              <a:rPr lang="en-US"/>
              <a:t>Next-Generation Backup</a:t>
            </a:r>
          </a:p>
        </p:txBody>
      </p:sp>
    </p:spTree>
    <p:extLst>
      <p:ext uri="{BB962C8B-B14F-4D97-AF65-F5344CB8AC3E}">
        <p14:creationId xmlns:p14="http://schemas.microsoft.com/office/powerpoint/2010/main" val="1348580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60" name="Rectangle 4"/>
          <p:cNvSpPr>
            <a:spLocks noGrp="1" noRot="1" noChangeAspect="1" noChangeArrowheads="1" noTextEdit="1"/>
          </p:cNvSpPr>
          <p:nvPr>
            <p:ph type="sldImg" idx="2"/>
          </p:nvPr>
        </p:nvSpPr>
        <p:spPr bwMode="auto">
          <a:xfrm>
            <a:off x="2085975" y="696913"/>
            <a:ext cx="2763838" cy="2073275"/>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298450" y="2998788"/>
            <a:ext cx="6337300" cy="5810250"/>
          </a:xfrm>
          <a:prstGeom prst="rect">
            <a:avLst/>
          </a:prstGeom>
          <a:noFill/>
          <a:ln w="12700" algn="ctr">
            <a:noFill/>
            <a:miter lim="800000"/>
            <a:headEnd/>
            <a:tailEnd/>
          </a:ln>
          <a:effec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465" name="Rectangle 9"/>
          <p:cNvSpPr>
            <a:spLocks noGrp="1" noChangeArrowheads="1"/>
          </p:cNvSpPr>
          <p:nvPr>
            <p:ph type="sldNum" sz="quarter" idx="5"/>
          </p:nvPr>
        </p:nvSpPr>
        <p:spPr bwMode="auto">
          <a:xfrm>
            <a:off x="3241675" y="8993188"/>
            <a:ext cx="465138" cy="227012"/>
          </a:xfrm>
          <a:prstGeom prst="rect">
            <a:avLst/>
          </a:prstGeom>
          <a:noFill/>
          <a:ln w="12700">
            <a:noFill/>
            <a:miter lim="800000"/>
            <a:headEnd/>
            <a:tailEnd/>
          </a:ln>
          <a:effectLst/>
        </p:spPr>
        <p:txBody>
          <a:bodyPr vert="horz" wrap="square" lIns="90829" tIns="45415" rIns="90829" bIns="45415" numCol="1" anchor="b" anchorCtr="0" compatLnSpc="1">
            <a:prstTxWarp prst="textNoShape">
              <a:avLst/>
            </a:prstTxWarp>
          </a:bodyPr>
          <a:lstStyle>
            <a:lvl1pPr algn="ctr" defTabSz="909638" eaLnBrk="0" hangingPunct="0">
              <a:defRPr sz="800" b="0"/>
            </a:lvl1pPr>
          </a:lstStyle>
          <a:p>
            <a:fld id="{1AA68A4A-458B-47E8-875E-537F49E71CCD}" type="slidenum">
              <a:rPr lang="en-US"/>
              <a:pPr/>
              <a:t>‹Nº›</a:t>
            </a:fld>
            <a:endParaRPr lang="en-US"/>
          </a:p>
        </p:txBody>
      </p:sp>
      <p:sp>
        <p:nvSpPr>
          <p:cNvPr id="19466" name="Rectangle 10"/>
          <p:cNvSpPr>
            <a:spLocks noGrp="1" noChangeArrowheads="1"/>
          </p:cNvSpPr>
          <p:nvPr>
            <p:ph type="hdr" sz="quarter"/>
          </p:nvPr>
        </p:nvSpPr>
        <p:spPr bwMode="auto">
          <a:xfrm>
            <a:off x="385763" y="153988"/>
            <a:ext cx="6162675" cy="454025"/>
          </a:xfrm>
          <a:prstGeom prst="rect">
            <a:avLst/>
          </a:prstGeom>
          <a:noFill/>
          <a:ln w="12700">
            <a:noFill/>
            <a:miter lim="800000"/>
            <a:headEnd/>
            <a:tailEnd/>
          </a:ln>
          <a:effectLst/>
        </p:spPr>
        <p:txBody>
          <a:bodyPr vert="horz" wrap="square" lIns="90829" tIns="45415" rIns="90829" bIns="45415" numCol="1" anchor="t" anchorCtr="0" compatLnSpc="1">
            <a:prstTxWarp prst="textNoShape">
              <a:avLst/>
            </a:prstTxWarp>
          </a:bodyPr>
          <a:lstStyle>
            <a:lvl1pPr algn="ctr" defTabSz="909638">
              <a:defRPr sz="1400"/>
            </a:lvl1pPr>
          </a:lstStyle>
          <a:p>
            <a:r>
              <a:rPr lang="es-ES"/>
              <a:t>Capacitación en terreno durante enero de 2007</a:t>
            </a:r>
          </a:p>
        </p:txBody>
      </p:sp>
    </p:spTree>
    <p:extLst>
      <p:ext uri="{BB962C8B-B14F-4D97-AF65-F5344CB8AC3E}">
        <p14:creationId xmlns:p14="http://schemas.microsoft.com/office/powerpoint/2010/main" val="2205686246"/>
      </p:ext>
    </p:extLst>
  </p:cSld>
  <p:clrMap bg1="lt1" tx1="dk1" bg2="lt2" tx2="dk2" accent1="accent1" accent2="accent2" accent3="accent3" accent4="accent4" accent5="accent5" accent6="accent6" hlink="hlink" folHlink="folHlink"/>
  <p:hf ftr="0" dt="0"/>
  <p:notesStyle>
    <a:lvl1pPr algn="l" rtl="0" eaLnBrk="0" fontAlgn="base" hangingPunct="0">
      <a:spcBef>
        <a:spcPct val="100000"/>
      </a:spcBef>
      <a:spcAft>
        <a:spcPct val="0"/>
      </a:spcAft>
      <a:defRPr sz="1000" kern="1200">
        <a:solidFill>
          <a:schemeClr val="tx1"/>
        </a:solidFill>
        <a:latin typeface="Arial" charset="0"/>
        <a:ea typeface="+mn-ea"/>
        <a:cs typeface="+mn-cs"/>
      </a:defRPr>
    </a:lvl1pPr>
    <a:lvl2pPr marL="342900" indent="-171450" algn="l" rtl="0" eaLnBrk="0" fontAlgn="base" hangingPunct="0">
      <a:spcBef>
        <a:spcPct val="30000"/>
      </a:spcBef>
      <a:spcAft>
        <a:spcPct val="0"/>
      </a:spcAft>
      <a:buFont typeface="Wingdings" pitchFamily="2" charset="2"/>
      <a:buChar char="n"/>
      <a:defRPr sz="1000" kern="1200">
        <a:solidFill>
          <a:schemeClr val="tx1"/>
        </a:solidFill>
        <a:latin typeface="Arial" charset="0"/>
        <a:ea typeface="+mn-ea"/>
        <a:cs typeface="+mn-cs"/>
      </a:defRPr>
    </a:lvl2pPr>
    <a:lvl3pPr marL="628650" indent="-171450" algn="l" rtl="0" eaLnBrk="0" fontAlgn="base" hangingPunct="0">
      <a:spcBef>
        <a:spcPct val="30000"/>
      </a:spcBef>
      <a:spcAft>
        <a:spcPct val="0"/>
      </a:spcAft>
      <a:buChar char="—"/>
      <a:defRPr sz="1000" kern="1200">
        <a:solidFill>
          <a:schemeClr val="tx1"/>
        </a:solidFill>
        <a:latin typeface="Arial" charset="0"/>
        <a:ea typeface="+mn-ea"/>
        <a:cs typeface="+mn-cs"/>
      </a:defRPr>
    </a:lvl3pPr>
    <a:lvl4pPr marL="857250" indent="-114300" algn="l" rtl="0" eaLnBrk="0" fontAlgn="base" hangingPunct="0">
      <a:spcBef>
        <a:spcPct val="30000"/>
      </a:spcBef>
      <a:spcAft>
        <a:spcPct val="0"/>
      </a:spcAft>
      <a:buChar char="•"/>
      <a:defRPr sz="1000" kern="1200">
        <a:solidFill>
          <a:schemeClr val="tx1"/>
        </a:solidFill>
        <a:latin typeface="Arial" charset="0"/>
        <a:ea typeface="+mn-ea"/>
        <a:cs typeface="+mn-cs"/>
      </a:defRPr>
    </a:lvl4pPr>
    <a:lvl5pPr marL="1085850" indent="-114300" algn="l" rtl="0" eaLnBrk="0" fontAlgn="base" hangingPunct="0">
      <a:spcBef>
        <a:spcPct val="3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A4B3C47-2C1C-4B8F-9ECF-D3B63A263AB1}" type="slidenum">
              <a:rPr lang="es-ES_tradnl" smtClean="0"/>
              <a:pPr/>
              <a:t>1</a:t>
            </a:fld>
            <a:endParaRPr lang="es-ES_tradnl"/>
          </a:p>
        </p:txBody>
      </p:sp>
      <p:sp>
        <p:nvSpPr>
          <p:cNvPr id="37891" name="Rectangle 2"/>
          <p:cNvSpPr>
            <a:spLocks noGrp="1" noRot="1" noChangeAspect="1" noChangeArrowheads="1" noTextEdit="1"/>
          </p:cNvSpPr>
          <p:nvPr>
            <p:ph type="sldImg"/>
          </p:nvPr>
        </p:nvSpPr>
        <p:spPr>
          <a:xfrm>
            <a:off x="1222375" y="663575"/>
            <a:ext cx="4414838" cy="3311525"/>
          </a:xfrm>
          <a:solidFill>
            <a:srgbClr val="FFFFFF"/>
          </a:solidFill>
          <a:ln/>
        </p:spPr>
      </p:sp>
      <p:sp>
        <p:nvSpPr>
          <p:cNvPr id="37892" name="Rectangle 3"/>
          <p:cNvSpPr>
            <a:spLocks noGrp="1" noChangeArrowheads="1"/>
          </p:cNvSpPr>
          <p:nvPr>
            <p:ph type="body" idx="1"/>
          </p:nvPr>
        </p:nvSpPr>
        <p:spPr>
          <a:solidFill>
            <a:srgbClr val="FFFF99"/>
          </a:solidFill>
          <a:ln>
            <a:solidFill>
              <a:srgbClr val="000000"/>
            </a:solidFill>
          </a:ln>
        </p:spPr>
        <p:txBody>
          <a:bodyPr/>
          <a:lstStyle/>
          <a:p>
            <a:pPr algn="ctr"/>
            <a:r>
              <a:rPr lang="es-MX" sz="1800" b="1" dirty="0">
                <a:latin typeface="Verdana" pitchFamily="34" charset="0"/>
              </a:rPr>
              <a:t>Presentación de PowerPoint Nro. 19</a:t>
            </a:r>
          </a:p>
          <a:p>
            <a:pPr algn="ctr"/>
            <a:r>
              <a:rPr lang="es-MX" sz="1800" b="1">
                <a:latin typeface="Verdana" pitchFamily="34" charset="0"/>
              </a:rPr>
              <a:t>3-1-8 Tecbared-Introcom-21A-2023-</a:t>
            </a:r>
            <a:r>
              <a:rPr lang="es-MX" sz="1800" b="1" dirty="0">
                <a:latin typeface="Verdana" pitchFamily="34" charset="0"/>
              </a:rPr>
              <a:t>--1.pptx</a:t>
            </a:r>
          </a:p>
          <a:p>
            <a:pPr algn="ctr"/>
            <a:endParaRPr lang="es-MX" sz="1800" b="1" dirty="0">
              <a:latin typeface="Verdana" pitchFamily="34" charset="0"/>
            </a:endParaRPr>
          </a:p>
          <a:p>
            <a:endParaRPr lang="es-ES" dirty="0"/>
          </a:p>
        </p:txBody>
      </p:sp>
    </p:spTree>
    <p:extLst>
      <p:ext uri="{BB962C8B-B14F-4D97-AF65-F5344CB8AC3E}">
        <p14:creationId xmlns:p14="http://schemas.microsoft.com/office/powerpoint/2010/main" val="3199578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91A69D0A-34D7-4809-B8BD-DF472B54D762}" type="slidenum">
              <a:rPr lang="en-US"/>
              <a:pPr/>
              <a:t>10</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6610" name="Rectangle 2"/>
          <p:cNvSpPr>
            <a:spLocks noGrp="1" noRot="1" noChangeAspect="1" noChangeArrowheads="1" noTextEdit="1"/>
          </p:cNvSpPr>
          <p:nvPr>
            <p:ph type="sldImg"/>
          </p:nvPr>
        </p:nvSpPr>
        <p:spPr>
          <a:xfrm>
            <a:off x="1162050" y="692150"/>
            <a:ext cx="4610100" cy="3457575"/>
          </a:xfrm>
          <a:ln/>
        </p:spPr>
      </p:sp>
      <p:sp>
        <p:nvSpPr>
          <p:cNvPr id="1476611" name="Rectangle 3"/>
          <p:cNvSpPr>
            <a:spLocks noGrp="1" noChangeArrowheads="1"/>
          </p:cNvSpPr>
          <p:nvPr>
            <p:ph type="body" idx="1"/>
          </p:nvPr>
        </p:nvSpPr>
        <p:spPr>
          <a:xfrm>
            <a:off x="923925" y="4379913"/>
            <a:ext cx="5086350" cy="4148137"/>
          </a:xfrm>
        </p:spPr>
        <p:txBody>
          <a:bodyPr/>
          <a:lstStyle/>
          <a:p>
            <a:pPr indent="129540" algn="just">
              <a:lnSpc>
                <a:spcPct val="105000"/>
              </a:lnSpc>
            </a:pPr>
            <a:r>
              <a:rPr lang="es-AR" sz="1800" dirty="0">
                <a:effectLst/>
                <a:latin typeface="Times New Roman" panose="02020603050405020304" pitchFamily="18" charset="0"/>
                <a:ea typeface="Times New Roman" panose="02020603050405020304" pitchFamily="18" charset="0"/>
              </a:rPr>
              <a:t>Las redes tradiciones no han cambiado su funcionamiento en los últimos 30 años a diferencia de las técnicas de programación, estamos en presencia un cambio de paradigma al cual debemos adecuarnos.</a:t>
            </a:r>
            <a:endParaRPr lang="es-ES" sz="1800" dirty="0">
              <a:effectLst/>
              <a:latin typeface="Times New Roman" panose="02020603050405020304" pitchFamily="18" charset="0"/>
              <a:ea typeface="Times New Roman" panose="02020603050405020304" pitchFamily="18" charset="0"/>
            </a:endParaRPr>
          </a:p>
          <a:p>
            <a:pPr indent="129540" algn="just">
              <a:lnSpc>
                <a:spcPct val="105000"/>
              </a:lnSpc>
            </a:pPr>
            <a:r>
              <a:rPr lang="es-AR" sz="1800" dirty="0">
                <a:effectLst/>
                <a:latin typeface="Times New Roman" panose="02020603050405020304" pitchFamily="18" charset="0"/>
                <a:ea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indent="129540" algn="just">
              <a:lnSpc>
                <a:spcPct val="105000"/>
              </a:lnSpc>
            </a:pPr>
            <a:r>
              <a:rPr lang="es-AR" sz="1800" dirty="0">
                <a:effectLst/>
                <a:latin typeface="Times New Roman" panose="02020603050405020304" pitchFamily="18" charset="0"/>
                <a:ea typeface="Times New Roman" panose="02020603050405020304" pitchFamily="18" charset="0"/>
              </a:rPr>
              <a:t>El desarrollo de las redes SDN se iniciaron a partir de 1990, en base a la inclusión de funciones programables en la red, entre los años 2001-2007. Esto comenzó con la separación el plano de control y de datos, mejorando con esta innovación el rendimiento y administración de las redes. </a:t>
            </a:r>
          </a:p>
          <a:p>
            <a:pPr indent="129540" algn="just">
              <a:lnSpc>
                <a:spcPct val="105000"/>
              </a:lnSpc>
            </a:pPr>
            <a:endParaRPr lang="es-AR" sz="1800" dirty="0">
              <a:effectLst/>
              <a:latin typeface="Times New Roman" panose="02020603050405020304" pitchFamily="18" charset="0"/>
              <a:ea typeface="Times New Roman" panose="02020603050405020304" pitchFamily="18" charset="0"/>
            </a:endParaRPr>
          </a:p>
          <a:p>
            <a:pPr indent="129540" algn="just">
              <a:lnSpc>
                <a:spcPct val="105000"/>
              </a:lnSpc>
            </a:pPr>
            <a:r>
              <a:rPr lang="es-AR" sz="1800" dirty="0">
                <a:effectLst/>
                <a:latin typeface="Times New Roman" panose="02020603050405020304" pitchFamily="18" charset="0"/>
                <a:ea typeface="Times New Roman" panose="02020603050405020304" pitchFamily="18" charset="0"/>
              </a:rPr>
              <a:t>Dentro del período 2007-2010, el surgimiento de los API OpenFlow, ofrece una interfaz abierta, publicita diversas maneras de separación del plano de control y de datos para que sea escalable; en esta práctica es donde la virtualización jugó un rol importante en la evolución de las SDN.</a:t>
            </a:r>
            <a:endParaRPr lang="es-ES" sz="1800" dirty="0">
              <a:effectLst/>
              <a:latin typeface="Times New Roman" panose="02020603050405020304" pitchFamily="18" charset="0"/>
              <a:ea typeface="Times New Roman" panose="02020603050405020304" pitchFamily="18" charset="0"/>
            </a:endParaRPr>
          </a:p>
          <a:p>
            <a:endParaRPr lang="es-A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91A69D0A-34D7-4809-B8BD-DF472B54D762}" type="slidenum">
              <a:rPr lang="en-US"/>
              <a:pPr/>
              <a:t>11</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6610" name="Rectangle 2"/>
          <p:cNvSpPr>
            <a:spLocks noGrp="1" noRot="1" noChangeAspect="1" noChangeArrowheads="1" noTextEdit="1"/>
          </p:cNvSpPr>
          <p:nvPr>
            <p:ph type="sldImg"/>
          </p:nvPr>
        </p:nvSpPr>
        <p:spPr>
          <a:xfrm>
            <a:off x="1162050" y="692150"/>
            <a:ext cx="4610100" cy="3457575"/>
          </a:xfrm>
          <a:ln/>
        </p:spPr>
      </p:sp>
      <p:sp>
        <p:nvSpPr>
          <p:cNvPr id="1476611" name="Rectangle 3"/>
          <p:cNvSpPr>
            <a:spLocks noGrp="1" noChangeArrowheads="1"/>
          </p:cNvSpPr>
          <p:nvPr>
            <p:ph type="body" idx="1"/>
          </p:nvPr>
        </p:nvSpPr>
        <p:spPr>
          <a:xfrm>
            <a:off x="923925" y="4379913"/>
            <a:ext cx="5086350" cy="4148137"/>
          </a:xfrm>
        </p:spPr>
        <p:txBody>
          <a:bodyPr/>
          <a:lstStyle/>
          <a:p>
            <a:r>
              <a:rPr lang="es-ES" sz="1000" b="0" i="0" u="none" strike="noStrike" kern="1200" baseline="0" dirty="0">
                <a:solidFill>
                  <a:schemeClr val="tx1"/>
                </a:solidFill>
                <a:latin typeface="Times New Roman" pitchFamily="18" charset="0"/>
                <a:ea typeface="+mn-ea"/>
                <a:cs typeface="+mn-cs"/>
              </a:rPr>
              <a:t>Las redes modernas están en constante evolución para satisfacer las demandas de los usuarios. Las primeras redes de datos estaban limitadas a intercambiar información con base en caracteres entre sistemas informáticos conectados. </a:t>
            </a:r>
          </a:p>
          <a:p>
            <a:endParaRPr lang="es-ES" sz="1000" b="0" i="0" u="none" strike="noStrike" kern="1200" baseline="0" dirty="0">
              <a:solidFill>
                <a:schemeClr val="tx1"/>
              </a:solidFill>
              <a:latin typeface="Times New Roman" pitchFamily="18" charset="0"/>
              <a:ea typeface="+mn-ea"/>
              <a:cs typeface="+mn-cs"/>
            </a:endParaRPr>
          </a:p>
          <a:p>
            <a:r>
              <a:rPr lang="es-ES" sz="1000" b="0" i="0" u="none" strike="noStrike" kern="1200" baseline="0" dirty="0">
                <a:solidFill>
                  <a:schemeClr val="tx1"/>
                </a:solidFill>
                <a:latin typeface="Times New Roman" pitchFamily="18" charset="0"/>
                <a:ea typeface="+mn-ea"/>
                <a:cs typeface="+mn-cs"/>
              </a:rPr>
              <a:t>Las redes tradicionales de teléfono, radio y televisión se mantenían separadas de las redes de datos. En el pasado, cada uno de estos servicios necesitaba una red dedicada, con distintos canales de comunicación y diferentes tecnologías para transportar una señal de comunicación específica. Cada servicio tenía su propio conjunto de reglas y estándares para asegurar la comunicación satisfactoria. </a:t>
            </a:r>
          </a:p>
          <a:p>
            <a:r>
              <a:rPr lang="es-ES" sz="1000" b="0" i="0" u="none" strike="noStrike" kern="1200" baseline="0" dirty="0">
                <a:solidFill>
                  <a:schemeClr val="tx1"/>
                </a:solidFill>
                <a:latin typeface="Times New Roman" pitchFamily="18" charset="0"/>
                <a:ea typeface="+mn-ea"/>
                <a:cs typeface="+mn-cs"/>
              </a:rPr>
              <a:t>Piense en una escuela construida hace cuarenta años. En ese entonces, las aulas contaban con conexiones por cable para la red de datos, la red telefónica y la red de video para los televisores.</a:t>
            </a:r>
          </a:p>
          <a:p>
            <a:endParaRPr lang="es-AR" dirty="0"/>
          </a:p>
        </p:txBody>
      </p:sp>
    </p:spTree>
    <p:extLst>
      <p:ext uri="{BB962C8B-B14F-4D97-AF65-F5344CB8AC3E}">
        <p14:creationId xmlns:p14="http://schemas.microsoft.com/office/powerpoint/2010/main" val="2720591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91A69D0A-34D7-4809-B8BD-DF472B54D762}" type="slidenum">
              <a:rPr lang="en-US"/>
              <a:pPr/>
              <a:t>12</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6610" name="Rectangle 2"/>
          <p:cNvSpPr>
            <a:spLocks noGrp="1" noRot="1" noChangeAspect="1" noChangeArrowheads="1" noTextEdit="1"/>
          </p:cNvSpPr>
          <p:nvPr>
            <p:ph type="sldImg"/>
          </p:nvPr>
        </p:nvSpPr>
        <p:spPr>
          <a:xfrm>
            <a:off x="1162050" y="692150"/>
            <a:ext cx="4610100" cy="3457575"/>
          </a:xfrm>
          <a:ln/>
        </p:spPr>
      </p:sp>
      <p:sp>
        <p:nvSpPr>
          <p:cNvPr id="1476611" name="Rectangle 3"/>
          <p:cNvSpPr>
            <a:spLocks noGrp="1" noChangeArrowheads="1"/>
          </p:cNvSpPr>
          <p:nvPr>
            <p:ph type="body" idx="1"/>
          </p:nvPr>
        </p:nvSpPr>
        <p:spPr>
          <a:xfrm>
            <a:off x="923925" y="4379913"/>
            <a:ext cx="5086350" cy="4148137"/>
          </a:xfrm>
        </p:spPr>
        <p:txBody>
          <a:bodyPr/>
          <a:lstStyle/>
          <a:p>
            <a:pPr marL="457200" lvl="1" indent="0">
              <a:spcBef>
                <a:spcPts val="600"/>
              </a:spcBef>
              <a:spcAft>
                <a:spcPts val="300"/>
              </a:spcAft>
              <a:buFont typeface="+mj-lt"/>
              <a:buNone/>
            </a:pPr>
            <a:r>
              <a:rPr lang="es-AR" sz="1000" b="1" i="1" dirty="0">
                <a:effectLst/>
                <a:latin typeface="Times New Roman" panose="02020603050405020304" pitchFamily="18" charset="0"/>
              </a:rPr>
              <a:t>Capa de Infraestructura</a:t>
            </a:r>
            <a:endParaRPr lang="es-ES" sz="1000" b="1" i="1" dirty="0">
              <a:effectLst/>
              <a:latin typeface="Times New Roman" panose="02020603050405020304" pitchFamily="18" charset="0"/>
            </a:endParaRPr>
          </a:p>
          <a:p>
            <a:r>
              <a:rPr lang="es-AR" sz="1000" dirty="0">
                <a:effectLst/>
                <a:latin typeface="Times New Roman" panose="02020603050405020304" pitchFamily="18" charset="0"/>
                <a:ea typeface="Times New Roman" panose="02020603050405020304" pitchFamily="18" charset="0"/>
              </a:rPr>
              <a:t>En esta capa, los switches se encargarán de procesar los paquetes de datos basados en las reglas instauradas por el controlador de SDN. La red pasa a ser completamente programable con la posibilidad de realizar cambios de comportamiento en tiempo real y con un comando centralizado en un único punto lógico, el controlador. Los switches que están conectados a la capa de control mediante un canal seguro (</a:t>
            </a:r>
            <a:r>
              <a:rPr lang="es-AR" sz="1000" dirty="0" err="1">
                <a:effectLst/>
                <a:latin typeface="Times New Roman" panose="02020603050405020304" pitchFamily="18" charset="0"/>
                <a:ea typeface="Times New Roman" panose="02020603050405020304" pitchFamily="18" charset="0"/>
              </a:rPr>
              <a:t>Southbound</a:t>
            </a:r>
            <a:r>
              <a:rPr lang="es-AR" sz="1000" dirty="0">
                <a:effectLst/>
                <a:latin typeface="Times New Roman" panose="02020603050405020304" pitchFamily="18" charset="0"/>
                <a:ea typeface="Times New Roman" panose="02020603050405020304" pitchFamily="18" charset="0"/>
              </a:rPr>
              <a:t> API), son un simple dispositivo que reenvía  flujos de datos desde un cliente a un servidor y viceversa.</a:t>
            </a:r>
          </a:p>
          <a:p>
            <a:endParaRPr lang="es-AR" sz="1000" dirty="0">
              <a:effectLst/>
              <a:latin typeface="Times New Roman" panose="02020603050405020304" pitchFamily="18" charset="0"/>
            </a:endParaRPr>
          </a:p>
          <a:p>
            <a:pPr marL="457200" lvl="1" indent="0">
              <a:spcBef>
                <a:spcPts val="600"/>
              </a:spcBef>
              <a:spcAft>
                <a:spcPts val="300"/>
              </a:spcAft>
              <a:buFont typeface="+mj-lt"/>
              <a:buNone/>
            </a:pPr>
            <a:r>
              <a:rPr lang="es-AR" sz="1000" b="1" i="1" dirty="0">
                <a:effectLst/>
                <a:latin typeface="Times New Roman" panose="02020603050405020304" pitchFamily="18" charset="0"/>
              </a:rPr>
              <a:t> Capa de Control</a:t>
            </a:r>
            <a:endParaRPr lang="es-ES" sz="1000" b="1" i="1" dirty="0">
              <a:effectLst/>
              <a:latin typeface="Times New Roman" panose="02020603050405020304" pitchFamily="18" charset="0"/>
            </a:endParaRPr>
          </a:p>
          <a:p>
            <a:pPr indent="152400" algn="just">
              <a:lnSpc>
                <a:spcPct val="105000"/>
              </a:lnSpc>
            </a:pPr>
            <a:r>
              <a:rPr lang="es-AR" sz="1000" dirty="0">
                <a:effectLst/>
                <a:latin typeface="Times New Roman" panose="02020603050405020304" pitchFamily="18" charset="0"/>
                <a:ea typeface="Times New Roman" panose="02020603050405020304" pitchFamily="18" charset="0"/>
              </a:rPr>
              <a:t>Aquí se encuentra el controlador a cargo de coordinar los cambios de configuración en los switches de la capa de datos, basado en las VNF programadas por los operadores de la red. Como el sistema operativo de una computadora normal ofrece servicios para el manejo de recursos y el acceso a sistema de archivos, un controlador de SDN provee funciones similares para las VNF. Existen diferentes tipos de controladores </a:t>
            </a:r>
            <a:r>
              <a:rPr lang="es-AR" sz="1000" dirty="0" err="1">
                <a:effectLst/>
                <a:latin typeface="Times New Roman" panose="02020603050405020304" pitchFamily="18" charset="0"/>
                <a:ea typeface="Times New Roman" panose="02020603050405020304" pitchFamily="18" charset="0"/>
              </a:rPr>
              <a:t>opensource</a:t>
            </a:r>
            <a:r>
              <a:rPr lang="es-AR" sz="1000" dirty="0">
                <a:effectLst/>
                <a:latin typeface="Times New Roman" panose="02020603050405020304" pitchFamily="18" charset="0"/>
                <a:ea typeface="Times New Roman" panose="02020603050405020304" pitchFamily="18" charset="0"/>
              </a:rPr>
              <a:t> que soportan diferentes versiones del protocolo Openflow, con diversas interfaces de programación y que ofrecen distintos servicios para las funciones de red virtualizadas (VNF).</a:t>
            </a:r>
          </a:p>
          <a:p>
            <a:pPr indent="152400" algn="just">
              <a:lnSpc>
                <a:spcPct val="105000"/>
              </a:lnSpc>
            </a:pPr>
            <a:endParaRPr lang="es-AR" sz="1000" dirty="0">
              <a:effectLst/>
              <a:latin typeface="Times New Roman" panose="02020603050405020304" pitchFamily="18" charset="0"/>
              <a:ea typeface="Times New Roman" panose="02020603050405020304" pitchFamily="18" charset="0"/>
            </a:endParaRPr>
          </a:p>
          <a:p>
            <a:pPr marL="457200" lvl="1" indent="0" algn="l">
              <a:spcBef>
                <a:spcPts val="600"/>
              </a:spcBef>
              <a:spcAft>
                <a:spcPts val="300"/>
              </a:spcAft>
              <a:buFont typeface="+mj-lt"/>
              <a:buNone/>
            </a:pPr>
            <a:r>
              <a:rPr lang="es-AR" sz="1000" b="1" i="1" dirty="0">
                <a:effectLst/>
                <a:latin typeface="Times New Roman" panose="02020603050405020304" pitchFamily="18" charset="0"/>
              </a:rPr>
              <a:t>Capa de aplicación y compilación</a:t>
            </a:r>
            <a:endParaRPr lang="es-ES" sz="1000" b="1" i="1" dirty="0">
              <a:effectLst/>
              <a:latin typeface="Times New Roman" panose="02020603050405020304" pitchFamily="18" charset="0"/>
            </a:endParaRPr>
          </a:p>
          <a:p>
            <a:r>
              <a:rPr lang="es-AR" sz="1000" dirty="0">
                <a:effectLst/>
                <a:latin typeface="Times New Roman" panose="02020603050405020304" pitchFamily="18" charset="0"/>
                <a:ea typeface="Times New Roman" panose="02020603050405020304" pitchFamily="18" charset="0"/>
              </a:rPr>
              <a:t>En esta capa se encuentran las funciones de red programadas en los lenguajes de alto nivel con el correspondiente compilador asociado, para traducir el código de las aplicaciones que emulan las VNF a las llamadas a la API (Northbound API) específica del sistema operativo del controlador de SDN que se esté implementando </a:t>
            </a:r>
            <a:endParaRPr lang="es-ES" sz="1000" dirty="0">
              <a:effectLst/>
              <a:latin typeface="Times New Roman" panose="02020603050405020304" pitchFamily="18" charset="0"/>
              <a:ea typeface="Times New Roman" panose="02020603050405020304" pitchFamily="18" charset="0"/>
            </a:endParaRPr>
          </a:p>
          <a:p>
            <a:endParaRPr lang="es-AR" dirty="0"/>
          </a:p>
        </p:txBody>
      </p:sp>
    </p:spTree>
    <p:extLst>
      <p:ext uri="{BB962C8B-B14F-4D97-AF65-F5344CB8AC3E}">
        <p14:creationId xmlns:p14="http://schemas.microsoft.com/office/powerpoint/2010/main" val="3087901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F4148923-40E6-4F50-899A-08ED8CB692E2}" type="slidenum">
              <a:rPr lang="en-US"/>
              <a:pPr/>
              <a:t>13</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8658" name="Rectangle 2"/>
          <p:cNvSpPr>
            <a:spLocks noGrp="1" noRot="1" noChangeAspect="1" noChangeArrowheads="1" noTextEdit="1"/>
          </p:cNvSpPr>
          <p:nvPr>
            <p:ph type="sldImg"/>
          </p:nvPr>
        </p:nvSpPr>
        <p:spPr>
          <a:xfrm>
            <a:off x="1162050" y="692150"/>
            <a:ext cx="4610100" cy="3457575"/>
          </a:xfrm>
          <a:ln/>
        </p:spPr>
      </p:sp>
      <p:sp>
        <p:nvSpPr>
          <p:cNvPr id="1478659" name="Rectangle 3"/>
          <p:cNvSpPr>
            <a:spLocks noGrp="1" noChangeArrowheads="1"/>
          </p:cNvSpPr>
          <p:nvPr>
            <p:ph type="body" idx="1"/>
          </p:nvPr>
        </p:nvSpPr>
        <p:spPr>
          <a:xfrm>
            <a:off x="923925" y="4379913"/>
            <a:ext cx="5086350" cy="4148137"/>
          </a:xfrm>
        </p:spPr>
        <p:txBody>
          <a:bodyPr/>
          <a:lstStyle/>
          <a:p>
            <a:pPr marL="342900" lvl="0" indent="-342900" algn="just">
              <a:buFont typeface="Symbol" panose="05050102010706020507" pitchFamily="18" charset="2"/>
              <a:buChar char=""/>
            </a:pPr>
            <a:r>
              <a:rPr lang="es-AR" sz="1800" dirty="0">
                <a:effectLst/>
                <a:latin typeface="Times New Roman" panose="02020603050405020304" pitchFamily="18" charset="0"/>
                <a:ea typeface="Times New Roman" panose="02020603050405020304" pitchFamily="18" charset="0"/>
              </a:rPr>
              <a:t>Programable: El control de la red se puede programar directamente porque está desacoplado de las funciones de reenvío.</a:t>
            </a:r>
            <a:endParaRPr lang="es-ES" sz="1800" dirty="0">
              <a:effectLst/>
              <a:latin typeface="Times New Roman" panose="02020603050405020304" pitchFamily="18" charset="0"/>
              <a:ea typeface="Times New Roman" panose="02020603050405020304" pitchFamily="18" charset="0"/>
            </a:endParaRPr>
          </a:p>
          <a:p>
            <a:pPr marL="457200" algn="just"/>
            <a:r>
              <a:rPr lang="es-AR" sz="1800" dirty="0">
                <a:effectLst/>
                <a:latin typeface="Times New Roman" panose="02020603050405020304" pitchFamily="18" charset="0"/>
                <a:ea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s-AR" sz="1800" dirty="0">
                <a:effectLst/>
                <a:latin typeface="Times New Roman" panose="02020603050405020304" pitchFamily="18" charset="0"/>
                <a:ea typeface="Times New Roman" panose="02020603050405020304" pitchFamily="18" charset="0"/>
              </a:rPr>
              <a:t>Ágil: La abstracción del control del reenvío permite a los administradores ajustar dinámicamente el flujo de tráfico en toda la red para satisfacer las necesidades cambiantes.</a:t>
            </a:r>
            <a:endParaRPr lang="es-ES" sz="1800" dirty="0">
              <a:effectLst/>
              <a:latin typeface="Times New Roman" panose="02020603050405020304" pitchFamily="18" charset="0"/>
              <a:ea typeface="Times New Roman" panose="02020603050405020304" pitchFamily="18" charset="0"/>
            </a:endParaRPr>
          </a:p>
          <a:p>
            <a:pPr algn="just"/>
            <a:r>
              <a:rPr lang="es-AR" sz="1800" dirty="0">
                <a:effectLst/>
                <a:latin typeface="Times New Roman" panose="02020603050405020304" pitchFamily="18" charset="0"/>
                <a:ea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s-AR" sz="1800" dirty="0">
                <a:effectLst/>
                <a:latin typeface="Times New Roman" panose="02020603050405020304" pitchFamily="18" charset="0"/>
                <a:ea typeface="Times New Roman" panose="02020603050405020304" pitchFamily="18" charset="0"/>
              </a:rPr>
              <a:t>Gestionada Centralmente: La inteligencia de la red está (lógicamente) centralizada en controladores SDN basados en software que mantienen una visión global de la red, que para las aplicaciones y los motores de políticas aparece como un único conmutador lógico.</a:t>
            </a:r>
            <a:endParaRPr lang="es-ES" sz="1800" dirty="0">
              <a:effectLst/>
              <a:latin typeface="Times New Roman" panose="02020603050405020304" pitchFamily="18" charset="0"/>
              <a:ea typeface="Times New Roman" panose="02020603050405020304" pitchFamily="18" charset="0"/>
            </a:endParaRPr>
          </a:p>
          <a:p>
            <a:pPr algn="just"/>
            <a:r>
              <a:rPr lang="es-AR" sz="1800" dirty="0">
                <a:effectLst/>
                <a:latin typeface="Times New Roman" panose="02020603050405020304" pitchFamily="18" charset="0"/>
                <a:ea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s-AR" sz="1800" dirty="0">
                <a:effectLst/>
                <a:latin typeface="Times New Roman" panose="02020603050405020304" pitchFamily="18" charset="0"/>
                <a:ea typeface="Times New Roman" panose="02020603050405020304" pitchFamily="18" charset="0"/>
              </a:rPr>
              <a:t>Configurada Pragmáticamente: SDN permite a los administradores de red configurar, administrar, proteger y optimizar los recursos de red muy rápidamente a través de programas SDN dinámicos y automatizados, que pueden escribir ellos mismos porque los programas no dependen de software propietario.</a:t>
            </a:r>
            <a:endParaRPr lang="es-ES" sz="1800" dirty="0">
              <a:effectLst/>
              <a:latin typeface="Times New Roman" panose="02020603050405020304" pitchFamily="18" charset="0"/>
              <a:ea typeface="Times New Roman" panose="02020603050405020304" pitchFamily="18" charset="0"/>
            </a:endParaRPr>
          </a:p>
          <a:p>
            <a:pPr algn="just"/>
            <a:r>
              <a:rPr lang="es-AR" sz="1800" dirty="0">
                <a:effectLst/>
                <a:latin typeface="Times New Roman" panose="02020603050405020304" pitchFamily="18" charset="0"/>
                <a:ea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s-AR" sz="1800" dirty="0">
                <a:effectLst/>
                <a:latin typeface="Times New Roman" panose="02020603050405020304" pitchFamily="18" charset="0"/>
                <a:ea typeface="Times New Roman" panose="02020603050405020304" pitchFamily="18" charset="0"/>
              </a:rPr>
              <a:t>Abierto: Basado en estándares e independiente del hardware: Cuando se implementa a través de estándares abiertos, SDN simplifica el diseño y la operación de la red porque los controladores SDN proporcionan las instrucciones en lugar de múltiples dispositivos y protocolos específicos del proveedor.</a:t>
            </a:r>
            <a:endParaRPr lang="es-ES" sz="1800" dirty="0">
              <a:effectLst/>
              <a:latin typeface="Times New Roman" panose="02020603050405020304" pitchFamily="18" charset="0"/>
              <a:ea typeface="Times New Roman" panose="02020603050405020304" pitchFamily="18" charset="0"/>
            </a:endParaRPr>
          </a:p>
          <a:p>
            <a:pPr marL="457200"/>
            <a:r>
              <a:rPr lang="es-AR" sz="1800" dirty="0">
                <a:effectLst/>
                <a:latin typeface="Times New Roman" panose="02020603050405020304" pitchFamily="18" charset="0"/>
                <a:ea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endParaRPr>
          </a:p>
          <a:p>
            <a:pPr marL="190500" indent="-190500"/>
            <a:endParaRPr lang="es-A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FC0D185-E48A-4837-BAFD-A2F60591E0EE}" type="slidenum">
              <a:rPr lang="en-US"/>
              <a:pPr/>
              <a:t>14</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82754" name="Rectangle 2"/>
          <p:cNvSpPr>
            <a:spLocks noGrp="1" noRot="1" noChangeAspect="1" noChangeArrowheads="1" noTextEdit="1"/>
          </p:cNvSpPr>
          <p:nvPr>
            <p:ph type="sldImg"/>
          </p:nvPr>
        </p:nvSpPr>
        <p:spPr>
          <a:xfrm>
            <a:off x="1162050" y="692150"/>
            <a:ext cx="4610100" cy="3457575"/>
          </a:xfrm>
          <a:ln/>
        </p:spPr>
      </p:sp>
      <p:sp>
        <p:nvSpPr>
          <p:cNvPr id="1482755" name="Rectangle 3"/>
          <p:cNvSpPr>
            <a:spLocks noGrp="1" noChangeArrowheads="1"/>
          </p:cNvSpPr>
          <p:nvPr>
            <p:ph type="body" idx="1"/>
          </p:nvPr>
        </p:nvSpPr>
        <p:spPr>
          <a:xfrm>
            <a:off x="923925" y="4379913"/>
            <a:ext cx="5086350" cy="4148137"/>
          </a:xfrm>
        </p:spPr>
        <p:txBody>
          <a:bodyPr/>
          <a:lstStyle/>
          <a:p>
            <a:endParaRPr lang="es-A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Interfaz Sur : </a:t>
            </a:r>
          </a:p>
          <a:p>
            <a:endParaRPr lang="es-ES" dirty="0"/>
          </a:p>
          <a:p>
            <a:r>
              <a:rPr lang="es-ES" dirty="0"/>
              <a:t> A través de esta interface el controlador gestiona las tablas de instrucciones de los elementos de red mediante envío de registros de flujos. </a:t>
            </a:r>
          </a:p>
          <a:p>
            <a:endParaRPr lang="es-ES" dirty="0"/>
          </a:p>
          <a:p>
            <a:r>
              <a:rPr lang="es-ES" dirty="0"/>
              <a:t>Dispositivos :</a:t>
            </a:r>
          </a:p>
          <a:p>
            <a:endParaRPr lang="es-ES" dirty="0"/>
          </a:p>
          <a:p>
            <a:pPr marL="171450" indent="-171450">
              <a:buFont typeface="Arial" panose="020B0604020202020204" pitchFamily="34" charset="0"/>
              <a:buChar char="•"/>
            </a:pPr>
            <a:r>
              <a:rPr lang="es-ES" dirty="0"/>
              <a:t>Switch SDN.</a:t>
            </a:r>
          </a:p>
          <a:p>
            <a:pPr marL="171450" indent="-171450">
              <a:buFont typeface="Arial" panose="020B0604020202020204" pitchFamily="34" charset="0"/>
              <a:buChar char="•"/>
            </a:pPr>
            <a:r>
              <a:rPr lang="es-ES" dirty="0"/>
              <a:t>Routers SDN.</a:t>
            </a:r>
          </a:p>
          <a:p>
            <a:endParaRPr lang="es-ES" dirty="0"/>
          </a:p>
          <a:p>
            <a:endParaRPr lang="es-ES" dirty="0"/>
          </a:p>
          <a:p>
            <a:r>
              <a:rPr lang="es-ES" dirty="0"/>
              <a:t>Los Elementos de red luego procesaran los paquetes en el plano de datos de acuerdo a la información e las tablas.</a:t>
            </a:r>
          </a:p>
          <a:p>
            <a:endParaRPr lang="es-ES" dirty="0"/>
          </a:p>
          <a:p>
            <a:r>
              <a:rPr lang="es-ES" dirty="0"/>
              <a:t>Interfaz Norte: </a:t>
            </a:r>
          </a:p>
          <a:p>
            <a:endParaRPr lang="es-ES" dirty="0"/>
          </a:p>
          <a:p>
            <a:r>
              <a:rPr lang="es-ES" dirty="0"/>
              <a:t>Mediante esta interfaz el controlador permite que aplicaciones externas pueden utilizar el controlador para modelar algunos tipos de elementos físicos o lógicos (como firewalls, balanceadores de trafico, modeladores de </a:t>
            </a:r>
            <a:r>
              <a:rPr lang="es-ES" dirty="0" err="1"/>
              <a:t>Qos</a:t>
            </a:r>
            <a:r>
              <a:rPr lang="es-ES" dirty="0"/>
              <a:t>, orquestadores de datacenter, etc.), puedan implementarse de forma virtual.</a:t>
            </a:r>
          </a:p>
          <a:p>
            <a:endParaRPr lang="es-ES" dirty="0"/>
          </a:p>
          <a:p>
            <a:endParaRPr lang="es-ES" dirty="0"/>
          </a:p>
          <a:p>
            <a:r>
              <a:rPr lang="es-ES" dirty="0"/>
              <a:t>Estos autores han identificado estos componentes en los principales controladores comerciales de VMware 19 (</a:t>
            </a:r>
            <a:r>
              <a:rPr lang="es-ES" dirty="0" err="1"/>
              <a:t>vCloud</a:t>
            </a:r>
            <a:r>
              <a:rPr lang="es-ES" dirty="0"/>
              <a:t>/ </a:t>
            </a:r>
            <a:r>
              <a:rPr lang="es-ES" dirty="0" err="1"/>
              <a:t>vSphere</a:t>
            </a:r>
            <a:r>
              <a:rPr lang="es-ES" dirty="0"/>
              <a:t>), </a:t>
            </a:r>
            <a:r>
              <a:rPr lang="es-ES" dirty="0" err="1"/>
              <a:t>Nicira</a:t>
            </a:r>
            <a:r>
              <a:rPr lang="es-ES" dirty="0"/>
              <a:t> (NVP), NEC (Trema), Big Switch Networks (</a:t>
            </a:r>
            <a:r>
              <a:rPr lang="es-ES" dirty="0" err="1"/>
              <a:t>Floodlight</a:t>
            </a:r>
            <a:r>
              <a:rPr lang="es-ES" dirty="0"/>
              <a:t>/BNC), Juniper (</a:t>
            </a:r>
            <a:r>
              <a:rPr lang="es-ES" dirty="0" err="1"/>
              <a:t>Contrail</a:t>
            </a:r>
            <a:r>
              <a:rPr lang="es-ES" dirty="0"/>
              <a:t>) y en muchos controladores </a:t>
            </a:r>
            <a:r>
              <a:rPr lang="es-ES" dirty="0" err="1"/>
              <a:t>OpenSource</a:t>
            </a:r>
            <a:r>
              <a:rPr lang="es-ES" dirty="0"/>
              <a:t>.</a:t>
            </a:r>
          </a:p>
        </p:txBody>
      </p:sp>
      <p:sp>
        <p:nvSpPr>
          <p:cNvPr id="4" name="Marcador de número de diapositiva 3"/>
          <p:cNvSpPr>
            <a:spLocks noGrp="1"/>
          </p:cNvSpPr>
          <p:nvPr>
            <p:ph type="sldNum" sz="quarter" idx="5"/>
          </p:nvPr>
        </p:nvSpPr>
        <p:spPr/>
        <p:txBody>
          <a:bodyPr/>
          <a:lstStyle/>
          <a:p>
            <a:fld id="{1AA68A4A-458B-47E8-875E-537F49E71CCD}" type="slidenum">
              <a:rPr lang="en-US" smtClean="0"/>
              <a:pPr/>
              <a:t>15</a:t>
            </a:fld>
            <a:endParaRPr lang="en-US"/>
          </a:p>
        </p:txBody>
      </p:sp>
      <p:sp>
        <p:nvSpPr>
          <p:cNvPr id="5" name="Marcador de encabezado 4"/>
          <p:cNvSpPr>
            <a:spLocks noGrp="1"/>
          </p:cNvSpPr>
          <p:nvPr>
            <p:ph type="hdr" sz="quarter"/>
          </p:nvPr>
        </p:nvSpPr>
        <p:spPr/>
        <p:txBody>
          <a:bodyPr/>
          <a:lstStyle/>
          <a:p>
            <a:r>
              <a:rPr lang="es-ES"/>
              <a:t>Capacitación en terreno durante enero de 2007</a:t>
            </a:r>
          </a:p>
        </p:txBody>
      </p:sp>
    </p:spTree>
    <p:extLst>
      <p:ext uri="{BB962C8B-B14F-4D97-AF65-F5344CB8AC3E}">
        <p14:creationId xmlns:p14="http://schemas.microsoft.com/office/powerpoint/2010/main" val="2055418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0" fontAlgn="base" latinLnBrk="0" hangingPunct="0">
              <a:lnSpc>
                <a:spcPct val="100000"/>
              </a:lnSpc>
              <a:spcBef>
                <a:spcPct val="100000"/>
              </a:spcBef>
              <a:spcAft>
                <a:spcPct val="0"/>
              </a:spcAft>
              <a:buClrTx/>
              <a:buSzTx/>
              <a:buFontTx/>
              <a:buNone/>
              <a:tabLst/>
              <a:defRPr/>
            </a:pPr>
            <a:r>
              <a:rPr lang="es-AR" sz="1800" dirty="0">
                <a:effectLst/>
                <a:latin typeface="Times New Roman" panose="02020603050405020304" pitchFamily="18" charset="0"/>
                <a:ea typeface="Times New Roman" panose="02020603050405020304" pitchFamily="18" charset="0"/>
              </a:rPr>
              <a:t>API: Es un conjunto de subrutinas, funciones y procedimientos (o métodos, en la programación orientada a objetos) que ofrece cierta biblioteca para ser utilizada por otro software como una capa de abstracción.</a:t>
            </a:r>
            <a:endParaRPr lang="es-ES" sz="1800" dirty="0">
              <a:effectLst/>
              <a:latin typeface="Times New Roman" panose="02020603050405020304" pitchFamily="18" charset="0"/>
              <a:ea typeface="Times New Roman" panose="02020603050405020304" pitchFamily="18" charset="0"/>
            </a:endParaRPr>
          </a:p>
          <a:p>
            <a:endParaRPr lang="es-ES" dirty="0"/>
          </a:p>
          <a:p>
            <a:endParaRPr lang="es-ES" dirty="0"/>
          </a:p>
          <a:p>
            <a:r>
              <a:rPr lang="es-ES" dirty="0"/>
              <a:t>La interfaz norte, permite que aplicaciones SDN puedan modificar comportamientos del controlador, a través de </a:t>
            </a:r>
            <a:r>
              <a:rPr lang="es-ES" dirty="0" err="1"/>
              <a:t>APIs</a:t>
            </a:r>
            <a:r>
              <a:rPr lang="es-ES" dirty="0"/>
              <a:t>.</a:t>
            </a:r>
          </a:p>
          <a:p>
            <a:r>
              <a:rPr lang="es-ES" dirty="0"/>
              <a:t> </a:t>
            </a:r>
          </a:p>
          <a:p>
            <a:r>
              <a:rPr lang="es-ES" dirty="0"/>
              <a:t>A través de las API las aplicaciones pueden: </a:t>
            </a:r>
          </a:p>
          <a:p>
            <a:endParaRPr lang="es-ES" dirty="0"/>
          </a:p>
          <a:p>
            <a:r>
              <a:rPr lang="es-ES" dirty="0"/>
              <a:t>• Configurar flujos para alterar rutas entre dos equipos de red. </a:t>
            </a:r>
          </a:p>
          <a:p>
            <a:r>
              <a:rPr lang="es-ES" dirty="0"/>
              <a:t>• Balancear el trafico a través de múltiples caminos de red.</a:t>
            </a:r>
          </a:p>
          <a:p>
            <a:r>
              <a:rPr lang="es-ES" dirty="0"/>
              <a:t>• Reaccionar en forma tempranas a cambio en la topologías de la red, mediante la detección de fallas de enlaces, inserción de nuevos dispositivos y enlaces de red.</a:t>
            </a:r>
          </a:p>
          <a:p>
            <a:r>
              <a:rPr lang="es-ES" dirty="0"/>
              <a:t>• Redirigir trafico con la finalidad de inspeccionar, autenticar, segregar y realizar algunas otras tareas relacionadas con la seguridad. </a:t>
            </a:r>
            <a:r>
              <a:rPr lang="es-ES" b="1" dirty="0"/>
              <a:t>La interfaz norte carece actualmente de estándar y podría complicar la interoperabilidad entre aplicaciones y controladores.</a:t>
            </a:r>
          </a:p>
        </p:txBody>
      </p:sp>
      <p:sp>
        <p:nvSpPr>
          <p:cNvPr id="4" name="Marcador de número de diapositiva 3"/>
          <p:cNvSpPr>
            <a:spLocks noGrp="1"/>
          </p:cNvSpPr>
          <p:nvPr>
            <p:ph type="sldNum" sz="quarter" idx="5"/>
          </p:nvPr>
        </p:nvSpPr>
        <p:spPr/>
        <p:txBody>
          <a:bodyPr/>
          <a:lstStyle/>
          <a:p>
            <a:fld id="{1AA68A4A-458B-47E8-875E-537F49E71CCD}" type="slidenum">
              <a:rPr lang="en-US" smtClean="0"/>
              <a:pPr/>
              <a:t>16</a:t>
            </a:fld>
            <a:endParaRPr lang="en-US"/>
          </a:p>
        </p:txBody>
      </p:sp>
      <p:sp>
        <p:nvSpPr>
          <p:cNvPr id="5" name="Marcador de encabezado 4"/>
          <p:cNvSpPr>
            <a:spLocks noGrp="1"/>
          </p:cNvSpPr>
          <p:nvPr>
            <p:ph type="hdr" sz="quarter"/>
          </p:nvPr>
        </p:nvSpPr>
        <p:spPr/>
        <p:txBody>
          <a:bodyPr/>
          <a:lstStyle/>
          <a:p>
            <a:r>
              <a:rPr lang="es-ES"/>
              <a:t>Capacitación en terreno durante enero de 2007</a:t>
            </a:r>
          </a:p>
        </p:txBody>
      </p:sp>
    </p:spTree>
    <p:extLst>
      <p:ext uri="{BB962C8B-B14F-4D97-AF65-F5344CB8AC3E}">
        <p14:creationId xmlns:p14="http://schemas.microsoft.com/office/powerpoint/2010/main" val="3998503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Interfaz Sur : </a:t>
            </a:r>
          </a:p>
          <a:p>
            <a:endParaRPr lang="es-ES" dirty="0"/>
          </a:p>
          <a:p>
            <a:r>
              <a:rPr lang="es-ES" dirty="0"/>
              <a:t> A través de esta interface el controlador gestiona las tablas de instrucciones de los elementos de red mediante envío de registros de flujos. </a:t>
            </a:r>
          </a:p>
          <a:p>
            <a:endParaRPr lang="es-ES" dirty="0"/>
          </a:p>
          <a:p>
            <a:r>
              <a:rPr lang="es-ES" dirty="0"/>
              <a:t>Dispositivos :</a:t>
            </a:r>
          </a:p>
          <a:p>
            <a:endParaRPr lang="es-ES" dirty="0"/>
          </a:p>
          <a:p>
            <a:pPr marL="171450" indent="-171450">
              <a:buFont typeface="Arial" panose="020B0604020202020204" pitchFamily="34" charset="0"/>
              <a:buChar char="•"/>
            </a:pPr>
            <a:r>
              <a:rPr lang="es-ES" dirty="0"/>
              <a:t>Switch SDN.</a:t>
            </a:r>
          </a:p>
          <a:p>
            <a:pPr marL="171450" indent="-171450">
              <a:buFont typeface="Arial" panose="020B0604020202020204" pitchFamily="34" charset="0"/>
              <a:buChar char="•"/>
            </a:pPr>
            <a:r>
              <a:rPr lang="es-ES" dirty="0"/>
              <a:t>Routers SDN.</a:t>
            </a:r>
          </a:p>
          <a:p>
            <a:endParaRPr lang="es-ES" dirty="0"/>
          </a:p>
          <a:p>
            <a:endParaRPr lang="es-ES" dirty="0"/>
          </a:p>
          <a:p>
            <a:r>
              <a:rPr lang="es-ES" dirty="0"/>
              <a:t>Los Elementos de red luego procesaran los paquetes en el plano de datos de acuerdo a la información e las tablas.</a:t>
            </a:r>
          </a:p>
          <a:p>
            <a:endParaRPr lang="es-ES" dirty="0"/>
          </a:p>
          <a:p>
            <a:r>
              <a:rPr lang="es-ES" dirty="0"/>
              <a:t>Interfaz Norte: </a:t>
            </a:r>
          </a:p>
          <a:p>
            <a:endParaRPr lang="es-ES" dirty="0"/>
          </a:p>
          <a:p>
            <a:r>
              <a:rPr lang="es-ES" dirty="0"/>
              <a:t>Mediante esta interfaz el controlador permite que aplicaciones externas pueden utilizar el controlador para modelar algunos tipos de elementos físicos o lógicos (como firewalls, balanceadores de trafico, modeladores de </a:t>
            </a:r>
            <a:r>
              <a:rPr lang="es-ES" dirty="0" err="1"/>
              <a:t>Qos</a:t>
            </a:r>
            <a:r>
              <a:rPr lang="es-ES" dirty="0"/>
              <a:t>, orquestadores de datacenter, etc.), puedan implementarse de forma virtual.</a:t>
            </a:r>
          </a:p>
          <a:p>
            <a:endParaRPr lang="es-ES" dirty="0"/>
          </a:p>
          <a:p>
            <a:endParaRPr lang="es-ES" dirty="0"/>
          </a:p>
          <a:p>
            <a:r>
              <a:rPr lang="es-ES" dirty="0"/>
              <a:t>Estos autores han identificado estos componentes en los principales controladores comerciales de VMware 19 (</a:t>
            </a:r>
            <a:r>
              <a:rPr lang="es-ES" dirty="0" err="1"/>
              <a:t>vCloud</a:t>
            </a:r>
            <a:r>
              <a:rPr lang="es-ES" dirty="0"/>
              <a:t>/ </a:t>
            </a:r>
            <a:r>
              <a:rPr lang="es-ES" dirty="0" err="1"/>
              <a:t>vSphere</a:t>
            </a:r>
            <a:r>
              <a:rPr lang="es-ES" dirty="0"/>
              <a:t>), </a:t>
            </a:r>
            <a:r>
              <a:rPr lang="es-ES" dirty="0" err="1"/>
              <a:t>Nicira</a:t>
            </a:r>
            <a:r>
              <a:rPr lang="es-ES" dirty="0"/>
              <a:t> (NVP), NEC (Trema), Big Switch Networks (</a:t>
            </a:r>
            <a:r>
              <a:rPr lang="es-ES" dirty="0" err="1"/>
              <a:t>Floodlight</a:t>
            </a:r>
            <a:r>
              <a:rPr lang="es-ES" dirty="0"/>
              <a:t>/BNC), Juniper (</a:t>
            </a:r>
            <a:r>
              <a:rPr lang="es-ES" dirty="0" err="1"/>
              <a:t>Contrail</a:t>
            </a:r>
            <a:r>
              <a:rPr lang="es-ES" dirty="0"/>
              <a:t>) y en muchos controladores </a:t>
            </a:r>
            <a:r>
              <a:rPr lang="es-ES" dirty="0" err="1"/>
              <a:t>OpenSource</a:t>
            </a:r>
            <a:r>
              <a:rPr lang="es-ES" dirty="0"/>
              <a:t>.</a:t>
            </a:r>
          </a:p>
        </p:txBody>
      </p:sp>
      <p:sp>
        <p:nvSpPr>
          <p:cNvPr id="4" name="Marcador de número de diapositiva 3"/>
          <p:cNvSpPr>
            <a:spLocks noGrp="1"/>
          </p:cNvSpPr>
          <p:nvPr>
            <p:ph type="sldNum" sz="quarter" idx="5"/>
          </p:nvPr>
        </p:nvSpPr>
        <p:spPr/>
        <p:txBody>
          <a:bodyPr/>
          <a:lstStyle/>
          <a:p>
            <a:fld id="{1AA68A4A-458B-47E8-875E-537F49E71CCD}" type="slidenum">
              <a:rPr lang="en-US" smtClean="0"/>
              <a:pPr/>
              <a:t>17</a:t>
            </a:fld>
            <a:endParaRPr lang="en-US"/>
          </a:p>
        </p:txBody>
      </p:sp>
      <p:sp>
        <p:nvSpPr>
          <p:cNvPr id="5" name="Marcador de encabezado 4"/>
          <p:cNvSpPr>
            <a:spLocks noGrp="1"/>
          </p:cNvSpPr>
          <p:nvPr>
            <p:ph type="hdr" sz="quarter"/>
          </p:nvPr>
        </p:nvSpPr>
        <p:spPr/>
        <p:txBody>
          <a:bodyPr/>
          <a:lstStyle/>
          <a:p>
            <a:r>
              <a:rPr lang="es-ES"/>
              <a:t>Capacitación en terreno durante enero de 2007</a:t>
            </a:r>
          </a:p>
        </p:txBody>
      </p:sp>
    </p:spTree>
    <p:extLst>
      <p:ext uri="{BB962C8B-B14F-4D97-AF65-F5344CB8AC3E}">
        <p14:creationId xmlns:p14="http://schemas.microsoft.com/office/powerpoint/2010/main" val="4172039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CE06A392-9F65-4B53-8DD2-84F992270183}" type="slidenum">
              <a:rPr lang="en-US"/>
              <a:pPr/>
              <a:t>18</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80706" name="Rectangle 2"/>
          <p:cNvSpPr>
            <a:spLocks noGrp="1" noRot="1" noChangeAspect="1" noChangeArrowheads="1" noTextEdit="1"/>
          </p:cNvSpPr>
          <p:nvPr>
            <p:ph type="sldImg"/>
          </p:nvPr>
        </p:nvSpPr>
        <p:spPr>
          <a:xfrm>
            <a:off x="1162050" y="692150"/>
            <a:ext cx="4610100" cy="3457575"/>
          </a:xfrm>
          <a:ln/>
        </p:spPr>
      </p:sp>
      <p:sp>
        <p:nvSpPr>
          <p:cNvPr id="1480707" name="Rectangle 3"/>
          <p:cNvSpPr>
            <a:spLocks noGrp="1" noChangeArrowheads="1"/>
          </p:cNvSpPr>
          <p:nvPr>
            <p:ph type="body" idx="1"/>
          </p:nvPr>
        </p:nvSpPr>
        <p:spPr>
          <a:xfrm>
            <a:off x="923925" y="4379913"/>
            <a:ext cx="5086350" cy="4148137"/>
          </a:xfrm>
        </p:spPr>
        <p:txBody>
          <a:bodyPr/>
          <a:lstStyle/>
          <a:p>
            <a:pPr marL="0" indent="0">
              <a:buNone/>
            </a:pPr>
            <a:r>
              <a:rPr lang="es-ES" sz="2800" b="1" i="1" dirty="0">
                <a:solidFill>
                  <a:srgbClr val="202124"/>
                </a:solidFill>
                <a:effectLst/>
                <a:latin typeface="arial" panose="020B0604020202020204" pitchFamily="34" charset="0"/>
              </a:rPr>
              <a:t>Establece la comunicación entre el controlador SDN y los conmutadores o enrutadores de red (switches o routers), es decir, entre la capa de control y la capa de infraestructura.</a:t>
            </a:r>
            <a:endParaRPr lang="es-AR" sz="1200" b="1" i="1" dirty="0">
              <a:effectLst>
                <a:outerShdw blurRad="38100" dist="38100" dir="2700000" algn="tl">
                  <a:srgbClr val="000000">
                    <a:alpha val="43137"/>
                  </a:srgbClr>
                </a:outerShdw>
              </a:effectLst>
            </a:endParaRPr>
          </a:p>
          <a:p>
            <a:pPr marL="0" indent="0">
              <a:buNone/>
            </a:pPr>
            <a:endParaRPr lang="es-AR" sz="1100" b="1" i="1" dirty="0">
              <a:effectLst>
                <a:outerShdw blurRad="38100" dist="38100" dir="2700000" algn="tl">
                  <a:srgbClr val="000000">
                    <a:alpha val="43137"/>
                  </a:srgbClr>
                </a:outerShdw>
              </a:effectLst>
            </a:endParaRPr>
          </a:p>
          <a:p>
            <a:pPr marL="0" indent="0">
              <a:buNone/>
            </a:pPr>
            <a:endParaRPr lang="es-AR" sz="1100" b="1" i="1" dirty="0">
              <a:effectLst>
                <a:outerShdw blurRad="38100" dist="38100" dir="2700000" algn="tl">
                  <a:srgbClr val="000000">
                    <a:alpha val="43137"/>
                  </a:srgbClr>
                </a:outerShdw>
              </a:effectLst>
            </a:endParaRPr>
          </a:p>
          <a:p>
            <a:pPr marL="0" indent="0">
              <a:buNone/>
            </a:pPr>
            <a:r>
              <a:rPr lang="es-AR" sz="1100" b="1" i="1" dirty="0">
                <a:effectLst>
                  <a:outerShdw blurRad="38100" dist="38100" dir="2700000" algn="tl">
                    <a:srgbClr val="000000">
                      <a:alpha val="43137"/>
                    </a:srgbClr>
                  </a:outerShdw>
                </a:effectLst>
              </a:rPr>
              <a:t>Protocolo Openflow: </a:t>
            </a:r>
          </a:p>
          <a:p>
            <a:r>
              <a:rPr lang="es-AR" sz="1000" b="1" i="1" dirty="0">
                <a:effectLst>
                  <a:outerShdw blurRad="38100" dist="38100" dir="2700000" algn="tl">
                    <a:srgbClr val="000000">
                      <a:alpha val="43137"/>
                    </a:srgbClr>
                  </a:outerShdw>
                </a:effectLst>
              </a:rPr>
              <a:t>Surgido en la Universidad de Standford.</a:t>
            </a:r>
          </a:p>
          <a:p>
            <a:r>
              <a:rPr lang="es-AR" sz="1000" b="1" i="1" dirty="0">
                <a:effectLst>
                  <a:outerShdw blurRad="38100" dist="38100" dir="2700000" algn="tl">
                    <a:srgbClr val="000000">
                      <a:alpha val="43137"/>
                    </a:srgbClr>
                  </a:outerShdw>
                </a:effectLst>
              </a:rPr>
              <a:t>Control Centralizado, los elementos de red SOLO reenvían paquetes.</a:t>
            </a:r>
          </a:p>
          <a:p>
            <a:endParaRPr lang="es-AR" sz="1000" b="1" i="1" dirty="0">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100000"/>
              </a:spcBef>
              <a:spcAft>
                <a:spcPct val="0"/>
              </a:spcAft>
              <a:buClrTx/>
              <a:buSzTx/>
              <a:buFontTx/>
              <a:buNone/>
              <a:tabLst/>
              <a:defRPr/>
            </a:pPr>
            <a:r>
              <a:rPr lang="es-ES" sz="1800" dirty="0">
                <a:effectLst/>
                <a:latin typeface="Times New Roman" panose="02020603050405020304" pitchFamily="18" charset="0"/>
                <a:ea typeface="Times New Roman" panose="02020603050405020304" pitchFamily="18" charset="0"/>
              </a:rPr>
              <a:t>OpenFlow: </a:t>
            </a:r>
            <a:r>
              <a:rPr lang="es-AR" sz="1800" dirty="0">
                <a:effectLst/>
                <a:latin typeface="Times New Roman" panose="02020603050405020304" pitchFamily="18" charset="0"/>
                <a:ea typeface="Times New Roman" panose="02020603050405020304" pitchFamily="18" charset="0"/>
              </a:rPr>
              <a:t>Se define como un protocolo emergente y abierto de comunicaciones que permite a un servidor de software determinar el camino de reenvío de paquetes que debería seguir en una red de switches.</a:t>
            </a:r>
            <a:endParaRPr lang="es-ES" sz="1800" dirty="0">
              <a:effectLst/>
              <a:latin typeface="Times New Roman" panose="02020603050405020304" pitchFamily="18" charset="0"/>
              <a:ea typeface="Times New Roman" panose="02020603050405020304" pitchFamily="18" charset="0"/>
            </a:endParaRPr>
          </a:p>
          <a:p>
            <a:endParaRPr lang="es-AR" sz="1000" b="1" i="1" dirty="0">
              <a:effectLst>
                <a:outerShdw blurRad="38100" dist="38100" dir="2700000" algn="tl">
                  <a:srgbClr val="000000">
                    <a:alpha val="43137"/>
                  </a:srgbClr>
                </a:outerShdw>
              </a:effectLst>
            </a:endParaRPr>
          </a:p>
          <a:p>
            <a:endParaRPr lang="es-AR" sz="1000" b="1" i="1" dirty="0">
              <a:effectLst>
                <a:outerShdw blurRad="38100" dist="38100" dir="2700000" algn="tl">
                  <a:srgbClr val="000000">
                    <a:alpha val="43137"/>
                  </a:srgbClr>
                </a:outerShdw>
              </a:effectLst>
            </a:endParaRPr>
          </a:p>
          <a:p>
            <a:r>
              <a:rPr lang="es-ES" b="1" i="1" dirty="0">
                <a:effectLst>
                  <a:outerShdw blurRad="38100" dist="38100" dir="2700000" algn="tl">
                    <a:srgbClr val="000000">
                      <a:alpha val="43137"/>
                    </a:srgbClr>
                  </a:outerShdw>
                </a:effectLst>
              </a:rPr>
              <a:t>OpenFlow : Es un protocolo empleado entre la interfaz sur del controlador y los switches SDN, para la trasmisión de políticas, efectuar consultas al controlador sobre inexistencia de alguna política para procesar algún tipo de paquete , efectuar intercambio de información para la gestión de la topología de red y obtención de información estadística.</a:t>
            </a:r>
          </a:p>
          <a:p>
            <a:endParaRPr lang="es-ES" b="1" i="1" dirty="0">
              <a:effectLst>
                <a:outerShdw blurRad="38100" dist="38100" dir="2700000" algn="tl">
                  <a:srgbClr val="000000">
                    <a:alpha val="43137"/>
                  </a:srgbClr>
                </a:outerShdw>
              </a:effectLst>
            </a:endParaRPr>
          </a:p>
          <a:p>
            <a:r>
              <a:rPr lang="es-ES" dirty="0"/>
              <a:t>Los flujos almacenados en los elementos de red tienen dos campos, los datos que identifican ese flujo (origen, destino) y una acción. Existen dos modos de funcionamiento de OpenFlow: proactivo y reactivo </a:t>
            </a:r>
          </a:p>
          <a:p>
            <a:endParaRPr lang="es-ES" dirty="0"/>
          </a:p>
          <a:p>
            <a:r>
              <a:rPr lang="es-ES" b="1" i="1" dirty="0">
                <a:effectLst>
                  <a:outerShdw blurRad="38100" dist="38100" dir="2700000" algn="tl">
                    <a:srgbClr val="000000">
                      <a:alpha val="43137"/>
                    </a:srgbClr>
                  </a:outerShdw>
                </a:effectLst>
              </a:rPr>
              <a:t>• En el modo proactivo</a:t>
            </a:r>
            <a:r>
              <a:rPr lang="es-ES" dirty="0"/>
              <a:t>, el controlador carga todas las tablas en forma previa al comienzo del procesamiento de paquetes en el plano de datos. </a:t>
            </a:r>
          </a:p>
          <a:p>
            <a:r>
              <a:rPr lang="es-ES" dirty="0"/>
              <a:t>• </a:t>
            </a:r>
            <a:r>
              <a:rPr lang="es-ES" b="1" i="1" dirty="0"/>
              <a:t>En el modo reactivo</a:t>
            </a:r>
            <a:r>
              <a:rPr lang="es-ES" dirty="0"/>
              <a:t>, los dispositivos de red tienen sus tablas vacías cuando comienzan a procesar paquetes. Cuando llegan los paquetes, el dispositivo de red revisa si existen entradas en las tablas para procesarlos. Si no existe una entrada para procesar un paquete, el elemento de red informa al controlador de esta situación, el controlador determina la acción correcta y envía al elemento de red la entrada de flujo correcta. Con este método se van poblando las tablas con todas las acciones necesarias.</a:t>
            </a:r>
            <a:endParaRPr lang="es-AR" b="1" i="1" dirty="0">
              <a:effectLst>
                <a:outerShdw blurRad="38100" dist="38100" dir="2700000" algn="tl">
                  <a:srgbClr val="000000">
                    <a:alpha val="43137"/>
                  </a:srgbClr>
                </a:outerShdw>
              </a:effectLs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sz="9600" b="1" i="1" dirty="0">
                <a:solidFill>
                  <a:srgbClr val="202124"/>
                </a:solidFill>
                <a:effectLst/>
                <a:latin typeface="arial" panose="020B0604020202020204" pitchFamily="34" charset="0"/>
              </a:rPr>
              <a:t>Establece la comunicación entre el controlador SDN y los conmutadores o enrutadores de red (switches o routers), es decir, entre la capa de control y la capa de infraestructura.</a:t>
            </a:r>
            <a:endParaRPr lang="es-AR" sz="5400" b="1" i="1" dirty="0">
              <a:effectLst>
                <a:outerShdw blurRad="38100" dist="38100" dir="2700000" algn="tl">
                  <a:srgbClr val="000000">
                    <a:alpha val="43137"/>
                  </a:srgbClr>
                </a:outerShdw>
              </a:effectLst>
            </a:endParaRPr>
          </a:p>
          <a:p>
            <a:pPr marL="0" indent="0">
              <a:buNone/>
            </a:pPr>
            <a:endParaRPr lang="es-AR" sz="4800" b="1" i="1" dirty="0">
              <a:effectLst>
                <a:outerShdw blurRad="38100" dist="38100" dir="2700000" algn="tl">
                  <a:srgbClr val="000000">
                    <a:alpha val="43137"/>
                  </a:srgbClr>
                </a:outerShdw>
              </a:effectLst>
            </a:endParaRPr>
          </a:p>
          <a:p>
            <a:pPr marL="0" indent="0">
              <a:buNone/>
            </a:pPr>
            <a:endParaRPr lang="es-AR" sz="4800" b="1" i="1" dirty="0">
              <a:effectLst>
                <a:outerShdw blurRad="38100" dist="38100" dir="2700000" algn="tl">
                  <a:srgbClr val="000000">
                    <a:alpha val="43137"/>
                  </a:srgbClr>
                </a:outerShdw>
              </a:effectLst>
            </a:endParaRPr>
          </a:p>
          <a:p>
            <a:pPr marL="0" indent="0">
              <a:buNone/>
            </a:pPr>
            <a:r>
              <a:rPr lang="es-AR" sz="4800" b="1" i="1" dirty="0">
                <a:effectLst>
                  <a:outerShdw blurRad="38100" dist="38100" dir="2700000" algn="tl">
                    <a:srgbClr val="000000">
                      <a:alpha val="43137"/>
                    </a:srgbClr>
                  </a:outerShdw>
                </a:effectLst>
              </a:rPr>
              <a:t>Protocolo Openflow: </a:t>
            </a:r>
          </a:p>
          <a:p>
            <a:r>
              <a:rPr lang="es-AR" sz="4000" b="1" i="1" dirty="0">
                <a:effectLst>
                  <a:outerShdw blurRad="38100" dist="38100" dir="2700000" algn="tl">
                    <a:srgbClr val="000000">
                      <a:alpha val="43137"/>
                    </a:srgbClr>
                  </a:outerShdw>
                </a:effectLst>
              </a:rPr>
              <a:t>Surgido en la Universidad de Standford.</a:t>
            </a:r>
          </a:p>
          <a:p>
            <a:r>
              <a:rPr lang="es-AR" sz="4000" b="1" i="1" dirty="0">
                <a:effectLst>
                  <a:outerShdw blurRad="38100" dist="38100" dir="2700000" algn="tl">
                    <a:srgbClr val="000000">
                      <a:alpha val="43137"/>
                    </a:srgbClr>
                  </a:outerShdw>
                </a:effectLst>
              </a:rPr>
              <a:t>Control Centralizado, los elementos de red SOLO reenvían paquetes.</a:t>
            </a:r>
          </a:p>
          <a:p>
            <a:endParaRPr lang="es-AR" sz="4000" b="1" i="1" dirty="0">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100000"/>
              </a:spcBef>
              <a:spcAft>
                <a:spcPct val="0"/>
              </a:spcAft>
              <a:buClrTx/>
              <a:buSzTx/>
              <a:buFontTx/>
              <a:buNone/>
              <a:tabLst/>
              <a:defRPr/>
            </a:pPr>
            <a:r>
              <a:rPr lang="es-ES" sz="7200" dirty="0">
                <a:effectLst/>
                <a:latin typeface="Times New Roman" panose="02020603050405020304" pitchFamily="18" charset="0"/>
                <a:ea typeface="Times New Roman" panose="02020603050405020304" pitchFamily="18" charset="0"/>
              </a:rPr>
              <a:t>OpenFlow: </a:t>
            </a:r>
            <a:r>
              <a:rPr lang="es-AR" sz="7200" dirty="0">
                <a:effectLst/>
                <a:latin typeface="Times New Roman" panose="02020603050405020304" pitchFamily="18" charset="0"/>
                <a:ea typeface="Times New Roman" panose="02020603050405020304" pitchFamily="18" charset="0"/>
              </a:rPr>
              <a:t>Se define como un protocolo emergente y abierto de comunicaciones que permite a un servidor de software determinar el camino de reenvío de paquetes que debería seguir en una red de switches.</a:t>
            </a:r>
            <a:endParaRPr lang="es-ES" sz="7200" dirty="0">
              <a:effectLst/>
              <a:latin typeface="Times New Roman" panose="02020603050405020304" pitchFamily="18" charset="0"/>
              <a:ea typeface="Times New Roman" panose="02020603050405020304" pitchFamily="18" charset="0"/>
            </a:endParaRPr>
          </a:p>
          <a:p>
            <a:endParaRPr lang="es-AR" sz="4000" b="1" i="1" dirty="0">
              <a:effectLst>
                <a:outerShdw blurRad="38100" dist="38100" dir="2700000" algn="tl">
                  <a:srgbClr val="000000">
                    <a:alpha val="43137"/>
                  </a:srgbClr>
                </a:outerShdw>
              </a:effectLst>
            </a:endParaRPr>
          </a:p>
          <a:p>
            <a:endParaRPr lang="es-AR" sz="4000" b="1" i="1" dirty="0">
              <a:effectLst>
                <a:outerShdw blurRad="38100" dist="38100" dir="2700000" algn="tl">
                  <a:srgbClr val="000000">
                    <a:alpha val="43137"/>
                  </a:srgbClr>
                </a:outerShdw>
              </a:effectLst>
            </a:endParaRPr>
          </a:p>
          <a:p>
            <a:r>
              <a:rPr lang="es-ES" sz="4000" b="1" i="1" dirty="0">
                <a:effectLst>
                  <a:outerShdw blurRad="38100" dist="38100" dir="2700000" algn="tl">
                    <a:srgbClr val="000000">
                      <a:alpha val="43137"/>
                    </a:srgbClr>
                  </a:outerShdw>
                </a:effectLst>
              </a:rPr>
              <a:t>OpenFlow : Es un protocolo empleado entre la interfaz sur del controlador y los switches SDN, para la trasmisión de políticas, efectuar consultas al controlador sobre inexistencia de alguna política para procesar algún tipo de paquete , efectuar intercambio de información para la gestión de la topología de red y obtención de información estadística.</a:t>
            </a:r>
          </a:p>
          <a:p>
            <a:endParaRPr lang="es-ES" sz="4000" b="1" i="1" dirty="0">
              <a:effectLst>
                <a:outerShdw blurRad="38100" dist="38100" dir="2700000" algn="tl">
                  <a:srgbClr val="000000">
                    <a:alpha val="43137"/>
                  </a:srgbClr>
                </a:outerShdw>
              </a:effectLst>
            </a:endParaRPr>
          </a:p>
          <a:p>
            <a:r>
              <a:rPr lang="es-ES" sz="4000" dirty="0"/>
              <a:t>Los flujos almacenados en los elementos de red tienen dos campos, los datos que identifican ese flujo (origen, destino) y una acción. Existen dos modos de funcionamiento de OpenFlow: proactivo y reactivo </a:t>
            </a:r>
          </a:p>
          <a:p>
            <a:endParaRPr lang="es-ES" sz="4000" dirty="0"/>
          </a:p>
          <a:p>
            <a:r>
              <a:rPr lang="es-ES" sz="4000" b="1" i="1" dirty="0">
                <a:effectLst>
                  <a:outerShdw blurRad="38100" dist="38100" dir="2700000" algn="tl">
                    <a:srgbClr val="000000">
                      <a:alpha val="43137"/>
                    </a:srgbClr>
                  </a:outerShdw>
                </a:effectLst>
              </a:rPr>
              <a:t>• En el modo proactivo</a:t>
            </a:r>
            <a:r>
              <a:rPr lang="es-ES" sz="4000" dirty="0"/>
              <a:t>, el controlador carga todas las tablas en forma previa al comienzo del procesamiento de paquetes en el plano de datos. </a:t>
            </a:r>
          </a:p>
          <a:p>
            <a:r>
              <a:rPr lang="es-ES" sz="4000" dirty="0"/>
              <a:t>• </a:t>
            </a:r>
            <a:r>
              <a:rPr lang="es-ES" sz="4000" b="1" i="1" dirty="0"/>
              <a:t>En el modo reactivo</a:t>
            </a:r>
            <a:r>
              <a:rPr lang="es-ES" sz="4000" dirty="0"/>
              <a:t>, los dispositivos de red tienen sus tablas vacías cuando comienzan a procesar paquetes. Cuando llegan los paquetes, el dispositivo de red revisa si existen entradas en las tablas para procesarlos. Si no existe una entrada para procesar un paquete, el elemento de red informa al controlador de esta situación, el controlador determina la acción correcta y envía al elemento de red la entrada de flujo correcta. Con este método se van poblando las tablas con todas las acciones necesarias.</a:t>
            </a:r>
            <a:endParaRPr lang="es-AR" sz="4000" b="1" i="1" dirty="0">
              <a:effectLst>
                <a:outerShdw blurRad="38100" dist="38100" dir="2700000" algn="tl">
                  <a:srgbClr val="000000">
                    <a:alpha val="43137"/>
                  </a:srgbClr>
                </a:outerShdw>
              </a:effectLst>
            </a:endParaRPr>
          </a:p>
          <a:p>
            <a:endParaRPr lang="es-ES" dirty="0"/>
          </a:p>
        </p:txBody>
      </p:sp>
      <p:sp>
        <p:nvSpPr>
          <p:cNvPr id="4" name="Marcador de número de diapositiva 3"/>
          <p:cNvSpPr>
            <a:spLocks noGrp="1"/>
          </p:cNvSpPr>
          <p:nvPr>
            <p:ph type="sldNum" sz="quarter" idx="5"/>
          </p:nvPr>
        </p:nvSpPr>
        <p:spPr/>
        <p:txBody>
          <a:bodyPr/>
          <a:lstStyle/>
          <a:p>
            <a:fld id="{1AA68A4A-458B-47E8-875E-537F49E71CCD}" type="slidenum">
              <a:rPr lang="en-US" smtClean="0"/>
              <a:pPr/>
              <a:t>19</a:t>
            </a:fld>
            <a:endParaRPr lang="en-US"/>
          </a:p>
        </p:txBody>
      </p:sp>
      <p:sp>
        <p:nvSpPr>
          <p:cNvPr id="5" name="Marcador de encabezado 4"/>
          <p:cNvSpPr>
            <a:spLocks noGrp="1"/>
          </p:cNvSpPr>
          <p:nvPr>
            <p:ph type="hdr" sz="quarter"/>
          </p:nvPr>
        </p:nvSpPr>
        <p:spPr/>
        <p:txBody>
          <a:bodyPr/>
          <a:lstStyle/>
          <a:p>
            <a:r>
              <a:rPr lang="es-ES"/>
              <a:t>Capacitación en terreno durante enero de 2007</a:t>
            </a:r>
          </a:p>
        </p:txBody>
      </p:sp>
    </p:spTree>
    <p:extLst>
      <p:ext uri="{BB962C8B-B14F-4D97-AF65-F5344CB8AC3E}">
        <p14:creationId xmlns:p14="http://schemas.microsoft.com/office/powerpoint/2010/main" val="2902075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7B8549A-0788-447A-B9AD-C6CCE290B8E3}" type="slidenum">
              <a:rPr lang="en-US"/>
              <a:pPr/>
              <a:t>2</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09026" name="Rectangle 2"/>
          <p:cNvSpPr>
            <a:spLocks noGrp="1" noRot="1" noChangeAspect="1" noChangeArrowheads="1" noTextEdit="1"/>
          </p:cNvSpPr>
          <p:nvPr>
            <p:ph type="sldImg"/>
          </p:nvPr>
        </p:nvSpPr>
        <p:spPr>
          <a:xfrm>
            <a:off x="2084388" y="696913"/>
            <a:ext cx="2765425" cy="2073275"/>
          </a:xfrm>
          <a:ln/>
        </p:spPr>
      </p:sp>
      <p:sp>
        <p:nvSpPr>
          <p:cNvPr id="1409027"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indent="342900" algn="just"/>
            <a:r>
              <a:rPr lang="es-ES" sz="4000" b="0" i="0" dirty="0">
                <a:solidFill>
                  <a:srgbClr val="202124"/>
                </a:solidFill>
                <a:effectLst/>
                <a:latin typeface="arial" panose="020B0604020202020204" pitchFamily="34" charset="0"/>
              </a:rPr>
              <a:t>El </a:t>
            </a:r>
            <a:r>
              <a:rPr lang="es-ES" sz="4000" b="1" i="0" dirty="0">
                <a:solidFill>
                  <a:srgbClr val="202124"/>
                </a:solidFill>
                <a:effectLst/>
                <a:latin typeface="arial" panose="020B0604020202020204" pitchFamily="34" charset="0"/>
              </a:rPr>
              <a:t>controlador SDN</a:t>
            </a:r>
            <a:r>
              <a:rPr lang="es-ES" sz="4000" b="0" i="0" dirty="0">
                <a:solidFill>
                  <a:srgbClr val="202124"/>
                </a:solidFill>
                <a:effectLst/>
                <a:latin typeface="arial" panose="020B0604020202020204" pitchFamily="34" charset="0"/>
              </a:rPr>
              <a:t> se encarga de traducir las necesidades o requisitos de la capa Aplicación a los elementos de red, y de proporcionar información relevante a las aplicaciones </a:t>
            </a:r>
            <a:r>
              <a:rPr lang="es-ES" sz="4000" b="1" i="0" dirty="0">
                <a:solidFill>
                  <a:srgbClr val="202124"/>
                </a:solidFill>
                <a:effectLst/>
                <a:latin typeface="arial" panose="020B0604020202020204" pitchFamily="34" charset="0"/>
              </a:rPr>
              <a:t>SDN</a:t>
            </a:r>
            <a:r>
              <a:rPr lang="es-ES" sz="4000" b="0" i="0" dirty="0">
                <a:solidFill>
                  <a:srgbClr val="202124"/>
                </a:solidFill>
                <a:effectLst/>
                <a:latin typeface="arial" panose="020B0604020202020204" pitchFamily="34" charset="0"/>
              </a:rPr>
              <a:t>, pudiendo incluir estadísticas y eventos</a:t>
            </a:r>
            <a:endParaRPr lang="es-AR" sz="1800" dirty="0">
              <a:effectLst/>
              <a:latin typeface="Times New Roman" panose="02020603050405020304" pitchFamily="18" charset="0"/>
              <a:ea typeface="Times New Roman" panose="02020603050405020304" pitchFamily="18" charset="0"/>
            </a:endParaRPr>
          </a:p>
          <a:p>
            <a:pPr indent="342900" algn="just"/>
            <a:endParaRPr lang="es-AR" sz="1800" dirty="0">
              <a:effectLst/>
              <a:latin typeface="Times New Roman" panose="02020603050405020304" pitchFamily="18" charset="0"/>
              <a:ea typeface="Times New Roman" panose="02020603050405020304" pitchFamily="18" charset="0"/>
            </a:endParaRPr>
          </a:p>
          <a:p>
            <a:pPr indent="342900" algn="just"/>
            <a:endParaRPr lang="es-AR" sz="1800" dirty="0">
              <a:effectLst/>
              <a:latin typeface="Times New Roman" panose="02020603050405020304" pitchFamily="18" charset="0"/>
              <a:ea typeface="Times New Roman" panose="02020603050405020304" pitchFamily="18" charset="0"/>
            </a:endParaRPr>
          </a:p>
          <a:p>
            <a:pPr indent="342900" algn="just"/>
            <a:r>
              <a:rPr lang="es-AR" sz="1800" dirty="0">
                <a:effectLst/>
                <a:latin typeface="Times New Roman" panose="02020603050405020304" pitchFamily="18" charset="0"/>
                <a:ea typeface="Times New Roman" panose="02020603050405020304" pitchFamily="18" charset="0"/>
              </a:rPr>
              <a:t>Rol de los </a:t>
            </a:r>
            <a:r>
              <a:rPr lang="es-AR" sz="1800" i="1" dirty="0">
                <a:effectLst/>
                <a:latin typeface="Times New Roman" panose="02020603050405020304" pitchFamily="18" charset="0"/>
                <a:ea typeface="Times New Roman" panose="02020603050405020304" pitchFamily="18" charset="0"/>
              </a:rPr>
              <a:t>Controladores</a:t>
            </a:r>
            <a:r>
              <a:rPr lang="es-AR" sz="1800" dirty="0">
                <a:effectLst/>
                <a:latin typeface="Times New Roman" panose="02020603050405020304" pitchFamily="18" charset="0"/>
                <a:ea typeface="Times New Roman" panose="02020603050405020304" pitchFamily="18" charset="0"/>
              </a:rPr>
              <a:t>, estos son los encargados principales de tomar el responsabilidad del </a:t>
            </a:r>
            <a:r>
              <a:rPr lang="es-AR" sz="1800" b="1" dirty="0">
                <a:effectLst/>
                <a:latin typeface="Times New Roman" panose="02020603050405020304" pitchFamily="18" charset="0"/>
                <a:ea typeface="Times New Roman" panose="02020603050405020304" pitchFamily="18" charset="0"/>
              </a:rPr>
              <a:t>Panel de Control de la red</a:t>
            </a:r>
            <a:r>
              <a:rPr lang="es-AR" sz="1800" dirty="0">
                <a:effectLst/>
                <a:latin typeface="Times New Roman" panose="02020603050405020304" pitchFamily="18" charset="0"/>
                <a:ea typeface="Times New Roman" panose="02020603050405020304" pitchFamily="18" charset="0"/>
              </a:rPr>
              <a:t>. También son los encargados </a:t>
            </a:r>
            <a:r>
              <a:rPr lang="es-AR" sz="1800" b="1" dirty="0">
                <a:effectLst/>
                <a:latin typeface="Times New Roman" panose="02020603050405020304" pitchFamily="18" charset="0"/>
                <a:ea typeface="Times New Roman" panose="02020603050405020304" pitchFamily="18" charset="0"/>
              </a:rPr>
              <a:t>de segmentar la red global y unificarla en redes regionales</a:t>
            </a:r>
            <a:r>
              <a:rPr lang="es-AR" sz="1800" dirty="0">
                <a:effectLst/>
                <a:latin typeface="Times New Roman" panose="02020603050405020304" pitchFamily="18" charset="0"/>
                <a:ea typeface="Times New Roman" panose="02020603050405020304" pitchFamily="18" charset="0"/>
              </a:rPr>
              <a:t>. A raíz de ello, se obtiene una reducción en la complejidad de la red ya que se disminuye el tamaño de las tablas de enrutamiento, como así también, se disminuye la cantidad de actualizaciones en los protocolos de comunicación que utilizan los</a:t>
            </a:r>
            <a:r>
              <a:rPr lang="es-AR" sz="1800" i="1" dirty="0">
                <a:solidFill>
                  <a:srgbClr val="FF0000"/>
                </a:solidFill>
                <a:effectLst/>
                <a:latin typeface="Times New Roman" panose="02020603050405020304" pitchFamily="18" charset="0"/>
                <a:ea typeface="Times New Roman" panose="02020603050405020304" pitchFamily="18" charset="0"/>
              </a:rPr>
              <a:t> </a:t>
            </a:r>
            <a:r>
              <a:rPr lang="es-AR" sz="1800" i="1" dirty="0">
                <a:effectLst/>
                <a:latin typeface="Times New Roman" panose="02020603050405020304" pitchFamily="18" charset="0"/>
                <a:ea typeface="Times New Roman" panose="02020603050405020304" pitchFamily="18" charset="0"/>
              </a:rPr>
              <a:t>Controladores</a:t>
            </a:r>
            <a:r>
              <a:rPr lang="es-AR" sz="1800" dirty="0">
                <a:effectLst/>
                <a:latin typeface="Times New Roman" panose="02020603050405020304" pitchFamily="18" charset="0"/>
                <a:ea typeface="Times New Roman" panose="02020603050405020304" pitchFamily="18" charset="0"/>
              </a:rPr>
              <a:t> entre sí cuando se generan cambios en la red.</a:t>
            </a:r>
            <a:endParaRPr lang="es-ES" sz="1800" dirty="0">
              <a:effectLst/>
              <a:latin typeface="Times New Roman" panose="02020603050405020304" pitchFamily="18" charset="0"/>
              <a:ea typeface="Times New Roman" panose="02020603050405020304" pitchFamily="18" charset="0"/>
            </a:endParaRPr>
          </a:p>
          <a:p>
            <a:pPr indent="342900" algn="just"/>
            <a:r>
              <a:rPr lang="es-AR" sz="1800" dirty="0">
                <a:effectLst/>
                <a:latin typeface="Times New Roman" panose="02020603050405020304" pitchFamily="18" charset="0"/>
                <a:ea typeface="Times New Roman" panose="02020603050405020304" pitchFamily="18" charset="0"/>
              </a:rPr>
              <a:t>Además, el rol del </a:t>
            </a:r>
            <a:r>
              <a:rPr lang="es-AR" sz="1800" i="1" dirty="0">
                <a:effectLst/>
                <a:latin typeface="Times New Roman" panose="02020603050405020304" pitchFamily="18" charset="0"/>
                <a:ea typeface="Times New Roman" panose="02020603050405020304" pitchFamily="18" charset="0"/>
              </a:rPr>
              <a:t>Controlador</a:t>
            </a:r>
            <a:r>
              <a:rPr lang="es-AR" sz="1800" dirty="0">
                <a:effectLst/>
                <a:latin typeface="Times New Roman" panose="02020603050405020304" pitchFamily="18" charset="0"/>
                <a:ea typeface="Times New Roman" panose="02020603050405020304" pitchFamily="18" charset="0"/>
              </a:rPr>
              <a:t> </a:t>
            </a:r>
            <a:r>
              <a:rPr lang="es-AR" sz="1800" b="1" dirty="0">
                <a:effectLst/>
                <a:latin typeface="Times New Roman" panose="02020603050405020304" pitchFamily="18" charset="0"/>
                <a:ea typeface="Times New Roman" panose="02020603050405020304" pitchFamily="18" charset="0"/>
              </a:rPr>
              <a:t>permite la comunicación entre los distintos tipos de enlaces </a:t>
            </a:r>
            <a:r>
              <a:rPr lang="es-AR" sz="1800" dirty="0">
                <a:effectLst/>
                <a:latin typeface="Times New Roman" panose="02020603050405020304" pitchFamily="18" charset="0"/>
                <a:ea typeface="Times New Roman" panose="02020603050405020304" pitchFamily="18" charset="0"/>
              </a:rPr>
              <a:t>que puedan existir en la red. Por ejemplo, si hay más de un proveedor de MPLS, necesitamos de los</a:t>
            </a:r>
            <a:r>
              <a:rPr lang="es-AR" sz="1800" i="1" dirty="0">
                <a:effectLst/>
                <a:latin typeface="Times New Roman" panose="02020603050405020304" pitchFamily="18" charset="0"/>
                <a:ea typeface="Times New Roman" panose="02020603050405020304" pitchFamily="18" charset="0"/>
              </a:rPr>
              <a:t> controladores </a:t>
            </a:r>
            <a:r>
              <a:rPr lang="es-AR" sz="1800" dirty="0">
                <a:effectLst/>
                <a:latin typeface="Times New Roman" panose="02020603050405020304" pitchFamily="18" charset="0"/>
                <a:ea typeface="Times New Roman" panose="02020603050405020304" pitchFamily="18" charset="0"/>
              </a:rPr>
              <a:t>para hacer de puente entre ellos. Sucede de la misma manera, si tenemos enlaces de Internet, MPLS, LTE, etc.</a:t>
            </a:r>
            <a:endParaRPr lang="es-ES" sz="1800" dirty="0">
              <a:effectLst/>
              <a:latin typeface="Times New Roman" panose="02020603050405020304" pitchFamily="18" charset="0"/>
              <a:ea typeface="Times New Roman" panose="02020603050405020304" pitchFamily="18" charset="0"/>
            </a:endParaRPr>
          </a:p>
          <a:p>
            <a:pPr indent="342900" algn="just"/>
            <a:r>
              <a:rPr lang="es-AR" sz="1800" dirty="0">
                <a:effectLst/>
                <a:latin typeface="Times New Roman" panose="02020603050405020304" pitchFamily="18" charset="0"/>
                <a:ea typeface="Times New Roman" panose="02020603050405020304" pitchFamily="18" charset="0"/>
              </a:rPr>
              <a:t>Cabe destacar que, si bien anteriormente se mencionó que una de las misiones de SD-WAN era hacer una red mallada sin la necesidad de un </a:t>
            </a:r>
            <a:r>
              <a:rPr lang="es-AR" sz="1800" i="1" dirty="0">
                <a:effectLst/>
                <a:latin typeface="Times New Roman" panose="02020603050405020304" pitchFamily="18" charset="0"/>
                <a:ea typeface="Times New Roman" panose="02020603050405020304" pitchFamily="18" charset="0"/>
              </a:rPr>
              <a:t>Concentrador</a:t>
            </a:r>
            <a:r>
              <a:rPr lang="es-AR" sz="1800" dirty="0">
                <a:effectLst/>
                <a:latin typeface="Times New Roman" panose="02020603050405020304" pitchFamily="18" charset="0"/>
                <a:ea typeface="Times New Roman" panose="02020603050405020304" pitchFamily="18" charset="0"/>
              </a:rPr>
              <a:t>, es entendible que para la unificación de los distintos tipos de enlaces o bien de distintos proveedores de redes privadas como MPLS, VSAT</a:t>
            </a:r>
            <a:r>
              <a:rPr lang="es-AR" sz="1800" i="1" dirty="0">
                <a:effectLst/>
                <a:latin typeface="Times New Roman" panose="02020603050405020304" pitchFamily="18" charset="0"/>
                <a:ea typeface="Times New Roman" panose="02020603050405020304" pitchFamily="18" charset="0"/>
              </a:rPr>
              <a:t>, </a:t>
            </a:r>
            <a:r>
              <a:rPr lang="es-AR" sz="1800" dirty="0">
                <a:effectLst/>
                <a:latin typeface="Times New Roman" panose="02020603050405020304" pitchFamily="18" charset="0"/>
                <a:ea typeface="Times New Roman" panose="02020603050405020304" pitchFamily="18" charset="0"/>
              </a:rPr>
              <a:t>etc.,</a:t>
            </a:r>
            <a:r>
              <a:rPr lang="es-AR" sz="1800" i="1" dirty="0">
                <a:effectLst/>
                <a:latin typeface="Times New Roman" panose="02020603050405020304" pitchFamily="18" charset="0"/>
                <a:ea typeface="Times New Roman" panose="02020603050405020304" pitchFamily="18" charset="0"/>
              </a:rPr>
              <a:t> </a:t>
            </a:r>
            <a:r>
              <a:rPr lang="es-AR" sz="1800" dirty="0">
                <a:effectLst/>
                <a:latin typeface="Times New Roman" panose="02020603050405020304" pitchFamily="18" charset="0"/>
                <a:ea typeface="Times New Roman" panose="02020603050405020304" pitchFamily="18" charset="0"/>
              </a:rPr>
              <a:t>se necesitará de los controladores para que hagan las veces de </a:t>
            </a:r>
            <a:r>
              <a:rPr lang="es-AR" sz="1800" dirty="0" err="1">
                <a:effectLst/>
                <a:latin typeface="Times New Roman" panose="02020603050405020304" pitchFamily="18" charset="0"/>
                <a:ea typeface="Times New Roman" panose="02020603050405020304" pitchFamily="18" charset="0"/>
              </a:rPr>
              <a:t>inter-conectores</a:t>
            </a:r>
            <a:r>
              <a:rPr lang="es-AR" sz="1800" dirty="0">
                <a:effectLst/>
                <a:latin typeface="Times New Roman" panose="02020603050405020304" pitchFamily="18" charset="0"/>
                <a:ea typeface="Times New Roman" panose="02020603050405020304" pitchFamily="18" charset="0"/>
              </a:rPr>
              <a:t> entre las distintas tecnologías o proveedores. Lo mismo ocurre en la estrategia de separar la red en regiones (por lo que daría lugar, a nivel global, a de redes malladas regionales).</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1AA68A4A-458B-47E8-875E-537F49E71CCD}" type="slidenum">
              <a:rPr lang="en-US" smtClean="0"/>
              <a:pPr/>
              <a:t>20</a:t>
            </a:fld>
            <a:endParaRPr lang="en-US"/>
          </a:p>
        </p:txBody>
      </p:sp>
      <p:sp>
        <p:nvSpPr>
          <p:cNvPr id="5" name="Marcador de encabezado 4"/>
          <p:cNvSpPr>
            <a:spLocks noGrp="1"/>
          </p:cNvSpPr>
          <p:nvPr>
            <p:ph type="hdr" sz="quarter"/>
          </p:nvPr>
        </p:nvSpPr>
        <p:spPr/>
        <p:txBody>
          <a:bodyPr/>
          <a:lstStyle/>
          <a:p>
            <a:r>
              <a:rPr lang="es-ES"/>
              <a:t>Capacitación en terreno durante enero de 2007</a:t>
            </a:r>
          </a:p>
        </p:txBody>
      </p:sp>
    </p:spTree>
    <p:extLst>
      <p:ext uri="{BB962C8B-B14F-4D97-AF65-F5344CB8AC3E}">
        <p14:creationId xmlns:p14="http://schemas.microsoft.com/office/powerpoint/2010/main" val="3814489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indent="342900" algn="just"/>
            <a:r>
              <a:rPr lang="es-AR" sz="1800" dirty="0">
                <a:effectLst/>
                <a:latin typeface="Times New Roman" panose="02020603050405020304" pitchFamily="18" charset="0"/>
                <a:ea typeface="Times New Roman" panose="02020603050405020304" pitchFamily="18" charset="0"/>
              </a:rPr>
              <a:t>Por un lado, se encuentra el rol de </a:t>
            </a:r>
            <a:r>
              <a:rPr lang="es-AR" sz="1800" i="1" dirty="0">
                <a:effectLst/>
                <a:latin typeface="Times New Roman" panose="02020603050405020304" pitchFamily="18" charset="0"/>
                <a:ea typeface="Times New Roman" panose="02020603050405020304" pitchFamily="18" charset="0"/>
              </a:rPr>
              <a:t>Director</a:t>
            </a:r>
            <a:r>
              <a:rPr lang="es-AR" sz="1800" dirty="0">
                <a:effectLst/>
                <a:latin typeface="Times New Roman" panose="02020603050405020304" pitchFamily="18" charset="0"/>
                <a:ea typeface="Times New Roman" panose="02020603050405020304" pitchFamily="18" charset="0"/>
              </a:rPr>
              <a:t> o </a:t>
            </a:r>
            <a:r>
              <a:rPr lang="es-AR" sz="1800" b="1" i="1" dirty="0">
                <a:effectLst/>
                <a:latin typeface="Times New Roman" panose="02020603050405020304" pitchFamily="18" charset="0"/>
                <a:ea typeface="Times New Roman" panose="02020603050405020304" pitchFamily="18" charset="0"/>
              </a:rPr>
              <a:t>Administrador</a:t>
            </a:r>
            <a:r>
              <a:rPr lang="es-AR" sz="1800" b="1" dirty="0">
                <a:effectLst/>
                <a:latin typeface="Times New Roman" panose="02020603050405020304" pitchFamily="18" charset="0"/>
                <a:ea typeface="Times New Roman" panose="02020603050405020304" pitchFamily="18" charset="0"/>
              </a:rPr>
              <a:t> de la solución</a:t>
            </a:r>
            <a:r>
              <a:rPr lang="es-AR" sz="1800" dirty="0">
                <a:effectLst/>
                <a:latin typeface="Times New Roman" panose="02020603050405020304" pitchFamily="18" charset="0"/>
                <a:ea typeface="Times New Roman" panose="02020603050405020304" pitchFamily="18" charset="0"/>
              </a:rPr>
              <a:t>, el cual es el encargado de la </a:t>
            </a:r>
            <a:r>
              <a:rPr lang="es-AR" sz="1800" i="1" dirty="0">
                <a:effectLst/>
                <a:latin typeface="Times New Roman" panose="02020603050405020304" pitchFamily="18" charset="0"/>
                <a:ea typeface="Times New Roman" panose="02020603050405020304" pitchFamily="18" charset="0"/>
              </a:rPr>
              <a:t>Orquestación</a:t>
            </a:r>
            <a:r>
              <a:rPr lang="es-AR" sz="1800" dirty="0">
                <a:effectLst/>
                <a:latin typeface="Times New Roman" panose="02020603050405020304" pitchFamily="18" charset="0"/>
                <a:ea typeface="Times New Roman" panose="02020603050405020304" pitchFamily="18" charset="0"/>
              </a:rPr>
              <a:t> de la arquitectura. Es decir, es el </a:t>
            </a:r>
            <a:r>
              <a:rPr lang="es-AR" sz="1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cerebro de la red </a:t>
            </a:r>
            <a:r>
              <a:rPr lang="es-AR" sz="1800" dirty="0">
                <a:effectLst/>
                <a:latin typeface="Times New Roman" panose="02020603050405020304" pitchFamily="18" charset="0"/>
                <a:ea typeface="Times New Roman" panose="02020603050405020304" pitchFamily="18" charset="0"/>
              </a:rPr>
              <a:t>y, por ende, el encargado del </a:t>
            </a:r>
            <a:r>
              <a:rPr lang="es-AR" sz="1800" b="1" dirty="0">
                <a:effectLst/>
                <a:latin typeface="Times New Roman" panose="02020603050405020304" pitchFamily="18" charset="0"/>
                <a:ea typeface="Times New Roman" panose="02020603050405020304" pitchFamily="18" charset="0"/>
              </a:rPr>
              <a:t>aprovisionamiento de los equipos, el despliegue o instalación de los mismos en la red y su posterior administración</a:t>
            </a:r>
            <a:r>
              <a:rPr lang="es-AR" sz="1800" dirty="0">
                <a:effectLst/>
                <a:latin typeface="Times New Roman" panose="02020603050405020304" pitchFamily="18" charset="0"/>
                <a:ea typeface="Times New Roman" panose="02020603050405020304" pitchFamily="18" charset="0"/>
              </a:rPr>
              <a:t>. A su vez, es el administrador de todos los servicios que se brindan en la red (Enrutamiento, seguridad, aceleración, balanceo, etc.).</a:t>
            </a:r>
            <a:endParaRPr lang="es-ES" sz="1800" dirty="0">
              <a:effectLst/>
              <a:latin typeface="Times New Roman" panose="02020603050405020304" pitchFamily="18" charset="0"/>
              <a:ea typeface="Times New Roman" panose="02020603050405020304" pitchFamily="18" charset="0"/>
            </a:endParaRPr>
          </a:p>
          <a:p>
            <a:pPr indent="342900" algn="just"/>
            <a:r>
              <a:rPr lang="es-AR" sz="1800" dirty="0">
                <a:effectLst/>
                <a:latin typeface="Times New Roman" panose="02020603050405020304" pitchFamily="18" charset="0"/>
                <a:ea typeface="Times New Roman" panose="02020603050405020304" pitchFamily="18" charset="0"/>
              </a:rPr>
              <a:t>Cabe señalar que el </a:t>
            </a:r>
            <a:r>
              <a:rPr lang="es-AR" sz="1800" i="1" dirty="0">
                <a:effectLst/>
                <a:latin typeface="Times New Roman" panose="02020603050405020304" pitchFamily="18" charset="0"/>
                <a:ea typeface="Times New Roman" panose="02020603050405020304" pitchFamily="18" charset="0"/>
              </a:rPr>
              <a:t>Director,</a:t>
            </a:r>
            <a:r>
              <a:rPr lang="es-AR" sz="1800" dirty="0">
                <a:effectLst/>
                <a:latin typeface="Times New Roman" panose="02020603050405020304" pitchFamily="18" charset="0"/>
                <a:ea typeface="Times New Roman" panose="02020603050405020304" pitchFamily="18" charset="0"/>
              </a:rPr>
              <a:t> además, es el encargado de establecer la </a:t>
            </a:r>
            <a:r>
              <a:rPr lang="es-AR" sz="1800" b="1" dirty="0">
                <a:effectLst/>
                <a:latin typeface="Times New Roman" panose="02020603050405020304" pitchFamily="18" charset="0"/>
                <a:ea typeface="Times New Roman" panose="02020603050405020304" pitchFamily="18" charset="0"/>
              </a:rPr>
              <a:t>topología de la arquitectura de la red </a:t>
            </a:r>
            <a:r>
              <a:rPr lang="es-AR" sz="1800" dirty="0">
                <a:effectLst/>
                <a:latin typeface="Times New Roman" panose="02020603050405020304" pitchFamily="18" charset="0"/>
                <a:ea typeface="Times New Roman" panose="02020603050405020304" pitchFamily="18" charset="0"/>
              </a:rPr>
              <a:t>(ya sea una red mallada completa, redes malladas conexas, redes punto a punto, punto-multipunto, etc.), como así también, de todas las configuraciones de los equipos remotos.</a:t>
            </a:r>
            <a:endParaRPr lang="es-ES" sz="1800" dirty="0">
              <a:effectLst/>
              <a:latin typeface="Times New Roman" panose="02020603050405020304" pitchFamily="18" charset="0"/>
              <a:ea typeface="Times New Roman" panose="02020603050405020304" pitchFamily="18" charset="0"/>
            </a:endParaRPr>
          </a:p>
          <a:p>
            <a:pPr indent="342900" algn="just"/>
            <a:r>
              <a:rPr lang="es-AR" sz="1800" dirty="0">
                <a:effectLst/>
                <a:latin typeface="Times New Roman" panose="02020603050405020304" pitchFamily="18" charset="0"/>
                <a:ea typeface="Times New Roman" panose="02020603050405020304" pitchFamily="18" charset="0"/>
              </a:rPr>
              <a:t>Dentro de este mismo rol, también se definirán las </a:t>
            </a:r>
            <a:r>
              <a:rPr lang="es-AR" sz="1800" b="1" dirty="0">
                <a:effectLst/>
                <a:latin typeface="Times New Roman" panose="02020603050405020304" pitchFamily="18" charset="0"/>
                <a:ea typeface="Times New Roman" panose="02020603050405020304" pitchFamily="18" charset="0"/>
              </a:rPr>
              <a:t>plantillas de configuración</a:t>
            </a:r>
            <a:r>
              <a:rPr lang="es-AR" sz="1800" dirty="0">
                <a:effectLst/>
                <a:latin typeface="Times New Roman" panose="02020603050405020304" pitchFamily="18" charset="0"/>
                <a:ea typeface="Times New Roman" panose="02020603050405020304" pitchFamily="18" charset="0"/>
              </a:rPr>
              <a:t>, que son las que poseen la configuración general de los sitios a implementar (tema que se tratará en más detalle en el capítulo X. </a:t>
            </a:r>
            <a:r>
              <a:rPr lang="es-AR" sz="1800" i="1" dirty="0">
                <a:effectLst/>
                <a:latin typeface="Times New Roman" panose="02020603050405020304" pitchFamily="18" charset="0"/>
                <a:ea typeface="Times New Roman" panose="02020603050405020304" pitchFamily="18" charset="0"/>
              </a:rPr>
              <a:t>Despliegue y automatización</a:t>
            </a:r>
            <a:r>
              <a:rPr lang="es-AR" sz="1800" dirty="0">
                <a:effectLst/>
                <a:latin typeface="Times New Roman" panose="02020603050405020304" pitchFamily="18" charset="0"/>
                <a:ea typeface="Times New Roman" panose="02020603050405020304" pitchFamily="18" charset="0"/>
              </a:rPr>
              <a:t>). De esa manera, si varios sitios poseen características similares, permite que puedan agruparse en una misma plantilla de configuración y estandarizarse el despliegue de la red. En otras palabras, esto implica que una misma configuración, pueda ser utilizada para varias oficinas o sitios de manera que se agilice la implementación de los equipos a raíz de su automatización.</a:t>
            </a:r>
            <a:endParaRPr lang="es-ES" sz="1800" dirty="0">
              <a:effectLst/>
              <a:latin typeface="Times New Roman" panose="02020603050405020304" pitchFamily="18" charset="0"/>
              <a:ea typeface="Times New Roman" panose="02020603050405020304" pitchFamily="18" charset="0"/>
            </a:endParaRPr>
          </a:p>
          <a:p>
            <a:pPr indent="342900" algn="just"/>
            <a:r>
              <a:rPr lang="es-AR" sz="1800" dirty="0">
                <a:effectLst/>
                <a:latin typeface="Times New Roman" panose="02020603050405020304" pitchFamily="18" charset="0"/>
                <a:ea typeface="Times New Roman" panose="02020603050405020304" pitchFamily="18" charset="0"/>
              </a:rPr>
              <a:t>En el rol de </a:t>
            </a:r>
            <a:r>
              <a:rPr lang="es-AR" sz="1800" i="1" dirty="0">
                <a:effectLst/>
                <a:latin typeface="Times New Roman" panose="02020603050405020304" pitchFamily="18" charset="0"/>
                <a:ea typeface="Times New Roman" panose="02020603050405020304" pitchFamily="18" charset="0"/>
              </a:rPr>
              <a:t>Director</a:t>
            </a:r>
            <a:r>
              <a:rPr lang="es-AR" sz="1800" dirty="0">
                <a:effectLst/>
                <a:latin typeface="Times New Roman" panose="02020603050405020304" pitchFamily="18" charset="0"/>
                <a:ea typeface="Times New Roman" panose="02020603050405020304" pitchFamily="18" charset="0"/>
              </a:rPr>
              <a:t>, además, se puede definir una cantidad muy granular de configuraciones, como puede ser la </a:t>
            </a:r>
            <a:r>
              <a:rPr lang="es-AR" sz="1800" b="1" dirty="0">
                <a:effectLst/>
                <a:latin typeface="Times New Roman" panose="02020603050405020304" pitchFamily="18" charset="0"/>
                <a:ea typeface="Times New Roman" panose="02020603050405020304" pitchFamily="18" charset="0"/>
              </a:rPr>
              <a:t>calidad de servicio para cada tipo de enlace</a:t>
            </a:r>
            <a:r>
              <a:rPr lang="es-AR" sz="1800" dirty="0">
                <a:effectLst/>
                <a:latin typeface="Times New Roman" panose="02020603050405020304" pitchFamily="18" charset="0"/>
                <a:ea typeface="Times New Roman" panose="02020603050405020304" pitchFamily="18" charset="0"/>
              </a:rPr>
              <a:t>, las </a:t>
            </a:r>
            <a:r>
              <a:rPr lang="es-AR" sz="1800" b="1" dirty="0">
                <a:effectLst/>
                <a:latin typeface="Times New Roman" panose="02020603050405020304" pitchFamily="18" charset="0"/>
                <a:ea typeface="Times New Roman" panose="02020603050405020304" pitchFamily="18" charset="0"/>
              </a:rPr>
              <a:t>configuraciones de los dispositivos finales</a:t>
            </a:r>
            <a:r>
              <a:rPr lang="es-AR" sz="1800" dirty="0">
                <a:effectLst/>
                <a:latin typeface="Times New Roman" panose="02020603050405020304" pitchFamily="18" charset="0"/>
                <a:ea typeface="Times New Roman" panose="02020603050405020304" pitchFamily="18" charset="0"/>
              </a:rPr>
              <a:t>, c</a:t>
            </a:r>
            <a:r>
              <a:rPr lang="es-AR" sz="1800" b="1" dirty="0">
                <a:effectLst/>
                <a:latin typeface="Times New Roman" panose="02020603050405020304" pitchFamily="18" charset="0"/>
                <a:ea typeface="Times New Roman" panose="02020603050405020304" pitchFamily="18" charset="0"/>
              </a:rPr>
              <a:t>onfiguraciones hacia la LAN y configuraciones hacia los circuitos </a:t>
            </a:r>
            <a:r>
              <a:rPr lang="es-AR" sz="1800" b="1" dirty="0" err="1">
                <a:effectLst/>
                <a:latin typeface="Times New Roman" panose="02020603050405020304" pitchFamily="18" charset="0"/>
                <a:ea typeface="Times New Roman" panose="02020603050405020304" pitchFamily="18" charset="0"/>
              </a:rPr>
              <a:t>Wan</a:t>
            </a:r>
            <a:r>
              <a:rPr lang="es-AR" sz="1800" dirty="0">
                <a:effectLst/>
                <a:latin typeface="Times New Roman" panose="02020603050405020304" pitchFamily="18" charset="0"/>
                <a:ea typeface="Times New Roman" panose="02020603050405020304" pitchFamily="18" charset="0"/>
              </a:rPr>
              <a:t>, las especificaciones tanto </a:t>
            </a:r>
            <a:r>
              <a:rPr lang="es-AR" sz="1800" i="1" dirty="0" err="1">
                <a:effectLst/>
                <a:latin typeface="Times New Roman" panose="02020603050405020304" pitchFamily="18" charset="0"/>
                <a:ea typeface="Times New Roman" panose="02020603050405020304" pitchFamily="18" charset="0"/>
              </a:rPr>
              <a:t>Underlay</a:t>
            </a:r>
            <a:r>
              <a:rPr lang="es-AR" sz="1800" dirty="0">
                <a:effectLst/>
                <a:latin typeface="Times New Roman" panose="02020603050405020304" pitchFamily="18" charset="0"/>
                <a:ea typeface="Times New Roman" panose="02020603050405020304" pitchFamily="18" charset="0"/>
              </a:rPr>
              <a:t> como </a:t>
            </a:r>
            <a:r>
              <a:rPr lang="es-AR" sz="1800" i="1" dirty="0" err="1">
                <a:effectLst/>
                <a:latin typeface="Times New Roman" panose="02020603050405020304" pitchFamily="18" charset="0"/>
                <a:ea typeface="Times New Roman" panose="02020603050405020304" pitchFamily="18" charset="0"/>
              </a:rPr>
              <a:t>Overlay</a:t>
            </a:r>
            <a:r>
              <a:rPr lang="es-AR" sz="1800" dirty="0">
                <a:effectLst/>
                <a:latin typeface="Times New Roman" panose="02020603050405020304" pitchFamily="18" charset="0"/>
                <a:ea typeface="Times New Roman" panose="02020603050405020304" pitchFamily="18" charset="0"/>
              </a:rPr>
              <a:t> de los sitios, </a:t>
            </a:r>
            <a:r>
              <a:rPr lang="es-AR" sz="1800" b="1" dirty="0">
                <a:effectLst/>
                <a:latin typeface="Times New Roman" panose="02020603050405020304" pitchFamily="18" charset="0"/>
                <a:ea typeface="Times New Roman" panose="02020603050405020304" pitchFamily="18" charset="0"/>
              </a:rPr>
              <a:t>configuraciones de BGP</a:t>
            </a:r>
            <a:r>
              <a:rPr lang="es-AR" sz="1800" dirty="0">
                <a:effectLst/>
                <a:latin typeface="Times New Roman" panose="02020603050405020304" pitchFamily="18" charset="0"/>
                <a:ea typeface="Times New Roman" panose="02020603050405020304" pitchFamily="18" charset="0"/>
              </a:rPr>
              <a:t>, etc.</a:t>
            </a:r>
            <a:endParaRPr lang="es-ES" sz="1800" dirty="0">
              <a:effectLst/>
              <a:latin typeface="Times New Roman" panose="02020603050405020304" pitchFamily="18" charset="0"/>
              <a:ea typeface="Times New Roman" panose="02020603050405020304" pitchFamily="18" charset="0"/>
            </a:endParaRPr>
          </a:p>
          <a:p>
            <a:pPr indent="342900" algn="just"/>
            <a:r>
              <a:rPr lang="es-AR" sz="1800" dirty="0">
                <a:effectLst/>
                <a:latin typeface="Times New Roman" panose="02020603050405020304" pitchFamily="18" charset="0"/>
                <a:ea typeface="Times New Roman" panose="02020603050405020304" pitchFamily="18" charset="0"/>
              </a:rPr>
              <a:t>El </a:t>
            </a:r>
            <a:r>
              <a:rPr lang="es-AR" sz="1800" i="1" dirty="0">
                <a:effectLst/>
                <a:latin typeface="Times New Roman" panose="02020603050405020304" pitchFamily="18" charset="0"/>
                <a:ea typeface="Times New Roman" panose="02020603050405020304" pitchFamily="18" charset="0"/>
              </a:rPr>
              <a:t>Director</a:t>
            </a:r>
            <a:r>
              <a:rPr lang="es-AR" sz="1800" dirty="0">
                <a:effectLst/>
                <a:latin typeface="Times New Roman" panose="02020603050405020304" pitchFamily="18" charset="0"/>
                <a:ea typeface="Times New Roman" panose="02020603050405020304" pitchFamily="18" charset="0"/>
              </a:rPr>
              <a:t> termina haciendo las veces de un único panel o  interfaz de administración de toda la red, en virtud de que desde una única ubicación de red se puede administrar toda la infraestructura WAN por más grande que sea. De esa manera, resulta posible ver todos los equipos a través de distintos tableros</a:t>
            </a:r>
            <a:r>
              <a:rPr lang="es-AR" sz="1800" dirty="0">
                <a:solidFill>
                  <a:srgbClr val="FF0000"/>
                </a:solidFill>
                <a:effectLst/>
                <a:latin typeface="Times New Roman" panose="02020603050405020304" pitchFamily="18" charset="0"/>
                <a:ea typeface="Times New Roman" panose="02020603050405020304" pitchFamily="18" charset="0"/>
              </a:rPr>
              <a:t> </a:t>
            </a:r>
            <a:r>
              <a:rPr lang="es-AR" sz="1800" dirty="0">
                <a:effectLst/>
                <a:latin typeface="Times New Roman" panose="02020603050405020304" pitchFamily="18" charset="0"/>
                <a:ea typeface="Times New Roman" panose="02020603050405020304" pitchFamily="18" charset="0"/>
              </a:rPr>
              <a:t>predefinidos y/o configurables</a:t>
            </a:r>
            <a:r>
              <a:rPr lang="es-AR" sz="1800" dirty="0">
                <a:solidFill>
                  <a:srgbClr val="FF0000"/>
                </a:solidFill>
                <a:effectLst/>
                <a:latin typeface="Times New Roman" panose="02020603050405020304" pitchFamily="18" charset="0"/>
                <a:ea typeface="Times New Roman" panose="02020603050405020304" pitchFamily="18" charset="0"/>
              </a:rPr>
              <a:t> </a:t>
            </a:r>
            <a:r>
              <a:rPr lang="es-AR" sz="1800" dirty="0">
                <a:effectLst/>
                <a:latin typeface="Times New Roman" panose="02020603050405020304" pitchFamily="18" charset="0"/>
                <a:ea typeface="Times New Roman" panose="02020603050405020304" pitchFamily="18" charset="0"/>
              </a:rPr>
              <a:t>desde los cuales se obtiene el control absoluto de lo que sucede en cada sitio particular y, a su vez, en la red en general. Asimismo, permite monitorear cualquier enlace, ejecutar cualquier tipo de operación a nivel de equipo o grupo de equipos, como desplegar nuevos dispositivos finales o controladores, agregarlos a la red, ejecutar actualizaciones a nivel global en todos los equipos, etc.</a:t>
            </a:r>
            <a:endParaRPr lang="es-ES" sz="1800" dirty="0">
              <a:effectLst/>
              <a:latin typeface="Times New Roman" panose="02020603050405020304" pitchFamily="18" charset="0"/>
              <a:ea typeface="Times New Roman" panose="02020603050405020304" pitchFamily="18" charset="0"/>
            </a:endParaRPr>
          </a:p>
          <a:p>
            <a:pPr indent="342900" algn="just"/>
            <a:r>
              <a:rPr lang="es-AR" sz="1800" dirty="0">
                <a:effectLst/>
                <a:latin typeface="Times New Roman" panose="02020603050405020304" pitchFamily="18" charset="0"/>
                <a:ea typeface="Times New Roman" panose="02020603050405020304" pitchFamily="18" charset="0"/>
              </a:rPr>
              <a:t> Por otro lado, también existe el rol de los </a:t>
            </a:r>
            <a:r>
              <a:rPr lang="es-AR" sz="1800" i="1" dirty="0">
                <a:effectLst/>
                <a:latin typeface="Times New Roman" panose="02020603050405020304" pitchFamily="18" charset="0"/>
                <a:ea typeface="Times New Roman" panose="02020603050405020304" pitchFamily="18" charset="0"/>
              </a:rPr>
              <a:t>dispositivos finales</a:t>
            </a:r>
            <a:r>
              <a:rPr lang="es-AR" sz="1800" dirty="0">
                <a:effectLst/>
                <a:latin typeface="Times New Roman" panose="02020603050405020304" pitchFamily="18" charset="0"/>
                <a:ea typeface="Times New Roman" panose="02020603050405020304" pitchFamily="18" charset="0"/>
              </a:rPr>
              <a:t>, que son los encargados de conectar los distintos sitios remotos a la red. Son los enrutadores de cada sitio, los cuales también pueden brindar los servicios agregados que se necesiten, como podría ser la aceleración WAN, seguridad, balanceo, etc. </a:t>
            </a:r>
            <a:endParaRPr lang="es-ES" sz="1800" dirty="0">
              <a:effectLst/>
              <a:latin typeface="Times New Roman" panose="02020603050405020304" pitchFamily="18" charset="0"/>
              <a:ea typeface="Times New Roman" panose="02020603050405020304" pitchFamily="18" charset="0"/>
            </a:endParaRPr>
          </a:p>
          <a:p>
            <a:pPr indent="342900" algn="just"/>
            <a:r>
              <a:rPr lang="es-AR" sz="1800" dirty="0">
                <a:effectLst/>
                <a:latin typeface="Times New Roman" panose="02020603050405020304" pitchFamily="18" charset="0"/>
                <a:ea typeface="Times New Roman" panose="02020603050405020304" pitchFamily="18" charset="0"/>
              </a:rPr>
              <a:t>Justamente, estos </a:t>
            </a:r>
            <a:r>
              <a:rPr lang="es-AR" sz="1800" i="1" dirty="0">
                <a:effectLst/>
                <a:latin typeface="Times New Roman" panose="02020603050405020304" pitchFamily="18" charset="0"/>
                <a:ea typeface="Times New Roman" panose="02020603050405020304" pitchFamily="18" charset="0"/>
              </a:rPr>
              <a:t>dispositivos finales</a:t>
            </a:r>
            <a:r>
              <a:rPr lang="es-AR" sz="1800" dirty="0">
                <a:solidFill>
                  <a:srgbClr val="FF0000"/>
                </a:solidFill>
                <a:effectLst/>
                <a:latin typeface="Times New Roman" panose="02020603050405020304" pitchFamily="18" charset="0"/>
                <a:ea typeface="Times New Roman" panose="02020603050405020304" pitchFamily="18" charset="0"/>
              </a:rPr>
              <a:t> </a:t>
            </a:r>
            <a:r>
              <a:rPr lang="es-AR" sz="1800" dirty="0">
                <a:effectLst/>
                <a:latin typeface="Times New Roman" panose="02020603050405020304" pitchFamily="18" charset="0"/>
                <a:ea typeface="Times New Roman" panose="02020603050405020304" pitchFamily="18" charset="0"/>
              </a:rPr>
              <a:t>reciben la configuración desde el </a:t>
            </a:r>
            <a:r>
              <a:rPr lang="es-AR" sz="1800" i="1" dirty="0">
                <a:effectLst/>
                <a:latin typeface="Times New Roman" panose="02020603050405020304" pitchFamily="18" charset="0"/>
                <a:ea typeface="Times New Roman" panose="02020603050405020304" pitchFamily="18" charset="0"/>
              </a:rPr>
              <a:t>Director</a:t>
            </a:r>
            <a:r>
              <a:rPr lang="es-AR" sz="1800" dirty="0">
                <a:effectLst/>
                <a:latin typeface="Times New Roman" panose="02020603050405020304" pitchFamily="18" charset="0"/>
                <a:ea typeface="Times New Roman" panose="02020603050405020304" pitchFamily="18" charset="0"/>
              </a:rPr>
              <a:t> o </a:t>
            </a:r>
            <a:r>
              <a:rPr lang="es-AR" sz="1800" i="1" dirty="0">
                <a:effectLst/>
                <a:latin typeface="Times New Roman" panose="02020603050405020304" pitchFamily="18" charset="0"/>
                <a:ea typeface="Times New Roman" panose="02020603050405020304" pitchFamily="18" charset="0"/>
              </a:rPr>
              <a:t>Manager</a:t>
            </a:r>
            <a:r>
              <a:rPr lang="es-AR" sz="1800" dirty="0">
                <a:effectLst/>
                <a:latin typeface="Times New Roman" panose="02020603050405020304" pitchFamily="18" charset="0"/>
                <a:ea typeface="Times New Roman" panose="02020603050405020304" pitchFamily="18" charset="0"/>
              </a:rPr>
              <a:t> y son quienes brindan la conectividad a los usuarios finales a la red WAN. Asimismo, pueden brindar múltiples servicios a los usuarios finales, los cuales pueden ser propios (ya sea desarrollados por el proveedor</a:t>
            </a:r>
            <a:r>
              <a:rPr lang="es-AR" sz="1800" i="1" dirty="0">
                <a:solidFill>
                  <a:srgbClr val="FF0000"/>
                </a:solidFill>
                <a:effectLst/>
                <a:latin typeface="Times New Roman" panose="02020603050405020304" pitchFamily="18" charset="0"/>
                <a:ea typeface="Times New Roman" panose="02020603050405020304" pitchFamily="18" charset="0"/>
              </a:rPr>
              <a:t> </a:t>
            </a:r>
            <a:r>
              <a:rPr lang="es-AR" sz="1800" dirty="0">
                <a:effectLst/>
                <a:latin typeface="Times New Roman" panose="02020603050405020304" pitchFamily="18" charset="0"/>
                <a:ea typeface="Times New Roman" panose="02020603050405020304" pitchFamily="18" charset="0"/>
              </a:rPr>
              <a:t>de la solución) o de un proveedor externo (un desarrollo de una empresa tercerizada) como puede ser las funciones de seguridad, aceleración WAN, perímetro de seguridad, balanceo de carga, etc. </a:t>
            </a:r>
            <a:endParaRPr lang="es-ES" sz="1800" dirty="0">
              <a:effectLst/>
              <a:latin typeface="Times New Roman" panose="02020603050405020304" pitchFamily="18" charset="0"/>
              <a:ea typeface="Times New Roman" panose="02020603050405020304" pitchFamily="18" charset="0"/>
            </a:endParaRPr>
          </a:p>
          <a:p>
            <a:pPr indent="342900" algn="just"/>
            <a:r>
              <a:rPr lang="es-AR" sz="1800" dirty="0">
                <a:effectLst/>
                <a:latin typeface="Times New Roman" panose="02020603050405020304" pitchFamily="18" charset="0"/>
                <a:ea typeface="Times New Roman" panose="02020603050405020304" pitchFamily="18" charset="0"/>
              </a:rPr>
              <a:t>El agregado de servicios en los enrutadores se da gracias al uso de servicios virtuales en los dispositivos finales (los cuales son físicos). Para ello, se les agregan imágenes de servicios virtuales a los equipos finales -los cuales constan de un módulo principal- que ofrece la funcionalidad de Enrutador (a estos, a su vez, se les pueden adicionar más servicios a través de otras imágenes a medida que las necesidades lo requieran). Estas </a:t>
            </a:r>
            <a:r>
              <a:rPr lang="es-AR" sz="1800" b="1" dirty="0">
                <a:effectLst/>
                <a:latin typeface="Times New Roman" panose="02020603050405020304" pitchFamily="18" charset="0"/>
                <a:ea typeface="Times New Roman" panose="02020603050405020304" pitchFamily="18" charset="0"/>
              </a:rPr>
              <a:t>funcionalidades virtuales que se agregan a los dispositivos finales son llamadas Virtualización de Funciones de red (del inglés Virtual Network </a:t>
            </a:r>
            <a:r>
              <a:rPr lang="es-AR" sz="1800" b="1" dirty="0" err="1">
                <a:effectLst/>
                <a:latin typeface="Times New Roman" panose="02020603050405020304" pitchFamily="18" charset="0"/>
                <a:ea typeface="Times New Roman" panose="02020603050405020304" pitchFamily="18" charset="0"/>
              </a:rPr>
              <a:t>Function</a:t>
            </a:r>
            <a:r>
              <a:rPr lang="es-AR" sz="1800" b="1" dirty="0">
                <a:effectLst/>
                <a:latin typeface="Times New Roman" panose="02020603050405020304" pitchFamily="18" charset="0"/>
                <a:ea typeface="Times New Roman" panose="02020603050405020304" pitchFamily="18" charset="0"/>
              </a:rPr>
              <a:t> – VNF).</a:t>
            </a:r>
            <a:endParaRPr lang="es-ES" sz="1800" b="1" dirty="0">
              <a:effectLst/>
              <a:latin typeface="Times New Roman" panose="02020603050405020304" pitchFamily="18" charset="0"/>
              <a:ea typeface="Times New Roman" panose="02020603050405020304" pitchFamily="18" charset="0"/>
            </a:endParaRPr>
          </a:p>
          <a:p>
            <a:pPr indent="342900" algn="just"/>
            <a:r>
              <a:rPr lang="es-AR" sz="1800" dirty="0">
                <a:effectLst/>
                <a:latin typeface="Times New Roman" panose="02020603050405020304" pitchFamily="18" charset="0"/>
                <a:ea typeface="Times New Roman" panose="02020603050405020304" pitchFamily="18" charset="0"/>
              </a:rPr>
              <a:t>Esto hace que los dispositivos finales puedan brindar servicios desde la capa 2 hasta la capa 7 dentro del modelo TCP/IP, gracias a los distintos servicios que pueden ejecutar dentro de los mismos.</a:t>
            </a:r>
            <a:endParaRPr lang="es-ES" sz="1800" dirty="0">
              <a:effectLst/>
              <a:latin typeface="Times New Roman" panose="02020603050405020304" pitchFamily="18" charset="0"/>
              <a:ea typeface="Times New Roman" panose="02020603050405020304" pitchFamily="18" charset="0"/>
            </a:endParaRPr>
          </a:p>
          <a:p>
            <a:r>
              <a:rPr lang="es-AR" sz="1800" dirty="0">
                <a:effectLst/>
                <a:latin typeface="Times New Roman" panose="02020603050405020304" pitchFamily="18" charset="0"/>
                <a:ea typeface="Times New Roman" panose="02020603050405020304" pitchFamily="18" charset="0"/>
              </a:rPr>
              <a:t>Como ya se ha mencionado anteriormente, los </a:t>
            </a:r>
            <a:r>
              <a:rPr lang="es-AR" sz="1800" i="1" dirty="0">
                <a:effectLst/>
                <a:latin typeface="Times New Roman" panose="02020603050405020304" pitchFamily="18" charset="0"/>
                <a:ea typeface="Times New Roman" panose="02020603050405020304" pitchFamily="18" charset="0"/>
              </a:rPr>
              <a:t>dispositivos finales</a:t>
            </a:r>
            <a:r>
              <a:rPr lang="es-AR" sz="1800" dirty="0">
                <a:effectLst/>
                <a:latin typeface="Times New Roman" panose="02020603050405020304" pitchFamily="18" charset="0"/>
                <a:ea typeface="Times New Roman" panose="02020603050405020304" pitchFamily="18" charset="0"/>
              </a:rPr>
              <a:t> son quienes tendrán bajo su responsabilidad (junto con los controladores), establecer los túneles dinámicos (lógicos) a los fines de conectar los distintos sitios entre sí, o conectar ellos mismos contra los controladores</a:t>
            </a:r>
            <a:endParaRPr lang="es-ES" dirty="0"/>
          </a:p>
        </p:txBody>
      </p:sp>
      <p:sp>
        <p:nvSpPr>
          <p:cNvPr id="4" name="Marcador de número de diapositiva 3"/>
          <p:cNvSpPr>
            <a:spLocks noGrp="1"/>
          </p:cNvSpPr>
          <p:nvPr>
            <p:ph type="sldNum" sz="quarter" idx="5"/>
          </p:nvPr>
        </p:nvSpPr>
        <p:spPr/>
        <p:txBody>
          <a:bodyPr/>
          <a:lstStyle/>
          <a:p>
            <a:fld id="{1AA68A4A-458B-47E8-875E-537F49E71CCD}" type="slidenum">
              <a:rPr lang="en-US" smtClean="0"/>
              <a:pPr/>
              <a:t>21</a:t>
            </a:fld>
            <a:endParaRPr lang="en-US"/>
          </a:p>
        </p:txBody>
      </p:sp>
      <p:sp>
        <p:nvSpPr>
          <p:cNvPr id="5" name="Marcador de encabezado 4"/>
          <p:cNvSpPr>
            <a:spLocks noGrp="1"/>
          </p:cNvSpPr>
          <p:nvPr>
            <p:ph type="hdr" sz="quarter"/>
          </p:nvPr>
        </p:nvSpPr>
        <p:spPr/>
        <p:txBody>
          <a:bodyPr/>
          <a:lstStyle/>
          <a:p>
            <a:r>
              <a:rPr lang="es-ES"/>
              <a:t>Capacitación en terreno durante enero de 2007</a:t>
            </a:r>
          </a:p>
        </p:txBody>
      </p:sp>
    </p:spTree>
    <p:extLst>
      <p:ext uri="{BB962C8B-B14F-4D97-AF65-F5344CB8AC3E}">
        <p14:creationId xmlns:p14="http://schemas.microsoft.com/office/powerpoint/2010/main" val="2543691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0" fontAlgn="base" latinLnBrk="0" hangingPunct="0">
              <a:lnSpc>
                <a:spcPct val="100000"/>
              </a:lnSpc>
              <a:spcBef>
                <a:spcPct val="100000"/>
              </a:spcBef>
              <a:spcAft>
                <a:spcPct val="0"/>
              </a:spcAft>
              <a:buClrTx/>
              <a:buSzTx/>
              <a:buFontTx/>
              <a:buNone/>
              <a:tabLst/>
              <a:defRPr/>
            </a:pPr>
            <a:r>
              <a:rPr lang="es-ES" sz="1800" b="1" dirty="0" err="1">
                <a:effectLst/>
                <a:latin typeface="Verdana" panose="020B0604030504040204" pitchFamily="34" charset="0"/>
                <a:ea typeface="Verdana" panose="020B0604030504040204" pitchFamily="34" charset="0"/>
                <a:cs typeface="Verdana" panose="020B0604030504040204" pitchFamily="34" charset="0"/>
              </a:rPr>
              <a:t>Vmware</a:t>
            </a:r>
            <a:r>
              <a:rPr lang="es-ES" sz="1800" b="1" dirty="0">
                <a:effectLst/>
                <a:latin typeface="Verdana" panose="020B0604030504040204" pitchFamily="34" charset="0"/>
                <a:ea typeface="Verdana" panose="020B0604030504040204" pitchFamily="34" charset="0"/>
                <a:cs typeface="Verdana" panose="020B0604030504040204" pitchFamily="34" charset="0"/>
              </a:rPr>
              <a:t> NSX Data Center</a:t>
            </a:r>
            <a:endParaRPr lang="es-ES" sz="18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100000"/>
              </a:spcBef>
              <a:spcAft>
                <a:spcPct val="0"/>
              </a:spcAft>
              <a:buClrTx/>
              <a:buSzTx/>
              <a:buFontTx/>
              <a:buNone/>
              <a:tabLst/>
              <a:defRPr/>
            </a:pPr>
            <a:r>
              <a:rPr lang="es-ES" sz="1800" b="1" dirty="0">
                <a:effectLst/>
                <a:latin typeface="Verdana" panose="020B0604030504040204" pitchFamily="34" charset="0"/>
                <a:ea typeface="Verdana" panose="020B0604030504040204" pitchFamily="34" charset="0"/>
                <a:cs typeface="Verdana" panose="020B0604030504040204" pitchFamily="34" charset="0"/>
              </a:rPr>
              <a:t>Cisco Open Network </a:t>
            </a:r>
            <a:r>
              <a:rPr lang="es-ES" sz="1800" b="1" dirty="0" err="1">
                <a:effectLst/>
                <a:latin typeface="Verdana" panose="020B0604030504040204" pitchFamily="34" charset="0"/>
                <a:ea typeface="Verdana" panose="020B0604030504040204" pitchFamily="34" charset="0"/>
                <a:cs typeface="Verdana" panose="020B0604030504040204" pitchFamily="34" charset="0"/>
              </a:rPr>
              <a:t>Environment</a:t>
            </a:r>
            <a:r>
              <a:rPr lang="es-ES" sz="1800" b="1" dirty="0">
                <a:effectLst/>
                <a:latin typeface="Verdana" panose="020B0604030504040204" pitchFamily="34" charset="0"/>
                <a:ea typeface="Verdana" panose="020B0604030504040204" pitchFamily="34" charset="0"/>
                <a:cs typeface="Verdana" panose="020B0604030504040204" pitchFamily="34" charset="0"/>
              </a:rPr>
              <a:t> (ONE).</a:t>
            </a:r>
            <a:endParaRPr lang="es-ES" b="1" dirty="0"/>
          </a:p>
        </p:txBody>
      </p:sp>
      <p:sp>
        <p:nvSpPr>
          <p:cNvPr id="4" name="Marcador de número de diapositiva 3"/>
          <p:cNvSpPr>
            <a:spLocks noGrp="1"/>
          </p:cNvSpPr>
          <p:nvPr>
            <p:ph type="sldNum" sz="quarter" idx="5"/>
          </p:nvPr>
        </p:nvSpPr>
        <p:spPr/>
        <p:txBody>
          <a:bodyPr/>
          <a:lstStyle/>
          <a:p>
            <a:fld id="{1AA68A4A-458B-47E8-875E-537F49E71CCD}" type="slidenum">
              <a:rPr lang="en-US" smtClean="0"/>
              <a:pPr/>
              <a:t>22</a:t>
            </a:fld>
            <a:endParaRPr lang="en-US"/>
          </a:p>
        </p:txBody>
      </p:sp>
      <p:sp>
        <p:nvSpPr>
          <p:cNvPr id="5" name="Marcador de encabezado 4"/>
          <p:cNvSpPr>
            <a:spLocks noGrp="1"/>
          </p:cNvSpPr>
          <p:nvPr>
            <p:ph type="hdr" sz="quarter"/>
          </p:nvPr>
        </p:nvSpPr>
        <p:spPr/>
        <p:txBody>
          <a:bodyPr/>
          <a:lstStyle/>
          <a:p>
            <a:r>
              <a:rPr lang="es-ES"/>
              <a:t>Capacitación en terreno durante enero de 2007</a:t>
            </a:r>
          </a:p>
        </p:txBody>
      </p:sp>
    </p:spTree>
    <p:extLst>
      <p:ext uri="{BB962C8B-B14F-4D97-AF65-F5344CB8AC3E}">
        <p14:creationId xmlns:p14="http://schemas.microsoft.com/office/powerpoint/2010/main" val="3185354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23</a:t>
            </a:fld>
            <a:endParaRPr lang="es-ES_tradnl"/>
          </a:p>
        </p:txBody>
      </p:sp>
    </p:spTree>
    <p:extLst>
      <p:ext uri="{BB962C8B-B14F-4D97-AF65-F5344CB8AC3E}">
        <p14:creationId xmlns:p14="http://schemas.microsoft.com/office/powerpoint/2010/main" val="34973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929380" y="8759190"/>
            <a:ext cx="3004820" cy="461010"/>
          </a:xfrm>
          <a:prstGeom prst="rect">
            <a:avLst/>
          </a:prstGeom>
          <a:noFill/>
          <a:ln w="9525">
            <a:noFill/>
            <a:miter lim="800000"/>
            <a:headEnd/>
            <a:tailEnd/>
          </a:ln>
        </p:spPr>
        <p:txBody>
          <a:bodyPr lIns="94101" tIns="47050" rIns="94101" bIns="47050" anchor="b"/>
          <a:lstStyle/>
          <a:p>
            <a:pPr algn="r"/>
            <a:fld id="{753C0130-421C-4A9B-8121-F84FC903249E}" type="slidenum">
              <a:rPr lang="es-ES_tradnl" sz="1200"/>
              <a:pPr algn="r"/>
              <a:t>3</a:t>
            </a:fld>
            <a:endParaRPr lang="es-ES_tradnl" sz="1200" dirty="0"/>
          </a:p>
        </p:txBody>
      </p:sp>
      <p:sp>
        <p:nvSpPr>
          <p:cNvPr id="30723" name="Rectangle 2"/>
          <p:cNvSpPr>
            <a:spLocks noGrp="1" noRot="1" noChangeAspect="1" noChangeArrowheads="1" noTextEdit="1"/>
          </p:cNvSpPr>
          <p:nvPr>
            <p:ph type="sldImg"/>
          </p:nvPr>
        </p:nvSpPr>
        <p:spPr>
          <a:xfrm>
            <a:off x="1166813" y="692150"/>
            <a:ext cx="4603750" cy="3454400"/>
          </a:xfrm>
          <a:ln/>
        </p:spPr>
      </p:sp>
      <p:sp>
        <p:nvSpPr>
          <p:cNvPr id="30724" name="Rectangle 3"/>
          <p:cNvSpPr>
            <a:spLocks noGrp="1" noChangeArrowheads="1"/>
          </p:cNvSpPr>
          <p:nvPr>
            <p:ph type="body" idx="1"/>
          </p:nvPr>
        </p:nvSpPr>
        <p:spPr>
          <a:noFill/>
          <a:ln/>
        </p:spPr>
        <p:txBody>
          <a:bodyPr/>
          <a:lstStyle/>
          <a:p>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3145195-8EA9-4E82-911C-63C665C28EEE}" type="slidenum">
              <a:rPr lang="es-ES_tradnl" smtClean="0"/>
              <a:pPr/>
              <a:t>4</a:t>
            </a:fld>
            <a:endParaRPr lang="es-ES_tradnl"/>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r>
              <a:rPr lang="es-ES" b="0" i="0" dirty="0">
                <a:solidFill>
                  <a:srgbClr val="202124"/>
                </a:solidFill>
                <a:effectLst/>
                <a:latin typeface="arial" panose="020B0604020202020204" pitchFamily="34" charset="0"/>
              </a:rPr>
              <a:t>Las </a:t>
            </a:r>
            <a:r>
              <a:rPr lang="es-ES" b="1" i="0" dirty="0">
                <a:solidFill>
                  <a:srgbClr val="202124"/>
                </a:solidFill>
                <a:effectLst/>
                <a:latin typeface="arial" panose="020B0604020202020204" pitchFamily="34" charset="0"/>
              </a:rPr>
              <a:t>redes convergentes</a:t>
            </a:r>
            <a:r>
              <a:rPr lang="es-ES" b="0" i="0" dirty="0">
                <a:solidFill>
                  <a:srgbClr val="202124"/>
                </a:solidFill>
                <a:effectLst/>
                <a:latin typeface="arial" panose="020B0604020202020204" pitchFamily="34" charset="0"/>
              </a:rPr>
              <a:t> o </a:t>
            </a:r>
            <a:r>
              <a:rPr lang="es-ES" b="1" i="0" dirty="0">
                <a:solidFill>
                  <a:srgbClr val="202124"/>
                </a:solidFill>
                <a:effectLst/>
                <a:latin typeface="arial" panose="020B0604020202020204" pitchFamily="34" charset="0"/>
              </a:rPr>
              <a:t>redes</a:t>
            </a:r>
            <a:r>
              <a:rPr lang="es-ES" b="0" i="0" dirty="0">
                <a:solidFill>
                  <a:srgbClr val="202124"/>
                </a:solidFill>
                <a:effectLst/>
                <a:latin typeface="arial" panose="020B0604020202020204" pitchFamily="34" charset="0"/>
              </a:rPr>
              <a:t> de multiservicio hacen referencia a la integración de los servicios de voz, datos y video sobre una sola </a:t>
            </a:r>
            <a:r>
              <a:rPr lang="es-ES" b="1" i="0" dirty="0">
                <a:solidFill>
                  <a:srgbClr val="202124"/>
                </a:solidFill>
                <a:effectLst/>
                <a:latin typeface="arial" panose="020B0604020202020204" pitchFamily="34" charset="0"/>
              </a:rPr>
              <a:t>red</a:t>
            </a:r>
            <a:r>
              <a:rPr lang="es-ES" b="0" i="0" dirty="0">
                <a:solidFill>
                  <a:srgbClr val="202124"/>
                </a:solidFill>
                <a:effectLst/>
                <a:latin typeface="arial" panose="020B0604020202020204" pitchFamily="34" charset="0"/>
              </a:rPr>
              <a:t> basada en IP como protocolo de nivel de </a:t>
            </a:r>
            <a:r>
              <a:rPr lang="es-ES" b="1" i="0" dirty="0">
                <a:solidFill>
                  <a:srgbClr val="202124"/>
                </a:solidFill>
                <a:effectLst/>
                <a:latin typeface="arial" panose="020B0604020202020204" pitchFamily="34" charset="0"/>
              </a:rPr>
              <a:t>red</a:t>
            </a:r>
            <a:r>
              <a:rPr lang="es-ES" b="0" i="0" dirty="0">
                <a:solidFill>
                  <a:srgbClr val="202124"/>
                </a:solidFill>
                <a:effectLst/>
                <a:latin typeface="arial" panose="020B0604020202020204" pitchFamily="34" charset="0"/>
              </a:rPr>
              <a:t>. </a:t>
            </a:r>
            <a:r>
              <a:rPr lang="es-ES" b="0" i="0" dirty="0">
                <a:solidFill>
                  <a:srgbClr val="3F3D3D"/>
                </a:solidFill>
                <a:effectLst/>
                <a:latin typeface="Open Sans" panose="020B0606030504020204" pitchFamily="34" charset="0"/>
              </a:rPr>
              <a:t>Este sistema ha fomentado la creación de soluciones en comunicaciones unificadas.</a:t>
            </a:r>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3145195-8EA9-4E82-911C-63C665C28EEE}" type="slidenum">
              <a:rPr lang="es-ES_tradnl" smtClean="0"/>
              <a:pPr/>
              <a:t>5</a:t>
            </a:fld>
            <a:endParaRPr lang="es-ES_tradnl"/>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s-ES" sz="1200" b="0" i="0" u="none" strike="noStrike" kern="1200" baseline="0" dirty="0">
              <a:solidFill>
                <a:schemeClr val="tx1"/>
              </a:solidFill>
              <a:latin typeface="Times New Roman" pitchFamily="18" charset="0"/>
              <a:ea typeface="+mn-ea"/>
              <a:cs typeface="+mn-cs"/>
            </a:endParaRPr>
          </a:p>
          <a:p>
            <a:r>
              <a:rPr lang="es-ES" sz="1200" b="0" i="0" u="none" strike="noStrike" kern="1200" baseline="0" dirty="0">
                <a:solidFill>
                  <a:schemeClr val="tx1"/>
                </a:solidFill>
                <a:latin typeface="Times New Roman" pitchFamily="18" charset="0"/>
                <a:ea typeface="+mn-ea"/>
                <a:cs typeface="+mn-cs"/>
              </a:rPr>
              <a:t>Los avances en la tecnología nos permiten consolidar estos tipos de redes diferentes en una plataforma conocida como “red convergente”. A diferencia de las redes dedicadas, las redes convergentes pueden transmitir voz, streams de video, texto y gráficos entre diferentes tipos de dispositivos utilizando el mismo canal de comunicación y la misma estructura de red. Las formas de comunicación anteriormente individuales y diferentes se unieron en una plataforma común. Esta plataforma proporciona accesos a una amplia variedad de métodos de comunicación alternativos y nuevos que permiten a las personas interactuar directamente con otras en forma casi instantánea. </a:t>
            </a:r>
          </a:p>
          <a:p>
            <a:endParaRPr lang="es-ES" sz="1200" b="0" i="0" u="none" strike="noStrike" kern="1200" baseline="0" dirty="0">
              <a:solidFill>
                <a:schemeClr val="tx1"/>
              </a:solidFill>
              <a:latin typeface="Times New Roman" pitchFamily="18" charset="0"/>
              <a:ea typeface="+mn-ea"/>
              <a:cs typeface="+mn-cs"/>
            </a:endParaRPr>
          </a:p>
          <a:p>
            <a:r>
              <a:rPr lang="es-ES" sz="1200" b="0" i="0" u="none" strike="noStrike" kern="1200" baseline="0" dirty="0">
                <a:solidFill>
                  <a:schemeClr val="tx1"/>
                </a:solidFill>
                <a:latin typeface="Times New Roman" pitchFamily="18" charset="0"/>
                <a:ea typeface="+mn-ea"/>
                <a:cs typeface="+mn-cs"/>
              </a:rPr>
              <a:t>En las redes convergentes, sigue habiendo muchos puntos de contacto y muchos dispositivos especializados, como computadoras personales, teléfonos, televisores y </a:t>
            </a:r>
            <a:r>
              <a:rPr lang="es-ES" sz="1200" b="0" i="0" u="none" strike="noStrike" kern="1200" baseline="0" dirty="0" err="1">
                <a:solidFill>
                  <a:schemeClr val="tx1"/>
                </a:solidFill>
                <a:latin typeface="Times New Roman" pitchFamily="18" charset="0"/>
                <a:ea typeface="+mn-ea"/>
                <a:cs typeface="+mn-cs"/>
              </a:rPr>
              <a:t>tablet</a:t>
            </a:r>
            <a:r>
              <a:rPr lang="es-ES" sz="1200" b="0" i="0" u="none" strike="noStrike" kern="1200" baseline="0" dirty="0">
                <a:solidFill>
                  <a:schemeClr val="tx1"/>
                </a:solidFill>
                <a:latin typeface="Times New Roman" pitchFamily="18" charset="0"/>
                <a:ea typeface="+mn-ea"/>
                <a:cs typeface="+mn-cs"/>
              </a:rPr>
              <a:t> PC, pero hay una infraestructura de red común. Esta infraestructura de red utiliza el mismo conjunto de reglas, acuerdos y estándares de implementación.  </a:t>
            </a:r>
          </a:p>
          <a:p>
            <a:endParaRPr lang="es-ES" dirty="0"/>
          </a:p>
        </p:txBody>
      </p:sp>
    </p:spTree>
    <p:extLst>
      <p:ext uri="{BB962C8B-B14F-4D97-AF65-F5344CB8AC3E}">
        <p14:creationId xmlns:p14="http://schemas.microsoft.com/office/powerpoint/2010/main" val="4253509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r>
              <a:rPr lang="es-ES" dirty="0"/>
              <a:t>Las implementaciones actuales de las redes se basan en la utilización de protocolos  distribuidos (que ejecutan sus procesos en forma autónoma dentro de los </a:t>
            </a:r>
            <a:r>
              <a:rPr lang="es-ES" dirty="0" err="1"/>
              <a:t>switches</a:t>
            </a:r>
            <a:r>
              <a:rPr lang="es-ES" dirty="0"/>
              <a:t> y </a:t>
            </a:r>
            <a:r>
              <a:rPr lang="es-ES" dirty="0" err="1"/>
              <a:t>routers</a:t>
            </a:r>
            <a:r>
              <a:rPr lang="es-ES" dirty="0"/>
              <a:t>)  para construir las rutas internas por donde transitaran los paquetes desde su ingreso a la red hasta su salida de la misma (Hasan, 2014).  Las acciones creación, modificación y eliminación de las rutas internas actúan en el “plano de control”. </a:t>
            </a:r>
          </a:p>
          <a:p>
            <a:pPr>
              <a:spcBef>
                <a:spcPts val="0"/>
              </a:spcBef>
              <a:buNone/>
            </a:pPr>
            <a:endParaRPr lang="es-ES" dirty="0"/>
          </a:p>
          <a:p>
            <a:pPr>
              <a:spcBef>
                <a:spcPts val="0"/>
              </a:spcBef>
              <a:buNone/>
            </a:pPr>
            <a:r>
              <a:rPr lang="es-ES" dirty="0"/>
              <a:t>Rutas están definidas, se programan los módulos de software que interaccionan con el hardware, y el tráfico de paquetes  atraviesa por las trayectorias </a:t>
            </a:r>
          </a:p>
          <a:p>
            <a:pPr>
              <a:spcBef>
                <a:spcPts val="0"/>
              </a:spcBef>
              <a:buNone/>
            </a:pPr>
            <a:r>
              <a:rPr lang="es-ES" dirty="0"/>
              <a:t>Programadas.</a:t>
            </a:r>
          </a:p>
          <a:p>
            <a:pPr>
              <a:spcBef>
                <a:spcPts val="0"/>
              </a:spcBef>
              <a:buNone/>
            </a:pP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70316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r>
              <a:rPr lang="es-ES" dirty="0"/>
              <a:t>Las implementaciones actuales de las redes se basan en la utilización de protocolos  distribuidos (que ejecutan sus procesos en forma autónoma dentro de los </a:t>
            </a:r>
            <a:r>
              <a:rPr lang="es-ES" dirty="0" err="1"/>
              <a:t>switches</a:t>
            </a:r>
            <a:r>
              <a:rPr lang="es-ES" dirty="0"/>
              <a:t> y </a:t>
            </a:r>
            <a:r>
              <a:rPr lang="es-ES" dirty="0" err="1"/>
              <a:t>routers</a:t>
            </a:r>
            <a:r>
              <a:rPr lang="es-ES" dirty="0"/>
              <a:t>)  para construir las rutas internas por donde transitaran los paquetes desde su ingreso a la red hasta su salida de la misma (Hasan, 2014).  Las acciones creación, modificación y eliminación de las rutas internas actúan en el “plano de control”. </a:t>
            </a:r>
          </a:p>
          <a:p>
            <a:pPr>
              <a:spcBef>
                <a:spcPts val="0"/>
              </a:spcBef>
              <a:buNone/>
            </a:pPr>
            <a:endParaRPr lang="es-ES" dirty="0"/>
          </a:p>
          <a:p>
            <a:pPr>
              <a:spcBef>
                <a:spcPts val="0"/>
              </a:spcBef>
              <a:buNone/>
            </a:pPr>
            <a:r>
              <a:rPr lang="es-ES" dirty="0"/>
              <a:t>Rutas están definidas, se programan los módulos de software que interaccionan con el hardware, y el tráfico de paquetes  atraviesa por las trayectorias </a:t>
            </a:r>
          </a:p>
          <a:p>
            <a:pPr>
              <a:spcBef>
                <a:spcPts val="0"/>
              </a:spcBef>
              <a:buNone/>
            </a:pPr>
            <a:r>
              <a:rPr lang="es-ES" dirty="0"/>
              <a:t>Programadas.</a:t>
            </a:r>
          </a:p>
          <a:p>
            <a:pPr>
              <a:spcBef>
                <a:spcPts val="0"/>
              </a:spcBef>
              <a:buNone/>
            </a:pPr>
            <a:endParaRPr dirty="0"/>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45127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6AC0F6FD-428C-4736-BD85-0F1404F68B1E}" type="slidenum">
              <a:rPr lang="en-US"/>
              <a:pPr/>
              <a:t>8</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4562" name="Rectangle 2"/>
          <p:cNvSpPr>
            <a:spLocks noGrp="1" noRot="1" noChangeAspect="1" noChangeArrowheads="1" noTextEdit="1"/>
          </p:cNvSpPr>
          <p:nvPr>
            <p:ph type="sldImg"/>
          </p:nvPr>
        </p:nvSpPr>
        <p:spPr>
          <a:xfrm>
            <a:off x="1162050" y="692150"/>
            <a:ext cx="4610100" cy="3457575"/>
          </a:xfrm>
          <a:ln/>
        </p:spPr>
      </p:sp>
      <p:sp>
        <p:nvSpPr>
          <p:cNvPr id="1474563" name="Rectangle 3"/>
          <p:cNvSpPr>
            <a:spLocks noGrp="1" noChangeArrowheads="1"/>
          </p:cNvSpPr>
          <p:nvPr>
            <p:ph type="body" idx="1"/>
          </p:nvPr>
        </p:nvSpPr>
        <p:spPr>
          <a:xfrm>
            <a:off x="923925" y="4379913"/>
            <a:ext cx="5086350" cy="4148137"/>
          </a:xfrm>
        </p:spPr>
        <p:txBody>
          <a:bodyPr/>
          <a:lstStyle/>
          <a:p>
            <a:pPr marL="0" marR="0" lvl="0" indent="0" algn="l" defTabSz="914400" rtl="0" eaLnBrk="0" fontAlgn="base" latinLnBrk="0" hangingPunct="0">
              <a:lnSpc>
                <a:spcPct val="100000"/>
              </a:lnSpc>
              <a:spcBef>
                <a:spcPct val="100000"/>
              </a:spcBef>
              <a:spcAft>
                <a:spcPct val="0"/>
              </a:spcAft>
              <a:buClrTx/>
              <a:buSzTx/>
              <a:buFontTx/>
              <a:buNone/>
              <a:tabLst/>
              <a:defRPr/>
            </a:pPr>
            <a:r>
              <a:rPr lang="es-AR" sz="1800" dirty="0">
                <a:effectLst/>
                <a:latin typeface="Times New Roman" panose="02020603050405020304" pitchFamily="18" charset="0"/>
                <a:ea typeface="Times New Roman" panose="02020603050405020304" pitchFamily="18" charset="0"/>
              </a:rPr>
              <a:t>El desarrollo de las redes SDN en infraestructura públicas es primordial para facilitar el acceso a redes corporativas aplicando las técnicas y tecnologías modernas. </a:t>
            </a:r>
          </a:p>
          <a:p>
            <a:pPr marL="0" marR="0" lvl="0" indent="0" algn="l" defTabSz="914400" rtl="0" eaLnBrk="0" fontAlgn="base" latinLnBrk="0" hangingPunct="0">
              <a:lnSpc>
                <a:spcPct val="100000"/>
              </a:lnSpc>
              <a:spcBef>
                <a:spcPct val="100000"/>
              </a:spcBef>
              <a:spcAft>
                <a:spcPct val="0"/>
              </a:spcAft>
              <a:buClrTx/>
              <a:buSzTx/>
              <a:buFontTx/>
              <a:buNone/>
              <a:tabLst/>
              <a:defRPr/>
            </a:pPr>
            <a:endParaRPr lang="es-ES" sz="1800" i="1"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100000"/>
              </a:spcBef>
              <a:spcAft>
                <a:spcPct val="0"/>
              </a:spcAft>
              <a:buClrTx/>
              <a:buSzTx/>
              <a:buFontTx/>
              <a:buNone/>
              <a:tabLst/>
              <a:defRPr/>
            </a:pPr>
            <a:r>
              <a:rPr lang="es-ES" sz="1800" i="1" dirty="0">
                <a:effectLst/>
                <a:latin typeface="Times New Roman" panose="02020603050405020304" pitchFamily="18" charset="0"/>
                <a:ea typeface="Times New Roman" panose="02020603050405020304" pitchFamily="18" charset="0"/>
              </a:rPr>
              <a:t>SDN:</a:t>
            </a:r>
            <a:r>
              <a:rPr lang="es-ES" sz="1800" dirty="0">
                <a:effectLst/>
                <a:latin typeface="Times New Roman" panose="02020603050405020304" pitchFamily="18" charset="0"/>
                <a:ea typeface="Times New Roman" panose="02020603050405020304" pitchFamily="18" charset="0"/>
              </a:rPr>
              <a:t> Redes definidas por software (Software Defined Network) Son un conjunto de técnicas relacionadas con el área de redes computacionales, cuyo objetivo es facilitar la implementación de servicios de red de una manera determinista, dinámica y escalable, evitando al administrador de red gestionar dichos servicios a bajo nivel. </a:t>
            </a:r>
          </a:p>
          <a:p>
            <a:endParaRPr lang="es-AR" dirty="0"/>
          </a:p>
          <a:p>
            <a:endParaRPr lang="es-A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6AC0F6FD-428C-4736-BD85-0F1404F68B1E}" type="slidenum">
              <a:rPr lang="en-US"/>
              <a:pPr/>
              <a:t>9</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74562" name="Rectangle 2"/>
          <p:cNvSpPr>
            <a:spLocks noGrp="1" noRot="1" noChangeAspect="1" noChangeArrowheads="1" noTextEdit="1"/>
          </p:cNvSpPr>
          <p:nvPr>
            <p:ph type="sldImg"/>
          </p:nvPr>
        </p:nvSpPr>
        <p:spPr>
          <a:xfrm>
            <a:off x="1162050" y="692150"/>
            <a:ext cx="4610100" cy="3457575"/>
          </a:xfrm>
          <a:ln/>
        </p:spPr>
      </p:sp>
      <p:sp>
        <p:nvSpPr>
          <p:cNvPr id="1474563" name="Rectangle 3"/>
          <p:cNvSpPr>
            <a:spLocks noGrp="1" noChangeArrowheads="1"/>
          </p:cNvSpPr>
          <p:nvPr>
            <p:ph type="body" idx="1"/>
          </p:nvPr>
        </p:nvSpPr>
        <p:spPr>
          <a:xfrm>
            <a:off x="923925" y="4379913"/>
            <a:ext cx="5086350" cy="4148137"/>
          </a:xfrm>
        </p:spPr>
        <p:txBody>
          <a:bodyPr/>
          <a:lstStyle/>
          <a:p>
            <a:pPr marL="0" marR="0" lvl="0" indent="0" algn="l" defTabSz="914400" rtl="0" eaLnBrk="0" fontAlgn="base" latinLnBrk="0" hangingPunct="0">
              <a:lnSpc>
                <a:spcPct val="100000"/>
              </a:lnSpc>
              <a:spcBef>
                <a:spcPct val="100000"/>
              </a:spcBef>
              <a:spcAft>
                <a:spcPct val="0"/>
              </a:spcAft>
              <a:buClrTx/>
              <a:buSzTx/>
              <a:buFontTx/>
              <a:buNone/>
              <a:tabLst/>
              <a:defRPr/>
            </a:pPr>
            <a:r>
              <a:rPr lang="es-AR" sz="1800" dirty="0">
                <a:effectLst/>
                <a:latin typeface="Times New Roman" panose="02020603050405020304" pitchFamily="18" charset="0"/>
                <a:ea typeface="Times New Roman" panose="02020603050405020304" pitchFamily="18" charset="0"/>
              </a:rPr>
              <a:t>El desarrollo de las redes SDN en infraestructura públicas es primordial para facilitar el acceso a redes corporativas aplicando las técnicas y tecnologías modernas. </a:t>
            </a:r>
          </a:p>
          <a:p>
            <a:pPr marL="0" marR="0" lvl="0" indent="0" algn="l" defTabSz="914400" rtl="0" eaLnBrk="0" fontAlgn="base" latinLnBrk="0" hangingPunct="0">
              <a:lnSpc>
                <a:spcPct val="100000"/>
              </a:lnSpc>
              <a:spcBef>
                <a:spcPct val="100000"/>
              </a:spcBef>
              <a:spcAft>
                <a:spcPct val="0"/>
              </a:spcAft>
              <a:buClrTx/>
              <a:buSzTx/>
              <a:buFontTx/>
              <a:buNone/>
              <a:tabLst/>
              <a:defRPr/>
            </a:pPr>
            <a:endParaRPr lang="es-ES" sz="1800" i="1"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100000"/>
              </a:spcBef>
              <a:spcAft>
                <a:spcPct val="0"/>
              </a:spcAft>
              <a:buClrTx/>
              <a:buSzTx/>
              <a:buFontTx/>
              <a:buNone/>
              <a:tabLst/>
              <a:defRPr/>
            </a:pPr>
            <a:r>
              <a:rPr lang="es-ES" sz="1800" i="1" dirty="0">
                <a:effectLst/>
                <a:latin typeface="Times New Roman" panose="02020603050405020304" pitchFamily="18" charset="0"/>
                <a:ea typeface="Times New Roman" panose="02020603050405020304" pitchFamily="18" charset="0"/>
              </a:rPr>
              <a:t>SDN:</a:t>
            </a:r>
            <a:r>
              <a:rPr lang="es-ES" sz="1800" dirty="0">
                <a:effectLst/>
                <a:latin typeface="Times New Roman" panose="02020603050405020304" pitchFamily="18" charset="0"/>
                <a:ea typeface="Times New Roman" panose="02020603050405020304" pitchFamily="18" charset="0"/>
              </a:rPr>
              <a:t> Redes definidas por software (Software Defined Network) Son un conjunto de técnicas relacionadas con el área de redes computacionales, cuyo objetivo es facilitar la implementación de servicios de red de una manera determinista, dinámica y escalable, evitando al administrador de red gestionar dichos servicios a bajo nivel. </a:t>
            </a:r>
          </a:p>
          <a:p>
            <a:endParaRPr lang="es-AR" dirty="0"/>
          </a:p>
          <a:p>
            <a:endParaRPr lang="es-AR" dirty="0"/>
          </a:p>
        </p:txBody>
      </p:sp>
    </p:spTree>
    <p:extLst>
      <p:ext uri="{BB962C8B-B14F-4D97-AF65-F5344CB8AC3E}">
        <p14:creationId xmlns:p14="http://schemas.microsoft.com/office/powerpoint/2010/main" val="269558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93602" name="Picture 2"/>
          <p:cNvPicPr>
            <a:picLocks noChangeAspect="1" noChangeArrowheads="1"/>
          </p:cNvPicPr>
          <p:nvPr/>
        </p:nvPicPr>
        <p:blipFill>
          <a:blip r:embed="rId2" cstate="print"/>
          <a:srcRect/>
          <a:stretch>
            <a:fillRect/>
          </a:stretch>
        </p:blipFill>
        <p:spPr bwMode="gray">
          <a:xfrm>
            <a:off x="0" y="641350"/>
            <a:ext cx="9144000" cy="2965450"/>
          </a:xfrm>
          <a:prstGeom prst="rect">
            <a:avLst/>
          </a:prstGeom>
          <a:solidFill>
            <a:srgbClr val="FFE100"/>
          </a:solidFill>
          <a:ln w="9525">
            <a:noFill/>
            <a:miter lim="800000"/>
            <a:headEnd/>
            <a:tailEnd/>
          </a:ln>
          <a:effectLst/>
        </p:spPr>
      </p:pic>
      <p:sp>
        <p:nvSpPr>
          <p:cNvPr id="793603" name="Rectangle 3"/>
          <p:cNvSpPr>
            <a:spLocks noGrp="1" noChangeArrowheads="1"/>
          </p:cNvSpPr>
          <p:nvPr>
            <p:ph type="ctrTitle"/>
          </p:nvPr>
        </p:nvSpPr>
        <p:spPr>
          <a:xfrm>
            <a:off x="1752600" y="3854450"/>
            <a:ext cx="7315200" cy="1470025"/>
          </a:xfrm>
          <a:prstGeom prst="rect">
            <a:avLst/>
          </a:prstGeom>
          <a:noFill/>
          <a:ln/>
        </p:spPr>
        <p:txBody>
          <a:bodyPr lIns="91440" tIns="45720" rIns="91440" bIns="45720"/>
          <a:lstStyle>
            <a:lvl1pPr>
              <a:defRPr/>
            </a:lvl1pPr>
          </a:lstStyle>
          <a:p>
            <a:r>
              <a:rPr lang="en-US"/>
              <a:t>Click to edit Master title style</a:t>
            </a:r>
          </a:p>
        </p:txBody>
      </p:sp>
      <p:sp>
        <p:nvSpPr>
          <p:cNvPr id="793613" name="Rectangle 13"/>
          <p:cNvSpPr>
            <a:spLocks noChangeArrowheads="1"/>
          </p:cNvSpPr>
          <p:nvPr/>
        </p:nvSpPr>
        <p:spPr bwMode="gray">
          <a:xfrm>
            <a:off x="0" y="571500"/>
            <a:ext cx="9144000" cy="84138"/>
          </a:xfrm>
          <a:prstGeom prst="rect">
            <a:avLst/>
          </a:prstGeom>
          <a:solidFill>
            <a:schemeClr val="tx2"/>
          </a:solidFill>
          <a:ln w="9525" algn="ctr">
            <a:noFill/>
            <a:miter lim="800000"/>
            <a:headEnd/>
            <a:tailEnd/>
          </a:ln>
          <a:effectLst/>
        </p:spPr>
        <p:txBody>
          <a:bodyPr wrap="none" lIns="0" tIns="0" rIns="0" bIns="0" anchor="ctr"/>
          <a:lstStyle/>
          <a:p>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13563" y="1066800"/>
            <a:ext cx="2151062" cy="5059363"/>
          </a:xfrm>
          <a:prstGeom prst="rect">
            <a:avLst/>
          </a:prstGeo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1066800"/>
            <a:ext cx="6303963" cy="50593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3_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MX"/>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s-AR" dirty="0"/>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s-AR"/>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endParaRPr lang="es-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981028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29022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304698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s-ES"/>
              <a:t>Haga clic para modificar el estilo de título del patrón</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359422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95818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_Diapositiva de título">
    <p:spTree>
      <p:nvGrpSpPr>
        <p:cNvPr id="1" name=""/>
        <p:cNvGrpSpPr/>
        <p:nvPr/>
      </p:nvGrpSpPr>
      <p:grpSpPr>
        <a:xfrm>
          <a:off x="0" y="0"/>
          <a:ext cx="0" cy="0"/>
          <a:chOff x="0" y="0"/>
          <a:chExt cx="0" cy="0"/>
        </a:xfrm>
      </p:grpSpPr>
      <p:sp>
        <p:nvSpPr>
          <p:cNvPr id="1487874" name="Rectangle 2"/>
          <p:cNvSpPr>
            <a:spLocks noGrp="1" noChangeArrowheads="1"/>
          </p:cNvSpPr>
          <p:nvPr/>
        </p:nvSpPr>
        <p:spPr bwMode="gray">
          <a:xfrm>
            <a:off x="1460500" y="1066800"/>
            <a:ext cx="7604125" cy="806450"/>
          </a:xfrm>
          <a:prstGeom prst="rect">
            <a:avLst/>
          </a:prstGeom>
        </p:spPr>
        <p:txBody>
          <a:bodyPr lIns="228600" tIns="0" rIns="0" bIns="0" anchor="ctr"/>
          <a:lstStyle/>
          <a:p>
            <a:pPr>
              <a:lnSpc>
                <a:spcPct val="85000"/>
              </a:lnSpc>
            </a:pPr>
            <a:endParaRPr lang="es-ES_tradnl" sz="2200">
              <a:solidFill>
                <a:srgbClr val="09357A"/>
              </a:solidFill>
            </a:endParaRPr>
          </a:p>
        </p:txBody>
      </p:sp>
      <p:sp>
        <p:nvSpPr>
          <p:cNvPr id="1487875" name="Rectangle 3"/>
          <p:cNvSpPr>
            <a:spLocks noGrp="1"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spcBef>
                <a:spcPct val="20000"/>
              </a:spcBef>
              <a:buClr>
                <a:srgbClr val="FF6309"/>
              </a:buClr>
              <a:buFontTx/>
              <a:buChar char="•"/>
            </a:pPr>
            <a:endParaRPr lang="es-ES_tradnl" sz="2400" b="0">
              <a:solidFill>
                <a:srgbClr val="000000"/>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4184131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735420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588780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6" name="Footer Placeholder 5"/>
          <p:cNvSpPr>
            <a:spLocks noGrp="1"/>
          </p:cNvSpPr>
          <p:nvPr>
            <p:ph type="ftr" sz="quarter" idx="11"/>
          </p:nvPr>
        </p:nvSpPr>
        <p:spPr>
          <a:xfrm>
            <a:off x="533400" y="6172200"/>
            <a:ext cx="5811724" cy="365125"/>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271262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s-ES"/>
              <a:t>Haga clic para modificar el estilo de título del patrón</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6988133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7056736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145405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5179723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39007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a:t>Editar el estilo de texto del patrón</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88063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1_Diapositiva de título">
    <p:spTree>
      <p:nvGrpSpPr>
        <p:cNvPr id="1" name=""/>
        <p:cNvGrpSpPr/>
        <p:nvPr/>
      </p:nvGrpSpPr>
      <p:grpSpPr>
        <a:xfrm>
          <a:off x="0" y="0"/>
          <a:ext cx="0" cy="0"/>
          <a:chOff x="0" y="0"/>
          <a:chExt cx="0" cy="0"/>
        </a:xfrm>
      </p:grpSpPr>
      <p:sp>
        <p:nvSpPr>
          <p:cNvPr id="1488898" name="Rectangle 2"/>
          <p:cNvSpPr>
            <a:spLocks noGrp="1" noChangeArrowheads="1"/>
          </p:cNvSpPr>
          <p:nvPr/>
        </p:nvSpPr>
        <p:spPr bwMode="gray">
          <a:xfrm>
            <a:off x="1460500" y="1066800"/>
            <a:ext cx="7604125" cy="806450"/>
          </a:xfrm>
          <a:prstGeom prst="rect">
            <a:avLst/>
          </a:prstGeom>
        </p:spPr>
        <p:txBody>
          <a:bodyPr lIns="228600" tIns="0" rIns="0" bIns="0" anchor="ctr"/>
          <a:lstStyle/>
          <a:p>
            <a:pPr>
              <a:lnSpc>
                <a:spcPct val="85000"/>
              </a:lnSpc>
            </a:pPr>
            <a:endParaRPr lang="es-ES_tradnl" sz="2200">
              <a:solidFill>
                <a:srgbClr val="09357A"/>
              </a:solidFill>
            </a:endParaRPr>
          </a:p>
        </p:txBody>
      </p:sp>
      <p:sp>
        <p:nvSpPr>
          <p:cNvPr id="1488899" name="Rectangle 3"/>
          <p:cNvSpPr>
            <a:spLocks noGrp="1"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spcBef>
                <a:spcPct val="20000"/>
              </a:spcBef>
              <a:buClr>
                <a:srgbClr val="FF6309"/>
              </a:buClr>
              <a:buFontTx/>
              <a:buChar char="•"/>
            </a:pPr>
            <a:endParaRPr lang="es-ES_tradnl" sz="2400" b="0">
              <a:solidFill>
                <a:srgbClr val="000000"/>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5603163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7364806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cSld name="1_Diapositiva de título">
    <p:spTree>
      <p:nvGrpSpPr>
        <p:cNvPr id="1" name=""/>
        <p:cNvGrpSpPr/>
        <p:nvPr/>
      </p:nvGrpSpPr>
      <p:grpSpPr>
        <a:xfrm>
          <a:off x="0" y="0"/>
          <a:ext cx="0" cy="0"/>
          <a:chOff x="0" y="0"/>
          <a:chExt cx="0" cy="0"/>
        </a:xfrm>
      </p:grpSpPr>
      <p:sp>
        <p:nvSpPr>
          <p:cNvPr id="793603" name="Rectangle 3"/>
          <p:cNvSpPr>
            <a:spLocks noGrp="1" noChangeArrowheads="1"/>
          </p:cNvSpPr>
          <p:nvPr>
            <p:ph type="ctrTitle"/>
          </p:nvPr>
        </p:nvSpPr>
        <p:spPr>
          <a:xfrm>
            <a:off x="1752600" y="3854450"/>
            <a:ext cx="7315200" cy="1470025"/>
          </a:xfrm>
          <a:prstGeom prst="rect">
            <a:avLst/>
          </a:prstGeom>
          <a:noFill/>
          <a:ln/>
        </p:spPr>
        <p:txBody>
          <a:bodyPr lIns="91440" tIns="45720" rIns="91440" bIns="45720"/>
          <a:lstStyle>
            <a:lvl1pPr>
              <a:defRPr/>
            </a:lvl1pPr>
          </a:lstStyle>
          <a:p>
            <a:r>
              <a:rPr lang="en-US"/>
              <a:t>Click to edit Master title style</a:t>
            </a:r>
          </a:p>
        </p:txBody>
      </p:sp>
    </p:spTree>
    <p:extLst>
      <p:ext uri="{BB962C8B-B14F-4D97-AF65-F5344CB8AC3E}">
        <p14:creationId xmlns:p14="http://schemas.microsoft.com/office/powerpoint/2010/main" val="29096880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cSld name="2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8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788483" name="Rectangle 3"/>
          <p:cNvSpPr>
            <a:spLocks noChangeArrowheads="1"/>
          </p:cNvSpPr>
          <p:nvPr/>
        </p:nvSpPr>
        <p:spPr bwMode="gray">
          <a:xfrm>
            <a:off x="8913813" y="6705600"/>
            <a:ext cx="228600" cy="122238"/>
          </a:xfrm>
          <a:prstGeom prst="rect">
            <a:avLst/>
          </a:prstGeom>
          <a:noFill/>
          <a:ln w="12700">
            <a:noFill/>
            <a:miter lim="800000"/>
            <a:headEnd/>
            <a:tailEnd/>
          </a:ln>
          <a:effectLst/>
        </p:spPr>
        <p:txBody>
          <a:bodyPr lIns="0" tIns="0" rIns="0" bIns="0">
            <a:spAutoFit/>
          </a:bodyPr>
          <a:lstStyle/>
          <a:p>
            <a:pPr algn="ctr" eaLnBrk="0" hangingPunct="0"/>
            <a:fld id="{0B4F84D6-2114-4C65-85A9-7B4ECC5A4BA9}" type="slidenum">
              <a:rPr lang="en-US" sz="800" b="0"/>
              <a:pPr algn="ctr" eaLnBrk="0" hangingPunct="0"/>
              <a:t>‹Nº›</a:t>
            </a:fld>
            <a:endParaRPr lang="en-US" sz="800" b="0"/>
          </a:p>
        </p:txBody>
      </p:sp>
    </p:spTree>
  </p:cSld>
  <p:clrMap bg1="lt1" tx1="dk1" bg2="lt2" tx2="dk2" accent1="accent1" accent2="accent2" accent3="accent3" accent4="accent4" accent5="accent5" accent6="accent6" hlink="hlink" folHlink="folHlink"/>
  <p:sldLayoutIdLst>
    <p:sldLayoutId id="2147483655" r:id="rId1"/>
    <p:sldLayoutId id="2147483654" r:id="rId2"/>
    <p:sldLayoutId id="2147483653"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Lst>
  <p:txStyles>
    <p:titleStyle>
      <a:lvl1pPr algn="l" rtl="0" fontAlgn="base">
        <a:lnSpc>
          <a:spcPct val="85000"/>
        </a:lnSpc>
        <a:spcBef>
          <a:spcPct val="0"/>
        </a:spcBef>
        <a:spcAft>
          <a:spcPct val="0"/>
        </a:spcAft>
        <a:defRPr sz="2200" b="1">
          <a:solidFill>
            <a:srgbClr val="09357A"/>
          </a:solidFill>
          <a:latin typeface="+mj-lt"/>
          <a:ea typeface="+mj-ea"/>
          <a:cs typeface="+mj-cs"/>
        </a:defRPr>
      </a:lvl1pPr>
      <a:lvl2pPr algn="l" rtl="0" fontAlgn="base">
        <a:lnSpc>
          <a:spcPct val="85000"/>
        </a:lnSpc>
        <a:spcBef>
          <a:spcPct val="0"/>
        </a:spcBef>
        <a:spcAft>
          <a:spcPct val="0"/>
        </a:spcAft>
        <a:defRPr sz="2200" b="1">
          <a:solidFill>
            <a:srgbClr val="09357A"/>
          </a:solidFill>
          <a:latin typeface="Arial" charset="0"/>
        </a:defRPr>
      </a:lvl2pPr>
      <a:lvl3pPr algn="l" rtl="0" fontAlgn="base">
        <a:lnSpc>
          <a:spcPct val="85000"/>
        </a:lnSpc>
        <a:spcBef>
          <a:spcPct val="0"/>
        </a:spcBef>
        <a:spcAft>
          <a:spcPct val="0"/>
        </a:spcAft>
        <a:defRPr sz="2200" b="1">
          <a:solidFill>
            <a:srgbClr val="09357A"/>
          </a:solidFill>
          <a:latin typeface="Arial" charset="0"/>
        </a:defRPr>
      </a:lvl3pPr>
      <a:lvl4pPr algn="l" rtl="0" fontAlgn="base">
        <a:lnSpc>
          <a:spcPct val="85000"/>
        </a:lnSpc>
        <a:spcBef>
          <a:spcPct val="0"/>
        </a:spcBef>
        <a:spcAft>
          <a:spcPct val="0"/>
        </a:spcAft>
        <a:defRPr sz="2200" b="1">
          <a:solidFill>
            <a:srgbClr val="09357A"/>
          </a:solidFill>
          <a:latin typeface="Arial" charset="0"/>
        </a:defRPr>
      </a:lvl4pPr>
      <a:lvl5pPr algn="l" rtl="0" fontAlgn="base">
        <a:lnSpc>
          <a:spcPct val="85000"/>
        </a:lnSpc>
        <a:spcBef>
          <a:spcPct val="0"/>
        </a:spcBef>
        <a:spcAft>
          <a:spcPct val="0"/>
        </a:spcAft>
        <a:defRPr sz="2200" b="1">
          <a:solidFill>
            <a:srgbClr val="09357A"/>
          </a:solidFill>
          <a:latin typeface="Arial" charset="0"/>
        </a:defRPr>
      </a:lvl5pPr>
      <a:lvl6pPr marL="457200" algn="l" rtl="0" fontAlgn="base">
        <a:lnSpc>
          <a:spcPct val="85000"/>
        </a:lnSpc>
        <a:spcBef>
          <a:spcPct val="0"/>
        </a:spcBef>
        <a:spcAft>
          <a:spcPct val="0"/>
        </a:spcAft>
        <a:defRPr sz="2200" b="1">
          <a:solidFill>
            <a:srgbClr val="09357A"/>
          </a:solidFill>
          <a:latin typeface="Arial" charset="0"/>
        </a:defRPr>
      </a:lvl6pPr>
      <a:lvl7pPr marL="914400" algn="l" rtl="0" fontAlgn="base">
        <a:lnSpc>
          <a:spcPct val="85000"/>
        </a:lnSpc>
        <a:spcBef>
          <a:spcPct val="0"/>
        </a:spcBef>
        <a:spcAft>
          <a:spcPct val="0"/>
        </a:spcAft>
        <a:defRPr sz="2200" b="1">
          <a:solidFill>
            <a:srgbClr val="09357A"/>
          </a:solidFill>
          <a:latin typeface="Arial" charset="0"/>
        </a:defRPr>
      </a:lvl7pPr>
      <a:lvl8pPr marL="1371600" algn="l" rtl="0" fontAlgn="base">
        <a:lnSpc>
          <a:spcPct val="85000"/>
        </a:lnSpc>
        <a:spcBef>
          <a:spcPct val="0"/>
        </a:spcBef>
        <a:spcAft>
          <a:spcPct val="0"/>
        </a:spcAft>
        <a:defRPr sz="2200" b="1">
          <a:solidFill>
            <a:srgbClr val="09357A"/>
          </a:solidFill>
          <a:latin typeface="Arial" charset="0"/>
        </a:defRPr>
      </a:lvl8pPr>
      <a:lvl9pPr marL="1828800" algn="l" rtl="0" fontAlgn="base">
        <a:lnSpc>
          <a:spcPct val="85000"/>
        </a:lnSpc>
        <a:spcBef>
          <a:spcPct val="0"/>
        </a:spcBef>
        <a:spcAft>
          <a:spcPct val="0"/>
        </a:spcAft>
        <a:defRPr sz="2200" b="1">
          <a:solidFill>
            <a:srgbClr val="09357A"/>
          </a:solidFill>
          <a:latin typeface="Arial" charset="0"/>
        </a:defRPr>
      </a:lvl9pPr>
    </p:titleStyle>
    <p:bodyStyle>
      <a:lvl1pPr marL="342900" indent="-342900" algn="l" rtl="0" fontAlgn="base">
        <a:spcBef>
          <a:spcPct val="20000"/>
        </a:spcBef>
        <a:spcAft>
          <a:spcPct val="0"/>
        </a:spcAft>
        <a:buClr>
          <a:srgbClr val="FF6309"/>
        </a:buClr>
        <a:buChar char="•"/>
        <a:defRPr sz="2400">
          <a:solidFill>
            <a:srgbClr val="000000"/>
          </a:solidFill>
          <a:latin typeface="+mn-lt"/>
          <a:ea typeface="+mn-ea"/>
          <a:cs typeface="+mn-cs"/>
        </a:defRPr>
      </a:lvl1pPr>
      <a:lvl2pPr marL="742950" indent="-285750" algn="l" rtl="0" fontAlgn="base">
        <a:spcBef>
          <a:spcPct val="20000"/>
        </a:spcBef>
        <a:spcAft>
          <a:spcPct val="0"/>
        </a:spcAft>
        <a:buClr>
          <a:srgbClr val="FF6309"/>
        </a:buClr>
        <a:buChar char="–"/>
        <a:defRPr sz="2000">
          <a:solidFill>
            <a:srgbClr val="000000"/>
          </a:solidFill>
          <a:latin typeface="+mn-lt"/>
        </a:defRPr>
      </a:lvl2pPr>
      <a:lvl3pPr marL="1143000" indent="-228600" algn="l" rtl="0" fontAlgn="base">
        <a:spcBef>
          <a:spcPct val="20000"/>
        </a:spcBef>
        <a:spcAft>
          <a:spcPct val="0"/>
        </a:spcAft>
        <a:buClr>
          <a:srgbClr val="FF6309"/>
        </a:buClr>
        <a:buChar char="•"/>
        <a:defRPr>
          <a:solidFill>
            <a:srgbClr val="000000"/>
          </a:solidFill>
          <a:latin typeface="+mn-lt"/>
        </a:defRPr>
      </a:lvl3pPr>
      <a:lvl4pPr marL="1600200" indent="-228600" algn="l" rtl="0" fontAlgn="base">
        <a:spcBef>
          <a:spcPct val="20000"/>
        </a:spcBef>
        <a:spcAft>
          <a:spcPct val="0"/>
        </a:spcAft>
        <a:buClr>
          <a:srgbClr val="FF6309"/>
        </a:buClr>
        <a:buChar char="–"/>
        <a:defRPr sz="1600">
          <a:solidFill>
            <a:srgbClr val="000000"/>
          </a:solidFill>
          <a:latin typeface="+mn-lt"/>
        </a:defRPr>
      </a:lvl4pPr>
      <a:lvl5pPr marL="2057400" indent="-228600" algn="l" rtl="0" fontAlgn="base">
        <a:spcBef>
          <a:spcPct val="20000"/>
        </a:spcBef>
        <a:spcAft>
          <a:spcPct val="0"/>
        </a:spcAft>
        <a:buClr>
          <a:srgbClr val="FF6309"/>
        </a:buClr>
        <a:buChar char="»"/>
        <a:defRPr sz="1600">
          <a:solidFill>
            <a:srgbClr val="000000"/>
          </a:solidFill>
          <a:latin typeface="+mn-lt"/>
        </a:defRPr>
      </a:lvl5pPr>
      <a:lvl6pPr marL="2514600" indent="-228600" algn="l" rtl="0" fontAlgn="base">
        <a:spcBef>
          <a:spcPct val="20000"/>
        </a:spcBef>
        <a:spcAft>
          <a:spcPct val="0"/>
        </a:spcAft>
        <a:buClr>
          <a:srgbClr val="FF6309"/>
        </a:buClr>
        <a:buChar char="»"/>
        <a:defRPr sz="1600">
          <a:solidFill>
            <a:srgbClr val="000000"/>
          </a:solidFill>
          <a:latin typeface="+mn-lt"/>
        </a:defRPr>
      </a:lvl6pPr>
      <a:lvl7pPr marL="2971800" indent="-228600" algn="l" rtl="0" fontAlgn="base">
        <a:spcBef>
          <a:spcPct val="20000"/>
        </a:spcBef>
        <a:spcAft>
          <a:spcPct val="0"/>
        </a:spcAft>
        <a:buClr>
          <a:srgbClr val="FF6309"/>
        </a:buClr>
        <a:buChar char="»"/>
        <a:defRPr sz="1600">
          <a:solidFill>
            <a:srgbClr val="000000"/>
          </a:solidFill>
          <a:latin typeface="+mn-lt"/>
        </a:defRPr>
      </a:lvl7pPr>
      <a:lvl8pPr marL="3429000" indent="-228600" algn="l" rtl="0" fontAlgn="base">
        <a:spcBef>
          <a:spcPct val="20000"/>
        </a:spcBef>
        <a:spcAft>
          <a:spcPct val="0"/>
        </a:spcAft>
        <a:buClr>
          <a:srgbClr val="FF6309"/>
        </a:buClr>
        <a:buChar char="»"/>
        <a:defRPr sz="1600">
          <a:solidFill>
            <a:srgbClr val="000000"/>
          </a:solidFill>
          <a:latin typeface="+mn-lt"/>
        </a:defRPr>
      </a:lvl8pPr>
      <a:lvl9pPr marL="3886200" indent="-228600" algn="l" rtl="0" fontAlgn="base">
        <a:spcBef>
          <a:spcPct val="20000"/>
        </a:spcBef>
        <a:spcAft>
          <a:spcPct val="0"/>
        </a:spcAft>
        <a:buClr>
          <a:srgbClr val="FF6309"/>
        </a:buClr>
        <a:buChar char="»"/>
        <a:defRPr sz="1600">
          <a:solidFill>
            <a:srgbClr val="000000"/>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3/26/2023</a:t>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826775106"/>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33.xml"/><Relationship Id="rId6" Type="http://schemas.openxmlformats.org/officeDocument/2006/relationships/image" Target="../media/image9.emf"/><Relationship Id="rId5" Type="http://schemas.openxmlformats.org/officeDocument/2006/relationships/image" Target="../media/image8.png"/><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tiff"/><Relationship Id="rId4" Type="http://schemas.openxmlformats.org/officeDocument/2006/relationships/image" Target="../media/image15.png"/><Relationship Id="rId9"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bin"/><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536778" y="431438"/>
            <a:ext cx="8064011" cy="2997562"/>
          </a:xfrm>
          <a:solidFill>
            <a:schemeClr val="bg2">
              <a:lumMod val="20000"/>
              <a:lumOff val="80000"/>
            </a:schemeClr>
          </a:solidFill>
          <a:ln w="76200" cap="flat" algn="ctr">
            <a:solidFill>
              <a:schemeClr val="accent1">
                <a:lumMod val="75000"/>
              </a:schemeClr>
            </a:solidFill>
          </a:ln>
        </p:spPr>
        <p:txBody>
          <a:bodyPr anchor="t">
            <a:normAutofit/>
          </a:bodyPr>
          <a:lstStyle/>
          <a:p>
            <a:pPr algn="ctr">
              <a:spcBef>
                <a:spcPct val="20000"/>
              </a:spcBef>
            </a:pPr>
            <a:r>
              <a:rPr lang="es-AR" sz="4800" b="1" i="1" dirty="0">
                <a:solidFill>
                  <a:schemeClr val="bg2">
                    <a:lumMod val="75000"/>
                  </a:schemeClr>
                </a:solidFill>
                <a:latin typeface="Arial" charset="0"/>
              </a:rPr>
              <a:t>Tecnología de Redes 2634</a:t>
            </a:r>
            <a:br>
              <a:rPr lang="es-AR" sz="4800" b="1" i="1" dirty="0">
                <a:solidFill>
                  <a:schemeClr val="bg2">
                    <a:lumMod val="75000"/>
                  </a:schemeClr>
                </a:solidFill>
                <a:latin typeface="Arial" charset="0"/>
              </a:rPr>
            </a:br>
            <a:r>
              <a:rPr lang="es-AR" sz="4000" b="1" i="1" dirty="0">
                <a:solidFill>
                  <a:schemeClr val="bg2">
                    <a:lumMod val="75000"/>
                  </a:schemeClr>
                </a:solidFill>
                <a:latin typeface="Arial" charset="0"/>
              </a:rPr>
              <a:t>Introducción a las Comunicaciones 3007</a:t>
            </a:r>
            <a:endParaRPr lang="es-AR" sz="3200" b="1" i="1" dirty="0">
              <a:solidFill>
                <a:schemeClr val="bg2">
                  <a:lumMod val="75000"/>
                </a:schemeClr>
              </a:solidFill>
              <a:latin typeface="Arial" charset="0"/>
            </a:endParaRPr>
          </a:p>
        </p:txBody>
      </p:sp>
      <p:sp>
        <p:nvSpPr>
          <p:cNvPr id="249860" name="Rectangle 4"/>
          <p:cNvSpPr>
            <a:spLocks noGrp="1" noChangeArrowheads="1"/>
          </p:cNvSpPr>
          <p:nvPr>
            <p:ph type="subTitle" idx="1"/>
          </p:nvPr>
        </p:nvSpPr>
        <p:spPr>
          <a:xfrm>
            <a:off x="813290" y="3645023"/>
            <a:ext cx="7510988" cy="2789643"/>
          </a:xfrm>
          <a:solidFill>
            <a:schemeClr val="bg2">
              <a:lumMod val="20000"/>
              <a:lumOff val="80000"/>
            </a:schemeClr>
          </a:solidFill>
          <a:ln w="76200">
            <a:solidFill>
              <a:schemeClr val="accent1">
                <a:lumMod val="75000"/>
              </a:schemeClr>
            </a:solidFill>
          </a:ln>
        </p:spPr>
        <p:txBody>
          <a:bodyPr/>
          <a:lstStyle/>
          <a:p>
            <a:pPr algn="ctr"/>
            <a:r>
              <a:rPr lang="es-ES" sz="4000" b="1" i="1" dirty="0">
                <a:effectLst>
                  <a:outerShdw blurRad="38100" dist="38100" dir="2700000" algn="tl">
                    <a:srgbClr val="000000">
                      <a:alpha val="43137"/>
                    </a:srgbClr>
                  </a:outerShdw>
                </a:effectLst>
                <a:latin typeface="Arial" charset="0"/>
              </a:rPr>
              <a:t>Unidad IV</a:t>
            </a:r>
            <a:endParaRPr lang="es-AR" sz="3600" b="1" i="1" cap="all" dirty="0">
              <a:ln w="3175" cmpd="sng">
                <a:noFill/>
              </a:ln>
              <a:effectLst>
                <a:outerShdw blurRad="38100" dist="38100" dir="2700000" algn="tl">
                  <a:srgbClr val="000000">
                    <a:alpha val="43137"/>
                  </a:srgbClr>
                </a:outerShdw>
              </a:effectLst>
              <a:latin typeface="Arial" charset="0"/>
              <a:ea typeface="+mj-ea"/>
              <a:cs typeface="+mj-cs"/>
            </a:endParaRPr>
          </a:p>
          <a:p>
            <a:pPr algn="ctr"/>
            <a:r>
              <a:rPr lang="es-ES" sz="4400" b="1" i="1" dirty="0">
                <a:effectLst>
                  <a:outerShdw blurRad="38100" dist="38100" dir="2700000" algn="tl">
                    <a:srgbClr val="000000">
                      <a:alpha val="43137"/>
                    </a:srgbClr>
                  </a:outerShdw>
                </a:effectLst>
                <a:latin typeface="Arial" charset="0"/>
              </a:rPr>
              <a:t>REDES SDN</a:t>
            </a:r>
            <a:br>
              <a:rPr lang="es-ES" sz="4400" b="1" i="1" dirty="0">
                <a:effectLst>
                  <a:outerShdw blurRad="38100" dist="38100" dir="2700000" algn="tl">
                    <a:srgbClr val="000000">
                      <a:alpha val="43137"/>
                    </a:srgbClr>
                  </a:outerShdw>
                </a:effectLst>
                <a:latin typeface="Arial" charset="0"/>
              </a:rPr>
            </a:br>
            <a:r>
              <a:rPr lang="es-ES" sz="4400" b="1" i="1" dirty="0">
                <a:effectLst>
                  <a:outerShdw blurRad="38100" dist="38100" dir="2700000" algn="tl">
                    <a:srgbClr val="000000">
                      <a:alpha val="43137"/>
                    </a:srgbClr>
                  </a:outerShdw>
                </a:effectLst>
                <a:latin typeface="Arial" charset="0"/>
              </a:rPr>
              <a:t> </a:t>
            </a:r>
            <a:r>
              <a:rPr lang="es-AR" sz="4000" b="1" i="1" dirty="0">
                <a:effectLst>
                  <a:outerShdw blurRad="38100" dist="38100" dir="2700000" algn="tl">
                    <a:srgbClr val="000000">
                      <a:alpha val="43137"/>
                    </a:srgbClr>
                  </a:outerShdw>
                </a:effectLst>
                <a:latin typeface="Arial" charset="0"/>
              </a:rPr>
              <a:t>2023</a:t>
            </a:r>
          </a:p>
        </p:txBody>
      </p:sp>
    </p:spTree>
    <p:extLst>
      <p:ext uri="{BB962C8B-B14F-4D97-AF65-F5344CB8AC3E}">
        <p14:creationId xmlns:p14="http://schemas.microsoft.com/office/powerpoint/2010/main" val="355691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9860">
                                            <p:bg/>
                                          </p:spTgt>
                                        </p:tgtEl>
                                        <p:attrNameLst>
                                          <p:attrName>style.visibility</p:attrName>
                                        </p:attrNameLst>
                                      </p:cBhvr>
                                      <p:to>
                                        <p:strVal val="visible"/>
                                      </p:to>
                                    </p:set>
                                    <p:anim calcmode="lin" valueType="num">
                                      <p:cBhvr additive="base">
                                        <p:cTn id="13" dur="500" fill="hold"/>
                                        <p:tgtEl>
                                          <p:spTgt spid="249860">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249860">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9860">
                                            <p:txEl>
                                              <p:pRg st="0" end="0"/>
                                            </p:txEl>
                                          </p:spTgt>
                                        </p:tgtEl>
                                        <p:attrNameLst>
                                          <p:attrName>style.visibility</p:attrName>
                                        </p:attrNameLst>
                                      </p:cBhvr>
                                      <p:to>
                                        <p:strVal val="visible"/>
                                      </p:to>
                                    </p:set>
                                    <p:anim calcmode="lin" valueType="num">
                                      <p:cBhvr additive="base">
                                        <p:cTn id="19" dur="500" fill="hold"/>
                                        <p:tgtEl>
                                          <p:spTgt spid="24986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98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9860">
                                            <p:txEl>
                                              <p:pRg st="1" end="1"/>
                                            </p:txEl>
                                          </p:spTgt>
                                        </p:tgtEl>
                                        <p:attrNameLst>
                                          <p:attrName>style.visibility</p:attrName>
                                        </p:attrNameLst>
                                      </p:cBhvr>
                                      <p:to>
                                        <p:strVal val="visible"/>
                                      </p:to>
                                    </p:set>
                                    <p:anim calcmode="lin" valueType="num">
                                      <p:cBhvr additive="base">
                                        <p:cTn id="25" dur="500" fill="hold"/>
                                        <p:tgtEl>
                                          <p:spTgt spid="24986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986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249860"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586" name="Rectangle 2"/>
          <p:cNvSpPr>
            <a:spLocks noGrp="1" noChangeArrowheads="1"/>
          </p:cNvSpPr>
          <p:nvPr>
            <p:ph type="title" idx="4294967295"/>
          </p:nvPr>
        </p:nvSpPr>
        <p:spPr bwMode="gray">
          <a:xfrm>
            <a:off x="296635" y="223158"/>
            <a:ext cx="8534400"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b="1" i="1" dirty="0">
                <a:solidFill>
                  <a:schemeClr val="bg2">
                    <a:lumMod val="75000"/>
                  </a:schemeClr>
                </a:solidFill>
                <a:effectLst>
                  <a:outerShdw blurRad="38100" dist="38100" dir="2700000" algn="tl">
                    <a:srgbClr val="000000"/>
                  </a:outerShdw>
                </a:effectLst>
              </a:rPr>
              <a:t>Redes definidas por software</a:t>
            </a:r>
            <a:br>
              <a:rPr lang="es-ES_tradnl" sz="3000" b="1" i="1" dirty="0">
                <a:solidFill>
                  <a:schemeClr val="bg2">
                    <a:lumMod val="75000"/>
                  </a:schemeClr>
                </a:solidFill>
                <a:effectLst>
                  <a:outerShdw blurRad="38100" dist="38100" dir="2700000" algn="tl">
                    <a:srgbClr val="000000"/>
                  </a:outerShdw>
                </a:effectLst>
              </a:rPr>
            </a:br>
            <a:r>
              <a:rPr lang="es-ES_tradnl" sz="3000" b="1" i="1" dirty="0">
                <a:solidFill>
                  <a:schemeClr val="bg2">
                    <a:lumMod val="75000"/>
                  </a:schemeClr>
                </a:solidFill>
                <a:effectLst>
                  <a:outerShdw blurRad="38100" dist="38100" dir="2700000" algn="tl">
                    <a:srgbClr val="000000"/>
                  </a:outerShdw>
                </a:effectLst>
              </a:rPr>
              <a:t>Antecedentes</a:t>
            </a:r>
            <a:endParaRPr lang="es-ES" sz="3000" i="1" dirty="0">
              <a:solidFill>
                <a:schemeClr val="bg2">
                  <a:lumMod val="75000"/>
                </a:schemeClr>
              </a:solidFill>
              <a:effectLst>
                <a:outerShdw blurRad="38100" dist="38100" dir="2700000" algn="tl">
                  <a:srgbClr val="000000"/>
                </a:outerShdw>
              </a:effectLst>
            </a:endParaRPr>
          </a:p>
        </p:txBody>
      </p:sp>
      <p:sp>
        <p:nvSpPr>
          <p:cNvPr id="1475587" name="Rectangle 3"/>
          <p:cNvSpPr>
            <a:spLocks noGrp="1" noChangeArrowheads="1"/>
          </p:cNvSpPr>
          <p:nvPr>
            <p:ph type="body" idx="4294967295"/>
          </p:nvPr>
        </p:nvSpPr>
        <p:spPr bwMode="gray">
          <a:xfrm>
            <a:off x="304799" y="1507672"/>
            <a:ext cx="8534401" cy="5127170"/>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p>
            <a:pPr>
              <a:buClr>
                <a:schemeClr val="bg2">
                  <a:lumMod val="75000"/>
                </a:schemeClr>
              </a:buClr>
              <a:buFont typeface="Wingdings" panose="05000000000000000000" pitchFamily="2" charset="2"/>
              <a:buChar char="Ø"/>
            </a:pPr>
            <a:r>
              <a:rPr lang="es-AR" sz="3600" b="1" i="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Arial Unicode MS" pitchFamily="34" charset="-128"/>
                <a:cs typeface="Arial" panose="020B0604020202020204" pitchFamily="34" charset="0"/>
              </a:rPr>
              <a:t>Se iniciaron a partir de 1990.</a:t>
            </a:r>
          </a:p>
          <a:p>
            <a:pPr>
              <a:buClr>
                <a:schemeClr val="bg2">
                  <a:lumMod val="75000"/>
                </a:schemeClr>
              </a:buClr>
              <a:buFont typeface="Wingdings" panose="05000000000000000000" pitchFamily="2" charset="2"/>
              <a:buChar char="Ø"/>
            </a:pPr>
            <a:r>
              <a:rPr lang="es-AR" sz="3600" b="1" i="1" dirty="0">
                <a:effectLst>
                  <a:outerShdw blurRad="38100" dist="38100" dir="2700000" algn="tl">
                    <a:srgbClr val="000000">
                      <a:alpha val="43137"/>
                    </a:srgbClr>
                  </a:outerShdw>
                </a:effectLst>
                <a:latin typeface="Arial" panose="020B0604020202020204" pitchFamily="34" charset="0"/>
                <a:ea typeface="Arial Unicode MS" pitchFamily="34" charset="-128"/>
                <a:cs typeface="Arial" panose="020B0604020202020204" pitchFamily="34" charset="0"/>
              </a:rPr>
              <a:t>Cambio de paradigma </a:t>
            </a:r>
          </a:p>
          <a:p>
            <a:pPr lvl="2">
              <a:buClr>
                <a:schemeClr val="bg2">
                  <a:lumMod val="75000"/>
                </a:schemeClr>
              </a:buClr>
              <a:buFont typeface="Wingdings 3" panose="05040102010807070707" pitchFamily="18" charset="2"/>
              <a:buChar char="_"/>
            </a:pPr>
            <a:r>
              <a:rPr lang="es-AR" sz="3600" b="1" i="1" dirty="0">
                <a:effectLst>
                  <a:outerShdw blurRad="38100" dist="38100" dir="2700000" algn="tl">
                    <a:srgbClr val="000000">
                      <a:alpha val="43137"/>
                    </a:srgbClr>
                  </a:outerShdw>
                </a:effectLst>
                <a:latin typeface="Arial" panose="020B0604020202020204" pitchFamily="34" charset="0"/>
                <a:ea typeface="Arial Unicode MS" pitchFamily="34" charset="-128"/>
                <a:cs typeface="Arial" panose="020B0604020202020204" pitchFamily="34" charset="0"/>
                <a:sym typeface="Wingdings 3" panose="05040102010807070707" pitchFamily="18" charset="2"/>
              </a:rPr>
              <a:t>Redes Tradicionales.</a:t>
            </a:r>
          </a:p>
          <a:p>
            <a:pPr>
              <a:buClr>
                <a:schemeClr val="bg2">
                  <a:lumMod val="75000"/>
                </a:schemeClr>
              </a:buClr>
            </a:pPr>
            <a:r>
              <a:rPr lang="es-AR" sz="3600" b="1" i="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Arial Unicode MS" pitchFamily="34" charset="-128"/>
                <a:cs typeface="Arial" panose="020B0604020202020204" pitchFamily="34" charset="0"/>
              </a:rPr>
              <a:t>Funciones programables en la red.</a:t>
            </a:r>
          </a:p>
          <a:p>
            <a:pPr>
              <a:buClr>
                <a:schemeClr val="bg2">
                  <a:lumMod val="75000"/>
                </a:schemeClr>
              </a:buClr>
            </a:pPr>
            <a:r>
              <a:rPr lang="es-AR" sz="3600" b="1" i="1" dirty="0">
                <a:effectLst>
                  <a:outerShdw blurRad="38100" dist="38100" dir="2700000" algn="tl">
                    <a:srgbClr val="000000">
                      <a:alpha val="43137"/>
                    </a:srgbClr>
                  </a:outerShdw>
                </a:effectLst>
                <a:latin typeface="Arial" panose="020B0604020202020204" pitchFamily="34" charset="0"/>
                <a:ea typeface="Arial Unicode MS" pitchFamily="34" charset="-128"/>
                <a:cs typeface="Arial" panose="020B0604020202020204" pitchFamily="34" charset="0"/>
              </a:rPr>
              <a:t>Separación del plano de control y de datos.</a:t>
            </a:r>
          </a:p>
          <a:p>
            <a:pPr>
              <a:buClr>
                <a:schemeClr val="bg2">
                  <a:lumMod val="75000"/>
                </a:schemeClr>
              </a:buClr>
            </a:pPr>
            <a:r>
              <a:rPr lang="es-AR" sz="3600" b="1" i="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Arial Unicode MS" pitchFamily="34" charset="-128"/>
                <a:cs typeface="Arial" panose="020B0604020202020204" pitchFamily="34" charset="0"/>
              </a:rPr>
              <a:t>Protocolo Openflow.</a:t>
            </a:r>
            <a:endParaRPr lang="es-MX" sz="4000" b="1" i="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Arial Unicode MS" pitchFamily="34" charset="-128"/>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75586"/>
                                        </p:tgtEl>
                                        <p:attrNameLst>
                                          <p:attrName>style.visibility</p:attrName>
                                        </p:attrNameLst>
                                      </p:cBhvr>
                                      <p:to>
                                        <p:strVal val="visible"/>
                                      </p:to>
                                    </p:set>
                                    <p:anim calcmode="lin" valueType="num">
                                      <p:cBhvr>
                                        <p:cTn id="7" dur="1000" fill="hold"/>
                                        <p:tgtEl>
                                          <p:spTgt spid="1475586"/>
                                        </p:tgtEl>
                                        <p:attrNameLst>
                                          <p:attrName>ppt_w</p:attrName>
                                        </p:attrNameLst>
                                      </p:cBhvr>
                                      <p:tavLst>
                                        <p:tav tm="0">
                                          <p:val>
                                            <p:fltVal val="0"/>
                                          </p:val>
                                        </p:tav>
                                        <p:tav tm="100000">
                                          <p:val>
                                            <p:strVal val="#ppt_w"/>
                                          </p:val>
                                        </p:tav>
                                      </p:tavLst>
                                    </p:anim>
                                    <p:anim calcmode="lin" valueType="num">
                                      <p:cBhvr>
                                        <p:cTn id="8" dur="1000" fill="hold"/>
                                        <p:tgtEl>
                                          <p:spTgt spid="1475586"/>
                                        </p:tgtEl>
                                        <p:attrNameLst>
                                          <p:attrName>ppt_h</p:attrName>
                                        </p:attrNameLst>
                                      </p:cBhvr>
                                      <p:tavLst>
                                        <p:tav tm="0">
                                          <p:val>
                                            <p:fltVal val="0"/>
                                          </p:val>
                                        </p:tav>
                                        <p:tav tm="100000">
                                          <p:val>
                                            <p:strVal val="#ppt_h"/>
                                          </p:val>
                                        </p:tav>
                                      </p:tavLst>
                                    </p:anim>
                                    <p:anim calcmode="lin" valueType="num">
                                      <p:cBhvr>
                                        <p:cTn id="9" dur="1000" fill="hold"/>
                                        <p:tgtEl>
                                          <p:spTgt spid="1475586"/>
                                        </p:tgtEl>
                                        <p:attrNameLst>
                                          <p:attrName>style.rotation</p:attrName>
                                        </p:attrNameLst>
                                      </p:cBhvr>
                                      <p:tavLst>
                                        <p:tav tm="0">
                                          <p:val>
                                            <p:fltVal val="90"/>
                                          </p:val>
                                        </p:tav>
                                        <p:tav tm="100000">
                                          <p:val>
                                            <p:fltVal val="0"/>
                                          </p:val>
                                        </p:tav>
                                      </p:tavLst>
                                    </p:anim>
                                    <p:animEffect transition="in" filter="fade">
                                      <p:cBhvr>
                                        <p:cTn id="10" dur="1000"/>
                                        <p:tgtEl>
                                          <p:spTgt spid="147558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475587">
                                            <p:bg/>
                                          </p:spTgt>
                                        </p:tgtEl>
                                        <p:attrNameLst>
                                          <p:attrName>style.visibility</p:attrName>
                                        </p:attrNameLst>
                                      </p:cBhvr>
                                      <p:to>
                                        <p:strVal val="visible"/>
                                      </p:to>
                                    </p:set>
                                    <p:anim calcmode="lin" valueType="num">
                                      <p:cBhvr>
                                        <p:cTn id="15" dur="500" fill="hold"/>
                                        <p:tgtEl>
                                          <p:spTgt spid="1475587">
                                            <p:bg/>
                                          </p:spTgt>
                                        </p:tgtEl>
                                        <p:attrNameLst>
                                          <p:attrName>ppt_w</p:attrName>
                                        </p:attrNameLst>
                                      </p:cBhvr>
                                      <p:tavLst>
                                        <p:tav tm="0">
                                          <p:val>
                                            <p:fltVal val="0"/>
                                          </p:val>
                                        </p:tav>
                                        <p:tav tm="100000">
                                          <p:val>
                                            <p:strVal val="#ppt_w"/>
                                          </p:val>
                                        </p:tav>
                                      </p:tavLst>
                                    </p:anim>
                                    <p:anim calcmode="lin" valueType="num">
                                      <p:cBhvr>
                                        <p:cTn id="16" dur="500" fill="hold"/>
                                        <p:tgtEl>
                                          <p:spTgt spid="1475587">
                                            <p:bg/>
                                          </p:spTgt>
                                        </p:tgtEl>
                                        <p:attrNameLst>
                                          <p:attrName>ppt_h</p:attrName>
                                        </p:attrNameLst>
                                      </p:cBhvr>
                                      <p:tavLst>
                                        <p:tav tm="0">
                                          <p:val>
                                            <p:fltVal val="0"/>
                                          </p:val>
                                        </p:tav>
                                        <p:tav tm="100000">
                                          <p:val>
                                            <p:strVal val="#ppt_h"/>
                                          </p:val>
                                        </p:tav>
                                      </p:tavLst>
                                    </p:anim>
                                    <p:animEffect transition="in" filter="fade">
                                      <p:cBhvr>
                                        <p:cTn id="17" dur="500"/>
                                        <p:tgtEl>
                                          <p:spTgt spid="1475587">
                                            <p:bg/>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475587">
                                            <p:txEl>
                                              <p:pRg st="0" end="0"/>
                                            </p:txEl>
                                          </p:spTgt>
                                        </p:tgtEl>
                                        <p:attrNameLst>
                                          <p:attrName>style.visibility</p:attrName>
                                        </p:attrNameLst>
                                      </p:cBhvr>
                                      <p:to>
                                        <p:strVal val="visible"/>
                                      </p:to>
                                    </p:set>
                                    <p:anim calcmode="lin" valueType="num">
                                      <p:cBhvr>
                                        <p:cTn id="22" dur="500" fill="hold"/>
                                        <p:tgtEl>
                                          <p:spTgt spid="1475587">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475587">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47558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475587">
                                            <p:txEl>
                                              <p:pRg st="1" end="1"/>
                                            </p:txEl>
                                          </p:spTgt>
                                        </p:tgtEl>
                                        <p:attrNameLst>
                                          <p:attrName>style.visibility</p:attrName>
                                        </p:attrNameLst>
                                      </p:cBhvr>
                                      <p:to>
                                        <p:strVal val="visible"/>
                                      </p:to>
                                    </p:set>
                                    <p:anim calcmode="lin" valueType="num">
                                      <p:cBhvr>
                                        <p:cTn id="29" dur="500" fill="hold"/>
                                        <p:tgtEl>
                                          <p:spTgt spid="1475587">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1475587">
                                            <p:txEl>
                                              <p:pRg st="1" end="1"/>
                                            </p:txEl>
                                          </p:spTgt>
                                        </p:tgtEl>
                                        <p:attrNameLst>
                                          <p:attrName>ppt_h</p:attrName>
                                        </p:attrNameLst>
                                      </p:cBhvr>
                                      <p:tavLst>
                                        <p:tav tm="0">
                                          <p:val>
                                            <p:fltVal val="0"/>
                                          </p:val>
                                        </p:tav>
                                        <p:tav tm="100000">
                                          <p:val>
                                            <p:strVal val="#ppt_h"/>
                                          </p:val>
                                        </p:tav>
                                      </p:tavLst>
                                    </p:anim>
                                    <p:animEffect transition="in" filter="fade">
                                      <p:cBhvr>
                                        <p:cTn id="31" dur="500"/>
                                        <p:tgtEl>
                                          <p:spTgt spid="1475587">
                                            <p:txEl>
                                              <p:pRg st="1" end="1"/>
                                            </p:tx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475587">
                                            <p:txEl>
                                              <p:pRg st="2" end="2"/>
                                            </p:txEl>
                                          </p:spTgt>
                                        </p:tgtEl>
                                        <p:attrNameLst>
                                          <p:attrName>style.visibility</p:attrName>
                                        </p:attrNameLst>
                                      </p:cBhvr>
                                      <p:to>
                                        <p:strVal val="visible"/>
                                      </p:to>
                                    </p:set>
                                    <p:anim calcmode="lin" valueType="num">
                                      <p:cBhvr>
                                        <p:cTn id="34" dur="500" fill="hold"/>
                                        <p:tgtEl>
                                          <p:spTgt spid="1475587">
                                            <p:txEl>
                                              <p:pRg st="2" end="2"/>
                                            </p:txEl>
                                          </p:spTgt>
                                        </p:tgtEl>
                                        <p:attrNameLst>
                                          <p:attrName>ppt_w</p:attrName>
                                        </p:attrNameLst>
                                      </p:cBhvr>
                                      <p:tavLst>
                                        <p:tav tm="0">
                                          <p:val>
                                            <p:fltVal val="0"/>
                                          </p:val>
                                        </p:tav>
                                        <p:tav tm="100000">
                                          <p:val>
                                            <p:strVal val="#ppt_w"/>
                                          </p:val>
                                        </p:tav>
                                      </p:tavLst>
                                    </p:anim>
                                    <p:anim calcmode="lin" valueType="num">
                                      <p:cBhvr>
                                        <p:cTn id="35" dur="500" fill="hold"/>
                                        <p:tgtEl>
                                          <p:spTgt spid="1475587">
                                            <p:txEl>
                                              <p:pRg st="2" end="2"/>
                                            </p:txEl>
                                          </p:spTgt>
                                        </p:tgtEl>
                                        <p:attrNameLst>
                                          <p:attrName>ppt_h</p:attrName>
                                        </p:attrNameLst>
                                      </p:cBhvr>
                                      <p:tavLst>
                                        <p:tav tm="0">
                                          <p:val>
                                            <p:fltVal val="0"/>
                                          </p:val>
                                        </p:tav>
                                        <p:tav tm="100000">
                                          <p:val>
                                            <p:strVal val="#ppt_h"/>
                                          </p:val>
                                        </p:tav>
                                      </p:tavLst>
                                    </p:anim>
                                    <p:animEffect transition="in" filter="fade">
                                      <p:cBhvr>
                                        <p:cTn id="36" dur="500"/>
                                        <p:tgtEl>
                                          <p:spTgt spid="1475587">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475587">
                                            <p:txEl>
                                              <p:pRg st="3" end="3"/>
                                            </p:txEl>
                                          </p:spTgt>
                                        </p:tgtEl>
                                        <p:attrNameLst>
                                          <p:attrName>style.visibility</p:attrName>
                                        </p:attrNameLst>
                                      </p:cBhvr>
                                      <p:to>
                                        <p:strVal val="visible"/>
                                      </p:to>
                                    </p:set>
                                    <p:anim calcmode="lin" valueType="num">
                                      <p:cBhvr>
                                        <p:cTn id="41" dur="500" fill="hold"/>
                                        <p:tgtEl>
                                          <p:spTgt spid="1475587">
                                            <p:txEl>
                                              <p:pRg st="3" end="3"/>
                                            </p:txEl>
                                          </p:spTgt>
                                        </p:tgtEl>
                                        <p:attrNameLst>
                                          <p:attrName>ppt_w</p:attrName>
                                        </p:attrNameLst>
                                      </p:cBhvr>
                                      <p:tavLst>
                                        <p:tav tm="0">
                                          <p:val>
                                            <p:fltVal val="0"/>
                                          </p:val>
                                        </p:tav>
                                        <p:tav tm="100000">
                                          <p:val>
                                            <p:strVal val="#ppt_w"/>
                                          </p:val>
                                        </p:tav>
                                      </p:tavLst>
                                    </p:anim>
                                    <p:anim calcmode="lin" valueType="num">
                                      <p:cBhvr>
                                        <p:cTn id="42" dur="500" fill="hold"/>
                                        <p:tgtEl>
                                          <p:spTgt spid="1475587">
                                            <p:txEl>
                                              <p:pRg st="3" end="3"/>
                                            </p:txEl>
                                          </p:spTgt>
                                        </p:tgtEl>
                                        <p:attrNameLst>
                                          <p:attrName>ppt_h</p:attrName>
                                        </p:attrNameLst>
                                      </p:cBhvr>
                                      <p:tavLst>
                                        <p:tav tm="0">
                                          <p:val>
                                            <p:fltVal val="0"/>
                                          </p:val>
                                        </p:tav>
                                        <p:tav tm="100000">
                                          <p:val>
                                            <p:strVal val="#ppt_h"/>
                                          </p:val>
                                        </p:tav>
                                      </p:tavLst>
                                    </p:anim>
                                    <p:animEffect transition="in" filter="fade">
                                      <p:cBhvr>
                                        <p:cTn id="43" dur="500"/>
                                        <p:tgtEl>
                                          <p:spTgt spid="1475587">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1475587">
                                            <p:txEl>
                                              <p:pRg st="4" end="4"/>
                                            </p:txEl>
                                          </p:spTgt>
                                        </p:tgtEl>
                                        <p:attrNameLst>
                                          <p:attrName>style.visibility</p:attrName>
                                        </p:attrNameLst>
                                      </p:cBhvr>
                                      <p:to>
                                        <p:strVal val="visible"/>
                                      </p:to>
                                    </p:set>
                                    <p:anim calcmode="lin" valueType="num">
                                      <p:cBhvr>
                                        <p:cTn id="48" dur="500" fill="hold"/>
                                        <p:tgtEl>
                                          <p:spTgt spid="1475587">
                                            <p:txEl>
                                              <p:pRg st="4" end="4"/>
                                            </p:txEl>
                                          </p:spTgt>
                                        </p:tgtEl>
                                        <p:attrNameLst>
                                          <p:attrName>ppt_w</p:attrName>
                                        </p:attrNameLst>
                                      </p:cBhvr>
                                      <p:tavLst>
                                        <p:tav tm="0">
                                          <p:val>
                                            <p:fltVal val="0"/>
                                          </p:val>
                                        </p:tav>
                                        <p:tav tm="100000">
                                          <p:val>
                                            <p:strVal val="#ppt_w"/>
                                          </p:val>
                                        </p:tav>
                                      </p:tavLst>
                                    </p:anim>
                                    <p:anim calcmode="lin" valueType="num">
                                      <p:cBhvr>
                                        <p:cTn id="49" dur="500" fill="hold"/>
                                        <p:tgtEl>
                                          <p:spTgt spid="1475587">
                                            <p:txEl>
                                              <p:pRg st="4" end="4"/>
                                            </p:txEl>
                                          </p:spTgt>
                                        </p:tgtEl>
                                        <p:attrNameLst>
                                          <p:attrName>ppt_h</p:attrName>
                                        </p:attrNameLst>
                                      </p:cBhvr>
                                      <p:tavLst>
                                        <p:tav tm="0">
                                          <p:val>
                                            <p:fltVal val="0"/>
                                          </p:val>
                                        </p:tav>
                                        <p:tav tm="100000">
                                          <p:val>
                                            <p:strVal val="#ppt_h"/>
                                          </p:val>
                                        </p:tav>
                                      </p:tavLst>
                                    </p:anim>
                                    <p:animEffect transition="in" filter="fade">
                                      <p:cBhvr>
                                        <p:cTn id="50" dur="500"/>
                                        <p:tgtEl>
                                          <p:spTgt spid="1475587">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475587">
                                            <p:txEl>
                                              <p:pRg st="5" end="5"/>
                                            </p:txEl>
                                          </p:spTgt>
                                        </p:tgtEl>
                                        <p:attrNameLst>
                                          <p:attrName>style.visibility</p:attrName>
                                        </p:attrNameLst>
                                      </p:cBhvr>
                                      <p:to>
                                        <p:strVal val="visible"/>
                                      </p:to>
                                    </p:set>
                                    <p:anim calcmode="lin" valueType="num">
                                      <p:cBhvr>
                                        <p:cTn id="55" dur="500" fill="hold"/>
                                        <p:tgtEl>
                                          <p:spTgt spid="1475587">
                                            <p:txEl>
                                              <p:pRg st="5" end="5"/>
                                            </p:txEl>
                                          </p:spTgt>
                                        </p:tgtEl>
                                        <p:attrNameLst>
                                          <p:attrName>ppt_w</p:attrName>
                                        </p:attrNameLst>
                                      </p:cBhvr>
                                      <p:tavLst>
                                        <p:tav tm="0">
                                          <p:val>
                                            <p:fltVal val="0"/>
                                          </p:val>
                                        </p:tav>
                                        <p:tav tm="100000">
                                          <p:val>
                                            <p:strVal val="#ppt_w"/>
                                          </p:val>
                                        </p:tav>
                                      </p:tavLst>
                                    </p:anim>
                                    <p:anim calcmode="lin" valueType="num">
                                      <p:cBhvr>
                                        <p:cTn id="56" dur="500" fill="hold"/>
                                        <p:tgtEl>
                                          <p:spTgt spid="1475587">
                                            <p:txEl>
                                              <p:pRg st="5" end="5"/>
                                            </p:txEl>
                                          </p:spTgt>
                                        </p:tgtEl>
                                        <p:attrNameLst>
                                          <p:attrName>ppt_h</p:attrName>
                                        </p:attrNameLst>
                                      </p:cBhvr>
                                      <p:tavLst>
                                        <p:tav tm="0">
                                          <p:val>
                                            <p:fltVal val="0"/>
                                          </p:val>
                                        </p:tav>
                                        <p:tav tm="100000">
                                          <p:val>
                                            <p:strVal val="#ppt_h"/>
                                          </p:val>
                                        </p:tav>
                                      </p:tavLst>
                                    </p:anim>
                                    <p:animEffect transition="in" filter="fade">
                                      <p:cBhvr>
                                        <p:cTn id="57" dur="500"/>
                                        <p:tgtEl>
                                          <p:spTgt spid="14755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586" grpId="0" animBg="1"/>
      <p:bldP spid="1475587"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92A995AE-6618-4C7D-8928-5A6CEB3170A3}"/>
              </a:ext>
            </a:extLst>
          </p:cNvPr>
          <p:cNvSpPr/>
          <p:nvPr/>
        </p:nvSpPr>
        <p:spPr>
          <a:xfrm>
            <a:off x="4850602" y="3635716"/>
            <a:ext cx="4235963" cy="29236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75586" name="Rectangle 2"/>
          <p:cNvSpPr>
            <a:spLocks noGrp="1" noChangeArrowheads="1"/>
          </p:cNvSpPr>
          <p:nvPr>
            <p:ph type="title" idx="4294967295"/>
          </p:nvPr>
        </p:nvSpPr>
        <p:spPr bwMode="gray">
          <a:xfrm>
            <a:off x="40311" y="4718"/>
            <a:ext cx="9073657"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b="1" i="1" dirty="0">
                <a:solidFill>
                  <a:schemeClr val="bg2">
                    <a:lumMod val="75000"/>
                  </a:schemeClr>
                </a:solidFill>
                <a:effectLst>
                  <a:outerShdw blurRad="38100" dist="38100" dir="2700000" algn="tl">
                    <a:srgbClr val="000000"/>
                  </a:outerShdw>
                </a:effectLst>
              </a:rPr>
              <a:t>Redes definidas por software</a:t>
            </a:r>
            <a:br>
              <a:rPr lang="es-ES_tradnl" sz="3000" b="1" i="1" dirty="0">
                <a:solidFill>
                  <a:schemeClr val="bg2">
                    <a:lumMod val="75000"/>
                  </a:schemeClr>
                </a:solidFill>
                <a:effectLst>
                  <a:outerShdw blurRad="38100" dist="38100" dir="2700000" algn="tl">
                    <a:srgbClr val="000000"/>
                  </a:outerShdw>
                </a:effectLst>
              </a:rPr>
            </a:br>
            <a:r>
              <a:rPr lang="es-ES_tradnl" sz="3000" b="1" i="1" dirty="0">
                <a:solidFill>
                  <a:schemeClr val="bg2">
                    <a:lumMod val="75000"/>
                  </a:schemeClr>
                </a:solidFill>
                <a:effectLst>
                  <a:outerShdw blurRad="38100" dist="38100" dir="2700000" algn="tl">
                    <a:srgbClr val="000000"/>
                  </a:outerShdw>
                </a:effectLst>
              </a:rPr>
              <a:t>redes Tradicionales Vs Redes sdn</a:t>
            </a:r>
            <a:endParaRPr lang="es-ES" sz="3000" i="1" dirty="0">
              <a:solidFill>
                <a:schemeClr val="bg2">
                  <a:lumMod val="75000"/>
                </a:schemeClr>
              </a:solidFill>
              <a:effectLst>
                <a:outerShdw blurRad="38100" dist="38100" dir="2700000" algn="tl">
                  <a:srgbClr val="000000"/>
                </a:outerShdw>
              </a:effectLst>
            </a:endParaRPr>
          </a:p>
        </p:txBody>
      </p:sp>
      <p:sp>
        <p:nvSpPr>
          <p:cNvPr id="2" name="Rectángulo 1">
            <a:extLst>
              <a:ext uri="{FF2B5EF4-FFF2-40B4-BE49-F238E27FC236}">
                <a16:creationId xmlns:a16="http://schemas.microsoft.com/office/drawing/2014/main" id="{29A194AA-84D4-4D6D-B1CA-44A2F84960A3}"/>
              </a:ext>
            </a:extLst>
          </p:cNvPr>
          <p:cNvSpPr/>
          <p:nvPr/>
        </p:nvSpPr>
        <p:spPr>
          <a:xfrm>
            <a:off x="40311" y="1264511"/>
            <a:ext cx="4810291" cy="33634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6" name="Grupo 25">
            <a:extLst>
              <a:ext uri="{FF2B5EF4-FFF2-40B4-BE49-F238E27FC236}">
                <a16:creationId xmlns:a16="http://schemas.microsoft.com/office/drawing/2014/main" id="{8AAAF737-9C4D-450E-914F-B87338F6FAF1}"/>
              </a:ext>
            </a:extLst>
          </p:cNvPr>
          <p:cNvGrpSpPr/>
          <p:nvPr/>
        </p:nvGrpSpPr>
        <p:grpSpPr>
          <a:xfrm>
            <a:off x="5231687" y="3754479"/>
            <a:ext cx="4273820" cy="2561008"/>
            <a:chOff x="448965" y="3640685"/>
            <a:chExt cx="3116471" cy="1221640"/>
          </a:xfrm>
        </p:grpSpPr>
        <p:pic>
          <p:nvPicPr>
            <p:cNvPr id="27" name="Picture 35">
              <a:extLst>
                <a:ext uri="{FF2B5EF4-FFF2-40B4-BE49-F238E27FC236}">
                  <a16:creationId xmlns:a16="http://schemas.microsoft.com/office/drawing/2014/main" id="{91E232C9-D29E-4ABA-A9A1-82BC14813F19}"/>
                </a:ext>
              </a:extLst>
            </p:cNvPr>
            <p:cNvPicPr>
              <a:picLocks noChangeAspect="1"/>
            </p:cNvPicPr>
            <p:nvPr/>
          </p:nvPicPr>
          <p:blipFill>
            <a:blip r:embed="rId3"/>
            <a:stretch>
              <a:fillRect/>
            </a:stretch>
          </p:blipFill>
          <p:spPr>
            <a:xfrm>
              <a:off x="448965" y="4379725"/>
              <a:ext cx="482600" cy="482600"/>
            </a:xfrm>
            <a:prstGeom prst="rect">
              <a:avLst/>
            </a:prstGeom>
          </p:spPr>
        </p:pic>
        <p:pic>
          <p:nvPicPr>
            <p:cNvPr id="28" name="Picture 36">
              <a:extLst>
                <a:ext uri="{FF2B5EF4-FFF2-40B4-BE49-F238E27FC236}">
                  <a16:creationId xmlns:a16="http://schemas.microsoft.com/office/drawing/2014/main" id="{B09EC73A-D7E5-4A19-B05A-BE71D55B6971}"/>
                </a:ext>
              </a:extLst>
            </p:cNvPr>
            <p:cNvPicPr>
              <a:picLocks noChangeAspect="1"/>
            </p:cNvPicPr>
            <p:nvPr/>
          </p:nvPicPr>
          <p:blipFill>
            <a:blip r:embed="rId4"/>
            <a:stretch>
              <a:fillRect/>
            </a:stretch>
          </p:blipFill>
          <p:spPr>
            <a:xfrm>
              <a:off x="448965" y="4118460"/>
              <a:ext cx="482600" cy="285750"/>
            </a:xfrm>
            <a:prstGeom prst="rect">
              <a:avLst/>
            </a:prstGeom>
          </p:spPr>
        </p:pic>
        <p:pic>
          <p:nvPicPr>
            <p:cNvPr id="29" name="Picture 17" descr="C:\Users\ecoffey\AppData\Local\Temp\Rar$DRa0.386\30067_Device_router_minor_64.png">
              <a:extLst>
                <a:ext uri="{FF2B5EF4-FFF2-40B4-BE49-F238E27FC236}">
                  <a16:creationId xmlns:a16="http://schemas.microsoft.com/office/drawing/2014/main" id="{14A5FC19-7144-4C37-984E-A7D95CEFC7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596" y="3640685"/>
              <a:ext cx="469114" cy="469114"/>
            </a:xfrm>
            <a:prstGeom prst="rect">
              <a:avLst/>
            </a:prstGeom>
            <a:noFill/>
            <a:extLst>
              <a:ext uri="{909E8E84-426E-40DD-AFC4-6F175D3DCCD1}">
                <a14:hiddenFill xmlns:a14="http://schemas.microsoft.com/office/drawing/2010/main">
                  <a:solidFill>
                    <a:srgbClr val="FFFFFF"/>
                  </a:solidFill>
                </a14:hiddenFill>
              </a:ext>
            </a:extLst>
          </p:spPr>
        </p:pic>
        <p:sp>
          <p:nvSpPr>
            <p:cNvPr id="30" name="Content Placeholder 2">
              <a:extLst>
                <a:ext uri="{FF2B5EF4-FFF2-40B4-BE49-F238E27FC236}">
                  <a16:creationId xmlns:a16="http://schemas.microsoft.com/office/drawing/2014/main" id="{4BA3D904-01D5-46F0-A57B-FFC9A0FC7797}"/>
                </a:ext>
              </a:extLst>
            </p:cNvPr>
            <p:cNvSpPr txBox="1">
              <a:spLocks/>
            </p:cNvSpPr>
            <p:nvPr/>
          </p:nvSpPr>
          <p:spPr>
            <a:xfrm>
              <a:off x="913819" y="4489053"/>
              <a:ext cx="2366107" cy="33161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a:solidFill>
                    <a:schemeClr val="bg2">
                      <a:lumMod val="50000"/>
                    </a:schemeClr>
                  </a:solidFill>
                </a:rPr>
                <a:t>Plano de Control</a:t>
              </a:r>
            </a:p>
          </p:txBody>
        </p:sp>
        <p:sp>
          <p:nvSpPr>
            <p:cNvPr id="31" name="Content Placeholder 2">
              <a:extLst>
                <a:ext uri="{FF2B5EF4-FFF2-40B4-BE49-F238E27FC236}">
                  <a16:creationId xmlns:a16="http://schemas.microsoft.com/office/drawing/2014/main" id="{F24AF48D-C0DF-4557-A38C-238ABD412676}"/>
                </a:ext>
              </a:extLst>
            </p:cNvPr>
            <p:cNvSpPr txBox="1">
              <a:spLocks/>
            </p:cNvSpPr>
            <p:nvPr/>
          </p:nvSpPr>
          <p:spPr>
            <a:xfrm>
              <a:off x="907771" y="4115549"/>
              <a:ext cx="2366107" cy="33161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a:solidFill>
                    <a:schemeClr val="bg2">
                      <a:lumMod val="50000"/>
                    </a:schemeClr>
                  </a:solidFill>
                </a:rPr>
                <a:t>Plano de Datos</a:t>
              </a:r>
            </a:p>
          </p:txBody>
        </p:sp>
        <p:sp>
          <p:nvSpPr>
            <p:cNvPr id="32" name="Content Placeholder 2">
              <a:extLst>
                <a:ext uri="{FF2B5EF4-FFF2-40B4-BE49-F238E27FC236}">
                  <a16:creationId xmlns:a16="http://schemas.microsoft.com/office/drawing/2014/main" id="{BD94C626-3AFB-4F81-8CA7-DBCDC4A7C641}"/>
                </a:ext>
              </a:extLst>
            </p:cNvPr>
            <p:cNvSpPr txBox="1">
              <a:spLocks/>
            </p:cNvSpPr>
            <p:nvPr/>
          </p:nvSpPr>
          <p:spPr>
            <a:xfrm>
              <a:off x="926710" y="3725733"/>
              <a:ext cx="2638726" cy="331611"/>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a:solidFill>
                    <a:schemeClr val="bg2">
                      <a:lumMod val="50000"/>
                    </a:schemeClr>
                  </a:solidFill>
                </a:rPr>
                <a:t>Plano de Administración</a:t>
              </a:r>
            </a:p>
          </p:txBody>
        </p:sp>
      </p:grpSp>
      <p:grpSp>
        <p:nvGrpSpPr>
          <p:cNvPr id="33" name="Grupo 32">
            <a:extLst>
              <a:ext uri="{FF2B5EF4-FFF2-40B4-BE49-F238E27FC236}">
                <a16:creationId xmlns:a16="http://schemas.microsoft.com/office/drawing/2014/main" id="{B5910157-F50B-45FF-B332-BE854E0F3E3F}"/>
              </a:ext>
            </a:extLst>
          </p:cNvPr>
          <p:cNvGrpSpPr/>
          <p:nvPr/>
        </p:nvGrpSpPr>
        <p:grpSpPr>
          <a:xfrm>
            <a:off x="214573" y="1640292"/>
            <a:ext cx="4461769" cy="2884772"/>
            <a:chOff x="529082" y="1487011"/>
            <a:chExt cx="2889737" cy="1818744"/>
          </a:xfrm>
        </p:grpSpPr>
        <p:pic>
          <p:nvPicPr>
            <p:cNvPr id="34" name="Picture 7">
              <a:extLst>
                <a:ext uri="{FF2B5EF4-FFF2-40B4-BE49-F238E27FC236}">
                  <a16:creationId xmlns:a16="http://schemas.microsoft.com/office/drawing/2014/main" id="{CBFCC1AA-7A38-42CD-B495-A4BC2167E29B}"/>
                </a:ext>
              </a:extLst>
            </p:cNvPr>
            <p:cNvPicPr>
              <a:picLocks noChangeAspect="1"/>
            </p:cNvPicPr>
            <p:nvPr/>
          </p:nvPicPr>
          <p:blipFill>
            <a:blip r:embed="rId6"/>
            <a:stretch>
              <a:fillRect/>
            </a:stretch>
          </p:blipFill>
          <p:spPr>
            <a:xfrm>
              <a:off x="913819" y="2390942"/>
              <a:ext cx="2057400" cy="571500"/>
            </a:xfrm>
            <a:prstGeom prst="rect">
              <a:avLst/>
            </a:prstGeom>
          </p:spPr>
        </p:pic>
        <p:pic>
          <p:nvPicPr>
            <p:cNvPr id="35" name="Picture 8">
              <a:extLst>
                <a:ext uri="{FF2B5EF4-FFF2-40B4-BE49-F238E27FC236}">
                  <a16:creationId xmlns:a16="http://schemas.microsoft.com/office/drawing/2014/main" id="{CF3CCE9F-D8BD-4DAE-9733-2D27A4451742}"/>
                </a:ext>
              </a:extLst>
            </p:cNvPr>
            <p:cNvPicPr>
              <a:picLocks noChangeAspect="1"/>
            </p:cNvPicPr>
            <p:nvPr/>
          </p:nvPicPr>
          <p:blipFill>
            <a:blip r:embed="rId3"/>
            <a:stretch>
              <a:fillRect/>
            </a:stretch>
          </p:blipFill>
          <p:spPr>
            <a:xfrm>
              <a:off x="1255227" y="2151892"/>
              <a:ext cx="482600" cy="482600"/>
            </a:xfrm>
            <a:prstGeom prst="rect">
              <a:avLst/>
            </a:prstGeom>
          </p:spPr>
        </p:pic>
        <p:pic>
          <p:nvPicPr>
            <p:cNvPr id="36" name="Picture 12">
              <a:extLst>
                <a:ext uri="{FF2B5EF4-FFF2-40B4-BE49-F238E27FC236}">
                  <a16:creationId xmlns:a16="http://schemas.microsoft.com/office/drawing/2014/main" id="{F7E02AF5-D3D0-421C-9E10-1CA24E691F5B}"/>
                </a:ext>
              </a:extLst>
            </p:cNvPr>
            <p:cNvPicPr>
              <a:picLocks noChangeAspect="1"/>
            </p:cNvPicPr>
            <p:nvPr/>
          </p:nvPicPr>
          <p:blipFill>
            <a:blip r:embed="rId3"/>
            <a:stretch>
              <a:fillRect/>
            </a:stretch>
          </p:blipFill>
          <p:spPr>
            <a:xfrm>
              <a:off x="2090825" y="2154564"/>
              <a:ext cx="482600" cy="482600"/>
            </a:xfrm>
            <a:prstGeom prst="rect">
              <a:avLst/>
            </a:prstGeom>
          </p:spPr>
        </p:pic>
        <p:pic>
          <p:nvPicPr>
            <p:cNvPr id="37" name="Picture 13">
              <a:extLst>
                <a:ext uri="{FF2B5EF4-FFF2-40B4-BE49-F238E27FC236}">
                  <a16:creationId xmlns:a16="http://schemas.microsoft.com/office/drawing/2014/main" id="{EBF8DA4E-2F33-4DA5-A9B5-91C2E7BE1FD6}"/>
                </a:ext>
              </a:extLst>
            </p:cNvPr>
            <p:cNvPicPr>
              <a:picLocks noChangeAspect="1"/>
            </p:cNvPicPr>
            <p:nvPr/>
          </p:nvPicPr>
          <p:blipFill>
            <a:blip r:embed="rId3"/>
            <a:stretch>
              <a:fillRect/>
            </a:stretch>
          </p:blipFill>
          <p:spPr>
            <a:xfrm>
              <a:off x="529082" y="2823155"/>
              <a:ext cx="482600" cy="482600"/>
            </a:xfrm>
            <a:prstGeom prst="rect">
              <a:avLst/>
            </a:prstGeom>
          </p:spPr>
        </p:pic>
        <p:pic>
          <p:nvPicPr>
            <p:cNvPr id="38" name="Picture 14">
              <a:extLst>
                <a:ext uri="{FF2B5EF4-FFF2-40B4-BE49-F238E27FC236}">
                  <a16:creationId xmlns:a16="http://schemas.microsoft.com/office/drawing/2014/main" id="{60460F2A-68ED-4291-9142-CC37D7035B76}"/>
                </a:ext>
              </a:extLst>
            </p:cNvPr>
            <p:cNvPicPr>
              <a:picLocks noChangeAspect="1"/>
            </p:cNvPicPr>
            <p:nvPr/>
          </p:nvPicPr>
          <p:blipFill>
            <a:blip r:embed="rId3"/>
            <a:stretch>
              <a:fillRect/>
            </a:stretch>
          </p:blipFill>
          <p:spPr>
            <a:xfrm>
              <a:off x="2924998" y="2823155"/>
              <a:ext cx="482600" cy="482600"/>
            </a:xfrm>
            <a:prstGeom prst="rect">
              <a:avLst/>
            </a:prstGeom>
          </p:spPr>
        </p:pic>
        <p:pic>
          <p:nvPicPr>
            <p:cNvPr id="39" name="Picture 3">
              <a:extLst>
                <a:ext uri="{FF2B5EF4-FFF2-40B4-BE49-F238E27FC236}">
                  <a16:creationId xmlns:a16="http://schemas.microsoft.com/office/drawing/2014/main" id="{B2CBFFCD-02A1-4E8F-AC1D-1208FC4B796E}"/>
                </a:ext>
              </a:extLst>
            </p:cNvPr>
            <p:cNvPicPr>
              <a:picLocks noChangeAspect="1"/>
            </p:cNvPicPr>
            <p:nvPr/>
          </p:nvPicPr>
          <p:blipFill>
            <a:blip r:embed="rId4"/>
            <a:stretch>
              <a:fillRect/>
            </a:stretch>
          </p:blipFill>
          <p:spPr>
            <a:xfrm>
              <a:off x="2920419" y="2823155"/>
              <a:ext cx="482600" cy="285750"/>
            </a:xfrm>
            <a:prstGeom prst="rect">
              <a:avLst/>
            </a:prstGeom>
          </p:spPr>
        </p:pic>
        <p:pic>
          <p:nvPicPr>
            <p:cNvPr id="40" name="Picture 4">
              <a:extLst>
                <a:ext uri="{FF2B5EF4-FFF2-40B4-BE49-F238E27FC236}">
                  <a16:creationId xmlns:a16="http://schemas.microsoft.com/office/drawing/2014/main" id="{BBD6B34D-9C2A-42FF-AC58-909120E7E05D}"/>
                </a:ext>
              </a:extLst>
            </p:cNvPr>
            <p:cNvPicPr>
              <a:picLocks noChangeAspect="1"/>
            </p:cNvPicPr>
            <p:nvPr/>
          </p:nvPicPr>
          <p:blipFill>
            <a:blip r:embed="rId4"/>
            <a:stretch>
              <a:fillRect/>
            </a:stretch>
          </p:blipFill>
          <p:spPr>
            <a:xfrm>
              <a:off x="2090825" y="2148044"/>
              <a:ext cx="482600" cy="285750"/>
            </a:xfrm>
            <a:prstGeom prst="rect">
              <a:avLst/>
            </a:prstGeom>
          </p:spPr>
        </p:pic>
        <p:pic>
          <p:nvPicPr>
            <p:cNvPr id="41" name="Picture 5">
              <a:extLst>
                <a:ext uri="{FF2B5EF4-FFF2-40B4-BE49-F238E27FC236}">
                  <a16:creationId xmlns:a16="http://schemas.microsoft.com/office/drawing/2014/main" id="{CE0D9CD8-37E1-4E5E-9473-C108CF05912B}"/>
                </a:ext>
              </a:extLst>
            </p:cNvPr>
            <p:cNvPicPr>
              <a:picLocks noChangeAspect="1"/>
            </p:cNvPicPr>
            <p:nvPr/>
          </p:nvPicPr>
          <p:blipFill>
            <a:blip r:embed="rId4"/>
            <a:stretch>
              <a:fillRect/>
            </a:stretch>
          </p:blipFill>
          <p:spPr>
            <a:xfrm>
              <a:off x="1255227" y="2148044"/>
              <a:ext cx="482600" cy="285750"/>
            </a:xfrm>
            <a:prstGeom prst="rect">
              <a:avLst/>
            </a:prstGeom>
          </p:spPr>
        </p:pic>
        <p:pic>
          <p:nvPicPr>
            <p:cNvPr id="42" name="Picture 6">
              <a:extLst>
                <a:ext uri="{FF2B5EF4-FFF2-40B4-BE49-F238E27FC236}">
                  <a16:creationId xmlns:a16="http://schemas.microsoft.com/office/drawing/2014/main" id="{FDC40B21-ACF5-41B2-AA5B-22406BFD600E}"/>
                </a:ext>
              </a:extLst>
            </p:cNvPr>
            <p:cNvPicPr>
              <a:picLocks noChangeAspect="1"/>
            </p:cNvPicPr>
            <p:nvPr/>
          </p:nvPicPr>
          <p:blipFill>
            <a:blip r:embed="rId4"/>
            <a:stretch>
              <a:fillRect/>
            </a:stretch>
          </p:blipFill>
          <p:spPr>
            <a:xfrm>
              <a:off x="529082" y="2829397"/>
              <a:ext cx="482600" cy="285750"/>
            </a:xfrm>
            <a:prstGeom prst="rect">
              <a:avLst/>
            </a:prstGeom>
          </p:spPr>
        </p:pic>
        <p:pic>
          <p:nvPicPr>
            <p:cNvPr id="43" name="Picture 17" descr="C:\Users\ecoffey\AppData\Local\Temp\Rar$DRa0.386\30067_Device_router_minor_64.png">
              <a:extLst>
                <a:ext uri="{FF2B5EF4-FFF2-40B4-BE49-F238E27FC236}">
                  <a16:creationId xmlns:a16="http://schemas.microsoft.com/office/drawing/2014/main" id="{1188FCCC-EC70-4800-9EC9-980FD6F4DB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9456" y="1941641"/>
              <a:ext cx="469114" cy="46911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7" descr="C:\Users\ecoffey\AppData\Local\Temp\Rar$DRa0.386\30067_Device_router_minor_64.png">
              <a:extLst>
                <a:ext uri="{FF2B5EF4-FFF2-40B4-BE49-F238E27FC236}">
                  <a16:creationId xmlns:a16="http://schemas.microsoft.com/office/drawing/2014/main" id="{9DA104C6-8C24-4FC0-9F5C-8787C9629A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1970" y="1941641"/>
              <a:ext cx="469114" cy="46911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7" descr="C:\Users\ecoffey\AppData\Local\Temp\Rar$DRa0.386\30067_Device_router_minor_64.png">
              <a:extLst>
                <a:ext uri="{FF2B5EF4-FFF2-40B4-BE49-F238E27FC236}">
                  <a16:creationId xmlns:a16="http://schemas.microsoft.com/office/drawing/2014/main" id="{5B5EB432-023E-4A35-8B64-179D3C7298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082" y="2646033"/>
              <a:ext cx="469114" cy="46911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8" descr="C:\Users\ecoffey\AppData\Local\Temp\Rar$DRa0.386\30067_Device_router_minor_64.png">
              <a:extLst>
                <a:ext uri="{FF2B5EF4-FFF2-40B4-BE49-F238E27FC236}">
                  <a16:creationId xmlns:a16="http://schemas.microsoft.com/office/drawing/2014/main" id="{A16C62D5-0A63-4915-9496-95123032F5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7300" y="2626305"/>
              <a:ext cx="469114" cy="469114"/>
            </a:xfrm>
            <a:prstGeom prst="rect">
              <a:avLst/>
            </a:prstGeom>
            <a:noFill/>
            <a:extLst>
              <a:ext uri="{909E8E84-426E-40DD-AFC4-6F175D3DCCD1}">
                <a14:hiddenFill xmlns:a14="http://schemas.microsoft.com/office/drawing/2010/main">
                  <a:solidFill>
                    <a:srgbClr val="FFFFFF"/>
                  </a:solidFill>
                </a14:hiddenFill>
              </a:ext>
            </a:extLst>
          </p:spPr>
        </p:pic>
        <p:sp>
          <p:nvSpPr>
            <p:cNvPr id="47" name="Content Placeholder 2">
              <a:extLst>
                <a:ext uri="{FF2B5EF4-FFF2-40B4-BE49-F238E27FC236}">
                  <a16:creationId xmlns:a16="http://schemas.microsoft.com/office/drawing/2014/main" id="{A6C67D9A-2A8C-4301-A2C1-1B4449448EA9}"/>
                </a:ext>
              </a:extLst>
            </p:cNvPr>
            <p:cNvSpPr txBox="1">
              <a:spLocks/>
            </p:cNvSpPr>
            <p:nvPr/>
          </p:nvSpPr>
          <p:spPr>
            <a:xfrm>
              <a:off x="780093" y="1487011"/>
              <a:ext cx="2638726" cy="331611"/>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a:solidFill>
                    <a:schemeClr val="bg2">
                      <a:lumMod val="50000"/>
                    </a:schemeClr>
                  </a:solidFill>
                </a:rPr>
                <a:t>Enrutadores Tradicionales</a:t>
              </a:r>
            </a:p>
          </p:txBody>
        </p:sp>
      </p:grpSp>
    </p:spTree>
    <p:extLst>
      <p:ext uri="{BB962C8B-B14F-4D97-AF65-F5344CB8AC3E}">
        <p14:creationId xmlns:p14="http://schemas.microsoft.com/office/powerpoint/2010/main" val="221306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75586"/>
                                        </p:tgtEl>
                                        <p:attrNameLst>
                                          <p:attrName>style.visibility</p:attrName>
                                        </p:attrNameLst>
                                      </p:cBhvr>
                                      <p:to>
                                        <p:strVal val="visible"/>
                                      </p:to>
                                    </p:set>
                                    <p:anim calcmode="lin" valueType="num">
                                      <p:cBhvr>
                                        <p:cTn id="7" dur="500" fill="hold"/>
                                        <p:tgtEl>
                                          <p:spTgt spid="1475586"/>
                                        </p:tgtEl>
                                        <p:attrNameLst>
                                          <p:attrName>ppt_w</p:attrName>
                                        </p:attrNameLst>
                                      </p:cBhvr>
                                      <p:tavLst>
                                        <p:tav tm="0">
                                          <p:val>
                                            <p:fltVal val="0"/>
                                          </p:val>
                                        </p:tav>
                                        <p:tav tm="100000">
                                          <p:val>
                                            <p:strVal val="#ppt_w"/>
                                          </p:val>
                                        </p:tav>
                                      </p:tavLst>
                                    </p:anim>
                                    <p:anim calcmode="lin" valueType="num">
                                      <p:cBhvr>
                                        <p:cTn id="8" dur="500" fill="hold"/>
                                        <p:tgtEl>
                                          <p:spTgt spid="1475586"/>
                                        </p:tgtEl>
                                        <p:attrNameLst>
                                          <p:attrName>ppt_h</p:attrName>
                                        </p:attrNameLst>
                                      </p:cBhvr>
                                      <p:tavLst>
                                        <p:tav tm="0">
                                          <p:val>
                                            <p:fltVal val="0"/>
                                          </p:val>
                                        </p:tav>
                                        <p:tav tm="100000">
                                          <p:val>
                                            <p:strVal val="#ppt_h"/>
                                          </p:val>
                                        </p:tav>
                                      </p:tavLst>
                                    </p:anim>
                                    <p:animEffect transition="in" filter="fade">
                                      <p:cBhvr>
                                        <p:cTn id="9" dur="500"/>
                                        <p:tgtEl>
                                          <p:spTgt spid="1475586"/>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fill="hold"/>
                                        <p:tgtEl>
                                          <p:spTgt spid="33"/>
                                        </p:tgtEl>
                                        <p:attrNameLst>
                                          <p:attrName>ppt_x</p:attrName>
                                        </p:attrNameLst>
                                      </p:cBhvr>
                                      <p:tavLst>
                                        <p:tav tm="0">
                                          <p:val>
                                            <p:strVal val="#ppt_x"/>
                                          </p:val>
                                        </p:tav>
                                        <p:tav tm="100000">
                                          <p:val>
                                            <p:strVal val="#ppt_x"/>
                                          </p:val>
                                        </p:tav>
                                      </p:tavLst>
                                    </p:anim>
                                    <p:anim calcmode="lin" valueType="num">
                                      <p:cBhvr additive="base">
                                        <p:cTn id="2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1000" fill="hold"/>
                                        <p:tgtEl>
                                          <p:spTgt spid="3"/>
                                        </p:tgtEl>
                                        <p:attrNameLst>
                                          <p:attrName>ppt_w</p:attrName>
                                        </p:attrNameLst>
                                      </p:cBhvr>
                                      <p:tavLst>
                                        <p:tav tm="0">
                                          <p:val>
                                            <p:fltVal val="0"/>
                                          </p:val>
                                        </p:tav>
                                        <p:tav tm="100000">
                                          <p:val>
                                            <p:strVal val="#ppt_w"/>
                                          </p:val>
                                        </p:tav>
                                      </p:tavLst>
                                    </p:anim>
                                    <p:anim calcmode="lin" valueType="num">
                                      <p:cBhvr>
                                        <p:cTn id="29" dur="1000" fill="hold"/>
                                        <p:tgtEl>
                                          <p:spTgt spid="3"/>
                                        </p:tgtEl>
                                        <p:attrNameLst>
                                          <p:attrName>ppt_h</p:attrName>
                                        </p:attrNameLst>
                                      </p:cBhvr>
                                      <p:tavLst>
                                        <p:tav tm="0">
                                          <p:val>
                                            <p:fltVal val="0"/>
                                          </p:val>
                                        </p:tav>
                                        <p:tav tm="100000">
                                          <p:val>
                                            <p:strVal val="#ppt_h"/>
                                          </p:val>
                                        </p:tav>
                                      </p:tavLst>
                                    </p:anim>
                                    <p:anim calcmode="lin" valueType="num">
                                      <p:cBhvr>
                                        <p:cTn id="30" dur="1000" fill="hold"/>
                                        <p:tgtEl>
                                          <p:spTgt spid="3"/>
                                        </p:tgtEl>
                                        <p:attrNameLst>
                                          <p:attrName>style.rotation</p:attrName>
                                        </p:attrNameLst>
                                      </p:cBhvr>
                                      <p:tavLst>
                                        <p:tav tm="0">
                                          <p:val>
                                            <p:fltVal val="90"/>
                                          </p:val>
                                        </p:tav>
                                        <p:tav tm="100000">
                                          <p:val>
                                            <p:fltVal val="0"/>
                                          </p:val>
                                        </p:tav>
                                      </p:tavLst>
                                    </p:anim>
                                    <p:animEffect transition="in" filter="fade">
                                      <p:cBhvr>
                                        <p:cTn id="31" dur="10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80">
                                          <p:stCondLst>
                                            <p:cond delay="0"/>
                                          </p:stCondLst>
                                        </p:cTn>
                                        <p:tgtEl>
                                          <p:spTgt spid="26"/>
                                        </p:tgtEl>
                                      </p:cBhvr>
                                    </p:animEffect>
                                    <p:anim calcmode="lin" valueType="num">
                                      <p:cBhvr>
                                        <p:cTn id="37"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42" dur="26">
                                          <p:stCondLst>
                                            <p:cond delay="650"/>
                                          </p:stCondLst>
                                        </p:cTn>
                                        <p:tgtEl>
                                          <p:spTgt spid="26"/>
                                        </p:tgtEl>
                                      </p:cBhvr>
                                      <p:to x="100000" y="60000"/>
                                    </p:animScale>
                                    <p:animScale>
                                      <p:cBhvr>
                                        <p:cTn id="43" dur="166" decel="50000">
                                          <p:stCondLst>
                                            <p:cond delay="676"/>
                                          </p:stCondLst>
                                        </p:cTn>
                                        <p:tgtEl>
                                          <p:spTgt spid="26"/>
                                        </p:tgtEl>
                                      </p:cBhvr>
                                      <p:to x="100000" y="100000"/>
                                    </p:animScale>
                                    <p:animScale>
                                      <p:cBhvr>
                                        <p:cTn id="44" dur="26">
                                          <p:stCondLst>
                                            <p:cond delay="1312"/>
                                          </p:stCondLst>
                                        </p:cTn>
                                        <p:tgtEl>
                                          <p:spTgt spid="26"/>
                                        </p:tgtEl>
                                      </p:cBhvr>
                                      <p:to x="100000" y="80000"/>
                                    </p:animScale>
                                    <p:animScale>
                                      <p:cBhvr>
                                        <p:cTn id="45" dur="166" decel="50000">
                                          <p:stCondLst>
                                            <p:cond delay="1338"/>
                                          </p:stCondLst>
                                        </p:cTn>
                                        <p:tgtEl>
                                          <p:spTgt spid="26"/>
                                        </p:tgtEl>
                                      </p:cBhvr>
                                      <p:to x="100000" y="100000"/>
                                    </p:animScale>
                                    <p:animScale>
                                      <p:cBhvr>
                                        <p:cTn id="46" dur="26">
                                          <p:stCondLst>
                                            <p:cond delay="1642"/>
                                          </p:stCondLst>
                                        </p:cTn>
                                        <p:tgtEl>
                                          <p:spTgt spid="26"/>
                                        </p:tgtEl>
                                      </p:cBhvr>
                                      <p:to x="100000" y="90000"/>
                                    </p:animScale>
                                    <p:animScale>
                                      <p:cBhvr>
                                        <p:cTn id="47" dur="166" decel="50000">
                                          <p:stCondLst>
                                            <p:cond delay="1668"/>
                                          </p:stCondLst>
                                        </p:cTn>
                                        <p:tgtEl>
                                          <p:spTgt spid="26"/>
                                        </p:tgtEl>
                                      </p:cBhvr>
                                      <p:to x="100000" y="100000"/>
                                    </p:animScale>
                                    <p:animScale>
                                      <p:cBhvr>
                                        <p:cTn id="48" dur="26">
                                          <p:stCondLst>
                                            <p:cond delay="1808"/>
                                          </p:stCondLst>
                                        </p:cTn>
                                        <p:tgtEl>
                                          <p:spTgt spid="26"/>
                                        </p:tgtEl>
                                      </p:cBhvr>
                                      <p:to x="100000" y="95000"/>
                                    </p:animScale>
                                    <p:animScale>
                                      <p:cBhvr>
                                        <p:cTn id="49" dur="166" decel="50000">
                                          <p:stCondLst>
                                            <p:cond delay="1834"/>
                                          </p:stCondLst>
                                        </p:cTn>
                                        <p:tgtEl>
                                          <p:spTgt spid="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75586" grpId="0" animBg="1"/>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586" name="Rectangle 2"/>
          <p:cNvSpPr>
            <a:spLocks noGrp="1" noChangeArrowheads="1"/>
          </p:cNvSpPr>
          <p:nvPr>
            <p:ph type="title" idx="4294967295"/>
          </p:nvPr>
        </p:nvSpPr>
        <p:spPr bwMode="gray">
          <a:xfrm>
            <a:off x="296634" y="4718"/>
            <a:ext cx="8534400"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b="1" i="1" dirty="0">
                <a:solidFill>
                  <a:schemeClr val="bg2">
                    <a:lumMod val="75000"/>
                  </a:schemeClr>
                </a:solidFill>
                <a:effectLst>
                  <a:outerShdw blurRad="38100" dist="38100" dir="2700000" algn="tl">
                    <a:srgbClr val="000000"/>
                  </a:outerShdw>
                </a:effectLst>
              </a:rPr>
              <a:t>Redes definidas por software</a:t>
            </a:r>
            <a:br>
              <a:rPr lang="es-ES_tradnl" sz="3000" b="1" i="1" dirty="0">
                <a:solidFill>
                  <a:schemeClr val="bg2">
                    <a:lumMod val="75000"/>
                  </a:schemeClr>
                </a:solidFill>
                <a:effectLst>
                  <a:outerShdw blurRad="38100" dist="38100" dir="2700000" algn="tl">
                    <a:srgbClr val="000000"/>
                  </a:outerShdw>
                </a:effectLst>
              </a:rPr>
            </a:br>
            <a:r>
              <a:rPr lang="es-ES_tradnl" sz="3000" b="1" i="1" dirty="0">
                <a:solidFill>
                  <a:schemeClr val="bg2">
                    <a:lumMod val="75000"/>
                  </a:schemeClr>
                </a:solidFill>
                <a:effectLst>
                  <a:outerShdw blurRad="38100" dist="38100" dir="2700000" algn="tl">
                    <a:srgbClr val="000000"/>
                  </a:outerShdw>
                </a:effectLst>
              </a:rPr>
              <a:t>Arquitectura</a:t>
            </a:r>
            <a:endParaRPr lang="es-ES" sz="3000" i="1" dirty="0">
              <a:solidFill>
                <a:schemeClr val="bg2">
                  <a:lumMod val="75000"/>
                </a:schemeClr>
              </a:solidFill>
              <a:effectLst>
                <a:outerShdw blurRad="38100" dist="38100" dir="2700000" algn="tl">
                  <a:srgbClr val="000000"/>
                </a:outerShdw>
              </a:effectLst>
            </a:endParaRPr>
          </a:p>
        </p:txBody>
      </p:sp>
      <p:pic>
        <p:nvPicPr>
          <p:cNvPr id="7" name="Imagen 6">
            <a:extLst>
              <a:ext uri="{FF2B5EF4-FFF2-40B4-BE49-F238E27FC236}">
                <a16:creationId xmlns:a16="http://schemas.microsoft.com/office/drawing/2014/main" id="{B2DEB024-C381-4618-9EBE-89A2B81C6523}"/>
              </a:ext>
            </a:extLst>
          </p:cNvPr>
          <p:cNvPicPr>
            <a:picLocks noChangeAspect="1"/>
          </p:cNvPicPr>
          <p:nvPr/>
        </p:nvPicPr>
        <p:blipFill>
          <a:blip r:embed="rId3"/>
          <a:stretch>
            <a:fillRect/>
          </a:stretch>
        </p:blipFill>
        <p:spPr>
          <a:xfrm>
            <a:off x="296634" y="1320800"/>
            <a:ext cx="8534399" cy="5314042"/>
          </a:xfrm>
          <a:prstGeom prst="rect">
            <a:avLst/>
          </a:prstGeom>
          <a:ln w="76200">
            <a:solidFill>
              <a:schemeClr val="accent1"/>
            </a:solidFill>
          </a:ln>
        </p:spPr>
      </p:pic>
    </p:spTree>
    <p:extLst>
      <p:ext uri="{BB962C8B-B14F-4D97-AF65-F5344CB8AC3E}">
        <p14:creationId xmlns:p14="http://schemas.microsoft.com/office/powerpoint/2010/main" val="37770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75586"/>
                                        </p:tgtEl>
                                        <p:attrNameLst>
                                          <p:attrName>style.visibility</p:attrName>
                                        </p:attrNameLst>
                                      </p:cBhvr>
                                      <p:to>
                                        <p:strVal val="visible"/>
                                      </p:to>
                                    </p:set>
                                    <p:anim calcmode="lin" valueType="num">
                                      <p:cBhvr>
                                        <p:cTn id="7" dur="1000" fill="hold"/>
                                        <p:tgtEl>
                                          <p:spTgt spid="1475586"/>
                                        </p:tgtEl>
                                        <p:attrNameLst>
                                          <p:attrName>ppt_w</p:attrName>
                                        </p:attrNameLst>
                                      </p:cBhvr>
                                      <p:tavLst>
                                        <p:tav tm="0">
                                          <p:val>
                                            <p:fltVal val="0"/>
                                          </p:val>
                                        </p:tav>
                                        <p:tav tm="100000">
                                          <p:val>
                                            <p:strVal val="#ppt_w"/>
                                          </p:val>
                                        </p:tav>
                                      </p:tavLst>
                                    </p:anim>
                                    <p:anim calcmode="lin" valueType="num">
                                      <p:cBhvr>
                                        <p:cTn id="8" dur="1000" fill="hold"/>
                                        <p:tgtEl>
                                          <p:spTgt spid="1475586"/>
                                        </p:tgtEl>
                                        <p:attrNameLst>
                                          <p:attrName>ppt_h</p:attrName>
                                        </p:attrNameLst>
                                      </p:cBhvr>
                                      <p:tavLst>
                                        <p:tav tm="0">
                                          <p:val>
                                            <p:fltVal val="0"/>
                                          </p:val>
                                        </p:tav>
                                        <p:tav tm="100000">
                                          <p:val>
                                            <p:strVal val="#ppt_h"/>
                                          </p:val>
                                        </p:tav>
                                      </p:tavLst>
                                    </p:anim>
                                    <p:anim calcmode="lin" valueType="num">
                                      <p:cBhvr>
                                        <p:cTn id="9" dur="1000" fill="hold"/>
                                        <p:tgtEl>
                                          <p:spTgt spid="1475586"/>
                                        </p:tgtEl>
                                        <p:attrNameLst>
                                          <p:attrName>style.rotation</p:attrName>
                                        </p:attrNameLst>
                                      </p:cBhvr>
                                      <p:tavLst>
                                        <p:tav tm="0">
                                          <p:val>
                                            <p:fltVal val="90"/>
                                          </p:val>
                                        </p:tav>
                                        <p:tav tm="100000">
                                          <p:val>
                                            <p:fltVal val="0"/>
                                          </p:val>
                                        </p:tav>
                                      </p:tavLst>
                                    </p:anim>
                                    <p:animEffect transition="in" filter="fade">
                                      <p:cBhvr>
                                        <p:cTn id="10" dur="1000"/>
                                        <p:tgtEl>
                                          <p:spTgt spid="14755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58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634" name="Rectangle 2"/>
          <p:cNvSpPr>
            <a:spLocks noGrp="1" noChangeArrowheads="1"/>
          </p:cNvSpPr>
          <p:nvPr>
            <p:ph type="title" idx="4294967295"/>
          </p:nvPr>
        </p:nvSpPr>
        <p:spPr bwMode="gray">
          <a:xfrm>
            <a:off x="302419" y="73726"/>
            <a:ext cx="8534400"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b="1" i="1" dirty="0">
                <a:solidFill>
                  <a:schemeClr val="bg2">
                    <a:lumMod val="75000"/>
                  </a:schemeClr>
                </a:solidFill>
                <a:effectLst>
                  <a:outerShdw blurRad="38100" dist="38100" dir="2700000" algn="tl">
                    <a:srgbClr val="000000"/>
                  </a:outerShdw>
                </a:effectLst>
              </a:rPr>
              <a:t>Redes definidas por software</a:t>
            </a:r>
            <a:br>
              <a:rPr lang="es-ES_tradnl" sz="3000" b="1" i="1" dirty="0">
                <a:solidFill>
                  <a:schemeClr val="bg2">
                    <a:lumMod val="75000"/>
                  </a:schemeClr>
                </a:solidFill>
                <a:effectLst>
                  <a:outerShdw blurRad="38100" dist="38100" dir="2700000" algn="tl">
                    <a:srgbClr val="000000"/>
                  </a:outerShdw>
                </a:effectLst>
              </a:rPr>
            </a:br>
            <a:r>
              <a:rPr lang="es-ES_tradnl" sz="3000" b="1" i="1" dirty="0">
                <a:solidFill>
                  <a:schemeClr val="bg2">
                    <a:lumMod val="75000"/>
                  </a:schemeClr>
                </a:solidFill>
                <a:effectLst>
                  <a:outerShdw blurRad="38100" dist="38100" dir="2700000" algn="tl">
                    <a:srgbClr val="000000"/>
                  </a:outerShdw>
                </a:effectLst>
              </a:rPr>
              <a:t>Características</a:t>
            </a:r>
            <a:endParaRPr lang="es-ES" sz="3000" i="1" dirty="0">
              <a:solidFill>
                <a:schemeClr val="bg2">
                  <a:lumMod val="75000"/>
                </a:schemeClr>
              </a:solidFill>
              <a:effectLst>
                <a:outerShdw blurRad="38100" dist="38100" dir="2700000" algn="tl">
                  <a:srgbClr val="000000"/>
                </a:outerShdw>
              </a:effectLst>
            </a:endParaRPr>
          </a:p>
        </p:txBody>
      </p:sp>
      <p:sp>
        <p:nvSpPr>
          <p:cNvPr id="5" name="Rectangle 3">
            <a:extLst>
              <a:ext uri="{FF2B5EF4-FFF2-40B4-BE49-F238E27FC236}">
                <a16:creationId xmlns:a16="http://schemas.microsoft.com/office/drawing/2014/main" id="{745F2EC9-6C88-48AE-ABA6-8EB36832A3C3}"/>
              </a:ext>
            </a:extLst>
          </p:cNvPr>
          <p:cNvSpPr txBox="1">
            <a:spLocks noChangeArrowheads="1"/>
          </p:cNvSpPr>
          <p:nvPr/>
        </p:nvSpPr>
        <p:spPr bwMode="gray">
          <a:xfrm>
            <a:off x="302419" y="1216726"/>
            <a:ext cx="8627269" cy="5641274"/>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fontAlgn="auto">
              <a:buClr>
                <a:schemeClr val="bg2">
                  <a:lumMod val="75000"/>
                </a:schemeClr>
              </a:buClr>
            </a:pPr>
            <a:r>
              <a:rPr lang="es-ES" sz="36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rPr>
              <a:t>Programable </a:t>
            </a:r>
            <a:r>
              <a:rPr lang="es-ES" sz="3600"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sym typeface="Wingdings 3" panose="05040102010807070707" pitchFamily="18" charset="2"/>
              </a:rPr>
              <a:t> Control de la Red.</a:t>
            </a:r>
            <a:endParaRPr lang="es-ES" sz="36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a:p>
            <a:pPr fontAlgn="auto">
              <a:buClr>
                <a:schemeClr val="bg2">
                  <a:lumMod val="75000"/>
                </a:schemeClr>
              </a:buClr>
            </a:pPr>
            <a:r>
              <a:rPr lang="es-ES" sz="3600" i="1" dirty="0">
                <a:effectLst>
                  <a:outerShdw blurRad="38100" dist="38100" dir="2700000" algn="tl">
                    <a:srgbClr val="000000">
                      <a:alpha val="43137"/>
                    </a:srgbClr>
                  </a:outerShdw>
                </a:effectLst>
                <a:ea typeface="Arial Unicode MS" pitchFamily="34" charset="-128"/>
                <a:cs typeface="Arial Unicode MS" pitchFamily="34" charset="-128"/>
              </a:rPr>
              <a:t>Ágil </a:t>
            </a:r>
            <a:r>
              <a:rPr lang="es-ES" sz="3600" i="1" dirty="0">
                <a:effectLst>
                  <a:outerShdw blurRad="38100" dist="38100" dir="2700000" algn="tl">
                    <a:srgbClr val="000000">
                      <a:alpha val="43137"/>
                    </a:srgbClr>
                  </a:outerShdw>
                </a:effectLst>
                <a:ea typeface="Arial Unicode MS" pitchFamily="34" charset="-128"/>
                <a:cs typeface="Arial Unicode MS" pitchFamily="34" charset="-128"/>
                <a:sym typeface="Wingdings 3" panose="05040102010807070707" pitchFamily="18" charset="2"/>
              </a:rPr>
              <a:t> Flujo de Tráfico.</a:t>
            </a:r>
          </a:p>
          <a:p>
            <a:pPr fontAlgn="auto">
              <a:buClr>
                <a:schemeClr val="bg2">
                  <a:lumMod val="75000"/>
                </a:schemeClr>
              </a:buClr>
            </a:pPr>
            <a:r>
              <a:rPr lang="es-ES" sz="36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sym typeface="Wingdings 3" panose="05040102010807070707" pitchFamily="18" charset="2"/>
              </a:rPr>
              <a:t>Gestión Centralizada. </a:t>
            </a:r>
          </a:p>
          <a:p>
            <a:pPr marL="457200" lvl="1" indent="0" fontAlgn="auto">
              <a:buClr>
                <a:schemeClr val="bg2">
                  <a:lumMod val="75000"/>
                </a:schemeClr>
              </a:buClr>
              <a:buNone/>
            </a:pPr>
            <a:r>
              <a:rPr lang="es-ES" sz="3200"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sym typeface="Wingdings 3" panose="05040102010807070707" pitchFamily="18" charset="2"/>
              </a:rPr>
              <a:t> Conmutador Lógico.</a:t>
            </a:r>
          </a:p>
          <a:p>
            <a:pPr fontAlgn="auto">
              <a:buClr>
                <a:schemeClr val="bg2">
                  <a:lumMod val="75000"/>
                </a:schemeClr>
              </a:buClr>
            </a:pPr>
            <a:r>
              <a:rPr lang="es-ES" sz="3600" b="1" i="1" dirty="0">
                <a:effectLst>
                  <a:outerShdw blurRad="38100" dist="38100" dir="2700000" algn="tl">
                    <a:srgbClr val="000000">
                      <a:alpha val="43137"/>
                    </a:srgbClr>
                  </a:outerShdw>
                </a:effectLst>
                <a:ea typeface="Arial Unicode MS" pitchFamily="34" charset="-128"/>
                <a:cs typeface="Arial Unicode MS" pitchFamily="34" charset="-128"/>
                <a:sym typeface="Wingdings 3" panose="05040102010807070707" pitchFamily="18" charset="2"/>
              </a:rPr>
              <a:t>Configuración Pragmática. </a:t>
            </a:r>
          </a:p>
          <a:p>
            <a:pPr marL="457200" lvl="1" indent="0" fontAlgn="auto">
              <a:buClr>
                <a:schemeClr val="bg2">
                  <a:lumMod val="75000"/>
                </a:schemeClr>
              </a:buClr>
              <a:buNone/>
            </a:pPr>
            <a:r>
              <a:rPr lang="es-ES" sz="3200" i="1" dirty="0">
                <a:effectLst>
                  <a:outerShdw blurRad="38100" dist="38100" dir="2700000" algn="tl">
                    <a:srgbClr val="000000">
                      <a:alpha val="43137"/>
                    </a:srgbClr>
                  </a:outerShdw>
                </a:effectLst>
                <a:ea typeface="Arial Unicode MS" pitchFamily="34" charset="-128"/>
                <a:cs typeface="Arial Unicode MS" pitchFamily="34" charset="-128"/>
                <a:sym typeface="Wingdings 3" panose="05040102010807070707" pitchFamily="18" charset="2"/>
              </a:rPr>
              <a:t>  Dinámica y Automatizada</a:t>
            </a:r>
            <a:r>
              <a:rPr lang="es-ES" sz="3200"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sym typeface="Wingdings 3" panose="05040102010807070707" pitchFamily="18" charset="2"/>
              </a:rPr>
              <a:t>.</a:t>
            </a:r>
          </a:p>
          <a:p>
            <a:pPr fontAlgn="auto">
              <a:buClr>
                <a:schemeClr val="bg2">
                  <a:lumMod val="75000"/>
                </a:schemeClr>
              </a:buClr>
            </a:pPr>
            <a:r>
              <a:rPr lang="es-ES" sz="36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sym typeface="Wingdings 3" panose="05040102010807070707" pitchFamily="18" charset="2"/>
              </a:rPr>
              <a:t>Arquitectura Abierta. </a:t>
            </a:r>
          </a:p>
          <a:p>
            <a:pPr marL="457200" lvl="1" indent="0" fontAlgn="auto">
              <a:buClr>
                <a:schemeClr val="bg2">
                  <a:lumMod val="75000"/>
                </a:schemeClr>
              </a:buClr>
              <a:buNone/>
            </a:pPr>
            <a:r>
              <a:rPr lang="es-ES" sz="3200"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sym typeface="Wingdings 3" panose="05040102010807070707" pitchFamily="18" charset="2"/>
              </a:rPr>
              <a:t>  Independientes del Hardware.</a:t>
            </a:r>
            <a:endParaRPr lang="es-ES" sz="3200" b="1" i="1" dirty="0">
              <a:solidFill>
                <a:schemeClr val="bg2">
                  <a:lumMod val="50000"/>
                </a:schemeClr>
              </a:solidFill>
              <a:effectLst>
                <a:outerShdw blurRad="38100" dist="38100" dir="2700000" algn="tl">
                  <a:srgbClr val="000000">
                    <a:alpha val="43137"/>
                  </a:srgbClr>
                </a:outerShdw>
              </a:effectLst>
              <a:ea typeface="Arial Unicode MS" pitchFamily="34" charset="-128"/>
              <a:cs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77634"/>
                                        </p:tgtEl>
                                        <p:attrNameLst>
                                          <p:attrName>style.visibility</p:attrName>
                                        </p:attrNameLst>
                                      </p:cBhvr>
                                      <p:to>
                                        <p:strVal val="visible"/>
                                      </p:to>
                                    </p:set>
                                    <p:anim calcmode="lin" valueType="num">
                                      <p:cBhvr>
                                        <p:cTn id="7" dur="1000" fill="hold"/>
                                        <p:tgtEl>
                                          <p:spTgt spid="1477634"/>
                                        </p:tgtEl>
                                        <p:attrNameLst>
                                          <p:attrName>ppt_w</p:attrName>
                                        </p:attrNameLst>
                                      </p:cBhvr>
                                      <p:tavLst>
                                        <p:tav tm="0">
                                          <p:val>
                                            <p:fltVal val="0"/>
                                          </p:val>
                                        </p:tav>
                                        <p:tav tm="100000">
                                          <p:val>
                                            <p:strVal val="#ppt_w"/>
                                          </p:val>
                                        </p:tav>
                                      </p:tavLst>
                                    </p:anim>
                                    <p:anim calcmode="lin" valueType="num">
                                      <p:cBhvr>
                                        <p:cTn id="8" dur="1000" fill="hold"/>
                                        <p:tgtEl>
                                          <p:spTgt spid="1477634"/>
                                        </p:tgtEl>
                                        <p:attrNameLst>
                                          <p:attrName>ppt_h</p:attrName>
                                        </p:attrNameLst>
                                      </p:cBhvr>
                                      <p:tavLst>
                                        <p:tav tm="0">
                                          <p:val>
                                            <p:fltVal val="0"/>
                                          </p:val>
                                        </p:tav>
                                        <p:tav tm="100000">
                                          <p:val>
                                            <p:strVal val="#ppt_h"/>
                                          </p:val>
                                        </p:tav>
                                      </p:tavLst>
                                    </p:anim>
                                    <p:anim calcmode="lin" valueType="num">
                                      <p:cBhvr>
                                        <p:cTn id="9" dur="1000" fill="hold"/>
                                        <p:tgtEl>
                                          <p:spTgt spid="1477634"/>
                                        </p:tgtEl>
                                        <p:attrNameLst>
                                          <p:attrName>style.rotation</p:attrName>
                                        </p:attrNameLst>
                                      </p:cBhvr>
                                      <p:tavLst>
                                        <p:tav tm="0">
                                          <p:val>
                                            <p:fltVal val="90"/>
                                          </p:val>
                                        </p:tav>
                                        <p:tav tm="100000">
                                          <p:val>
                                            <p:fltVal val="0"/>
                                          </p:val>
                                        </p:tav>
                                      </p:tavLst>
                                    </p:anim>
                                    <p:animEffect transition="in" filter="fade">
                                      <p:cBhvr>
                                        <p:cTn id="10" dur="1000"/>
                                        <p:tgtEl>
                                          <p:spTgt spid="147763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 calcmode="lin" valueType="num">
                                      <p:cBhvr>
                                        <p:cTn id="15" dur="1000" fill="hold"/>
                                        <p:tgtEl>
                                          <p:spTgt spid="5">
                                            <p:bg/>
                                          </p:spTgt>
                                        </p:tgtEl>
                                        <p:attrNameLst>
                                          <p:attrName>ppt_w</p:attrName>
                                        </p:attrNameLst>
                                      </p:cBhvr>
                                      <p:tavLst>
                                        <p:tav tm="0">
                                          <p:val>
                                            <p:fltVal val="0"/>
                                          </p:val>
                                        </p:tav>
                                        <p:tav tm="100000">
                                          <p:val>
                                            <p:strVal val="#ppt_w"/>
                                          </p:val>
                                        </p:tav>
                                      </p:tavLst>
                                    </p:anim>
                                    <p:anim calcmode="lin" valueType="num">
                                      <p:cBhvr>
                                        <p:cTn id="16" dur="1000" fill="hold"/>
                                        <p:tgtEl>
                                          <p:spTgt spid="5">
                                            <p:bg/>
                                          </p:spTgt>
                                        </p:tgtEl>
                                        <p:attrNameLst>
                                          <p:attrName>ppt_h</p:attrName>
                                        </p:attrNameLst>
                                      </p:cBhvr>
                                      <p:tavLst>
                                        <p:tav tm="0">
                                          <p:val>
                                            <p:fltVal val="0"/>
                                          </p:val>
                                        </p:tav>
                                        <p:tav tm="100000">
                                          <p:val>
                                            <p:strVal val="#ppt_h"/>
                                          </p:val>
                                        </p:tav>
                                      </p:tavLst>
                                    </p:anim>
                                    <p:anim calcmode="lin" valueType="num">
                                      <p:cBhvr>
                                        <p:cTn id="17" dur="1000" fill="hold"/>
                                        <p:tgtEl>
                                          <p:spTgt spid="5">
                                            <p:bg/>
                                          </p:spTgt>
                                        </p:tgtEl>
                                        <p:attrNameLst>
                                          <p:attrName>style.rotation</p:attrName>
                                        </p:attrNameLst>
                                      </p:cBhvr>
                                      <p:tavLst>
                                        <p:tav tm="0">
                                          <p:val>
                                            <p:fltVal val="90"/>
                                          </p:val>
                                        </p:tav>
                                        <p:tav tm="100000">
                                          <p:val>
                                            <p:fltVal val="0"/>
                                          </p:val>
                                        </p:tav>
                                      </p:tavLst>
                                    </p:anim>
                                    <p:animEffect transition="in" filter="fade">
                                      <p:cBhvr>
                                        <p:cTn id="18" dur="1000"/>
                                        <p:tgtEl>
                                          <p:spTgt spid="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p:cTn id="23"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p:cTn id="31" dur="1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 calcmode="lin" valueType="num">
                                      <p:cBhvr>
                                        <p:cTn id="39"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5">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5">
                                            <p:txEl>
                                              <p:pRg st="2" end="2"/>
                                            </p:txEl>
                                          </p:spTgt>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anim calcmode="lin" valueType="num">
                                      <p:cBhvr>
                                        <p:cTn id="45" dur="1000" fill="hold"/>
                                        <p:tgtEl>
                                          <p:spTgt spid="5">
                                            <p:txEl>
                                              <p:pRg st="3" end="3"/>
                                            </p:txEl>
                                          </p:spTgt>
                                        </p:tgtEl>
                                        <p:attrNameLst>
                                          <p:attrName>ppt_w</p:attrName>
                                        </p:attrNameLst>
                                      </p:cBhvr>
                                      <p:tavLst>
                                        <p:tav tm="0">
                                          <p:val>
                                            <p:fltVal val="0"/>
                                          </p:val>
                                        </p:tav>
                                        <p:tav tm="100000">
                                          <p:val>
                                            <p:strVal val="#ppt_w"/>
                                          </p:val>
                                        </p:tav>
                                      </p:tavLst>
                                    </p:anim>
                                    <p:anim calcmode="lin" valueType="num">
                                      <p:cBhvr>
                                        <p:cTn id="46" dur="1000" fill="hold"/>
                                        <p:tgtEl>
                                          <p:spTgt spid="5">
                                            <p:txEl>
                                              <p:pRg st="3" end="3"/>
                                            </p:txEl>
                                          </p:spTgt>
                                        </p:tgtEl>
                                        <p:attrNameLst>
                                          <p:attrName>ppt_h</p:attrName>
                                        </p:attrNameLst>
                                      </p:cBhvr>
                                      <p:tavLst>
                                        <p:tav tm="0">
                                          <p:val>
                                            <p:fltVal val="0"/>
                                          </p:val>
                                        </p:tav>
                                        <p:tav tm="100000">
                                          <p:val>
                                            <p:strVal val="#ppt_h"/>
                                          </p:val>
                                        </p:tav>
                                      </p:tavLst>
                                    </p:anim>
                                    <p:anim calcmode="lin" valueType="num">
                                      <p:cBhvr>
                                        <p:cTn id="47" dur="1000" fill="hold"/>
                                        <p:tgtEl>
                                          <p:spTgt spid="5">
                                            <p:txEl>
                                              <p:pRg st="3" end="3"/>
                                            </p:txEl>
                                          </p:spTgt>
                                        </p:tgtEl>
                                        <p:attrNameLst>
                                          <p:attrName>style.rotation</p:attrName>
                                        </p:attrNameLst>
                                      </p:cBhvr>
                                      <p:tavLst>
                                        <p:tav tm="0">
                                          <p:val>
                                            <p:fltVal val="90"/>
                                          </p:val>
                                        </p:tav>
                                        <p:tav tm="100000">
                                          <p:val>
                                            <p:fltVal val="0"/>
                                          </p:val>
                                        </p:tav>
                                      </p:tavLst>
                                    </p:anim>
                                    <p:animEffect transition="in" filter="fade">
                                      <p:cBhvr>
                                        <p:cTn id="48" dur="1000"/>
                                        <p:tgtEl>
                                          <p:spTgt spid="5">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5">
                                            <p:txEl>
                                              <p:pRg st="4" end="4"/>
                                            </p:txEl>
                                          </p:spTgt>
                                        </p:tgtEl>
                                        <p:attrNameLst>
                                          <p:attrName>style.visibility</p:attrName>
                                        </p:attrNameLst>
                                      </p:cBhvr>
                                      <p:to>
                                        <p:strVal val="visible"/>
                                      </p:to>
                                    </p:set>
                                    <p:anim calcmode="lin" valueType="num">
                                      <p:cBhvr>
                                        <p:cTn id="53" dur="1000" fill="hold"/>
                                        <p:tgtEl>
                                          <p:spTgt spid="5">
                                            <p:txEl>
                                              <p:pRg st="4" end="4"/>
                                            </p:txEl>
                                          </p:spTgt>
                                        </p:tgtEl>
                                        <p:attrNameLst>
                                          <p:attrName>ppt_w</p:attrName>
                                        </p:attrNameLst>
                                      </p:cBhvr>
                                      <p:tavLst>
                                        <p:tav tm="0">
                                          <p:val>
                                            <p:fltVal val="0"/>
                                          </p:val>
                                        </p:tav>
                                        <p:tav tm="100000">
                                          <p:val>
                                            <p:strVal val="#ppt_w"/>
                                          </p:val>
                                        </p:tav>
                                      </p:tavLst>
                                    </p:anim>
                                    <p:anim calcmode="lin" valueType="num">
                                      <p:cBhvr>
                                        <p:cTn id="54" dur="1000" fill="hold"/>
                                        <p:tgtEl>
                                          <p:spTgt spid="5">
                                            <p:txEl>
                                              <p:pRg st="4" end="4"/>
                                            </p:txEl>
                                          </p:spTgt>
                                        </p:tgtEl>
                                        <p:attrNameLst>
                                          <p:attrName>ppt_h</p:attrName>
                                        </p:attrNameLst>
                                      </p:cBhvr>
                                      <p:tavLst>
                                        <p:tav tm="0">
                                          <p:val>
                                            <p:fltVal val="0"/>
                                          </p:val>
                                        </p:tav>
                                        <p:tav tm="100000">
                                          <p:val>
                                            <p:strVal val="#ppt_h"/>
                                          </p:val>
                                        </p:tav>
                                      </p:tavLst>
                                    </p:anim>
                                    <p:anim calcmode="lin" valueType="num">
                                      <p:cBhvr>
                                        <p:cTn id="55" dur="1000" fill="hold"/>
                                        <p:tgtEl>
                                          <p:spTgt spid="5">
                                            <p:txEl>
                                              <p:pRg st="4" end="4"/>
                                            </p:txEl>
                                          </p:spTgt>
                                        </p:tgtEl>
                                        <p:attrNameLst>
                                          <p:attrName>style.rotation</p:attrName>
                                        </p:attrNameLst>
                                      </p:cBhvr>
                                      <p:tavLst>
                                        <p:tav tm="0">
                                          <p:val>
                                            <p:fltVal val="90"/>
                                          </p:val>
                                        </p:tav>
                                        <p:tav tm="100000">
                                          <p:val>
                                            <p:fltVal val="0"/>
                                          </p:val>
                                        </p:tav>
                                      </p:tavLst>
                                    </p:anim>
                                    <p:animEffect transition="in" filter="fade">
                                      <p:cBhvr>
                                        <p:cTn id="56" dur="1000"/>
                                        <p:tgtEl>
                                          <p:spTgt spid="5">
                                            <p:txEl>
                                              <p:pRg st="4" end="4"/>
                                            </p:txEl>
                                          </p:spTgt>
                                        </p:tgtEl>
                                      </p:cBhvr>
                                    </p:animEffect>
                                  </p:childTnLst>
                                </p:cTn>
                              </p:par>
                              <p:par>
                                <p:cTn id="57" presetID="31" presetClass="entr" presetSubtype="0" fill="hold" grpId="0" nodeType="withEffect">
                                  <p:stCondLst>
                                    <p:cond delay="0"/>
                                  </p:stCondLst>
                                  <p:childTnLst>
                                    <p:set>
                                      <p:cBhvr>
                                        <p:cTn id="58" dur="1" fill="hold">
                                          <p:stCondLst>
                                            <p:cond delay="0"/>
                                          </p:stCondLst>
                                        </p:cTn>
                                        <p:tgtEl>
                                          <p:spTgt spid="5">
                                            <p:txEl>
                                              <p:pRg st="5" end="5"/>
                                            </p:txEl>
                                          </p:spTgt>
                                        </p:tgtEl>
                                        <p:attrNameLst>
                                          <p:attrName>style.visibility</p:attrName>
                                        </p:attrNameLst>
                                      </p:cBhvr>
                                      <p:to>
                                        <p:strVal val="visible"/>
                                      </p:to>
                                    </p:set>
                                    <p:anim calcmode="lin" valueType="num">
                                      <p:cBhvr>
                                        <p:cTn id="59" dur="1000" fill="hold"/>
                                        <p:tgtEl>
                                          <p:spTgt spid="5">
                                            <p:txEl>
                                              <p:pRg st="5" end="5"/>
                                            </p:txEl>
                                          </p:spTgt>
                                        </p:tgtEl>
                                        <p:attrNameLst>
                                          <p:attrName>ppt_w</p:attrName>
                                        </p:attrNameLst>
                                      </p:cBhvr>
                                      <p:tavLst>
                                        <p:tav tm="0">
                                          <p:val>
                                            <p:fltVal val="0"/>
                                          </p:val>
                                        </p:tav>
                                        <p:tav tm="100000">
                                          <p:val>
                                            <p:strVal val="#ppt_w"/>
                                          </p:val>
                                        </p:tav>
                                      </p:tavLst>
                                    </p:anim>
                                    <p:anim calcmode="lin" valueType="num">
                                      <p:cBhvr>
                                        <p:cTn id="60" dur="1000" fill="hold"/>
                                        <p:tgtEl>
                                          <p:spTgt spid="5">
                                            <p:txEl>
                                              <p:pRg st="5" end="5"/>
                                            </p:txEl>
                                          </p:spTgt>
                                        </p:tgtEl>
                                        <p:attrNameLst>
                                          <p:attrName>ppt_h</p:attrName>
                                        </p:attrNameLst>
                                      </p:cBhvr>
                                      <p:tavLst>
                                        <p:tav tm="0">
                                          <p:val>
                                            <p:fltVal val="0"/>
                                          </p:val>
                                        </p:tav>
                                        <p:tav tm="100000">
                                          <p:val>
                                            <p:strVal val="#ppt_h"/>
                                          </p:val>
                                        </p:tav>
                                      </p:tavLst>
                                    </p:anim>
                                    <p:anim calcmode="lin" valueType="num">
                                      <p:cBhvr>
                                        <p:cTn id="61" dur="1000" fill="hold"/>
                                        <p:tgtEl>
                                          <p:spTgt spid="5">
                                            <p:txEl>
                                              <p:pRg st="5" end="5"/>
                                            </p:txEl>
                                          </p:spTgt>
                                        </p:tgtEl>
                                        <p:attrNameLst>
                                          <p:attrName>style.rotation</p:attrName>
                                        </p:attrNameLst>
                                      </p:cBhvr>
                                      <p:tavLst>
                                        <p:tav tm="0">
                                          <p:val>
                                            <p:fltVal val="90"/>
                                          </p:val>
                                        </p:tav>
                                        <p:tav tm="100000">
                                          <p:val>
                                            <p:fltVal val="0"/>
                                          </p:val>
                                        </p:tav>
                                      </p:tavLst>
                                    </p:anim>
                                    <p:animEffect transition="in" filter="fade">
                                      <p:cBhvr>
                                        <p:cTn id="62" dur="1000"/>
                                        <p:tgtEl>
                                          <p:spTgt spid="5">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grpId="0" nodeType="clickEffect">
                                  <p:stCondLst>
                                    <p:cond delay="0"/>
                                  </p:stCondLst>
                                  <p:childTnLst>
                                    <p:set>
                                      <p:cBhvr>
                                        <p:cTn id="66" dur="1" fill="hold">
                                          <p:stCondLst>
                                            <p:cond delay="0"/>
                                          </p:stCondLst>
                                        </p:cTn>
                                        <p:tgtEl>
                                          <p:spTgt spid="5">
                                            <p:txEl>
                                              <p:pRg st="6" end="6"/>
                                            </p:txEl>
                                          </p:spTgt>
                                        </p:tgtEl>
                                        <p:attrNameLst>
                                          <p:attrName>style.visibility</p:attrName>
                                        </p:attrNameLst>
                                      </p:cBhvr>
                                      <p:to>
                                        <p:strVal val="visible"/>
                                      </p:to>
                                    </p:set>
                                    <p:anim calcmode="lin" valueType="num">
                                      <p:cBhvr>
                                        <p:cTn id="67" dur="1000" fill="hold"/>
                                        <p:tgtEl>
                                          <p:spTgt spid="5">
                                            <p:txEl>
                                              <p:pRg st="6" end="6"/>
                                            </p:txEl>
                                          </p:spTgt>
                                        </p:tgtEl>
                                        <p:attrNameLst>
                                          <p:attrName>ppt_w</p:attrName>
                                        </p:attrNameLst>
                                      </p:cBhvr>
                                      <p:tavLst>
                                        <p:tav tm="0">
                                          <p:val>
                                            <p:fltVal val="0"/>
                                          </p:val>
                                        </p:tav>
                                        <p:tav tm="100000">
                                          <p:val>
                                            <p:strVal val="#ppt_w"/>
                                          </p:val>
                                        </p:tav>
                                      </p:tavLst>
                                    </p:anim>
                                    <p:anim calcmode="lin" valueType="num">
                                      <p:cBhvr>
                                        <p:cTn id="68" dur="1000" fill="hold"/>
                                        <p:tgtEl>
                                          <p:spTgt spid="5">
                                            <p:txEl>
                                              <p:pRg st="6" end="6"/>
                                            </p:txEl>
                                          </p:spTgt>
                                        </p:tgtEl>
                                        <p:attrNameLst>
                                          <p:attrName>ppt_h</p:attrName>
                                        </p:attrNameLst>
                                      </p:cBhvr>
                                      <p:tavLst>
                                        <p:tav tm="0">
                                          <p:val>
                                            <p:fltVal val="0"/>
                                          </p:val>
                                        </p:tav>
                                        <p:tav tm="100000">
                                          <p:val>
                                            <p:strVal val="#ppt_h"/>
                                          </p:val>
                                        </p:tav>
                                      </p:tavLst>
                                    </p:anim>
                                    <p:anim calcmode="lin" valueType="num">
                                      <p:cBhvr>
                                        <p:cTn id="69" dur="1000" fill="hold"/>
                                        <p:tgtEl>
                                          <p:spTgt spid="5">
                                            <p:txEl>
                                              <p:pRg st="6" end="6"/>
                                            </p:txEl>
                                          </p:spTgt>
                                        </p:tgtEl>
                                        <p:attrNameLst>
                                          <p:attrName>style.rotation</p:attrName>
                                        </p:attrNameLst>
                                      </p:cBhvr>
                                      <p:tavLst>
                                        <p:tav tm="0">
                                          <p:val>
                                            <p:fltVal val="90"/>
                                          </p:val>
                                        </p:tav>
                                        <p:tav tm="100000">
                                          <p:val>
                                            <p:fltVal val="0"/>
                                          </p:val>
                                        </p:tav>
                                      </p:tavLst>
                                    </p:anim>
                                    <p:animEffect transition="in" filter="fade">
                                      <p:cBhvr>
                                        <p:cTn id="70" dur="1000"/>
                                        <p:tgtEl>
                                          <p:spTgt spid="5">
                                            <p:txEl>
                                              <p:pRg st="6" end="6"/>
                                            </p:txEl>
                                          </p:spTgt>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5">
                                            <p:txEl>
                                              <p:pRg st="7" end="7"/>
                                            </p:txEl>
                                          </p:spTgt>
                                        </p:tgtEl>
                                        <p:attrNameLst>
                                          <p:attrName>style.visibility</p:attrName>
                                        </p:attrNameLst>
                                      </p:cBhvr>
                                      <p:to>
                                        <p:strVal val="visible"/>
                                      </p:to>
                                    </p:set>
                                    <p:anim calcmode="lin" valueType="num">
                                      <p:cBhvr>
                                        <p:cTn id="73" dur="1000" fill="hold"/>
                                        <p:tgtEl>
                                          <p:spTgt spid="5">
                                            <p:txEl>
                                              <p:pRg st="7" end="7"/>
                                            </p:txEl>
                                          </p:spTgt>
                                        </p:tgtEl>
                                        <p:attrNameLst>
                                          <p:attrName>ppt_w</p:attrName>
                                        </p:attrNameLst>
                                      </p:cBhvr>
                                      <p:tavLst>
                                        <p:tav tm="0">
                                          <p:val>
                                            <p:fltVal val="0"/>
                                          </p:val>
                                        </p:tav>
                                        <p:tav tm="100000">
                                          <p:val>
                                            <p:strVal val="#ppt_w"/>
                                          </p:val>
                                        </p:tav>
                                      </p:tavLst>
                                    </p:anim>
                                    <p:anim calcmode="lin" valueType="num">
                                      <p:cBhvr>
                                        <p:cTn id="74" dur="1000" fill="hold"/>
                                        <p:tgtEl>
                                          <p:spTgt spid="5">
                                            <p:txEl>
                                              <p:pRg st="7" end="7"/>
                                            </p:txEl>
                                          </p:spTgt>
                                        </p:tgtEl>
                                        <p:attrNameLst>
                                          <p:attrName>ppt_h</p:attrName>
                                        </p:attrNameLst>
                                      </p:cBhvr>
                                      <p:tavLst>
                                        <p:tav tm="0">
                                          <p:val>
                                            <p:fltVal val="0"/>
                                          </p:val>
                                        </p:tav>
                                        <p:tav tm="100000">
                                          <p:val>
                                            <p:strVal val="#ppt_h"/>
                                          </p:val>
                                        </p:tav>
                                      </p:tavLst>
                                    </p:anim>
                                    <p:anim calcmode="lin" valueType="num">
                                      <p:cBhvr>
                                        <p:cTn id="75" dur="1000" fill="hold"/>
                                        <p:tgtEl>
                                          <p:spTgt spid="5">
                                            <p:txEl>
                                              <p:pRg st="7" end="7"/>
                                            </p:txEl>
                                          </p:spTgt>
                                        </p:tgtEl>
                                        <p:attrNameLst>
                                          <p:attrName>style.rotation</p:attrName>
                                        </p:attrNameLst>
                                      </p:cBhvr>
                                      <p:tavLst>
                                        <p:tav tm="0">
                                          <p:val>
                                            <p:fltVal val="90"/>
                                          </p:val>
                                        </p:tav>
                                        <p:tav tm="100000">
                                          <p:val>
                                            <p:fltVal val="0"/>
                                          </p:val>
                                        </p:tav>
                                      </p:tavLst>
                                    </p:anim>
                                    <p:animEffect transition="in" filter="fade">
                                      <p:cBhvr>
                                        <p:cTn id="76" dur="1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7634" grpId="0" animBg="1"/>
      <p:bldP spid="5"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F71D674-3A4D-46C0-B4AC-D793AD69E67B}"/>
              </a:ext>
            </a:extLst>
          </p:cNvPr>
          <p:cNvSpPr/>
          <p:nvPr/>
        </p:nvSpPr>
        <p:spPr>
          <a:xfrm>
            <a:off x="0" y="1747520"/>
            <a:ext cx="9144000" cy="51104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81730" name="Rectangle 2"/>
          <p:cNvSpPr>
            <a:spLocks noGrp="1" noChangeArrowheads="1"/>
          </p:cNvSpPr>
          <p:nvPr>
            <p:ph type="title" idx="4294967295"/>
          </p:nvPr>
        </p:nvSpPr>
        <p:spPr bwMode="gray">
          <a:xfrm>
            <a:off x="304800" y="81449"/>
            <a:ext cx="8534400"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b="1" i="1" dirty="0">
                <a:solidFill>
                  <a:schemeClr val="bg2">
                    <a:lumMod val="75000"/>
                  </a:schemeClr>
                </a:solidFill>
                <a:effectLst>
                  <a:outerShdw blurRad="38100" dist="38100" dir="2700000" algn="tl">
                    <a:srgbClr val="000000"/>
                  </a:outerShdw>
                </a:effectLst>
              </a:rPr>
              <a:t>Redes definidas por software</a:t>
            </a:r>
            <a:br>
              <a:rPr lang="es-ES_tradnl" sz="3000" b="1" i="1" dirty="0">
                <a:solidFill>
                  <a:schemeClr val="bg2">
                    <a:lumMod val="75000"/>
                  </a:schemeClr>
                </a:solidFill>
                <a:effectLst>
                  <a:outerShdw blurRad="38100" dist="38100" dir="2700000" algn="tl">
                    <a:srgbClr val="000000"/>
                  </a:outerShdw>
                </a:effectLst>
              </a:rPr>
            </a:br>
            <a:r>
              <a:rPr lang="es-ES_tradnl" sz="3000" b="1" i="1" dirty="0">
                <a:solidFill>
                  <a:schemeClr val="bg2">
                    <a:lumMod val="75000"/>
                  </a:schemeClr>
                </a:solidFill>
                <a:effectLst>
                  <a:outerShdw blurRad="38100" dist="38100" dir="2700000" algn="tl">
                    <a:srgbClr val="000000"/>
                  </a:outerShdw>
                </a:effectLst>
              </a:rPr>
              <a:t>Componentes</a:t>
            </a:r>
            <a:endParaRPr lang="es-ES" sz="3000" i="1" dirty="0">
              <a:solidFill>
                <a:schemeClr val="bg2">
                  <a:lumMod val="75000"/>
                </a:schemeClr>
              </a:solidFill>
              <a:effectLst>
                <a:outerShdw blurRad="38100" dist="38100" dir="2700000" algn="tl">
                  <a:srgbClr val="000000"/>
                </a:outerShdw>
              </a:effectLst>
            </a:endParaRPr>
          </a:p>
        </p:txBody>
      </p:sp>
      <p:sp>
        <p:nvSpPr>
          <p:cNvPr id="4" name="Google Shape;404;g543144dba8_0_838">
            <a:extLst>
              <a:ext uri="{FF2B5EF4-FFF2-40B4-BE49-F238E27FC236}">
                <a16:creationId xmlns:a16="http://schemas.microsoft.com/office/drawing/2014/main" id="{B9146E5D-E137-4C26-80E9-AAB4AF911A56}"/>
              </a:ext>
            </a:extLst>
          </p:cNvPr>
          <p:cNvSpPr/>
          <p:nvPr/>
        </p:nvSpPr>
        <p:spPr>
          <a:xfrm>
            <a:off x="5439235" y="2953143"/>
            <a:ext cx="1374844" cy="3616385"/>
          </a:xfrm>
          <a:prstGeom prst="roundRect">
            <a:avLst>
              <a:gd name="adj" fmla="val 16667"/>
            </a:avLst>
          </a:prstGeom>
          <a:solidFill>
            <a:srgbClr val="0077B6">
              <a:alpha val="52940"/>
            </a:srgbClr>
          </a:solidFill>
          <a:ln>
            <a:noFill/>
          </a:ln>
          <a:scene3d>
            <a:camera prst="perspectiveLeft"/>
            <a:lightRig rig="threePt" dir="t"/>
          </a:scene3d>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dirty="0">
              <a:solidFill>
                <a:srgbClr val="000000"/>
              </a:solidFill>
              <a:latin typeface="Arial"/>
              <a:ea typeface="Arial"/>
              <a:cs typeface="Arial"/>
              <a:sym typeface="Arial"/>
            </a:endParaRPr>
          </a:p>
        </p:txBody>
      </p:sp>
      <p:sp>
        <p:nvSpPr>
          <p:cNvPr id="6" name="Google Shape;406;g543144dba8_0_838">
            <a:extLst>
              <a:ext uri="{FF2B5EF4-FFF2-40B4-BE49-F238E27FC236}">
                <a16:creationId xmlns:a16="http://schemas.microsoft.com/office/drawing/2014/main" id="{A0E64D84-18CE-418F-8814-9A2CD1F6768B}"/>
              </a:ext>
            </a:extLst>
          </p:cNvPr>
          <p:cNvSpPr/>
          <p:nvPr/>
        </p:nvSpPr>
        <p:spPr>
          <a:xfrm>
            <a:off x="2587481" y="2893594"/>
            <a:ext cx="2076976" cy="3616385"/>
          </a:xfrm>
          <a:prstGeom prst="roundRect">
            <a:avLst>
              <a:gd name="adj" fmla="val 16667"/>
            </a:avLst>
          </a:prstGeom>
          <a:solidFill>
            <a:srgbClr val="00B4D8">
              <a:alpha val="56860"/>
            </a:srgbClr>
          </a:solidFill>
          <a:ln>
            <a:noFill/>
          </a:ln>
          <a:effectLst>
            <a:glow rad="101600">
              <a:schemeClr val="accent3">
                <a:satMod val="175000"/>
                <a:alpha val="40000"/>
              </a:schemeClr>
            </a:glo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dirty="0">
              <a:solidFill>
                <a:srgbClr val="000000"/>
              </a:solidFill>
              <a:latin typeface="Arial"/>
              <a:ea typeface="Arial"/>
              <a:cs typeface="Arial"/>
              <a:sym typeface="Arial"/>
            </a:endParaRPr>
          </a:p>
        </p:txBody>
      </p:sp>
      <p:grpSp>
        <p:nvGrpSpPr>
          <p:cNvPr id="8" name="Google Shape;409;g543144dba8_0_838">
            <a:extLst>
              <a:ext uri="{FF2B5EF4-FFF2-40B4-BE49-F238E27FC236}">
                <a16:creationId xmlns:a16="http://schemas.microsoft.com/office/drawing/2014/main" id="{11ADDBC0-5BA7-4255-8F84-CF7D5A9BC81A}"/>
              </a:ext>
            </a:extLst>
          </p:cNvPr>
          <p:cNvGrpSpPr/>
          <p:nvPr/>
        </p:nvGrpSpPr>
        <p:grpSpPr>
          <a:xfrm>
            <a:off x="5772055" y="5387636"/>
            <a:ext cx="760369" cy="539271"/>
            <a:chOff x="3082855" y="4295728"/>
            <a:chExt cx="375946" cy="327823"/>
          </a:xfrm>
        </p:grpSpPr>
        <p:sp>
          <p:nvSpPr>
            <p:cNvPr id="51" name="Google Shape;410;g543144dba8_0_838">
              <a:extLst>
                <a:ext uri="{FF2B5EF4-FFF2-40B4-BE49-F238E27FC236}">
                  <a16:creationId xmlns:a16="http://schemas.microsoft.com/office/drawing/2014/main" id="{0FCB2A67-D268-4E3F-AE82-193E0B6F8C8F}"/>
                </a:ext>
              </a:extLst>
            </p:cNvPr>
            <p:cNvSpPr/>
            <p:nvPr/>
          </p:nvSpPr>
          <p:spPr>
            <a:xfrm>
              <a:off x="3082855" y="4295728"/>
              <a:ext cx="375946" cy="327823"/>
            </a:xfrm>
            <a:custGeom>
              <a:avLst/>
              <a:gdLst/>
              <a:ahLst/>
              <a:cxnLst/>
              <a:rect l="l" t="t" r="r" b="b"/>
              <a:pathLst>
                <a:path w="11812" h="10300" extrusionOk="0">
                  <a:moveTo>
                    <a:pt x="6644" y="358"/>
                  </a:moveTo>
                  <a:lnTo>
                    <a:pt x="6311" y="3311"/>
                  </a:lnTo>
                  <a:cubicBezTo>
                    <a:pt x="6311" y="3311"/>
                    <a:pt x="6311" y="3335"/>
                    <a:pt x="6299" y="3335"/>
                  </a:cubicBezTo>
                  <a:lnTo>
                    <a:pt x="5525" y="3335"/>
                  </a:lnTo>
                  <a:cubicBezTo>
                    <a:pt x="5525" y="3335"/>
                    <a:pt x="5513" y="3335"/>
                    <a:pt x="5513" y="3311"/>
                  </a:cubicBezTo>
                  <a:lnTo>
                    <a:pt x="5180" y="358"/>
                  </a:lnTo>
                  <a:close/>
                  <a:moveTo>
                    <a:pt x="11240" y="2930"/>
                  </a:moveTo>
                  <a:cubicBezTo>
                    <a:pt x="11347" y="2930"/>
                    <a:pt x="11431" y="3013"/>
                    <a:pt x="11431" y="3120"/>
                  </a:cubicBezTo>
                  <a:lnTo>
                    <a:pt x="11431" y="9764"/>
                  </a:lnTo>
                  <a:lnTo>
                    <a:pt x="11454" y="9764"/>
                  </a:lnTo>
                  <a:cubicBezTo>
                    <a:pt x="11454" y="9859"/>
                    <a:pt x="11359" y="9954"/>
                    <a:pt x="11252" y="9954"/>
                  </a:cubicBezTo>
                  <a:lnTo>
                    <a:pt x="560" y="9954"/>
                  </a:lnTo>
                  <a:cubicBezTo>
                    <a:pt x="453" y="9954"/>
                    <a:pt x="358" y="9859"/>
                    <a:pt x="358" y="9764"/>
                  </a:cubicBezTo>
                  <a:lnTo>
                    <a:pt x="358" y="3120"/>
                  </a:lnTo>
                  <a:cubicBezTo>
                    <a:pt x="358" y="3013"/>
                    <a:pt x="453" y="2930"/>
                    <a:pt x="560" y="2930"/>
                  </a:cubicBezTo>
                  <a:lnTo>
                    <a:pt x="5108" y="2930"/>
                  </a:lnTo>
                  <a:lnTo>
                    <a:pt x="5156" y="3346"/>
                  </a:lnTo>
                  <a:cubicBezTo>
                    <a:pt x="5168" y="3525"/>
                    <a:pt x="5335" y="3656"/>
                    <a:pt x="5513" y="3656"/>
                  </a:cubicBezTo>
                  <a:lnTo>
                    <a:pt x="6287" y="3656"/>
                  </a:lnTo>
                  <a:cubicBezTo>
                    <a:pt x="6466" y="3656"/>
                    <a:pt x="6608" y="3525"/>
                    <a:pt x="6644" y="3346"/>
                  </a:cubicBezTo>
                  <a:lnTo>
                    <a:pt x="6692" y="2930"/>
                  </a:lnTo>
                  <a:close/>
                  <a:moveTo>
                    <a:pt x="4977" y="1"/>
                  </a:moveTo>
                  <a:cubicBezTo>
                    <a:pt x="4930" y="1"/>
                    <a:pt x="4882" y="13"/>
                    <a:pt x="4846" y="60"/>
                  </a:cubicBezTo>
                  <a:cubicBezTo>
                    <a:pt x="4811" y="84"/>
                    <a:pt x="4799" y="144"/>
                    <a:pt x="4799" y="191"/>
                  </a:cubicBezTo>
                  <a:lnTo>
                    <a:pt x="5061" y="2584"/>
                  </a:lnTo>
                  <a:lnTo>
                    <a:pt x="536" y="2584"/>
                  </a:lnTo>
                  <a:cubicBezTo>
                    <a:pt x="239" y="2584"/>
                    <a:pt x="1" y="2823"/>
                    <a:pt x="1" y="3120"/>
                  </a:cubicBezTo>
                  <a:lnTo>
                    <a:pt x="1" y="9764"/>
                  </a:lnTo>
                  <a:cubicBezTo>
                    <a:pt x="1" y="10062"/>
                    <a:pt x="239" y="10300"/>
                    <a:pt x="536" y="10300"/>
                  </a:cubicBezTo>
                  <a:lnTo>
                    <a:pt x="11240" y="10300"/>
                  </a:lnTo>
                  <a:cubicBezTo>
                    <a:pt x="11538" y="10300"/>
                    <a:pt x="11776" y="10062"/>
                    <a:pt x="11776" y="9764"/>
                  </a:cubicBezTo>
                  <a:lnTo>
                    <a:pt x="11776" y="3120"/>
                  </a:lnTo>
                  <a:cubicBezTo>
                    <a:pt x="11812" y="2823"/>
                    <a:pt x="11550" y="2584"/>
                    <a:pt x="11252" y="2584"/>
                  </a:cubicBezTo>
                  <a:lnTo>
                    <a:pt x="6728" y="2584"/>
                  </a:lnTo>
                  <a:lnTo>
                    <a:pt x="7001" y="191"/>
                  </a:lnTo>
                  <a:cubicBezTo>
                    <a:pt x="7001" y="144"/>
                    <a:pt x="6989" y="84"/>
                    <a:pt x="6954" y="60"/>
                  </a:cubicBezTo>
                  <a:cubicBezTo>
                    <a:pt x="6930" y="25"/>
                    <a:pt x="6882" y="1"/>
                    <a:pt x="6823" y="1"/>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52" name="Google Shape;411;g543144dba8_0_838">
              <a:extLst>
                <a:ext uri="{FF2B5EF4-FFF2-40B4-BE49-F238E27FC236}">
                  <a16:creationId xmlns:a16="http://schemas.microsoft.com/office/drawing/2014/main" id="{D09EF13E-90BA-4C03-AE94-6BD422D3169B}"/>
                </a:ext>
              </a:extLst>
            </p:cNvPr>
            <p:cNvSpPr/>
            <p:nvPr/>
          </p:nvSpPr>
          <p:spPr>
            <a:xfrm>
              <a:off x="3118852" y="4424947"/>
              <a:ext cx="128488" cy="163371"/>
            </a:xfrm>
            <a:custGeom>
              <a:avLst/>
              <a:gdLst/>
              <a:ahLst/>
              <a:cxnLst/>
              <a:rect l="l" t="t" r="r" b="b"/>
              <a:pathLst>
                <a:path w="4037" h="5133" extrusionOk="0">
                  <a:moveTo>
                    <a:pt x="2203" y="1251"/>
                  </a:moveTo>
                  <a:cubicBezTo>
                    <a:pt x="2418" y="1251"/>
                    <a:pt x="2596" y="1418"/>
                    <a:pt x="2596" y="1632"/>
                  </a:cubicBezTo>
                  <a:lnTo>
                    <a:pt x="2596" y="2013"/>
                  </a:lnTo>
                  <a:cubicBezTo>
                    <a:pt x="2584" y="2323"/>
                    <a:pt x="2322" y="2573"/>
                    <a:pt x="2013" y="2573"/>
                  </a:cubicBezTo>
                  <a:cubicBezTo>
                    <a:pt x="1703" y="2573"/>
                    <a:pt x="1453" y="2323"/>
                    <a:pt x="1453" y="2013"/>
                  </a:cubicBezTo>
                  <a:lnTo>
                    <a:pt x="1453" y="1632"/>
                  </a:lnTo>
                  <a:cubicBezTo>
                    <a:pt x="1453" y="1430"/>
                    <a:pt x="1608" y="1251"/>
                    <a:pt x="1834" y="1251"/>
                  </a:cubicBezTo>
                  <a:close/>
                  <a:moveTo>
                    <a:pt x="2191" y="2906"/>
                  </a:moveTo>
                  <a:lnTo>
                    <a:pt x="2191" y="3001"/>
                  </a:lnTo>
                  <a:cubicBezTo>
                    <a:pt x="2203" y="3061"/>
                    <a:pt x="2227" y="3144"/>
                    <a:pt x="2251" y="3180"/>
                  </a:cubicBezTo>
                  <a:lnTo>
                    <a:pt x="2013" y="3418"/>
                  </a:lnTo>
                  <a:lnTo>
                    <a:pt x="2001" y="3418"/>
                  </a:lnTo>
                  <a:lnTo>
                    <a:pt x="1763" y="3180"/>
                  </a:lnTo>
                  <a:cubicBezTo>
                    <a:pt x="1787" y="3120"/>
                    <a:pt x="1798" y="3061"/>
                    <a:pt x="1798" y="3001"/>
                  </a:cubicBezTo>
                  <a:lnTo>
                    <a:pt x="1798" y="2906"/>
                  </a:lnTo>
                  <a:cubicBezTo>
                    <a:pt x="1858" y="2918"/>
                    <a:pt x="1941" y="2918"/>
                    <a:pt x="2001" y="2918"/>
                  </a:cubicBezTo>
                  <a:cubicBezTo>
                    <a:pt x="2060" y="2918"/>
                    <a:pt x="2132" y="2906"/>
                    <a:pt x="2191" y="2906"/>
                  </a:cubicBezTo>
                  <a:close/>
                  <a:moveTo>
                    <a:pt x="2525" y="3394"/>
                  </a:moveTo>
                  <a:lnTo>
                    <a:pt x="2822" y="3537"/>
                  </a:lnTo>
                  <a:cubicBezTo>
                    <a:pt x="2882" y="3573"/>
                    <a:pt x="2918" y="3644"/>
                    <a:pt x="2918" y="3716"/>
                  </a:cubicBezTo>
                  <a:lnTo>
                    <a:pt x="2918" y="4787"/>
                  </a:lnTo>
                  <a:lnTo>
                    <a:pt x="1072" y="4787"/>
                  </a:lnTo>
                  <a:lnTo>
                    <a:pt x="1072" y="3716"/>
                  </a:lnTo>
                  <a:cubicBezTo>
                    <a:pt x="1072" y="3644"/>
                    <a:pt x="1120" y="3573"/>
                    <a:pt x="1179" y="3537"/>
                  </a:cubicBezTo>
                  <a:lnTo>
                    <a:pt x="1477" y="3394"/>
                  </a:lnTo>
                  <a:lnTo>
                    <a:pt x="1751" y="3656"/>
                  </a:lnTo>
                  <a:cubicBezTo>
                    <a:pt x="1822" y="3728"/>
                    <a:pt x="1906" y="3763"/>
                    <a:pt x="2001" y="3763"/>
                  </a:cubicBezTo>
                  <a:cubicBezTo>
                    <a:pt x="2084" y="3763"/>
                    <a:pt x="2179" y="3728"/>
                    <a:pt x="2251" y="3656"/>
                  </a:cubicBezTo>
                  <a:lnTo>
                    <a:pt x="2525" y="3394"/>
                  </a:lnTo>
                  <a:close/>
                  <a:moveTo>
                    <a:pt x="3680" y="334"/>
                  </a:moveTo>
                  <a:cubicBezTo>
                    <a:pt x="3680" y="334"/>
                    <a:pt x="3692" y="334"/>
                    <a:pt x="3692" y="358"/>
                  </a:cubicBezTo>
                  <a:lnTo>
                    <a:pt x="3692" y="4775"/>
                  </a:lnTo>
                  <a:lnTo>
                    <a:pt x="3680" y="4775"/>
                  </a:lnTo>
                  <a:lnTo>
                    <a:pt x="3299" y="4787"/>
                  </a:lnTo>
                  <a:lnTo>
                    <a:pt x="3299" y="3716"/>
                  </a:lnTo>
                  <a:cubicBezTo>
                    <a:pt x="3299" y="3513"/>
                    <a:pt x="3180" y="3335"/>
                    <a:pt x="3001" y="3227"/>
                  </a:cubicBezTo>
                  <a:lnTo>
                    <a:pt x="2560" y="3001"/>
                  </a:lnTo>
                  <a:lnTo>
                    <a:pt x="2560" y="2989"/>
                  </a:lnTo>
                  <a:lnTo>
                    <a:pt x="2560" y="2739"/>
                  </a:lnTo>
                  <a:cubicBezTo>
                    <a:pt x="2787" y="2573"/>
                    <a:pt x="2941" y="2311"/>
                    <a:pt x="2941" y="2013"/>
                  </a:cubicBezTo>
                  <a:lnTo>
                    <a:pt x="2941" y="1632"/>
                  </a:lnTo>
                  <a:cubicBezTo>
                    <a:pt x="2941" y="1227"/>
                    <a:pt x="2608" y="906"/>
                    <a:pt x="2203" y="906"/>
                  </a:cubicBezTo>
                  <a:lnTo>
                    <a:pt x="1834" y="906"/>
                  </a:lnTo>
                  <a:cubicBezTo>
                    <a:pt x="1429" y="906"/>
                    <a:pt x="1108" y="1239"/>
                    <a:pt x="1108" y="1632"/>
                  </a:cubicBezTo>
                  <a:lnTo>
                    <a:pt x="1108" y="2013"/>
                  </a:lnTo>
                  <a:cubicBezTo>
                    <a:pt x="1108" y="2311"/>
                    <a:pt x="1251" y="2573"/>
                    <a:pt x="1477" y="2739"/>
                  </a:cubicBezTo>
                  <a:lnTo>
                    <a:pt x="1477" y="2989"/>
                  </a:lnTo>
                  <a:lnTo>
                    <a:pt x="1477" y="3001"/>
                  </a:lnTo>
                  <a:lnTo>
                    <a:pt x="1048" y="3227"/>
                  </a:lnTo>
                  <a:cubicBezTo>
                    <a:pt x="870" y="3323"/>
                    <a:pt x="751" y="3513"/>
                    <a:pt x="751" y="3716"/>
                  </a:cubicBezTo>
                  <a:lnTo>
                    <a:pt x="751" y="4787"/>
                  </a:lnTo>
                  <a:lnTo>
                    <a:pt x="358" y="4787"/>
                  </a:lnTo>
                  <a:cubicBezTo>
                    <a:pt x="358" y="4787"/>
                    <a:pt x="346" y="4787"/>
                    <a:pt x="346" y="4775"/>
                  </a:cubicBezTo>
                  <a:lnTo>
                    <a:pt x="346" y="358"/>
                  </a:lnTo>
                  <a:cubicBezTo>
                    <a:pt x="346" y="358"/>
                    <a:pt x="346" y="334"/>
                    <a:pt x="358" y="334"/>
                  </a:cubicBezTo>
                  <a:close/>
                  <a:moveTo>
                    <a:pt x="358" y="1"/>
                  </a:moveTo>
                  <a:cubicBezTo>
                    <a:pt x="167" y="1"/>
                    <a:pt x="1" y="168"/>
                    <a:pt x="1" y="358"/>
                  </a:cubicBezTo>
                  <a:lnTo>
                    <a:pt x="1" y="4775"/>
                  </a:lnTo>
                  <a:cubicBezTo>
                    <a:pt x="1" y="4966"/>
                    <a:pt x="167" y="5132"/>
                    <a:pt x="358" y="5132"/>
                  </a:cubicBezTo>
                  <a:lnTo>
                    <a:pt x="3680" y="5132"/>
                  </a:lnTo>
                  <a:cubicBezTo>
                    <a:pt x="3870" y="5132"/>
                    <a:pt x="4037" y="4966"/>
                    <a:pt x="4037" y="4775"/>
                  </a:cubicBezTo>
                  <a:lnTo>
                    <a:pt x="4037" y="358"/>
                  </a:lnTo>
                  <a:cubicBezTo>
                    <a:pt x="4037" y="168"/>
                    <a:pt x="3870" y="1"/>
                    <a:pt x="3680" y="1"/>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53" name="Google Shape;412;g543144dba8_0_838">
              <a:extLst>
                <a:ext uri="{FF2B5EF4-FFF2-40B4-BE49-F238E27FC236}">
                  <a16:creationId xmlns:a16="http://schemas.microsoft.com/office/drawing/2014/main" id="{9D34603D-C28A-460C-8B67-FB9B1B9DEA40}"/>
                </a:ext>
              </a:extLst>
            </p:cNvPr>
            <p:cNvSpPr/>
            <p:nvPr/>
          </p:nvSpPr>
          <p:spPr>
            <a:xfrm>
              <a:off x="3271178" y="4424947"/>
              <a:ext cx="152008" cy="34533"/>
            </a:xfrm>
            <a:custGeom>
              <a:avLst/>
              <a:gdLst/>
              <a:ahLst/>
              <a:cxnLst/>
              <a:rect l="l" t="t" r="r" b="b"/>
              <a:pathLst>
                <a:path w="4776" h="1085" extrusionOk="0">
                  <a:moveTo>
                    <a:pt x="4430" y="346"/>
                  </a:moveTo>
                  <a:cubicBezTo>
                    <a:pt x="4430" y="346"/>
                    <a:pt x="4442" y="346"/>
                    <a:pt x="4442" y="358"/>
                  </a:cubicBezTo>
                  <a:lnTo>
                    <a:pt x="4442" y="727"/>
                  </a:lnTo>
                  <a:lnTo>
                    <a:pt x="4430" y="727"/>
                  </a:lnTo>
                  <a:lnTo>
                    <a:pt x="370" y="739"/>
                  </a:lnTo>
                  <a:cubicBezTo>
                    <a:pt x="370" y="739"/>
                    <a:pt x="358" y="739"/>
                    <a:pt x="358" y="727"/>
                  </a:cubicBezTo>
                  <a:lnTo>
                    <a:pt x="358" y="358"/>
                  </a:lnTo>
                  <a:cubicBezTo>
                    <a:pt x="358" y="358"/>
                    <a:pt x="358" y="346"/>
                    <a:pt x="370" y="346"/>
                  </a:cubicBezTo>
                  <a:close/>
                  <a:moveTo>
                    <a:pt x="358" y="1"/>
                  </a:moveTo>
                  <a:cubicBezTo>
                    <a:pt x="156" y="1"/>
                    <a:pt x="1" y="168"/>
                    <a:pt x="1" y="358"/>
                  </a:cubicBezTo>
                  <a:lnTo>
                    <a:pt x="1" y="727"/>
                  </a:lnTo>
                  <a:cubicBezTo>
                    <a:pt x="1" y="918"/>
                    <a:pt x="156" y="1084"/>
                    <a:pt x="358" y="1084"/>
                  </a:cubicBezTo>
                  <a:lnTo>
                    <a:pt x="4418" y="1084"/>
                  </a:lnTo>
                  <a:cubicBezTo>
                    <a:pt x="4609" y="1084"/>
                    <a:pt x="4775" y="918"/>
                    <a:pt x="4775" y="727"/>
                  </a:cubicBezTo>
                  <a:lnTo>
                    <a:pt x="4775" y="358"/>
                  </a:lnTo>
                  <a:cubicBezTo>
                    <a:pt x="4775" y="168"/>
                    <a:pt x="4621" y="1"/>
                    <a:pt x="4418" y="1"/>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54" name="Google Shape;413;g543144dba8_0_838">
              <a:extLst>
                <a:ext uri="{FF2B5EF4-FFF2-40B4-BE49-F238E27FC236}">
                  <a16:creationId xmlns:a16="http://schemas.microsoft.com/office/drawing/2014/main" id="{43CA9614-6070-4585-877C-155D6D7E538C}"/>
                </a:ext>
              </a:extLst>
            </p:cNvPr>
            <p:cNvSpPr/>
            <p:nvPr/>
          </p:nvSpPr>
          <p:spPr>
            <a:xfrm>
              <a:off x="3271560" y="4471957"/>
              <a:ext cx="116393" cy="34501"/>
            </a:xfrm>
            <a:custGeom>
              <a:avLst/>
              <a:gdLst/>
              <a:ahLst/>
              <a:cxnLst/>
              <a:rect l="l" t="t" r="r" b="b"/>
              <a:pathLst>
                <a:path w="3657" h="1084" extrusionOk="0">
                  <a:moveTo>
                    <a:pt x="3299" y="334"/>
                  </a:moveTo>
                  <a:cubicBezTo>
                    <a:pt x="3299" y="334"/>
                    <a:pt x="3323" y="334"/>
                    <a:pt x="3323" y="357"/>
                  </a:cubicBezTo>
                  <a:lnTo>
                    <a:pt x="3323" y="727"/>
                  </a:lnTo>
                  <a:lnTo>
                    <a:pt x="358" y="738"/>
                  </a:lnTo>
                  <a:cubicBezTo>
                    <a:pt x="358" y="738"/>
                    <a:pt x="346" y="738"/>
                    <a:pt x="346" y="727"/>
                  </a:cubicBezTo>
                  <a:lnTo>
                    <a:pt x="346" y="357"/>
                  </a:lnTo>
                  <a:cubicBezTo>
                    <a:pt x="346" y="357"/>
                    <a:pt x="346" y="334"/>
                    <a:pt x="358" y="334"/>
                  </a:cubicBezTo>
                  <a:close/>
                  <a:moveTo>
                    <a:pt x="358" y="0"/>
                  </a:moveTo>
                  <a:cubicBezTo>
                    <a:pt x="168" y="0"/>
                    <a:pt x="1" y="155"/>
                    <a:pt x="1" y="357"/>
                  </a:cubicBezTo>
                  <a:lnTo>
                    <a:pt x="1" y="727"/>
                  </a:lnTo>
                  <a:cubicBezTo>
                    <a:pt x="1" y="917"/>
                    <a:pt x="168" y="1084"/>
                    <a:pt x="358" y="1084"/>
                  </a:cubicBezTo>
                  <a:lnTo>
                    <a:pt x="3299" y="1084"/>
                  </a:lnTo>
                  <a:cubicBezTo>
                    <a:pt x="3489" y="1084"/>
                    <a:pt x="3656" y="917"/>
                    <a:pt x="3656" y="727"/>
                  </a:cubicBezTo>
                  <a:lnTo>
                    <a:pt x="3656" y="357"/>
                  </a:lnTo>
                  <a:cubicBezTo>
                    <a:pt x="3656" y="155"/>
                    <a:pt x="3501" y="0"/>
                    <a:pt x="3299" y="0"/>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55" name="Google Shape;414;g543144dba8_0_838">
              <a:extLst>
                <a:ext uri="{FF2B5EF4-FFF2-40B4-BE49-F238E27FC236}">
                  <a16:creationId xmlns:a16="http://schemas.microsoft.com/office/drawing/2014/main" id="{3F30BCBA-33D9-47B0-9D5A-15EC898754DB}"/>
                </a:ext>
              </a:extLst>
            </p:cNvPr>
            <p:cNvSpPr/>
            <p:nvPr/>
          </p:nvSpPr>
          <p:spPr>
            <a:xfrm>
              <a:off x="3271178" y="4518552"/>
              <a:ext cx="70148" cy="11394"/>
            </a:xfrm>
            <a:custGeom>
              <a:avLst/>
              <a:gdLst/>
              <a:ahLst/>
              <a:cxnLst/>
              <a:rect l="l" t="t" r="r" b="b"/>
              <a:pathLst>
                <a:path w="2204" h="358" extrusionOk="0">
                  <a:moveTo>
                    <a:pt x="180" y="1"/>
                  </a:moveTo>
                  <a:cubicBezTo>
                    <a:pt x="84" y="1"/>
                    <a:pt x="1" y="84"/>
                    <a:pt x="1" y="179"/>
                  </a:cubicBezTo>
                  <a:cubicBezTo>
                    <a:pt x="1" y="286"/>
                    <a:pt x="72" y="358"/>
                    <a:pt x="180" y="358"/>
                  </a:cubicBezTo>
                  <a:lnTo>
                    <a:pt x="2025" y="358"/>
                  </a:lnTo>
                  <a:cubicBezTo>
                    <a:pt x="2108" y="358"/>
                    <a:pt x="2204" y="286"/>
                    <a:pt x="2204" y="179"/>
                  </a:cubicBezTo>
                  <a:cubicBezTo>
                    <a:pt x="2204" y="84"/>
                    <a:pt x="2120" y="1"/>
                    <a:pt x="2025" y="1"/>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56" name="Google Shape;415;g543144dba8_0_838">
              <a:extLst>
                <a:ext uri="{FF2B5EF4-FFF2-40B4-BE49-F238E27FC236}">
                  <a16:creationId xmlns:a16="http://schemas.microsoft.com/office/drawing/2014/main" id="{2A15605F-22BC-4E06-8AA0-95A5DFBD5656}"/>
                </a:ext>
              </a:extLst>
            </p:cNvPr>
            <p:cNvSpPr/>
            <p:nvPr/>
          </p:nvSpPr>
          <p:spPr>
            <a:xfrm>
              <a:off x="3353038" y="4518552"/>
              <a:ext cx="34915" cy="11394"/>
            </a:xfrm>
            <a:custGeom>
              <a:avLst/>
              <a:gdLst/>
              <a:ahLst/>
              <a:cxnLst/>
              <a:rect l="l" t="t" r="r" b="b"/>
              <a:pathLst>
                <a:path w="1097" h="358" extrusionOk="0">
                  <a:moveTo>
                    <a:pt x="179" y="1"/>
                  </a:moveTo>
                  <a:cubicBezTo>
                    <a:pt x="84" y="1"/>
                    <a:pt x="1" y="84"/>
                    <a:pt x="1" y="179"/>
                  </a:cubicBezTo>
                  <a:cubicBezTo>
                    <a:pt x="1" y="286"/>
                    <a:pt x="72" y="358"/>
                    <a:pt x="179" y="358"/>
                  </a:cubicBezTo>
                  <a:lnTo>
                    <a:pt x="917" y="358"/>
                  </a:lnTo>
                  <a:cubicBezTo>
                    <a:pt x="1013" y="358"/>
                    <a:pt x="1096" y="286"/>
                    <a:pt x="1096" y="179"/>
                  </a:cubicBezTo>
                  <a:cubicBezTo>
                    <a:pt x="1096" y="84"/>
                    <a:pt x="1025" y="1"/>
                    <a:pt x="917" y="1"/>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57" name="Google Shape;416;g543144dba8_0_838">
              <a:extLst>
                <a:ext uri="{FF2B5EF4-FFF2-40B4-BE49-F238E27FC236}">
                  <a16:creationId xmlns:a16="http://schemas.microsoft.com/office/drawing/2014/main" id="{9290E933-D247-4CC2-B2EF-B2C7B2DE74B8}"/>
                </a:ext>
              </a:extLst>
            </p:cNvPr>
            <p:cNvSpPr/>
            <p:nvPr/>
          </p:nvSpPr>
          <p:spPr>
            <a:xfrm>
              <a:off x="3271178" y="4554167"/>
              <a:ext cx="23170" cy="11426"/>
            </a:xfrm>
            <a:custGeom>
              <a:avLst/>
              <a:gdLst/>
              <a:ahLst/>
              <a:cxnLst/>
              <a:rect l="l" t="t" r="r" b="b"/>
              <a:pathLst>
                <a:path w="728" h="359" extrusionOk="0">
                  <a:moveTo>
                    <a:pt x="180" y="1"/>
                  </a:moveTo>
                  <a:cubicBezTo>
                    <a:pt x="84" y="1"/>
                    <a:pt x="1" y="72"/>
                    <a:pt x="1" y="179"/>
                  </a:cubicBezTo>
                  <a:cubicBezTo>
                    <a:pt x="1" y="287"/>
                    <a:pt x="72" y="358"/>
                    <a:pt x="180" y="358"/>
                  </a:cubicBezTo>
                  <a:lnTo>
                    <a:pt x="549" y="358"/>
                  </a:lnTo>
                  <a:cubicBezTo>
                    <a:pt x="632" y="358"/>
                    <a:pt x="727" y="287"/>
                    <a:pt x="727" y="179"/>
                  </a:cubicBezTo>
                  <a:cubicBezTo>
                    <a:pt x="727" y="72"/>
                    <a:pt x="632" y="1"/>
                    <a:pt x="549" y="1"/>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58" name="Google Shape;417;g543144dba8_0_838">
              <a:extLst>
                <a:ext uri="{FF2B5EF4-FFF2-40B4-BE49-F238E27FC236}">
                  <a16:creationId xmlns:a16="http://schemas.microsoft.com/office/drawing/2014/main" id="{89F3A32E-B968-473F-B7D7-D75BC076AF67}"/>
                </a:ext>
              </a:extLst>
            </p:cNvPr>
            <p:cNvSpPr/>
            <p:nvPr/>
          </p:nvSpPr>
          <p:spPr>
            <a:xfrm>
              <a:off x="3306443" y="4554167"/>
              <a:ext cx="58372" cy="11426"/>
            </a:xfrm>
            <a:custGeom>
              <a:avLst/>
              <a:gdLst/>
              <a:ahLst/>
              <a:cxnLst/>
              <a:rect l="l" t="t" r="r" b="b"/>
              <a:pathLst>
                <a:path w="1834" h="359" extrusionOk="0">
                  <a:moveTo>
                    <a:pt x="179" y="1"/>
                  </a:moveTo>
                  <a:cubicBezTo>
                    <a:pt x="95" y="1"/>
                    <a:pt x="0" y="72"/>
                    <a:pt x="0" y="179"/>
                  </a:cubicBezTo>
                  <a:cubicBezTo>
                    <a:pt x="0" y="287"/>
                    <a:pt x="84" y="358"/>
                    <a:pt x="179" y="358"/>
                  </a:cubicBezTo>
                  <a:lnTo>
                    <a:pt x="1655" y="358"/>
                  </a:lnTo>
                  <a:cubicBezTo>
                    <a:pt x="1750" y="358"/>
                    <a:pt x="1834" y="287"/>
                    <a:pt x="1834" y="179"/>
                  </a:cubicBezTo>
                  <a:cubicBezTo>
                    <a:pt x="1834" y="72"/>
                    <a:pt x="1750" y="1"/>
                    <a:pt x="1655" y="1"/>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59" name="Google Shape;418;g543144dba8_0_838">
              <a:extLst>
                <a:ext uri="{FF2B5EF4-FFF2-40B4-BE49-F238E27FC236}">
                  <a16:creationId xmlns:a16="http://schemas.microsoft.com/office/drawing/2014/main" id="{EE615993-50D3-4F04-A407-72AE0D094C8E}"/>
                </a:ext>
              </a:extLst>
            </p:cNvPr>
            <p:cNvSpPr/>
            <p:nvPr/>
          </p:nvSpPr>
          <p:spPr>
            <a:xfrm>
              <a:off x="3271178" y="4577306"/>
              <a:ext cx="23170" cy="11394"/>
            </a:xfrm>
            <a:custGeom>
              <a:avLst/>
              <a:gdLst/>
              <a:ahLst/>
              <a:cxnLst/>
              <a:rect l="l" t="t" r="r" b="b"/>
              <a:pathLst>
                <a:path w="728" h="358" extrusionOk="0">
                  <a:moveTo>
                    <a:pt x="180" y="0"/>
                  </a:moveTo>
                  <a:cubicBezTo>
                    <a:pt x="84" y="0"/>
                    <a:pt x="1" y="84"/>
                    <a:pt x="1" y="179"/>
                  </a:cubicBezTo>
                  <a:cubicBezTo>
                    <a:pt x="1" y="286"/>
                    <a:pt x="72" y="357"/>
                    <a:pt x="180" y="357"/>
                  </a:cubicBezTo>
                  <a:lnTo>
                    <a:pt x="549" y="357"/>
                  </a:lnTo>
                  <a:cubicBezTo>
                    <a:pt x="632" y="357"/>
                    <a:pt x="727" y="286"/>
                    <a:pt x="727" y="179"/>
                  </a:cubicBezTo>
                  <a:cubicBezTo>
                    <a:pt x="727" y="84"/>
                    <a:pt x="632" y="0"/>
                    <a:pt x="549" y="0"/>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60" name="Google Shape;419;g543144dba8_0_838">
              <a:extLst>
                <a:ext uri="{FF2B5EF4-FFF2-40B4-BE49-F238E27FC236}">
                  <a16:creationId xmlns:a16="http://schemas.microsoft.com/office/drawing/2014/main" id="{85F00BEB-66C6-4B77-B7C8-035F4405EB36}"/>
                </a:ext>
              </a:extLst>
            </p:cNvPr>
            <p:cNvSpPr/>
            <p:nvPr/>
          </p:nvSpPr>
          <p:spPr>
            <a:xfrm>
              <a:off x="3306443" y="4577306"/>
              <a:ext cx="58372" cy="11394"/>
            </a:xfrm>
            <a:custGeom>
              <a:avLst/>
              <a:gdLst/>
              <a:ahLst/>
              <a:cxnLst/>
              <a:rect l="l" t="t" r="r" b="b"/>
              <a:pathLst>
                <a:path w="1834" h="358" extrusionOk="0">
                  <a:moveTo>
                    <a:pt x="179" y="0"/>
                  </a:moveTo>
                  <a:cubicBezTo>
                    <a:pt x="95" y="0"/>
                    <a:pt x="0" y="84"/>
                    <a:pt x="0" y="179"/>
                  </a:cubicBezTo>
                  <a:cubicBezTo>
                    <a:pt x="0" y="286"/>
                    <a:pt x="84" y="357"/>
                    <a:pt x="179" y="357"/>
                  </a:cubicBezTo>
                  <a:lnTo>
                    <a:pt x="1655" y="357"/>
                  </a:lnTo>
                  <a:cubicBezTo>
                    <a:pt x="1750" y="357"/>
                    <a:pt x="1834" y="286"/>
                    <a:pt x="1834" y="179"/>
                  </a:cubicBezTo>
                  <a:cubicBezTo>
                    <a:pt x="1822" y="84"/>
                    <a:pt x="1750" y="0"/>
                    <a:pt x="1655" y="0"/>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61" name="Google Shape;420;g543144dba8_0_838">
              <a:extLst>
                <a:ext uri="{FF2B5EF4-FFF2-40B4-BE49-F238E27FC236}">
                  <a16:creationId xmlns:a16="http://schemas.microsoft.com/office/drawing/2014/main" id="{1CBA8E3F-C2C4-4D06-8D14-9C2B9BE79044}"/>
                </a:ext>
              </a:extLst>
            </p:cNvPr>
            <p:cNvSpPr/>
            <p:nvPr/>
          </p:nvSpPr>
          <p:spPr>
            <a:xfrm>
              <a:off x="3265513" y="4377970"/>
              <a:ext cx="11394" cy="11394"/>
            </a:xfrm>
            <a:custGeom>
              <a:avLst/>
              <a:gdLst/>
              <a:ahLst/>
              <a:cxnLst/>
              <a:rect l="l" t="t" r="r" b="b"/>
              <a:pathLst>
                <a:path w="358" h="358" extrusionOk="0">
                  <a:moveTo>
                    <a:pt x="179" y="0"/>
                  </a:moveTo>
                  <a:cubicBezTo>
                    <a:pt x="72" y="0"/>
                    <a:pt x="0" y="72"/>
                    <a:pt x="0" y="179"/>
                  </a:cubicBezTo>
                  <a:cubicBezTo>
                    <a:pt x="0" y="274"/>
                    <a:pt x="72" y="358"/>
                    <a:pt x="179" y="358"/>
                  </a:cubicBezTo>
                  <a:cubicBezTo>
                    <a:pt x="262" y="358"/>
                    <a:pt x="358" y="286"/>
                    <a:pt x="358" y="179"/>
                  </a:cubicBezTo>
                  <a:cubicBezTo>
                    <a:pt x="358" y="72"/>
                    <a:pt x="262" y="0"/>
                    <a:pt x="179" y="0"/>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grpSp>
      <p:grpSp>
        <p:nvGrpSpPr>
          <p:cNvPr id="9" name="Google Shape;421;g543144dba8_0_838">
            <a:extLst>
              <a:ext uri="{FF2B5EF4-FFF2-40B4-BE49-F238E27FC236}">
                <a16:creationId xmlns:a16="http://schemas.microsoft.com/office/drawing/2014/main" id="{37B4BB35-68D6-4302-B4A7-5593CDF84E7A}"/>
              </a:ext>
            </a:extLst>
          </p:cNvPr>
          <p:cNvGrpSpPr/>
          <p:nvPr/>
        </p:nvGrpSpPr>
        <p:grpSpPr>
          <a:xfrm>
            <a:off x="6319260" y="5750549"/>
            <a:ext cx="713636" cy="583514"/>
            <a:chOff x="3095745" y="3805393"/>
            <a:chExt cx="352840" cy="354718"/>
          </a:xfrm>
        </p:grpSpPr>
        <p:sp>
          <p:nvSpPr>
            <p:cNvPr id="45" name="Google Shape;422;g543144dba8_0_838">
              <a:extLst>
                <a:ext uri="{FF2B5EF4-FFF2-40B4-BE49-F238E27FC236}">
                  <a16:creationId xmlns:a16="http://schemas.microsoft.com/office/drawing/2014/main" id="{780434BF-E5D7-4B19-9776-2B6FB2AD27B8}"/>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03045E">
                <a:alpha val="568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46" name="Google Shape;423;g543144dba8_0_838">
              <a:extLst>
                <a:ext uri="{FF2B5EF4-FFF2-40B4-BE49-F238E27FC236}">
                  <a16:creationId xmlns:a16="http://schemas.microsoft.com/office/drawing/2014/main" id="{B8D7ED52-D5EB-417C-8AE2-B2545C7059C1}"/>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03045E">
                <a:alpha val="568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47" name="Google Shape;424;g543144dba8_0_838">
              <a:extLst>
                <a:ext uri="{FF2B5EF4-FFF2-40B4-BE49-F238E27FC236}">
                  <a16:creationId xmlns:a16="http://schemas.microsoft.com/office/drawing/2014/main" id="{F86A990F-B85F-466F-B4E5-1F0D5CC6BFC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03045E">
                <a:alpha val="568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48" name="Google Shape;425;g543144dba8_0_838">
              <a:extLst>
                <a:ext uri="{FF2B5EF4-FFF2-40B4-BE49-F238E27FC236}">
                  <a16:creationId xmlns:a16="http://schemas.microsoft.com/office/drawing/2014/main" id="{3A8C890E-6F8E-440B-A83D-3CEB4AD5E3F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03045E">
                <a:alpha val="568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49" name="Google Shape;426;g543144dba8_0_838">
              <a:extLst>
                <a:ext uri="{FF2B5EF4-FFF2-40B4-BE49-F238E27FC236}">
                  <a16:creationId xmlns:a16="http://schemas.microsoft.com/office/drawing/2014/main" id="{144F8FFB-3AB0-4C65-89FE-FE26A645D855}"/>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03045E">
                <a:alpha val="568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50" name="Google Shape;427;g543144dba8_0_838">
              <a:extLst>
                <a:ext uri="{FF2B5EF4-FFF2-40B4-BE49-F238E27FC236}">
                  <a16:creationId xmlns:a16="http://schemas.microsoft.com/office/drawing/2014/main" id="{9FBEE05B-0089-4DF4-A934-4674B6DBE4A0}"/>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03045E">
                <a:alpha val="5686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grpSp>
      <p:grpSp>
        <p:nvGrpSpPr>
          <p:cNvPr id="10" name="Google Shape;428;g543144dba8_0_838">
            <a:extLst>
              <a:ext uri="{FF2B5EF4-FFF2-40B4-BE49-F238E27FC236}">
                <a16:creationId xmlns:a16="http://schemas.microsoft.com/office/drawing/2014/main" id="{57092F02-1E97-4B8D-BEE4-782159308E9E}"/>
              </a:ext>
            </a:extLst>
          </p:cNvPr>
          <p:cNvGrpSpPr/>
          <p:nvPr/>
        </p:nvGrpSpPr>
        <p:grpSpPr>
          <a:xfrm>
            <a:off x="5773669" y="3195982"/>
            <a:ext cx="757085" cy="515684"/>
            <a:chOff x="3075928" y="2445798"/>
            <a:chExt cx="363243" cy="300675"/>
          </a:xfrm>
        </p:grpSpPr>
        <p:sp>
          <p:nvSpPr>
            <p:cNvPr id="34" name="Google Shape;429;g543144dba8_0_838">
              <a:extLst>
                <a:ext uri="{FF2B5EF4-FFF2-40B4-BE49-F238E27FC236}">
                  <a16:creationId xmlns:a16="http://schemas.microsoft.com/office/drawing/2014/main" id="{1A21D48E-721E-4338-A90D-515986FCE023}"/>
                </a:ext>
              </a:extLst>
            </p:cNvPr>
            <p:cNvSpPr/>
            <p:nvPr/>
          </p:nvSpPr>
          <p:spPr>
            <a:xfrm>
              <a:off x="3227168" y="2675542"/>
              <a:ext cx="37002" cy="10581"/>
            </a:xfrm>
            <a:custGeom>
              <a:avLst/>
              <a:gdLst/>
              <a:ahLst/>
              <a:cxnLst/>
              <a:rect l="l" t="t" r="r" b="b"/>
              <a:pathLst>
                <a:path w="1168" h="334" extrusionOk="0">
                  <a:moveTo>
                    <a:pt x="167" y="0"/>
                  </a:moveTo>
                  <a:cubicBezTo>
                    <a:pt x="84" y="0"/>
                    <a:pt x="1" y="72"/>
                    <a:pt x="1" y="167"/>
                  </a:cubicBezTo>
                  <a:cubicBezTo>
                    <a:pt x="1" y="262"/>
                    <a:pt x="84" y="334"/>
                    <a:pt x="167" y="334"/>
                  </a:cubicBezTo>
                  <a:lnTo>
                    <a:pt x="1001" y="334"/>
                  </a:lnTo>
                  <a:cubicBezTo>
                    <a:pt x="1096" y="334"/>
                    <a:pt x="1167" y="262"/>
                    <a:pt x="1167" y="167"/>
                  </a:cubicBezTo>
                  <a:cubicBezTo>
                    <a:pt x="1167" y="72"/>
                    <a:pt x="1096" y="0"/>
                    <a:pt x="1001" y="0"/>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35" name="Google Shape;430;g543144dba8_0_838">
              <a:extLst>
                <a:ext uri="{FF2B5EF4-FFF2-40B4-BE49-F238E27FC236}">
                  <a16:creationId xmlns:a16="http://schemas.microsoft.com/office/drawing/2014/main" id="{7F4B7086-1220-4392-8005-9B6C909F7F6E}"/>
                </a:ext>
              </a:extLst>
            </p:cNvPr>
            <p:cNvSpPr/>
            <p:nvPr/>
          </p:nvSpPr>
          <p:spPr>
            <a:xfrm>
              <a:off x="3075928" y="2445798"/>
              <a:ext cx="363243" cy="300675"/>
            </a:xfrm>
            <a:custGeom>
              <a:avLst/>
              <a:gdLst/>
              <a:ahLst/>
              <a:cxnLst/>
              <a:rect l="l" t="t" r="r" b="b"/>
              <a:pathLst>
                <a:path w="11466" h="9491" extrusionOk="0">
                  <a:moveTo>
                    <a:pt x="7299" y="2787"/>
                  </a:moveTo>
                  <a:cubicBezTo>
                    <a:pt x="7322" y="2895"/>
                    <a:pt x="7370" y="3002"/>
                    <a:pt x="7418" y="3085"/>
                  </a:cubicBezTo>
                  <a:lnTo>
                    <a:pt x="1548" y="3085"/>
                  </a:lnTo>
                  <a:lnTo>
                    <a:pt x="1548" y="2787"/>
                  </a:lnTo>
                  <a:close/>
                  <a:moveTo>
                    <a:pt x="8323" y="4121"/>
                  </a:moveTo>
                  <a:lnTo>
                    <a:pt x="8323" y="6026"/>
                  </a:lnTo>
                  <a:lnTo>
                    <a:pt x="6418" y="6026"/>
                  </a:lnTo>
                  <a:lnTo>
                    <a:pt x="6418" y="4121"/>
                  </a:lnTo>
                  <a:close/>
                  <a:moveTo>
                    <a:pt x="6370" y="8467"/>
                  </a:moveTo>
                  <a:lnTo>
                    <a:pt x="6477" y="8550"/>
                  </a:lnTo>
                  <a:lnTo>
                    <a:pt x="4227" y="8550"/>
                  </a:lnTo>
                  <a:lnTo>
                    <a:pt x="4334" y="8467"/>
                  </a:lnTo>
                  <a:close/>
                  <a:moveTo>
                    <a:pt x="9835" y="8050"/>
                  </a:moveTo>
                  <a:lnTo>
                    <a:pt x="10216" y="8550"/>
                  </a:lnTo>
                  <a:lnTo>
                    <a:pt x="7037" y="8550"/>
                  </a:lnTo>
                  <a:lnTo>
                    <a:pt x="6549" y="8169"/>
                  </a:lnTo>
                  <a:cubicBezTo>
                    <a:pt x="6525" y="8133"/>
                    <a:pt x="6489" y="8133"/>
                    <a:pt x="6441" y="8133"/>
                  </a:cubicBezTo>
                  <a:lnTo>
                    <a:pt x="4286" y="8133"/>
                  </a:lnTo>
                  <a:cubicBezTo>
                    <a:pt x="4239" y="8133"/>
                    <a:pt x="4215" y="8145"/>
                    <a:pt x="4179" y="8169"/>
                  </a:cubicBezTo>
                  <a:lnTo>
                    <a:pt x="3691" y="8550"/>
                  </a:lnTo>
                  <a:lnTo>
                    <a:pt x="524" y="8550"/>
                  </a:lnTo>
                  <a:lnTo>
                    <a:pt x="893" y="8050"/>
                  </a:lnTo>
                  <a:close/>
                  <a:moveTo>
                    <a:pt x="9578" y="0"/>
                  </a:moveTo>
                  <a:cubicBezTo>
                    <a:pt x="9500" y="0"/>
                    <a:pt x="9417" y="68"/>
                    <a:pt x="9406" y="156"/>
                  </a:cubicBezTo>
                  <a:cubicBezTo>
                    <a:pt x="9394" y="240"/>
                    <a:pt x="9466" y="335"/>
                    <a:pt x="9561" y="347"/>
                  </a:cubicBezTo>
                  <a:cubicBezTo>
                    <a:pt x="10454" y="466"/>
                    <a:pt x="11121" y="1228"/>
                    <a:pt x="11121" y="2133"/>
                  </a:cubicBezTo>
                  <a:cubicBezTo>
                    <a:pt x="11121" y="3133"/>
                    <a:pt x="10311" y="3930"/>
                    <a:pt x="9323" y="3930"/>
                  </a:cubicBezTo>
                  <a:cubicBezTo>
                    <a:pt x="8323" y="3930"/>
                    <a:pt x="7513" y="3133"/>
                    <a:pt x="7513" y="2133"/>
                  </a:cubicBezTo>
                  <a:cubicBezTo>
                    <a:pt x="7513" y="1287"/>
                    <a:pt x="8108" y="561"/>
                    <a:pt x="8930" y="382"/>
                  </a:cubicBezTo>
                  <a:cubicBezTo>
                    <a:pt x="9025" y="359"/>
                    <a:pt x="9085" y="275"/>
                    <a:pt x="9061" y="180"/>
                  </a:cubicBezTo>
                  <a:cubicBezTo>
                    <a:pt x="9050" y="104"/>
                    <a:pt x="8969" y="48"/>
                    <a:pt x="8892" y="48"/>
                  </a:cubicBezTo>
                  <a:cubicBezTo>
                    <a:pt x="8885" y="48"/>
                    <a:pt x="8877" y="48"/>
                    <a:pt x="8870" y="49"/>
                  </a:cubicBezTo>
                  <a:cubicBezTo>
                    <a:pt x="8394" y="156"/>
                    <a:pt x="7977" y="406"/>
                    <a:pt x="7668" y="775"/>
                  </a:cubicBezTo>
                  <a:cubicBezTo>
                    <a:pt x="7406" y="1097"/>
                    <a:pt x="7251" y="1466"/>
                    <a:pt x="7203" y="1859"/>
                  </a:cubicBezTo>
                  <a:lnTo>
                    <a:pt x="5513" y="1859"/>
                  </a:lnTo>
                  <a:cubicBezTo>
                    <a:pt x="5417" y="1859"/>
                    <a:pt x="5346" y="1930"/>
                    <a:pt x="5346" y="2014"/>
                  </a:cubicBezTo>
                  <a:cubicBezTo>
                    <a:pt x="5346" y="2109"/>
                    <a:pt x="5417" y="2180"/>
                    <a:pt x="5513" y="2180"/>
                  </a:cubicBezTo>
                  <a:lnTo>
                    <a:pt x="7191" y="2180"/>
                  </a:lnTo>
                  <a:cubicBezTo>
                    <a:pt x="7191" y="2275"/>
                    <a:pt x="7203" y="2359"/>
                    <a:pt x="7215" y="2454"/>
                  </a:cubicBezTo>
                  <a:lnTo>
                    <a:pt x="1381" y="2454"/>
                  </a:lnTo>
                  <a:cubicBezTo>
                    <a:pt x="1298" y="2454"/>
                    <a:pt x="1215" y="2526"/>
                    <a:pt x="1215" y="2609"/>
                  </a:cubicBezTo>
                  <a:lnTo>
                    <a:pt x="1215" y="3240"/>
                  </a:lnTo>
                  <a:lnTo>
                    <a:pt x="1215" y="6955"/>
                  </a:lnTo>
                  <a:cubicBezTo>
                    <a:pt x="1215" y="7050"/>
                    <a:pt x="1298" y="7121"/>
                    <a:pt x="1381" y="7121"/>
                  </a:cubicBezTo>
                  <a:lnTo>
                    <a:pt x="7275" y="7121"/>
                  </a:lnTo>
                  <a:cubicBezTo>
                    <a:pt x="7370" y="7121"/>
                    <a:pt x="7442" y="7050"/>
                    <a:pt x="7442" y="6955"/>
                  </a:cubicBezTo>
                  <a:cubicBezTo>
                    <a:pt x="7442" y="6871"/>
                    <a:pt x="7370" y="6800"/>
                    <a:pt x="7275" y="6800"/>
                  </a:cubicBezTo>
                  <a:lnTo>
                    <a:pt x="1560" y="6800"/>
                  </a:lnTo>
                  <a:lnTo>
                    <a:pt x="1560" y="3418"/>
                  </a:lnTo>
                  <a:lnTo>
                    <a:pt x="7656" y="3418"/>
                  </a:lnTo>
                  <a:cubicBezTo>
                    <a:pt x="7751" y="3549"/>
                    <a:pt x="7858" y="3669"/>
                    <a:pt x="7989" y="3776"/>
                  </a:cubicBezTo>
                  <a:lnTo>
                    <a:pt x="6263" y="3776"/>
                  </a:lnTo>
                  <a:cubicBezTo>
                    <a:pt x="6179" y="3776"/>
                    <a:pt x="6096" y="3847"/>
                    <a:pt x="6096" y="3942"/>
                  </a:cubicBezTo>
                  <a:lnTo>
                    <a:pt x="6096" y="6181"/>
                  </a:lnTo>
                  <a:cubicBezTo>
                    <a:pt x="6096" y="6276"/>
                    <a:pt x="6179" y="6347"/>
                    <a:pt x="6263" y="6347"/>
                  </a:cubicBezTo>
                  <a:lnTo>
                    <a:pt x="8513" y="6347"/>
                  </a:lnTo>
                  <a:cubicBezTo>
                    <a:pt x="8596" y="6347"/>
                    <a:pt x="8680" y="6276"/>
                    <a:pt x="8680" y="6181"/>
                  </a:cubicBezTo>
                  <a:lnTo>
                    <a:pt x="8680" y="4145"/>
                  </a:lnTo>
                  <a:cubicBezTo>
                    <a:pt x="8846" y="4192"/>
                    <a:pt x="9001" y="4240"/>
                    <a:pt x="9168" y="4252"/>
                  </a:cubicBezTo>
                  <a:lnTo>
                    <a:pt x="9168" y="6800"/>
                  </a:lnTo>
                  <a:lnTo>
                    <a:pt x="8096" y="6800"/>
                  </a:lnTo>
                  <a:cubicBezTo>
                    <a:pt x="8001" y="6800"/>
                    <a:pt x="7930" y="6871"/>
                    <a:pt x="7930" y="6955"/>
                  </a:cubicBezTo>
                  <a:cubicBezTo>
                    <a:pt x="7930" y="7050"/>
                    <a:pt x="8001" y="7121"/>
                    <a:pt x="8096" y="7121"/>
                  </a:cubicBezTo>
                  <a:lnTo>
                    <a:pt x="9335" y="7121"/>
                  </a:lnTo>
                  <a:cubicBezTo>
                    <a:pt x="9418" y="7121"/>
                    <a:pt x="9489" y="7050"/>
                    <a:pt x="9489" y="6955"/>
                  </a:cubicBezTo>
                  <a:lnTo>
                    <a:pt x="9489" y="4240"/>
                  </a:lnTo>
                  <a:cubicBezTo>
                    <a:pt x="9585" y="4240"/>
                    <a:pt x="9656" y="4216"/>
                    <a:pt x="9751" y="4204"/>
                  </a:cubicBezTo>
                  <a:lnTo>
                    <a:pt x="9751" y="7705"/>
                  </a:lnTo>
                  <a:lnTo>
                    <a:pt x="965" y="7705"/>
                  </a:lnTo>
                  <a:lnTo>
                    <a:pt x="965" y="2168"/>
                  </a:lnTo>
                  <a:lnTo>
                    <a:pt x="4846" y="2168"/>
                  </a:lnTo>
                  <a:cubicBezTo>
                    <a:pt x="4941" y="2168"/>
                    <a:pt x="5013" y="2097"/>
                    <a:pt x="5013" y="2002"/>
                  </a:cubicBezTo>
                  <a:cubicBezTo>
                    <a:pt x="5013" y="1918"/>
                    <a:pt x="4941" y="1835"/>
                    <a:pt x="4846" y="1835"/>
                  </a:cubicBezTo>
                  <a:lnTo>
                    <a:pt x="786" y="1835"/>
                  </a:lnTo>
                  <a:cubicBezTo>
                    <a:pt x="703" y="1835"/>
                    <a:pt x="619" y="1918"/>
                    <a:pt x="619" y="2002"/>
                  </a:cubicBezTo>
                  <a:lnTo>
                    <a:pt x="619" y="7812"/>
                  </a:lnTo>
                  <a:lnTo>
                    <a:pt x="24" y="8598"/>
                  </a:lnTo>
                  <a:cubicBezTo>
                    <a:pt x="12" y="8622"/>
                    <a:pt x="0" y="8657"/>
                    <a:pt x="0" y="8705"/>
                  </a:cubicBezTo>
                  <a:lnTo>
                    <a:pt x="0" y="9324"/>
                  </a:lnTo>
                  <a:cubicBezTo>
                    <a:pt x="0" y="9419"/>
                    <a:pt x="72" y="9491"/>
                    <a:pt x="167" y="9491"/>
                  </a:cubicBezTo>
                  <a:lnTo>
                    <a:pt x="7930" y="9491"/>
                  </a:lnTo>
                  <a:cubicBezTo>
                    <a:pt x="8025" y="9491"/>
                    <a:pt x="8096" y="9419"/>
                    <a:pt x="8096" y="9324"/>
                  </a:cubicBezTo>
                  <a:cubicBezTo>
                    <a:pt x="8096" y="9241"/>
                    <a:pt x="8025" y="9157"/>
                    <a:pt x="7930" y="9157"/>
                  </a:cubicBezTo>
                  <a:lnTo>
                    <a:pt x="322" y="9157"/>
                  </a:lnTo>
                  <a:lnTo>
                    <a:pt x="322" y="8883"/>
                  </a:lnTo>
                  <a:lnTo>
                    <a:pt x="10359" y="8883"/>
                  </a:lnTo>
                  <a:lnTo>
                    <a:pt x="10359" y="9157"/>
                  </a:lnTo>
                  <a:lnTo>
                    <a:pt x="8585" y="9157"/>
                  </a:lnTo>
                  <a:cubicBezTo>
                    <a:pt x="8501" y="9157"/>
                    <a:pt x="8418" y="9241"/>
                    <a:pt x="8418" y="9324"/>
                  </a:cubicBezTo>
                  <a:cubicBezTo>
                    <a:pt x="8418" y="9419"/>
                    <a:pt x="8501" y="9491"/>
                    <a:pt x="8585" y="9491"/>
                  </a:cubicBezTo>
                  <a:lnTo>
                    <a:pt x="10525" y="9491"/>
                  </a:lnTo>
                  <a:cubicBezTo>
                    <a:pt x="10609" y="9491"/>
                    <a:pt x="10680" y="9419"/>
                    <a:pt x="10680" y="9324"/>
                  </a:cubicBezTo>
                  <a:lnTo>
                    <a:pt x="10680" y="8705"/>
                  </a:lnTo>
                  <a:cubicBezTo>
                    <a:pt x="10680" y="8669"/>
                    <a:pt x="10668" y="8622"/>
                    <a:pt x="10656" y="8598"/>
                  </a:cubicBezTo>
                  <a:lnTo>
                    <a:pt x="10061" y="7812"/>
                  </a:lnTo>
                  <a:lnTo>
                    <a:pt x="10061" y="4097"/>
                  </a:lnTo>
                  <a:cubicBezTo>
                    <a:pt x="10894" y="3823"/>
                    <a:pt x="11466" y="3049"/>
                    <a:pt x="11466" y="2121"/>
                  </a:cubicBezTo>
                  <a:cubicBezTo>
                    <a:pt x="11466" y="1049"/>
                    <a:pt x="10656" y="144"/>
                    <a:pt x="9597" y="1"/>
                  </a:cubicBezTo>
                  <a:cubicBezTo>
                    <a:pt x="9590" y="1"/>
                    <a:pt x="9584" y="0"/>
                    <a:pt x="9578" y="0"/>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36" name="Google Shape;431;g543144dba8_0_838">
              <a:extLst>
                <a:ext uri="{FF2B5EF4-FFF2-40B4-BE49-F238E27FC236}">
                  <a16:creationId xmlns:a16="http://schemas.microsoft.com/office/drawing/2014/main" id="{A63211B2-B9B3-494B-BFCA-39900AEC45BF}"/>
                </a:ext>
              </a:extLst>
            </p:cNvPr>
            <p:cNvSpPr/>
            <p:nvPr/>
          </p:nvSpPr>
          <p:spPr>
            <a:xfrm>
              <a:off x="3141537" y="2565390"/>
              <a:ext cx="37763" cy="37382"/>
            </a:xfrm>
            <a:custGeom>
              <a:avLst/>
              <a:gdLst/>
              <a:ahLst/>
              <a:cxnLst/>
              <a:rect l="l" t="t" r="r" b="b"/>
              <a:pathLst>
                <a:path w="1192" h="1180" extrusionOk="0">
                  <a:moveTo>
                    <a:pt x="846" y="322"/>
                  </a:moveTo>
                  <a:lnTo>
                    <a:pt x="846" y="834"/>
                  </a:lnTo>
                  <a:lnTo>
                    <a:pt x="346" y="834"/>
                  </a:lnTo>
                  <a:lnTo>
                    <a:pt x="346" y="322"/>
                  </a:lnTo>
                  <a:close/>
                  <a:moveTo>
                    <a:pt x="156" y="1"/>
                  </a:moveTo>
                  <a:cubicBezTo>
                    <a:pt x="72" y="1"/>
                    <a:pt x="1" y="72"/>
                    <a:pt x="1" y="167"/>
                  </a:cubicBezTo>
                  <a:lnTo>
                    <a:pt x="1" y="1013"/>
                  </a:lnTo>
                  <a:cubicBezTo>
                    <a:pt x="1" y="1096"/>
                    <a:pt x="72" y="1179"/>
                    <a:pt x="156" y="1179"/>
                  </a:cubicBezTo>
                  <a:lnTo>
                    <a:pt x="1013" y="1179"/>
                  </a:lnTo>
                  <a:cubicBezTo>
                    <a:pt x="1096" y="1179"/>
                    <a:pt x="1180" y="1096"/>
                    <a:pt x="1180" y="1013"/>
                  </a:cubicBezTo>
                  <a:lnTo>
                    <a:pt x="1180" y="167"/>
                  </a:lnTo>
                  <a:cubicBezTo>
                    <a:pt x="1191" y="72"/>
                    <a:pt x="1096" y="1"/>
                    <a:pt x="1013" y="1"/>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37" name="Google Shape;432;g543144dba8_0_838">
              <a:extLst>
                <a:ext uri="{FF2B5EF4-FFF2-40B4-BE49-F238E27FC236}">
                  <a16:creationId xmlns:a16="http://schemas.microsoft.com/office/drawing/2014/main" id="{A1F0AA8D-2ABE-4A60-8D5F-9C4DC7E4828A}"/>
                </a:ext>
              </a:extLst>
            </p:cNvPr>
            <p:cNvSpPr/>
            <p:nvPr/>
          </p:nvSpPr>
          <p:spPr>
            <a:xfrm>
              <a:off x="3185287" y="2565390"/>
              <a:ext cx="73593" cy="10233"/>
            </a:xfrm>
            <a:custGeom>
              <a:avLst/>
              <a:gdLst/>
              <a:ahLst/>
              <a:cxnLst/>
              <a:rect l="l" t="t" r="r" b="b"/>
              <a:pathLst>
                <a:path w="2323" h="323" extrusionOk="0">
                  <a:moveTo>
                    <a:pt x="168" y="1"/>
                  </a:moveTo>
                  <a:cubicBezTo>
                    <a:pt x="72" y="1"/>
                    <a:pt x="1" y="72"/>
                    <a:pt x="1" y="167"/>
                  </a:cubicBezTo>
                  <a:cubicBezTo>
                    <a:pt x="1" y="251"/>
                    <a:pt x="72" y="322"/>
                    <a:pt x="168" y="322"/>
                  </a:cubicBezTo>
                  <a:lnTo>
                    <a:pt x="2144" y="322"/>
                  </a:lnTo>
                  <a:cubicBezTo>
                    <a:pt x="2239" y="322"/>
                    <a:pt x="2311" y="251"/>
                    <a:pt x="2311" y="167"/>
                  </a:cubicBezTo>
                  <a:cubicBezTo>
                    <a:pt x="2323" y="72"/>
                    <a:pt x="2251" y="1"/>
                    <a:pt x="2144" y="1"/>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38" name="Google Shape;433;g543144dba8_0_838">
              <a:extLst>
                <a:ext uri="{FF2B5EF4-FFF2-40B4-BE49-F238E27FC236}">
                  <a16:creationId xmlns:a16="http://schemas.microsoft.com/office/drawing/2014/main" id="{86C50D6C-A640-4622-A2C8-0B526860EB43}"/>
                </a:ext>
              </a:extLst>
            </p:cNvPr>
            <p:cNvSpPr/>
            <p:nvPr/>
          </p:nvSpPr>
          <p:spPr>
            <a:xfrm>
              <a:off x="3185287" y="2578601"/>
              <a:ext cx="73593" cy="10201"/>
            </a:xfrm>
            <a:custGeom>
              <a:avLst/>
              <a:gdLst/>
              <a:ahLst/>
              <a:cxnLst/>
              <a:rect l="l" t="t" r="r" b="b"/>
              <a:pathLst>
                <a:path w="2323"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23" y="72"/>
                    <a:pt x="2251" y="0"/>
                    <a:pt x="2144" y="0"/>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39" name="Google Shape;434;g543144dba8_0_838">
              <a:extLst>
                <a:ext uri="{FF2B5EF4-FFF2-40B4-BE49-F238E27FC236}">
                  <a16:creationId xmlns:a16="http://schemas.microsoft.com/office/drawing/2014/main" id="{C9D6E71A-8631-4033-BB2A-241E43FD8844}"/>
                </a:ext>
              </a:extLst>
            </p:cNvPr>
            <p:cNvSpPr/>
            <p:nvPr/>
          </p:nvSpPr>
          <p:spPr>
            <a:xfrm>
              <a:off x="3185287" y="2591811"/>
              <a:ext cx="73212" cy="10201"/>
            </a:xfrm>
            <a:custGeom>
              <a:avLst/>
              <a:gdLst/>
              <a:ahLst/>
              <a:cxnLst/>
              <a:rect l="l" t="t" r="r" b="b"/>
              <a:pathLst>
                <a:path w="2311"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11" y="72"/>
                    <a:pt x="2251" y="0"/>
                    <a:pt x="2144" y="0"/>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40" name="Google Shape;435;g543144dba8_0_838">
              <a:extLst>
                <a:ext uri="{FF2B5EF4-FFF2-40B4-BE49-F238E27FC236}">
                  <a16:creationId xmlns:a16="http://schemas.microsoft.com/office/drawing/2014/main" id="{AE4CDF10-6731-455A-97C0-02395947D99E}"/>
                </a:ext>
              </a:extLst>
            </p:cNvPr>
            <p:cNvSpPr/>
            <p:nvPr/>
          </p:nvSpPr>
          <p:spPr>
            <a:xfrm>
              <a:off x="3141537" y="2609520"/>
              <a:ext cx="37763" cy="37382"/>
            </a:xfrm>
            <a:custGeom>
              <a:avLst/>
              <a:gdLst/>
              <a:ahLst/>
              <a:cxnLst/>
              <a:rect l="l" t="t" r="r" b="b"/>
              <a:pathLst>
                <a:path w="1192" h="1180" extrusionOk="0">
                  <a:moveTo>
                    <a:pt x="846" y="346"/>
                  </a:moveTo>
                  <a:lnTo>
                    <a:pt x="846" y="858"/>
                  </a:lnTo>
                  <a:lnTo>
                    <a:pt x="346" y="858"/>
                  </a:lnTo>
                  <a:lnTo>
                    <a:pt x="346" y="346"/>
                  </a:lnTo>
                  <a:close/>
                  <a:moveTo>
                    <a:pt x="156" y="1"/>
                  </a:moveTo>
                  <a:cubicBezTo>
                    <a:pt x="72" y="1"/>
                    <a:pt x="1" y="72"/>
                    <a:pt x="1" y="167"/>
                  </a:cubicBezTo>
                  <a:lnTo>
                    <a:pt x="1" y="1013"/>
                  </a:lnTo>
                  <a:cubicBezTo>
                    <a:pt x="1" y="1108"/>
                    <a:pt x="72" y="1179"/>
                    <a:pt x="156" y="1179"/>
                  </a:cubicBezTo>
                  <a:lnTo>
                    <a:pt x="1013" y="1179"/>
                  </a:lnTo>
                  <a:cubicBezTo>
                    <a:pt x="1096" y="1179"/>
                    <a:pt x="1180" y="1108"/>
                    <a:pt x="1180" y="1013"/>
                  </a:cubicBezTo>
                  <a:lnTo>
                    <a:pt x="1180" y="167"/>
                  </a:lnTo>
                  <a:cubicBezTo>
                    <a:pt x="1191" y="72"/>
                    <a:pt x="1096" y="1"/>
                    <a:pt x="1013" y="1"/>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41" name="Google Shape;436;g543144dba8_0_838">
              <a:extLst>
                <a:ext uri="{FF2B5EF4-FFF2-40B4-BE49-F238E27FC236}">
                  <a16:creationId xmlns:a16="http://schemas.microsoft.com/office/drawing/2014/main" id="{1A92B291-E546-4A00-BED9-E58C62FD50D6}"/>
                </a:ext>
              </a:extLst>
            </p:cNvPr>
            <p:cNvSpPr/>
            <p:nvPr/>
          </p:nvSpPr>
          <p:spPr>
            <a:xfrm>
              <a:off x="3185287" y="2609520"/>
              <a:ext cx="73212" cy="10613"/>
            </a:xfrm>
            <a:custGeom>
              <a:avLst/>
              <a:gdLst/>
              <a:ahLst/>
              <a:cxnLst/>
              <a:rect l="l" t="t" r="r" b="b"/>
              <a:pathLst>
                <a:path w="2311" h="335" extrusionOk="0">
                  <a:moveTo>
                    <a:pt x="168" y="1"/>
                  </a:moveTo>
                  <a:cubicBezTo>
                    <a:pt x="72" y="1"/>
                    <a:pt x="1" y="72"/>
                    <a:pt x="1" y="167"/>
                  </a:cubicBezTo>
                  <a:cubicBezTo>
                    <a:pt x="1" y="263"/>
                    <a:pt x="72" y="334"/>
                    <a:pt x="168" y="334"/>
                  </a:cubicBezTo>
                  <a:lnTo>
                    <a:pt x="2144" y="334"/>
                  </a:lnTo>
                  <a:cubicBezTo>
                    <a:pt x="2239" y="334"/>
                    <a:pt x="2311" y="263"/>
                    <a:pt x="2311" y="167"/>
                  </a:cubicBezTo>
                  <a:cubicBezTo>
                    <a:pt x="2311" y="72"/>
                    <a:pt x="2251" y="1"/>
                    <a:pt x="2144" y="1"/>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42" name="Google Shape;437;g543144dba8_0_838">
              <a:extLst>
                <a:ext uri="{FF2B5EF4-FFF2-40B4-BE49-F238E27FC236}">
                  <a16:creationId xmlns:a16="http://schemas.microsoft.com/office/drawing/2014/main" id="{29BD5638-80A1-47FA-A8B5-82BF5C2DD07F}"/>
                </a:ext>
              </a:extLst>
            </p:cNvPr>
            <p:cNvSpPr/>
            <p:nvPr/>
          </p:nvSpPr>
          <p:spPr>
            <a:xfrm>
              <a:off x="3185287" y="2622731"/>
              <a:ext cx="73212" cy="10581"/>
            </a:xfrm>
            <a:custGeom>
              <a:avLst/>
              <a:gdLst/>
              <a:ahLst/>
              <a:cxnLst/>
              <a:rect l="l" t="t" r="r" b="b"/>
              <a:pathLst>
                <a:path w="2311" h="334" extrusionOk="0">
                  <a:moveTo>
                    <a:pt x="168" y="0"/>
                  </a:moveTo>
                  <a:cubicBezTo>
                    <a:pt x="72" y="0"/>
                    <a:pt x="1" y="84"/>
                    <a:pt x="1" y="167"/>
                  </a:cubicBezTo>
                  <a:cubicBezTo>
                    <a:pt x="1" y="262"/>
                    <a:pt x="72" y="334"/>
                    <a:pt x="168" y="334"/>
                  </a:cubicBezTo>
                  <a:lnTo>
                    <a:pt x="2144" y="334"/>
                  </a:lnTo>
                  <a:cubicBezTo>
                    <a:pt x="2239" y="334"/>
                    <a:pt x="2311" y="262"/>
                    <a:pt x="2311" y="167"/>
                  </a:cubicBezTo>
                  <a:cubicBezTo>
                    <a:pt x="2311" y="84"/>
                    <a:pt x="2251" y="0"/>
                    <a:pt x="2144" y="0"/>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43" name="Google Shape;438;g543144dba8_0_838">
              <a:extLst>
                <a:ext uri="{FF2B5EF4-FFF2-40B4-BE49-F238E27FC236}">
                  <a16:creationId xmlns:a16="http://schemas.microsoft.com/office/drawing/2014/main" id="{44822698-7326-491A-886D-3753A27C85DE}"/>
                </a:ext>
              </a:extLst>
            </p:cNvPr>
            <p:cNvSpPr/>
            <p:nvPr/>
          </p:nvSpPr>
          <p:spPr>
            <a:xfrm>
              <a:off x="3185287" y="2636670"/>
              <a:ext cx="73212" cy="10233"/>
            </a:xfrm>
            <a:custGeom>
              <a:avLst/>
              <a:gdLst/>
              <a:ahLst/>
              <a:cxnLst/>
              <a:rect l="l" t="t" r="r" b="b"/>
              <a:pathLst>
                <a:path w="2311" h="323" extrusionOk="0">
                  <a:moveTo>
                    <a:pt x="168" y="1"/>
                  </a:moveTo>
                  <a:cubicBezTo>
                    <a:pt x="72" y="1"/>
                    <a:pt x="1" y="72"/>
                    <a:pt x="1" y="156"/>
                  </a:cubicBezTo>
                  <a:cubicBezTo>
                    <a:pt x="1" y="251"/>
                    <a:pt x="72" y="322"/>
                    <a:pt x="168" y="322"/>
                  </a:cubicBezTo>
                  <a:lnTo>
                    <a:pt x="2144" y="322"/>
                  </a:lnTo>
                  <a:cubicBezTo>
                    <a:pt x="2239" y="322"/>
                    <a:pt x="2311" y="251"/>
                    <a:pt x="2311" y="156"/>
                  </a:cubicBezTo>
                  <a:cubicBezTo>
                    <a:pt x="2311" y="72"/>
                    <a:pt x="2251" y="1"/>
                    <a:pt x="2144" y="1"/>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44" name="Google Shape;439;g543144dba8_0_838">
              <a:extLst>
                <a:ext uri="{FF2B5EF4-FFF2-40B4-BE49-F238E27FC236}">
                  <a16:creationId xmlns:a16="http://schemas.microsoft.com/office/drawing/2014/main" id="{649A3828-6DDB-45E3-8914-78C94FBECF87}"/>
                </a:ext>
              </a:extLst>
            </p:cNvPr>
            <p:cNvSpPr/>
            <p:nvPr/>
          </p:nvSpPr>
          <p:spPr>
            <a:xfrm>
              <a:off x="3330509" y="2471839"/>
              <a:ext cx="82653" cy="82653"/>
            </a:xfrm>
            <a:custGeom>
              <a:avLst/>
              <a:gdLst/>
              <a:ahLst/>
              <a:cxnLst/>
              <a:rect l="l" t="t" r="r" b="b"/>
              <a:pathLst>
                <a:path w="2609" h="2609" extrusionOk="0">
                  <a:moveTo>
                    <a:pt x="346" y="1287"/>
                  </a:moveTo>
                  <a:lnTo>
                    <a:pt x="429" y="1323"/>
                  </a:lnTo>
                  <a:cubicBezTo>
                    <a:pt x="668" y="1418"/>
                    <a:pt x="727" y="1501"/>
                    <a:pt x="727" y="1549"/>
                  </a:cubicBezTo>
                  <a:cubicBezTo>
                    <a:pt x="727" y="1573"/>
                    <a:pt x="668" y="1656"/>
                    <a:pt x="465" y="1775"/>
                  </a:cubicBezTo>
                  <a:cubicBezTo>
                    <a:pt x="394" y="1644"/>
                    <a:pt x="346" y="1489"/>
                    <a:pt x="346" y="1334"/>
                  </a:cubicBezTo>
                  <a:lnTo>
                    <a:pt x="346" y="1311"/>
                  </a:lnTo>
                  <a:lnTo>
                    <a:pt x="346" y="1287"/>
                  </a:lnTo>
                  <a:close/>
                  <a:moveTo>
                    <a:pt x="1203" y="346"/>
                  </a:moveTo>
                  <a:cubicBezTo>
                    <a:pt x="1191" y="358"/>
                    <a:pt x="1180" y="394"/>
                    <a:pt x="1168" y="406"/>
                  </a:cubicBezTo>
                  <a:cubicBezTo>
                    <a:pt x="1025" y="632"/>
                    <a:pt x="1108" y="799"/>
                    <a:pt x="1168" y="882"/>
                  </a:cubicBezTo>
                  <a:cubicBezTo>
                    <a:pt x="1311" y="1096"/>
                    <a:pt x="1525" y="1132"/>
                    <a:pt x="1668" y="1168"/>
                  </a:cubicBezTo>
                  <a:cubicBezTo>
                    <a:pt x="1846" y="1203"/>
                    <a:pt x="1858" y="1203"/>
                    <a:pt x="1882" y="1334"/>
                  </a:cubicBezTo>
                  <a:cubicBezTo>
                    <a:pt x="1882" y="1430"/>
                    <a:pt x="1703" y="1549"/>
                    <a:pt x="1525" y="1656"/>
                  </a:cubicBezTo>
                  <a:cubicBezTo>
                    <a:pt x="1299" y="1787"/>
                    <a:pt x="1049" y="1954"/>
                    <a:pt x="953" y="2192"/>
                  </a:cubicBezTo>
                  <a:cubicBezTo>
                    <a:pt x="870" y="2156"/>
                    <a:pt x="787" y="2120"/>
                    <a:pt x="715" y="2061"/>
                  </a:cubicBezTo>
                  <a:cubicBezTo>
                    <a:pt x="703" y="2037"/>
                    <a:pt x="691" y="2025"/>
                    <a:pt x="668" y="2025"/>
                  </a:cubicBezTo>
                  <a:cubicBezTo>
                    <a:pt x="941" y="1882"/>
                    <a:pt x="1060" y="1704"/>
                    <a:pt x="1060" y="1525"/>
                  </a:cubicBezTo>
                  <a:cubicBezTo>
                    <a:pt x="1060" y="1370"/>
                    <a:pt x="965" y="1168"/>
                    <a:pt x="549" y="1001"/>
                  </a:cubicBezTo>
                  <a:cubicBezTo>
                    <a:pt x="513" y="989"/>
                    <a:pt x="453" y="953"/>
                    <a:pt x="418" y="930"/>
                  </a:cubicBezTo>
                  <a:cubicBezTo>
                    <a:pt x="549" y="596"/>
                    <a:pt x="870" y="394"/>
                    <a:pt x="1203" y="346"/>
                  </a:cubicBezTo>
                  <a:close/>
                  <a:moveTo>
                    <a:pt x="1644" y="394"/>
                  </a:moveTo>
                  <a:cubicBezTo>
                    <a:pt x="1858" y="465"/>
                    <a:pt x="2049" y="644"/>
                    <a:pt x="2180" y="858"/>
                  </a:cubicBezTo>
                  <a:cubicBezTo>
                    <a:pt x="2251" y="989"/>
                    <a:pt x="2275" y="1132"/>
                    <a:pt x="2275" y="1299"/>
                  </a:cubicBezTo>
                  <a:cubicBezTo>
                    <a:pt x="2251" y="1668"/>
                    <a:pt x="2061" y="2001"/>
                    <a:pt x="1727" y="2168"/>
                  </a:cubicBezTo>
                  <a:cubicBezTo>
                    <a:pt x="1596" y="2239"/>
                    <a:pt x="1441" y="2263"/>
                    <a:pt x="1299" y="2263"/>
                  </a:cubicBezTo>
                  <a:cubicBezTo>
                    <a:pt x="1370" y="2168"/>
                    <a:pt x="1501" y="2061"/>
                    <a:pt x="1703" y="1942"/>
                  </a:cubicBezTo>
                  <a:cubicBezTo>
                    <a:pt x="1942" y="1787"/>
                    <a:pt x="2215" y="1608"/>
                    <a:pt x="2203" y="1311"/>
                  </a:cubicBezTo>
                  <a:cubicBezTo>
                    <a:pt x="2192" y="930"/>
                    <a:pt x="1918" y="870"/>
                    <a:pt x="1739" y="822"/>
                  </a:cubicBezTo>
                  <a:cubicBezTo>
                    <a:pt x="1620" y="799"/>
                    <a:pt x="1501" y="775"/>
                    <a:pt x="1441" y="680"/>
                  </a:cubicBezTo>
                  <a:cubicBezTo>
                    <a:pt x="1418" y="632"/>
                    <a:pt x="1465" y="537"/>
                    <a:pt x="1644" y="394"/>
                  </a:cubicBezTo>
                  <a:close/>
                  <a:moveTo>
                    <a:pt x="1299" y="1"/>
                  </a:moveTo>
                  <a:cubicBezTo>
                    <a:pt x="727" y="1"/>
                    <a:pt x="227" y="358"/>
                    <a:pt x="60" y="918"/>
                  </a:cubicBezTo>
                  <a:cubicBezTo>
                    <a:pt x="13" y="1037"/>
                    <a:pt x="1" y="1168"/>
                    <a:pt x="1" y="1299"/>
                  </a:cubicBezTo>
                  <a:lnTo>
                    <a:pt x="1" y="1334"/>
                  </a:lnTo>
                  <a:cubicBezTo>
                    <a:pt x="1" y="1608"/>
                    <a:pt x="96" y="1870"/>
                    <a:pt x="275" y="2085"/>
                  </a:cubicBezTo>
                  <a:lnTo>
                    <a:pt x="275" y="2108"/>
                  </a:lnTo>
                  <a:cubicBezTo>
                    <a:pt x="346" y="2192"/>
                    <a:pt x="418" y="2263"/>
                    <a:pt x="513" y="2346"/>
                  </a:cubicBezTo>
                  <a:cubicBezTo>
                    <a:pt x="656" y="2466"/>
                    <a:pt x="846" y="2537"/>
                    <a:pt x="1049" y="2585"/>
                  </a:cubicBezTo>
                  <a:cubicBezTo>
                    <a:pt x="1120" y="2596"/>
                    <a:pt x="1203" y="2608"/>
                    <a:pt x="1299" y="2608"/>
                  </a:cubicBezTo>
                  <a:cubicBezTo>
                    <a:pt x="1501" y="2608"/>
                    <a:pt x="1703" y="2561"/>
                    <a:pt x="1894" y="2477"/>
                  </a:cubicBezTo>
                  <a:cubicBezTo>
                    <a:pt x="2323" y="2251"/>
                    <a:pt x="2608" y="1811"/>
                    <a:pt x="2608" y="1311"/>
                  </a:cubicBezTo>
                  <a:cubicBezTo>
                    <a:pt x="2596" y="1096"/>
                    <a:pt x="2549" y="894"/>
                    <a:pt x="2442" y="703"/>
                  </a:cubicBezTo>
                  <a:cubicBezTo>
                    <a:pt x="2275" y="370"/>
                    <a:pt x="1965" y="144"/>
                    <a:pt x="1620" y="49"/>
                  </a:cubicBezTo>
                  <a:cubicBezTo>
                    <a:pt x="1525" y="13"/>
                    <a:pt x="1406" y="1"/>
                    <a:pt x="1299" y="1"/>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grpSp>
      <p:grpSp>
        <p:nvGrpSpPr>
          <p:cNvPr id="11" name="Google Shape;440;g543144dba8_0_838">
            <a:extLst>
              <a:ext uri="{FF2B5EF4-FFF2-40B4-BE49-F238E27FC236}">
                <a16:creationId xmlns:a16="http://schemas.microsoft.com/office/drawing/2014/main" id="{70348FC2-5FF3-4AF4-86BF-63B88D0D8FCF}"/>
              </a:ext>
            </a:extLst>
          </p:cNvPr>
          <p:cNvGrpSpPr/>
          <p:nvPr/>
        </p:nvGrpSpPr>
        <p:grpSpPr>
          <a:xfrm>
            <a:off x="3325276" y="4385856"/>
            <a:ext cx="734677" cy="540525"/>
            <a:chOff x="2633105" y="2431859"/>
            <a:chExt cx="363243" cy="328585"/>
          </a:xfrm>
        </p:grpSpPr>
        <p:sp>
          <p:nvSpPr>
            <p:cNvPr id="26" name="Google Shape;441;g543144dba8_0_838">
              <a:extLst>
                <a:ext uri="{FF2B5EF4-FFF2-40B4-BE49-F238E27FC236}">
                  <a16:creationId xmlns:a16="http://schemas.microsoft.com/office/drawing/2014/main" id="{7A3C776E-B37E-454E-8541-D96415A5B144}"/>
                </a:ext>
              </a:extLst>
            </p:cNvPr>
            <p:cNvSpPr/>
            <p:nvPr/>
          </p:nvSpPr>
          <p:spPr>
            <a:xfrm>
              <a:off x="2633105" y="2498260"/>
              <a:ext cx="250462" cy="262184"/>
            </a:xfrm>
            <a:custGeom>
              <a:avLst/>
              <a:gdLst/>
              <a:ahLst/>
              <a:cxnLst/>
              <a:rect l="l" t="t" r="r" b="b"/>
              <a:pathLst>
                <a:path w="7906" h="8276" extrusionOk="0">
                  <a:moveTo>
                    <a:pt x="5322" y="6644"/>
                  </a:moveTo>
                  <a:lnTo>
                    <a:pt x="5465" y="7263"/>
                  </a:lnTo>
                  <a:lnTo>
                    <a:pt x="4560" y="7263"/>
                  </a:lnTo>
                  <a:lnTo>
                    <a:pt x="4691" y="6644"/>
                  </a:lnTo>
                  <a:close/>
                  <a:moveTo>
                    <a:pt x="6465" y="7608"/>
                  </a:moveTo>
                  <a:lnTo>
                    <a:pt x="6465" y="7954"/>
                  </a:lnTo>
                  <a:lnTo>
                    <a:pt x="3548" y="7954"/>
                  </a:lnTo>
                  <a:lnTo>
                    <a:pt x="3548" y="7608"/>
                  </a:lnTo>
                  <a:close/>
                  <a:moveTo>
                    <a:pt x="167" y="0"/>
                  </a:moveTo>
                  <a:cubicBezTo>
                    <a:pt x="84" y="0"/>
                    <a:pt x="0" y="72"/>
                    <a:pt x="0" y="167"/>
                  </a:cubicBezTo>
                  <a:lnTo>
                    <a:pt x="0" y="6489"/>
                  </a:lnTo>
                  <a:cubicBezTo>
                    <a:pt x="0" y="6585"/>
                    <a:pt x="84" y="6656"/>
                    <a:pt x="167" y="6656"/>
                  </a:cubicBezTo>
                  <a:lnTo>
                    <a:pt x="4346" y="6656"/>
                  </a:lnTo>
                  <a:lnTo>
                    <a:pt x="4203" y="7287"/>
                  </a:lnTo>
                  <a:lnTo>
                    <a:pt x="3370" y="7287"/>
                  </a:lnTo>
                  <a:cubicBezTo>
                    <a:pt x="3274" y="7287"/>
                    <a:pt x="3203" y="7358"/>
                    <a:pt x="3203" y="7442"/>
                  </a:cubicBezTo>
                  <a:lnTo>
                    <a:pt x="3203" y="8120"/>
                  </a:lnTo>
                  <a:cubicBezTo>
                    <a:pt x="3203" y="8204"/>
                    <a:pt x="3274" y="8275"/>
                    <a:pt x="3370" y="8275"/>
                  </a:cubicBezTo>
                  <a:lnTo>
                    <a:pt x="6632" y="8275"/>
                  </a:lnTo>
                  <a:cubicBezTo>
                    <a:pt x="6715" y="8275"/>
                    <a:pt x="6787" y="8204"/>
                    <a:pt x="6787" y="8120"/>
                  </a:cubicBezTo>
                  <a:lnTo>
                    <a:pt x="6787" y="7442"/>
                  </a:lnTo>
                  <a:cubicBezTo>
                    <a:pt x="6787" y="7358"/>
                    <a:pt x="6715" y="7287"/>
                    <a:pt x="6632" y="7287"/>
                  </a:cubicBezTo>
                  <a:lnTo>
                    <a:pt x="5787" y="7287"/>
                  </a:lnTo>
                  <a:lnTo>
                    <a:pt x="5644" y="6656"/>
                  </a:lnTo>
                  <a:lnTo>
                    <a:pt x="7727" y="6656"/>
                  </a:lnTo>
                  <a:cubicBezTo>
                    <a:pt x="7823" y="6656"/>
                    <a:pt x="7894" y="6585"/>
                    <a:pt x="7894" y="6489"/>
                  </a:cubicBezTo>
                  <a:cubicBezTo>
                    <a:pt x="7906" y="6394"/>
                    <a:pt x="7834" y="6311"/>
                    <a:pt x="7739" y="6311"/>
                  </a:cubicBezTo>
                  <a:lnTo>
                    <a:pt x="345" y="6311"/>
                  </a:lnTo>
                  <a:lnTo>
                    <a:pt x="345" y="334"/>
                  </a:lnTo>
                  <a:lnTo>
                    <a:pt x="4763" y="334"/>
                  </a:lnTo>
                  <a:cubicBezTo>
                    <a:pt x="4858" y="334"/>
                    <a:pt x="4929" y="262"/>
                    <a:pt x="4929" y="167"/>
                  </a:cubicBezTo>
                  <a:cubicBezTo>
                    <a:pt x="4929" y="72"/>
                    <a:pt x="4858" y="0"/>
                    <a:pt x="4763" y="0"/>
                  </a:cubicBezTo>
                  <a:close/>
                </a:path>
              </a:pathLst>
            </a:custGeom>
            <a:solidFill>
              <a:srgbClr val="007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27" name="Google Shape;442;g543144dba8_0_838">
              <a:extLst>
                <a:ext uri="{FF2B5EF4-FFF2-40B4-BE49-F238E27FC236}">
                  <a16:creationId xmlns:a16="http://schemas.microsoft.com/office/drawing/2014/main" id="{4F7E06E4-8A37-4F1E-ACCE-9A2C32BDF42C}"/>
                </a:ext>
              </a:extLst>
            </p:cNvPr>
            <p:cNvSpPr/>
            <p:nvPr/>
          </p:nvSpPr>
          <p:spPr>
            <a:xfrm>
              <a:off x="2772655" y="2680800"/>
              <a:ext cx="38491" cy="10613"/>
            </a:xfrm>
            <a:custGeom>
              <a:avLst/>
              <a:gdLst/>
              <a:ahLst/>
              <a:cxnLst/>
              <a:rect l="l" t="t" r="r" b="b"/>
              <a:pathLst>
                <a:path w="1215" h="335" extrusionOk="0">
                  <a:moveTo>
                    <a:pt x="167" y="1"/>
                  </a:moveTo>
                  <a:cubicBezTo>
                    <a:pt x="84" y="1"/>
                    <a:pt x="0" y="72"/>
                    <a:pt x="0" y="168"/>
                  </a:cubicBezTo>
                  <a:cubicBezTo>
                    <a:pt x="0" y="251"/>
                    <a:pt x="84" y="334"/>
                    <a:pt x="167" y="334"/>
                  </a:cubicBezTo>
                  <a:lnTo>
                    <a:pt x="1048" y="334"/>
                  </a:lnTo>
                  <a:cubicBezTo>
                    <a:pt x="1132" y="334"/>
                    <a:pt x="1215" y="251"/>
                    <a:pt x="1215" y="168"/>
                  </a:cubicBezTo>
                  <a:cubicBezTo>
                    <a:pt x="1215" y="72"/>
                    <a:pt x="1132" y="1"/>
                    <a:pt x="1048" y="1"/>
                  </a:cubicBezTo>
                  <a:close/>
                </a:path>
              </a:pathLst>
            </a:custGeom>
            <a:solidFill>
              <a:srgbClr val="007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28" name="Google Shape;443;g543144dba8_0_838">
              <a:extLst>
                <a:ext uri="{FF2B5EF4-FFF2-40B4-BE49-F238E27FC236}">
                  <a16:creationId xmlns:a16="http://schemas.microsoft.com/office/drawing/2014/main" id="{D2EE9740-61A8-474D-8720-8FE76A3E541F}"/>
                </a:ext>
              </a:extLst>
            </p:cNvPr>
            <p:cNvSpPr/>
            <p:nvPr/>
          </p:nvSpPr>
          <p:spPr>
            <a:xfrm>
              <a:off x="2729286" y="2583131"/>
              <a:ext cx="35862" cy="35862"/>
            </a:xfrm>
            <a:custGeom>
              <a:avLst/>
              <a:gdLst/>
              <a:ahLst/>
              <a:cxnLst/>
              <a:rect l="l" t="t" r="r" b="b"/>
              <a:pathLst>
                <a:path w="1132" h="1132" extrusionOk="0">
                  <a:moveTo>
                    <a:pt x="798" y="334"/>
                  </a:moveTo>
                  <a:lnTo>
                    <a:pt x="798" y="810"/>
                  </a:lnTo>
                  <a:lnTo>
                    <a:pt x="334" y="810"/>
                  </a:lnTo>
                  <a:lnTo>
                    <a:pt x="334" y="334"/>
                  </a:lnTo>
                  <a:close/>
                  <a:moveTo>
                    <a:pt x="167" y="0"/>
                  </a:moveTo>
                  <a:cubicBezTo>
                    <a:pt x="84" y="0"/>
                    <a:pt x="0" y="84"/>
                    <a:pt x="0" y="167"/>
                  </a:cubicBezTo>
                  <a:lnTo>
                    <a:pt x="0" y="977"/>
                  </a:lnTo>
                  <a:cubicBezTo>
                    <a:pt x="0" y="1060"/>
                    <a:pt x="84" y="1131"/>
                    <a:pt x="167" y="1131"/>
                  </a:cubicBezTo>
                  <a:lnTo>
                    <a:pt x="953" y="1131"/>
                  </a:lnTo>
                  <a:cubicBezTo>
                    <a:pt x="1048" y="1131"/>
                    <a:pt x="1119" y="1060"/>
                    <a:pt x="1119" y="977"/>
                  </a:cubicBezTo>
                  <a:lnTo>
                    <a:pt x="1119" y="167"/>
                  </a:lnTo>
                  <a:cubicBezTo>
                    <a:pt x="1131" y="84"/>
                    <a:pt x="1060" y="0"/>
                    <a:pt x="953" y="0"/>
                  </a:cubicBezTo>
                  <a:close/>
                </a:path>
              </a:pathLst>
            </a:custGeom>
            <a:solidFill>
              <a:srgbClr val="007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29" name="Google Shape;444;g543144dba8_0_838">
              <a:extLst>
                <a:ext uri="{FF2B5EF4-FFF2-40B4-BE49-F238E27FC236}">
                  <a16:creationId xmlns:a16="http://schemas.microsoft.com/office/drawing/2014/main" id="{5DEC464A-7E6F-48C3-B65D-50512E56029E}"/>
                </a:ext>
              </a:extLst>
            </p:cNvPr>
            <p:cNvSpPr/>
            <p:nvPr/>
          </p:nvSpPr>
          <p:spPr>
            <a:xfrm>
              <a:off x="2774176" y="2583131"/>
              <a:ext cx="35482" cy="35862"/>
            </a:xfrm>
            <a:custGeom>
              <a:avLst/>
              <a:gdLst/>
              <a:ahLst/>
              <a:cxnLst/>
              <a:rect l="l" t="t" r="r" b="b"/>
              <a:pathLst>
                <a:path w="1120" h="1132" extrusionOk="0">
                  <a:moveTo>
                    <a:pt x="786" y="334"/>
                  </a:moveTo>
                  <a:lnTo>
                    <a:pt x="786" y="810"/>
                  </a:lnTo>
                  <a:lnTo>
                    <a:pt x="333" y="810"/>
                  </a:lnTo>
                  <a:lnTo>
                    <a:pt x="333" y="334"/>
                  </a:lnTo>
                  <a:close/>
                  <a:moveTo>
                    <a:pt x="167" y="0"/>
                  </a:moveTo>
                  <a:cubicBezTo>
                    <a:pt x="72" y="0"/>
                    <a:pt x="0" y="84"/>
                    <a:pt x="0" y="167"/>
                  </a:cubicBezTo>
                  <a:lnTo>
                    <a:pt x="0" y="977"/>
                  </a:lnTo>
                  <a:cubicBezTo>
                    <a:pt x="0" y="1060"/>
                    <a:pt x="72" y="1131"/>
                    <a:pt x="167" y="1131"/>
                  </a:cubicBezTo>
                  <a:lnTo>
                    <a:pt x="953" y="1131"/>
                  </a:lnTo>
                  <a:cubicBezTo>
                    <a:pt x="1048" y="1131"/>
                    <a:pt x="1119" y="1060"/>
                    <a:pt x="1119" y="977"/>
                  </a:cubicBezTo>
                  <a:lnTo>
                    <a:pt x="1119" y="167"/>
                  </a:lnTo>
                  <a:cubicBezTo>
                    <a:pt x="1119" y="84"/>
                    <a:pt x="1036" y="0"/>
                    <a:pt x="953" y="0"/>
                  </a:cubicBezTo>
                  <a:close/>
                </a:path>
              </a:pathLst>
            </a:custGeom>
            <a:solidFill>
              <a:srgbClr val="007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30" name="Google Shape;445;g543144dba8_0_838">
              <a:extLst>
                <a:ext uri="{FF2B5EF4-FFF2-40B4-BE49-F238E27FC236}">
                  <a16:creationId xmlns:a16="http://schemas.microsoft.com/office/drawing/2014/main" id="{C7E03C0B-2991-4DCA-8085-80F12AF6A965}"/>
                </a:ext>
              </a:extLst>
            </p:cNvPr>
            <p:cNvSpPr/>
            <p:nvPr/>
          </p:nvSpPr>
          <p:spPr>
            <a:xfrm>
              <a:off x="2817926" y="2583131"/>
              <a:ext cx="35862" cy="35862"/>
            </a:xfrm>
            <a:custGeom>
              <a:avLst/>
              <a:gdLst/>
              <a:ahLst/>
              <a:cxnLst/>
              <a:rect l="l" t="t" r="r" b="b"/>
              <a:pathLst>
                <a:path w="1132" h="1132" extrusionOk="0">
                  <a:moveTo>
                    <a:pt x="798" y="334"/>
                  </a:moveTo>
                  <a:lnTo>
                    <a:pt x="798" y="810"/>
                  </a:lnTo>
                  <a:lnTo>
                    <a:pt x="334" y="810"/>
                  </a:lnTo>
                  <a:lnTo>
                    <a:pt x="334" y="334"/>
                  </a:lnTo>
                  <a:close/>
                  <a:moveTo>
                    <a:pt x="167" y="0"/>
                  </a:moveTo>
                  <a:cubicBezTo>
                    <a:pt x="84" y="0"/>
                    <a:pt x="0" y="84"/>
                    <a:pt x="0" y="167"/>
                  </a:cubicBezTo>
                  <a:lnTo>
                    <a:pt x="0" y="977"/>
                  </a:lnTo>
                  <a:cubicBezTo>
                    <a:pt x="0" y="1060"/>
                    <a:pt x="84" y="1131"/>
                    <a:pt x="167" y="1131"/>
                  </a:cubicBezTo>
                  <a:lnTo>
                    <a:pt x="953" y="1131"/>
                  </a:lnTo>
                  <a:cubicBezTo>
                    <a:pt x="1048" y="1131"/>
                    <a:pt x="1119" y="1060"/>
                    <a:pt x="1119" y="977"/>
                  </a:cubicBezTo>
                  <a:lnTo>
                    <a:pt x="1119" y="167"/>
                  </a:lnTo>
                  <a:cubicBezTo>
                    <a:pt x="1131" y="84"/>
                    <a:pt x="1060" y="0"/>
                    <a:pt x="953" y="0"/>
                  </a:cubicBezTo>
                  <a:close/>
                </a:path>
              </a:pathLst>
            </a:custGeom>
            <a:solidFill>
              <a:srgbClr val="007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31" name="Google Shape;446;g543144dba8_0_838">
              <a:extLst>
                <a:ext uri="{FF2B5EF4-FFF2-40B4-BE49-F238E27FC236}">
                  <a16:creationId xmlns:a16="http://schemas.microsoft.com/office/drawing/2014/main" id="{2B5ECD76-1D8E-4C65-AEB4-4D96BF67DED5}"/>
                </a:ext>
              </a:extLst>
            </p:cNvPr>
            <p:cNvSpPr/>
            <p:nvPr/>
          </p:nvSpPr>
          <p:spPr>
            <a:xfrm>
              <a:off x="2653475" y="2431859"/>
              <a:ext cx="342873" cy="275394"/>
            </a:xfrm>
            <a:custGeom>
              <a:avLst/>
              <a:gdLst/>
              <a:ahLst/>
              <a:cxnLst/>
              <a:rect l="l" t="t" r="r" b="b"/>
              <a:pathLst>
                <a:path w="10823" h="8693" extrusionOk="0">
                  <a:moveTo>
                    <a:pt x="6429" y="3001"/>
                  </a:moveTo>
                  <a:cubicBezTo>
                    <a:pt x="6715" y="3870"/>
                    <a:pt x="7489" y="4513"/>
                    <a:pt x="8406" y="4585"/>
                  </a:cubicBezTo>
                  <a:lnTo>
                    <a:pt x="8406" y="7359"/>
                  </a:lnTo>
                  <a:lnTo>
                    <a:pt x="310" y="7359"/>
                  </a:lnTo>
                  <a:lnTo>
                    <a:pt x="310" y="3001"/>
                  </a:lnTo>
                  <a:close/>
                  <a:moveTo>
                    <a:pt x="8608" y="1"/>
                  </a:moveTo>
                  <a:cubicBezTo>
                    <a:pt x="7430" y="1"/>
                    <a:pt x="6477" y="906"/>
                    <a:pt x="6358" y="2073"/>
                  </a:cubicBezTo>
                  <a:lnTo>
                    <a:pt x="4798" y="2073"/>
                  </a:lnTo>
                  <a:cubicBezTo>
                    <a:pt x="4703" y="2073"/>
                    <a:pt x="4632" y="2144"/>
                    <a:pt x="4632" y="2239"/>
                  </a:cubicBezTo>
                  <a:cubicBezTo>
                    <a:pt x="4632" y="2323"/>
                    <a:pt x="4703" y="2394"/>
                    <a:pt x="4798" y="2394"/>
                  </a:cubicBezTo>
                  <a:lnTo>
                    <a:pt x="6334" y="2394"/>
                  </a:lnTo>
                  <a:cubicBezTo>
                    <a:pt x="6334" y="2489"/>
                    <a:pt x="6358" y="2561"/>
                    <a:pt x="6370" y="2656"/>
                  </a:cubicBezTo>
                  <a:lnTo>
                    <a:pt x="167" y="2656"/>
                  </a:lnTo>
                  <a:cubicBezTo>
                    <a:pt x="72" y="2656"/>
                    <a:pt x="0" y="2727"/>
                    <a:pt x="0" y="2811"/>
                  </a:cubicBezTo>
                  <a:lnTo>
                    <a:pt x="0" y="7502"/>
                  </a:lnTo>
                  <a:cubicBezTo>
                    <a:pt x="0" y="7597"/>
                    <a:pt x="72" y="7668"/>
                    <a:pt x="167" y="7668"/>
                  </a:cubicBezTo>
                  <a:lnTo>
                    <a:pt x="8608" y="7668"/>
                  </a:lnTo>
                  <a:cubicBezTo>
                    <a:pt x="8692" y="7668"/>
                    <a:pt x="8763" y="7597"/>
                    <a:pt x="8763" y="7502"/>
                  </a:cubicBezTo>
                  <a:lnTo>
                    <a:pt x="8763" y="4561"/>
                  </a:lnTo>
                  <a:cubicBezTo>
                    <a:pt x="8858" y="4561"/>
                    <a:pt x="8966" y="4537"/>
                    <a:pt x="9049" y="4513"/>
                  </a:cubicBezTo>
                  <a:lnTo>
                    <a:pt x="9049" y="8371"/>
                  </a:lnTo>
                  <a:lnTo>
                    <a:pt x="7787" y="8371"/>
                  </a:lnTo>
                  <a:cubicBezTo>
                    <a:pt x="7692" y="8371"/>
                    <a:pt x="7620" y="8442"/>
                    <a:pt x="7620" y="8526"/>
                  </a:cubicBezTo>
                  <a:cubicBezTo>
                    <a:pt x="7620" y="8621"/>
                    <a:pt x="7692" y="8692"/>
                    <a:pt x="7787" y="8692"/>
                  </a:cubicBezTo>
                  <a:lnTo>
                    <a:pt x="9216" y="8692"/>
                  </a:lnTo>
                  <a:cubicBezTo>
                    <a:pt x="9299" y="8692"/>
                    <a:pt x="9382" y="8621"/>
                    <a:pt x="9382" y="8526"/>
                  </a:cubicBezTo>
                  <a:lnTo>
                    <a:pt x="9382" y="4406"/>
                  </a:lnTo>
                  <a:cubicBezTo>
                    <a:pt x="9632" y="4323"/>
                    <a:pt x="9858" y="4180"/>
                    <a:pt x="10061" y="4001"/>
                  </a:cubicBezTo>
                  <a:cubicBezTo>
                    <a:pt x="10466" y="3644"/>
                    <a:pt x="10728" y="3168"/>
                    <a:pt x="10823" y="2632"/>
                  </a:cubicBezTo>
                  <a:cubicBezTo>
                    <a:pt x="10823" y="2596"/>
                    <a:pt x="10763" y="2501"/>
                    <a:pt x="10668" y="2489"/>
                  </a:cubicBezTo>
                  <a:cubicBezTo>
                    <a:pt x="10656" y="2486"/>
                    <a:pt x="10643" y="2484"/>
                    <a:pt x="10630" y="2484"/>
                  </a:cubicBezTo>
                  <a:cubicBezTo>
                    <a:pt x="10558" y="2484"/>
                    <a:pt x="10488" y="2539"/>
                    <a:pt x="10478" y="2620"/>
                  </a:cubicBezTo>
                  <a:cubicBezTo>
                    <a:pt x="10359" y="3358"/>
                    <a:pt x="9835" y="3942"/>
                    <a:pt x="9168" y="4156"/>
                  </a:cubicBezTo>
                  <a:lnTo>
                    <a:pt x="9144" y="4156"/>
                  </a:lnTo>
                  <a:cubicBezTo>
                    <a:pt x="8966" y="4216"/>
                    <a:pt x="8763" y="4239"/>
                    <a:pt x="8573" y="4239"/>
                  </a:cubicBezTo>
                  <a:cubicBezTo>
                    <a:pt x="7513" y="4239"/>
                    <a:pt x="6656" y="3358"/>
                    <a:pt x="6656" y="2287"/>
                  </a:cubicBezTo>
                  <a:cubicBezTo>
                    <a:pt x="6656" y="1215"/>
                    <a:pt x="7513" y="346"/>
                    <a:pt x="8573" y="346"/>
                  </a:cubicBezTo>
                  <a:cubicBezTo>
                    <a:pt x="9513" y="346"/>
                    <a:pt x="10335" y="1061"/>
                    <a:pt x="10478" y="1989"/>
                  </a:cubicBezTo>
                  <a:cubicBezTo>
                    <a:pt x="10490" y="2084"/>
                    <a:pt x="10585" y="2144"/>
                    <a:pt x="10668" y="2144"/>
                  </a:cubicBezTo>
                  <a:cubicBezTo>
                    <a:pt x="10763" y="2132"/>
                    <a:pt x="10823" y="2037"/>
                    <a:pt x="10823" y="1953"/>
                  </a:cubicBezTo>
                  <a:cubicBezTo>
                    <a:pt x="10751" y="1418"/>
                    <a:pt x="10478" y="918"/>
                    <a:pt x="10073" y="572"/>
                  </a:cubicBezTo>
                  <a:cubicBezTo>
                    <a:pt x="9656" y="215"/>
                    <a:pt x="9144" y="1"/>
                    <a:pt x="8608" y="1"/>
                  </a:cubicBezTo>
                  <a:close/>
                </a:path>
              </a:pathLst>
            </a:custGeom>
            <a:solidFill>
              <a:srgbClr val="007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32" name="Google Shape;447;g543144dba8_0_838">
              <a:extLst>
                <a:ext uri="{FF2B5EF4-FFF2-40B4-BE49-F238E27FC236}">
                  <a16:creationId xmlns:a16="http://schemas.microsoft.com/office/drawing/2014/main" id="{11B69DE9-2163-4FC5-8717-0236C698E493}"/>
                </a:ext>
              </a:extLst>
            </p:cNvPr>
            <p:cNvSpPr/>
            <p:nvPr/>
          </p:nvSpPr>
          <p:spPr>
            <a:xfrm>
              <a:off x="2881286" y="2460529"/>
              <a:ext cx="87532" cy="87912"/>
            </a:xfrm>
            <a:custGeom>
              <a:avLst/>
              <a:gdLst/>
              <a:ahLst/>
              <a:cxnLst/>
              <a:rect l="l" t="t" r="r" b="b"/>
              <a:pathLst>
                <a:path w="2763" h="2775" extrusionOk="0">
                  <a:moveTo>
                    <a:pt x="1414" y="703"/>
                  </a:moveTo>
                  <a:cubicBezTo>
                    <a:pt x="1786" y="703"/>
                    <a:pt x="2084" y="1020"/>
                    <a:pt x="2084" y="1406"/>
                  </a:cubicBezTo>
                  <a:cubicBezTo>
                    <a:pt x="2084" y="1787"/>
                    <a:pt x="1775" y="2108"/>
                    <a:pt x="1394" y="2108"/>
                  </a:cubicBezTo>
                  <a:cubicBezTo>
                    <a:pt x="1013" y="2108"/>
                    <a:pt x="715" y="1787"/>
                    <a:pt x="715" y="1406"/>
                  </a:cubicBezTo>
                  <a:cubicBezTo>
                    <a:pt x="715" y="1013"/>
                    <a:pt x="1024" y="703"/>
                    <a:pt x="1394" y="703"/>
                  </a:cubicBezTo>
                  <a:cubicBezTo>
                    <a:pt x="1400" y="703"/>
                    <a:pt x="1407" y="703"/>
                    <a:pt x="1414" y="703"/>
                  </a:cubicBezTo>
                  <a:close/>
                  <a:moveTo>
                    <a:pt x="1382" y="1"/>
                  </a:moveTo>
                  <a:cubicBezTo>
                    <a:pt x="1286" y="1"/>
                    <a:pt x="1215" y="72"/>
                    <a:pt x="1215" y="167"/>
                  </a:cubicBezTo>
                  <a:lnTo>
                    <a:pt x="1215" y="370"/>
                  </a:lnTo>
                  <a:cubicBezTo>
                    <a:pt x="1048" y="406"/>
                    <a:pt x="917" y="465"/>
                    <a:pt x="786" y="560"/>
                  </a:cubicBezTo>
                  <a:lnTo>
                    <a:pt x="632" y="406"/>
                  </a:lnTo>
                  <a:cubicBezTo>
                    <a:pt x="607" y="374"/>
                    <a:pt x="559" y="356"/>
                    <a:pt x="511" y="356"/>
                  </a:cubicBezTo>
                  <a:cubicBezTo>
                    <a:pt x="467" y="356"/>
                    <a:pt x="422" y="371"/>
                    <a:pt x="393" y="406"/>
                  </a:cubicBezTo>
                  <a:cubicBezTo>
                    <a:pt x="334" y="465"/>
                    <a:pt x="322" y="584"/>
                    <a:pt x="393" y="644"/>
                  </a:cubicBezTo>
                  <a:lnTo>
                    <a:pt x="548" y="798"/>
                  </a:lnTo>
                  <a:cubicBezTo>
                    <a:pt x="453" y="929"/>
                    <a:pt x="393" y="1072"/>
                    <a:pt x="370" y="1227"/>
                  </a:cubicBezTo>
                  <a:lnTo>
                    <a:pt x="155" y="1227"/>
                  </a:lnTo>
                  <a:cubicBezTo>
                    <a:pt x="72" y="1227"/>
                    <a:pt x="0" y="1299"/>
                    <a:pt x="0" y="1394"/>
                  </a:cubicBezTo>
                  <a:cubicBezTo>
                    <a:pt x="0" y="1477"/>
                    <a:pt x="72" y="1549"/>
                    <a:pt x="155" y="1549"/>
                  </a:cubicBezTo>
                  <a:lnTo>
                    <a:pt x="370" y="1549"/>
                  </a:lnTo>
                  <a:cubicBezTo>
                    <a:pt x="393" y="1715"/>
                    <a:pt x="453" y="1870"/>
                    <a:pt x="548" y="1989"/>
                  </a:cubicBezTo>
                  <a:lnTo>
                    <a:pt x="393" y="2132"/>
                  </a:lnTo>
                  <a:cubicBezTo>
                    <a:pt x="334" y="2191"/>
                    <a:pt x="334" y="2311"/>
                    <a:pt x="393" y="2370"/>
                  </a:cubicBezTo>
                  <a:cubicBezTo>
                    <a:pt x="429" y="2406"/>
                    <a:pt x="477" y="2418"/>
                    <a:pt x="512" y="2418"/>
                  </a:cubicBezTo>
                  <a:cubicBezTo>
                    <a:pt x="560" y="2418"/>
                    <a:pt x="608" y="2394"/>
                    <a:pt x="632" y="2370"/>
                  </a:cubicBezTo>
                  <a:lnTo>
                    <a:pt x="786" y="2227"/>
                  </a:lnTo>
                  <a:cubicBezTo>
                    <a:pt x="905" y="2311"/>
                    <a:pt x="1048" y="2370"/>
                    <a:pt x="1215" y="2406"/>
                  </a:cubicBezTo>
                  <a:lnTo>
                    <a:pt x="1215" y="2608"/>
                  </a:lnTo>
                  <a:cubicBezTo>
                    <a:pt x="1215" y="2703"/>
                    <a:pt x="1286" y="2775"/>
                    <a:pt x="1382" y="2775"/>
                  </a:cubicBezTo>
                  <a:cubicBezTo>
                    <a:pt x="1465" y="2775"/>
                    <a:pt x="1548" y="2703"/>
                    <a:pt x="1548" y="2608"/>
                  </a:cubicBezTo>
                  <a:lnTo>
                    <a:pt x="1548" y="2430"/>
                  </a:lnTo>
                  <a:cubicBezTo>
                    <a:pt x="1703" y="2394"/>
                    <a:pt x="1846" y="2346"/>
                    <a:pt x="1977" y="2251"/>
                  </a:cubicBezTo>
                  <a:lnTo>
                    <a:pt x="2120" y="2394"/>
                  </a:lnTo>
                  <a:cubicBezTo>
                    <a:pt x="2156" y="2430"/>
                    <a:pt x="2203" y="2442"/>
                    <a:pt x="2239" y="2442"/>
                  </a:cubicBezTo>
                  <a:cubicBezTo>
                    <a:pt x="2286" y="2442"/>
                    <a:pt x="2334" y="2430"/>
                    <a:pt x="2358" y="2394"/>
                  </a:cubicBezTo>
                  <a:cubicBezTo>
                    <a:pt x="2417" y="2346"/>
                    <a:pt x="2441" y="2215"/>
                    <a:pt x="2358" y="2156"/>
                  </a:cubicBezTo>
                  <a:lnTo>
                    <a:pt x="2215" y="2013"/>
                  </a:lnTo>
                  <a:cubicBezTo>
                    <a:pt x="2298" y="1882"/>
                    <a:pt x="2358" y="1727"/>
                    <a:pt x="2394" y="1584"/>
                  </a:cubicBezTo>
                  <a:lnTo>
                    <a:pt x="2596" y="1584"/>
                  </a:lnTo>
                  <a:cubicBezTo>
                    <a:pt x="2691" y="1584"/>
                    <a:pt x="2763" y="1501"/>
                    <a:pt x="2763" y="1418"/>
                  </a:cubicBezTo>
                  <a:cubicBezTo>
                    <a:pt x="2763" y="1299"/>
                    <a:pt x="2691" y="1227"/>
                    <a:pt x="2608" y="1227"/>
                  </a:cubicBezTo>
                  <a:lnTo>
                    <a:pt x="2394" y="1227"/>
                  </a:lnTo>
                  <a:cubicBezTo>
                    <a:pt x="2370" y="1060"/>
                    <a:pt x="2310" y="906"/>
                    <a:pt x="2215" y="798"/>
                  </a:cubicBezTo>
                  <a:lnTo>
                    <a:pt x="2370" y="644"/>
                  </a:lnTo>
                  <a:cubicBezTo>
                    <a:pt x="2417" y="584"/>
                    <a:pt x="2417" y="465"/>
                    <a:pt x="2370" y="406"/>
                  </a:cubicBezTo>
                  <a:cubicBezTo>
                    <a:pt x="2340" y="376"/>
                    <a:pt x="2292" y="361"/>
                    <a:pt x="2245" y="361"/>
                  </a:cubicBezTo>
                  <a:cubicBezTo>
                    <a:pt x="2197" y="361"/>
                    <a:pt x="2150" y="376"/>
                    <a:pt x="2120" y="406"/>
                  </a:cubicBezTo>
                  <a:lnTo>
                    <a:pt x="1977" y="560"/>
                  </a:lnTo>
                  <a:cubicBezTo>
                    <a:pt x="1858" y="465"/>
                    <a:pt x="1715" y="406"/>
                    <a:pt x="1548" y="370"/>
                  </a:cubicBezTo>
                  <a:lnTo>
                    <a:pt x="1548" y="167"/>
                  </a:lnTo>
                  <a:cubicBezTo>
                    <a:pt x="1548" y="72"/>
                    <a:pt x="1477" y="1"/>
                    <a:pt x="1382" y="1"/>
                  </a:cubicBezTo>
                  <a:close/>
                </a:path>
              </a:pathLst>
            </a:custGeom>
            <a:solidFill>
              <a:srgbClr val="007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33" name="Google Shape;448;g543144dba8_0_838">
              <a:extLst>
                <a:ext uri="{FF2B5EF4-FFF2-40B4-BE49-F238E27FC236}">
                  <a16:creationId xmlns:a16="http://schemas.microsoft.com/office/drawing/2014/main" id="{EB22733F-8C92-4974-9642-AF195125F02C}"/>
                </a:ext>
              </a:extLst>
            </p:cNvPr>
            <p:cNvSpPr/>
            <p:nvPr/>
          </p:nvSpPr>
          <p:spPr>
            <a:xfrm>
              <a:off x="2908436" y="2488059"/>
              <a:ext cx="33612" cy="33993"/>
            </a:xfrm>
            <a:custGeom>
              <a:avLst/>
              <a:gdLst/>
              <a:ahLst/>
              <a:cxnLst/>
              <a:rect l="l" t="t" r="r" b="b"/>
              <a:pathLst>
                <a:path w="1061" h="1073" extrusionOk="0">
                  <a:moveTo>
                    <a:pt x="525" y="346"/>
                  </a:moveTo>
                  <a:cubicBezTo>
                    <a:pt x="632" y="346"/>
                    <a:pt x="715" y="430"/>
                    <a:pt x="715" y="537"/>
                  </a:cubicBezTo>
                  <a:cubicBezTo>
                    <a:pt x="715" y="632"/>
                    <a:pt x="632" y="727"/>
                    <a:pt x="525" y="727"/>
                  </a:cubicBezTo>
                  <a:cubicBezTo>
                    <a:pt x="417" y="727"/>
                    <a:pt x="334" y="632"/>
                    <a:pt x="334" y="537"/>
                  </a:cubicBezTo>
                  <a:cubicBezTo>
                    <a:pt x="334" y="430"/>
                    <a:pt x="417" y="346"/>
                    <a:pt x="525" y="346"/>
                  </a:cubicBezTo>
                  <a:close/>
                  <a:moveTo>
                    <a:pt x="525" y="1"/>
                  </a:moveTo>
                  <a:cubicBezTo>
                    <a:pt x="239" y="1"/>
                    <a:pt x="1" y="239"/>
                    <a:pt x="1" y="537"/>
                  </a:cubicBezTo>
                  <a:cubicBezTo>
                    <a:pt x="1" y="834"/>
                    <a:pt x="239" y="1072"/>
                    <a:pt x="525" y="1072"/>
                  </a:cubicBezTo>
                  <a:cubicBezTo>
                    <a:pt x="810" y="1072"/>
                    <a:pt x="1048" y="834"/>
                    <a:pt x="1048" y="537"/>
                  </a:cubicBezTo>
                  <a:cubicBezTo>
                    <a:pt x="1060" y="239"/>
                    <a:pt x="822" y="1"/>
                    <a:pt x="525" y="1"/>
                  </a:cubicBezTo>
                  <a:close/>
                </a:path>
              </a:pathLst>
            </a:custGeom>
            <a:solidFill>
              <a:srgbClr val="0077B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grpSp>
      <p:cxnSp>
        <p:nvCxnSpPr>
          <p:cNvPr id="13" name="Google Shape;452;g543144dba8_0_838">
            <a:extLst>
              <a:ext uri="{FF2B5EF4-FFF2-40B4-BE49-F238E27FC236}">
                <a16:creationId xmlns:a16="http://schemas.microsoft.com/office/drawing/2014/main" id="{4EF21721-7603-416F-A3D5-209221B9F72F}"/>
              </a:ext>
            </a:extLst>
          </p:cNvPr>
          <p:cNvCxnSpPr>
            <a:stCxn id="5" idx="3"/>
          </p:cNvCxnSpPr>
          <p:nvPr/>
        </p:nvCxnSpPr>
        <p:spPr>
          <a:xfrm>
            <a:off x="1811979" y="4756356"/>
            <a:ext cx="3993119" cy="1049186"/>
          </a:xfrm>
          <a:prstGeom prst="bentConnector3">
            <a:avLst>
              <a:gd name="adj1" fmla="val -360"/>
            </a:avLst>
          </a:prstGeom>
          <a:noFill/>
          <a:ln w="9525" cap="flat" cmpd="sng">
            <a:solidFill>
              <a:schemeClr val="accent1">
                <a:lumMod val="50000"/>
              </a:schemeClr>
            </a:solidFill>
            <a:prstDash val="dash"/>
            <a:round/>
            <a:headEnd type="none" w="sm" len="sm"/>
            <a:tailEnd type="none" w="sm" len="sm"/>
          </a:ln>
        </p:spPr>
      </p:cxnSp>
      <p:cxnSp>
        <p:nvCxnSpPr>
          <p:cNvPr id="14" name="Google Shape;453;g543144dba8_0_838">
            <a:extLst>
              <a:ext uri="{FF2B5EF4-FFF2-40B4-BE49-F238E27FC236}">
                <a16:creationId xmlns:a16="http://schemas.microsoft.com/office/drawing/2014/main" id="{5BF0F4EF-33B8-4999-A109-A3CECBD87DCC}"/>
              </a:ext>
            </a:extLst>
          </p:cNvPr>
          <p:cNvCxnSpPr/>
          <p:nvPr/>
        </p:nvCxnSpPr>
        <p:spPr>
          <a:xfrm>
            <a:off x="1582864" y="4701786"/>
            <a:ext cx="1764472" cy="0"/>
          </a:xfrm>
          <a:prstGeom prst="straightConnector1">
            <a:avLst/>
          </a:prstGeom>
          <a:noFill/>
          <a:ln w="9525" cap="flat" cmpd="sng">
            <a:solidFill>
              <a:schemeClr val="accent1">
                <a:lumMod val="50000"/>
              </a:schemeClr>
            </a:solidFill>
            <a:prstDash val="dash"/>
            <a:round/>
            <a:headEnd type="none" w="sm" len="sm"/>
            <a:tailEnd type="none" w="sm" len="sm"/>
          </a:ln>
        </p:spPr>
      </p:cxnSp>
      <p:cxnSp>
        <p:nvCxnSpPr>
          <p:cNvPr id="15" name="Google Shape;454;g543144dba8_0_838">
            <a:extLst>
              <a:ext uri="{FF2B5EF4-FFF2-40B4-BE49-F238E27FC236}">
                <a16:creationId xmlns:a16="http://schemas.microsoft.com/office/drawing/2014/main" id="{63A52931-3383-422B-A121-3E621DB21A7D}"/>
              </a:ext>
            </a:extLst>
          </p:cNvPr>
          <p:cNvCxnSpPr/>
          <p:nvPr/>
        </p:nvCxnSpPr>
        <p:spPr>
          <a:xfrm rot="10800000" flipH="1">
            <a:off x="4053054" y="3510430"/>
            <a:ext cx="1778428" cy="927291"/>
          </a:xfrm>
          <a:prstGeom prst="straightConnector1">
            <a:avLst/>
          </a:prstGeom>
          <a:noFill/>
          <a:ln w="9525" cap="flat" cmpd="sng">
            <a:solidFill>
              <a:schemeClr val="bg2">
                <a:lumMod val="50000"/>
              </a:schemeClr>
            </a:solidFill>
            <a:prstDash val="dash"/>
            <a:round/>
            <a:headEnd type="none" w="sm" len="sm"/>
            <a:tailEnd type="none" w="sm" len="sm"/>
          </a:ln>
        </p:spPr>
      </p:cxnSp>
      <p:cxnSp>
        <p:nvCxnSpPr>
          <p:cNvPr id="16" name="Google Shape;455;g543144dba8_0_838">
            <a:extLst>
              <a:ext uri="{FF2B5EF4-FFF2-40B4-BE49-F238E27FC236}">
                <a16:creationId xmlns:a16="http://schemas.microsoft.com/office/drawing/2014/main" id="{6269ABAB-86BE-4097-AC4C-988DD64DEC58}"/>
              </a:ext>
            </a:extLst>
          </p:cNvPr>
          <p:cNvCxnSpPr/>
          <p:nvPr/>
        </p:nvCxnSpPr>
        <p:spPr>
          <a:xfrm>
            <a:off x="6252728" y="3645568"/>
            <a:ext cx="0" cy="1871361"/>
          </a:xfrm>
          <a:prstGeom prst="straightConnector1">
            <a:avLst/>
          </a:prstGeom>
          <a:noFill/>
          <a:ln w="9525" cap="flat" cmpd="sng">
            <a:solidFill>
              <a:schemeClr val="accent1">
                <a:lumMod val="50000"/>
              </a:schemeClr>
            </a:solidFill>
            <a:prstDash val="solid"/>
            <a:round/>
            <a:headEnd type="none" w="sm" len="sm"/>
            <a:tailEnd type="none" w="sm" len="sm"/>
          </a:ln>
        </p:spPr>
      </p:cxnSp>
      <p:sp>
        <p:nvSpPr>
          <p:cNvPr id="18" name="Google Shape;457;g543144dba8_0_838">
            <a:extLst>
              <a:ext uri="{FF2B5EF4-FFF2-40B4-BE49-F238E27FC236}">
                <a16:creationId xmlns:a16="http://schemas.microsoft.com/office/drawing/2014/main" id="{FF8FFAB7-E10E-4930-8746-8C31E20C9F9A}"/>
              </a:ext>
            </a:extLst>
          </p:cNvPr>
          <p:cNvSpPr txBox="1"/>
          <p:nvPr/>
        </p:nvSpPr>
        <p:spPr>
          <a:xfrm>
            <a:off x="2675674" y="2395979"/>
            <a:ext cx="2054506" cy="53939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2000" b="1" i="0" u="none" strike="noStrike" cap="none">
                <a:solidFill>
                  <a:srgbClr val="000000"/>
                </a:solidFill>
                <a:latin typeface="Roboto"/>
                <a:ea typeface="Roboto"/>
                <a:cs typeface="Roboto"/>
                <a:sym typeface="Roboto"/>
              </a:rPr>
              <a:t>Plano Control</a:t>
            </a:r>
            <a:endParaRPr sz="2000" b="1" i="0" u="none" strike="noStrike" cap="none">
              <a:solidFill>
                <a:srgbClr val="000000"/>
              </a:solidFill>
              <a:latin typeface="Roboto"/>
              <a:ea typeface="Roboto"/>
              <a:cs typeface="Roboto"/>
              <a:sym typeface="Roboto"/>
            </a:endParaRPr>
          </a:p>
        </p:txBody>
      </p:sp>
      <p:sp>
        <p:nvSpPr>
          <p:cNvPr id="19" name="Google Shape;458;g543144dba8_0_838">
            <a:extLst>
              <a:ext uri="{FF2B5EF4-FFF2-40B4-BE49-F238E27FC236}">
                <a16:creationId xmlns:a16="http://schemas.microsoft.com/office/drawing/2014/main" id="{AF76647D-8247-4A09-A2A3-3E381FDB6FA5}"/>
              </a:ext>
            </a:extLst>
          </p:cNvPr>
          <p:cNvSpPr txBox="1"/>
          <p:nvPr/>
        </p:nvSpPr>
        <p:spPr>
          <a:xfrm>
            <a:off x="4866372" y="1898364"/>
            <a:ext cx="2698890" cy="1190328"/>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2000" b="1" i="0" u="none" strike="noStrike" cap="none" dirty="0">
                <a:solidFill>
                  <a:srgbClr val="000000"/>
                </a:solidFill>
                <a:latin typeface="Roboto"/>
                <a:ea typeface="Roboto"/>
                <a:cs typeface="Roboto"/>
                <a:sym typeface="Roboto"/>
              </a:rPr>
              <a:t>Plano de Orquestación</a:t>
            </a:r>
            <a:endParaRPr sz="2000" b="1" dirty="0">
              <a:latin typeface="Roboto"/>
              <a:ea typeface="Roboto"/>
              <a:cs typeface="Roboto"/>
              <a:sym typeface="Roboto"/>
            </a:endParaRPr>
          </a:p>
          <a:p>
            <a:pPr marL="0" marR="0" lvl="0" indent="0" algn="ctr" rtl="0">
              <a:lnSpc>
                <a:spcPct val="100000"/>
              </a:lnSpc>
              <a:spcBef>
                <a:spcPts val="0"/>
              </a:spcBef>
              <a:spcAft>
                <a:spcPts val="0"/>
              </a:spcAft>
              <a:buClr>
                <a:srgbClr val="000000"/>
              </a:buClr>
              <a:buSzPts val="1000"/>
              <a:buFont typeface="Arial"/>
              <a:buNone/>
            </a:pPr>
            <a:r>
              <a:rPr lang="en" sz="2000" b="1" dirty="0">
                <a:solidFill>
                  <a:sysClr val="windowText" lastClr="000000"/>
                </a:solidFill>
                <a:latin typeface="Roboto"/>
                <a:ea typeface="Roboto"/>
                <a:cs typeface="Roboto"/>
                <a:sym typeface="Roboto"/>
              </a:rPr>
              <a:t>Y</a:t>
            </a:r>
            <a:r>
              <a:rPr lang="en" sz="2000" b="1" dirty="0">
                <a:latin typeface="Roboto"/>
                <a:ea typeface="Roboto"/>
                <a:cs typeface="Roboto"/>
                <a:sym typeface="Roboto"/>
              </a:rPr>
              <a:t> </a:t>
            </a:r>
            <a:r>
              <a:rPr lang="en" sz="2000" b="1" i="0" u="none" strike="noStrike" cap="none" dirty="0">
                <a:solidFill>
                  <a:srgbClr val="000000"/>
                </a:solidFill>
                <a:latin typeface="Roboto"/>
                <a:ea typeface="Roboto"/>
                <a:cs typeface="Roboto"/>
                <a:sym typeface="Roboto"/>
              </a:rPr>
              <a:t>Administración</a:t>
            </a:r>
            <a:endParaRPr sz="2000" b="1" i="0" u="none" strike="noStrike" cap="none" dirty="0">
              <a:solidFill>
                <a:srgbClr val="000000"/>
              </a:solidFill>
              <a:latin typeface="Roboto"/>
              <a:ea typeface="Roboto"/>
              <a:cs typeface="Roboto"/>
              <a:sym typeface="Roboto"/>
            </a:endParaRPr>
          </a:p>
        </p:txBody>
      </p:sp>
      <p:grpSp>
        <p:nvGrpSpPr>
          <p:cNvPr id="62" name="Grupo 61">
            <a:extLst>
              <a:ext uri="{FF2B5EF4-FFF2-40B4-BE49-F238E27FC236}">
                <a16:creationId xmlns:a16="http://schemas.microsoft.com/office/drawing/2014/main" id="{76CA5AE3-21EF-4402-96B0-0F1B8FC69726}"/>
              </a:ext>
            </a:extLst>
          </p:cNvPr>
          <p:cNvGrpSpPr/>
          <p:nvPr/>
        </p:nvGrpSpPr>
        <p:grpSpPr>
          <a:xfrm>
            <a:off x="87088" y="2395979"/>
            <a:ext cx="2294784" cy="4168570"/>
            <a:chOff x="87088" y="2395979"/>
            <a:chExt cx="2294784" cy="4168570"/>
          </a:xfrm>
        </p:grpSpPr>
        <p:sp>
          <p:nvSpPr>
            <p:cNvPr id="5" name="Google Shape;405;g543144dba8_0_838">
              <a:extLst>
                <a:ext uri="{FF2B5EF4-FFF2-40B4-BE49-F238E27FC236}">
                  <a16:creationId xmlns:a16="http://schemas.microsoft.com/office/drawing/2014/main" id="{CF93FF05-A9AE-4008-81F8-A3B856808FCD}"/>
                </a:ext>
              </a:extLst>
            </p:cNvPr>
            <p:cNvSpPr/>
            <p:nvPr/>
          </p:nvSpPr>
          <p:spPr>
            <a:xfrm>
              <a:off x="386081" y="2948164"/>
              <a:ext cx="1425897" cy="3616385"/>
            </a:xfrm>
            <a:prstGeom prst="roundRect">
              <a:avLst>
                <a:gd name="adj" fmla="val 16667"/>
              </a:avLst>
            </a:prstGeom>
            <a:solidFill>
              <a:schemeClr val="accent1">
                <a:lumMod val="60000"/>
                <a:lumOff val="40000"/>
                <a:alpha val="568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7" name="Google Shape;408;g543144dba8_0_838">
              <a:extLst>
                <a:ext uri="{FF2B5EF4-FFF2-40B4-BE49-F238E27FC236}">
                  <a16:creationId xmlns:a16="http://schemas.microsoft.com/office/drawing/2014/main" id="{D317E5AF-7F2B-44C1-B675-36FB3B722F1C}"/>
                </a:ext>
              </a:extLst>
            </p:cNvPr>
            <p:cNvSpPr/>
            <p:nvPr/>
          </p:nvSpPr>
          <p:spPr>
            <a:xfrm>
              <a:off x="495639" y="4070014"/>
              <a:ext cx="720424" cy="540237"/>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rgbClr val="00B4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grpSp>
          <p:nvGrpSpPr>
            <p:cNvPr id="12" name="Google Shape;449;g543144dba8_0_838">
              <a:extLst>
                <a:ext uri="{FF2B5EF4-FFF2-40B4-BE49-F238E27FC236}">
                  <a16:creationId xmlns:a16="http://schemas.microsoft.com/office/drawing/2014/main" id="{BCD07CC2-0225-4114-90B5-4F5503276271}"/>
                </a:ext>
              </a:extLst>
            </p:cNvPr>
            <p:cNvGrpSpPr/>
            <p:nvPr/>
          </p:nvGrpSpPr>
          <p:grpSpPr>
            <a:xfrm>
              <a:off x="858897" y="4431689"/>
              <a:ext cx="751165" cy="448852"/>
              <a:chOff x="6188327" y="2955408"/>
              <a:chExt cx="371395" cy="272857"/>
            </a:xfrm>
          </p:grpSpPr>
          <p:sp>
            <p:nvSpPr>
              <p:cNvPr id="24" name="Google Shape;450;g543144dba8_0_838">
                <a:extLst>
                  <a:ext uri="{FF2B5EF4-FFF2-40B4-BE49-F238E27FC236}">
                    <a16:creationId xmlns:a16="http://schemas.microsoft.com/office/drawing/2014/main" id="{9AF1350D-737D-4474-983B-C95A867FA3AB}"/>
                  </a:ext>
                </a:extLst>
              </p:cNvPr>
              <p:cNvSpPr/>
              <p:nvPr/>
            </p:nvSpPr>
            <p:spPr>
              <a:xfrm>
                <a:off x="6229990" y="2978897"/>
                <a:ext cx="289567" cy="197840"/>
              </a:xfrm>
              <a:custGeom>
                <a:avLst/>
                <a:gdLst/>
                <a:ahLst/>
                <a:cxnLst/>
                <a:rect l="l" t="t" r="r" b="b"/>
                <a:pathLst>
                  <a:path w="9098" h="6216" extrusionOk="0">
                    <a:moveTo>
                      <a:pt x="2894" y="1263"/>
                    </a:moveTo>
                    <a:cubicBezTo>
                      <a:pt x="3097" y="1263"/>
                      <a:pt x="3263" y="1429"/>
                      <a:pt x="3263" y="1632"/>
                    </a:cubicBezTo>
                    <a:lnTo>
                      <a:pt x="3263" y="2001"/>
                    </a:lnTo>
                    <a:cubicBezTo>
                      <a:pt x="3263" y="2322"/>
                      <a:pt x="3013" y="2572"/>
                      <a:pt x="2704" y="2572"/>
                    </a:cubicBezTo>
                    <a:cubicBezTo>
                      <a:pt x="2406" y="2561"/>
                      <a:pt x="2144" y="2299"/>
                      <a:pt x="2144" y="2001"/>
                    </a:cubicBezTo>
                    <a:lnTo>
                      <a:pt x="2144" y="1632"/>
                    </a:lnTo>
                    <a:cubicBezTo>
                      <a:pt x="2144" y="1429"/>
                      <a:pt x="2311" y="1263"/>
                      <a:pt x="2525" y="1263"/>
                    </a:cubicBezTo>
                    <a:close/>
                    <a:moveTo>
                      <a:pt x="7264" y="1084"/>
                    </a:moveTo>
                    <a:cubicBezTo>
                      <a:pt x="7371" y="1084"/>
                      <a:pt x="7466" y="1168"/>
                      <a:pt x="7466" y="1275"/>
                    </a:cubicBezTo>
                    <a:lnTo>
                      <a:pt x="7466" y="1822"/>
                    </a:lnTo>
                    <a:cubicBezTo>
                      <a:pt x="7466" y="1894"/>
                      <a:pt x="7430" y="1953"/>
                      <a:pt x="7359" y="1989"/>
                    </a:cubicBezTo>
                    <a:cubicBezTo>
                      <a:pt x="7299" y="2025"/>
                      <a:pt x="7264" y="2084"/>
                      <a:pt x="7264" y="2144"/>
                    </a:cubicBezTo>
                    <a:lnTo>
                      <a:pt x="7264" y="2406"/>
                    </a:lnTo>
                    <a:cubicBezTo>
                      <a:pt x="7264" y="2477"/>
                      <a:pt x="7323" y="2549"/>
                      <a:pt x="7407" y="2572"/>
                    </a:cubicBezTo>
                    <a:lnTo>
                      <a:pt x="7859" y="2692"/>
                    </a:lnTo>
                    <a:cubicBezTo>
                      <a:pt x="7954" y="2703"/>
                      <a:pt x="8014" y="2787"/>
                      <a:pt x="8014" y="2882"/>
                    </a:cubicBezTo>
                    <a:lnTo>
                      <a:pt x="8014" y="2930"/>
                    </a:lnTo>
                    <a:lnTo>
                      <a:pt x="6168" y="2930"/>
                    </a:lnTo>
                    <a:lnTo>
                      <a:pt x="6168" y="2882"/>
                    </a:lnTo>
                    <a:cubicBezTo>
                      <a:pt x="6168" y="2787"/>
                      <a:pt x="6228" y="2715"/>
                      <a:pt x="6311" y="2692"/>
                    </a:cubicBezTo>
                    <a:lnTo>
                      <a:pt x="6776" y="2572"/>
                    </a:lnTo>
                    <a:cubicBezTo>
                      <a:pt x="6847" y="2549"/>
                      <a:pt x="6907" y="2477"/>
                      <a:pt x="6907" y="2406"/>
                    </a:cubicBezTo>
                    <a:lnTo>
                      <a:pt x="6907" y="2144"/>
                    </a:lnTo>
                    <a:cubicBezTo>
                      <a:pt x="6895" y="2060"/>
                      <a:pt x="6871" y="2025"/>
                      <a:pt x="6811" y="1989"/>
                    </a:cubicBezTo>
                    <a:cubicBezTo>
                      <a:pt x="6752" y="1953"/>
                      <a:pt x="6704" y="1882"/>
                      <a:pt x="6704" y="1822"/>
                    </a:cubicBezTo>
                    <a:lnTo>
                      <a:pt x="6704" y="1275"/>
                    </a:lnTo>
                    <a:cubicBezTo>
                      <a:pt x="6704" y="1168"/>
                      <a:pt x="6787" y="1084"/>
                      <a:pt x="6895" y="1084"/>
                    </a:cubicBezTo>
                    <a:close/>
                    <a:moveTo>
                      <a:pt x="8752" y="334"/>
                    </a:moveTo>
                    <a:lnTo>
                      <a:pt x="8752" y="2930"/>
                    </a:lnTo>
                    <a:lnTo>
                      <a:pt x="8371" y="2930"/>
                    </a:lnTo>
                    <a:lnTo>
                      <a:pt x="8371" y="2882"/>
                    </a:lnTo>
                    <a:cubicBezTo>
                      <a:pt x="8371" y="2632"/>
                      <a:pt x="8204" y="2418"/>
                      <a:pt x="7966" y="2358"/>
                    </a:cubicBezTo>
                    <a:lnTo>
                      <a:pt x="7645" y="2287"/>
                    </a:lnTo>
                    <a:lnTo>
                      <a:pt x="7645" y="2227"/>
                    </a:lnTo>
                    <a:cubicBezTo>
                      <a:pt x="7764" y="2120"/>
                      <a:pt x="7823" y="1977"/>
                      <a:pt x="7823" y="1822"/>
                    </a:cubicBezTo>
                    <a:lnTo>
                      <a:pt x="7823" y="1275"/>
                    </a:lnTo>
                    <a:cubicBezTo>
                      <a:pt x="7823" y="977"/>
                      <a:pt x="7585" y="739"/>
                      <a:pt x="7288" y="739"/>
                    </a:cubicBezTo>
                    <a:lnTo>
                      <a:pt x="6907" y="739"/>
                    </a:lnTo>
                    <a:cubicBezTo>
                      <a:pt x="6609" y="739"/>
                      <a:pt x="6371" y="977"/>
                      <a:pt x="6371" y="1275"/>
                    </a:cubicBezTo>
                    <a:lnTo>
                      <a:pt x="6371" y="1822"/>
                    </a:lnTo>
                    <a:cubicBezTo>
                      <a:pt x="6371" y="1977"/>
                      <a:pt x="6454" y="2120"/>
                      <a:pt x="6549" y="2227"/>
                    </a:cubicBezTo>
                    <a:lnTo>
                      <a:pt x="6549" y="2287"/>
                    </a:lnTo>
                    <a:lnTo>
                      <a:pt x="6228" y="2358"/>
                    </a:lnTo>
                    <a:cubicBezTo>
                      <a:pt x="5990" y="2418"/>
                      <a:pt x="5823" y="2632"/>
                      <a:pt x="5823" y="2882"/>
                    </a:cubicBezTo>
                    <a:lnTo>
                      <a:pt x="5823" y="2930"/>
                    </a:lnTo>
                    <a:lnTo>
                      <a:pt x="5442" y="2930"/>
                    </a:lnTo>
                    <a:lnTo>
                      <a:pt x="5442" y="334"/>
                    </a:lnTo>
                    <a:close/>
                    <a:moveTo>
                      <a:pt x="2894" y="2906"/>
                    </a:moveTo>
                    <a:lnTo>
                      <a:pt x="2894" y="2989"/>
                    </a:lnTo>
                    <a:cubicBezTo>
                      <a:pt x="2894" y="3049"/>
                      <a:pt x="2906" y="3108"/>
                      <a:pt x="2954" y="3168"/>
                    </a:cubicBezTo>
                    <a:lnTo>
                      <a:pt x="2716" y="3406"/>
                    </a:lnTo>
                    <a:lnTo>
                      <a:pt x="2704" y="3406"/>
                    </a:lnTo>
                    <a:lnTo>
                      <a:pt x="2466" y="3168"/>
                    </a:lnTo>
                    <a:cubicBezTo>
                      <a:pt x="2489" y="3108"/>
                      <a:pt x="2501" y="3049"/>
                      <a:pt x="2501" y="2989"/>
                    </a:cubicBezTo>
                    <a:lnTo>
                      <a:pt x="2501" y="2906"/>
                    </a:lnTo>
                    <a:close/>
                    <a:moveTo>
                      <a:pt x="3251" y="3346"/>
                    </a:moveTo>
                    <a:lnTo>
                      <a:pt x="3597" y="3477"/>
                    </a:lnTo>
                    <a:cubicBezTo>
                      <a:pt x="3739" y="3537"/>
                      <a:pt x="3835" y="3668"/>
                      <a:pt x="3835" y="3835"/>
                    </a:cubicBezTo>
                    <a:lnTo>
                      <a:pt x="3835" y="4918"/>
                    </a:lnTo>
                    <a:cubicBezTo>
                      <a:pt x="3835" y="5025"/>
                      <a:pt x="3739" y="5108"/>
                      <a:pt x="3632" y="5108"/>
                    </a:cubicBezTo>
                    <a:lnTo>
                      <a:pt x="2894" y="5108"/>
                    </a:lnTo>
                    <a:lnTo>
                      <a:pt x="2894" y="4906"/>
                    </a:lnTo>
                    <a:lnTo>
                      <a:pt x="3263" y="4906"/>
                    </a:lnTo>
                    <a:cubicBezTo>
                      <a:pt x="3358" y="4906"/>
                      <a:pt x="3430" y="4835"/>
                      <a:pt x="3430" y="4739"/>
                    </a:cubicBezTo>
                    <a:lnTo>
                      <a:pt x="3430" y="4192"/>
                    </a:lnTo>
                    <a:cubicBezTo>
                      <a:pt x="3430" y="4096"/>
                      <a:pt x="3358" y="4025"/>
                      <a:pt x="3263" y="4025"/>
                    </a:cubicBezTo>
                    <a:cubicBezTo>
                      <a:pt x="3180" y="4025"/>
                      <a:pt x="3097" y="4096"/>
                      <a:pt x="3097" y="4192"/>
                    </a:cubicBezTo>
                    <a:lnTo>
                      <a:pt x="3097" y="4561"/>
                    </a:lnTo>
                    <a:lnTo>
                      <a:pt x="2346" y="4561"/>
                    </a:lnTo>
                    <a:lnTo>
                      <a:pt x="2346" y="4192"/>
                    </a:lnTo>
                    <a:cubicBezTo>
                      <a:pt x="2346" y="4096"/>
                      <a:pt x="2263" y="4025"/>
                      <a:pt x="2180" y="4025"/>
                    </a:cubicBezTo>
                    <a:cubicBezTo>
                      <a:pt x="2085" y="4025"/>
                      <a:pt x="2013" y="4096"/>
                      <a:pt x="2013" y="4192"/>
                    </a:cubicBezTo>
                    <a:lnTo>
                      <a:pt x="2013" y="4739"/>
                    </a:lnTo>
                    <a:cubicBezTo>
                      <a:pt x="2013" y="4835"/>
                      <a:pt x="2085" y="4906"/>
                      <a:pt x="2180" y="4906"/>
                    </a:cubicBezTo>
                    <a:lnTo>
                      <a:pt x="2549" y="4906"/>
                    </a:lnTo>
                    <a:lnTo>
                      <a:pt x="2549" y="5120"/>
                    </a:lnTo>
                    <a:lnTo>
                      <a:pt x="1811" y="5120"/>
                    </a:lnTo>
                    <a:cubicBezTo>
                      <a:pt x="1704" y="5120"/>
                      <a:pt x="1608" y="5025"/>
                      <a:pt x="1608" y="4918"/>
                    </a:cubicBezTo>
                    <a:lnTo>
                      <a:pt x="1608" y="3835"/>
                    </a:lnTo>
                    <a:lnTo>
                      <a:pt x="1596" y="3835"/>
                    </a:lnTo>
                    <a:cubicBezTo>
                      <a:pt x="1596" y="3680"/>
                      <a:pt x="1704" y="3537"/>
                      <a:pt x="1834" y="3477"/>
                    </a:cubicBezTo>
                    <a:lnTo>
                      <a:pt x="2180" y="3346"/>
                    </a:lnTo>
                    <a:lnTo>
                      <a:pt x="2466" y="3632"/>
                    </a:lnTo>
                    <a:cubicBezTo>
                      <a:pt x="2537" y="3704"/>
                      <a:pt x="2620" y="3727"/>
                      <a:pt x="2716" y="3727"/>
                    </a:cubicBezTo>
                    <a:cubicBezTo>
                      <a:pt x="2799" y="3727"/>
                      <a:pt x="2894" y="3704"/>
                      <a:pt x="2966" y="3632"/>
                    </a:cubicBezTo>
                    <a:lnTo>
                      <a:pt x="3251" y="3346"/>
                    </a:lnTo>
                    <a:close/>
                    <a:moveTo>
                      <a:pt x="5097" y="5085"/>
                    </a:moveTo>
                    <a:lnTo>
                      <a:pt x="5097" y="5847"/>
                    </a:lnTo>
                    <a:lnTo>
                      <a:pt x="322" y="5847"/>
                    </a:lnTo>
                    <a:lnTo>
                      <a:pt x="322" y="5085"/>
                    </a:lnTo>
                    <a:lnTo>
                      <a:pt x="1287" y="5085"/>
                    </a:lnTo>
                    <a:cubicBezTo>
                      <a:pt x="1358" y="5287"/>
                      <a:pt x="1549" y="5454"/>
                      <a:pt x="1787" y="5454"/>
                    </a:cubicBezTo>
                    <a:lnTo>
                      <a:pt x="3620" y="5454"/>
                    </a:lnTo>
                    <a:cubicBezTo>
                      <a:pt x="3859" y="5454"/>
                      <a:pt x="4049" y="5311"/>
                      <a:pt x="4132" y="5085"/>
                    </a:cubicBezTo>
                    <a:close/>
                    <a:moveTo>
                      <a:pt x="7288" y="4001"/>
                    </a:moveTo>
                    <a:cubicBezTo>
                      <a:pt x="7383" y="4001"/>
                      <a:pt x="7478" y="4085"/>
                      <a:pt x="7478" y="4192"/>
                    </a:cubicBezTo>
                    <a:lnTo>
                      <a:pt x="7478" y="4739"/>
                    </a:lnTo>
                    <a:cubicBezTo>
                      <a:pt x="7478" y="4823"/>
                      <a:pt x="7442" y="4870"/>
                      <a:pt x="7371" y="4906"/>
                    </a:cubicBezTo>
                    <a:cubicBezTo>
                      <a:pt x="7311" y="4942"/>
                      <a:pt x="7288" y="5001"/>
                      <a:pt x="7288" y="5061"/>
                    </a:cubicBezTo>
                    <a:lnTo>
                      <a:pt x="7288" y="5323"/>
                    </a:lnTo>
                    <a:cubicBezTo>
                      <a:pt x="7288" y="5394"/>
                      <a:pt x="7347" y="5466"/>
                      <a:pt x="7419" y="5489"/>
                    </a:cubicBezTo>
                    <a:lnTo>
                      <a:pt x="7883" y="5609"/>
                    </a:lnTo>
                    <a:cubicBezTo>
                      <a:pt x="7966" y="5620"/>
                      <a:pt x="8026" y="5716"/>
                      <a:pt x="8026" y="5799"/>
                    </a:cubicBezTo>
                    <a:lnTo>
                      <a:pt x="8026" y="5847"/>
                    </a:lnTo>
                    <a:lnTo>
                      <a:pt x="6168" y="5847"/>
                    </a:lnTo>
                    <a:lnTo>
                      <a:pt x="6168" y="5799"/>
                    </a:lnTo>
                    <a:cubicBezTo>
                      <a:pt x="6168" y="5716"/>
                      <a:pt x="6228" y="5632"/>
                      <a:pt x="6311" y="5609"/>
                    </a:cubicBezTo>
                    <a:lnTo>
                      <a:pt x="6776" y="5489"/>
                    </a:lnTo>
                    <a:cubicBezTo>
                      <a:pt x="6847" y="5478"/>
                      <a:pt x="6907" y="5394"/>
                      <a:pt x="6907" y="5323"/>
                    </a:cubicBezTo>
                    <a:lnTo>
                      <a:pt x="6907" y="5061"/>
                    </a:lnTo>
                    <a:cubicBezTo>
                      <a:pt x="6907" y="5001"/>
                      <a:pt x="6883" y="4942"/>
                      <a:pt x="6823" y="4906"/>
                    </a:cubicBezTo>
                    <a:cubicBezTo>
                      <a:pt x="6764" y="4870"/>
                      <a:pt x="6716" y="4799"/>
                      <a:pt x="6716" y="4739"/>
                    </a:cubicBezTo>
                    <a:lnTo>
                      <a:pt x="6716" y="4192"/>
                    </a:lnTo>
                    <a:cubicBezTo>
                      <a:pt x="6716" y="4085"/>
                      <a:pt x="6811" y="4001"/>
                      <a:pt x="6907" y="4001"/>
                    </a:cubicBezTo>
                    <a:close/>
                    <a:moveTo>
                      <a:pt x="8740" y="3275"/>
                    </a:moveTo>
                    <a:lnTo>
                      <a:pt x="8740" y="5847"/>
                    </a:lnTo>
                    <a:lnTo>
                      <a:pt x="8359" y="5847"/>
                    </a:lnTo>
                    <a:lnTo>
                      <a:pt x="8359" y="5799"/>
                    </a:lnTo>
                    <a:cubicBezTo>
                      <a:pt x="8359" y="5549"/>
                      <a:pt x="8192" y="5335"/>
                      <a:pt x="7954" y="5275"/>
                    </a:cubicBezTo>
                    <a:lnTo>
                      <a:pt x="7621" y="5204"/>
                    </a:lnTo>
                    <a:lnTo>
                      <a:pt x="7621" y="5144"/>
                    </a:lnTo>
                    <a:cubicBezTo>
                      <a:pt x="7740" y="5037"/>
                      <a:pt x="7800" y="4894"/>
                      <a:pt x="7800" y="4739"/>
                    </a:cubicBezTo>
                    <a:lnTo>
                      <a:pt x="7800" y="4192"/>
                    </a:lnTo>
                    <a:cubicBezTo>
                      <a:pt x="7800" y="3894"/>
                      <a:pt x="7561" y="3656"/>
                      <a:pt x="7264" y="3656"/>
                    </a:cubicBezTo>
                    <a:lnTo>
                      <a:pt x="6895" y="3656"/>
                    </a:lnTo>
                    <a:cubicBezTo>
                      <a:pt x="6597" y="3656"/>
                      <a:pt x="6359" y="3894"/>
                      <a:pt x="6359" y="4192"/>
                    </a:cubicBezTo>
                    <a:lnTo>
                      <a:pt x="6359" y="4739"/>
                    </a:lnTo>
                    <a:cubicBezTo>
                      <a:pt x="6359" y="4894"/>
                      <a:pt x="6430" y="5037"/>
                      <a:pt x="6537" y="5144"/>
                    </a:cubicBezTo>
                    <a:lnTo>
                      <a:pt x="6537" y="5204"/>
                    </a:lnTo>
                    <a:lnTo>
                      <a:pt x="6216" y="5275"/>
                    </a:lnTo>
                    <a:cubicBezTo>
                      <a:pt x="5978" y="5335"/>
                      <a:pt x="5811" y="5549"/>
                      <a:pt x="5811" y="5799"/>
                    </a:cubicBezTo>
                    <a:lnTo>
                      <a:pt x="5811" y="5847"/>
                    </a:lnTo>
                    <a:lnTo>
                      <a:pt x="5418" y="5847"/>
                    </a:lnTo>
                    <a:lnTo>
                      <a:pt x="5418" y="3275"/>
                    </a:lnTo>
                    <a:close/>
                    <a:moveTo>
                      <a:pt x="1430" y="1"/>
                    </a:moveTo>
                    <a:cubicBezTo>
                      <a:pt x="1346" y="1"/>
                      <a:pt x="1275" y="72"/>
                      <a:pt x="1275" y="155"/>
                    </a:cubicBezTo>
                    <a:cubicBezTo>
                      <a:pt x="1275" y="251"/>
                      <a:pt x="1346" y="322"/>
                      <a:pt x="1430" y="322"/>
                    </a:cubicBezTo>
                    <a:lnTo>
                      <a:pt x="5097" y="322"/>
                    </a:lnTo>
                    <a:lnTo>
                      <a:pt x="5097" y="4763"/>
                    </a:lnTo>
                    <a:lnTo>
                      <a:pt x="4156" y="4763"/>
                    </a:lnTo>
                    <a:lnTo>
                      <a:pt x="4156" y="3835"/>
                    </a:lnTo>
                    <a:cubicBezTo>
                      <a:pt x="4156" y="3537"/>
                      <a:pt x="3978" y="3275"/>
                      <a:pt x="3692" y="3168"/>
                    </a:cubicBezTo>
                    <a:lnTo>
                      <a:pt x="3251" y="2989"/>
                    </a:lnTo>
                    <a:lnTo>
                      <a:pt x="3251" y="2965"/>
                    </a:lnTo>
                    <a:lnTo>
                      <a:pt x="3251" y="2715"/>
                    </a:lnTo>
                    <a:cubicBezTo>
                      <a:pt x="3478" y="2549"/>
                      <a:pt x="3620" y="2287"/>
                      <a:pt x="3620" y="1989"/>
                    </a:cubicBezTo>
                    <a:lnTo>
                      <a:pt x="3620" y="1632"/>
                    </a:lnTo>
                    <a:cubicBezTo>
                      <a:pt x="3620" y="1227"/>
                      <a:pt x="3299" y="917"/>
                      <a:pt x="2906" y="917"/>
                    </a:cubicBezTo>
                    <a:lnTo>
                      <a:pt x="2537" y="917"/>
                    </a:lnTo>
                    <a:cubicBezTo>
                      <a:pt x="2132" y="917"/>
                      <a:pt x="1823" y="1251"/>
                      <a:pt x="1823" y="1632"/>
                    </a:cubicBezTo>
                    <a:lnTo>
                      <a:pt x="1823" y="2001"/>
                    </a:lnTo>
                    <a:cubicBezTo>
                      <a:pt x="1823" y="2299"/>
                      <a:pt x="1965" y="2572"/>
                      <a:pt x="2192" y="2739"/>
                    </a:cubicBezTo>
                    <a:lnTo>
                      <a:pt x="2192" y="2989"/>
                    </a:lnTo>
                    <a:lnTo>
                      <a:pt x="2192" y="3001"/>
                    </a:lnTo>
                    <a:lnTo>
                      <a:pt x="1751" y="3180"/>
                    </a:lnTo>
                    <a:cubicBezTo>
                      <a:pt x="1477" y="3287"/>
                      <a:pt x="1287" y="3549"/>
                      <a:pt x="1287" y="3846"/>
                    </a:cubicBezTo>
                    <a:lnTo>
                      <a:pt x="1287" y="4775"/>
                    </a:lnTo>
                    <a:lnTo>
                      <a:pt x="346" y="4775"/>
                    </a:lnTo>
                    <a:lnTo>
                      <a:pt x="346" y="370"/>
                    </a:lnTo>
                    <a:lnTo>
                      <a:pt x="715" y="370"/>
                    </a:lnTo>
                    <a:cubicBezTo>
                      <a:pt x="811" y="370"/>
                      <a:pt x="882" y="298"/>
                      <a:pt x="882" y="203"/>
                    </a:cubicBezTo>
                    <a:cubicBezTo>
                      <a:pt x="882" y="120"/>
                      <a:pt x="811" y="36"/>
                      <a:pt x="715" y="36"/>
                    </a:cubicBezTo>
                    <a:lnTo>
                      <a:pt x="168" y="36"/>
                    </a:lnTo>
                    <a:cubicBezTo>
                      <a:pt x="84" y="36"/>
                      <a:pt x="1" y="120"/>
                      <a:pt x="1" y="203"/>
                    </a:cubicBezTo>
                    <a:lnTo>
                      <a:pt x="1" y="6049"/>
                    </a:lnTo>
                    <a:cubicBezTo>
                      <a:pt x="1" y="6144"/>
                      <a:pt x="84" y="6216"/>
                      <a:pt x="168" y="6216"/>
                    </a:cubicBezTo>
                    <a:lnTo>
                      <a:pt x="8931" y="6216"/>
                    </a:lnTo>
                    <a:cubicBezTo>
                      <a:pt x="9026" y="6216"/>
                      <a:pt x="9097" y="6144"/>
                      <a:pt x="9097" y="6049"/>
                    </a:cubicBezTo>
                    <a:lnTo>
                      <a:pt x="9097" y="203"/>
                    </a:lnTo>
                    <a:cubicBezTo>
                      <a:pt x="9085" y="84"/>
                      <a:pt x="9014" y="1"/>
                      <a:pt x="8919" y="1"/>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sp>
            <p:nvSpPr>
              <p:cNvPr id="25" name="Google Shape;451;g543144dba8_0_838">
                <a:extLst>
                  <a:ext uri="{FF2B5EF4-FFF2-40B4-BE49-F238E27FC236}">
                    <a16:creationId xmlns:a16="http://schemas.microsoft.com/office/drawing/2014/main" id="{88DDFFDB-04DD-40B5-B89D-50C081D38741}"/>
                  </a:ext>
                </a:extLst>
              </p:cNvPr>
              <p:cNvSpPr/>
              <p:nvPr/>
            </p:nvSpPr>
            <p:spPr>
              <a:xfrm>
                <a:off x="6188327" y="2955408"/>
                <a:ext cx="371395" cy="272857"/>
              </a:xfrm>
              <a:custGeom>
                <a:avLst/>
                <a:gdLst/>
                <a:ahLst/>
                <a:cxnLst/>
                <a:rect l="l" t="t" r="r" b="b"/>
                <a:pathLst>
                  <a:path w="11669" h="8573" extrusionOk="0">
                    <a:moveTo>
                      <a:pt x="10597" y="358"/>
                    </a:moveTo>
                    <a:cubicBezTo>
                      <a:pt x="10704" y="358"/>
                      <a:pt x="10799" y="453"/>
                      <a:pt x="10799" y="548"/>
                    </a:cubicBezTo>
                    <a:lnTo>
                      <a:pt x="10799" y="7323"/>
                    </a:lnTo>
                    <a:lnTo>
                      <a:pt x="10418" y="7323"/>
                    </a:lnTo>
                    <a:cubicBezTo>
                      <a:pt x="10335" y="7323"/>
                      <a:pt x="10263" y="7394"/>
                      <a:pt x="10263" y="7490"/>
                    </a:cubicBezTo>
                    <a:cubicBezTo>
                      <a:pt x="10263" y="7585"/>
                      <a:pt x="10335" y="7656"/>
                      <a:pt x="10418" y="7656"/>
                    </a:cubicBezTo>
                    <a:lnTo>
                      <a:pt x="11323" y="7656"/>
                    </a:lnTo>
                    <a:cubicBezTo>
                      <a:pt x="11323" y="7656"/>
                      <a:pt x="11347" y="7656"/>
                      <a:pt x="11347" y="7668"/>
                    </a:cubicBezTo>
                    <a:lnTo>
                      <a:pt x="11347" y="8037"/>
                    </a:lnTo>
                    <a:cubicBezTo>
                      <a:pt x="11335" y="8144"/>
                      <a:pt x="11240" y="8240"/>
                      <a:pt x="11133" y="8240"/>
                    </a:cubicBezTo>
                    <a:lnTo>
                      <a:pt x="536" y="8240"/>
                    </a:lnTo>
                    <a:cubicBezTo>
                      <a:pt x="441" y="8240"/>
                      <a:pt x="346" y="8144"/>
                      <a:pt x="346" y="8037"/>
                    </a:cubicBezTo>
                    <a:lnTo>
                      <a:pt x="346" y="7668"/>
                    </a:lnTo>
                    <a:cubicBezTo>
                      <a:pt x="346" y="7668"/>
                      <a:pt x="346" y="7656"/>
                      <a:pt x="357" y="7656"/>
                    </a:cubicBezTo>
                    <a:lnTo>
                      <a:pt x="9680" y="7656"/>
                    </a:lnTo>
                    <a:cubicBezTo>
                      <a:pt x="9763" y="7656"/>
                      <a:pt x="9835" y="7585"/>
                      <a:pt x="9835" y="7490"/>
                    </a:cubicBezTo>
                    <a:cubicBezTo>
                      <a:pt x="9835" y="7394"/>
                      <a:pt x="9763" y="7323"/>
                      <a:pt x="9680" y="7323"/>
                    </a:cubicBezTo>
                    <a:lnTo>
                      <a:pt x="893" y="7323"/>
                    </a:lnTo>
                    <a:lnTo>
                      <a:pt x="893" y="548"/>
                    </a:lnTo>
                    <a:cubicBezTo>
                      <a:pt x="893" y="453"/>
                      <a:pt x="988" y="358"/>
                      <a:pt x="1084" y="358"/>
                    </a:cubicBezTo>
                    <a:close/>
                    <a:moveTo>
                      <a:pt x="1096" y="1"/>
                    </a:moveTo>
                    <a:cubicBezTo>
                      <a:pt x="798" y="1"/>
                      <a:pt x="560" y="239"/>
                      <a:pt x="560" y="536"/>
                    </a:cubicBezTo>
                    <a:lnTo>
                      <a:pt x="560" y="7311"/>
                    </a:lnTo>
                    <a:lnTo>
                      <a:pt x="357" y="7311"/>
                    </a:lnTo>
                    <a:cubicBezTo>
                      <a:pt x="167" y="7311"/>
                      <a:pt x="0" y="7478"/>
                      <a:pt x="0" y="7668"/>
                    </a:cubicBezTo>
                    <a:lnTo>
                      <a:pt x="0" y="8037"/>
                    </a:lnTo>
                    <a:cubicBezTo>
                      <a:pt x="0" y="8335"/>
                      <a:pt x="238" y="8573"/>
                      <a:pt x="536" y="8573"/>
                    </a:cubicBezTo>
                    <a:lnTo>
                      <a:pt x="11133" y="8573"/>
                    </a:lnTo>
                    <a:cubicBezTo>
                      <a:pt x="11430" y="8573"/>
                      <a:pt x="11668" y="8335"/>
                      <a:pt x="11668" y="8037"/>
                    </a:cubicBezTo>
                    <a:lnTo>
                      <a:pt x="11668" y="7668"/>
                    </a:lnTo>
                    <a:cubicBezTo>
                      <a:pt x="11668" y="7478"/>
                      <a:pt x="11525" y="7311"/>
                      <a:pt x="11335" y="7311"/>
                    </a:cubicBezTo>
                    <a:lnTo>
                      <a:pt x="11133" y="7311"/>
                    </a:lnTo>
                    <a:lnTo>
                      <a:pt x="11133" y="536"/>
                    </a:lnTo>
                    <a:cubicBezTo>
                      <a:pt x="11133" y="239"/>
                      <a:pt x="10894" y="1"/>
                      <a:pt x="10597" y="1"/>
                    </a:cubicBezTo>
                    <a:close/>
                  </a:path>
                </a:pathLst>
              </a:custGeom>
              <a:solidFill>
                <a:srgbClr val="03045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3600" b="0" i="0" u="none" strike="noStrike" cap="none">
                  <a:solidFill>
                    <a:srgbClr val="000000"/>
                  </a:solidFill>
                  <a:latin typeface="Arial"/>
                  <a:ea typeface="Arial"/>
                  <a:cs typeface="Arial"/>
                  <a:sym typeface="Arial"/>
                </a:endParaRPr>
              </a:p>
            </p:txBody>
          </p:sp>
        </p:grpSp>
        <p:sp>
          <p:nvSpPr>
            <p:cNvPr id="17" name="Google Shape;456;g543144dba8_0_838">
              <a:extLst>
                <a:ext uri="{FF2B5EF4-FFF2-40B4-BE49-F238E27FC236}">
                  <a16:creationId xmlns:a16="http://schemas.microsoft.com/office/drawing/2014/main" id="{A36DB2BE-D52A-4DE3-9981-55B196BA852A}"/>
                </a:ext>
              </a:extLst>
            </p:cNvPr>
            <p:cNvSpPr txBox="1"/>
            <p:nvPr/>
          </p:nvSpPr>
          <p:spPr>
            <a:xfrm>
              <a:off x="87088" y="2395979"/>
              <a:ext cx="2294784" cy="53939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2000" b="1" i="0" u="none" strike="noStrike" cap="none" dirty="0">
                  <a:solidFill>
                    <a:srgbClr val="000000"/>
                  </a:solidFill>
                  <a:latin typeface="Roboto"/>
                  <a:ea typeface="Roboto"/>
                  <a:cs typeface="Roboto"/>
                  <a:sym typeface="Roboto"/>
                </a:rPr>
                <a:t>Plano de Datos</a:t>
              </a:r>
              <a:endParaRPr sz="2000" b="1" i="0" u="none" strike="noStrike" cap="none" dirty="0">
                <a:solidFill>
                  <a:srgbClr val="000000"/>
                </a:solidFill>
                <a:latin typeface="Roboto"/>
                <a:ea typeface="Roboto"/>
                <a:cs typeface="Roboto"/>
                <a:sym typeface="Roboto"/>
              </a:endParaRPr>
            </a:p>
          </p:txBody>
        </p:sp>
        <p:sp>
          <p:nvSpPr>
            <p:cNvPr id="20" name="Google Shape;459;g543144dba8_0_838">
              <a:extLst>
                <a:ext uri="{FF2B5EF4-FFF2-40B4-BE49-F238E27FC236}">
                  <a16:creationId xmlns:a16="http://schemas.microsoft.com/office/drawing/2014/main" id="{B38007DA-5053-4588-9703-2B980A25C381}"/>
                </a:ext>
              </a:extLst>
            </p:cNvPr>
            <p:cNvSpPr txBox="1"/>
            <p:nvPr/>
          </p:nvSpPr>
          <p:spPr>
            <a:xfrm>
              <a:off x="549803" y="3412344"/>
              <a:ext cx="1262176" cy="46079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2400" i="0" u="none" strike="noStrike" cap="none" dirty="0">
                  <a:solidFill>
                    <a:srgbClr val="000000"/>
                  </a:solidFill>
                  <a:latin typeface="Roboto"/>
                  <a:ea typeface="Roboto"/>
                  <a:cs typeface="Roboto"/>
                  <a:sym typeface="Roboto"/>
                </a:rPr>
                <a:t>Cliente</a:t>
              </a:r>
              <a:endParaRPr sz="2400" i="0" u="none" strike="noStrike" cap="none" dirty="0">
                <a:solidFill>
                  <a:srgbClr val="000000"/>
                </a:solidFill>
                <a:latin typeface="Roboto"/>
                <a:ea typeface="Roboto"/>
                <a:cs typeface="Roboto"/>
                <a:sym typeface="Roboto"/>
              </a:endParaRPr>
            </a:p>
          </p:txBody>
        </p:sp>
      </p:grpSp>
      <p:sp>
        <p:nvSpPr>
          <p:cNvPr id="21" name="Google Shape;460;g543144dba8_0_838">
            <a:extLst>
              <a:ext uri="{FF2B5EF4-FFF2-40B4-BE49-F238E27FC236}">
                <a16:creationId xmlns:a16="http://schemas.microsoft.com/office/drawing/2014/main" id="{10E4277E-7D44-4AF2-9FB9-23BF2F48F790}"/>
              </a:ext>
            </a:extLst>
          </p:cNvPr>
          <p:cNvSpPr txBox="1"/>
          <p:nvPr/>
        </p:nvSpPr>
        <p:spPr>
          <a:xfrm>
            <a:off x="2971850" y="3846464"/>
            <a:ext cx="1612781" cy="53939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i="0" u="none" strike="noStrike" cap="none" dirty="0">
                <a:solidFill>
                  <a:srgbClr val="000000"/>
                </a:solidFill>
                <a:latin typeface="Roboto"/>
                <a:ea typeface="Roboto"/>
                <a:cs typeface="Roboto"/>
                <a:sym typeface="Roboto"/>
              </a:rPr>
              <a:t>Controlador</a:t>
            </a:r>
            <a:endParaRPr i="0" u="none" strike="noStrike" cap="none" dirty="0">
              <a:solidFill>
                <a:srgbClr val="000000"/>
              </a:solidFill>
              <a:latin typeface="Roboto"/>
              <a:ea typeface="Roboto"/>
              <a:cs typeface="Roboto"/>
              <a:sym typeface="Roboto"/>
            </a:endParaRPr>
          </a:p>
        </p:txBody>
      </p:sp>
      <p:sp>
        <p:nvSpPr>
          <p:cNvPr id="22" name="Google Shape;461;g543144dba8_0_838">
            <a:extLst>
              <a:ext uri="{FF2B5EF4-FFF2-40B4-BE49-F238E27FC236}">
                <a16:creationId xmlns:a16="http://schemas.microsoft.com/office/drawing/2014/main" id="{4F7C78C1-FED2-4D8A-9FB0-FBA526153D5E}"/>
              </a:ext>
            </a:extLst>
          </p:cNvPr>
          <p:cNvSpPr txBox="1"/>
          <p:nvPr/>
        </p:nvSpPr>
        <p:spPr>
          <a:xfrm>
            <a:off x="6828091" y="3184143"/>
            <a:ext cx="2330256" cy="53939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2400" i="0" u="none" strike="noStrike" cap="none" dirty="0">
                <a:solidFill>
                  <a:srgbClr val="000000"/>
                </a:solidFill>
                <a:latin typeface="Roboto"/>
                <a:ea typeface="Roboto"/>
                <a:cs typeface="Roboto"/>
                <a:sym typeface="Roboto"/>
              </a:rPr>
              <a:t>Administrador</a:t>
            </a:r>
            <a:endParaRPr sz="2400" i="0" u="none" strike="noStrike" cap="none" dirty="0">
              <a:solidFill>
                <a:srgbClr val="000000"/>
              </a:solidFill>
              <a:latin typeface="Roboto"/>
              <a:ea typeface="Roboto"/>
              <a:cs typeface="Roboto"/>
              <a:sym typeface="Roboto"/>
            </a:endParaRPr>
          </a:p>
        </p:txBody>
      </p:sp>
      <p:sp>
        <p:nvSpPr>
          <p:cNvPr id="23" name="Google Shape;462;g543144dba8_0_838">
            <a:extLst>
              <a:ext uri="{FF2B5EF4-FFF2-40B4-BE49-F238E27FC236}">
                <a16:creationId xmlns:a16="http://schemas.microsoft.com/office/drawing/2014/main" id="{4FD42623-963A-4A62-9517-1D4E831A2E53}"/>
              </a:ext>
            </a:extLst>
          </p:cNvPr>
          <p:cNvSpPr txBox="1"/>
          <p:nvPr/>
        </p:nvSpPr>
        <p:spPr>
          <a:xfrm>
            <a:off x="6857016" y="5455509"/>
            <a:ext cx="2301331" cy="63907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2800" i="0" u="none" strike="noStrike" cap="none" dirty="0">
                <a:solidFill>
                  <a:srgbClr val="000000"/>
                </a:solidFill>
                <a:latin typeface="Roboto"/>
                <a:ea typeface="Roboto"/>
                <a:cs typeface="Roboto"/>
                <a:sym typeface="Roboto"/>
              </a:rPr>
              <a:t>Orquestador</a:t>
            </a:r>
            <a:endParaRPr sz="2800" i="0" u="none" strike="noStrike" cap="none" dirty="0">
              <a:solidFill>
                <a:srgbClr val="0000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81730"/>
                                        </p:tgtEl>
                                        <p:attrNameLst>
                                          <p:attrName>style.visibility</p:attrName>
                                        </p:attrNameLst>
                                      </p:cBhvr>
                                      <p:to>
                                        <p:strVal val="visible"/>
                                      </p:to>
                                    </p:set>
                                    <p:anim calcmode="lin" valueType="num">
                                      <p:cBhvr>
                                        <p:cTn id="7" dur="1000" fill="hold"/>
                                        <p:tgtEl>
                                          <p:spTgt spid="1481730"/>
                                        </p:tgtEl>
                                        <p:attrNameLst>
                                          <p:attrName>ppt_w</p:attrName>
                                        </p:attrNameLst>
                                      </p:cBhvr>
                                      <p:tavLst>
                                        <p:tav tm="0">
                                          <p:val>
                                            <p:fltVal val="0"/>
                                          </p:val>
                                        </p:tav>
                                        <p:tav tm="100000">
                                          <p:val>
                                            <p:strVal val="#ppt_w"/>
                                          </p:val>
                                        </p:tav>
                                      </p:tavLst>
                                    </p:anim>
                                    <p:anim calcmode="lin" valueType="num">
                                      <p:cBhvr>
                                        <p:cTn id="8" dur="1000" fill="hold"/>
                                        <p:tgtEl>
                                          <p:spTgt spid="1481730"/>
                                        </p:tgtEl>
                                        <p:attrNameLst>
                                          <p:attrName>ppt_h</p:attrName>
                                        </p:attrNameLst>
                                      </p:cBhvr>
                                      <p:tavLst>
                                        <p:tav tm="0">
                                          <p:val>
                                            <p:fltVal val="0"/>
                                          </p:val>
                                        </p:tav>
                                        <p:tav tm="100000">
                                          <p:val>
                                            <p:strVal val="#ppt_h"/>
                                          </p:val>
                                        </p:tav>
                                      </p:tavLst>
                                    </p:anim>
                                    <p:anim calcmode="lin" valueType="num">
                                      <p:cBhvr>
                                        <p:cTn id="9" dur="1000" fill="hold"/>
                                        <p:tgtEl>
                                          <p:spTgt spid="1481730"/>
                                        </p:tgtEl>
                                        <p:attrNameLst>
                                          <p:attrName>style.rotation</p:attrName>
                                        </p:attrNameLst>
                                      </p:cBhvr>
                                      <p:tavLst>
                                        <p:tav tm="0">
                                          <p:val>
                                            <p:fltVal val="90"/>
                                          </p:val>
                                        </p:tav>
                                        <p:tav tm="100000">
                                          <p:val>
                                            <p:fltVal val="0"/>
                                          </p:val>
                                        </p:tav>
                                      </p:tavLst>
                                    </p:anim>
                                    <p:animEffect transition="in" filter="fade">
                                      <p:cBhvr>
                                        <p:cTn id="10" dur="1000"/>
                                        <p:tgtEl>
                                          <p:spTgt spid="148173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anim calcmode="lin" valueType="num">
                                      <p:cBhvr>
                                        <p:cTn id="21" dur="1000" fill="hold"/>
                                        <p:tgtEl>
                                          <p:spTgt spid="62"/>
                                        </p:tgtEl>
                                        <p:attrNameLst>
                                          <p:attrName>ppt_w</p:attrName>
                                        </p:attrNameLst>
                                      </p:cBhvr>
                                      <p:tavLst>
                                        <p:tav tm="0">
                                          <p:val>
                                            <p:fltVal val="0"/>
                                          </p:val>
                                        </p:tav>
                                        <p:tav tm="100000">
                                          <p:val>
                                            <p:strVal val="#ppt_w"/>
                                          </p:val>
                                        </p:tav>
                                      </p:tavLst>
                                    </p:anim>
                                    <p:anim calcmode="lin" valueType="num">
                                      <p:cBhvr>
                                        <p:cTn id="22" dur="1000" fill="hold"/>
                                        <p:tgtEl>
                                          <p:spTgt spid="62"/>
                                        </p:tgtEl>
                                        <p:attrNameLst>
                                          <p:attrName>ppt_h</p:attrName>
                                        </p:attrNameLst>
                                      </p:cBhvr>
                                      <p:tavLst>
                                        <p:tav tm="0">
                                          <p:val>
                                            <p:fltVal val="0"/>
                                          </p:val>
                                        </p:tav>
                                        <p:tav tm="100000">
                                          <p:val>
                                            <p:strVal val="#ppt_h"/>
                                          </p:val>
                                        </p:tav>
                                      </p:tavLst>
                                    </p:anim>
                                    <p:anim calcmode="lin" valueType="num">
                                      <p:cBhvr>
                                        <p:cTn id="23" dur="1000" fill="hold"/>
                                        <p:tgtEl>
                                          <p:spTgt spid="62"/>
                                        </p:tgtEl>
                                        <p:attrNameLst>
                                          <p:attrName>style.rotation</p:attrName>
                                        </p:attrNameLst>
                                      </p:cBhvr>
                                      <p:tavLst>
                                        <p:tav tm="0">
                                          <p:val>
                                            <p:fltVal val="90"/>
                                          </p:val>
                                        </p:tav>
                                        <p:tav tm="100000">
                                          <p:val>
                                            <p:fltVal val="0"/>
                                          </p:val>
                                        </p:tav>
                                      </p:tavLst>
                                    </p:anim>
                                    <p:animEffect transition="in" filter="fade">
                                      <p:cBhvr>
                                        <p:cTn id="24" dur="1000"/>
                                        <p:tgtEl>
                                          <p:spTgt spid="6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1000" fill="hold"/>
                                        <p:tgtEl>
                                          <p:spTgt spid="6"/>
                                        </p:tgtEl>
                                        <p:attrNameLst>
                                          <p:attrName>ppt_w</p:attrName>
                                        </p:attrNameLst>
                                      </p:cBhvr>
                                      <p:tavLst>
                                        <p:tav tm="0">
                                          <p:val>
                                            <p:fltVal val="0"/>
                                          </p:val>
                                        </p:tav>
                                        <p:tav tm="100000">
                                          <p:val>
                                            <p:strVal val="#ppt_w"/>
                                          </p:val>
                                        </p:tav>
                                      </p:tavLst>
                                    </p:anim>
                                    <p:anim calcmode="lin" valueType="num">
                                      <p:cBhvr>
                                        <p:cTn id="35" dur="1000" fill="hold"/>
                                        <p:tgtEl>
                                          <p:spTgt spid="6"/>
                                        </p:tgtEl>
                                        <p:attrNameLst>
                                          <p:attrName>ppt_h</p:attrName>
                                        </p:attrNameLst>
                                      </p:cBhvr>
                                      <p:tavLst>
                                        <p:tav tm="0">
                                          <p:val>
                                            <p:fltVal val="0"/>
                                          </p:val>
                                        </p:tav>
                                        <p:tav tm="100000">
                                          <p:val>
                                            <p:strVal val="#ppt_h"/>
                                          </p:val>
                                        </p:tav>
                                      </p:tavLst>
                                    </p:anim>
                                    <p:anim calcmode="lin" valueType="num">
                                      <p:cBhvr>
                                        <p:cTn id="36" dur="1000" fill="hold"/>
                                        <p:tgtEl>
                                          <p:spTgt spid="6"/>
                                        </p:tgtEl>
                                        <p:attrNameLst>
                                          <p:attrName>style.rotation</p:attrName>
                                        </p:attrNameLst>
                                      </p:cBhvr>
                                      <p:tavLst>
                                        <p:tav tm="0">
                                          <p:val>
                                            <p:fltVal val="90"/>
                                          </p:val>
                                        </p:tav>
                                        <p:tav tm="100000">
                                          <p:val>
                                            <p:fltVal val="0"/>
                                          </p:val>
                                        </p:tav>
                                      </p:tavLst>
                                    </p:anim>
                                    <p:animEffect transition="in" filter="fade">
                                      <p:cBhvr>
                                        <p:cTn id="37" dur="1000"/>
                                        <p:tgtEl>
                                          <p:spTgt spid="6"/>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p:cTn id="46" dur="500" fill="hold"/>
                                        <p:tgtEl>
                                          <p:spTgt spid="21"/>
                                        </p:tgtEl>
                                        <p:attrNameLst>
                                          <p:attrName>ppt_w</p:attrName>
                                        </p:attrNameLst>
                                      </p:cBhvr>
                                      <p:tavLst>
                                        <p:tav tm="0">
                                          <p:val>
                                            <p:fltVal val="0"/>
                                          </p:val>
                                        </p:tav>
                                        <p:tav tm="100000">
                                          <p:val>
                                            <p:strVal val="#ppt_w"/>
                                          </p:val>
                                        </p:tav>
                                      </p:tavLst>
                                    </p:anim>
                                    <p:anim calcmode="lin" valueType="num">
                                      <p:cBhvr>
                                        <p:cTn id="47" dur="500" fill="hold"/>
                                        <p:tgtEl>
                                          <p:spTgt spid="21"/>
                                        </p:tgtEl>
                                        <p:attrNameLst>
                                          <p:attrName>ppt_h</p:attrName>
                                        </p:attrNameLst>
                                      </p:cBhvr>
                                      <p:tavLst>
                                        <p:tav tm="0">
                                          <p:val>
                                            <p:fltVal val="0"/>
                                          </p:val>
                                        </p:tav>
                                        <p:tav tm="100000">
                                          <p:val>
                                            <p:strVal val="#ppt_h"/>
                                          </p:val>
                                        </p:tav>
                                      </p:tavLst>
                                    </p:anim>
                                    <p:animEffect transition="in" filter="fade">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p:cTn id="53" dur="1000" fill="hold"/>
                                        <p:tgtEl>
                                          <p:spTgt spid="19"/>
                                        </p:tgtEl>
                                        <p:attrNameLst>
                                          <p:attrName>ppt_w</p:attrName>
                                        </p:attrNameLst>
                                      </p:cBhvr>
                                      <p:tavLst>
                                        <p:tav tm="0">
                                          <p:val>
                                            <p:fltVal val="0"/>
                                          </p:val>
                                        </p:tav>
                                        <p:tav tm="100000">
                                          <p:val>
                                            <p:strVal val="#ppt_w"/>
                                          </p:val>
                                        </p:tav>
                                      </p:tavLst>
                                    </p:anim>
                                    <p:anim calcmode="lin" valueType="num">
                                      <p:cBhvr>
                                        <p:cTn id="54" dur="1000" fill="hold"/>
                                        <p:tgtEl>
                                          <p:spTgt spid="19"/>
                                        </p:tgtEl>
                                        <p:attrNameLst>
                                          <p:attrName>ppt_h</p:attrName>
                                        </p:attrNameLst>
                                      </p:cBhvr>
                                      <p:tavLst>
                                        <p:tav tm="0">
                                          <p:val>
                                            <p:fltVal val="0"/>
                                          </p:val>
                                        </p:tav>
                                        <p:tav tm="100000">
                                          <p:val>
                                            <p:strVal val="#ppt_h"/>
                                          </p:val>
                                        </p:tav>
                                      </p:tavLst>
                                    </p:anim>
                                    <p:anim calcmode="lin" valueType="num">
                                      <p:cBhvr>
                                        <p:cTn id="55" dur="1000" fill="hold"/>
                                        <p:tgtEl>
                                          <p:spTgt spid="19"/>
                                        </p:tgtEl>
                                        <p:attrNameLst>
                                          <p:attrName>style.rotation</p:attrName>
                                        </p:attrNameLst>
                                      </p:cBhvr>
                                      <p:tavLst>
                                        <p:tav tm="0">
                                          <p:val>
                                            <p:fltVal val="90"/>
                                          </p:val>
                                        </p:tav>
                                        <p:tav tm="100000">
                                          <p:val>
                                            <p:fltVal val="0"/>
                                          </p:val>
                                        </p:tav>
                                      </p:tavLst>
                                    </p:anim>
                                    <p:animEffect transition="in" filter="fade">
                                      <p:cBhvr>
                                        <p:cTn id="56" dur="1000"/>
                                        <p:tgtEl>
                                          <p:spTgt spid="19"/>
                                        </p:tgtEl>
                                      </p:cBhvr>
                                    </p:animEffect>
                                  </p:childTnLst>
                                </p:cTn>
                              </p:par>
                              <p:par>
                                <p:cTn id="57" presetID="31"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p:cTn id="59" dur="1000" fill="hold"/>
                                        <p:tgtEl>
                                          <p:spTgt spid="10"/>
                                        </p:tgtEl>
                                        <p:attrNameLst>
                                          <p:attrName>ppt_w</p:attrName>
                                        </p:attrNameLst>
                                      </p:cBhvr>
                                      <p:tavLst>
                                        <p:tav tm="0">
                                          <p:val>
                                            <p:fltVal val="0"/>
                                          </p:val>
                                        </p:tav>
                                        <p:tav tm="100000">
                                          <p:val>
                                            <p:strVal val="#ppt_w"/>
                                          </p:val>
                                        </p:tav>
                                      </p:tavLst>
                                    </p:anim>
                                    <p:anim calcmode="lin" valueType="num">
                                      <p:cBhvr>
                                        <p:cTn id="60" dur="1000" fill="hold"/>
                                        <p:tgtEl>
                                          <p:spTgt spid="10"/>
                                        </p:tgtEl>
                                        <p:attrNameLst>
                                          <p:attrName>ppt_h</p:attrName>
                                        </p:attrNameLst>
                                      </p:cBhvr>
                                      <p:tavLst>
                                        <p:tav tm="0">
                                          <p:val>
                                            <p:fltVal val="0"/>
                                          </p:val>
                                        </p:tav>
                                        <p:tav tm="100000">
                                          <p:val>
                                            <p:strVal val="#ppt_h"/>
                                          </p:val>
                                        </p:tav>
                                      </p:tavLst>
                                    </p:anim>
                                    <p:anim calcmode="lin" valueType="num">
                                      <p:cBhvr>
                                        <p:cTn id="61" dur="1000" fill="hold"/>
                                        <p:tgtEl>
                                          <p:spTgt spid="10"/>
                                        </p:tgtEl>
                                        <p:attrNameLst>
                                          <p:attrName>style.rotation</p:attrName>
                                        </p:attrNameLst>
                                      </p:cBhvr>
                                      <p:tavLst>
                                        <p:tav tm="0">
                                          <p:val>
                                            <p:fltVal val="90"/>
                                          </p:val>
                                        </p:tav>
                                        <p:tav tm="100000">
                                          <p:val>
                                            <p:fltVal val="0"/>
                                          </p:val>
                                        </p:tav>
                                      </p:tavLst>
                                    </p:anim>
                                    <p:animEffect transition="in" filter="fade">
                                      <p:cBhvr>
                                        <p:cTn id="62" dur="1000"/>
                                        <p:tgtEl>
                                          <p:spTgt spid="10"/>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4"/>
                                        </p:tgtEl>
                                        <p:attrNameLst>
                                          <p:attrName>style.visibility</p:attrName>
                                        </p:attrNameLst>
                                      </p:cBhvr>
                                      <p:to>
                                        <p:strVal val="visible"/>
                                      </p:to>
                                    </p:set>
                                    <p:anim calcmode="lin" valueType="num">
                                      <p:cBhvr>
                                        <p:cTn id="65" dur="1000" fill="hold"/>
                                        <p:tgtEl>
                                          <p:spTgt spid="4"/>
                                        </p:tgtEl>
                                        <p:attrNameLst>
                                          <p:attrName>ppt_w</p:attrName>
                                        </p:attrNameLst>
                                      </p:cBhvr>
                                      <p:tavLst>
                                        <p:tav tm="0">
                                          <p:val>
                                            <p:fltVal val="0"/>
                                          </p:val>
                                        </p:tav>
                                        <p:tav tm="100000">
                                          <p:val>
                                            <p:strVal val="#ppt_w"/>
                                          </p:val>
                                        </p:tav>
                                      </p:tavLst>
                                    </p:anim>
                                    <p:anim calcmode="lin" valueType="num">
                                      <p:cBhvr>
                                        <p:cTn id="66" dur="1000" fill="hold"/>
                                        <p:tgtEl>
                                          <p:spTgt spid="4"/>
                                        </p:tgtEl>
                                        <p:attrNameLst>
                                          <p:attrName>ppt_h</p:attrName>
                                        </p:attrNameLst>
                                      </p:cBhvr>
                                      <p:tavLst>
                                        <p:tav tm="0">
                                          <p:val>
                                            <p:fltVal val="0"/>
                                          </p:val>
                                        </p:tav>
                                        <p:tav tm="100000">
                                          <p:val>
                                            <p:strVal val="#ppt_h"/>
                                          </p:val>
                                        </p:tav>
                                      </p:tavLst>
                                    </p:anim>
                                    <p:anim calcmode="lin" valueType="num">
                                      <p:cBhvr>
                                        <p:cTn id="67" dur="1000" fill="hold"/>
                                        <p:tgtEl>
                                          <p:spTgt spid="4"/>
                                        </p:tgtEl>
                                        <p:attrNameLst>
                                          <p:attrName>style.rotation</p:attrName>
                                        </p:attrNameLst>
                                      </p:cBhvr>
                                      <p:tavLst>
                                        <p:tav tm="0">
                                          <p:val>
                                            <p:fltVal val="90"/>
                                          </p:val>
                                        </p:tav>
                                        <p:tav tm="100000">
                                          <p:val>
                                            <p:fltVal val="0"/>
                                          </p:val>
                                        </p:tav>
                                      </p:tavLst>
                                    </p:anim>
                                    <p:animEffect transition="in" filter="fade">
                                      <p:cBhvr>
                                        <p:cTn id="68" dur="1000"/>
                                        <p:tgtEl>
                                          <p:spTgt spid="4"/>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p:cTn id="71" dur="1000" fill="hold"/>
                                        <p:tgtEl>
                                          <p:spTgt spid="22"/>
                                        </p:tgtEl>
                                        <p:attrNameLst>
                                          <p:attrName>ppt_w</p:attrName>
                                        </p:attrNameLst>
                                      </p:cBhvr>
                                      <p:tavLst>
                                        <p:tav tm="0">
                                          <p:val>
                                            <p:fltVal val="0"/>
                                          </p:val>
                                        </p:tav>
                                        <p:tav tm="100000">
                                          <p:val>
                                            <p:strVal val="#ppt_w"/>
                                          </p:val>
                                        </p:tav>
                                      </p:tavLst>
                                    </p:anim>
                                    <p:anim calcmode="lin" valueType="num">
                                      <p:cBhvr>
                                        <p:cTn id="72" dur="1000" fill="hold"/>
                                        <p:tgtEl>
                                          <p:spTgt spid="22"/>
                                        </p:tgtEl>
                                        <p:attrNameLst>
                                          <p:attrName>ppt_h</p:attrName>
                                        </p:attrNameLst>
                                      </p:cBhvr>
                                      <p:tavLst>
                                        <p:tav tm="0">
                                          <p:val>
                                            <p:fltVal val="0"/>
                                          </p:val>
                                        </p:tav>
                                        <p:tav tm="100000">
                                          <p:val>
                                            <p:strVal val="#ppt_h"/>
                                          </p:val>
                                        </p:tav>
                                      </p:tavLst>
                                    </p:anim>
                                    <p:anim calcmode="lin" valueType="num">
                                      <p:cBhvr>
                                        <p:cTn id="73" dur="1000" fill="hold"/>
                                        <p:tgtEl>
                                          <p:spTgt spid="22"/>
                                        </p:tgtEl>
                                        <p:attrNameLst>
                                          <p:attrName>style.rotation</p:attrName>
                                        </p:attrNameLst>
                                      </p:cBhvr>
                                      <p:tavLst>
                                        <p:tav tm="0">
                                          <p:val>
                                            <p:fltVal val="90"/>
                                          </p:val>
                                        </p:tav>
                                        <p:tav tm="100000">
                                          <p:val>
                                            <p:fltVal val="0"/>
                                          </p:val>
                                        </p:tav>
                                      </p:tavLst>
                                    </p:anim>
                                    <p:animEffect transition="in" filter="fade">
                                      <p:cBhvr>
                                        <p:cTn id="74" dur="1000"/>
                                        <p:tgtEl>
                                          <p:spTgt spid="22"/>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nodeType="click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p:cTn id="79" dur="500" fill="hold"/>
                                        <p:tgtEl>
                                          <p:spTgt spid="8"/>
                                        </p:tgtEl>
                                        <p:attrNameLst>
                                          <p:attrName>ppt_w</p:attrName>
                                        </p:attrNameLst>
                                      </p:cBhvr>
                                      <p:tavLst>
                                        <p:tav tm="0">
                                          <p:val>
                                            <p:fltVal val="0"/>
                                          </p:val>
                                        </p:tav>
                                        <p:tav tm="100000">
                                          <p:val>
                                            <p:strVal val="#ppt_w"/>
                                          </p:val>
                                        </p:tav>
                                      </p:tavLst>
                                    </p:anim>
                                    <p:anim calcmode="lin" valueType="num">
                                      <p:cBhvr>
                                        <p:cTn id="80" dur="500" fill="hold"/>
                                        <p:tgtEl>
                                          <p:spTgt spid="8"/>
                                        </p:tgtEl>
                                        <p:attrNameLst>
                                          <p:attrName>ppt_h</p:attrName>
                                        </p:attrNameLst>
                                      </p:cBhvr>
                                      <p:tavLst>
                                        <p:tav tm="0">
                                          <p:val>
                                            <p:fltVal val="0"/>
                                          </p:val>
                                        </p:tav>
                                        <p:tav tm="100000">
                                          <p:val>
                                            <p:strVal val="#ppt_h"/>
                                          </p:val>
                                        </p:tav>
                                      </p:tavLst>
                                    </p:anim>
                                    <p:animEffect transition="in" filter="fade">
                                      <p:cBhvr>
                                        <p:cTn id="81" dur="500"/>
                                        <p:tgtEl>
                                          <p:spTgt spid="8"/>
                                        </p:tgtEl>
                                      </p:cBhvr>
                                    </p:animEffect>
                                  </p:childTnLst>
                                </p:cTn>
                              </p:par>
                              <p:par>
                                <p:cTn id="82" presetID="53" presetClass="entr" presetSubtype="16" fill="hold" nodeType="withEffect">
                                  <p:stCondLst>
                                    <p:cond delay="0"/>
                                  </p:stCondLst>
                                  <p:childTnLst>
                                    <p:set>
                                      <p:cBhvr>
                                        <p:cTn id="83" dur="1" fill="hold">
                                          <p:stCondLst>
                                            <p:cond delay="0"/>
                                          </p:stCondLst>
                                        </p:cTn>
                                        <p:tgtEl>
                                          <p:spTgt spid="15"/>
                                        </p:tgtEl>
                                        <p:attrNameLst>
                                          <p:attrName>style.visibility</p:attrName>
                                        </p:attrNameLst>
                                      </p:cBhvr>
                                      <p:to>
                                        <p:strVal val="visible"/>
                                      </p:to>
                                    </p:set>
                                    <p:anim calcmode="lin" valueType="num">
                                      <p:cBhvr>
                                        <p:cTn id="84" dur="500" fill="hold"/>
                                        <p:tgtEl>
                                          <p:spTgt spid="15"/>
                                        </p:tgtEl>
                                        <p:attrNameLst>
                                          <p:attrName>ppt_w</p:attrName>
                                        </p:attrNameLst>
                                      </p:cBhvr>
                                      <p:tavLst>
                                        <p:tav tm="0">
                                          <p:val>
                                            <p:fltVal val="0"/>
                                          </p:val>
                                        </p:tav>
                                        <p:tav tm="100000">
                                          <p:val>
                                            <p:strVal val="#ppt_w"/>
                                          </p:val>
                                        </p:tav>
                                      </p:tavLst>
                                    </p:anim>
                                    <p:anim calcmode="lin" valueType="num">
                                      <p:cBhvr>
                                        <p:cTn id="85" dur="500" fill="hold"/>
                                        <p:tgtEl>
                                          <p:spTgt spid="15"/>
                                        </p:tgtEl>
                                        <p:attrNameLst>
                                          <p:attrName>ppt_h</p:attrName>
                                        </p:attrNameLst>
                                      </p:cBhvr>
                                      <p:tavLst>
                                        <p:tav tm="0">
                                          <p:val>
                                            <p:fltVal val="0"/>
                                          </p:val>
                                        </p:tav>
                                        <p:tav tm="100000">
                                          <p:val>
                                            <p:strVal val="#ppt_h"/>
                                          </p:val>
                                        </p:tav>
                                      </p:tavLst>
                                    </p:anim>
                                    <p:animEffect transition="in" filter="fade">
                                      <p:cBhvr>
                                        <p:cTn id="86" dur="500"/>
                                        <p:tgtEl>
                                          <p:spTgt spid="15"/>
                                        </p:tgtEl>
                                      </p:cBhvr>
                                    </p:animEffect>
                                  </p:childTnLst>
                                </p:cTn>
                              </p:par>
                              <p:par>
                                <p:cTn id="87" presetID="53" presetClass="entr" presetSubtype="16" fill="hold" nodeType="withEffect">
                                  <p:stCondLst>
                                    <p:cond delay="0"/>
                                  </p:stCondLst>
                                  <p:childTnLst>
                                    <p:set>
                                      <p:cBhvr>
                                        <p:cTn id="88" dur="1" fill="hold">
                                          <p:stCondLst>
                                            <p:cond delay="0"/>
                                          </p:stCondLst>
                                        </p:cTn>
                                        <p:tgtEl>
                                          <p:spTgt spid="16"/>
                                        </p:tgtEl>
                                        <p:attrNameLst>
                                          <p:attrName>style.visibility</p:attrName>
                                        </p:attrNameLst>
                                      </p:cBhvr>
                                      <p:to>
                                        <p:strVal val="visible"/>
                                      </p:to>
                                    </p:set>
                                    <p:anim calcmode="lin" valueType="num">
                                      <p:cBhvr>
                                        <p:cTn id="89" dur="500" fill="hold"/>
                                        <p:tgtEl>
                                          <p:spTgt spid="16"/>
                                        </p:tgtEl>
                                        <p:attrNameLst>
                                          <p:attrName>ppt_w</p:attrName>
                                        </p:attrNameLst>
                                      </p:cBhvr>
                                      <p:tavLst>
                                        <p:tav tm="0">
                                          <p:val>
                                            <p:fltVal val="0"/>
                                          </p:val>
                                        </p:tav>
                                        <p:tav tm="100000">
                                          <p:val>
                                            <p:strVal val="#ppt_w"/>
                                          </p:val>
                                        </p:tav>
                                      </p:tavLst>
                                    </p:anim>
                                    <p:anim calcmode="lin" valueType="num">
                                      <p:cBhvr>
                                        <p:cTn id="90" dur="500" fill="hold"/>
                                        <p:tgtEl>
                                          <p:spTgt spid="16"/>
                                        </p:tgtEl>
                                        <p:attrNameLst>
                                          <p:attrName>ppt_h</p:attrName>
                                        </p:attrNameLst>
                                      </p:cBhvr>
                                      <p:tavLst>
                                        <p:tav tm="0">
                                          <p:val>
                                            <p:fltVal val="0"/>
                                          </p:val>
                                        </p:tav>
                                        <p:tav tm="100000">
                                          <p:val>
                                            <p:strVal val="#ppt_h"/>
                                          </p:val>
                                        </p:tav>
                                      </p:tavLst>
                                    </p:anim>
                                    <p:animEffect transition="in" filter="fade">
                                      <p:cBhvr>
                                        <p:cTn id="91" dur="500"/>
                                        <p:tgtEl>
                                          <p:spTgt spid="16"/>
                                        </p:tgtEl>
                                      </p:cBhvr>
                                    </p:animEffect>
                                  </p:childTnLst>
                                </p:cTn>
                              </p:par>
                              <p:par>
                                <p:cTn id="92" presetID="31" presetClass="entr" presetSubtype="0" fill="hold" grpId="0" nodeType="with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 calcmode="lin" valueType="num">
                                      <p:cBhvr>
                                        <p:cTn id="96" dur="1000" fill="hold"/>
                                        <p:tgtEl>
                                          <p:spTgt spid="23"/>
                                        </p:tgtEl>
                                        <p:attrNameLst>
                                          <p:attrName>style.rotation</p:attrName>
                                        </p:attrNameLst>
                                      </p:cBhvr>
                                      <p:tavLst>
                                        <p:tav tm="0">
                                          <p:val>
                                            <p:fltVal val="90"/>
                                          </p:val>
                                        </p:tav>
                                        <p:tav tm="100000">
                                          <p:val>
                                            <p:fltVal val="0"/>
                                          </p:val>
                                        </p:tav>
                                      </p:tavLst>
                                    </p:anim>
                                    <p:animEffect transition="in" filter="fade">
                                      <p:cBhvr>
                                        <p:cTn id="97" dur="1000"/>
                                        <p:tgtEl>
                                          <p:spTgt spid="23"/>
                                        </p:tgtEl>
                                      </p:cBhvr>
                                    </p:animEffect>
                                  </p:childTnLst>
                                </p:cTn>
                              </p:par>
                              <p:par>
                                <p:cTn id="98" presetID="53" presetClass="entr" presetSubtype="16" fill="hold" nodeType="withEffect">
                                  <p:stCondLst>
                                    <p:cond delay="0"/>
                                  </p:stCondLst>
                                  <p:childTnLst>
                                    <p:set>
                                      <p:cBhvr>
                                        <p:cTn id="99" dur="1" fill="hold">
                                          <p:stCondLst>
                                            <p:cond delay="0"/>
                                          </p:stCondLst>
                                        </p:cTn>
                                        <p:tgtEl>
                                          <p:spTgt spid="9"/>
                                        </p:tgtEl>
                                        <p:attrNameLst>
                                          <p:attrName>style.visibility</p:attrName>
                                        </p:attrNameLst>
                                      </p:cBhvr>
                                      <p:to>
                                        <p:strVal val="visible"/>
                                      </p:to>
                                    </p:set>
                                    <p:anim calcmode="lin" valueType="num">
                                      <p:cBhvr>
                                        <p:cTn id="100" dur="500" fill="hold"/>
                                        <p:tgtEl>
                                          <p:spTgt spid="9"/>
                                        </p:tgtEl>
                                        <p:attrNameLst>
                                          <p:attrName>ppt_w</p:attrName>
                                        </p:attrNameLst>
                                      </p:cBhvr>
                                      <p:tavLst>
                                        <p:tav tm="0">
                                          <p:val>
                                            <p:fltVal val="0"/>
                                          </p:val>
                                        </p:tav>
                                        <p:tav tm="100000">
                                          <p:val>
                                            <p:strVal val="#ppt_w"/>
                                          </p:val>
                                        </p:tav>
                                      </p:tavLst>
                                    </p:anim>
                                    <p:anim calcmode="lin" valueType="num">
                                      <p:cBhvr>
                                        <p:cTn id="101" dur="500" fill="hold"/>
                                        <p:tgtEl>
                                          <p:spTgt spid="9"/>
                                        </p:tgtEl>
                                        <p:attrNameLst>
                                          <p:attrName>ppt_h</p:attrName>
                                        </p:attrNameLst>
                                      </p:cBhvr>
                                      <p:tavLst>
                                        <p:tav tm="0">
                                          <p:val>
                                            <p:fltVal val="0"/>
                                          </p:val>
                                        </p:tav>
                                        <p:tav tm="100000">
                                          <p:val>
                                            <p:strVal val="#ppt_h"/>
                                          </p:val>
                                        </p:tav>
                                      </p:tavLst>
                                    </p:anim>
                                    <p:animEffect transition="in" filter="fade">
                                      <p:cBhvr>
                                        <p:cTn id="102" dur="500"/>
                                        <p:tgtEl>
                                          <p:spTgt spid="9"/>
                                        </p:tgtEl>
                                      </p:cBhvr>
                                    </p:animEffect>
                                  </p:childTnLst>
                                </p:cTn>
                              </p:par>
                              <p:par>
                                <p:cTn id="103" presetID="53" presetClass="entr" presetSubtype="16" fill="hold" nodeType="withEffect">
                                  <p:stCondLst>
                                    <p:cond delay="0"/>
                                  </p:stCondLst>
                                  <p:childTnLst>
                                    <p:set>
                                      <p:cBhvr>
                                        <p:cTn id="104" dur="1" fill="hold">
                                          <p:stCondLst>
                                            <p:cond delay="0"/>
                                          </p:stCondLst>
                                        </p:cTn>
                                        <p:tgtEl>
                                          <p:spTgt spid="13"/>
                                        </p:tgtEl>
                                        <p:attrNameLst>
                                          <p:attrName>style.visibility</p:attrName>
                                        </p:attrNameLst>
                                      </p:cBhvr>
                                      <p:to>
                                        <p:strVal val="visible"/>
                                      </p:to>
                                    </p:set>
                                    <p:anim calcmode="lin" valueType="num">
                                      <p:cBhvr>
                                        <p:cTn id="105" dur="500" fill="hold"/>
                                        <p:tgtEl>
                                          <p:spTgt spid="13"/>
                                        </p:tgtEl>
                                        <p:attrNameLst>
                                          <p:attrName>ppt_w</p:attrName>
                                        </p:attrNameLst>
                                      </p:cBhvr>
                                      <p:tavLst>
                                        <p:tav tm="0">
                                          <p:val>
                                            <p:fltVal val="0"/>
                                          </p:val>
                                        </p:tav>
                                        <p:tav tm="100000">
                                          <p:val>
                                            <p:strVal val="#ppt_w"/>
                                          </p:val>
                                        </p:tav>
                                      </p:tavLst>
                                    </p:anim>
                                    <p:anim calcmode="lin" valueType="num">
                                      <p:cBhvr>
                                        <p:cTn id="106" dur="500" fill="hold"/>
                                        <p:tgtEl>
                                          <p:spTgt spid="13"/>
                                        </p:tgtEl>
                                        <p:attrNameLst>
                                          <p:attrName>ppt_h</p:attrName>
                                        </p:attrNameLst>
                                      </p:cBhvr>
                                      <p:tavLst>
                                        <p:tav tm="0">
                                          <p:val>
                                            <p:fltVal val="0"/>
                                          </p:val>
                                        </p:tav>
                                        <p:tav tm="100000">
                                          <p:val>
                                            <p:strVal val="#ppt_h"/>
                                          </p:val>
                                        </p:tav>
                                      </p:tavLst>
                                    </p:anim>
                                    <p:animEffect transition="in" filter="fade">
                                      <p:cBhvr>
                                        <p:cTn id="107" dur="500"/>
                                        <p:tgtEl>
                                          <p:spTgt spid="13"/>
                                        </p:tgtEl>
                                      </p:cBhvr>
                                    </p:animEffect>
                                  </p:childTnLst>
                                </p:cTn>
                              </p:par>
                              <p:par>
                                <p:cTn id="108" presetID="53" presetClass="entr" presetSubtype="16" fill="hold" nodeType="withEffect">
                                  <p:stCondLst>
                                    <p:cond delay="0"/>
                                  </p:stCondLst>
                                  <p:childTnLst>
                                    <p:set>
                                      <p:cBhvr>
                                        <p:cTn id="109" dur="1" fill="hold">
                                          <p:stCondLst>
                                            <p:cond delay="0"/>
                                          </p:stCondLst>
                                        </p:cTn>
                                        <p:tgtEl>
                                          <p:spTgt spid="14"/>
                                        </p:tgtEl>
                                        <p:attrNameLst>
                                          <p:attrName>style.visibility</p:attrName>
                                        </p:attrNameLst>
                                      </p:cBhvr>
                                      <p:to>
                                        <p:strVal val="visible"/>
                                      </p:to>
                                    </p:set>
                                    <p:anim calcmode="lin" valueType="num">
                                      <p:cBhvr>
                                        <p:cTn id="110" dur="500" fill="hold"/>
                                        <p:tgtEl>
                                          <p:spTgt spid="14"/>
                                        </p:tgtEl>
                                        <p:attrNameLst>
                                          <p:attrName>ppt_w</p:attrName>
                                        </p:attrNameLst>
                                      </p:cBhvr>
                                      <p:tavLst>
                                        <p:tav tm="0">
                                          <p:val>
                                            <p:fltVal val="0"/>
                                          </p:val>
                                        </p:tav>
                                        <p:tav tm="100000">
                                          <p:val>
                                            <p:strVal val="#ppt_w"/>
                                          </p:val>
                                        </p:tav>
                                      </p:tavLst>
                                    </p:anim>
                                    <p:anim calcmode="lin" valueType="num">
                                      <p:cBhvr>
                                        <p:cTn id="111" dur="500" fill="hold"/>
                                        <p:tgtEl>
                                          <p:spTgt spid="14"/>
                                        </p:tgtEl>
                                        <p:attrNameLst>
                                          <p:attrName>ppt_h</p:attrName>
                                        </p:attrNameLst>
                                      </p:cBhvr>
                                      <p:tavLst>
                                        <p:tav tm="0">
                                          <p:val>
                                            <p:fltVal val="0"/>
                                          </p:val>
                                        </p:tav>
                                        <p:tav tm="100000">
                                          <p:val>
                                            <p:strVal val="#ppt_h"/>
                                          </p:val>
                                        </p:tav>
                                      </p:tavLst>
                                    </p:anim>
                                    <p:animEffect transition="in" filter="fade">
                                      <p:cBhvr>
                                        <p:cTn id="1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81730" grpId="0" animBg="1"/>
      <p:bldP spid="4" grpId="0" animBg="1"/>
      <p:bldP spid="6" grpId="0" animBg="1"/>
      <p:bldP spid="18" grpId="0"/>
      <p:bldP spid="19" grpId="0"/>
      <p:bldP spid="21" grpId="0"/>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F1B0430D-FB02-4685-8F2B-EE8FE8065AE0}"/>
              </a:ext>
            </a:extLst>
          </p:cNvPr>
          <p:cNvPicPr>
            <a:picLocks noGrp="1" noChangeAspect="1"/>
          </p:cNvPicPr>
          <p:nvPr>
            <p:ph idx="1"/>
          </p:nvPr>
        </p:nvPicPr>
        <p:blipFill>
          <a:blip r:embed="rId3"/>
          <a:stretch>
            <a:fillRect/>
          </a:stretch>
        </p:blipFill>
        <p:spPr>
          <a:xfrm>
            <a:off x="524166" y="2251393"/>
            <a:ext cx="8091513" cy="4190682"/>
          </a:xfrm>
          <a:solidFill>
            <a:schemeClr val="bg2">
              <a:lumMod val="20000"/>
              <a:lumOff val="80000"/>
            </a:schemeClr>
          </a:solidFill>
          <a:ln w="76200" cap="flat" algn="ctr">
            <a:solidFill>
              <a:schemeClr val="accent1">
                <a:lumMod val="75000"/>
              </a:schemeClr>
            </a:solidFill>
            <a:miter lim="800000"/>
            <a:headEnd/>
            <a:tailEnd/>
          </a:ln>
          <a:effectLst/>
        </p:spPr>
      </p:pic>
      <p:sp>
        <p:nvSpPr>
          <p:cNvPr id="6" name="Rectangle 2">
            <a:extLst>
              <a:ext uri="{FF2B5EF4-FFF2-40B4-BE49-F238E27FC236}">
                <a16:creationId xmlns:a16="http://schemas.microsoft.com/office/drawing/2014/main" id="{1A9B5BEB-17C4-4602-8634-5160518C8F81}"/>
              </a:ext>
            </a:extLst>
          </p:cNvPr>
          <p:cNvSpPr>
            <a:spLocks noGrp="1" noChangeArrowheads="1"/>
          </p:cNvSpPr>
          <p:nvPr>
            <p:ph type="title"/>
          </p:nvPr>
        </p:nvSpPr>
        <p:spPr bwMode="gray">
          <a:xfrm>
            <a:off x="524166" y="415925"/>
            <a:ext cx="8091513" cy="1524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b="1" i="1" dirty="0">
                <a:solidFill>
                  <a:schemeClr val="bg2">
                    <a:lumMod val="75000"/>
                  </a:schemeClr>
                </a:solidFill>
                <a:effectLst>
                  <a:outerShdw blurRad="38100" dist="38100" dir="2700000" algn="tl">
                    <a:srgbClr val="000000"/>
                  </a:outerShdw>
                </a:effectLst>
              </a:rPr>
              <a:t>Redes definidas por software</a:t>
            </a:r>
            <a:br>
              <a:rPr lang="es-ES_tradnl" sz="3000" b="1" i="1" dirty="0">
                <a:solidFill>
                  <a:schemeClr val="bg2">
                    <a:lumMod val="75000"/>
                  </a:schemeClr>
                </a:solidFill>
                <a:effectLst>
                  <a:outerShdw blurRad="38100" dist="38100" dir="2700000" algn="tl">
                    <a:srgbClr val="000000"/>
                  </a:outerShdw>
                </a:effectLst>
              </a:rPr>
            </a:br>
            <a:r>
              <a:rPr lang="es-ES_tradnl" sz="3000" b="1" i="1" dirty="0">
                <a:solidFill>
                  <a:schemeClr val="bg2">
                    <a:lumMod val="75000"/>
                  </a:schemeClr>
                </a:solidFill>
                <a:effectLst>
                  <a:outerShdw blurRad="38100" dist="38100" dir="2700000" algn="tl">
                    <a:srgbClr val="000000"/>
                  </a:outerShdw>
                </a:effectLst>
              </a:rPr>
              <a:t>Componentes – Controlador</a:t>
            </a:r>
            <a:endParaRPr lang="es-ES" sz="3000" i="1" dirty="0">
              <a:solidFill>
                <a:schemeClr val="bg2">
                  <a:lumMod val="75000"/>
                </a:schemeClr>
              </a:solidFill>
              <a:effectLst>
                <a:outerShdw blurRad="38100" dist="38100" dir="2700000" algn="tl">
                  <a:srgbClr val="000000"/>
                </a:outerShdw>
              </a:effectLst>
            </a:endParaRPr>
          </a:p>
        </p:txBody>
      </p:sp>
      <p:sp>
        <p:nvSpPr>
          <p:cNvPr id="2" name="Flecha: hacia la izquierda 1">
            <a:extLst>
              <a:ext uri="{FF2B5EF4-FFF2-40B4-BE49-F238E27FC236}">
                <a16:creationId xmlns:a16="http://schemas.microsoft.com/office/drawing/2014/main" id="{A3826239-8324-6685-6F21-6E14E42368CC}"/>
              </a:ext>
            </a:extLst>
          </p:cNvPr>
          <p:cNvSpPr/>
          <p:nvPr/>
        </p:nvSpPr>
        <p:spPr>
          <a:xfrm>
            <a:off x="6928338" y="3182815"/>
            <a:ext cx="1529862" cy="720970"/>
          </a:xfrm>
          <a:prstGeom prst="lef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7921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1000" fill="hold"/>
                                        <p:tgtEl>
                                          <p:spTgt spid="2"/>
                                        </p:tgtEl>
                                        <p:attrNameLst>
                                          <p:attrName>ppt_w</p:attrName>
                                        </p:attrNameLst>
                                      </p:cBhvr>
                                      <p:tavLst>
                                        <p:tav tm="0">
                                          <p:val>
                                            <p:fltVal val="0"/>
                                          </p:val>
                                        </p:tav>
                                        <p:tav tm="100000">
                                          <p:val>
                                            <p:strVal val="#ppt_w"/>
                                          </p:val>
                                        </p:tav>
                                      </p:tavLst>
                                    </p:anim>
                                    <p:anim calcmode="lin" valueType="num">
                                      <p:cBhvr>
                                        <p:cTn id="24" dur="1000" fill="hold"/>
                                        <p:tgtEl>
                                          <p:spTgt spid="2"/>
                                        </p:tgtEl>
                                        <p:attrNameLst>
                                          <p:attrName>ppt_h</p:attrName>
                                        </p:attrNameLst>
                                      </p:cBhvr>
                                      <p:tavLst>
                                        <p:tav tm="0">
                                          <p:val>
                                            <p:fltVal val="0"/>
                                          </p:val>
                                        </p:tav>
                                        <p:tav tm="100000">
                                          <p:val>
                                            <p:strVal val="#ppt_h"/>
                                          </p:val>
                                        </p:tav>
                                      </p:tavLst>
                                    </p:anim>
                                    <p:anim calcmode="lin" valueType="num">
                                      <p:cBhvr>
                                        <p:cTn id="25" dur="1000" fill="hold"/>
                                        <p:tgtEl>
                                          <p:spTgt spid="2"/>
                                        </p:tgtEl>
                                        <p:attrNameLst>
                                          <p:attrName>style.rotation</p:attrName>
                                        </p:attrNameLst>
                                      </p:cBhvr>
                                      <p:tavLst>
                                        <p:tav tm="0">
                                          <p:val>
                                            <p:fltVal val="90"/>
                                          </p:val>
                                        </p:tav>
                                        <p:tav tm="100000">
                                          <p:val>
                                            <p:fltVal val="0"/>
                                          </p:val>
                                        </p:tav>
                                      </p:tavLst>
                                    </p:anim>
                                    <p:animEffect transition="in" filter="fade">
                                      <p:cBhvr>
                                        <p:cTn id="2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A9B5BEB-17C4-4602-8634-5160518C8F81}"/>
              </a:ext>
            </a:extLst>
          </p:cNvPr>
          <p:cNvSpPr>
            <a:spLocks noGrp="1" noChangeArrowheads="1"/>
          </p:cNvSpPr>
          <p:nvPr>
            <p:ph type="title"/>
          </p:nvPr>
        </p:nvSpPr>
        <p:spPr bwMode="gray">
          <a:xfrm>
            <a:off x="524166" y="0"/>
            <a:ext cx="8091513" cy="1524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b="1" i="1" dirty="0">
                <a:solidFill>
                  <a:schemeClr val="bg2">
                    <a:lumMod val="75000"/>
                  </a:schemeClr>
                </a:solidFill>
                <a:effectLst>
                  <a:outerShdw blurRad="38100" dist="38100" dir="2700000" algn="tl">
                    <a:srgbClr val="000000"/>
                  </a:outerShdw>
                </a:effectLst>
              </a:rPr>
              <a:t>Redes definidas por software</a:t>
            </a:r>
            <a:br>
              <a:rPr lang="es-ES_tradnl" sz="3000" b="1" i="1" dirty="0">
                <a:solidFill>
                  <a:schemeClr val="bg2">
                    <a:lumMod val="75000"/>
                  </a:schemeClr>
                </a:solidFill>
                <a:effectLst>
                  <a:outerShdw blurRad="38100" dist="38100" dir="2700000" algn="tl">
                    <a:srgbClr val="000000"/>
                  </a:outerShdw>
                </a:effectLst>
              </a:rPr>
            </a:br>
            <a:r>
              <a:rPr lang="es-ES_tradnl" sz="3000" b="1" i="1" dirty="0">
                <a:solidFill>
                  <a:schemeClr val="bg2">
                    <a:lumMod val="75000"/>
                  </a:schemeClr>
                </a:solidFill>
                <a:effectLst>
                  <a:outerShdw blurRad="38100" dist="38100" dir="2700000" algn="tl">
                    <a:srgbClr val="000000"/>
                  </a:outerShdw>
                </a:effectLst>
              </a:rPr>
              <a:t>Componentes – Interfaz Norte</a:t>
            </a:r>
            <a:endParaRPr lang="es-ES" sz="3000" i="1" dirty="0">
              <a:solidFill>
                <a:schemeClr val="bg2">
                  <a:lumMod val="75000"/>
                </a:schemeClr>
              </a:solidFill>
              <a:effectLst>
                <a:outerShdw blurRad="38100" dist="38100" dir="2700000" algn="tl">
                  <a:srgbClr val="000000"/>
                </a:outerShdw>
              </a:effectLst>
            </a:endParaRPr>
          </a:p>
        </p:txBody>
      </p:sp>
      <p:sp>
        <p:nvSpPr>
          <p:cNvPr id="3" name="Marcador de contenido 2">
            <a:extLst>
              <a:ext uri="{FF2B5EF4-FFF2-40B4-BE49-F238E27FC236}">
                <a16:creationId xmlns:a16="http://schemas.microsoft.com/office/drawing/2014/main" id="{45336107-EFB2-4877-857B-B87BFF1E5F3A}"/>
              </a:ext>
            </a:extLst>
          </p:cNvPr>
          <p:cNvSpPr>
            <a:spLocks noGrp="1"/>
          </p:cNvSpPr>
          <p:nvPr>
            <p:ph idx="1"/>
          </p:nvPr>
        </p:nvSpPr>
        <p:spPr>
          <a:xfrm>
            <a:off x="-2078" y="1671484"/>
            <a:ext cx="9143999" cy="5186516"/>
          </a:xfrm>
          <a:solidFill>
            <a:schemeClr val="bg2">
              <a:lumMod val="40000"/>
              <a:lumOff val="60000"/>
            </a:schemeClr>
          </a:solidFill>
          <a:ln w="57150">
            <a:solidFill>
              <a:schemeClr val="accent1"/>
            </a:solidFill>
          </a:ln>
        </p:spPr>
        <p:txBody>
          <a:bodyPr>
            <a:normAutofit fontScale="92500"/>
          </a:bodyPr>
          <a:lstStyle/>
          <a:p>
            <a:pPr marL="0" indent="0" algn="just">
              <a:buNone/>
            </a:pPr>
            <a:r>
              <a:rPr lang="es-ES" sz="3500" b="1" i="1" dirty="0">
                <a:solidFill>
                  <a:schemeClr val="bg2">
                    <a:lumMod val="50000"/>
                  </a:schemeClr>
                </a:solidFill>
                <a:effectLst>
                  <a:outerShdw blurRad="38100" dist="38100" dir="2700000" algn="tl">
                    <a:srgbClr val="000000">
                      <a:alpha val="43137"/>
                    </a:srgbClr>
                  </a:outerShdw>
                </a:effectLst>
              </a:rPr>
              <a:t>La interfaz norte, permite que aplicaciones SDN puedan modificar comportamientos del controlador, a través de </a:t>
            </a:r>
            <a:r>
              <a:rPr lang="es-ES" sz="3500" b="1" i="1" dirty="0" err="1">
                <a:solidFill>
                  <a:schemeClr val="bg2">
                    <a:lumMod val="50000"/>
                  </a:schemeClr>
                </a:solidFill>
                <a:effectLst>
                  <a:outerShdw blurRad="38100" dist="38100" dir="2700000" algn="tl">
                    <a:srgbClr val="000000">
                      <a:alpha val="43137"/>
                    </a:srgbClr>
                  </a:outerShdw>
                </a:effectLst>
              </a:rPr>
              <a:t>APIs</a:t>
            </a:r>
            <a:r>
              <a:rPr lang="es-ES" sz="3500" b="1" i="1" dirty="0">
                <a:solidFill>
                  <a:schemeClr val="bg2">
                    <a:lumMod val="50000"/>
                  </a:schemeClr>
                </a:solidFill>
                <a:effectLst>
                  <a:outerShdw blurRad="38100" dist="38100" dir="2700000" algn="tl">
                    <a:srgbClr val="000000">
                      <a:alpha val="43137"/>
                    </a:srgbClr>
                  </a:outerShdw>
                </a:effectLst>
              </a:rPr>
              <a:t>.</a:t>
            </a:r>
          </a:p>
          <a:p>
            <a:pPr marL="285750" lvl="1"/>
            <a:r>
              <a:rPr lang="es-ES" sz="2400" b="1" i="1" dirty="0">
                <a:solidFill>
                  <a:schemeClr val="bg2">
                    <a:lumMod val="50000"/>
                  </a:schemeClr>
                </a:solidFill>
                <a:effectLst>
                  <a:outerShdw blurRad="38100" dist="38100" dir="2700000" algn="tl">
                    <a:srgbClr val="000000">
                      <a:alpha val="43137"/>
                    </a:srgbClr>
                  </a:outerShdw>
                </a:effectLst>
              </a:rPr>
              <a:t>• Configurar flujos para alterar rutas entre dos equipos de red. </a:t>
            </a:r>
          </a:p>
          <a:p>
            <a:pPr marL="285750" lvl="1"/>
            <a:r>
              <a:rPr lang="es-ES" sz="2400" b="1" i="1" dirty="0">
                <a:solidFill>
                  <a:schemeClr val="bg2">
                    <a:lumMod val="50000"/>
                  </a:schemeClr>
                </a:solidFill>
                <a:effectLst>
                  <a:outerShdw blurRad="38100" dist="38100" dir="2700000" algn="tl">
                    <a:srgbClr val="000000">
                      <a:alpha val="43137"/>
                    </a:srgbClr>
                  </a:outerShdw>
                </a:effectLst>
              </a:rPr>
              <a:t>• Balancear el trafico a través de múltiples caminos de red.</a:t>
            </a:r>
          </a:p>
          <a:p>
            <a:pPr marL="285750" lvl="1"/>
            <a:r>
              <a:rPr lang="es-ES" sz="2400" b="1" i="1" dirty="0">
                <a:solidFill>
                  <a:schemeClr val="bg2">
                    <a:lumMod val="50000"/>
                  </a:schemeClr>
                </a:solidFill>
                <a:effectLst>
                  <a:outerShdw blurRad="38100" dist="38100" dir="2700000" algn="tl">
                    <a:srgbClr val="000000">
                      <a:alpha val="43137"/>
                    </a:srgbClr>
                  </a:outerShdw>
                </a:effectLst>
              </a:rPr>
              <a:t>• Reaccionar en forma tempranas a cambio en la topologías de la red, mediante la detección de fallas de enlaces, inserción de nuevos dispositivos y enlaces de red.</a:t>
            </a:r>
          </a:p>
          <a:p>
            <a:pPr marL="285750" lvl="1"/>
            <a:r>
              <a:rPr lang="es-ES" sz="2400" b="1" i="1" dirty="0">
                <a:solidFill>
                  <a:schemeClr val="bg2">
                    <a:lumMod val="50000"/>
                  </a:schemeClr>
                </a:solidFill>
                <a:effectLst>
                  <a:outerShdw blurRad="38100" dist="38100" dir="2700000" algn="tl">
                    <a:srgbClr val="000000">
                      <a:alpha val="43137"/>
                    </a:srgbClr>
                  </a:outerShdw>
                </a:effectLst>
              </a:rPr>
              <a:t>• Redirigir trafico con la finalidad de inspeccionar, autenticar, segregar. </a:t>
            </a:r>
          </a:p>
          <a:p>
            <a:pPr marL="285750" lvl="1"/>
            <a:r>
              <a:rPr lang="es-ES" sz="2400" b="1" i="1" dirty="0">
                <a:solidFill>
                  <a:schemeClr val="bg2">
                    <a:lumMod val="50000"/>
                  </a:schemeClr>
                </a:solidFill>
                <a:effectLst>
                  <a:outerShdw blurRad="38100" dist="38100" dir="2700000" algn="tl">
                    <a:srgbClr val="000000">
                      <a:alpha val="43137"/>
                    </a:srgbClr>
                  </a:outerShdw>
                </a:effectLst>
              </a:rPr>
              <a:t>Realizar algunas otras tareas relacionadas con la seguridad. </a:t>
            </a:r>
          </a:p>
        </p:txBody>
      </p:sp>
      <p:sp>
        <p:nvSpPr>
          <p:cNvPr id="4" name="Marcador de contenido 2">
            <a:extLst>
              <a:ext uri="{FF2B5EF4-FFF2-40B4-BE49-F238E27FC236}">
                <a16:creationId xmlns:a16="http://schemas.microsoft.com/office/drawing/2014/main" id="{33DB84BE-55CF-BE98-4A6B-22D149460C74}"/>
              </a:ext>
            </a:extLst>
          </p:cNvPr>
          <p:cNvSpPr txBox="1">
            <a:spLocks/>
          </p:cNvSpPr>
          <p:nvPr/>
        </p:nvSpPr>
        <p:spPr>
          <a:xfrm>
            <a:off x="-2079" y="2877902"/>
            <a:ext cx="9143999" cy="2773680"/>
          </a:xfrm>
          <a:prstGeom prst="rect">
            <a:avLst/>
          </a:prstGeom>
          <a:solidFill>
            <a:schemeClr val="tx2"/>
          </a:solidFill>
          <a:ln w="57150">
            <a:solidFill>
              <a:schemeClr val="accent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just" fontAlgn="auto">
              <a:buNone/>
            </a:pPr>
            <a:r>
              <a:rPr lang="es-ES" sz="3500" b="1" i="1" dirty="0">
                <a:solidFill>
                  <a:schemeClr val="accent2">
                    <a:lumMod val="50000"/>
                  </a:schemeClr>
                </a:solidFill>
                <a:effectLst>
                  <a:outerShdw blurRad="38100" dist="38100" dir="2700000" algn="tl">
                    <a:srgbClr val="000000">
                      <a:alpha val="43137"/>
                    </a:srgbClr>
                  </a:outerShdw>
                </a:effectLst>
              </a:rPr>
              <a:t>La interfaz norte </a:t>
            </a:r>
            <a:r>
              <a:rPr lang="es-ES" sz="3600" dirty="0">
                <a:solidFill>
                  <a:schemeClr val="accent2">
                    <a:lumMod val="50000"/>
                  </a:schemeClr>
                </a:solidFill>
              </a:rPr>
              <a:t>carece actualmente de estándar y podría complicar la interoperabilidad entre aplicaciones y controladores.</a:t>
            </a:r>
            <a:endParaRPr lang="es-ES" sz="2400" b="1" i="1"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9306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bg/>
                                          </p:spTgt>
                                        </p:tgtEl>
                                        <p:attrNameLst>
                                          <p:attrName>style.visibility</p:attrName>
                                        </p:attrNameLst>
                                      </p:cBhvr>
                                      <p:to>
                                        <p:strVal val="visible"/>
                                      </p:to>
                                    </p:set>
                                    <p:anim calcmode="lin" valueType="num">
                                      <p:cBhvr>
                                        <p:cTn id="15" dur="1000" fill="hold"/>
                                        <p:tgtEl>
                                          <p:spTgt spid="3">
                                            <p:bg/>
                                          </p:spTgt>
                                        </p:tgtEl>
                                        <p:attrNameLst>
                                          <p:attrName>ppt_w</p:attrName>
                                        </p:attrNameLst>
                                      </p:cBhvr>
                                      <p:tavLst>
                                        <p:tav tm="0">
                                          <p:val>
                                            <p:fltVal val="0"/>
                                          </p:val>
                                        </p:tav>
                                        <p:tav tm="100000">
                                          <p:val>
                                            <p:strVal val="#ppt_w"/>
                                          </p:val>
                                        </p:tav>
                                      </p:tavLst>
                                    </p:anim>
                                    <p:anim calcmode="lin" valueType="num">
                                      <p:cBhvr>
                                        <p:cTn id="16" dur="1000" fill="hold"/>
                                        <p:tgtEl>
                                          <p:spTgt spid="3">
                                            <p:bg/>
                                          </p:spTgt>
                                        </p:tgtEl>
                                        <p:attrNameLst>
                                          <p:attrName>ppt_h</p:attrName>
                                        </p:attrNameLst>
                                      </p:cBhvr>
                                      <p:tavLst>
                                        <p:tav tm="0">
                                          <p:val>
                                            <p:fltVal val="0"/>
                                          </p:val>
                                        </p:tav>
                                        <p:tav tm="100000">
                                          <p:val>
                                            <p:strVal val="#ppt_h"/>
                                          </p:val>
                                        </p:tav>
                                      </p:tavLst>
                                    </p:anim>
                                    <p:anim calcmode="lin" valueType="num">
                                      <p:cBhvr>
                                        <p:cTn id="17" dur="1000" fill="hold"/>
                                        <p:tgtEl>
                                          <p:spTgt spid="3">
                                            <p:bg/>
                                          </p:spTgt>
                                        </p:tgtEl>
                                        <p:attrNameLst>
                                          <p:attrName>style.rotation</p:attrName>
                                        </p:attrNameLst>
                                      </p:cBhvr>
                                      <p:tavLst>
                                        <p:tav tm="0">
                                          <p:val>
                                            <p:fltVal val="90"/>
                                          </p:val>
                                        </p:tav>
                                        <p:tav tm="100000">
                                          <p:val>
                                            <p:fltVal val="0"/>
                                          </p:val>
                                        </p:tav>
                                      </p:tavLst>
                                    </p:anim>
                                    <p:animEffect transition="in" filter="fade">
                                      <p:cBhvr>
                                        <p:cTn id="18" dur="1000"/>
                                        <p:tgtEl>
                                          <p:spTgt spid="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 calcmode="lin" valueType="num">
                                      <p:cBhvr>
                                        <p:cTn id="2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p:cTn id="3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 calcmode="lin" valueType="num">
                                      <p:cBhvr>
                                        <p:cTn id="4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3">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 calcmode="lin" valueType="num">
                                      <p:cBhvr>
                                        <p:cTn id="63"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64"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65"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66" dur="1000"/>
                                        <p:tgtEl>
                                          <p:spTgt spid="3">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 calcmode="lin" valueType="num">
                                      <p:cBhvr>
                                        <p:cTn id="71" dur="1000" fill="hold"/>
                                        <p:tgtEl>
                                          <p:spTgt spid="4"/>
                                        </p:tgtEl>
                                        <p:attrNameLst>
                                          <p:attrName>ppt_w</p:attrName>
                                        </p:attrNameLst>
                                      </p:cBhvr>
                                      <p:tavLst>
                                        <p:tav tm="0">
                                          <p:val>
                                            <p:fltVal val="0"/>
                                          </p:val>
                                        </p:tav>
                                        <p:tav tm="100000">
                                          <p:val>
                                            <p:strVal val="#ppt_w"/>
                                          </p:val>
                                        </p:tav>
                                      </p:tavLst>
                                    </p:anim>
                                    <p:anim calcmode="lin" valueType="num">
                                      <p:cBhvr>
                                        <p:cTn id="72" dur="1000" fill="hold"/>
                                        <p:tgtEl>
                                          <p:spTgt spid="4"/>
                                        </p:tgtEl>
                                        <p:attrNameLst>
                                          <p:attrName>ppt_h</p:attrName>
                                        </p:attrNameLst>
                                      </p:cBhvr>
                                      <p:tavLst>
                                        <p:tav tm="0">
                                          <p:val>
                                            <p:fltVal val="0"/>
                                          </p:val>
                                        </p:tav>
                                        <p:tav tm="100000">
                                          <p:val>
                                            <p:strVal val="#ppt_h"/>
                                          </p:val>
                                        </p:tav>
                                      </p:tavLst>
                                    </p:anim>
                                    <p:anim calcmode="lin" valueType="num">
                                      <p:cBhvr>
                                        <p:cTn id="73" dur="1000" fill="hold"/>
                                        <p:tgtEl>
                                          <p:spTgt spid="4"/>
                                        </p:tgtEl>
                                        <p:attrNameLst>
                                          <p:attrName>style.rotation</p:attrName>
                                        </p:attrNameLst>
                                      </p:cBhvr>
                                      <p:tavLst>
                                        <p:tav tm="0">
                                          <p:val>
                                            <p:fltVal val="90"/>
                                          </p:val>
                                        </p:tav>
                                        <p:tav tm="100000">
                                          <p:val>
                                            <p:fltVal val="0"/>
                                          </p:val>
                                        </p:tav>
                                      </p:tavLst>
                                    </p:anim>
                                    <p:animEffect transition="in" filter="fade">
                                      <p:cBhvr>
                                        <p:cTn id="7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build="p" bldLvl="2"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F1B0430D-FB02-4685-8F2B-EE8FE8065AE0}"/>
              </a:ext>
            </a:extLst>
          </p:cNvPr>
          <p:cNvPicPr>
            <a:picLocks noGrp="1" noChangeAspect="1"/>
          </p:cNvPicPr>
          <p:nvPr>
            <p:ph idx="1"/>
          </p:nvPr>
        </p:nvPicPr>
        <p:blipFill>
          <a:blip r:embed="rId3"/>
          <a:stretch>
            <a:fillRect/>
          </a:stretch>
        </p:blipFill>
        <p:spPr>
          <a:xfrm>
            <a:off x="524166" y="2251393"/>
            <a:ext cx="8091513" cy="4190682"/>
          </a:xfrm>
          <a:solidFill>
            <a:schemeClr val="bg2">
              <a:lumMod val="20000"/>
              <a:lumOff val="80000"/>
            </a:schemeClr>
          </a:solidFill>
          <a:ln w="76200" cap="flat" algn="ctr">
            <a:solidFill>
              <a:schemeClr val="accent1">
                <a:lumMod val="75000"/>
              </a:schemeClr>
            </a:solidFill>
            <a:miter lim="800000"/>
            <a:headEnd/>
            <a:tailEnd/>
          </a:ln>
          <a:effectLst/>
        </p:spPr>
      </p:pic>
      <p:sp>
        <p:nvSpPr>
          <p:cNvPr id="6" name="Rectangle 2">
            <a:extLst>
              <a:ext uri="{FF2B5EF4-FFF2-40B4-BE49-F238E27FC236}">
                <a16:creationId xmlns:a16="http://schemas.microsoft.com/office/drawing/2014/main" id="{1A9B5BEB-17C4-4602-8634-5160518C8F81}"/>
              </a:ext>
            </a:extLst>
          </p:cNvPr>
          <p:cNvSpPr>
            <a:spLocks noGrp="1" noChangeArrowheads="1"/>
          </p:cNvSpPr>
          <p:nvPr>
            <p:ph type="title"/>
          </p:nvPr>
        </p:nvSpPr>
        <p:spPr bwMode="gray">
          <a:xfrm>
            <a:off x="524166" y="415925"/>
            <a:ext cx="8091513" cy="1524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b="1" i="1" dirty="0">
                <a:solidFill>
                  <a:schemeClr val="bg2">
                    <a:lumMod val="75000"/>
                  </a:schemeClr>
                </a:solidFill>
                <a:effectLst>
                  <a:outerShdw blurRad="38100" dist="38100" dir="2700000" algn="tl">
                    <a:srgbClr val="000000"/>
                  </a:outerShdw>
                </a:effectLst>
              </a:rPr>
              <a:t>Redes definidas por software</a:t>
            </a:r>
            <a:br>
              <a:rPr lang="es-ES_tradnl" sz="3000" b="1" i="1" dirty="0">
                <a:solidFill>
                  <a:schemeClr val="bg2">
                    <a:lumMod val="75000"/>
                  </a:schemeClr>
                </a:solidFill>
                <a:effectLst>
                  <a:outerShdw blurRad="38100" dist="38100" dir="2700000" algn="tl">
                    <a:srgbClr val="000000"/>
                  </a:outerShdw>
                </a:effectLst>
              </a:rPr>
            </a:br>
            <a:r>
              <a:rPr lang="es-ES_tradnl" sz="3000" b="1" i="1" dirty="0">
                <a:solidFill>
                  <a:schemeClr val="bg2">
                    <a:lumMod val="75000"/>
                  </a:schemeClr>
                </a:solidFill>
                <a:effectLst>
                  <a:outerShdw blurRad="38100" dist="38100" dir="2700000" algn="tl">
                    <a:srgbClr val="000000"/>
                  </a:outerShdw>
                </a:effectLst>
              </a:rPr>
              <a:t>Componentes – Controlador</a:t>
            </a:r>
            <a:endParaRPr lang="es-ES" sz="3000" i="1" dirty="0">
              <a:solidFill>
                <a:schemeClr val="bg2">
                  <a:lumMod val="75000"/>
                </a:schemeClr>
              </a:solidFill>
              <a:effectLst>
                <a:outerShdw blurRad="38100" dist="38100" dir="2700000" algn="tl">
                  <a:srgbClr val="000000"/>
                </a:outerShdw>
              </a:effectLst>
            </a:endParaRPr>
          </a:p>
        </p:txBody>
      </p:sp>
      <p:sp>
        <p:nvSpPr>
          <p:cNvPr id="2" name="Flecha: hacia la izquierda 1">
            <a:extLst>
              <a:ext uri="{FF2B5EF4-FFF2-40B4-BE49-F238E27FC236}">
                <a16:creationId xmlns:a16="http://schemas.microsoft.com/office/drawing/2014/main" id="{A3826239-8324-6685-6F21-6E14E42368CC}"/>
              </a:ext>
            </a:extLst>
          </p:cNvPr>
          <p:cNvSpPr/>
          <p:nvPr/>
        </p:nvSpPr>
        <p:spPr>
          <a:xfrm>
            <a:off x="6748724" y="4162529"/>
            <a:ext cx="1529862" cy="720970"/>
          </a:xfrm>
          <a:prstGeom prst="lef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9201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1000" fill="hold"/>
                                        <p:tgtEl>
                                          <p:spTgt spid="2"/>
                                        </p:tgtEl>
                                        <p:attrNameLst>
                                          <p:attrName>ppt_w</p:attrName>
                                        </p:attrNameLst>
                                      </p:cBhvr>
                                      <p:tavLst>
                                        <p:tav tm="0">
                                          <p:val>
                                            <p:fltVal val="0"/>
                                          </p:val>
                                        </p:tav>
                                        <p:tav tm="100000">
                                          <p:val>
                                            <p:strVal val="#ppt_w"/>
                                          </p:val>
                                        </p:tav>
                                      </p:tavLst>
                                    </p:anim>
                                    <p:anim calcmode="lin" valueType="num">
                                      <p:cBhvr>
                                        <p:cTn id="24" dur="1000" fill="hold"/>
                                        <p:tgtEl>
                                          <p:spTgt spid="2"/>
                                        </p:tgtEl>
                                        <p:attrNameLst>
                                          <p:attrName>ppt_h</p:attrName>
                                        </p:attrNameLst>
                                      </p:cBhvr>
                                      <p:tavLst>
                                        <p:tav tm="0">
                                          <p:val>
                                            <p:fltVal val="0"/>
                                          </p:val>
                                        </p:tav>
                                        <p:tav tm="100000">
                                          <p:val>
                                            <p:strVal val="#ppt_h"/>
                                          </p:val>
                                        </p:tav>
                                      </p:tavLst>
                                    </p:anim>
                                    <p:anim calcmode="lin" valueType="num">
                                      <p:cBhvr>
                                        <p:cTn id="25" dur="1000" fill="hold"/>
                                        <p:tgtEl>
                                          <p:spTgt spid="2"/>
                                        </p:tgtEl>
                                        <p:attrNameLst>
                                          <p:attrName>style.rotation</p:attrName>
                                        </p:attrNameLst>
                                      </p:cBhvr>
                                      <p:tavLst>
                                        <p:tav tm="0">
                                          <p:val>
                                            <p:fltVal val="90"/>
                                          </p:val>
                                        </p:tav>
                                        <p:tav tm="100000">
                                          <p:val>
                                            <p:fltVal val="0"/>
                                          </p:val>
                                        </p:tav>
                                      </p:tavLst>
                                    </p:anim>
                                    <p:animEffect transition="in" filter="fade">
                                      <p:cBhvr>
                                        <p:cTn id="2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9682" name="Rectangle 2"/>
          <p:cNvSpPr>
            <a:spLocks noGrp="1" noChangeArrowheads="1"/>
          </p:cNvSpPr>
          <p:nvPr>
            <p:ph type="title" idx="4294967295"/>
          </p:nvPr>
        </p:nvSpPr>
        <p:spPr bwMode="gray">
          <a:xfrm>
            <a:off x="-41639" y="160564"/>
            <a:ext cx="9143999" cy="1143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b="1" i="1" dirty="0">
                <a:solidFill>
                  <a:schemeClr val="bg2">
                    <a:lumMod val="75000"/>
                  </a:schemeClr>
                </a:solidFill>
                <a:effectLst>
                  <a:outerShdw blurRad="38100" dist="38100" dir="2700000" algn="tl">
                    <a:srgbClr val="000000"/>
                  </a:outerShdw>
                </a:effectLst>
              </a:rPr>
              <a:t>Redes definidas por software</a:t>
            </a:r>
            <a:br>
              <a:rPr lang="es-ES_tradnl" sz="3000" b="1" i="1" dirty="0">
                <a:solidFill>
                  <a:schemeClr val="bg2">
                    <a:lumMod val="75000"/>
                  </a:schemeClr>
                </a:solidFill>
                <a:effectLst>
                  <a:outerShdw blurRad="38100" dist="38100" dir="2700000" algn="tl">
                    <a:srgbClr val="000000"/>
                  </a:outerShdw>
                </a:effectLst>
              </a:rPr>
            </a:br>
            <a:r>
              <a:rPr lang="es-ES_tradnl" sz="3000" b="1" i="1" dirty="0">
                <a:solidFill>
                  <a:schemeClr val="bg2">
                    <a:lumMod val="75000"/>
                  </a:schemeClr>
                </a:solidFill>
                <a:effectLst>
                  <a:outerShdw blurRad="38100" dist="38100" dir="2700000" algn="tl">
                    <a:srgbClr val="000000"/>
                  </a:outerShdw>
                </a:effectLst>
              </a:rPr>
              <a:t>Protocolo Openflow – Interfaz Sur</a:t>
            </a:r>
            <a:endParaRPr lang="es-ES" sz="3000" i="1" dirty="0">
              <a:solidFill>
                <a:schemeClr val="bg2">
                  <a:lumMod val="75000"/>
                </a:schemeClr>
              </a:solidFill>
              <a:effectLst>
                <a:outerShdw blurRad="38100" dist="38100" dir="2700000" algn="tl">
                  <a:srgbClr val="000000"/>
                </a:outerShdw>
              </a:effectLst>
            </a:endParaRPr>
          </a:p>
        </p:txBody>
      </p:sp>
      <p:sp>
        <p:nvSpPr>
          <p:cNvPr id="5" name="Rectangle 3">
            <a:extLst>
              <a:ext uri="{FF2B5EF4-FFF2-40B4-BE49-F238E27FC236}">
                <a16:creationId xmlns:a16="http://schemas.microsoft.com/office/drawing/2014/main" id="{EDBA1F3B-19D9-459E-8211-4B2524DDB558}"/>
              </a:ext>
            </a:extLst>
          </p:cNvPr>
          <p:cNvSpPr txBox="1">
            <a:spLocks noChangeArrowheads="1"/>
          </p:cNvSpPr>
          <p:nvPr/>
        </p:nvSpPr>
        <p:spPr bwMode="gray">
          <a:xfrm>
            <a:off x="170121" y="1869535"/>
            <a:ext cx="8888597" cy="2518399"/>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lgn="just" fontAlgn="auto">
              <a:buClr>
                <a:schemeClr val="bg2">
                  <a:lumMod val="75000"/>
                </a:schemeClr>
              </a:buClr>
              <a:buFont typeface="Wingdings" panose="05000000000000000000" pitchFamily="2" charset="2"/>
              <a:buChar char="Ø"/>
              <a:tabLst>
                <a:tab pos="8250238" algn="l"/>
              </a:tabLst>
            </a:pPr>
            <a:r>
              <a:rPr lang="es-AR" sz="2800" i="1" dirty="0">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Protocolo emergente y abierto de comunicaciones para control de dispositivos.</a:t>
            </a:r>
          </a:p>
          <a:p>
            <a:pPr algn="just" fontAlgn="auto">
              <a:buClr>
                <a:schemeClr val="bg2">
                  <a:lumMod val="75000"/>
                </a:schemeClr>
              </a:buClr>
              <a:buFont typeface="Wingdings" panose="05000000000000000000" pitchFamily="2" charset="2"/>
              <a:buChar char="Ø"/>
              <a:tabLst>
                <a:tab pos="8250238" algn="l"/>
              </a:tabLst>
            </a:pPr>
            <a:r>
              <a:rPr lang="es-AR" sz="2800" i="1" dirty="0">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Permite a un servidor de software determinar el camino de reenvío de paquetes que debería seguir en una red de dispositivos SDN</a:t>
            </a:r>
            <a:r>
              <a:rPr lang="es-ES" sz="2800" b="1" i="1" dirty="0">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a:t>
            </a:r>
          </a:p>
        </p:txBody>
      </p:sp>
      <p:pic>
        <p:nvPicPr>
          <p:cNvPr id="6" name="Imagen 5">
            <a:extLst>
              <a:ext uri="{FF2B5EF4-FFF2-40B4-BE49-F238E27FC236}">
                <a16:creationId xmlns:a16="http://schemas.microsoft.com/office/drawing/2014/main" id="{DCC94055-500C-4D4A-B7A8-C5717E49669D}"/>
              </a:ext>
            </a:extLst>
          </p:cNvPr>
          <p:cNvPicPr>
            <a:picLocks noChangeAspect="1"/>
          </p:cNvPicPr>
          <p:nvPr/>
        </p:nvPicPr>
        <p:blipFill>
          <a:blip r:embed="rId3"/>
          <a:stretch>
            <a:fillRect/>
          </a:stretch>
        </p:blipFill>
        <p:spPr>
          <a:xfrm>
            <a:off x="144721" y="1430111"/>
            <a:ext cx="8957639" cy="5267325"/>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pic>
      <p:pic>
        <p:nvPicPr>
          <p:cNvPr id="3" name="Imagen 2">
            <a:extLst>
              <a:ext uri="{FF2B5EF4-FFF2-40B4-BE49-F238E27FC236}">
                <a16:creationId xmlns:a16="http://schemas.microsoft.com/office/drawing/2014/main" id="{3A3EC138-2DC8-42C1-921F-2568912E47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8489" y="5761490"/>
            <a:ext cx="1132057" cy="86791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style>
          <a:lnRef idx="1">
            <a:schemeClr val="accent4"/>
          </a:lnRef>
          <a:fillRef idx="2">
            <a:schemeClr val="accent4"/>
          </a:fillRef>
          <a:effectRef idx="1">
            <a:schemeClr val="accent4"/>
          </a:effectRef>
          <a:fontRef idx="minor">
            <a:schemeClr val="dk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79682"/>
                                        </p:tgtEl>
                                        <p:attrNameLst>
                                          <p:attrName>style.visibility</p:attrName>
                                        </p:attrNameLst>
                                      </p:cBhvr>
                                      <p:to>
                                        <p:strVal val="visible"/>
                                      </p:to>
                                    </p:set>
                                    <p:anim calcmode="lin" valueType="num">
                                      <p:cBhvr>
                                        <p:cTn id="7" dur="1000" fill="hold"/>
                                        <p:tgtEl>
                                          <p:spTgt spid="1479682"/>
                                        </p:tgtEl>
                                        <p:attrNameLst>
                                          <p:attrName>ppt_w</p:attrName>
                                        </p:attrNameLst>
                                      </p:cBhvr>
                                      <p:tavLst>
                                        <p:tav tm="0">
                                          <p:val>
                                            <p:fltVal val="0"/>
                                          </p:val>
                                        </p:tav>
                                        <p:tav tm="100000">
                                          <p:val>
                                            <p:strVal val="#ppt_w"/>
                                          </p:val>
                                        </p:tav>
                                      </p:tavLst>
                                    </p:anim>
                                    <p:anim calcmode="lin" valueType="num">
                                      <p:cBhvr>
                                        <p:cTn id="8" dur="1000" fill="hold"/>
                                        <p:tgtEl>
                                          <p:spTgt spid="1479682"/>
                                        </p:tgtEl>
                                        <p:attrNameLst>
                                          <p:attrName>ppt_h</p:attrName>
                                        </p:attrNameLst>
                                      </p:cBhvr>
                                      <p:tavLst>
                                        <p:tav tm="0">
                                          <p:val>
                                            <p:fltVal val="0"/>
                                          </p:val>
                                        </p:tav>
                                        <p:tav tm="100000">
                                          <p:val>
                                            <p:strVal val="#ppt_h"/>
                                          </p:val>
                                        </p:tav>
                                      </p:tavLst>
                                    </p:anim>
                                    <p:anim calcmode="lin" valueType="num">
                                      <p:cBhvr>
                                        <p:cTn id="9" dur="1000" fill="hold"/>
                                        <p:tgtEl>
                                          <p:spTgt spid="1479682"/>
                                        </p:tgtEl>
                                        <p:attrNameLst>
                                          <p:attrName>style.rotation</p:attrName>
                                        </p:attrNameLst>
                                      </p:cBhvr>
                                      <p:tavLst>
                                        <p:tav tm="0">
                                          <p:val>
                                            <p:fltVal val="90"/>
                                          </p:val>
                                        </p:tav>
                                        <p:tav tm="100000">
                                          <p:val>
                                            <p:fltVal val="0"/>
                                          </p:val>
                                        </p:tav>
                                      </p:tavLst>
                                    </p:anim>
                                    <p:animEffect transition="in" filter="fade">
                                      <p:cBhvr>
                                        <p:cTn id="10" dur="1000"/>
                                        <p:tgtEl>
                                          <p:spTgt spid="147968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 calcmode="lin" valueType="num">
                                      <p:cBhvr>
                                        <p:cTn id="15" dur="1000" fill="hold"/>
                                        <p:tgtEl>
                                          <p:spTgt spid="5">
                                            <p:bg/>
                                          </p:spTgt>
                                        </p:tgtEl>
                                        <p:attrNameLst>
                                          <p:attrName>ppt_w</p:attrName>
                                        </p:attrNameLst>
                                      </p:cBhvr>
                                      <p:tavLst>
                                        <p:tav tm="0">
                                          <p:val>
                                            <p:fltVal val="0"/>
                                          </p:val>
                                        </p:tav>
                                        <p:tav tm="100000">
                                          <p:val>
                                            <p:strVal val="#ppt_w"/>
                                          </p:val>
                                        </p:tav>
                                      </p:tavLst>
                                    </p:anim>
                                    <p:anim calcmode="lin" valueType="num">
                                      <p:cBhvr>
                                        <p:cTn id="16" dur="1000" fill="hold"/>
                                        <p:tgtEl>
                                          <p:spTgt spid="5">
                                            <p:bg/>
                                          </p:spTgt>
                                        </p:tgtEl>
                                        <p:attrNameLst>
                                          <p:attrName>ppt_h</p:attrName>
                                        </p:attrNameLst>
                                      </p:cBhvr>
                                      <p:tavLst>
                                        <p:tav tm="0">
                                          <p:val>
                                            <p:fltVal val="0"/>
                                          </p:val>
                                        </p:tav>
                                        <p:tav tm="100000">
                                          <p:val>
                                            <p:strVal val="#ppt_h"/>
                                          </p:val>
                                        </p:tav>
                                      </p:tavLst>
                                    </p:anim>
                                    <p:anim calcmode="lin" valueType="num">
                                      <p:cBhvr>
                                        <p:cTn id="17" dur="1000" fill="hold"/>
                                        <p:tgtEl>
                                          <p:spTgt spid="5">
                                            <p:bg/>
                                          </p:spTgt>
                                        </p:tgtEl>
                                        <p:attrNameLst>
                                          <p:attrName>style.rotation</p:attrName>
                                        </p:attrNameLst>
                                      </p:cBhvr>
                                      <p:tavLst>
                                        <p:tav tm="0">
                                          <p:val>
                                            <p:fltVal val="90"/>
                                          </p:val>
                                        </p:tav>
                                        <p:tav tm="100000">
                                          <p:val>
                                            <p:fltVal val="0"/>
                                          </p:val>
                                        </p:tav>
                                      </p:tavLst>
                                    </p:anim>
                                    <p:animEffect transition="in" filter="fade">
                                      <p:cBhvr>
                                        <p:cTn id="18" dur="1000"/>
                                        <p:tgtEl>
                                          <p:spTgt spid="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p:cTn id="23"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p:cTn id="31" dur="1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80">
                                          <p:stCondLst>
                                            <p:cond delay="0"/>
                                          </p:stCondLst>
                                        </p:cTn>
                                        <p:tgtEl>
                                          <p:spTgt spid="3"/>
                                        </p:tgtEl>
                                      </p:cBhvr>
                                    </p:animEffect>
                                    <p:anim calcmode="lin" valueType="num">
                                      <p:cBhvr>
                                        <p:cTn id="40"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gtEl>
                                      </p:cBhvr>
                                      <p:to x="100000" y="60000"/>
                                    </p:animScale>
                                    <p:animScale>
                                      <p:cBhvr>
                                        <p:cTn id="46" dur="166" decel="50000">
                                          <p:stCondLst>
                                            <p:cond delay="676"/>
                                          </p:stCondLst>
                                        </p:cTn>
                                        <p:tgtEl>
                                          <p:spTgt spid="3"/>
                                        </p:tgtEl>
                                      </p:cBhvr>
                                      <p:to x="100000" y="100000"/>
                                    </p:animScale>
                                    <p:animScale>
                                      <p:cBhvr>
                                        <p:cTn id="47" dur="26">
                                          <p:stCondLst>
                                            <p:cond delay="1312"/>
                                          </p:stCondLst>
                                        </p:cTn>
                                        <p:tgtEl>
                                          <p:spTgt spid="3"/>
                                        </p:tgtEl>
                                      </p:cBhvr>
                                      <p:to x="100000" y="80000"/>
                                    </p:animScale>
                                    <p:animScale>
                                      <p:cBhvr>
                                        <p:cTn id="48" dur="166" decel="50000">
                                          <p:stCondLst>
                                            <p:cond delay="1338"/>
                                          </p:stCondLst>
                                        </p:cTn>
                                        <p:tgtEl>
                                          <p:spTgt spid="3"/>
                                        </p:tgtEl>
                                      </p:cBhvr>
                                      <p:to x="100000" y="100000"/>
                                    </p:animScale>
                                    <p:animScale>
                                      <p:cBhvr>
                                        <p:cTn id="49" dur="26">
                                          <p:stCondLst>
                                            <p:cond delay="1642"/>
                                          </p:stCondLst>
                                        </p:cTn>
                                        <p:tgtEl>
                                          <p:spTgt spid="3"/>
                                        </p:tgtEl>
                                      </p:cBhvr>
                                      <p:to x="100000" y="90000"/>
                                    </p:animScale>
                                    <p:animScale>
                                      <p:cBhvr>
                                        <p:cTn id="50" dur="166" decel="50000">
                                          <p:stCondLst>
                                            <p:cond delay="1668"/>
                                          </p:stCondLst>
                                        </p:cTn>
                                        <p:tgtEl>
                                          <p:spTgt spid="3"/>
                                        </p:tgtEl>
                                      </p:cBhvr>
                                      <p:to x="100000" y="100000"/>
                                    </p:animScale>
                                    <p:animScale>
                                      <p:cBhvr>
                                        <p:cTn id="51" dur="26">
                                          <p:stCondLst>
                                            <p:cond delay="1808"/>
                                          </p:stCondLst>
                                        </p:cTn>
                                        <p:tgtEl>
                                          <p:spTgt spid="3"/>
                                        </p:tgtEl>
                                      </p:cBhvr>
                                      <p:to x="100000" y="95000"/>
                                    </p:animScale>
                                    <p:animScale>
                                      <p:cBhvr>
                                        <p:cTn id="52" dur="166" decel="50000">
                                          <p:stCondLst>
                                            <p:cond delay="1834"/>
                                          </p:stCondLst>
                                        </p:cTn>
                                        <p:tgtEl>
                                          <p:spTgt spid="3"/>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9682" grpId="0" animBg="1"/>
      <p:bldP spid="5"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A9B5BEB-17C4-4602-8634-5160518C8F81}"/>
              </a:ext>
            </a:extLst>
          </p:cNvPr>
          <p:cNvSpPr>
            <a:spLocks noGrp="1" noChangeArrowheads="1"/>
          </p:cNvSpPr>
          <p:nvPr>
            <p:ph type="title"/>
          </p:nvPr>
        </p:nvSpPr>
        <p:spPr bwMode="gray">
          <a:xfrm>
            <a:off x="324465" y="147484"/>
            <a:ext cx="8524567" cy="1195541"/>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fontScale="90000"/>
          </a:bodyPr>
          <a:lstStyle/>
          <a:p>
            <a:pPr algn="ctr"/>
            <a:r>
              <a:rPr lang="es-ES_tradnl" sz="3600" b="1" i="1" dirty="0">
                <a:solidFill>
                  <a:schemeClr val="bg2">
                    <a:lumMod val="75000"/>
                  </a:schemeClr>
                </a:solidFill>
                <a:effectLst>
                  <a:outerShdw blurRad="38100" dist="38100" dir="2700000" algn="tl">
                    <a:srgbClr val="000000"/>
                  </a:outerShdw>
                </a:effectLst>
              </a:rPr>
              <a:t>Redes definidas por software</a:t>
            </a:r>
            <a:br>
              <a:rPr lang="es-ES_tradnl" sz="3600" b="1" i="1" dirty="0">
                <a:solidFill>
                  <a:schemeClr val="bg2">
                    <a:lumMod val="75000"/>
                  </a:schemeClr>
                </a:solidFill>
                <a:effectLst>
                  <a:outerShdw blurRad="38100" dist="38100" dir="2700000" algn="tl">
                    <a:srgbClr val="000000"/>
                  </a:outerShdw>
                </a:effectLst>
              </a:rPr>
            </a:br>
            <a:r>
              <a:rPr lang="es-ES_tradnl" sz="3600" b="1" i="1" dirty="0">
                <a:solidFill>
                  <a:schemeClr val="bg2">
                    <a:lumMod val="75000"/>
                  </a:schemeClr>
                </a:solidFill>
                <a:effectLst>
                  <a:outerShdw blurRad="38100" dist="38100" dir="2700000" algn="tl">
                    <a:srgbClr val="000000"/>
                  </a:outerShdw>
                </a:effectLst>
              </a:rPr>
              <a:t>Protocolo Openflow – Interfaz Sur</a:t>
            </a:r>
            <a:endParaRPr lang="es-ES" sz="3600" i="1" dirty="0">
              <a:solidFill>
                <a:schemeClr val="bg2">
                  <a:lumMod val="75000"/>
                </a:schemeClr>
              </a:solidFill>
              <a:effectLst>
                <a:outerShdw blurRad="38100" dist="38100" dir="2700000" algn="tl">
                  <a:srgbClr val="000000"/>
                </a:outerShdw>
              </a:effectLst>
            </a:endParaRPr>
          </a:p>
        </p:txBody>
      </p:sp>
      <p:sp>
        <p:nvSpPr>
          <p:cNvPr id="3" name="Marcador de contenido 2">
            <a:extLst>
              <a:ext uri="{FF2B5EF4-FFF2-40B4-BE49-F238E27FC236}">
                <a16:creationId xmlns:a16="http://schemas.microsoft.com/office/drawing/2014/main" id="{45336107-EFB2-4877-857B-B87BFF1E5F3A}"/>
              </a:ext>
            </a:extLst>
          </p:cNvPr>
          <p:cNvSpPr>
            <a:spLocks noGrp="1"/>
          </p:cNvSpPr>
          <p:nvPr>
            <p:ph idx="1"/>
          </p:nvPr>
        </p:nvSpPr>
        <p:spPr>
          <a:xfrm>
            <a:off x="0" y="1671484"/>
            <a:ext cx="9144000" cy="5039032"/>
          </a:xfr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spcBef>
                <a:spcPct val="0"/>
              </a:spcBef>
            </a:pPr>
            <a:r>
              <a:rPr lang="es-AR" sz="2800" b="1" i="1" dirty="0">
                <a:effectLst>
                  <a:outerShdw blurRad="38100" dist="38100" dir="2700000" algn="tl">
                    <a:srgbClr val="000000">
                      <a:alpha val="43137"/>
                    </a:srgbClr>
                  </a:outerShdw>
                </a:effectLst>
              </a:rPr>
              <a:t>Surgido en la Universidad de Standford.</a:t>
            </a:r>
          </a:p>
          <a:p>
            <a:pPr>
              <a:spcBef>
                <a:spcPct val="0"/>
              </a:spcBef>
            </a:pPr>
            <a:r>
              <a:rPr lang="es-AR" sz="2800" b="1" i="1" dirty="0">
                <a:effectLst>
                  <a:outerShdw blurRad="38100" dist="38100" dir="2700000" algn="tl">
                    <a:srgbClr val="000000">
                      <a:alpha val="43137"/>
                    </a:srgbClr>
                  </a:outerShdw>
                </a:effectLst>
              </a:rPr>
              <a:t>Protocolo emergente y abierto de comunicaciones.</a:t>
            </a:r>
          </a:p>
          <a:p>
            <a:pPr>
              <a:spcBef>
                <a:spcPct val="0"/>
              </a:spcBef>
            </a:pPr>
            <a:r>
              <a:rPr lang="es-AR" sz="2800" b="1" i="1" dirty="0">
                <a:effectLst>
                  <a:outerShdw blurRad="38100" dist="38100" dir="2700000" algn="tl">
                    <a:srgbClr val="000000">
                      <a:alpha val="43137"/>
                    </a:srgbClr>
                  </a:outerShdw>
                </a:effectLst>
              </a:rPr>
              <a:t>Permite a un servidor de software determinar el camino de reenvío de paquetes que debería seguir en una red con dispositivos intermedios (Switches, Routers, Firewalls).</a:t>
            </a:r>
          </a:p>
          <a:p>
            <a:pPr>
              <a:spcBef>
                <a:spcPct val="0"/>
              </a:spcBef>
            </a:pPr>
            <a:r>
              <a:rPr lang="es-AR" sz="2800" b="1" i="1" dirty="0">
                <a:effectLst>
                  <a:outerShdw blurRad="38100" dist="38100" dir="2700000" algn="tl">
                    <a:srgbClr val="000000">
                      <a:alpha val="43137"/>
                    </a:srgbClr>
                  </a:outerShdw>
                </a:effectLst>
              </a:rPr>
              <a:t>Transmite Políticas de acuerdo al flujo/tipo de paquetes (Datos, Audio y Video).</a:t>
            </a:r>
          </a:p>
          <a:p>
            <a:pPr>
              <a:spcBef>
                <a:spcPct val="0"/>
              </a:spcBef>
            </a:pPr>
            <a:r>
              <a:rPr lang="es-AR" sz="2800" b="1" i="1" dirty="0">
                <a:effectLst>
                  <a:outerShdw blurRad="38100" dist="38100" dir="2700000" algn="tl">
                    <a:srgbClr val="000000">
                      <a:alpha val="43137"/>
                    </a:srgbClr>
                  </a:outerShdw>
                </a:effectLst>
              </a:rPr>
              <a:t>Respecto a las tablas de Flujo  y sus acciones trabaja en modo proactivo y reactivo.</a:t>
            </a:r>
            <a:endParaRPr lang="es-ES" sz="2800" b="1" i="1" dirty="0">
              <a:ln w="3175" cmpd="sng">
                <a:noFill/>
              </a:ln>
              <a:solidFill>
                <a:schemeClr val="tx2">
                  <a:lumMod val="50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326781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bg/>
                                          </p:spTgt>
                                        </p:tgtEl>
                                        <p:attrNameLst>
                                          <p:attrName>style.visibility</p:attrName>
                                        </p:attrNameLst>
                                      </p:cBhvr>
                                      <p:to>
                                        <p:strVal val="visible"/>
                                      </p:to>
                                    </p:set>
                                    <p:anim calcmode="lin" valueType="num">
                                      <p:cBhvr additive="base">
                                        <p:cTn id="15"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6"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additive="base">
                                        <p:cTn id="3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additive="base">
                                        <p:cTn id="4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6" name="Rectangle 6"/>
          <p:cNvSpPr>
            <a:spLocks noChangeArrowheads="1"/>
          </p:cNvSpPr>
          <p:nvPr/>
        </p:nvSpPr>
        <p:spPr bwMode="gray">
          <a:xfrm>
            <a:off x="1300745" y="3139815"/>
            <a:ext cx="7040563" cy="2414587"/>
          </a:xfrm>
          <a:prstGeom prst="rect">
            <a:avLst/>
          </a:prstGeom>
          <a:solidFill>
            <a:schemeClr val="bg2"/>
          </a:solidFill>
          <a:ln w="76200">
            <a:solidFill>
              <a:schemeClr val="tx1"/>
            </a:solidFill>
            <a:miter lim="800000"/>
            <a:headEnd/>
            <a:tailEnd/>
          </a:ln>
          <a:effectLst/>
        </p:spPr>
        <p:txBody>
          <a:bodyPr anchor="ctr"/>
          <a:lstStyle/>
          <a:p>
            <a:pPr algn="ctr"/>
            <a:r>
              <a:rPr lang="en-US" sz="3600" i="1" dirty="0">
                <a:ea typeface="ＭＳ Ｐゴシック" pitchFamily="34" charset="-128"/>
              </a:rPr>
              <a:t>Redes SDN</a:t>
            </a:r>
            <a:br>
              <a:rPr lang="en-US" sz="3600" i="1">
                <a:ea typeface="ＭＳ Ｐゴシック" pitchFamily="34" charset="-128"/>
              </a:rPr>
            </a:br>
            <a:r>
              <a:rPr lang="en-US" sz="3600" i="1">
                <a:ea typeface="ＭＳ Ｐゴシック" pitchFamily="34" charset="-128"/>
              </a:rPr>
              <a:t>2023</a:t>
            </a:r>
            <a:endParaRPr lang="en-US" sz="3600" i="1" dirty="0">
              <a:ea typeface="ＭＳ Ｐゴシック" pitchFamily="34" charset="-128"/>
            </a:endParaRPr>
          </a:p>
        </p:txBody>
      </p:sp>
      <p:sp>
        <p:nvSpPr>
          <p:cNvPr id="5" name="Rectangle 2"/>
          <p:cNvSpPr txBox="1">
            <a:spLocks noChangeArrowheads="1"/>
          </p:cNvSpPr>
          <p:nvPr/>
        </p:nvSpPr>
        <p:spPr bwMode="gray">
          <a:xfrm>
            <a:off x="709118" y="270934"/>
            <a:ext cx="8064011" cy="2414586"/>
          </a:xfrm>
          <a:prstGeom prst="rect">
            <a:avLst/>
          </a:prstGeom>
          <a:solidFill>
            <a:schemeClr val="bg2">
              <a:lumMod val="20000"/>
              <a:lumOff val="80000"/>
            </a:schemeClr>
          </a:solidFill>
          <a:ln w="76200" cap="flat" algn="ctr">
            <a:solidFill>
              <a:schemeClr val="accent1">
                <a:lumMod val="75000"/>
              </a:schemeClr>
            </a:solidFill>
          </a:ln>
          <a:effectLst/>
        </p:spPr>
        <p:txBody>
          <a:bodyPr vert="horz" lIns="91440" tIns="45720" rIns="91440" bIns="45720" rtlCol="0" anchor="t">
            <a:normAutofit fontScale="82500" lnSpcReduction="20000"/>
          </a:bodyPr>
          <a:lstStyle>
            <a:lvl1pPr algn="ctr" defTabSz="457200" eaLnBrk="1" latinLnBrk="0" hangingPunct="1">
              <a:spcBef>
                <a:spcPct val="20000"/>
              </a:spcBef>
              <a:buNone/>
              <a:defRPr sz="4800" i="1" cap="all">
                <a:ln w="3175" cmpd="sng">
                  <a:noFill/>
                </a:ln>
                <a:solidFill>
                  <a:schemeClr val="bg2">
                    <a:lumMod val="75000"/>
                  </a:schemeClr>
                </a:solidFill>
                <a:effectLs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AR" sz="6000" b="1" i="1" dirty="0">
                <a:solidFill>
                  <a:schemeClr val="bg2">
                    <a:lumMod val="75000"/>
                  </a:schemeClr>
                </a:solidFill>
                <a:latin typeface="Arial" charset="0"/>
              </a:rPr>
              <a:t>Tecnología de Redes 2634</a:t>
            </a:r>
            <a:br>
              <a:rPr lang="es-AR" sz="6000" b="1" i="1" dirty="0">
                <a:solidFill>
                  <a:schemeClr val="bg2">
                    <a:lumMod val="75000"/>
                  </a:schemeClr>
                </a:solidFill>
                <a:latin typeface="Arial" charset="0"/>
              </a:rPr>
            </a:br>
            <a:r>
              <a:rPr lang="es-AR" sz="4800" b="1" i="1" dirty="0">
                <a:solidFill>
                  <a:schemeClr val="bg2">
                    <a:lumMod val="75000"/>
                  </a:schemeClr>
                </a:solidFill>
                <a:latin typeface="Arial" charset="0"/>
              </a:rPr>
              <a:t>Introducción a las Comunicaciones 3007</a:t>
            </a:r>
            <a:endParaRPr lang="es-AR" dirty="0"/>
          </a:p>
        </p:txBody>
      </p:sp>
    </p:spTree>
    <p:custDataLst>
      <p:tags r:id="rId1"/>
    </p:custData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A9B5BEB-17C4-4602-8634-5160518C8F81}"/>
              </a:ext>
            </a:extLst>
          </p:cNvPr>
          <p:cNvSpPr>
            <a:spLocks noGrp="1" noChangeArrowheads="1"/>
          </p:cNvSpPr>
          <p:nvPr>
            <p:ph type="title"/>
          </p:nvPr>
        </p:nvSpPr>
        <p:spPr bwMode="gray">
          <a:xfrm>
            <a:off x="324465" y="147484"/>
            <a:ext cx="8524567" cy="1524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600" b="1" i="1" dirty="0">
                <a:solidFill>
                  <a:schemeClr val="bg2">
                    <a:lumMod val="75000"/>
                  </a:schemeClr>
                </a:solidFill>
                <a:effectLst>
                  <a:outerShdw blurRad="38100" dist="38100" dir="2700000" algn="tl">
                    <a:srgbClr val="000000"/>
                  </a:outerShdw>
                </a:effectLst>
              </a:rPr>
              <a:t>Redes definidas por software</a:t>
            </a:r>
            <a:br>
              <a:rPr lang="es-ES_tradnl" sz="3600" b="1" i="1" dirty="0">
                <a:solidFill>
                  <a:schemeClr val="bg2">
                    <a:lumMod val="75000"/>
                  </a:schemeClr>
                </a:solidFill>
                <a:effectLst>
                  <a:outerShdw blurRad="38100" dist="38100" dir="2700000" algn="tl">
                    <a:srgbClr val="000000"/>
                  </a:outerShdw>
                </a:effectLst>
              </a:rPr>
            </a:br>
            <a:r>
              <a:rPr lang="es-ES_tradnl" sz="3600" b="1" i="1" dirty="0">
                <a:solidFill>
                  <a:schemeClr val="bg2">
                    <a:lumMod val="75000"/>
                  </a:schemeClr>
                </a:solidFill>
                <a:effectLst>
                  <a:outerShdw blurRad="38100" dist="38100" dir="2700000" algn="tl">
                    <a:srgbClr val="000000"/>
                  </a:outerShdw>
                </a:effectLst>
              </a:rPr>
              <a:t>Componentes – Controlador</a:t>
            </a:r>
            <a:endParaRPr lang="es-ES" sz="3600" i="1" dirty="0">
              <a:solidFill>
                <a:schemeClr val="bg2">
                  <a:lumMod val="75000"/>
                </a:schemeClr>
              </a:solidFill>
              <a:effectLst>
                <a:outerShdw blurRad="38100" dist="38100" dir="2700000" algn="tl">
                  <a:srgbClr val="000000"/>
                </a:outerShdw>
              </a:effectLst>
            </a:endParaRPr>
          </a:p>
        </p:txBody>
      </p:sp>
      <p:sp>
        <p:nvSpPr>
          <p:cNvPr id="3" name="Marcador de contenido 2">
            <a:extLst>
              <a:ext uri="{FF2B5EF4-FFF2-40B4-BE49-F238E27FC236}">
                <a16:creationId xmlns:a16="http://schemas.microsoft.com/office/drawing/2014/main" id="{45336107-EFB2-4877-857B-B87BFF1E5F3A}"/>
              </a:ext>
            </a:extLst>
          </p:cNvPr>
          <p:cNvSpPr>
            <a:spLocks noGrp="1"/>
          </p:cNvSpPr>
          <p:nvPr>
            <p:ph idx="1"/>
          </p:nvPr>
        </p:nvSpPr>
        <p:spPr>
          <a:xfrm>
            <a:off x="0" y="1877786"/>
            <a:ext cx="9144000" cy="4832730"/>
          </a:xfr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spcBef>
                <a:spcPct val="0"/>
              </a:spcBef>
            </a:pPr>
            <a:r>
              <a:rPr lang="es-AR" sz="2800" b="1" i="1" dirty="0">
                <a:ln w="3175" cmpd="sng">
                  <a:noFill/>
                </a:ln>
                <a:solidFill>
                  <a:schemeClr val="tx2">
                    <a:lumMod val="50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Panel de control de la red.</a:t>
            </a:r>
          </a:p>
          <a:p>
            <a:pPr>
              <a:spcBef>
                <a:spcPct val="0"/>
              </a:spcBef>
            </a:pPr>
            <a:r>
              <a:rPr lang="es-ES" sz="2800" b="1" i="1" dirty="0">
                <a:ln w="3175" cmpd="sng">
                  <a:noFill/>
                </a:ln>
                <a:solidFill>
                  <a:schemeClr val="tx2">
                    <a:lumMod val="50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Traducir las necesidades o requisitos de la capa aplicación a los elementos de red. </a:t>
            </a:r>
            <a:endParaRPr lang="es-AR" sz="2800" b="1" i="1" dirty="0">
              <a:ln w="3175" cmpd="sng">
                <a:noFill/>
              </a:ln>
              <a:solidFill>
                <a:schemeClr val="tx2">
                  <a:lumMod val="50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endParaRPr>
          </a:p>
          <a:p>
            <a:pPr>
              <a:spcBef>
                <a:spcPct val="0"/>
              </a:spcBef>
            </a:pPr>
            <a:r>
              <a:rPr lang="es-AR" sz="2800" b="1" i="1" dirty="0">
                <a:ln w="3175" cmpd="sng">
                  <a:noFill/>
                </a:ln>
                <a:solidFill>
                  <a:schemeClr val="tx2">
                    <a:lumMod val="50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Comunicación entre los distintos tipos de enlaces. (Mpls-</a:t>
            </a:r>
            <a:r>
              <a:rPr lang="es-AR" sz="2800" b="1" i="1" dirty="0" err="1">
                <a:ln w="3175" cmpd="sng">
                  <a:noFill/>
                </a:ln>
                <a:solidFill>
                  <a:schemeClr val="tx2">
                    <a:lumMod val="50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Lte</a:t>
            </a:r>
            <a:r>
              <a:rPr lang="es-AR" sz="2800" b="1" i="1" dirty="0">
                <a:ln w="3175" cmpd="sng">
                  <a:noFill/>
                </a:ln>
                <a:solidFill>
                  <a:schemeClr val="tx2">
                    <a:lumMod val="50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 </a:t>
            </a:r>
            <a:r>
              <a:rPr lang="es-AR" sz="2800" b="1" i="1" dirty="0" err="1">
                <a:ln w="3175" cmpd="sng">
                  <a:noFill/>
                </a:ln>
                <a:solidFill>
                  <a:schemeClr val="tx2">
                    <a:lumMod val="50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Vsat</a:t>
            </a:r>
            <a:r>
              <a:rPr lang="es-AR" sz="2800" b="1" i="1" dirty="0">
                <a:ln w="3175" cmpd="sng">
                  <a:noFill/>
                </a:ln>
                <a:solidFill>
                  <a:schemeClr val="tx2">
                    <a:lumMod val="50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  ETC.). </a:t>
            </a:r>
          </a:p>
          <a:p>
            <a:pPr>
              <a:spcBef>
                <a:spcPct val="0"/>
              </a:spcBef>
            </a:pPr>
            <a:r>
              <a:rPr lang="es-AR" sz="2800" b="1" i="1" dirty="0">
                <a:ln w="3175" cmpd="sng">
                  <a:noFill/>
                </a:ln>
                <a:solidFill>
                  <a:schemeClr val="tx2">
                    <a:lumMod val="50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Segmenta la red global y unifica en redes regionales (mallas regionales).</a:t>
            </a:r>
          </a:p>
          <a:p>
            <a:pPr>
              <a:spcBef>
                <a:spcPct val="0"/>
              </a:spcBef>
            </a:pPr>
            <a:r>
              <a:rPr lang="es-ES" sz="2800" b="1" i="1" dirty="0">
                <a:ln w="3175" cmpd="sng">
                  <a:noFill/>
                </a:ln>
                <a:solidFill>
                  <a:schemeClr val="tx2">
                    <a:lumMod val="50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Provee información a las aplicaciones SDN,  incluyendo estadísticas y eventos.</a:t>
            </a:r>
          </a:p>
        </p:txBody>
      </p:sp>
    </p:spTree>
    <p:extLst>
      <p:ext uri="{BB962C8B-B14F-4D97-AF65-F5344CB8AC3E}">
        <p14:creationId xmlns:p14="http://schemas.microsoft.com/office/powerpoint/2010/main" val="296328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bg/>
                                          </p:spTgt>
                                        </p:tgtEl>
                                        <p:attrNameLst>
                                          <p:attrName>style.visibility</p:attrName>
                                        </p:attrNameLst>
                                      </p:cBhvr>
                                      <p:to>
                                        <p:strVal val="visible"/>
                                      </p:to>
                                    </p:set>
                                    <p:anim calcmode="lin" valueType="num">
                                      <p:cBhvr additive="base">
                                        <p:cTn id="15"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6"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additive="base">
                                        <p:cTn id="3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additive="base">
                                        <p:cTn id="3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additive="base">
                                        <p:cTn id="4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A9B5BEB-17C4-4602-8634-5160518C8F81}"/>
              </a:ext>
            </a:extLst>
          </p:cNvPr>
          <p:cNvSpPr>
            <a:spLocks noGrp="1" noChangeArrowheads="1"/>
          </p:cNvSpPr>
          <p:nvPr>
            <p:ph type="title"/>
          </p:nvPr>
        </p:nvSpPr>
        <p:spPr bwMode="gray">
          <a:xfrm>
            <a:off x="701147" y="165202"/>
            <a:ext cx="8091513" cy="1524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b="1" i="1" dirty="0">
                <a:solidFill>
                  <a:schemeClr val="bg2">
                    <a:lumMod val="75000"/>
                  </a:schemeClr>
                </a:solidFill>
                <a:effectLst>
                  <a:outerShdw blurRad="38100" dist="38100" dir="2700000" algn="tl">
                    <a:srgbClr val="000000"/>
                  </a:outerShdw>
                </a:effectLst>
              </a:rPr>
              <a:t>Redes definidas por software</a:t>
            </a:r>
            <a:br>
              <a:rPr lang="es-ES_tradnl" sz="3000" b="1" i="1" dirty="0">
                <a:solidFill>
                  <a:schemeClr val="bg2">
                    <a:lumMod val="75000"/>
                  </a:schemeClr>
                </a:solidFill>
                <a:effectLst>
                  <a:outerShdw blurRad="38100" dist="38100" dir="2700000" algn="tl">
                    <a:srgbClr val="000000"/>
                  </a:outerShdw>
                </a:effectLst>
              </a:rPr>
            </a:br>
            <a:r>
              <a:rPr lang="es-ES_tradnl" sz="3000" b="1" i="1" dirty="0">
                <a:solidFill>
                  <a:schemeClr val="bg2">
                    <a:lumMod val="75000"/>
                  </a:schemeClr>
                </a:solidFill>
                <a:effectLst>
                  <a:outerShdw blurRad="38100" dist="38100" dir="2700000" algn="tl">
                    <a:srgbClr val="000000"/>
                  </a:outerShdw>
                </a:effectLst>
              </a:rPr>
              <a:t>Componentes – Orquestador</a:t>
            </a:r>
            <a:endParaRPr lang="es-ES" sz="3000" i="1" dirty="0">
              <a:solidFill>
                <a:schemeClr val="bg2">
                  <a:lumMod val="75000"/>
                </a:schemeClr>
              </a:solidFill>
              <a:effectLst>
                <a:outerShdw blurRad="38100" dist="38100" dir="2700000" algn="tl">
                  <a:srgbClr val="000000"/>
                </a:outerShdw>
              </a:effectLst>
            </a:endParaRPr>
          </a:p>
        </p:txBody>
      </p:sp>
      <p:sp>
        <p:nvSpPr>
          <p:cNvPr id="3" name="Marcador de contenido 2">
            <a:extLst>
              <a:ext uri="{FF2B5EF4-FFF2-40B4-BE49-F238E27FC236}">
                <a16:creationId xmlns:a16="http://schemas.microsoft.com/office/drawing/2014/main" id="{45336107-EFB2-4877-857B-B87BFF1E5F3A}"/>
              </a:ext>
            </a:extLst>
          </p:cNvPr>
          <p:cNvSpPr>
            <a:spLocks noGrp="1"/>
          </p:cNvSpPr>
          <p:nvPr>
            <p:ph idx="1"/>
          </p:nvPr>
        </p:nvSpPr>
        <p:spPr>
          <a:xfrm>
            <a:off x="228600" y="1902542"/>
            <a:ext cx="8753168" cy="4955458"/>
          </a:xfr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fontScale="92500" lnSpcReduction="10000"/>
          </a:bodyPr>
          <a:lstStyle/>
          <a:p>
            <a:pPr>
              <a:spcBef>
                <a:spcPct val="0"/>
              </a:spcBef>
            </a:pPr>
            <a:r>
              <a:rPr lang="es-AR" sz="2800" b="1" i="1" dirty="0">
                <a:ln w="3175" cmpd="sng">
                  <a:noFill/>
                </a:ln>
                <a:solidFill>
                  <a:schemeClr val="tx2">
                    <a:lumMod val="50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Cerebro de la Red.</a:t>
            </a:r>
          </a:p>
          <a:p>
            <a:pPr>
              <a:spcBef>
                <a:spcPct val="0"/>
              </a:spcBef>
            </a:pPr>
            <a:r>
              <a:rPr lang="es-AR" sz="2800" b="1" i="1" dirty="0">
                <a:ln w="3175" cmpd="sng">
                  <a:noFill/>
                </a:ln>
                <a:solidFill>
                  <a:schemeClr val="tx2">
                    <a:lumMod val="50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Topología de la red - Plantillas de configuración.</a:t>
            </a:r>
          </a:p>
          <a:p>
            <a:pPr>
              <a:spcBef>
                <a:spcPct val="0"/>
              </a:spcBef>
            </a:pPr>
            <a:r>
              <a:rPr lang="es-AR" sz="2800" b="1" i="1" dirty="0">
                <a:ln w="3175" cmpd="sng">
                  <a:noFill/>
                </a:ln>
                <a:solidFill>
                  <a:schemeClr val="tx2">
                    <a:lumMod val="50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Director o Administrador</a:t>
            </a:r>
          </a:p>
          <a:p>
            <a:pPr lvl="1"/>
            <a:r>
              <a:rPr lang="es-AR" b="1" i="1" dirty="0"/>
              <a:t>Enrutamiento, seguridad</a:t>
            </a:r>
            <a:r>
              <a:rPr lang="es-AR" b="1" i="1"/>
              <a:t>, Optimización y </a:t>
            </a:r>
            <a:r>
              <a:rPr lang="es-AR" b="1" i="1" dirty="0"/>
              <a:t>B</a:t>
            </a:r>
            <a:r>
              <a:rPr lang="es-AR" b="1" i="1"/>
              <a:t>alanceo </a:t>
            </a:r>
            <a:r>
              <a:rPr lang="es-AR" b="1" i="1" dirty="0"/>
              <a:t>de carga. </a:t>
            </a:r>
          </a:p>
          <a:p>
            <a:pPr lvl="1"/>
            <a:r>
              <a:rPr lang="es-AR" b="1" i="1" dirty="0"/>
              <a:t>Cantidad muy granular de configuraciones.</a:t>
            </a:r>
          </a:p>
          <a:p>
            <a:pPr lvl="1"/>
            <a:r>
              <a:rPr lang="es-AR" b="1" i="1" dirty="0"/>
              <a:t>Calidad de servicio para C/Tipo de enlace (QoS).</a:t>
            </a:r>
          </a:p>
          <a:p>
            <a:pPr lvl="1"/>
            <a:r>
              <a:rPr lang="es-AR" b="1" i="1" dirty="0"/>
              <a:t>Configuraciones de los dispositivos finales.</a:t>
            </a:r>
          </a:p>
          <a:p>
            <a:pPr lvl="1"/>
            <a:r>
              <a:rPr lang="es-AR" b="1" i="1" dirty="0"/>
              <a:t>Configuraciones hacia la LAN y los circuitos WAN.</a:t>
            </a:r>
          </a:p>
          <a:p>
            <a:pPr lvl="1"/>
            <a:r>
              <a:rPr lang="es-AR" b="1" i="1" dirty="0"/>
              <a:t>Configuraciones de BGP.</a:t>
            </a:r>
          </a:p>
          <a:p>
            <a:pPr lvl="1"/>
            <a:r>
              <a:rPr lang="es-AR" b="1" i="1" dirty="0"/>
              <a:t>Servicios Virtuales. </a:t>
            </a:r>
          </a:p>
          <a:p>
            <a:pPr>
              <a:spcBef>
                <a:spcPct val="0"/>
              </a:spcBef>
            </a:pPr>
            <a:r>
              <a:rPr lang="es-AR" sz="2800" b="1" i="1" dirty="0">
                <a:ln w="3175" cmpd="sng">
                  <a:noFill/>
                </a:ln>
                <a:solidFill>
                  <a:schemeClr val="tx2">
                    <a:lumMod val="50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Aprovisionamiento de los equipos, el despliegue o instalación de los mismos en la red y su posterior Administración.</a:t>
            </a:r>
            <a:endParaRPr lang="es-ES" sz="2800" b="1" i="1" dirty="0">
              <a:ln w="3175" cmpd="sng">
                <a:noFill/>
              </a:ln>
              <a:solidFill>
                <a:schemeClr val="tx2">
                  <a:lumMod val="50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421093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bg/>
                                          </p:spTgt>
                                        </p:tgtEl>
                                        <p:attrNameLst>
                                          <p:attrName>style.visibility</p:attrName>
                                        </p:attrNameLst>
                                      </p:cBhvr>
                                      <p:to>
                                        <p:strVal val="visible"/>
                                      </p:to>
                                    </p:set>
                                    <p:anim calcmode="lin" valueType="num">
                                      <p:cBhvr>
                                        <p:cTn id="15" dur="500" fill="hold"/>
                                        <p:tgtEl>
                                          <p:spTgt spid="3">
                                            <p:bg/>
                                          </p:spTgt>
                                        </p:tgtEl>
                                        <p:attrNameLst>
                                          <p:attrName>ppt_w</p:attrName>
                                        </p:attrNameLst>
                                      </p:cBhvr>
                                      <p:tavLst>
                                        <p:tav tm="0">
                                          <p:val>
                                            <p:fltVal val="0"/>
                                          </p:val>
                                        </p:tav>
                                        <p:tav tm="100000">
                                          <p:val>
                                            <p:strVal val="#ppt_w"/>
                                          </p:val>
                                        </p:tav>
                                      </p:tavLst>
                                    </p:anim>
                                    <p:anim calcmode="lin" valueType="num">
                                      <p:cBhvr>
                                        <p:cTn id="16" dur="500" fill="hold"/>
                                        <p:tgtEl>
                                          <p:spTgt spid="3">
                                            <p:bg/>
                                          </p:spTgt>
                                        </p:tgtEl>
                                        <p:attrNameLst>
                                          <p:attrName>ppt_h</p:attrName>
                                        </p:attrNameLst>
                                      </p:cBhvr>
                                      <p:tavLst>
                                        <p:tav tm="0">
                                          <p:val>
                                            <p:fltVal val="0"/>
                                          </p:val>
                                        </p:tav>
                                        <p:tav tm="100000">
                                          <p:val>
                                            <p:strVal val="#ppt_h"/>
                                          </p:val>
                                        </p:tav>
                                      </p:tavLst>
                                    </p:anim>
                                    <p:animEffect transition="in" filter="fade">
                                      <p:cBhvr>
                                        <p:cTn id="17" dur="500"/>
                                        <p:tgtEl>
                                          <p:spTgt spid="3">
                                            <p:bg/>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 calcmode="lin" valueType="num">
                                      <p:cBhvr>
                                        <p:cTn id="2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p:cTn id="2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1" dur="500"/>
                                        <p:tgtEl>
                                          <p:spTgt spid="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 calcmode="lin" valueType="num">
                                      <p:cBhvr>
                                        <p:cTn id="3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8" dur="500"/>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 calcmode="lin" valueType="num">
                                      <p:cBhvr>
                                        <p:cTn id="5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52" dur="500"/>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p:cTn id="5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9" dur="500"/>
                                        <p:tgtEl>
                                          <p:spTgt spid="3">
                                            <p:txEl>
                                              <p:pRg st="5" end="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3">
                                            <p:txEl>
                                              <p:pRg st="6" end="6"/>
                                            </p:txEl>
                                          </p:spTgt>
                                        </p:tgtEl>
                                        <p:attrNameLst>
                                          <p:attrName>style.visibility</p:attrName>
                                        </p:attrNameLst>
                                      </p:cBhvr>
                                      <p:to>
                                        <p:strVal val="visible"/>
                                      </p:to>
                                    </p:set>
                                    <p:anim calcmode="lin" valueType="num">
                                      <p:cBhvr>
                                        <p:cTn id="64"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5"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66" dur="500"/>
                                        <p:tgtEl>
                                          <p:spTgt spid="3">
                                            <p:txEl>
                                              <p:pRg st="6" end="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3">
                                            <p:txEl>
                                              <p:pRg st="7" end="7"/>
                                            </p:txEl>
                                          </p:spTgt>
                                        </p:tgtEl>
                                        <p:attrNameLst>
                                          <p:attrName>style.visibility</p:attrName>
                                        </p:attrNameLst>
                                      </p:cBhvr>
                                      <p:to>
                                        <p:strVal val="visible"/>
                                      </p:to>
                                    </p:set>
                                    <p:anim calcmode="lin" valueType="num">
                                      <p:cBhvr>
                                        <p:cTn id="71"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72"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73" dur="500"/>
                                        <p:tgtEl>
                                          <p:spTgt spid="3">
                                            <p:txEl>
                                              <p:pRg st="7" end="7"/>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3">
                                            <p:txEl>
                                              <p:pRg st="8" end="8"/>
                                            </p:txEl>
                                          </p:spTgt>
                                        </p:tgtEl>
                                        <p:attrNameLst>
                                          <p:attrName>style.visibility</p:attrName>
                                        </p:attrNameLst>
                                      </p:cBhvr>
                                      <p:to>
                                        <p:strVal val="visible"/>
                                      </p:to>
                                    </p:set>
                                    <p:anim calcmode="lin" valueType="num">
                                      <p:cBhvr>
                                        <p:cTn id="7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79"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80" dur="500"/>
                                        <p:tgtEl>
                                          <p:spTgt spid="3">
                                            <p:txEl>
                                              <p:pRg st="8" end="8"/>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3">
                                            <p:txEl>
                                              <p:pRg st="9" end="9"/>
                                            </p:txEl>
                                          </p:spTgt>
                                        </p:tgtEl>
                                        <p:attrNameLst>
                                          <p:attrName>style.visibility</p:attrName>
                                        </p:attrNameLst>
                                      </p:cBhvr>
                                      <p:to>
                                        <p:strVal val="visible"/>
                                      </p:to>
                                    </p:set>
                                    <p:anim calcmode="lin" valueType="num">
                                      <p:cBhvr>
                                        <p:cTn id="85"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86"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87" dur="500"/>
                                        <p:tgtEl>
                                          <p:spTgt spid="3">
                                            <p:txEl>
                                              <p:pRg st="9" end="9"/>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grpId="0" nodeType="clickEffect">
                                  <p:stCondLst>
                                    <p:cond delay="0"/>
                                  </p:stCondLst>
                                  <p:childTnLst>
                                    <p:set>
                                      <p:cBhvr>
                                        <p:cTn id="91" dur="1" fill="hold">
                                          <p:stCondLst>
                                            <p:cond delay="0"/>
                                          </p:stCondLst>
                                        </p:cTn>
                                        <p:tgtEl>
                                          <p:spTgt spid="3">
                                            <p:txEl>
                                              <p:pRg st="10" end="10"/>
                                            </p:txEl>
                                          </p:spTgt>
                                        </p:tgtEl>
                                        <p:attrNameLst>
                                          <p:attrName>style.visibility</p:attrName>
                                        </p:attrNameLst>
                                      </p:cBhvr>
                                      <p:to>
                                        <p:strVal val="visible"/>
                                      </p:to>
                                    </p:set>
                                    <p:anim calcmode="lin" valueType="num">
                                      <p:cBhvr>
                                        <p:cTn id="92"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93"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9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build="p" bldLvl="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A9B5BEB-17C4-4602-8634-5160518C8F81}"/>
              </a:ext>
            </a:extLst>
          </p:cNvPr>
          <p:cNvSpPr>
            <a:spLocks noGrp="1" noChangeArrowheads="1"/>
          </p:cNvSpPr>
          <p:nvPr>
            <p:ph type="title"/>
          </p:nvPr>
        </p:nvSpPr>
        <p:spPr bwMode="gray">
          <a:xfrm>
            <a:off x="526243" y="261257"/>
            <a:ext cx="8091513" cy="1524000"/>
          </a:xfrm>
          <a:prstGeom prst="rect">
            <a:avLst/>
          </a:prstGeo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b="1" i="1" dirty="0">
                <a:solidFill>
                  <a:schemeClr val="bg2">
                    <a:lumMod val="75000"/>
                  </a:schemeClr>
                </a:solidFill>
                <a:effectLst>
                  <a:outerShdw blurRad="38100" dist="38100" dir="2700000" algn="tl">
                    <a:srgbClr val="000000"/>
                  </a:outerShdw>
                </a:effectLst>
              </a:rPr>
              <a:t>Redes definidas por software</a:t>
            </a:r>
            <a:br>
              <a:rPr lang="es-ES_tradnl" sz="3000" b="1" i="1" dirty="0">
                <a:solidFill>
                  <a:schemeClr val="bg2">
                    <a:lumMod val="75000"/>
                  </a:schemeClr>
                </a:solidFill>
                <a:effectLst>
                  <a:outerShdw blurRad="38100" dist="38100" dir="2700000" algn="tl">
                    <a:srgbClr val="000000"/>
                  </a:outerShdw>
                </a:effectLst>
              </a:rPr>
            </a:br>
            <a:r>
              <a:rPr lang="es-ES_tradnl" sz="3000" b="1" i="1" dirty="0">
                <a:solidFill>
                  <a:schemeClr val="bg2">
                    <a:lumMod val="75000"/>
                  </a:schemeClr>
                </a:solidFill>
                <a:effectLst>
                  <a:outerShdw blurRad="38100" dist="38100" dir="2700000" algn="tl">
                    <a:srgbClr val="000000"/>
                  </a:outerShdw>
                </a:effectLst>
              </a:rPr>
              <a:t>Componentes – Interfaz Norte</a:t>
            </a:r>
            <a:endParaRPr lang="es-ES" sz="3000" i="1" dirty="0">
              <a:solidFill>
                <a:schemeClr val="bg2">
                  <a:lumMod val="75000"/>
                </a:schemeClr>
              </a:solidFill>
              <a:effectLst>
                <a:outerShdw blurRad="38100" dist="38100" dir="2700000" algn="tl">
                  <a:srgbClr val="000000"/>
                </a:outerShdw>
              </a:effectLst>
            </a:endParaRPr>
          </a:p>
        </p:txBody>
      </p:sp>
      <p:sp>
        <p:nvSpPr>
          <p:cNvPr id="3" name="Marcador de contenido 2">
            <a:extLst>
              <a:ext uri="{FF2B5EF4-FFF2-40B4-BE49-F238E27FC236}">
                <a16:creationId xmlns:a16="http://schemas.microsoft.com/office/drawing/2014/main" id="{45336107-EFB2-4877-857B-B87BFF1E5F3A}"/>
              </a:ext>
            </a:extLst>
          </p:cNvPr>
          <p:cNvSpPr>
            <a:spLocks noGrp="1"/>
          </p:cNvSpPr>
          <p:nvPr>
            <p:ph idx="1"/>
          </p:nvPr>
        </p:nvSpPr>
        <p:spPr>
          <a:xfrm>
            <a:off x="146958" y="2139043"/>
            <a:ext cx="8997042" cy="4457700"/>
          </a:xfrm>
          <a:solidFill>
            <a:schemeClr val="bg2">
              <a:lumMod val="40000"/>
              <a:lumOff val="60000"/>
            </a:schemeClr>
          </a:solidFill>
          <a:ln w="57150">
            <a:solidFill>
              <a:schemeClr val="accent1"/>
            </a:solidFill>
          </a:ln>
        </p:spPr>
        <p:txBody>
          <a:bodyPr>
            <a:noAutofit/>
          </a:bodyPr>
          <a:lstStyle/>
          <a:p>
            <a:pPr defTabSz="914400" eaLnBrk="0" fontAlgn="base" hangingPunct="0">
              <a:spcBef>
                <a:spcPct val="100000"/>
              </a:spcBef>
              <a:spcAft>
                <a:spcPct val="0"/>
              </a:spcAft>
              <a:buClrTx/>
              <a:buSzTx/>
              <a:defRPr/>
            </a:pPr>
            <a:r>
              <a:rPr lang="es-ES" sz="4000" b="1" i="1"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Vmware</a:t>
            </a:r>
            <a:r>
              <a:rPr lang="es-ES" sz="4000" b="1" i="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NSX Data Center.</a:t>
            </a:r>
            <a:endParaRPr lang="es-ES" sz="4000" b="1" i="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defTabSz="914400" eaLnBrk="0" fontAlgn="base" hangingPunct="0">
              <a:spcBef>
                <a:spcPct val="100000"/>
              </a:spcBef>
              <a:spcAft>
                <a:spcPct val="0"/>
              </a:spcAft>
              <a:buClrTx/>
              <a:buSzTx/>
              <a:defRPr/>
            </a:pPr>
            <a:r>
              <a:rPr lang="es-ES" sz="2800" b="1" i="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Cisco Open Network </a:t>
            </a:r>
            <a:r>
              <a:rPr lang="es-ES" sz="2800" b="1" i="1" dirty="0" err="1">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Environment</a:t>
            </a:r>
            <a:r>
              <a:rPr lang="es-ES" sz="2800" b="1" i="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 (ONE).</a:t>
            </a:r>
          </a:p>
          <a:p>
            <a:pPr defTabSz="914400" eaLnBrk="0" fontAlgn="base" hangingPunct="0">
              <a:spcBef>
                <a:spcPct val="100000"/>
              </a:spcBef>
              <a:spcAft>
                <a:spcPct val="0"/>
              </a:spcAft>
              <a:buClrTx/>
              <a:buSzTx/>
              <a:defRPr/>
            </a:pPr>
            <a:r>
              <a:rPr lang="es-ES" sz="4400" b="1" i="1"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rPr>
              <a:t>Microsoft Azure.</a:t>
            </a:r>
          </a:p>
        </p:txBody>
      </p:sp>
    </p:spTree>
    <p:extLst>
      <p:ext uri="{BB962C8B-B14F-4D97-AF65-F5344CB8AC3E}">
        <p14:creationId xmlns:p14="http://schemas.microsoft.com/office/powerpoint/2010/main" val="90254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bg/>
                                          </p:spTgt>
                                        </p:tgtEl>
                                        <p:attrNameLst>
                                          <p:attrName>style.visibility</p:attrName>
                                        </p:attrNameLst>
                                      </p:cBhvr>
                                      <p:to>
                                        <p:strVal val="visible"/>
                                      </p:to>
                                    </p:set>
                                    <p:anim calcmode="lin" valueType="num">
                                      <p:cBhvr>
                                        <p:cTn id="15" dur="1000" fill="hold"/>
                                        <p:tgtEl>
                                          <p:spTgt spid="3">
                                            <p:bg/>
                                          </p:spTgt>
                                        </p:tgtEl>
                                        <p:attrNameLst>
                                          <p:attrName>ppt_w</p:attrName>
                                        </p:attrNameLst>
                                      </p:cBhvr>
                                      <p:tavLst>
                                        <p:tav tm="0">
                                          <p:val>
                                            <p:fltVal val="0"/>
                                          </p:val>
                                        </p:tav>
                                        <p:tav tm="100000">
                                          <p:val>
                                            <p:strVal val="#ppt_w"/>
                                          </p:val>
                                        </p:tav>
                                      </p:tavLst>
                                    </p:anim>
                                    <p:anim calcmode="lin" valueType="num">
                                      <p:cBhvr>
                                        <p:cTn id="16" dur="1000" fill="hold"/>
                                        <p:tgtEl>
                                          <p:spTgt spid="3">
                                            <p:bg/>
                                          </p:spTgt>
                                        </p:tgtEl>
                                        <p:attrNameLst>
                                          <p:attrName>ppt_h</p:attrName>
                                        </p:attrNameLst>
                                      </p:cBhvr>
                                      <p:tavLst>
                                        <p:tav tm="0">
                                          <p:val>
                                            <p:fltVal val="0"/>
                                          </p:val>
                                        </p:tav>
                                        <p:tav tm="100000">
                                          <p:val>
                                            <p:strVal val="#ppt_h"/>
                                          </p:val>
                                        </p:tav>
                                      </p:tavLst>
                                    </p:anim>
                                    <p:anim calcmode="lin" valueType="num">
                                      <p:cBhvr>
                                        <p:cTn id="17" dur="1000" fill="hold"/>
                                        <p:tgtEl>
                                          <p:spTgt spid="3">
                                            <p:bg/>
                                          </p:spTgt>
                                        </p:tgtEl>
                                        <p:attrNameLst>
                                          <p:attrName>style.rotation</p:attrName>
                                        </p:attrNameLst>
                                      </p:cBhvr>
                                      <p:tavLst>
                                        <p:tav tm="0">
                                          <p:val>
                                            <p:fltVal val="90"/>
                                          </p:val>
                                        </p:tav>
                                        <p:tav tm="100000">
                                          <p:val>
                                            <p:fltVal val="0"/>
                                          </p:val>
                                        </p:tav>
                                      </p:tavLst>
                                    </p:anim>
                                    <p:animEffect transition="in" filter="fade">
                                      <p:cBhvr>
                                        <p:cTn id="18" dur="1000"/>
                                        <p:tgtEl>
                                          <p:spTgt spid="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 calcmode="lin" valueType="num">
                                      <p:cBhvr>
                                        <p:cTn id="2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p:cTn id="3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build="p" bldLvl="2"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3968" y="2802543"/>
            <a:ext cx="4787418" cy="3363081"/>
          </a:xfrm>
        </p:spPr>
        <p:txBody>
          <a:bodyPr>
            <a:noAutofit/>
          </a:bodyPr>
          <a:lstStyle/>
          <a:p>
            <a:pPr>
              <a:buNone/>
            </a:pPr>
            <a:r>
              <a:rPr lang="es-ES" sz="2769" b="1" dirty="0">
                <a:solidFill>
                  <a:schemeClr val="tx1"/>
                </a:solidFill>
                <a:latin typeface="Arial" panose="020B0604020202020204" pitchFamily="34" charset="0"/>
                <a:cs typeface="Arial" panose="020B0604020202020204" pitchFamily="34" charset="0"/>
              </a:rPr>
              <a:t>¿Preguntas?</a:t>
            </a:r>
          </a:p>
          <a:p>
            <a:pPr>
              <a:buNone/>
            </a:pPr>
            <a:r>
              <a:rPr lang="es-ES" sz="2769" b="1" dirty="0" err="1">
                <a:solidFill>
                  <a:schemeClr val="tx1"/>
                </a:solidFill>
                <a:latin typeface="Arial" panose="020B0604020202020204" pitchFamily="34" charset="0"/>
                <a:cs typeface="Arial" panose="020B0604020202020204" pitchFamily="34" charset="0"/>
              </a:rPr>
              <a:t>Any</a:t>
            </a:r>
            <a:r>
              <a:rPr lang="es-ES" sz="2769" b="1" dirty="0">
                <a:solidFill>
                  <a:schemeClr val="tx1"/>
                </a:solidFill>
                <a:latin typeface="Arial" panose="020B0604020202020204" pitchFamily="34" charset="0"/>
                <a:cs typeface="Arial" panose="020B0604020202020204" pitchFamily="34" charset="0"/>
              </a:rPr>
              <a:t> </a:t>
            </a:r>
            <a:r>
              <a:rPr lang="es-ES" sz="2769" b="1" dirty="0" err="1">
                <a:solidFill>
                  <a:schemeClr val="tx1"/>
                </a:solidFill>
                <a:latin typeface="Arial" panose="020B0604020202020204" pitchFamily="34" charset="0"/>
                <a:cs typeface="Arial" panose="020B0604020202020204" pitchFamily="34" charset="0"/>
              </a:rPr>
              <a:t>questions</a:t>
            </a:r>
            <a:r>
              <a:rPr lang="es-ES" sz="2769" b="1" dirty="0">
                <a:solidFill>
                  <a:schemeClr val="tx1"/>
                </a:solidFill>
                <a:latin typeface="Arial" panose="020B0604020202020204" pitchFamily="34" charset="0"/>
                <a:cs typeface="Arial" panose="020B0604020202020204" pitchFamily="34" charset="0"/>
              </a:rPr>
              <a:t>?</a:t>
            </a:r>
          </a:p>
          <a:p>
            <a:pPr>
              <a:buNone/>
            </a:pPr>
            <a:r>
              <a:rPr lang="es-ES" sz="2769" b="1" dirty="0" err="1">
                <a:solidFill>
                  <a:schemeClr val="tx1"/>
                </a:solidFill>
                <a:latin typeface="Arial" panose="020B0604020202020204" pitchFamily="34" charset="0"/>
                <a:cs typeface="Arial" panose="020B0604020202020204" pitchFamily="34" charset="0"/>
              </a:rPr>
              <a:t>Dúvidas</a:t>
            </a:r>
            <a:r>
              <a:rPr lang="es-ES" sz="2769" b="1" dirty="0">
                <a:solidFill>
                  <a:schemeClr val="tx1"/>
                </a:solidFill>
                <a:latin typeface="Arial" panose="020B0604020202020204" pitchFamily="34" charset="0"/>
                <a:cs typeface="Arial" panose="020B0604020202020204" pitchFamily="34" charset="0"/>
              </a:rPr>
              <a:t>?</a:t>
            </a:r>
          </a:p>
          <a:p>
            <a:pPr>
              <a:buNone/>
            </a:pPr>
            <a:r>
              <a:rPr lang="fr-FR" sz="2769" b="1" dirty="0">
                <a:solidFill>
                  <a:schemeClr val="tx1"/>
                </a:solidFill>
                <a:latin typeface="Arial" panose="020B0604020202020204" pitchFamily="34" charset="0"/>
                <a:cs typeface="Arial" panose="020B0604020202020204" pitchFamily="34" charset="0"/>
              </a:rPr>
              <a:t>Des questions?</a:t>
            </a:r>
          </a:p>
          <a:p>
            <a:pPr>
              <a:buNone/>
            </a:pPr>
            <a:r>
              <a:rPr lang="it-IT" sz="2769" b="1" dirty="0">
                <a:solidFill>
                  <a:schemeClr val="tx1"/>
                </a:solidFill>
                <a:latin typeface="Arial" panose="020B0604020202020204" pitchFamily="34" charset="0"/>
                <a:cs typeface="Arial" panose="020B0604020202020204" pitchFamily="34" charset="0"/>
              </a:rPr>
              <a:t>Qualche domanda?</a:t>
            </a:r>
            <a:endParaRPr lang="es-ES" sz="2769" b="1" dirty="0">
              <a:solidFill>
                <a:schemeClr val="tx1"/>
              </a:solidFill>
              <a:latin typeface="Arial" panose="020B0604020202020204" pitchFamily="34" charset="0"/>
              <a:cs typeface="Arial" panose="020B0604020202020204" pitchFamily="34" charset="0"/>
            </a:endParaRPr>
          </a:p>
          <a:p>
            <a:pPr>
              <a:buNone/>
            </a:pPr>
            <a:r>
              <a:rPr lang="es-ES" sz="2769" b="1" dirty="0" err="1">
                <a:solidFill>
                  <a:schemeClr val="tx1"/>
                </a:solidFill>
                <a:latin typeface="Arial" panose="020B0604020202020204" pitchFamily="34" charset="0"/>
                <a:cs typeface="Arial" panose="020B0604020202020204" pitchFamily="34" charset="0"/>
              </a:rPr>
              <a:t>Eine</a:t>
            </a:r>
            <a:r>
              <a:rPr lang="es-ES" sz="2769" b="1" dirty="0">
                <a:solidFill>
                  <a:schemeClr val="tx1"/>
                </a:solidFill>
                <a:latin typeface="Arial" panose="020B0604020202020204" pitchFamily="34" charset="0"/>
                <a:cs typeface="Arial" panose="020B0604020202020204" pitchFamily="34" charset="0"/>
              </a:rPr>
              <a:t> </a:t>
            </a:r>
            <a:r>
              <a:rPr lang="es-ES" sz="2769" b="1" dirty="0" err="1">
                <a:solidFill>
                  <a:schemeClr val="tx1"/>
                </a:solidFill>
                <a:latin typeface="Arial" panose="020B0604020202020204" pitchFamily="34" charset="0"/>
                <a:cs typeface="Arial" panose="020B0604020202020204" pitchFamily="34" charset="0"/>
              </a:rPr>
              <a:t>Frage</a:t>
            </a:r>
            <a:r>
              <a:rPr lang="es-ES" sz="2769" b="1" dirty="0">
                <a:solidFill>
                  <a:schemeClr val="tx1"/>
                </a:solidFill>
                <a:latin typeface="Arial" panose="020B0604020202020204" pitchFamily="34" charset="0"/>
                <a:cs typeface="Arial" panose="020B0604020202020204" pitchFamily="34" charset="0"/>
              </a:rPr>
              <a:t>?</a:t>
            </a:r>
          </a:p>
          <a:p>
            <a:pPr>
              <a:buNone/>
            </a:pPr>
            <a:r>
              <a:rPr lang="ru-RU" sz="2769" b="1" dirty="0">
                <a:solidFill>
                  <a:schemeClr val="tx1"/>
                </a:solidFill>
                <a:latin typeface="Arial" panose="020B0604020202020204" pitchFamily="34" charset="0"/>
                <a:cs typeface="Arial" panose="020B0604020202020204" pitchFamily="34" charset="0"/>
              </a:rPr>
              <a:t>Есть вопросы?</a:t>
            </a:r>
            <a:endParaRPr lang="es-ES" sz="2769" b="1" dirty="0">
              <a:solidFill>
                <a:schemeClr val="tx1"/>
              </a:solidFill>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3773968" y="570837"/>
            <a:ext cx="1994068" cy="1905442"/>
          </a:xfrm>
          <a:prstGeom prst="rect">
            <a:avLst/>
          </a:prstGeom>
        </p:spPr>
      </p:pic>
    </p:spTree>
    <p:extLst>
      <p:ext uri="{BB962C8B-B14F-4D97-AF65-F5344CB8AC3E}">
        <p14:creationId xmlns:p14="http://schemas.microsoft.com/office/powerpoint/2010/main" val="386545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up)">
                                      <p:cBhvr>
                                        <p:cTn id="29" dur="500"/>
                                        <p:tgtEl>
                                          <p:spTgt spid="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89922"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337417" y="157891"/>
            <a:ext cx="8496300" cy="2689225"/>
          </a:xfrm>
          <a:prstGeom prst="rect">
            <a:avLst/>
          </a:prstGeom>
          <a:solidFill>
            <a:schemeClr val="bg2">
              <a:lumMod val="20000"/>
              <a:lumOff val="80000"/>
            </a:schemeClr>
          </a:solidFill>
          <a:ln w="76200" cap="flat" algn="ctr">
            <a:solidFill>
              <a:schemeClr val="accent1">
                <a:lumMod val="75000"/>
              </a:schemeClr>
            </a:solidFill>
          </a:ln>
          <a:effectLst/>
        </p:spPr>
        <p:txBody>
          <a:bodyPr vert="horz" lIns="91440" tIns="45720" rIns="91440" bIns="45720" rtlCol="0" anchor="t">
            <a:noAutofit/>
          </a:bodyPr>
          <a:lstStyle/>
          <a:p>
            <a:pPr algn="ctr">
              <a:spcBef>
                <a:spcPct val="20000"/>
              </a:spcBef>
            </a:pPr>
            <a:r>
              <a:rPr lang="es-AR" sz="4800" b="1" i="1" dirty="0">
                <a:solidFill>
                  <a:schemeClr val="bg2">
                    <a:lumMod val="75000"/>
                  </a:schemeClr>
                </a:solidFill>
                <a:latin typeface="Arial" charset="0"/>
              </a:rPr>
              <a:t>Tecnología de Redes 2634</a:t>
            </a:r>
            <a:br>
              <a:rPr lang="es-AR" sz="4800" b="1" i="1" dirty="0">
                <a:solidFill>
                  <a:schemeClr val="bg2">
                    <a:lumMod val="75000"/>
                  </a:schemeClr>
                </a:solidFill>
                <a:latin typeface="Arial" charset="0"/>
              </a:rPr>
            </a:br>
            <a:r>
              <a:rPr lang="es-AR" sz="4000" b="1" i="1" dirty="0">
                <a:solidFill>
                  <a:schemeClr val="bg2">
                    <a:lumMod val="75000"/>
                  </a:schemeClr>
                </a:solidFill>
                <a:latin typeface="Arial" charset="0"/>
              </a:rPr>
              <a:t>Introducción a las Comunicaciones 3007</a:t>
            </a:r>
          </a:p>
        </p:txBody>
      </p:sp>
      <p:sp>
        <p:nvSpPr>
          <p:cNvPr id="5122" name="Rectangle 2"/>
          <p:cNvSpPr>
            <a:spLocks noGrp="1" noChangeArrowheads="1"/>
          </p:cNvSpPr>
          <p:nvPr>
            <p:ph type="subTitle" idx="1"/>
          </p:nvPr>
        </p:nvSpPr>
        <p:spPr>
          <a:xfrm>
            <a:off x="0" y="3429000"/>
            <a:ext cx="9144000" cy="3271109"/>
          </a:xfrm>
          <a:prstGeom prst="rect">
            <a:avLst/>
          </a:prstGeom>
          <a:solidFill>
            <a:schemeClr val="bg2">
              <a:lumMod val="20000"/>
              <a:lumOff val="80000"/>
            </a:schemeClr>
          </a:solidFill>
          <a:ln w="76200">
            <a:solidFill>
              <a:schemeClr val="accent1">
                <a:lumMod val="75000"/>
              </a:schemeClr>
            </a:solidFill>
          </a:ln>
        </p:spPr>
        <p:txBody>
          <a:bodyPr vert="horz" lIns="91440" tIns="45720" rIns="91440" bIns="45720" rtlCol="0" anchor="t">
            <a:normAutofit fontScale="70000" lnSpcReduction="20000"/>
          </a:bodyPr>
          <a:lstStyle/>
          <a:p>
            <a:pPr algn="ctr"/>
            <a:endParaRPr lang="es-ES_tradnl" sz="4000" b="1" i="1" dirty="0">
              <a:effectLst>
                <a:outerShdw blurRad="38100" dist="38100" dir="2700000" algn="tl">
                  <a:srgbClr val="000000">
                    <a:alpha val="43137"/>
                  </a:srgbClr>
                </a:outerShdw>
              </a:effectLst>
              <a:latin typeface="Arial" charset="0"/>
            </a:endParaRPr>
          </a:p>
          <a:p>
            <a:pPr algn="ctr"/>
            <a:r>
              <a:rPr lang="es-ES_tradnl" sz="4000" b="1" i="1" dirty="0">
                <a:effectLst>
                  <a:outerShdw blurRad="38100" dist="38100" dir="2700000" algn="tl">
                    <a:srgbClr val="000000">
                      <a:alpha val="43137"/>
                    </a:srgbClr>
                  </a:outerShdw>
                </a:effectLst>
                <a:latin typeface="Arial" charset="0"/>
              </a:rPr>
              <a:t>Mg. PABLO ALEJANDRO LENA</a:t>
            </a:r>
          </a:p>
          <a:p>
            <a:pPr algn="ctr"/>
            <a:r>
              <a:rPr lang="es-ES_tradnl" sz="4000" b="1" i="1" dirty="0">
                <a:effectLst>
                  <a:outerShdw blurRad="38100" dist="38100" dir="2700000" algn="tl">
                    <a:srgbClr val="000000">
                      <a:alpha val="43137"/>
                    </a:srgbClr>
                  </a:outerShdw>
                </a:effectLst>
                <a:latin typeface="Arial" charset="0"/>
              </a:rPr>
              <a:t>plena@unlam.edu.ar                 </a:t>
            </a:r>
          </a:p>
          <a:p>
            <a:pPr algn="ctr"/>
            <a:r>
              <a:rPr lang="es-ES" sz="4000" b="1" i="1" dirty="0">
                <a:effectLst>
                  <a:outerShdw blurRad="38100" dist="38100" dir="2700000" algn="tl">
                    <a:srgbClr val="000000">
                      <a:alpha val="43137"/>
                    </a:srgbClr>
                  </a:outerShdw>
                </a:effectLst>
                <a:latin typeface="Arial" charset="0"/>
              </a:rPr>
              <a:t>Ing. MARIO KRAJNIK</a:t>
            </a:r>
          </a:p>
          <a:p>
            <a:pPr algn="ctr"/>
            <a:r>
              <a:rPr lang="es-ES" sz="4000" b="1" i="1" dirty="0">
                <a:effectLst>
                  <a:outerShdw blurRad="38100" dist="38100" dir="2700000" algn="tl">
                    <a:srgbClr val="000000">
                      <a:alpha val="43137"/>
                    </a:srgbClr>
                  </a:outerShdw>
                </a:effectLst>
                <a:latin typeface="Arial" charset="0"/>
              </a:rPr>
              <a:t>mariokrajnik@yahoo.com.ar </a:t>
            </a:r>
            <a:endParaRPr lang="es-ES_tradnl" sz="4000" b="1" i="1" dirty="0">
              <a:effectLst>
                <a:outerShdw blurRad="38100" dist="38100" dir="2700000" algn="tl">
                  <a:srgbClr val="000000">
                    <a:alpha val="43137"/>
                  </a:srgbClr>
                </a:outerShdw>
              </a:effectLst>
              <a:latin typeface="Arial" charset="0"/>
            </a:endParaRPr>
          </a:p>
          <a:p>
            <a:pPr algn="ctr"/>
            <a:r>
              <a:rPr lang="es-AR" sz="4000" b="1" i="1" dirty="0">
                <a:effectLst>
                  <a:outerShdw blurRad="38100" dist="38100" dir="2700000" algn="tl">
                    <a:srgbClr val="000000">
                      <a:alpha val="43137"/>
                    </a:srgbClr>
                  </a:outerShdw>
                </a:effectLst>
                <a:latin typeface="Arial" charset="0"/>
              </a:rPr>
              <a:t>2022</a:t>
            </a:r>
          </a:p>
          <a:p>
            <a:pPr algn="ctr"/>
            <a:endParaRPr lang="es-AR" sz="4000" b="1" i="1" dirty="0">
              <a:effectLst>
                <a:outerShdw blurRad="38100" dist="38100" dir="2700000" algn="tl">
                  <a:srgbClr val="000000">
                    <a:alpha val="43137"/>
                  </a:srgbClr>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randombar(horizontal)">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122">
                                            <p:bg/>
                                          </p:spTgt>
                                        </p:tgtEl>
                                        <p:attrNameLst>
                                          <p:attrName>style.visibility</p:attrName>
                                        </p:attrNameLst>
                                      </p:cBhvr>
                                      <p:to>
                                        <p:strVal val="visible"/>
                                      </p:to>
                                    </p:set>
                                    <p:anim calcmode="lin" valueType="num">
                                      <p:cBhvr>
                                        <p:cTn id="12" dur="1000" fill="hold"/>
                                        <p:tgtEl>
                                          <p:spTgt spid="5122">
                                            <p:bg/>
                                          </p:spTgt>
                                        </p:tgtEl>
                                        <p:attrNameLst>
                                          <p:attrName>ppt_w</p:attrName>
                                        </p:attrNameLst>
                                      </p:cBhvr>
                                      <p:tavLst>
                                        <p:tav tm="0">
                                          <p:val>
                                            <p:fltVal val="0"/>
                                          </p:val>
                                        </p:tav>
                                        <p:tav tm="100000">
                                          <p:val>
                                            <p:strVal val="#ppt_w"/>
                                          </p:val>
                                        </p:tav>
                                      </p:tavLst>
                                    </p:anim>
                                    <p:anim calcmode="lin" valueType="num">
                                      <p:cBhvr>
                                        <p:cTn id="13" dur="1000" fill="hold"/>
                                        <p:tgtEl>
                                          <p:spTgt spid="5122">
                                            <p:bg/>
                                          </p:spTgt>
                                        </p:tgtEl>
                                        <p:attrNameLst>
                                          <p:attrName>ppt_h</p:attrName>
                                        </p:attrNameLst>
                                      </p:cBhvr>
                                      <p:tavLst>
                                        <p:tav tm="0">
                                          <p:val>
                                            <p:fltVal val="0"/>
                                          </p:val>
                                        </p:tav>
                                        <p:tav tm="100000">
                                          <p:val>
                                            <p:strVal val="#ppt_h"/>
                                          </p:val>
                                        </p:tav>
                                      </p:tavLst>
                                    </p:anim>
                                    <p:anim calcmode="lin" valueType="num">
                                      <p:cBhvr>
                                        <p:cTn id="14" dur="1000" fill="hold"/>
                                        <p:tgtEl>
                                          <p:spTgt spid="5122">
                                            <p:bg/>
                                          </p:spTgt>
                                        </p:tgtEl>
                                        <p:attrNameLst>
                                          <p:attrName>style.rotation</p:attrName>
                                        </p:attrNameLst>
                                      </p:cBhvr>
                                      <p:tavLst>
                                        <p:tav tm="0">
                                          <p:val>
                                            <p:fltVal val="90"/>
                                          </p:val>
                                        </p:tav>
                                        <p:tav tm="100000">
                                          <p:val>
                                            <p:fltVal val="0"/>
                                          </p:val>
                                        </p:tav>
                                      </p:tavLst>
                                    </p:anim>
                                    <p:animEffect transition="in" filter="fade">
                                      <p:cBhvr>
                                        <p:cTn id="15" dur="1000"/>
                                        <p:tgtEl>
                                          <p:spTgt spid="5122">
                                            <p:bg/>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5122">
                                            <p:txEl>
                                              <p:pRg st="1" end="1"/>
                                            </p:txEl>
                                          </p:spTgt>
                                        </p:tgtEl>
                                        <p:attrNameLst>
                                          <p:attrName>style.visibility</p:attrName>
                                        </p:attrNameLst>
                                      </p:cBhvr>
                                      <p:to>
                                        <p:strVal val="visible"/>
                                      </p:to>
                                    </p:set>
                                    <p:anim calcmode="lin" valueType="num">
                                      <p:cBhvr>
                                        <p:cTn id="20" dur="1000" fill="hold"/>
                                        <p:tgtEl>
                                          <p:spTgt spid="5122">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5122">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5122">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5122">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5122">
                                            <p:txEl>
                                              <p:pRg st="2" end="2"/>
                                            </p:txEl>
                                          </p:spTgt>
                                        </p:tgtEl>
                                        <p:attrNameLst>
                                          <p:attrName>style.visibility</p:attrName>
                                        </p:attrNameLst>
                                      </p:cBhvr>
                                      <p:to>
                                        <p:strVal val="visible"/>
                                      </p:to>
                                    </p:set>
                                    <p:anim calcmode="lin" valueType="num">
                                      <p:cBhvr>
                                        <p:cTn id="28" dur="1000" fill="hold"/>
                                        <p:tgtEl>
                                          <p:spTgt spid="5122">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5122">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5122">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5122">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5122">
                                            <p:txEl>
                                              <p:pRg st="3" end="3"/>
                                            </p:txEl>
                                          </p:spTgt>
                                        </p:tgtEl>
                                        <p:attrNameLst>
                                          <p:attrName>style.visibility</p:attrName>
                                        </p:attrNameLst>
                                      </p:cBhvr>
                                      <p:to>
                                        <p:strVal val="visible"/>
                                      </p:to>
                                    </p:set>
                                    <p:anim calcmode="lin" valueType="num">
                                      <p:cBhvr>
                                        <p:cTn id="36" dur="1000" fill="hold"/>
                                        <p:tgtEl>
                                          <p:spTgt spid="5122">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5122">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5122">
                                            <p:txEl>
                                              <p:pRg st="3" end="3"/>
                                            </p:txEl>
                                          </p:spTgt>
                                        </p:tgtEl>
                                        <p:attrNameLst>
                                          <p:attrName>style.rotation</p:attrName>
                                        </p:attrNameLst>
                                      </p:cBhvr>
                                      <p:tavLst>
                                        <p:tav tm="0">
                                          <p:val>
                                            <p:fltVal val="90"/>
                                          </p:val>
                                        </p:tav>
                                        <p:tav tm="100000">
                                          <p:val>
                                            <p:fltVal val="0"/>
                                          </p:val>
                                        </p:tav>
                                      </p:tavLst>
                                    </p:anim>
                                    <p:animEffect transition="in" filter="fade">
                                      <p:cBhvr>
                                        <p:cTn id="39" dur="1000"/>
                                        <p:tgtEl>
                                          <p:spTgt spid="5122">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5122">
                                            <p:txEl>
                                              <p:pRg st="4" end="4"/>
                                            </p:txEl>
                                          </p:spTgt>
                                        </p:tgtEl>
                                        <p:attrNameLst>
                                          <p:attrName>style.visibility</p:attrName>
                                        </p:attrNameLst>
                                      </p:cBhvr>
                                      <p:to>
                                        <p:strVal val="visible"/>
                                      </p:to>
                                    </p:set>
                                    <p:anim calcmode="lin" valueType="num">
                                      <p:cBhvr>
                                        <p:cTn id="44" dur="1000" fill="hold"/>
                                        <p:tgtEl>
                                          <p:spTgt spid="5122">
                                            <p:txEl>
                                              <p:pRg st="4" end="4"/>
                                            </p:txEl>
                                          </p:spTgt>
                                        </p:tgtEl>
                                        <p:attrNameLst>
                                          <p:attrName>ppt_w</p:attrName>
                                        </p:attrNameLst>
                                      </p:cBhvr>
                                      <p:tavLst>
                                        <p:tav tm="0">
                                          <p:val>
                                            <p:fltVal val="0"/>
                                          </p:val>
                                        </p:tav>
                                        <p:tav tm="100000">
                                          <p:val>
                                            <p:strVal val="#ppt_w"/>
                                          </p:val>
                                        </p:tav>
                                      </p:tavLst>
                                    </p:anim>
                                    <p:anim calcmode="lin" valueType="num">
                                      <p:cBhvr>
                                        <p:cTn id="45" dur="1000" fill="hold"/>
                                        <p:tgtEl>
                                          <p:spTgt spid="5122">
                                            <p:txEl>
                                              <p:pRg st="4" end="4"/>
                                            </p:txEl>
                                          </p:spTgt>
                                        </p:tgtEl>
                                        <p:attrNameLst>
                                          <p:attrName>ppt_h</p:attrName>
                                        </p:attrNameLst>
                                      </p:cBhvr>
                                      <p:tavLst>
                                        <p:tav tm="0">
                                          <p:val>
                                            <p:fltVal val="0"/>
                                          </p:val>
                                        </p:tav>
                                        <p:tav tm="100000">
                                          <p:val>
                                            <p:strVal val="#ppt_h"/>
                                          </p:val>
                                        </p:tav>
                                      </p:tavLst>
                                    </p:anim>
                                    <p:anim calcmode="lin" valueType="num">
                                      <p:cBhvr>
                                        <p:cTn id="46" dur="1000" fill="hold"/>
                                        <p:tgtEl>
                                          <p:spTgt spid="5122">
                                            <p:txEl>
                                              <p:pRg st="4" end="4"/>
                                            </p:txEl>
                                          </p:spTgt>
                                        </p:tgtEl>
                                        <p:attrNameLst>
                                          <p:attrName>style.rotation</p:attrName>
                                        </p:attrNameLst>
                                      </p:cBhvr>
                                      <p:tavLst>
                                        <p:tav tm="0">
                                          <p:val>
                                            <p:fltVal val="90"/>
                                          </p:val>
                                        </p:tav>
                                        <p:tav tm="100000">
                                          <p:val>
                                            <p:fltVal val="0"/>
                                          </p:val>
                                        </p:tav>
                                      </p:tavLst>
                                    </p:anim>
                                    <p:animEffect transition="in" filter="fade">
                                      <p:cBhvr>
                                        <p:cTn id="47" dur="1000"/>
                                        <p:tgtEl>
                                          <p:spTgt spid="5122">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grpId="0" nodeType="clickEffect">
                                  <p:stCondLst>
                                    <p:cond delay="0"/>
                                  </p:stCondLst>
                                  <p:childTnLst>
                                    <p:set>
                                      <p:cBhvr>
                                        <p:cTn id="51" dur="1" fill="hold">
                                          <p:stCondLst>
                                            <p:cond delay="0"/>
                                          </p:stCondLst>
                                        </p:cTn>
                                        <p:tgtEl>
                                          <p:spTgt spid="5122">
                                            <p:txEl>
                                              <p:pRg st="5" end="5"/>
                                            </p:txEl>
                                          </p:spTgt>
                                        </p:tgtEl>
                                        <p:attrNameLst>
                                          <p:attrName>style.visibility</p:attrName>
                                        </p:attrNameLst>
                                      </p:cBhvr>
                                      <p:to>
                                        <p:strVal val="visible"/>
                                      </p:to>
                                    </p:set>
                                    <p:anim calcmode="lin" valueType="num">
                                      <p:cBhvr>
                                        <p:cTn id="52" dur="1000" fill="hold"/>
                                        <p:tgtEl>
                                          <p:spTgt spid="5122">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5122">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5122">
                                            <p:txEl>
                                              <p:pRg st="5" end="5"/>
                                            </p:txEl>
                                          </p:spTgt>
                                        </p:tgtEl>
                                        <p:attrNameLst>
                                          <p:attrName>style.rotation</p:attrName>
                                        </p:attrNameLst>
                                      </p:cBhvr>
                                      <p:tavLst>
                                        <p:tav tm="0">
                                          <p:val>
                                            <p:fltVal val="90"/>
                                          </p:val>
                                        </p:tav>
                                        <p:tav tm="100000">
                                          <p:val>
                                            <p:fltVal val="0"/>
                                          </p:val>
                                        </p:tav>
                                      </p:tavLst>
                                    </p:anim>
                                    <p:animEffect transition="in" filter="fade">
                                      <p:cBhvr>
                                        <p:cTn id="55" dur="1000"/>
                                        <p:tgtEl>
                                          <p:spTgt spid="51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p:bldP spid="5122"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7544" y="185057"/>
            <a:ext cx="8295456" cy="1143000"/>
          </a:xfr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b="1" i="1" dirty="0">
                <a:solidFill>
                  <a:schemeClr val="bg2">
                    <a:lumMod val="75000"/>
                  </a:schemeClr>
                </a:solidFill>
                <a:effectLst>
                  <a:outerShdw blurRad="38100" dist="38100" dir="2700000" algn="tl">
                    <a:srgbClr val="000000"/>
                  </a:outerShdw>
                </a:effectLst>
              </a:rPr>
              <a:t>Redes Convergentes</a:t>
            </a:r>
          </a:p>
        </p:txBody>
      </p:sp>
      <p:pic>
        <p:nvPicPr>
          <p:cNvPr id="3" name="Imagen 2"/>
          <p:cNvPicPr>
            <a:picLocks noChangeAspect="1"/>
          </p:cNvPicPr>
          <p:nvPr/>
        </p:nvPicPr>
        <p:blipFill>
          <a:blip r:embed="rId3"/>
          <a:stretch>
            <a:fillRect/>
          </a:stretch>
        </p:blipFill>
        <p:spPr>
          <a:xfrm>
            <a:off x="467544" y="1844824"/>
            <a:ext cx="8295456" cy="4680520"/>
          </a:xfrm>
          <a:prstGeom prst="rect">
            <a:avLst/>
          </a:prstGeom>
          <a:solidFill>
            <a:schemeClr val="bg1">
              <a:lumMod val="20000"/>
              <a:lumOff val="80000"/>
            </a:schemeClr>
          </a:solidFill>
          <a:ln w="76200" cap="flat" algn="ctr">
            <a:solidFill>
              <a:schemeClr val="hlink"/>
            </a:solidFill>
            <a:miter lim="800000"/>
            <a:headEnd/>
            <a:tailEnd/>
          </a:ln>
        </p:spPr>
      </p:pic>
      <p:pic>
        <p:nvPicPr>
          <p:cNvPr id="5" name="Imagen 4"/>
          <p:cNvPicPr>
            <a:picLocks noChangeAspect="1"/>
          </p:cNvPicPr>
          <p:nvPr/>
        </p:nvPicPr>
        <p:blipFill>
          <a:blip r:embed="rId4"/>
          <a:stretch>
            <a:fillRect/>
          </a:stretch>
        </p:blipFill>
        <p:spPr>
          <a:xfrm>
            <a:off x="1691680" y="1577178"/>
            <a:ext cx="5760640" cy="5013176"/>
          </a:xfrm>
          <a:prstGeom prst="rect">
            <a:avLst/>
          </a:prstGeom>
          <a:solidFill>
            <a:schemeClr val="bg1">
              <a:lumMod val="20000"/>
              <a:lumOff val="80000"/>
            </a:schemeClr>
          </a:solidFill>
          <a:ln w="76200" cap="flat" algn="ctr">
            <a:solidFill>
              <a:schemeClr val="hlink"/>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p:cTn id="7" dur="1000" fill="hold"/>
                                        <p:tgtEl>
                                          <p:spTgt spid="16386"/>
                                        </p:tgtEl>
                                        <p:attrNameLst>
                                          <p:attrName>ppt_w</p:attrName>
                                        </p:attrNameLst>
                                      </p:cBhvr>
                                      <p:tavLst>
                                        <p:tav tm="0">
                                          <p:val>
                                            <p:fltVal val="0"/>
                                          </p:val>
                                        </p:tav>
                                        <p:tav tm="100000">
                                          <p:val>
                                            <p:strVal val="#ppt_w"/>
                                          </p:val>
                                        </p:tav>
                                      </p:tavLst>
                                    </p:anim>
                                    <p:anim calcmode="lin" valueType="num">
                                      <p:cBhvr>
                                        <p:cTn id="8" dur="1000" fill="hold"/>
                                        <p:tgtEl>
                                          <p:spTgt spid="16386"/>
                                        </p:tgtEl>
                                        <p:attrNameLst>
                                          <p:attrName>ppt_h</p:attrName>
                                        </p:attrNameLst>
                                      </p:cBhvr>
                                      <p:tavLst>
                                        <p:tav tm="0">
                                          <p:val>
                                            <p:fltVal val="0"/>
                                          </p:val>
                                        </p:tav>
                                        <p:tav tm="100000">
                                          <p:val>
                                            <p:strVal val="#ppt_h"/>
                                          </p:val>
                                        </p:tav>
                                      </p:tavLst>
                                    </p:anim>
                                    <p:anim calcmode="lin" valueType="num">
                                      <p:cBhvr>
                                        <p:cTn id="9" dur="1000" fill="hold"/>
                                        <p:tgtEl>
                                          <p:spTgt spid="16386"/>
                                        </p:tgtEl>
                                        <p:attrNameLst>
                                          <p:attrName>style.rotation</p:attrName>
                                        </p:attrNameLst>
                                      </p:cBhvr>
                                      <p:tavLst>
                                        <p:tav tm="0">
                                          <p:val>
                                            <p:fltVal val="90"/>
                                          </p:val>
                                        </p:tav>
                                        <p:tav tm="100000">
                                          <p:val>
                                            <p:fltVal val="0"/>
                                          </p:val>
                                        </p:tav>
                                      </p:tavLst>
                                    </p:anim>
                                    <p:animEffect transition="in" filter="fade">
                                      <p:cBhvr>
                                        <p:cTn id="10" dur="1000"/>
                                        <p:tgtEl>
                                          <p:spTgt spid="16386"/>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 calcmode="lin" valueType="num">
                                      <p:cBhvr>
                                        <p:cTn id="17" dur="500" fill="hold"/>
                                        <p:tgtEl>
                                          <p:spTgt spid="3"/>
                                        </p:tgtEl>
                                        <p:attrNameLst>
                                          <p:attrName>style.rotation</p:attrName>
                                        </p:attrNameLst>
                                      </p:cBhvr>
                                      <p:tavLst>
                                        <p:tav tm="0">
                                          <p:val>
                                            <p:fltVal val="360"/>
                                          </p:val>
                                        </p:tav>
                                        <p:tav tm="100000">
                                          <p:val>
                                            <p:fltVal val="0"/>
                                          </p:val>
                                        </p:tav>
                                      </p:tavLst>
                                    </p:anim>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xit" presetSubtype="10" fill="hold" nodeType="clickEffect">
                                  <p:stCondLst>
                                    <p:cond delay="0"/>
                                  </p:stCondLst>
                                  <p:childTnLst>
                                    <p:anim calcmode="lin" valueType="num">
                                      <p:cBhvr>
                                        <p:cTn id="22" dur="500"/>
                                        <p:tgtEl>
                                          <p:spTgt spid="3"/>
                                        </p:tgtEl>
                                        <p:attrNameLst>
                                          <p:attrName>ppt_w</p:attrName>
                                        </p:attrNameLst>
                                      </p:cBhvr>
                                      <p:tavLst>
                                        <p:tav tm="0">
                                          <p:val>
                                            <p:strVal val="ppt_w"/>
                                          </p:val>
                                        </p:tav>
                                        <p:tav tm="100000">
                                          <p:val>
                                            <p:fltVal val="0"/>
                                          </p:val>
                                        </p:tav>
                                      </p:tavLst>
                                    </p:anim>
                                    <p:anim calcmode="lin" valueType="num">
                                      <p:cBhvr>
                                        <p:cTn id="23" dur="500"/>
                                        <p:tgtEl>
                                          <p:spTgt spid="3"/>
                                        </p:tgtEl>
                                        <p:attrNameLst>
                                          <p:attrName>ppt_h</p:attrName>
                                        </p:attrNameLst>
                                      </p:cBhvr>
                                      <p:tavLst>
                                        <p:tav tm="0">
                                          <p:val>
                                            <p:strVal val="ppt_h"/>
                                          </p:val>
                                        </p:tav>
                                        <p:tav tm="100000">
                                          <p:val>
                                            <p:strVal val="ppt_h"/>
                                          </p:val>
                                        </p:tav>
                                      </p:tavLst>
                                    </p:anim>
                                    <p:set>
                                      <p:cBhvr>
                                        <p:cTn id="24" dur="1" fill="hold">
                                          <p:stCondLst>
                                            <p:cond delay="499"/>
                                          </p:stCondLst>
                                        </p:cTn>
                                        <p:tgtEl>
                                          <p:spTgt spid="3"/>
                                        </p:tgtEl>
                                        <p:attrNameLst>
                                          <p:attrName>style.visibility</p:attrName>
                                        </p:attrNameLst>
                                      </p:cBhvr>
                                      <p:to>
                                        <p:strVal val="hidden"/>
                                      </p:to>
                                    </p:set>
                                  </p:childTnLst>
                                </p:cTn>
                              </p:par>
                              <p:par>
                                <p:cTn id="25" presetID="3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ppt_w</p:attrName>
                                        </p:attrNameLst>
                                      </p:cBhvr>
                                      <p:tavLst>
                                        <p:tav tm="0">
                                          <p:val>
                                            <p:fltVal val="0"/>
                                          </p:val>
                                        </p:tav>
                                        <p:tav tm="100000">
                                          <p:val>
                                            <p:strVal val="#ppt_w"/>
                                          </p:val>
                                        </p:tav>
                                      </p:tavLst>
                                    </p:anim>
                                    <p:anim calcmode="lin" valueType="num">
                                      <p:cBhvr>
                                        <p:cTn id="28" dur="1000" fill="hold"/>
                                        <p:tgtEl>
                                          <p:spTgt spid="5"/>
                                        </p:tgtEl>
                                        <p:attrNameLst>
                                          <p:attrName>ppt_h</p:attrName>
                                        </p:attrNameLst>
                                      </p:cBhvr>
                                      <p:tavLst>
                                        <p:tav tm="0">
                                          <p:val>
                                            <p:fltVal val="0"/>
                                          </p:val>
                                        </p:tav>
                                        <p:tav tm="100000">
                                          <p:val>
                                            <p:strVal val="#ppt_h"/>
                                          </p:val>
                                        </p:tav>
                                      </p:tavLst>
                                    </p:anim>
                                    <p:anim calcmode="lin" valueType="num">
                                      <p:cBhvr>
                                        <p:cTn id="29" dur="1000" fill="hold"/>
                                        <p:tgtEl>
                                          <p:spTgt spid="5"/>
                                        </p:tgtEl>
                                        <p:attrNameLst>
                                          <p:attrName>style.rotation</p:attrName>
                                        </p:attrNameLst>
                                      </p:cBhvr>
                                      <p:tavLst>
                                        <p:tav tm="0">
                                          <p:val>
                                            <p:fltVal val="90"/>
                                          </p:val>
                                        </p:tav>
                                        <p:tav tm="100000">
                                          <p:val>
                                            <p:fltVal val="0"/>
                                          </p:val>
                                        </p:tav>
                                      </p:tavLst>
                                    </p:anim>
                                    <p:animEffect transition="in" filter="fade">
                                      <p:cBhvr>
                                        <p:cTn id="3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24272" y="260648"/>
            <a:ext cx="8295456" cy="1143000"/>
          </a:xfr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3000" b="1" i="1" dirty="0">
                <a:solidFill>
                  <a:schemeClr val="bg2">
                    <a:lumMod val="75000"/>
                  </a:schemeClr>
                </a:solidFill>
                <a:effectLst>
                  <a:outerShdw blurRad="38100" dist="38100" dir="2700000" algn="tl">
                    <a:srgbClr val="000000"/>
                  </a:outerShdw>
                </a:effectLst>
              </a:rPr>
              <a:t>Redes Convergentes</a:t>
            </a:r>
          </a:p>
        </p:txBody>
      </p:sp>
      <p:sp>
        <p:nvSpPr>
          <p:cNvPr id="16387" name="Rectangle 3"/>
          <p:cNvSpPr>
            <a:spLocks noGrp="1" noChangeArrowheads="1"/>
          </p:cNvSpPr>
          <p:nvPr>
            <p:ph type="body" idx="1"/>
          </p:nvPr>
        </p:nvSpPr>
        <p:spPr>
          <a:xfrm>
            <a:off x="0" y="1583871"/>
            <a:ext cx="9144000" cy="5013481"/>
          </a:xfrm>
          <a:solidFill>
            <a:schemeClr val="bg2">
              <a:lumMod val="20000"/>
              <a:lumOff val="80000"/>
            </a:schemeClr>
          </a:solidFill>
          <a:ln w="76200" cap="flat" algn="ctr">
            <a:solidFill>
              <a:schemeClr val="accent1">
                <a:lumMod val="75000"/>
              </a:schemeClr>
            </a:solidFill>
            <a:miter lim="800000"/>
            <a:headEnd/>
            <a:tailEnd/>
          </a:ln>
        </p:spPr>
        <p:txBody>
          <a:bodyPr vert="horz" lIns="0" tIns="0" rIns="0" bIns="0" rtlCol="0" anchor="ctr">
            <a:normAutofit fontScale="92500"/>
          </a:bodyPr>
          <a:lstStyle/>
          <a:p>
            <a:pPr algn="just">
              <a:buClr>
                <a:schemeClr val="bg2">
                  <a:lumMod val="75000"/>
                </a:schemeClr>
              </a:buClr>
              <a:buFont typeface="Wingdings" panose="05000000000000000000" pitchFamily="2" charset="2"/>
              <a:buChar char="Ø"/>
            </a:pPr>
            <a:r>
              <a:rPr lang="es-ES" sz="36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Las redes convergentes pueden transmitir voz, streams de video, texto y gráficos entre diferentes tipos de dispositivos .</a:t>
            </a:r>
          </a:p>
          <a:p>
            <a:pPr algn="just">
              <a:buClr>
                <a:schemeClr val="bg2">
                  <a:lumMod val="75000"/>
                </a:schemeClr>
              </a:buClr>
              <a:buFont typeface="Wingdings" panose="05000000000000000000" pitchFamily="2" charset="2"/>
              <a:buChar char="Ø"/>
            </a:pPr>
            <a:r>
              <a:rPr lang="es-ES" sz="3600" b="1" i="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Utilizan el mismo canal de comunicación y la misma estructura de red. </a:t>
            </a:r>
          </a:p>
          <a:p>
            <a:pPr algn="just">
              <a:buClr>
                <a:schemeClr val="bg2">
                  <a:lumMod val="75000"/>
                </a:schemeClr>
              </a:buClr>
              <a:buFont typeface="Wingdings" panose="05000000000000000000" pitchFamily="2" charset="2"/>
              <a:buChar char="Ø"/>
            </a:pPr>
            <a:r>
              <a:rPr lang="es-ES" sz="36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Wingdings 3" panose="05040102010807070707" pitchFamily="18" charset="2"/>
              </a:rPr>
              <a:t>Infraestructura de Red Plataforma Común</a:t>
            </a:r>
            <a:r>
              <a:rPr lang="es-ES" sz="36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a:p>
            <a:pPr algn="just">
              <a:buClr>
                <a:schemeClr val="bg2">
                  <a:lumMod val="75000"/>
                </a:schemeClr>
              </a:buClr>
              <a:buFont typeface="Wingdings" panose="05000000000000000000" pitchFamily="2" charset="2"/>
              <a:buChar char="Ø"/>
            </a:pPr>
            <a:r>
              <a:rPr lang="es-ES" sz="3600" b="1" i="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Mismo Conjunto de reglas, acuerdos y estándares de implementación</a:t>
            </a:r>
            <a:r>
              <a:rPr lang="es-ES" sz="3600" b="1" i="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sym typeface="Wingdings 3" panose="05040102010807070707" pitchFamily="18" charset="2"/>
              </a:rPr>
              <a:t> Protocolo</a:t>
            </a:r>
            <a:endParaRPr lang="es-ES_tradnl" sz="3600" b="1" i="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821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ppt_x"/>
                                          </p:val>
                                        </p:tav>
                                        <p:tav tm="100000">
                                          <p:val>
                                            <p:strVal val="#ppt_x"/>
                                          </p:val>
                                        </p:tav>
                                      </p:tavLst>
                                    </p:anim>
                                    <p:anim calcmode="lin" valueType="num">
                                      <p:cBhvr additive="base">
                                        <p:cTn id="8" dur="500" fill="hold"/>
                                        <p:tgtEl>
                                          <p:spTgt spid="163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16387">
                                            <p:bg/>
                                          </p:spTgt>
                                        </p:tgtEl>
                                        <p:attrNameLst>
                                          <p:attrName>style.visibility</p:attrName>
                                        </p:attrNameLst>
                                      </p:cBhvr>
                                      <p:to>
                                        <p:strVal val="visible"/>
                                      </p:to>
                                    </p:set>
                                    <p:anim calcmode="lin" valueType="num">
                                      <p:cBhvr>
                                        <p:cTn id="13" dur="1000" fill="hold"/>
                                        <p:tgtEl>
                                          <p:spTgt spid="16387">
                                            <p:bg/>
                                          </p:spTgt>
                                        </p:tgtEl>
                                        <p:attrNameLst>
                                          <p:attrName>ppt_w</p:attrName>
                                        </p:attrNameLst>
                                      </p:cBhvr>
                                      <p:tavLst>
                                        <p:tav tm="0">
                                          <p:val>
                                            <p:fltVal val="0"/>
                                          </p:val>
                                        </p:tav>
                                        <p:tav tm="100000">
                                          <p:val>
                                            <p:strVal val="#ppt_w"/>
                                          </p:val>
                                        </p:tav>
                                      </p:tavLst>
                                    </p:anim>
                                    <p:anim calcmode="lin" valueType="num">
                                      <p:cBhvr>
                                        <p:cTn id="14" dur="1000" fill="hold"/>
                                        <p:tgtEl>
                                          <p:spTgt spid="16387">
                                            <p:bg/>
                                          </p:spTgt>
                                        </p:tgtEl>
                                        <p:attrNameLst>
                                          <p:attrName>ppt_h</p:attrName>
                                        </p:attrNameLst>
                                      </p:cBhvr>
                                      <p:tavLst>
                                        <p:tav tm="0">
                                          <p:val>
                                            <p:fltVal val="0"/>
                                          </p:val>
                                        </p:tav>
                                        <p:tav tm="100000">
                                          <p:val>
                                            <p:strVal val="#ppt_h"/>
                                          </p:val>
                                        </p:tav>
                                      </p:tavLst>
                                    </p:anim>
                                    <p:anim calcmode="lin" valueType="num">
                                      <p:cBhvr>
                                        <p:cTn id="15" dur="1000" fill="hold"/>
                                        <p:tgtEl>
                                          <p:spTgt spid="16387">
                                            <p:bg/>
                                          </p:spTgt>
                                        </p:tgtEl>
                                        <p:attrNameLst>
                                          <p:attrName>style.rotation</p:attrName>
                                        </p:attrNameLst>
                                      </p:cBhvr>
                                      <p:tavLst>
                                        <p:tav tm="0">
                                          <p:val>
                                            <p:fltVal val="90"/>
                                          </p:val>
                                        </p:tav>
                                        <p:tav tm="100000">
                                          <p:val>
                                            <p:fltVal val="0"/>
                                          </p:val>
                                        </p:tav>
                                      </p:tavLst>
                                    </p:anim>
                                    <p:animEffect transition="in" filter="fade">
                                      <p:cBhvr>
                                        <p:cTn id="16" dur="1000"/>
                                        <p:tgtEl>
                                          <p:spTgt spid="16387">
                                            <p:bg/>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16387">
                                            <p:txEl>
                                              <p:pRg st="0" end="0"/>
                                            </p:txEl>
                                          </p:spTgt>
                                        </p:tgtEl>
                                        <p:attrNameLst>
                                          <p:attrName>style.visibility</p:attrName>
                                        </p:attrNameLst>
                                      </p:cBhvr>
                                      <p:to>
                                        <p:strVal val="visible"/>
                                      </p:to>
                                    </p:set>
                                    <p:anim calcmode="lin" valueType="num">
                                      <p:cBhvr>
                                        <p:cTn id="21" dur="1000" fill="hold"/>
                                        <p:tgtEl>
                                          <p:spTgt spid="16387">
                                            <p:txEl>
                                              <p:pRg st="0" end="0"/>
                                            </p:txEl>
                                          </p:spTgt>
                                        </p:tgtEl>
                                        <p:attrNameLst>
                                          <p:attrName>ppt_w</p:attrName>
                                        </p:attrNameLst>
                                      </p:cBhvr>
                                      <p:tavLst>
                                        <p:tav tm="0">
                                          <p:val>
                                            <p:fltVal val="0"/>
                                          </p:val>
                                        </p:tav>
                                        <p:tav tm="100000">
                                          <p:val>
                                            <p:strVal val="#ppt_w"/>
                                          </p:val>
                                        </p:tav>
                                      </p:tavLst>
                                    </p:anim>
                                    <p:anim calcmode="lin" valueType="num">
                                      <p:cBhvr>
                                        <p:cTn id="22" dur="1000" fill="hold"/>
                                        <p:tgtEl>
                                          <p:spTgt spid="16387">
                                            <p:txEl>
                                              <p:pRg st="0" end="0"/>
                                            </p:txEl>
                                          </p:spTgt>
                                        </p:tgtEl>
                                        <p:attrNameLst>
                                          <p:attrName>ppt_h</p:attrName>
                                        </p:attrNameLst>
                                      </p:cBhvr>
                                      <p:tavLst>
                                        <p:tav tm="0">
                                          <p:val>
                                            <p:fltVal val="0"/>
                                          </p:val>
                                        </p:tav>
                                        <p:tav tm="100000">
                                          <p:val>
                                            <p:strVal val="#ppt_h"/>
                                          </p:val>
                                        </p:tav>
                                      </p:tavLst>
                                    </p:anim>
                                    <p:anim calcmode="lin" valueType="num">
                                      <p:cBhvr>
                                        <p:cTn id="23" dur="1000" fill="hold"/>
                                        <p:tgtEl>
                                          <p:spTgt spid="16387">
                                            <p:txEl>
                                              <p:pRg st="0" end="0"/>
                                            </p:txEl>
                                          </p:spTgt>
                                        </p:tgtEl>
                                        <p:attrNameLst>
                                          <p:attrName>style.rotation</p:attrName>
                                        </p:attrNameLst>
                                      </p:cBhvr>
                                      <p:tavLst>
                                        <p:tav tm="0">
                                          <p:val>
                                            <p:fltVal val="90"/>
                                          </p:val>
                                        </p:tav>
                                        <p:tav tm="100000">
                                          <p:val>
                                            <p:fltVal val="0"/>
                                          </p:val>
                                        </p:tav>
                                      </p:tavLst>
                                    </p:anim>
                                    <p:animEffect transition="in" filter="fade">
                                      <p:cBhvr>
                                        <p:cTn id="24" dur="1000"/>
                                        <p:tgtEl>
                                          <p:spTgt spid="1638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6387">
                                            <p:txEl>
                                              <p:pRg st="1" end="1"/>
                                            </p:txEl>
                                          </p:spTgt>
                                        </p:tgtEl>
                                        <p:attrNameLst>
                                          <p:attrName>style.visibility</p:attrName>
                                        </p:attrNameLst>
                                      </p:cBhvr>
                                      <p:to>
                                        <p:strVal val="visible"/>
                                      </p:to>
                                    </p:set>
                                    <p:anim calcmode="lin" valueType="num">
                                      <p:cBhvr>
                                        <p:cTn id="29" dur="1000" fill="hold"/>
                                        <p:tgtEl>
                                          <p:spTgt spid="16387">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16387">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16387">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1638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6387">
                                            <p:txEl>
                                              <p:pRg st="2" end="2"/>
                                            </p:txEl>
                                          </p:spTgt>
                                        </p:tgtEl>
                                        <p:attrNameLst>
                                          <p:attrName>style.visibility</p:attrName>
                                        </p:attrNameLst>
                                      </p:cBhvr>
                                      <p:to>
                                        <p:strVal val="visible"/>
                                      </p:to>
                                    </p:set>
                                    <p:anim calcmode="lin" valueType="num">
                                      <p:cBhvr>
                                        <p:cTn id="37" dur="1000" fill="hold"/>
                                        <p:tgtEl>
                                          <p:spTgt spid="16387">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16387">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16387">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16387">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16387">
                                            <p:txEl>
                                              <p:pRg st="3" end="3"/>
                                            </p:txEl>
                                          </p:spTgt>
                                        </p:tgtEl>
                                        <p:attrNameLst>
                                          <p:attrName>style.visibility</p:attrName>
                                        </p:attrNameLst>
                                      </p:cBhvr>
                                      <p:to>
                                        <p:strVal val="visible"/>
                                      </p:to>
                                    </p:set>
                                    <p:anim calcmode="lin" valueType="num">
                                      <p:cBhvr>
                                        <p:cTn id="45" dur="1000" fill="hold"/>
                                        <p:tgtEl>
                                          <p:spTgt spid="16387">
                                            <p:txEl>
                                              <p:pRg st="3" end="3"/>
                                            </p:txEl>
                                          </p:spTgt>
                                        </p:tgtEl>
                                        <p:attrNameLst>
                                          <p:attrName>ppt_w</p:attrName>
                                        </p:attrNameLst>
                                      </p:cBhvr>
                                      <p:tavLst>
                                        <p:tav tm="0">
                                          <p:val>
                                            <p:fltVal val="0"/>
                                          </p:val>
                                        </p:tav>
                                        <p:tav tm="100000">
                                          <p:val>
                                            <p:strVal val="#ppt_w"/>
                                          </p:val>
                                        </p:tav>
                                      </p:tavLst>
                                    </p:anim>
                                    <p:anim calcmode="lin" valueType="num">
                                      <p:cBhvr>
                                        <p:cTn id="46" dur="1000" fill="hold"/>
                                        <p:tgtEl>
                                          <p:spTgt spid="16387">
                                            <p:txEl>
                                              <p:pRg st="3" end="3"/>
                                            </p:txEl>
                                          </p:spTgt>
                                        </p:tgtEl>
                                        <p:attrNameLst>
                                          <p:attrName>ppt_h</p:attrName>
                                        </p:attrNameLst>
                                      </p:cBhvr>
                                      <p:tavLst>
                                        <p:tav tm="0">
                                          <p:val>
                                            <p:fltVal val="0"/>
                                          </p:val>
                                        </p:tav>
                                        <p:tav tm="100000">
                                          <p:val>
                                            <p:strVal val="#ppt_h"/>
                                          </p:val>
                                        </p:tav>
                                      </p:tavLst>
                                    </p:anim>
                                    <p:anim calcmode="lin" valueType="num">
                                      <p:cBhvr>
                                        <p:cTn id="47" dur="1000" fill="hold"/>
                                        <p:tgtEl>
                                          <p:spTgt spid="16387">
                                            <p:txEl>
                                              <p:pRg st="3" end="3"/>
                                            </p:txEl>
                                          </p:spTgt>
                                        </p:tgtEl>
                                        <p:attrNameLst>
                                          <p:attrName>style.rotation</p:attrName>
                                        </p:attrNameLst>
                                      </p:cBhvr>
                                      <p:tavLst>
                                        <p:tav tm="0">
                                          <p:val>
                                            <p:fltVal val="90"/>
                                          </p:val>
                                        </p:tav>
                                        <p:tav tm="100000">
                                          <p:val>
                                            <p:fltVal val="0"/>
                                          </p:val>
                                        </p:tav>
                                      </p:tavLst>
                                    </p:anim>
                                    <p:animEffect transition="in" filter="fade">
                                      <p:cBhvr>
                                        <p:cTn id="48" dur="10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P spid="16387"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2" name="Título 1"/>
          <p:cNvSpPr>
            <a:spLocks noGrp="1"/>
          </p:cNvSpPr>
          <p:nvPr>
            <p:ph type="title"/>
          </p:nvPr>
        </p:nvSpPr>
        <p:spPr>
          <a:xfrm>
            <a:off x="484710" y="100055"/>
            <a:ext cx="8343900" cy="1654641"/>
          </a:xfr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4000" b="1" i="1" dirty="0">
                <a:solidFill>
                  <a:schemeClr val="bg2">
                    <a:lumMod val="75000"/>
                  </a:schemeClr>
                </a:solidFill>
                <a:effectLst>
                  <a:outerShdw blurRad="38100" dist="38100" dir="2700000" algn="tl">
                    <a:srgbClr val="000000"/>
                  </a:outerShdw>
                </a:effectLst>
                <a:sym typeface="Arial"/>
              </a:rPr>
              <a:t>Red Tradicional</a:t>
            </a:r>
            <a:br>
              <a:rPr lang="es-ES_tradnl" sz="4000" b="1" i="1" dirty="0">
                <a:solidFill>
                  <a:schemeClr val="bg2">
                    <a:lumMod val="75000"/>
                  </a:schemeClr>
                </a:solidFill>
                <a:effectLst>
                  <a:outerShdw blurRad="38100" dist="38100" dir="2700000" algn="tl">
                    <a:srgbClr val="000000"/>
                  </a:outerShdw>
                </a:effectLst>
                <a:sym typeface="Arial"/>
              </a:rPr>
            </a:br>
            <a:r>
              <a:rPr lang="es-ES_tradnl" sz="4000" b="1" i="1" dirty="0">
                <a:solidFill>
                  <a:schemeClr val="bg2">
                    <a:lumMod val="75000"/>
                  </a:schemeClr>
                </a:solidFill>
                <a:effectLst>
                  <a:outerShdw blurRad="38100" dist="38100" dir="2700000" algn="tl">
                    <a:srgbClr val="000000"/>
                  </a:outerShdw>
                </a:effectLst>
                <a:sym typeface="Arial"/>
              </a:rPr>
              <a:t>características</a:t>
            </a:r>
            <a:endParaRPr lang="es-ES" sz="4000" b="1" i="1" dirty="0">
              <a:solidFill>
                <a:schemeClr val="bg2">
                  <a:lumMod val="75000"/>
                </a:schemeClr>
              </a:solidFill>
              <a:effectLst>
                <a:outerShdw blurRad="38100" dist="38100" dir="2700000" algn="tl">
                  <a:srgbClr val="000000"/>
                </a:outerShdw>
              </a:effectLst>
              <a:sym typeface="Arial"/>
            </a:endParaRPr>
          </a:p>
        </p:txBody>
      </p:sp>
      <p:sp>
        <p:nvSpPr>
          <p:cNvPr id="83" name="Shape 83"/>
          <p:cNvSpPr txBox="1">
            <a:spLocks noGrp="1"/>
          </p:cNvSpPr>
          <p:nvPr>
            <p:ph idx="1"/>
          </p:nvPr>
        </p:nvSpPr>
        <p:spPr>
          <a:xfrm>
            <a:off x="484710" y="1976725"/>
            <a:ext cx="8343900" cy="4724977"/>
          </a:xfrm>
          <a:prstGeom prst="rect">
            <a:avLst/>
          </a:prstGeom>
          <a:solidFill>
            <a:schemeClr val="tx1">
              <a:lumMod val="85000"/>
            </a:schemeClr>
          </a:solidFill>
          <a:ln w="57150">
            <a:solidFill>
              <a:schemeClr val="bg2">
                <a:lumMod val="50000"/>
              </a:schemeClr>
            </a:solidFill>
          </a:ln>
        </p:spPr>
        <p:txBody>
          <a:bodyPr vert="horz" lIns="91425" tIns="45700" rIns="91425" bIns="45700" rtlCol="0" anchor="t" anchorCtr="0">
            <a:noAutofit/>
          </a:bodyPr>
          <a:lstStyle/>
          <a:p>
            <a:pPr>
              <a:spcBef>
                <a:spcPts val="940"/>
              </a:spcBef>
              <a:spcAft>
                <a:spcPts val="600"/>
              </a:spcAft>
              <a:buClr>
                <a:schemeClr val="accent1"/>
              </a:buClr>
              <a:buFont typeface="Wingdings" panose="05000000000000000000" pitchFamily="2" charset="2"/>
              <a:buChar char="q"/>
            </a:pPr>
            <a:r>
              <a:rPr lang="es-ES" sz="3200" b="1" i="1" cap="none" dirty="0">
                <a:solidFill>
                  <a:schemeClr val="bg1"/>
                </a:solidFill>
                <a:effectLst>
                  <a:outerShdw blurRad="38100" dist="38100" dir="2700000" algn="tl">
                    <a:srgbClr val="000000">
                      <a:alpha val="43137"/>
                    </a:srgbClr>
                  </a:outerShdw>
                </a:effectLst>
                <a:latin typeface="Arial" charset="0"/>
                <a:ea typeface="Arial" charset="0"/>
                <a:cs typeface="Arial" charset="0"/>
                <a:sym typeface="Arial Narrow"/>
              </a:rPr>
              <a:t>Red de datos con múltiples protocolos.</a:t>
            </a:r>
          </a:p>
          <a:p>
            <a:pPr>
              <a:spcBef>
                <a:spcPts val="940"/>
              </a:spcBef>
              <a:spcAft>
                <a:spcPts val="600"/>
              </a:spcAft>
              <a:buClr>
                <a:schemeClr val="accent1"/>
              </a:buClr>
              <a:buFont typeface="Wingdings" panose="05000000000000000000" pitchFamily="2" charset="2"/>
              <a:buChar char="q"/>
            </a:pPr>
            <a:r>
              <a:rPr lang="es-ES" sz="3200" b="1" i="1" dirty="0">
                <a:solidFill>
                  <a:schemeClr val="bg2">
                    <a:lumMod val="50000"/>
                  </a:schemeClr>
                </a:solidFill>
                <a:effectLst>
                  <a:outerShdw blurRad="38100" dist="38100" dir="2700000" algn="tl">
                    <a:srgbClr val="000000">
                      <a:alpha val="43137"/>
                    </a:srgbClr>
                  </a:outerShdw>
                </a:effectLst>
                <a:latin typeface="Arial" charset="0"/>
                <a:ea typeface="Arial" charset="0"/>
                <a:cs typeface="Arial" charset="0"/>
                <a:sym typeface="Arial Narrow"/>
              </a:rPr>
              <a:t>Complejas Interacciones entre ellos.</a:t>
            </a:r>
          </a:p>
          <a:p>
            <a:pPr>
              <a:spcBef>
                <a:spcPts val="940"/>
              </a:spcBef>
              <a:spcAft>
                <a:spcPts val="600"/>
              </a:spcAft>
              <a:buClr>
                <a:schemeClr val="accent1"/>
              </a:buClr>
              <a:buFont typeface="Wingdings" panose="05000000000000000000" pitchFamily="2" charset="2"/>
              <a:buChar char="q"/>
            </a:pPr>
            <a:r>
              <a:rPr lang="es-ES" sz="3200" b="1" i="1" cap="none" dirty="0">
                <a:effectLst>
                  <a:outerShdw blurRad="38100" dist="38100" dir="2700000" algn="tl">
                    <a:srgbClr val="000000">
                      <a:alpha val="43137"/>
                    </a:srgbClr>
                  </a:outerShdw>
                </a:effectLst>
                <a:latin typeface="Arial" charset="0"/>
                <a:ea typeface="Arial" charset="0"/>
                <a:cs typeface="Arial" charset="0"/>
                <a:sym typeface="Arial Narrow"/>
              </a:rPr>
              <a:t>Inteligencia Distribuida en elementos activos/dispositivos intermedios. </a:t>
            </a:r>
          </a:p>
          <a:p>
            <a:pPr>
              <a:spcBef>
                <a:spcPts val="940"/>
              </a:spcBef>
              <a:spcAft>
                <a:spcPts val="600"/>
              </a:spcAft>
              <a:buClr>
                <a:schemeClr val="accent1"/>
              </a:buClr>
              <a:buFont typeface="Wingdings" panose="05000000000000000000" pitchFamily="2" charset="2"/>
              <a:buChar char="q"/>
            </a:pPr>
            <a:r>
              <a:rPr lang="es-ES" sz="3200" b="1" i="1" dirty="0">
                <a:solidFill>
                  <a:schemeClr val="bg1"/>
                </a:solidFill>
                <a:effectLst>
                  <a:outerShdw blurRad="38100" dist="38100" dir="2700000" algn="tl">
                    <a:srgbClr val="000000">
                      <a:alpha val="43137"/>
                    </a:srgbClr>
                  </a:outerShdw>
                </a:effectLst>
                <a:latin typeface="Arial" charset="0"/>
                <a:ea typeface="Arial" charset="0"/>
                <a:cs typeface="Arial" charset="0"/>
                <a:sym typeface="Arial Narrow"/>
              </a:rPr>
              <a:t>El Plano de control de Rutas se realiza a Través de Capa 2 o Capa 3 – OSI.</a:t>
            </a:r>
          </a:p>
          <a:p>
            <a:pPr>
              <a:spcBef>
                <a:spcPts val="940"/>
              </a:spcBef>
              <a:spcAft>
                <a:spcPts val="600"/>
              </a:spcAft>
              <a:buClr>
                <a:schemeClr val="accent1"/>
              </a:buClr>
              <a:buFont typeface="Wingdings" panose="05000000000000000000" pitchFamily="2" charset="2"/>
              <a:buChar char="q"/>
            </a:pPr>
            <a:r>
              <a:rPr lang="es-ES" sz="3200" b="1" i="1" dirty="0">
                <a:solidFill>
                  <a:schemeClr val="accent1">
                    <a:lumMod val="75000"/>
                  </a:schemeClr>
                </a:solidFill>
                <a:effectLst>
                  <a:outerShdw blurRad="38100" dist="38100" dir="2700000" algn="tl">
                    <a:srgbClr val="000000">
                      <a:alpha val="43137"/>
                    </a:srgbClr>
                  </a:outerShdw>
                </a:effectLst>
                <a:latin typeface="Arial" charset="0"/>
                <a:ea typeface="Arial" charset="0"/>
                <a:cs typeface="Arial" charset="0"/>
                <a:sym typeface="Arial Narrow"/>
              </a:rPr>
              <a:t>Rutas Definidas – Tráfico de Red con trayectorias programadas.</a:t>
            </a:r>
          </a:p>
          <a:p>
            <a:pPr>
              <a:spcBef>
                <a:spcPts val="940"/>
              </a:spcBef>
              <a:spcAft>
                <a:spcPts val="600"/>
              </a:spcAft>
              <a:buClr>
                <a:schemeClr val="accent1"/>
              </a:buClr>
              <a:buFont typeface="Wingdings" panose="05000000000000000000" pitchFamily="2" charset="2"/>
              <a:buChar char="q"/>
            </a:pPr>
            <a:endParaRPr lang="es-ES" sz="3200" b="1" i="1" cap="none" dirty="0">
              <a:solidFill>
                <a:schemeClr val="bg1"/>
              </a:solidFill>
              <a:effectLst>
                <a:outerShdw blurRad="38100" dist="38100" dir="2700000" algn="tl">
                  <a:srgbClr val="000000">
                    <a:alpha val="43137"/>
                  </a:srgbClr>
                </a:outerShdw>
              </a:effectLst>
              <a:latin typeface="Arial" charset="0"/>
              <a:ea typeface="Arial" charset="0"/>
              <a:cs typeface="Arial" charset="0"/>
              <a:sym typeface="Arial Narrow"/>
            </a:endParaRPr>
          </a:p>
          <a:p>
            <a:pPr>
              <a:spcBef>
                <a:spcPts val="940"/>
              </a:spcBef>
              <a:spcAft>
                <a:spcPts val="600"/>
              </a:spcAft>
              <a:buClr>
                <a:schemeClr val="accent1"/>
              </a:buClr>
              <a:buFont typeface="Wingdings" panose="05000000000000000000" pitchFamily="2" charset="2"/>
              <a:buChar char="q"/>
            </a:pPr>
            <a:endParaRPr sz="3200" b="1" i="1" cap="none" dirty="0">
              <a:solidFill>
                <a:schemeClr val="bg1"/>
              </a:solidFill>
              <a:effectLst>
                <a:outerShdw blurRad="38100" dist="38100" dir="2700000" algn="tl">
                  <a:srgbClr val="000000">
                    <a:alpha val="43137"/>
                  </a:srgbClr>
                </a:outerShdw>
              </a:effectLst>
              <a:latin typeface="Arial" charset="0"/>
              <a:ea typeface="Arial" charset="0"/>
              <a:cs typeface="Arial" charset="0"/>
              <a:sym typeface="Arial Narrow"/>
            </a:endParaRPr>
          </a:p>
        </p:txBody>
      </p:sp>
      <p:sp>
        <p:nvSpPr>
          <p:cNvPr id="86" name="Shape 86"/>
          <p:cNvSpPr/>
          <p:nvPr/>
        </p:nvSpPr>
        <p:spPr>
          <a:xfrm>
            <a:off x="1221942" y="156298"/>
            <a:ext cx="6561090" cy="1386752"/>
          </a:xfrm>
          <a:prstGeom prst="rect">
            <a:avLst/>
          </a:prstGeom>
          <a:noFill/>
          <a:ln>
            <a:noFill/>
          </a:ln>
        </p:spPr>
        <p:txBody>
          <a:bodyPr lIns="91425" tIns="45700" rIns="91425" bIns="45700" anchor="t" anchorCtr="0">
            <a:noAutofit/>
          </a:bodyPr>
          <a:lstStyle/>
          <a:p>
            <a:pPr algn="ctr">
              <a:lnSpc>
                <a:spcPct val="150000"/>
              </a:lnSpc>
              <a:buSzPct val="25000"/>
            </a:pPr>
            <a:endParaRPr lang="es-ES" sz="3700" b="1" dirty="0">
              <a:solidFill>
                <a:schemeClr val="lt1"/>
              </a:solidFill>
              <a:effectLst>
                <a:outerShdw blurRad="38100" dist="38100" dir="2700000" algn="tl">
                  <a:srgbClr val="000000">
                    <a:alpha val="43137"/>
                  </a:srgbClr>
                </a:outerShdw>
              </a:effectLst>
              <a:latin typeface="Arial Narrow"/>
              <a:ea typeface="Arial Narrow"/>
              <a:cs typeface="Arial Narrow"/>
              <a:sym typeface="Arial Narrow"/>
            </a:endParaRPr>
          </a:p>
        </p:txBody>
      </p:sp>
      <p:sp>
        <p:nvSpPr>
          <p:cNvPr id="7" name="Title 1"/>
          <p:cNvSpPr txBox="1">
            <a:spLocks/>
          </p:cNvSpPr>
          <p:nvPr/>
        </p:nvSpPr>
        <p:spPr>
          <a:xfrm>
            <a:off x="-555114" y="2649382"/>
            <a:ext cx="9135028" cy="547417"/>
          </a:xfrm>
          <a:prstGeom prst="rect">
            <a:avLst/>
          </a:prstGeom>
        </p:spPr>
        <p:txBody>
          <a:bodyPr vert="horz" lIns="91440" tIns="45720" rIns="91440" bIns="45720" rtlCol="0" anchor="b">
            <a:noAutofit/>
          </a:bodyPr>
          <a:lstStyle>
            <a:lvl1pPr algn="l" defTabSz="457207"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s-ES_tradnl" sz="3600" b="1" dirty="0">
              <a:solidFill>
                <a:schemeClr val="bg1"/>
              </a:solidFill>
            </a:endParaRPr>
          </a:p>
        </p:txBody>
      </p:sp>
    </p:spTree>
    <p:extLst>
      <p:ext uri="{BB962C8B-B14F-4D97-AF65-F5344CB8AC3E}">
        <p14:creationId xmlns:p14="http://schemas.microsoft.com/office/powerpoint/2010/main" val="7584936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83">
                                            <p:bg/>
                                          </p:spTgt>
                                        </p:tgtEl>
                                        <p:attrNameLst>
                                          <p:attrName>style.visibility</p:attrName>
                                        </p:attrNameLst>
                                      </p:cBhvr>
                                      <p:to>
                                        <p:strVal val="visible"/>
                                      </p:to>
                                    </p:set>
                                    <p:anim calcmode="lin" valueType="num">
                                      <p:cBhvr>
                                        <p:cTn id="12" dur="500" fill="hold"/>
                                        <p:tgtEl>
                                          <p:spTgt spid="83">
                                            <p:bg/>
                                          </p:spTgt>
                                        </p:tgtEl>
                                        <p:attrNameLst>
                                          <p:attrName>ppt_w</p:attrName>
                                        </p:attrNameLst>
                                      </p:cBhvr>
                                      <p:tavLst>
                                        <p:tav tm="0">
                                          <p:val>
                                            <p:fltVal val="0"/>
                                          </p:val>
                                        </p:tav>
                                        <p:tav tm="100000">
                                          <p:val>
                                            <p:strVal val="#ppt_w"/>
                                          </p:val>
                                        </p:tav>
                                      </p:tavLst>
                                    </p:anim>
                                    <p:anim calcmode="lin" valueType="num">
                                      <p:cBhvr>
                                        <p:cTn id="13" dur="500" fill="hold"/>
                                        <p:tgtEl>
                                          <p:spTgt spid="83">
                                            <p:bg/>
                                          </p:spTgt>
                                        </p:tgtEl>
                                        <p:attrNameLst>
                                          <p:attrName>ppt_h</p:attrName>
                                        </p:attrNameLst>
                                      </p:cBhvr>
                                      <p:tavLst>
                                        <p:tav tm="0">
                                          <p:val>
                                            <p:fltVal val="0"/>
                                          </p:val>
                                        </p:tav>
                                        <p:tav tm="100000">
                                          <p:val>
                                            <p:strVal val="#ppt_h"/>
                                          </p:val>
                                        </p:tav>
                                      </p:tavLst>
                                    </p:anim>
                                    <p:animEffect transition="in" filter="fade">
                                      <p:cBhvr>
                                        <p:cTn id="14" dur="500"/>
                                        <p:tgtEl>
                                          <p:spTgt spid="83">
                                            <p:bg/>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83">
                                            <p:txEl>
                                              <p:pRg st="0" end="0"/>
                                            </p:txEl>
                                          </p:spTgt>
                                        </p:tgtEl>
                                        <p:attrNameLst>
                                          <p:attrName>style.visibility</p:attrName>
                                        </p:attrNameLst>
                                      </p:cBhvr>
                                      <p:to>
                                        <p:strVal val="visible"/>
                                      </p:to>
                                    </p:set>
                                    <p:anim calcmode="lin" valueType="num">
                                      <p:cBhvr>
                                        <p:cTn id="19" dur="500" fill="hold"/>
                                        <p:tgtEl>
                                          <p:spTgt spid="83">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83">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8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83">
                                            <p:txEl>
                                              <p:pRg st="1" end="1"/>
                                            </p:txEl>
                                          </p:spTgt>
                                        </p:tgtEl>
                                        <p:attrNameLst>
                                          <p:attrName>style.visibility</p:attrName>
                                        </p:attrNameLst>
                                      </p:cBhvr>
                                      <p:to>
                                        <p:strVal val="visible"/>
                                      </p:to>
                                    </p:set>
                                    <p:anim calcmode="lin" valueType="num">
                                      <p:cBhvr>
                                        <p:cTn id="26" dur="500" fill="hold"/>
                                        <p:tgtEl>
                                          <p:spTgt spid="83">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83">
                                            <p:txEl>
                                              <p:pRg st="1" end="1"/>
                                            </p:txEl>
                                          </p:spTgt>
                                        </p:tgtEl>
                                        <p:attrNameLst>
                                          <p:attrName>ppt_h</p:attrName>
                                        </p:attrNameLst>
                                      </p:cBhvr>
                                      <p:tavLst>
                                        <p:tav tm="0">
                                          <p:val>
                                            <p:fltVal val="0"/>
                                          </p:val>
                                        </p:tav>
                                        <p:tav tm="100000">
                                          <p:val>
                                            <p:strVal val="#ppt_h"/>
                                          </p:val>
                                        </p:tav>
                                      </p:tavLst>
                                    </p:anim>
                                    <p:animEffect transition="in" filter="fade">
                                      <p:cBhvr>
                                        <p:cTn id="28" dur="500"/>
                                        <p:tgtEl>
                                          <p:spTgt spid="8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83">
                                            <p:txEl>
                                              <p:pRg st="2" end="2"/>
                                            </p:txEl>
                                          </p:spTgt>
                                        </p:tgtEl>
                                        <p:attrNameLst>
                                          <p:attrName>style.visibility</p:attrName>
                                        </p:attrNameLst>
                                      </p:cBhvr>
                                      <p:to>
                                        <p:strVal val="visible"/>
                                      </p:to>
                                    </p:set>
                                    <p:anim calcmode="lin" valueType="num">
                                      <p:cBhvr>
                                        <p:cTn id="33" dur="500" fill="hold"/>
                                        <p:tgtEl>
                                          <p:spTgt spid="83">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83">
                                            <p:txEl>
                                              <p:pRg st="2" end="2"/>
                                            </p:txEl>
                                          </p:spTgt>
                                        </p:tgtEl>
                                        <p:attrNameLst>
                                          <p:attrName>ppt_h</p:attrName>
                                        </p:attrNameLst>
                                      </p:cBhvr>
                                      <p:tavLst>
                                        <p:tav tm="0">
                                          <p:val>
                                            <p:fltVal val="0"/>
                                          </p:val>
                                        </p:tav>
                                        <p:tav tm="100000">
                                          <p:val>
                                            <p:strVal val="#ppt_h"/>
                                          </p:val>
                                        </p:tav>
                                      </p:tavLst>
                                    </p:anim>
                                    <p:animEffect transition="in" filter="fade">
                                      <p:cBhvr>
                                        <p:cTn id="35" dur="500"/>
                                        <p:tgtEl>
                                          <p:spTgt spid="8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83">
                                            <p:txEl>
                                              <p:pRg st="3" end="3"/>
                                            </p:txEl>
                                          </p:spTgt>
                                        </p:tgtEl>
                                        <p:attrNameLst>
                                          <p:attrName>style.visibility</p:attrName>
                                        </p:attrNameLst>
                                      </p:cBhvr>
                                      <p:to>
                                        <p:strVal val="visible"/>
                                      </p:to>
                                    </p:set>
                                    <p:anim calcmode="lin" valueType="num">
                                      <p:cBhvr>
                                        <p:cTn id="40" dur="500" fill="hold"/>
                                        <p:tgtEl>
                                          <p:spTgt spid="83">
                                            <p:txEl>
                                              <p:pRg st="3" end="3"/>
                                            </p:txEl>
                                          </p:spTgt>
                                        </p:tgtEl>
                                        <p:attrNameLst>
                                          <p:attrName>ppt_w</p:attrName>
                                        </p:attrNameLst>
                                      </p:cBhvr>
                                      <p:tavLst>
                                        <p:tav tm="0">
                                          <p:val>
                                            <p:fltVal val="0"/>
                                          </p:val>
                                        </p:tav>
                                        <p:tav tm="100000">
                                          <p:val>
                                            <p:strVal val="#ppt_w"/>
                                          </p:val>
                                        </p:tav>
                                      </p:tavLst>
                                    </p:anim>
                                    <p:anim calcmode="lin" valueType="num">
                                      <p:cBhvr>
                                        <p:cTn id="41" dur="500" fill="hold"/>
                                        <p:tgtEl>
                                          <p:spTgt spid="83">
                                            <p:txEl>
                                              <p:pRg st="3" end="3"/>
                                            </p:txEl>
                                          </p:spTgt>
                                        </p:tgtEl>
                                        <p:attrNameLst>
                                          <p:attrName>ppt_h</p:attrName>
                                        </p:attrNameLst>
                                      </p:cBhvr>
                                      <p:tavLst>
                                        <p:tav tm="0">
                                          <p:val>
                                            <p:fltVal val="0"/>
                                          </p:val>
                                        </p:tav>
                                        <p:tav tm="100000">
                                          <p:val>
                                            <p:strVal val="#ppt_h"/>
                                          </p:val>
                                        </p:tav>
                                      </p:tavLst>
                                    </p:anim>
                                    <p:animEffect transition="in" filter="fade">
                                      <p:cBhvr>
                                        <p:cTn id="42" dur="500"/>
                                        <p:tgtEl>
                                          <p:spTgt spid="8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83">
                                            <p:txEl>
                                              <p:pRg st="4" end="4"/>
                                            </p:txEl>
                                          </p:spTgt>
                                        </p:tgtEl>
                                        <p:attrNameLst>
                                          <p:attrName>style.visibility</p:attrName>
                                        </p:attrNameLst>
                                      </p:cBhvr>
                                      <p:to>
                                        <p:strVal val="visible"/>
                                      </p:to>
                                    </p:set>
                                    <p:anim calcmode="lin" valueType="num">
                                      <p:cBhvr>
                                        <p:cTn id="47" dur="500" fill="hold"/>
                                        <p:tgtEl>
                                          <p:spTgt spid="83">
                                            <p:txEl>
                                              <p:pRg st="4" end="4"/>
                                            </p:txEl>
                                          </p:spTgt>
                                        </p:tgtEl>
                                        <p:attrNameLst>
                                          <p:attrName>ppt_w</p:attrName>
                                        </p:attrNameLst>
                                      </p:cBhvr>
                                      <p:tavLst>
                                        <p:tav tm="0">
                                          <p:val>
                                            <p:fltVal val="0"/>
                                          </p:val>
                                        </p:tav>
                                        <p:tav tm="100000">
                                          <p:val>
                                            <p:strVal val="#ppt_w"/>
                                          </p:val>
                                        </p:tav>
                                      </p:tavLst>
                                    </p:anim>
                                    <p:anim calcmode="lin" valueType="num">
                                      <p:cBhvr>
                                        <p:cTn id="48" dur="500" fill="hold"/>
                                        <p:tgtEl>
                                          <p:spTgt spid="83">
                                            <p:txEl>
                                              <p:pRg st="4" end="4"/>
                                            </p:txEl>
                                          </p:spTgt>
                                        </p:tgtEl>
                                        <p:attrNameLst>
                                          <p:attrName>ppt_h</p:attrName>
                                        </p:attrNameLst>
                                      </p:cBhvr>
                                      <p:tavLst>
                                        <p:tav tm="0">
                                          <p:val>
                                            <p:fltVal val="0"/>
                                          </p:val>
                                        </p:tav>
                                        <p:tav tm="100000">
                                          <p:val>
                                            <p:strVal val="#ppt_h"/>
                                          </p:val>
                                        </p:tav>
                                      </p:tavLst>
                                    </p:anim>
                                    <p:animEffect transition="in" filter="fade">
                                      <p:cBhvr>
                                        <p:cTn id="49" dur="500"/>
                                        <p:tgtEl>
                                          <p:spTgt spid="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2" name="Título 1"/>
          <p:cNvSpPr>
            <a:spLocks noGrp="1"/>
          </p:cNvSpPr>
          <p:nvPr>
            <p:ph type="title"/>
          </p:nvPr>
        </p:nvSpPr>
        <p:spPr>
          <a:xfrm>
            <a:off x="424543" y="134526"/>
            <a:ext cx="8343900" cy="1654641"/>
          </a:xfrm>
          <a:solidFill>
            <a:schemeClr val="bg2">
              <a:lumMod val="20000"/>
              <a:lumOff val="80000"/>
            </a:schemeClr>
          </a:solidFill>
          <a:ln w="76200" cap="flat" algn="ctr">
            <a:solidFill>
              <a:schemeClr val="accent1">
                <a:lumMod val="75000"/>
              </a:schemeClr>
            </a:solidFill>
            <a:miter lim="800000"/>
            <a:headEnd/>
            <a:tailEnd/>
          </a:ln>
          <a:effectLst/>
        </p:spPr>
        <p:txBody>
          <a:bodyPr vert="horz" lIns="228600" tIns="0" rIns="0" bIns="0" rtlCol="0" anchor="ctr">
            <a:normAutofit/>
          </a:bodyPr>
          <a:lstStyle/>
          <a:p>
            <a:pPr algn="ctr"/>
            <a:r>
              <a:rPr lang="es-ES_tradnl" sz="4000" b="1" i="1">
                <a:solidFill>
                  <a:schemeClr val="bg2">
                    <a:lumMod val="75000"/>
                  </a:schemeClr>
                </a:solidFill>
                <a:effectLst>
                  <a:outerShdw blurRad="38100" dist="38100" dir="2700000" algn="tl">
                    <a:srgbClr val="000000"/>
                  </a:outerShdw>
                </a:effectLst>
                <a:sym typeface="Arial"/>
              </a:rPr>
              <a:t>Red </a:t>
            </a:r>
            <a:r>
              <a:rPr lang="es-ES_tradnl" sz="4000" b="1" i="1" dirty="0">
                <a:solidFill>
                  <a:schemeClr val="bg2">
                    <a:lumMod val="75000"/>
                  </a:schemeClr>
                </a:solidFill>
                <a:effectLst>
                  <a:outerShdw blurRad="38100" dist="38100" dir="2700000" algn="tl">
                    <a:srgbClr val="000000"/>
                  </a:outerShdw>
                </a:effectLst>
                <a:sym typeface="Arial"/>
              </a:rPr>
              <a:t>Tradicional</a:t>
            </a:r>
            <a:br>
              <a:rPr lang="es-ES_tradnl" sz="4000" b="1" i="1">
                <a:solidFill>
                  <a:schemeClr val="bg2">
                    <a:lumMod val="75000"/>
                  </a:schemeClr>
                </a:solidFill>
                <a:effectLst>
                  <a:outerShdw blurRad="38100" dist="38100" dir="2700000" algn="tl">
                    <a:srgbClr val="000000"/>
                  </a:outerShdw>
                </a:effectLst>
                <a:sym typeface="Arial"/>
              </a:rPr>
            </a:br>
            <a:r>
              <a:rPr lang="es-ES_tradnl" sz="4000" b="1" i="1">
                <a:solidFill>
                  <a:schemeClr val="bg2">
                    <a:lumMod val="75000"/>
                  </a:schemeClr>
                </a:solidFill>
                <a:effectLst>
                  <a:outerShdw blurRad="38100" dist="38100" dir="2700000" algn="tl">
                    <a:srgbClr val="000000"/>
                  </a:outerShdw>
                </a:effectLst>
                <a:sym typeface="Arial"/>
              </a:rPr>
              <a:t>características</a:t>
            </a:r>
            <a:endParaRPr lang="es-ES" sz="4000" b="1" i="1" dirty="0">
              <a:solidFill>
                <a:schemeClr val="bg2">
                  <a:lumMod val="75000"/>
                </a:schemeClr>
              </a:solidFill>
              <a:effectLst>
                <a:outerShdw blurRad="38100" dist="38100" dir="2700000" algn="tl">
                  <a:srgbClr val="000000"/>
                </a:outerShdw>
              </a:effectLst>
              <a:sym typeface="Arial"/>
            </a:endParaRPr>
          </a:p>
        </p:txBody>
      </p:sp>
      <p:sp>
        <p:nvSpPr>
          <p:cNvPr id="83" name="Shape 83"/>
          <p:cNvSpPr txBox="1">
            <a:spLocks noGrp="1"/>
          </p:cNvSpPr>
          <p:nvPr>
            <p:ph idx="1"/>
          </p:nvPr>
        </p:nvSpPr>
        <p:spPr>
          <a:xfrm>
            <a:off x="179615" y="1943101"/>
            <a:ext cx="8833756" cy="4758602"/>
          </a:xfrm>
          <a:prstGeom prst="rect">
            <a:avLst/>
          </a:prstGeom>
          <a:solidFill>
            <a:schemeClr val="tx1">
              <a:lumMod val="85000"/>
            </a:schemeClr>
          </a:solidFill>
          <a:ln w="57150">
            <a:solidFill>
              <a:schemeClr val="bg2">
                <a:lumMod val="50000"/>
              </a:schemeClr>
            </a:solidFill>
          </a:ln>
        </p:spPr>
        <p:txBody>
          <a:bodyPr vert="horz" lIns="91425" tIns="45700" rIns="91425" bIns="45700" rtlCol="0" anchor="t" anchorCtr="0">
            <a:noAutofit/>
          </a:bodyPr>
          <a:lstStyle/>
          <a:p>
            <a:pPr marL="0" indent="0" algn="ctr">
              <a:spcBef>
                <a:spcPts val="940"/>
              </a:spcBef>
              <a:spcAft>
                <a:spcPts val="600"/>
              </a:spcAft>
              <a:buClr>
                <a:schemeClr val="accent1"/>
              </a:buClr>
              <a:buNone/>
            </a:pPr>
            <a:r>
              <a:rPr lang="es-ES" sz="2800" b="1" i="1" cap="none" dirty="0">
                <a:solidFill>
                  <a:schemeClr val="bg1"/>
                </a:solidFill>
                <a:effectLst>
                  <a:outerShdw blurRad="38100" dist="38100" dir="2700000" algn="tl">
                    <a:srgbClr val="000000">
                      <a:alpha val="43137"/>
                    </a:srgbClr>
                  </a:outerShdw>
                </a:effectLst>
                <a:latin typeface="Arial" charset="0"/>
                <a:ea typeface="Arial" charset="0"/>
                <a:cs typeface="Arial" charset="0"/>
                <a:sym typeface="Arial Narrow"/>
              </a:rPr>
              <a:t>Elementos Activos-Dispositivos intermedios</a:t>
            </a:r>
          </a:p>
          <a:p>
            <a:pPr marL="0" indent="0" algn="ctr">
              <a:spcBef>
                <a:spcPts val="940"/>
              </a:spcBef>
              <a:spcAft>
                <a:spcPts val="600"/>
              </a:spcAft>
              <a:buClr>
                <a:schemeClr val="accent1"/>
              </a:buClr>
              <a:buNone/>
            </a:pPr>
            <a:r>
              <a:rPr lang="es-ES" sz="3600" b="1" i="1" dirty="0">
                <a:solidFill>
                  <a:schemeClr val="bg1"/>
                </a:solidFill>
                <a:effectLst>
                  <a:outerShdw blurRad="38100" dist="38100" dir="2700000" algn="tl">
                    <a:srgbClr val="000000">
                      <a:alpha val="43137"/>
                    </a:srgbClr>
                  </a:outerShdw>
                </a:effectLst>
                <a:latin typeface="Arial" charset="0"/>
                <a:ea typeface="Arial" charset="0"/>
                <a:cs typeface="Arial" charset="0"/>
                <a:sym typeface="Arial Narrow"/>
              </a:rPr>
              <a:t>Routers/Switches</a:t>
            </a:r>
          </a:p>
          <a:p>
            <a:pPr marL="0" indent="0" algn="ctr">
              <a:spcBef>
                <a:spcPts val="940"/>
              </a:spcBef>
              <a:spcAft>
                <a:spcPts val="600"/>
              </a:spcAft>
              <a:buClr>
                <a:schemeClr val="accent1"/>
              </a:buClr>
              <a:buNone/>
            </a:pPr>
            <a:endParaRPr lang="es-ES" sz="4400" b="1" i="1" cap="none" dirty="0">
              <a:solidFill>
                <a:schemeClr val="bg1"/>
              </a:solidFill>
              <a:effectLst>
                <a:outerShdw blurRad="38100" dist="38100" dir="2700000" algn="tl">
                  <a:srgbClr val="000000">
                    <a:alpha val="43137"/>
                  </a:srgbClr>
                </a:outerShdw>
              </a:effectLst>
              <a:latin typeface="Arial" charset="0"/>
              <a:ea typeface="Arial" charset="0"/>
              <a:cs typeface="Arial" charset="0"/>
              <a:sym typeface="Arial Narrow"/>
            </a:endParaRPr>
          </a:p>
          <a:p>
            <a:pPr>
              <a:spcBef>
                <a:spcPts val="940"/>
              </a:spcBef>
              <a:spcAft>
                <a:spcPts val="600"/>
              </a:spcAft>
              <a:buClr>
                <a:schemeClr val="accent1"/>
              </a:buClr>
              <a:buFont typeface="Wingdings" panose="05000000000000000000" pitchFamily="2" charset="2"/>
              <a:buChar char="q"/>
            </a:pPr>
            <a:r>
              <a:rPr lang="es-ES" sz="3200" b="1" i="1" cap="none" dirty="0">
                <a:solidFill>
                  <a:schemeClr val="bg1"/>
                </a:solidFill>
                <a:effectLst>
                  <a:outerShdw blurRad="38100" dist="38100" dir="2700000" algn="tl">
                    <a:srgbClr val="000000">
                      <a:alpha val="43137"/>
                    </a:srgbClr>
                  </a:outerShdw>
                </a:effectLst>
                <a:latin typeface="Arial" charset="0"/>
                <a:ea typeface="Arial" charset="0"/>
                <a:cs typeface="Arial" charset="0"/>
                <a:sym typeface="Arial Narrow"/>
              </a:rPr>
              <a:t>Sistemas Abiertos y Estándares.</a:t>
            </a:r>
          </a:p>
          <a:p>
            <a:pPr>
              <a:spcBef>
                <a:spcPts val="940"/>
              </a:spcBef>
              <a:spcAft>
                <a:spcPts val="600"/>
              </a:spcAft>
              <a:buClr>
                <a:schemeClr val="accent1"/>
              </a:buClr>
              <a:buFont typeface="Wingdings" panose="05000000000000000000" pitchFamily="2" charset="2"/>
              <a:buChar char="q"/>
            </a:pPr>
            <a:r>
              <a:rPr lang="es-ES" sz="3200" b="1" i="1" dirty="0">
                <a:solidFill>
                  <a:schemeClr val="bg1"/>
                </a:solidFill>
                <a:effectLst>
                  <a:outerShdw blurRad="38100" dist="38100" dir="2700000" algn="tl">
                    <a:srgbClr val="000000">
                      <a:alpha val="43137"/>
                    </a:srgbClr>
                  </a:outerShdw>
                </a:effectLst>
                <a:latin typeface="Arial" charset="0"/>
                <a:ea typeface="Arial" charset="0"/>
                <a:cs typeface="Arial" charset="0"/>
                <a:sym typeface="Arial Narrow"/>
              </a:rPr>
              <a:t>Componentes Monolíticos.</a:t>
            </a:r>
          </a:p>
          <a:p>
            <a:pPr>
              <a:spcBef>
                <a:spcPts val="940"/>
              </a:spcBef>
              <a:spcAft>
                <a:spcPts val="600"/>
              </a:spcAft>
              <a:buClr>
                <a:schemeClr val="accent1"/>
              </a:buClr>
              <a:buFont typeface="Wingdings" panose="05000000000000000000" pitchFamily="2" charset="2"/>
              <a:buChar char="q"/>
            </a:pPr>
            <a:r>
              <a:rPr lang="es-ES" sz="3200" b="1" i="1" cap="none" dirty="0">
                <a:solidFill>
                  <a:schemeClr val="bg1"/>
                </a:solidFill>
                <a:effectLst>
                  <a:outerShdw blurRad="38100" dist="38100" dir="2700000" algn="tl">
                    <a:srgbClr val="000000">
                      <a:alpha val="43137"/>
                    </a:srgbClr>
                  </a:outerShdw>
                </a:effectLst>
                <a:latin typeface="Arial" charset="0"/>
                <a:ea typeface="Arial" charset="0"/>
                <a:cs typeface="Arial" charset="0"/>
                <a:sym typeface="Arial Narrow"/>
              </a:rPr>
              <a:t>Soluciones Propietarias.</a:t>
            </a:r>
          </a:p>
          <a:p>
            <a:pPr>
              <a:spcBef>
                <a:spcPts val="940"/>
              </a:spcBef>
              <a:spcAft>
                <a:spcPts val="600"/>
              </a:spcAft>
              <a:buClr>
                <a:schemeClr val="accent1"/>
              </a:buClr>
              <a:buFont typeface="Wingdings" panose="05000000000000000000" pitchFamily="2" charset="2"/>
              <a:buChar char="q"/>
            </a:pPr>
            <a:endParaRPr lang="es-ES" sz="3200" b="1" i="1" cap="none" dirty="0">
              <a:solidFill>
                <a:schemeClr val="bg1"/>
              </a:solidFill>
              <a:effectLst>
                <a:outerShdw blurRad="38100" dist="38100" dir="2700000" algn="tl">
                  <a:srgbClr val="000000">
                    <a:alpha val="43137"/>
                  </a:srgbClr>
                </a:outerShdw>
              </a:effectLst>
              <a:latin typeface="Arial" charset="0"/>
              <a:ea typeface="Arial" charset="0"/>
              <a:cs typeface="Arial" charset="0"/>
              <a:sym typeface="Arial Narrow"/>
            </a:endParaRPr>
          </a:p>
          <a:p>
            <a:pPr>
              <a:spcBef>
                <a:spcPts val="940"/>
              </a:spcBef>
              <a:spcAft>
                <a:spcPts val="600"/>
              </a:spcAft>
              <a:buClr>
                <a:schemeClr val="accent1"/>
              </a:buClr>
              <a:buFont typeface="Wingdings" panose="05000000000000000000" pitchFamily="2" charset="2"/>
              <a:buChar char="q"/>
            </a:pPr>
            <a:endParaRPr lang="es-ES" sz="3200" b="1" i="1" cap="none" dirty="0">
              <a:solidFill>
                <a:schemeClr val="bg1"/>
              </a:solidFill>
              <a:effectLst>
                <a:outerShdw blurRad="38100" dist="38100" dir="2700000" algn="tl">
                  <a:srgbClr val="000000">
                    <a:alpha val="43137"/>
                  </a:srgbClr>
                </a:outerShdw>
              </a:effectLst>
              <a:latin typeface="Arial" charset="0"/>
              <a:ea typeface="Arial" charset="0"/>
              <a:cs typeface="Arial" charset="0"/>
              <a:sym typeface="Arial Narrow"/>
            </a:endParaRPr>
          </a:p>
          <a:p>
            <a:pPr>
              <a:spcBef>
                <a:spcPts val="940"/>
              </a:spcBef>
              <a:spcAft>
                <a:spcPts val="600"/>
              </a:spcAft>
              <a:buClr>
                <a:schemeClr val="accent1"/>
              </a:buClr>
              <a:buFont typeface="Wingdings" panose="05000000000000000000" pitchFamily="2" charset="2"/>
              <a:buChar char="q"/>
            </a:pPr>
            <a:endParaRPr sz="3200" b="1" i="1" cap="none" dirty="0">
              <a:solidFill>
                <a:schemeClr val="bg1"/>
              </a:solidFill>
              <a:effectLst>
                <a:outerShdw blurRad="38100" dist="38100" dir="2700000" algn="tl">
                  <a:srgbClr val="000000">
                    <a:alpha val="43137"/>
                  </a:srgbClr>
                </a:outerShdw>
              </a:effectLst>
              <a:latin typeface="Arial" charset="0"/>
              <a:ea typeface="Arial" charset="0"/>
              <a:cs typeface="Arial" charset="0"/>
              <a:sym typeface="Arial Narrow"/>
            </a:endParaRPr>
          </a:p>
        </p:txBody>
      </p:sp>
      <p:sp>
        <p:nvSpPr>
          <p:cNvPr id="86" name="Shape 86"/>
          <p:cNvSpPr/>
          <p:nvPr/>
        </p:nvSpPr>
        <p:spPr>
          <a:xfrm>
            <a:off x="1221942" y="156298"/>
            <a:ext cx="6561090" cy="1386752"/>
          </a:xfrm>
          <a:prstGeom prst="rect">
            <a:avLst/>
          </a:prstGeom>
          <a:noFill/>
          <a:ln>
            <a:noFill/>
          </a:ln>
        </p:spPr>
        <p:txBody>
          <a:bodyPr lIns="91425" tIns="45700" rIns="91425" bIns="45700" anchor="t" anchorCtr="0">
            <a:noAutofit/>
          </a:bodyPr>
          <a:lstStyle/>
          <a:p>
            <a:pPr algn="ctr">
              <a:lnSpc>
                <a:spcPct val="150000"/>
              </a:lnSpc>
              <a:buSzPct val="25000"/>
            </a:pPr>
            <a:endParaRPr lang="es-ES" sz="3700" b="1" dirty="0">
              <a:solidFill>
                <a:schemeClr val="lt1"/>
              </a:solidFill>
              <a:effectLst>
                <a:outerShdw blurRad="38100" dist="38100" dir="2700000" algn="tl">
                  <a:srgbClr val="000000">
                    <a:alpha val="43137"/>
                  </a:srgbClr>
                </a:outerShdw>
              </a:effectLst>
              <a:latin typeface="Arial Narrow"/>
              <a:ea typeface="Arial Narrow"/>
              <a:cs typeface="Arial Narrow"/>
              <a:sym typeface="Arial Narrow"/>
            </a:endParaRPr>
          </a:p>
        </p:txBody>
      </p:sp>
      <p:pic>
        <p:nvPicPr>
          <p:cNvPr id="4" name="Imagen 3">
            <a:extLst>
              <a:ext uri="{FF2B5EF4-FFF2-40B4-BE49-F238E27FC236}">
                <a16:creationId xmlns:a16="http://schemas.microsoft.com/office/drawing/2014/main" id="{BC4259F0-D690-4B02-9482-1A79E3029E65}"/>
              </a:ext>
            </a:extLst>
          </p:cNvPr>
          <p:cNvPicPr>
            <a:picLocks noChangeAspect="1"/>
          </p:cNvPicPr>
          <p:nvPr/>
        </p:nvPicPr>
        <p:blipFill>
          <a:blip r:embed="rId3"/>
          <a:stretch>
            <a:fillRect/>
          </a:stretch>
        </p:blipFill>
        <p:spPr>
          <a:xfrm>
            <a:off x="424543" y="3201551"/>
            <a:ext cx="3739241" cy="981075"/>
          </a:xfrm>
          <a:prstGeom prst="rect">
            <a:avLst/>
          </a:prstGeom>
        </p:spPr>
      </p:pic>
      <p:pic>
        <p:nvPicPr>
          <p:cNvPr id="6" name="Imagen 5">
            <a:extLst>
              <a:ext uri="{FF2B5EF4-FFF2-40B4-BE49-F238E27FC236}">
                <a16:creationId xmlns:a16="http://schemas.microsoft.com/office/drawing/2014/main" id="{EE720042-97D7-44C3-8A6E-721DD5F32338}"/>
              </a:ext>
            </a:extLst>
          </p:cNvPr>
          <p:cNvPicPr>
            <a:picLocks noChangeAspect="1"/>
          </p:cNvPicPr>
          <p:nvPr/>
        </p:nvPicPr>
        <p:blipFill>
          <a:blip r:embed="rId4"/>
          <a:stretch>
            <a:fillRect/>
          </a:stretch>
        </p:blipFill>
        <p:spPr>
          <a:xfrm>
            <a:off x="4408711" y="3201551"/>
            <a:ext cx="4359731" cy="981075"/>
          </a:xfrm>
          <a:prstGeom prst="rect">
            <a:avLst/>
          </a:prstGeom>
        </p:spPr>
      </p:pic>
    </p:spTree>
    <p:extLst>
      <p:ext uri="{BB962C8B-B14F-4D97-AF65-F5344CB8AC3E}">
        <p14:creationId xmlns:p14="http://schemas.microsoft.com/office/powerpoint/2010/main" val="206365188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3">
                                            <p:bg/>
                                          </p:spTgt>
                                        </p:tgtEl>
                                        <p:attrNameLst>
                                          <p:attrName>style.visibility</p:attrName>
                                        </p:attrNameLst>
                                      </p:cBhvr>
                                      <p:to>
                                        <p:strVal val="visible"/>
                                      </p:to>
                                    </p:set>
                                    <p:anim calcmode="lin" valueType="num">
                                      <p:cBhvr>
                                        <p:cTn id="15" dur="1000" fill="hold"/>
                                        <p:tgtEl>
                                          <p:spTgt spid="83">
                                            <p:bg/>
                                          </p:spTgt>
                                        </p:tgtEl>
                                        <p:attrNameLst>
                                          <p:attrName>ppt_w</p:attrName>
                                        </p:attrNameLst>
                                      </p:cBhvr>
                                      <p:tavLst>
                                        <p:tav tm="0">
                                          <p:val>
                                            <p:fltVal val="0"/>
                                          </p:val>
                                        </p:tav>
                                        <p:tav tm="100000">
                                          <p:val>
                                            <p:strVal val="#ppt_w"/>
                                          </p:val>
                                        </p:tav>
                                      </p:tavLst>
                                    </p:anim>
                                    <p:anim calcmode="lin" valueType="num">
                                      <p:cBhvr>
                                        <p:cTn id="16" dur="1000" fill="hold"/>
                                        <p:tgtEl>
                                          <p:spTgt spid="83">
                                            <p:bg/>
                                          </p:spTgt>
                                        </p:tgtEl>
                                        <p:attrNameLst>
                                          <p:attrName>ppt_h</p:attrName>
                                        </p:attrNameLst>
                                      </p:cBhvr>
                                      <p:tavLst>
                                        <p:tav tm="0">
                                          <p:val>
                                            <p:fltVal val="0"/>
                                          </p:val>
                                        </p:tav>
                                        <p:tav tm="100000">
                                          <p:val>
                                            <p:strVal val="#ppt_h"/>
                                          </p:val>
                                        </p:tav>
                                      </p:tavLst>
                                    </p:anim>
                                    <p:anim calcmode="lin" valueType="num">
                                      <p:cBhvr>
                                        <p:cTn id="17" dur="1000" fill="hold"/>
                                        <p:tgtEl>
                                          <p:spTgt spid="83">
                                            <p:bg/>
                                          </p:spTgt>
                                        </p:tgtEl>
                                        <p:attrNameLst>
                                          <p:attrName>style.rotation</p:attrName>
                                        </p:attrNameLst>
                                      </p:cBhvr>
                                      <p:tavLst>
                                        <p:tav tm="0">
                                          <p:val>
                                            <p:fltVal val="90"/>
                                          </p:val>
                                        </p:tav>
                                        <p:tav tm="100000">
                                          <p:val>
                                            <p:fltVal val="0"/>
                                          </p:val>
                                        </p:tav>
                                      </p:tavLst>
                                    </p:anim>
                                    <p:animEffect transition="in" filter="fade">
                                      <p:cBhvr>
                                        <p:cTn id="18" dur="1000"/>
                                        <p:tgtEl>
                                          <p:spTgt spid="8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83">
                                            <p:txEl>
                                              <p:pRg st="0" end="0"/>
                                            </p:txEl>
                                          </p:spTgt>
                                        </p:tgtEl>
                                        <p:attrNameLst>
                                          <p:attrName>style.visibility</p:attrName>
                                        </p:attrNameLst>
                                      </p:cBhvr>
                                      <p:to>
                                        <p:strVal val="visible"/>
                                      </p:to>
                                    </p:set>
                                    <p:anim calcmode="lin" valueType="num">
                                      <p:cBhvr>
                                        <p:cTn id="23" dur="1000" fill="hold"/>
                                        <p:tgtEl>
                                          <p:spTgt spid="8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8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8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8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83">
                                            <p:txEl>
                                              <p:pRg st="1" end="1"/>
                                            </p:txEl>
                                          </p:spTgt>
                                        </p:tgtEl>
                                        <p:attrNameLst>
                                          <p:attrName>style.visibility</p:attrName>
                                        </p:attrNameLst>
                                      </p:cBhvr>
                                      <p:to>
                                        <p:strVal val="visible"/>
                                      </p:to>
                                    </p:set>
                                    <p:anim calcmode="lin" valueType="num">
                                      <p:cBhvr>
                                        <p:cTn id="31" dur="1000" fill="hold"/>
                                        <p:tgtEl>
                                          <p:spTgt spid="8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8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8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83">
                                            <p:txEl>
                                              <p:pRg st="1" end="1"/>
                                            </p:txEl>
                                          </p:spTgt>
                                        </p:tgtEl>
                                      </p:cBhvr>
                                    </p:animEffect>
                                  </p:childTnLst>
                                </p:cTn>
                              </p:par>
                              <p:par>
                                <p:cTn id="35" presetID="2" presetClass="entr" presetSubtype="4"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83">
                                            <p:txEl>
                                              <p:pRg st="3" end="3"/>
                                            </p:txEl>
                                          </p:spTgt>
                                        </p:tgtEl>
                                        <p:attrNameLst>
                                          <p:attrName>style.visibility</p:attrName>
                                        </p:attrNameLst>
                                      </p:cBhvr>
                                      <p:to>
                                        <p:strVal val="visible"/>
                                      </p:to>
                                    </p:set>
                                    <p:anim calcmode="lin" valueType="num">
                                      <p:cBhvr>
                                        <p:cTn id="47" dur="1000" fill="hold"/>
                                        <p:tgtEl>
                                          <p:spTgt spid="83">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83">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83">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8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83">
                                            <p:txEl>
                                              <p:pRg st="4" end="4"/>
                                            </p:txEl>
                                          </p:spTgt>
                                        </p:tgtEl>
                                        <p:attrNameLst>
                                          <p:attrName>style.visibility</p:attrName>
                                        </p:attrNameLst>
                                      </p:cBhvr>
                                      <p:to>
                                        <p:strVal val="visible"/>
                                      </p:to>
                                    </p:set>
                                    <p:anim calcmode="lin" valueType="num">
                                      <p:cBhvr>
                                        <p:cTn id="55" dur="1000" fill="hold"/>
                                        <p:tgtEl>
                                          <p:spTgt spid="83">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83">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83">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83">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83">
                                            <p:txEl>
                                              <p:pRg st="5" end="5"/>
                                            </p:txEl>
                                          </p:spTgt>
                                        </p:tgtEl>
                                        <p:attrNameLst>
                                          <p:attrName>style.visibility</p:attrName>
                                        </p:attrNameLst>
                                      </p:cBhvr>
                                      <p:to>
                                        <p:strVal val="visible"/>
                                      </p:to>
                                    </p:set>
                                    <p:anim calcmode="lin" valueType="num">
                                      <p:cBhvr>
                                        <p:cTn id="63" dur="1000" fill="hold"/>
                                        <p:tgtEl>
                                          <p:spTgt spid="83">
                                            <p:txEl>
                                              <p:pRg st="5" end="5"/>
                                            </p:txEl>
                                          </p:spTgt>
                                        </p:tgtEl>
                                        <p:attrNameLst>
                                          <p:attrName>ppt_w</p:attrName>
                                        </p:attrNameLst>
                                      </p:cBhvr>
                                      <p:tavLst>
                                        <p:tav tm="0">
                                          <p:val>
                                            <p:fltVal val="0"/>
                                          </p:val>
                                        </p:tav>
                                        <p:tav tm="100000">
                                          <p:val>
                                            <p:strVal val="#ppt_w"/>
                                          </p:val>
                                        </p:tav>
                                      </p:tavLst>
                                    </p:anim>
                                    <p:anim calcmode="lin" valueType="num">
                                      <p:cBhvr>
                                        <p:cTn id="64" dur="1000" fill="hold"/>
                                        <p:tgtEl>
                                          <p:spTgt spid="83">
                                            <p:txEl>
                                              <p:pRg st="5" end="5"/>
                                            </p:txEl>
                                          </p:spTgt>
                                        </p:tgtEl>
                                        <p:attrNameLst>
                                          <p:attrName>ppt_h</p:attrName>
                                        </p:attrNameLst>
                                      </p:cBhvr>
                                      <p:tavLst>
                                        <p:tav tm="0">
                                          <p:val>
                                            <p:fltVal val="0"/>
                                          </p:val>
                                        </p:tav>
                                        <p:tav tm="100000">
                                          <p:val>
                                            <p:strVal val="#ppt_h"/>
                                          </p:val>
                                        </p:tav>
                                      </p:tavLst>
                                    </p:anim>
                                    <p:anim calcmode="lin" valueType="num">
                                      <p:cBhvr>
                                        <p:cTn id="65" dur="1000" fill="hold"/>
                                        <p:tgtEl>
                                          <p:spTgt spid="83">
                                            <p:txEl>
                                              <p:pRg st="5" end="5"/>
                                            </p:txEl>
                                          </p:spTgt>
                                        </p:tgtEl>
                                        <p:attrNameLst>
                                          <p:attrName>style.rotation</p:attrName>
                                        </p:attrNameLst>
                                      </p:cBhvr>
                                      <p:tavLst>
                                        <p:tav tm="0">
                                          <p:val>
                                            <p:fltVal val="90"/>
                                          </p:val>
                                        </p:tav>
                                        <p:tav tm="100000">
                                          <p:val>
                                            <p:fltVal val="0"/>
                                          </p:val>
                                        </p:tav>
                                      </p:tavLst>
                                    </p:anim>
                                    <p:animEffect transition="in" filter="fade">
                                      <p:cBhvr>
                                        <p:cTn id="66" dur="1000"/>
                                        <p:tgtEl>
                                          <p:spTgt spid="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3"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538" name="Rectangle 2"/>
          <p:cNvSpPr>
            <a:spLocks noGrp="1" noChangeArrowheads="1"/>
          </p:cNvSpPr>
          <p:nvPr>
            <p:ph type="title" idx="4294967295"/>
          </p:nvPr>
        </p:nvSpPr>
        <p:spPr bwMode="gray">
          <a:xfrm>
            <a:off x="304800" y="97972"/>
            <a:ext cx="8534400" cy="1094015"/>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lIns="228600" tIns="0" rIns="0" bIns="0" anchor="ctr"/>
          <a:lstStyle/>
          <a:p>
            <a:pPr algn="ctr"/>
            <a:r>
              <a:rPr lang="es-ES_tradnl" sz="3000" b="1" i="1" dirty="0">
                <a:solidFill>
                  <a:schemeClr val="bg2">
                    <a:lumMod val="75000"/>
                  </a:schemeClr>
                </a:solidFill>
                <a:effectLst>
                  <a:outerShdw blurRad="38100" dist="38100" dir="2700000" algn="tl">
                    <a:srgbClr val="000000"/>
                  </a:outerShdw>
                </a:effectLst>
              </a:rPr>
              <a:t>Redes definidas por software</a:t>
            </a:r>
            <a:br>
              <a:rPr lang="es-ES_tradnl" sz="3000" b="1" i="1" dirty="0">
                <a:solidFill>
                  <a:schemeClr val="bg2">
                    <a:lumMod val="75000"/>
                  </a:schemeClr>
                </a:solidFill>
                <a:effectLst>
                  <a:outerShdw blurRad="38100" dist="38100" dir="2700000" algn="tl">
                    <a:srgbClr val="000000"/>
                  </a:outerShdw>
                </a:effectLst>
              </a:rPr>
            </a:br>
            <a:r>
              <a:rPr lang="es-ES_tradnl" sz="3000" b="1" i="1" dirty="0">
                <a:solidFill>
                  <a:schemeClr val="bg2">
                    <a:lumMod val="75000"/>
                  </a:schemeClr>
                </a:solidFill>
                <a:effectLst>
                  <a:outerShdw blurRad="38100" dist="38100" dir="2700000" algn="tl">
                    <a:srgbClr val="000000"/>
                  </a:outerShdw>
                </a:effectLst>
              </a:rPr>
              <a:t>Definición</a:t>
            </a:r>
            <a:endParaRPr lang="es-ES" sz="3000" b="1" i="1" dirty="0">
              <a:solidFill>
                <a:schemeClr val="bg2">
                  <a:lumMod val="75000"/>
                </a:schemeClr>
              </a:solidFill>
              <a:effectLst>
                <a:outerShdw blurRad="38100" dist="38100" dir="2700000" algn="tl">
                  <a:srgbClr val="000000"/>
                </a:outerShdw>
              </a:effectLst>
              <a:cs typeface="Times New Roman" pitchFamily="18" charset="0"/>
            </a:endParaRPr>
          </a:p>
        </p:txBody>
      </p:sp>
      <p:sp>
        <p:nvSpPr>
          <p:cNvPr id="1473539" name="Rectangle 3"/>
          <p:cNvSpPr>
            <a:spLocks noGrp="1" noChangeArrowheads="1"/>
          </p:cNvSpPr>
          <p:nvPr>
            <p:ph type="body" idx="4294967295"/>
          </p:nvPr>
        </p:nvSpPr>
        <p:spPr bwMode="gray">
          <a:xfrm>
            <a:off x="1" y="1436913"/>
            <a:ext cx="9144000" cy="5208815"/>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lIns="0" tIns="0" rIns="0" bIns="0">
            <a:normAutofit fontScale="92500" lnSpcReduction="10000"/>
          </a:bodyPr>
          <a:lstStyle/>
          <a:p>
            <a:pPr algn="just">
              <a:buClr>
                <a:schemeClr val="bg2">
                  <a:lumMod val="75000"/>
                </a:schemeClr>
              </a:buClr>
              <a:buFont typeface="Wingdings" panose="05000000000000000000" pitchFamily="2" charset="2"/>
              <a:buChar char="Ø"/>
            </a:pPr>
            <a:r>
              <a:rPr lang="es-ES" sz="3600" b="1" i="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Conjunto de técnicas relacionadas con el área de redes computacionales.</a:t>
            </a:r>
          </a:p>
          <a:p>
            <a:pPr algn="just">
              <a:buClr>
                <a:schemeClr val="bg2">
                  <a:lumMod val="75000"/>
                </a:schemeClr>
              </a:buClr>
              <a:buFont typeface="Wingdings" panose="05000000000000000000" pitchFamily="2" charset="2"/>
              <a:buChar char="Ø"/>
            </a:pPr>
            <a:r>
              <a:rPr lang="es-ES" sz="3600" b="1" i="1" dirty="0">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Su objetivo es facilitar la implementación de servicios de red de una manera determinista, dinámica y escalable.</a:t>
            </a:r>
          </a:p>
          <a:p>
            <a:pPr algn="just">
              <a:buClr>
                <a:schemeClr val="bg2">
                  <a:lumMod val="75000"/>
                </a:schemeClr>
              </a:buClr>
              <a:buFont typeface="Wingdings" panose="05000000000000000000" pitchFamily="2" charset="2"/>
              <a:buChar char="Ø"/>
            </a:pPr>
            <a:r>
              <a:rPr lang="es-ES" sz="3600" b="1" i="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Libera al  administrador de red gestionar dichos servicios a bajo nivel.</a:t>
            </a:r>
          </a:p>
          <a:p>
            <a:pPr algn="just">
              <a:buClr>
                <a:schemeClr val="bg2">
                  <a:lumMod val="75000"/>
                </a:schemeClr>
              </a:buClr>
              <a:buFont typeface="Wingdings" panose="05000000000000000000" pitchFamily="2" charset="2"/>
              <a:buChar char="Ø"/>
            </a:pPr>
            <a:r>
              <a:rPr lang="es-ES" sz="3600" b="1" i="1" dirty="0">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Paradigma que posibilita servicios de computación a través de red, usualmente es internet.</a:t>
            </a:r>
            <a:endParaRPr lang="es-MX" sz="3600" b="1" i="1" dirty="0">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73538"/>
                                        </p:tgtEl>
                                        <p:attrNameLst>
                                          <p:attrName>style.visibility</p:attrName>
                                        </p:attrNameLst>
                                      </p:cBhvr>
                                      <p:to>
                                        <p:strVal val="visible"/>
                                      </p:to>
                                    </p:set>
                                    <p:anim calcmode="lin" valueType="num">
                                      <p:cBhvr>
                                        <p:cTn id="7" dur="1000" fill="hold"/>
                                        <p:tgtEl>
                                          <p:spTgt spid="1473538"/>
                                        </p:tgtEl>
                                        <p:attrNameLst>
                                          <p:attrName>ppt_w</p:attrName>
                                        </p:attrNameLst>
                                      </p:cBhvr>
                                      <p:tavLst>
                                        <p:tav tm="0">
                                          <p:val>
                                            <p:fltVal val="0"/>
                                          </p:val>
                                        </p:tav>
                                        <p:tav tm="100000">
                                          <p:val>
                                            <p:strVal val="#ppt_w"/>
                                          </p:val>
                                        </p:tav>
                                      </p:tavLst>
                                    </p:anim>
                                    <p:anim calcmode="lin" valueType="num">
                                      <p:cBhvr>
                                        <p:cTn id="8" dur="1000" fill="hold"/>
                                        <p:tgtEl>
                                          <p:spTgt spid="1473538"/>
                                        </p:tgtEl>
                                        <p:attrNameLst>
                                          <p:attrName>ppt_h</p:attrName>
                                        </p:attrNameLst>
                                      </p:cBhvr>
                                      <p:tavLst>
                                        <p:tav tm="0">
                                          <p:val>
                                            <p:fltVal val="0"/>
                                          </p:val>
                                        </p:tav>
                                        <p:tav tm="100000">
                                          <p:val>
                                            <p:strVal val="#ppt_h"/>
                                          </p:val>
                                        </p:tav>
                                      </p:tavLst>
                                    </p:anim>
                                    <p:anim calcmode="lin" valueType="num">
                                      <p:cBhvr>
                                        <p:cTn id="9" dur="1000" fill="hold"/>
                                        <p:tgtEl>
                                          <p:spTgt spid="1473538"/>
                                        </p:tgtEl>
                                        <p:attrNameLst>
                                          <p:attrName>style.rotation</p:attrName>
                                        </p:attrNameLst>
                                      </p:cBhvr>
                                      <p:tavLst>
                                        <p:tav tm="0">
                                          <p:val>
                                            <p:fltVal val="90"/>
                                          </p:val>
                                        </p:tav>
                                        <p:tav tm="100000">
                                          <p:val>
                                            <p:fltVal val="0"/>
                                          </p:val>
                                        </p:tav>
                                      </p:tavLst>
                                    </p:anim>
                                    <p:animEffect transition="in" filter="fade">
                                      <p:cBhvr>
                                        <p:cTn id="10" dur="1000"/>
                                        <p:tgtEl>
                                          <p:spTgt spid="147353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473539">
                                            <p:bg/>
                                          </p:spTgt>
                                        </p:tgtEl>
                                        <p:attrNameLst>
                                          <p:attrName>style.visibility</p:attrName>
                                        </p:attrNameLst>
                                      </p:cBhvr>
                                      <p:to>
                                        <p:strVal val="visible"/>
                                      </p:to>
                                    </p:set>
                                    <p:anim calcmode="lin" valueType="num">
                                      <p:cBhvr>
                                        <p:cTn id="15" dur="1000" fill="hold"/>
                                        <p:tgtEl>
                                          <p:spTgt spid="1473539">
                                            <p:bg/>
                                          </p:spTgt>
                                        </p:tgtEl>
                                        <p:attrNameLst>
                                          <p:attrName>ppt_w</p:attrName>
                                        </p:attrNameLst>
                                      </p:cBhvr>
                                      <p:tavLst>
                                        <p:tav tm="0">
                                          <p:val>
                                            <p:fltVal val="0"/>
                                          </p:val>
                                        </p:tav>
                                        <p:tav tm="100000">
                                          <p:val>
                                            <p:strVal val="#ppt_w"/>
                                          </p:val>
                                        </p:tav>
                                      </p:tavLst>
                                    </p:anim>
                                    <p:anim calcmode="lin" valueType="num">
                                      <p:cBhvr>
                                        <p:cTn id="16" dur="1000" fill="hold"/>
                                        <p:tgtEl>
                                          <p:spTgt spid="1473539">
                                            <p:bg/>
                                          </p:spTgt>
                                        </p:tgtEl>
                                        <p:attrNameLst>
                                          <p:attrName>ppt_h</p:attrName>
                                        </p:attrNameLst>
                                      </p:cBhvr>
                                      <p:tavLst>
                                        <p:tav tm="0">
                                          <p:val>
                                            <p:fltVal val="0"/>
                                          </p:val>
                                        </p:tav>
                                        <p:tav tm="100000">
                                          <p:val>
                                            <p:strVal val="#ppt_h"/>
                                          </p:val>
                                        </p:tav>
                                      </p:tavLst>
                                    </p:anim>
                                    <p:anim calcmode="lin" valueType="num">
                                      <p:cBhvr>
                                        <p:cTn id="17" dur="1000" fill="hold"/>
                                        <p:tgtEl>
                                          <p:spTgt spid="1473539">
                                            <p:bg/>
                                          </p:spTgt>
                                        </p:tgtEl>
                                        <p:attrNameLst>
                                          <p:attrName>style.rotation</p:attrName>
                                        </p:attrNameLst>
                                      </p:cBhvr>
                                      <p:tavLst>
                                        <p:tav tm="0">
                                          <p:val>
                                            <p:fltVal val="90"/>
                                          </p:val>
                                        </p:tav>
                                        <p:tav tm="100000">
                                          <p:val>
                                            <p:fltVal val="0"/>
                                          </p:val>
                                        </p:tav>
                                      </p:tavLst>
                                    </p:anim>
                                    <p:animEffect transition="in" filter="fade">
                                      <p:cBhvr>
                                        <p:cTn id="18" dur="1000"/>
                                        <p:tgtEl>
                                          <p:spTgt spid="147353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73539">
                                            <p:txEl>
                                              <p:pRg st="0" end="0"/>
                                            </p:txEl>
                                          </p:spTgt>
                                        </p:tgtEl>
                                        <p:attrNameLst>
                                          <p:attrName>style.visibility</p:attrName>
                                        </p:attrNameLst>
                                      </p:cBhvr>
                                      <p:to>
                                        <p:strVal val="visible"/>
                                      </p:to>
                                    </p:set>
                                    <p:anim calcmode="lin" valueType="num">
                                      <p:cBhvr>
                                        <p:cTn id="23" dur="1000" fill="hold"/>
                                        <p:tgtEl>
                                          <p:spTgt spid="147353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47353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47353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47353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73539">
                                            <p:txEl>
                                              <p:pRg st="1" end="1"/>
                                            </p:txEl>
                                          </p:spTgt>
                                        </p:tgtEl>
                                        <p:attrNameLst>
                                          <p:attrName>style.visibility</p:attrName>
                                        </p:attrNameLst>
                                      </p:cBhvr>
                                      <p:to>
                                        <p:strVal val="visible"/>
                                      </p:to>
                                    </p:set>
                                    <p:anim calcmode="lin" valueType="num">
                                      <p:cBhvr>
                                        <p:cTn id="31" dur="1000" fill="hold"/>
                                        <p:tgtEl>
                                          <p:spTgt spid="147353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47353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47353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47353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473539">
                                            <p:txEl>
                                              <p:pRg st="2" end="2"/>
                                            </p:txEl>
                                          </p:spTgt>
                                        </p:tgtEl>
                                        <p:attrNameLst>
                                          <p:attrName>style.visibility</p:attrName>
                                        </p:attrNameLst>
                                      </p:cBhvr>
                                      <p:to>
                                        <p:strVal val="visible"/>
                                      </p:to>
                                    </p:set>
                                    <p:anim calcmode="lin" valueType="num">
                                      <p:cBhvr>
                                        <p:cTn id="39" dur="1000" fill="hold"/>
                                        <p:tgtEl>
                                          <p:spTgt spid="147353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147353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147353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147353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1473539">
                                            <p:txEl>
                                              <p:pRg st="3" end="3"/>
                                            </p:txEl>
                                          </p:spTgt>
                                        </p:tgtEl>
                                        <p:attrNameLst>
                                          <p:attrName>style.visibility</p:attrName>
                                        </p:attrNameLst>
                                      </p:cBhvr>
                                      <p:to>
                                        <p:strVal val="visible"/>
                                      </p:to>
                                    </p:set>
                                    <p:anim calcmode="lin" valueType="num">
                                      <p:cBhvr>
                                        <p:cTn id="47" dur="1000" fill="hold"/>
                                        <p:tgtEl>
                                          <p:spTgt spid="1473539">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1473539">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1473539">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14735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3538" grpId="0" animBg="1"/>
      <p:bldP spid="1473539"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538" name="Rectangle 2"/>
          <p:cNvSpPr>
            <a:spLocks noGrp="1" noChangeArrowheads="1"/>
          </p:cNvSpPr>
          <p:nvPr>
            <p:ph type="title" idx="4294967295"/>
          </p:nvPr>
        </p:nvSpPr>
        <p:spPr bwMode="gray">
          <a:xfrm>
            <a:off x="304800" y="97972"/>
            <a:ext cx="8534400" cy="1094015"/>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lIns="228600" tIns="0" rIns="0" bIns="0" anchor="ctr"/>
          <a:lstStyle/>
          <a:p>
            <a:pPr algn="ctr"/>
            <a:r>
              <a:rPr lang="es-ES_tradnl" sz="3000" b="1" i="1" dirty="0">
                <a:solidFill>
                  <a:schemeClr val="bg2">
                    <a:lumMod val="75000"/>
                  </a:schemeClr>
                </a:solidFill>
                <a:effectLst>
                  <a:outerShdw blurRad="38100" dist="38100" dir="2700000" algn="tl">
                    <a:srgbClr val="000000"/>
                  </a:outerShdw>
                </a:effectLst>
              </a:rPr>
              <a:t>Redes definidas por software</a:t>
            </a:r>
            <a:br>
              <a:rPr lang="es-ES_tradnl" sz="3000" b="1" i="1" dirty="0">
                <a:solidFill>
                  <a:schemeClr val="bg2">
                    <a:lumMod val="75000"/>
                  </a:schemeClr>
                </a:solidFill>
                <a:effectLst>
                  <a:outerShdw blurRad="38100" dist="38100" dir="2700000" algn="tl">
                    <a:srgbClr val="000000"/>
                  </a:outerShdw>
                </a:effectLst>
              </a:rPr>
            </a:br>
            <a:r>
              <a:rPr lang="es-ES_tradnl" sz="3000" b="1" i="1" dirty="0">
                <a:solidFill>
                  <a:schemeClr val="bg2">
                    <a:lumMod val="75000"/>
                  </a:schemeClr>
                </a:solidFill>
                <a:effectLst>
                  <a:outerShdw blurRad="38100" dist="38100" dir="2700000" algn="tl">
                    <a:srgbClr val="000000"/>
                  </a:outerShdw>
                </a:effectLst>
              </a:rPr>
              <a:t>Definición</a:t>
            </a:r>
            <a:endParaRPr lang="es-ES" sz="3000" b="1" i="1" dirty="0">
              <a:solidFill>
                <a:schemeClr val="bg2">
                  <a:lumMod val="75000"/>
                </a:schemeClr>
              </a:solidFill>
              <a:effectLst>
                <a:outerShdw blurRad="38100" dist="38100" dir="2700000" algn="tl">
                  <a:srgbClr val="000000"/>
                </a:outerShdw>
              </a:effectLst>
              <a:cs typeface="Times New Roman" pitchFamily="18" charset="0"/>
            </a:endParaRPr>
          </a:p>
        </p:txBody>
      </p:sp>
      <p:sp>
        <p:nvSpPr>
          <p:cNvPr id="1473539" name="Rectangle 3"/>
          <p:cNvSpPr>
            <a:spLocks noGrp="1" noChangeArrowheads="1"/>
          </p:cNvSpPr>
          <p:nvPr>
            <p:ph type="body" idx="4294967295"/>
          </p:nvPr>
        </p:nvSpPr>
        <p:spPr bwMode="gray">
          <a:xfrm>
            <a:off x="1" y="1436913"/>
            <a:ext cx="9144000" cy="5208815"/>
          </a:xfrm>
          <a:prstGeom prst="rect">
            <a:avLst/>
          </a:prstGeom>
          <a:solidFill>
            <a:schemeClr val="bg2">
              <a:lumMod val="20000"/>
              <a:lumOff val="80000"/>
            </a:schemeClr>
          </a:solidFill>
          <a:ln w="76200" cap="flat" algn="ctr">
            <a:solidFill>
              <a:schemeClr val="accent1">
                <a:lumMod val="75000"/>
              </a:schemeClr>
            </a:solidFill>
            <a:miter lim="800000"/>
            <a:headEnd/>
            <a:tailEnd/>
          </a:ln>
        </p:spPr>
        <p:txBody>
          <a:bodyPr lIns="0" tIns="0" rIns="0" bIns="0">
            <a:normAutofit fontScale="92500"/>
          </a:bodyPr>
          <a:lstStyle/>
          <a:p>
            <a:pPr algn="just">
              <a:buClr>
                <a:schemeClr val="bg2">
                  <a:lumMod val="75000"/>
                </a:schemeClr>
              </a:buClr>
              <a:buFont typeface="Wingdings" panose="05000000000000000000" pitchFamily="2" charset="2"/>
              <a:buChar char="Ø"/>
            </a:pPr>
            <a:r>
              <a:rPr lang="es-AR" sz="3600" b="1" i="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Una nueva forma de organizar y programar las redes de computadoras; configurar y administrar el comportamiento de la red de forma dinámica y escalable. </a:t>
            </a:r>
          </a:p>
          <a:p>
            <a:pPr algn="just">
              <a:buClr>
                <a:schemeClr val="bg2">
                  <a:lumMod val="75000"/>
                </a:schemeClr>
              </a:buClr>
              <a:buFont typeface="Wingdings" panose="05000000000000000000" pitchFamily="2" charset="2"/>
              <a:buChar char="Ø"/>
            </a:pPr>
            <a:r>
              <a:rPr lang="es-AR" sz="3600" b="1" i="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Permite, centralizar y automatizar la administración de la red. </a:t>
            </a:r>
          </a:p>
          <a:p>
            <a:pPr algn="just">
              <a:buClr>
                <a:schemeClr val="bg2">
                  <a:lumMod val="75000"/>
                </a:schemeClr>
              </a:buClr>
              <a:buFont typeface="Wingdings" panose="05000000000000000000" pitchFamily="2" charset="2"/>
              <a:buChar char="Ø"/>
            </a:pPr>
            <a:r>
              <a:rPr lang="es-AR" sz="3600" b="1" i="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Aplica virtualización en la red, optimizando un gran </a:t>
            </a:r>
            <a:r>
              <a:rPr lang="es-AR" sz="3600" b="1" i="1" u="sng"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control de la ingeniería de tráfico</a:t>
            </a:r>
            <a:r>
              <a:rPr lang="es-AR" sz="3600" b="1" i="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rPr>
              <a:t>.</a:t>
            </a:r>
            <a:endParaRPr lang="es-ES" sz="3600" b="1" i="1" dirty="0">
              <a:solidFill>
                <a:schemeClr val="accent1">
                  <a:lumMod val="75000"/>
                </a:schemeClr>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4043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73538"/>
                                        </p:tgtEl>
                                        <p:attrNameLst>
                                          <p:attrName>style.visibility</p:attrName>
                                        </p:attrNameLst>
                                      </p:cBhvr>
                                      <p:to>
                                        <p:strVal val="visible"/>
                                      </p:to>
                                    </p:set>
                                    <p:anim calcmode="lin" valueType="num">
                                      <p:cBhvr>
                                        <p:cTn id="7" dur="1000" fill="hold"/>
                                        <p:tgtEl>
                                          <p:spTgt spid="1473538"/>
                                        </p:tgtEl>
                                        <p:attrNameLst>
                                          <p:attrName>ppt_w</p:attrName>
                                        </p:attrNameLst>
                                      </p:cBhvr>
                                      <p:tavLst>
                                        <p:tav tm="0">
                                          <p:val>
                                            <p:fltVal val="0"/>
                                          </p:val>
                                        </p:tav>
                                        <p:tav tm="100000">
                                          <p:val>
                                            <p:strVal val="#ppt_w"/>
                                          </p:val>
                                        </p:tav>
                                      </p:tavLst>
                                    </p:anim>
                                    <p:anim calcmode="lin" valueType="num">
                                      <p:cBhvr>
                                        <p:cTn id="8" dur="1000" fill="hold"/>
                                        <p:tgtEl>
                                          <p:spTgt spid="1473538"/>
                                        </p:tgtEl>
                                        <p:attrNameLst>
                                          <p:attrName>ppt_h</p:attrName>
                                        </p:attrNameLst>
                                      </p:cBhvr>
                                      <p:tavLst>
                                        <p:tav tm="0">
                                          <p:val>
                                            <p:fltVal val="0"/>
                                          </p:val>
                                        </p:tav>
                                        <p:tav tm="100000">
                                          <p:val>
                                            <p:strVal val="#ppt_h"/>
                                          </p:val>
                                        </p:tav>
                                      </p:tavLst>
                                    </p:anim>
                                    <p:anim calcmode="lin" valueType="num">
                                      <p:cBhvr>
                                        <p:cTn id="9" dur="1000" fill="hold"/>
                                        <p:tgtEl>
                                          <p:spTgt spid="1473538"/>
                                        </p:tgtEl>
                                        <p:attrNameLst>
                                          <p:attrName>style.rotation</p:attrName>
                                        </p:attrNameLst>
                                      </p:cBhvr>
                                      <p:tavLst>
                                        <p:tav tm="0">
                                          <p:val>
                                            <p:fltVal val="90"/>
                                          </p:val>
                                        </p:tav>
                                        <p:tav tm="100000">
                                          <p:val>
                                            <p:fltVal val="0"/>
                                          </p:val>
                                        </p:tav>
                                      </p:tavLst>
                                    </p:anim>
                                    <p:animEffect transition="in" filter="fade">
                                      <p:cBhvr>
                                        <p:cTn id="10" dur="1000"/>
                                        <p:tgtEl>
                                          <p:spTgt spid="147353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473539">
                                            <p:bg/>
                                          </p:spTgt>
                                        </p:tgtEl>
                                        <p:attrNameLst>
                                          <p:attrName>style.visibility</p:attrName>
                                        </p:attrNameLst>
                                      </p:cBhvr>
                                      <p:to>
                                        <p:strVal val="visible"/>
                                      </p:to>
                                    </p:set>
                                    <p:anim calcmode="lin" valueType="num">
                                      <p:cBhvr>
                                        <p:cTn id="15" dur="1000" fill="hold"/>
                                        <p:tgtEl>
                                          <p:spTgt spid="1473539">
                                            <p:bg/>
                                          </p:spTgt>
                                        </p:tgtEl>
                                        <p:attrNameLst>
                                          <p:attrName>ppt_w</p:attrName>
                                        </p:attrNameLst>
                                      </p:cBhvr>
                                      <p:tavLst>
                                        <p:tav tm="0">
                                          <p:val>
                                            <p:fltVal val="0"/>
                                          </p:val>
                                        </p:tav>
                                        <p:tav tm="100000">
                                          <p:val>
                                            <p:strVal val="#ppt_w"/>
                                          </p:val>
                                        </p:tav>
                                      </p:tavLst>
                                    </p:anim>
                                    <p:anim calcmode="lin" valueType="num">
                                      <p:cBhvr>
                                        <p:cTn id="16" dur="1000" fill="hold"/>
                                        <p:tgtEl>
                                          <p:spTgt spid="1473539">
                                            <p:bg/>
                                          </p:spTgt>
                                        </p:tgtEl>
                                        <p:attrNameLst>
                                          <p:attrName>ppt_h</p:attrName>
                                        </p:attrNameLst>
                                      </p:cBhvr>
                                      <p:tavLst>
                                        <p:tav tm="0">
                                          <p:val>
                                            <p:fltVal val="0"/>
                                          </p:val>
                                        </p:tav>
                                        <p:tav tm="100000">
                                          <p:val>
                                            <p:strVal val="#ppt_h"/>
                                          </p:val>
                                        </p:tav>
                                      </p:tavLst>
                                    </p:anim>
                                    <p:anim calcmode="lin" valueType="num">
                                      <p:cBhvr>
                                        <p:cTn id="17" dur="1000" fill="hold"/>
                                        <p:tgtEl>
                                          <p:spTgt spid="1473539">
                                            <p:bg/>
                                          </p:spTgt>
                                        </p:tgtEl>
                                        <p:attrNameLst>
                                          <p:attrName>style.rotation</p:attrName>
                                        </p:attrNameLst>
                                      </p:cBhvr>
                                      <p:tavLst>
                                        <p:tav tm="0">
                                          <p:val>
                                            <p:fltVal val="90"/>
                                          </p:val>
                                        </p:tav>
                                        <p:tav tm="100000">
                                          <p:val>
                                            <p:fltVal val="0"/>
                                          </p:val>
                                        </p:tav>
                                      </p:tavLst>
                                    </p:anim>
                                    <p:animEffect transition="in" filter="fade">
                                      <p:cBhvr>
                                        <p:cTn id="18" dur="1000"/>
                                        <p:tgtEl>
                                          <p:spTgt spid="147353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73539">
                                            <p:txEl>
                                              <p:pRg st="0" end="0"/>
                                            </p:txEl>
                                          </p:spTgt>
                                        </p:tgtEl>
                                        <p:attrNameLst>
                                          <p:attrName>style.visibility</p:attrName>
                                        </p:attrNameLst>
                                      </p:cBhvr>
                                      <p:to>
                                        <p:strVal val="visible"/>
                                      </p:to>
                                    </p:set>
                                    <p:anim calcmode="lin" valueType="num">
                                      <p:cBhvr>
                                        <p:cTn id="23" dur="1000" fill="hold"/>
                                        <p:tgtEl>
                                          <p:spTgt spid="147353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47353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47353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47353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473539">
                                            <p:txEl>
                                              <p:pRg st="1" end="1"/>
                                            </p:txEl>
                                          </p:spTgt>
                                        </p:tgtEl>
                                        <p:attrNameLst>
                                          <p:attrName>style.visibility</p:attrName>
                                        </p:attrNameLst>
                                      </p:cBhvr>
                                      <p:to>
                                        <p:strVal val="visible"/>
                                      </p:to>
                                    </p:set>
                                    <p:anim calcmode="lin" valueType="num">
                                      <p:cBhvr>
                                        <p:cTn id="31" dur="1000" fill="hold"/>
                                        <p:tgtEl>
                                          <p:spTgt spid="147353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147353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147353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147353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1473539">
                                            <p:txEl>
                                              <p:pRg st="2" end="2"/>
                                            </p:txEl>
                                          </p:spTgt>
                                        </p:tgtEl>
                                        <p:attrNameLst>
                                          <p:attrName>style.visibility</p:attrName>
                                        </p:attrNameLst>
                                      </p:cBhvr>
                                      <p:to>
                                        <p:strVal val="visible"/>
                                      </p:to>
                                    </p:set>
                                    <p:anim calcmode="lin" valueType="num">
                                      <p:cBhvr>
                                        <p:cTn id="39" dur="1000" fill="hold"/>
                                        <p:tgtEl>
                                          <p:spTgt spid="147353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147353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147353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14735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3538" grpId="0" animBg="1"/>
      <p:bldP spid="1473539" grpId="0" uiExpand="1" build="p" animBg="1"/>
    </p:bldLst>
  </p:timing>
</p:sld>
</file>

<file path=ppt/tags/tag1.xml><?xml version="1.0" encoding="utf-8"?>
<p:tagLst xmlns:a="http://schemas.openxmlformats.org/drawingml/2006/main" xmlns:r="http://schemas.openxmlformats.org/officeDocument/2006/relationships" xmlns:p="http://schemas.openxmlformats.org/presentationml/2006/main">
  <p:tag name="LMS_COMPLETION_TITLE" val="Next Generation Backup - LE"/>
  <p:tag name="LMS_COMPLETION_ID" val="Next_Generation_Backup_LE"/>
  <p:tag name="LMS_COMPLETION_VERSION" val="1.0"/>
  <p:tag name="LMS_COMPLETION_DURATION" val="01:00:00"/>
  <p:tag name="LMS_COMPLETION_SCO_TITLE" val="Next Generation Backup - LE"/>
  <p:tag name="LMS_COMPLETION_SCO_ID" val="Next_Generation_Backup_LE"/>
  <p:tag name="LMS_COMPLETION_THRESHOLD" val="30"/>
  <p:tag name="LMS_COMPLETION_METHOD" val="VIEW"/>
  <p:tag name="LMS_REPORTING" val="2"/>
  <p:tag name="LMS_DATA_SCORM" val="Yes"/>
  <p:tag name="ARTICULATE_TEMPLATE" val="EMC - Partner-Sales Impact"/>
  <p:tag name="LMS_PUBLISH" val="Yes"/>
  <p:tag name="PLAYERLOGOHEIGHT" val="40"/>
  <p:tag name="PLAYERLOGOWIDTH" val="129"/>
  <p:tag name="LASTPUBLISHED" val="C:\Documents and Settings\Administrator\Desktop\Next Generation Backup - LE\player.html"/>
  <p:tag name="ARTICULATE_REFERENCE_COUNT" val="1"/>
  <p:tag name="ARTICULATE_REFERENCE_TYPE_1" val="1"/>
  <p:tag name="ARTICULATE_REFERENCE_TITLE_1" val="Presentación (PPT)"/>
  <p:tag name="ARTICULATE_REFERENCE_1" val="C:\Documents and Settings\Administrator\Desktop\Next_Generation_Backup_LE.ppt"/>
  <p:tag name="PUBLISH_TITLE" val="Next Generation Backup - LE"/>
  <p:tag name="ARTICULATE_PUBLISH_PATH" val="C:\Documents and Settings\Administrator\Desktop"/>
  <p:tag name="ARTICULATE_LOGO" val="EMC_logo.gif"/>
  <p:tag name="ARTICULATE_PRESENTER" val="(None selected)"/>
  <p:tag name="ARTICULATE_LMS" val="0"/>
</p:tagLst>
</file>

<file path=ppt/tags/tag2.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heme/theme1.xml><?xml version="1.0" encoding="utf-8"?>
<a:theme xmlns:a="http://schemas.openxmlformats.org/drawingml/2006/main" name="Custom Design">
  <a:themeElements>
    <a:clrScheme name="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Field Training</Template>
  <TotalTime>7031</TotalTime>
  <Words>4535</Words>
  <Application>Microsoft Office PowerPoint</Application>
  <PresentationFormat>Presentación en pantalla (4:3)</PresentationFormat>
  <Paragraphs>302</Paragraphs>
  <Slides>24</Slides>
  <Notes>23</Notes>
  <HiddenSlides>0</HiddenSlides>
  <MMClips>0</MMClips>
  <ScaleCrop>false</ScaleCrop>
  <HeadingPairs>
    <vt:vector size="8" baseType="variant">
      <vt:variant>
        <vt:lpstr>Fuentes usadas</vt:lpstr>
      </vt:variant>
      <vt:variant>
        <vt:i4>11</vt:i4>
      </vt:variant>
      <vt:variant>
        <vt:lpstr>Tema</vt:lpstr>
      </vt:variant>
      <vt:variant>
        <vt:i4>2</vt:i4>
      </vt:variant>
      <vt:variant>
        <vt:lpstr>Servidores OLE incrustados</vt:lpstr>
      </vt:variant>
      <vt:variant>
        <vt:i4>1</vt:i4>
      </vt:variant>
      <vt:variant>
        <vt:lpstr>Títulos de diapositiva</vt:lpstr>
      </vt:variant>
      <vt:variant>
        <vt:i4>24</vt:i4>
      </vt:variant>
    </vt:vector>
  </HeadingPairs>
  <TitlesOfParts>
    <vt:vector size="38" baseType="lpstr">
      <vt:lpstr>Arial</vt:lpstr>
      <vt:lpstr>Arial</vt:lpstr>
      <vt:lpstr>Arial Narrow</vt:lpstr>
      <vt:lpstr>Century Gothic</vt:lpstr>
      <vt:lpstr>Open Sans</vt:lpstr>
      <vt:lpstr>Roboto</vt:lpstr>
      <vt:lpstr>Symbol</vt:lpstr>
      <vt:lpstr>Times New Roman</vt:lpstr>
      <vt:lpstr>Verdana</vt:lpstr>
      <vt:lpstr>Wingdings</vt:lpstr>
      <vt:lpstr>Wingdings 3</vt:lpstr>
      <vt:lpstr>Custom Design</vt:lpstr>
      <vt:lpstr>Sector</vt:lpstr>
      <vt:lpstr>Diapositiva</vt:lpstr>
      <vt:lpstr>Tecnología de Redes 2634 Introducción a las Comunicaciones 3007</vt:lpstr>
      <vt:lpstr>Presentación de PowerPoint</vt:lpstr>
      <vt:lpstr>Tecnología de Redes 2634 Introducción a las Comunicaciones 3007</vt:lpstr>
      <vt:lpstr>Redes Convergentes</vt:lpstr>
      <vt:lpstr>Redes Convergentes</vt:lpstr>
      <vt:lpstr>Red Tradicional características</vt:lpstr>
      <vt:lpstr>Red Tradicional características</vt:lpstr>
      <vt:lpstr>Redes definidas por software Definición</vt:lpstr>
      <vt:lpstr>Redes definidas por software Definición</vt:lpstr>
      <vt:lpstr>Redes definidas por software Antecedentes</vt:lpstr>
      <vt:lpstr>Redes definidas por software redes Tradicionales Vs Redes sdn</vt:lpstr>
      <vt:lpstr>Redes definidas por software Arquitectura</vt:lpstr>
      <vt:lpstr>Redes definidas por software Características</vt:lpstr>
      <vt:lpstr>Redes definidas por software Componentes</vt:lpstr>
      <vt:lpstr>Redes definidas por software Componentes – Controlador</vt:lpstr>
      <vt:lpstr>Redes definidas por software Componentes – Interfaz Norte</vt:lpstr>
      <vt:lpstr>Redes definidas por software Componentes – Controlador</vt:lpstr>
      <vt:lpstr>Redes definidas por software Protocolo Openflow – Interfaz Sur</vt:lpstr>
      <vt:lpstr>Redes definidas por software Protocolo Openflow – Interfaz Sur</vt:lpstr>
      <vt:lpstr>Redes definidas por software Componentes – Controlador</vt:lpstr>
      <vt:lpstr>Redes definidas por software Componentes – Orquestador</vt:lpstr>
      <vt:lpstr>Redes definidas por software Componentes – Interfaz Norte</vt:lpstr>
      <vt:lpstr>Presentación de PowerPoint</vt:lpstr>
      <vt:lpstr>Presentación de PowerPoint</vt:lpstr>
    </vt:vector>
  </TitlesOfParts>
  <Company>EMC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Comunicaciones de datos en Internet</dc:title>
  <dc:subject>Archivos de Clase</dc:subject>
  <dc:creator>Pablo</dc:creator>
  <dc:description>Telefonia IP Protocolo SIP</dc:description>
  <cp:lastModifiedBy>Pablo Alejandro Lena</cp:lastModifiedBy>
  <cp:revision>577</cp:revision>
  <dcterms:created xsi:type="dcterms:W3CDTF">2006-07-06T19:07:32Z</dcterms:created>
  <dcterms:modified xsi:type="dcterms:W3CDTF">2023-03-26T18:54:56Z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Next_Generation_Backup_LE</vt:lpwstr>
  </property>
</Properties>
</file>